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sldIdLst>
    <p:sldId id="350" r:id="rId2"/>
    <p:sldId id="348" r:id="rId3"/>
    <p:sldId id="351" r:id="rId4"/>
    <p:sldId id="352" r:id="rId5"/>
    <p:sldId id="353" r:id="rId6"/>
    <p:sldId id="354" r:id="rId7"/>
    <p:sldId id="357" r:id="rId8"/>
    <p:sldId id="359" r:id="rId9"/>
    <p:sldId id="361" r:id="rId10"/>
    <p:sldId id="363" r:id="rId11"/>
    <p:sldId id="365" r:id="rId12"/>
    <p:sldId id="367" r:id="rId13"/>
    <p:sldId id="370" r:id="rId14"/>
    <p:sldId id="372" r:id="rId15"/>
    <p:sldId id="374" r:id="rId16"/>
    <p:sldId id="376" r:id="rId17"/>
    <p:sldId id="378" r:id="rId18"/>
    <p:sldId id="380" r:id="rId19"/>
    <p:sldId id="382" r:id="rId20"/>
    <p:sldId id="384" r:id="rId21"/>
    <p:sldId id="386" r:id="rId22"/>
    <p:sldId id="388" r:id="rId23"/>
    <p:sldId id="390" r:id="rId24"/>
    <p:sldId id="393" r:id="rId25"/>
    <p:sldId id="392" r:id="rId26"/>
    <p:sldId id="396" r:id="rId27"/>
    <p:sldId id="398" r:id="rId28"/>
    <p:sldId id="400" r:id="rId29"/>
    <p:sldId id="402" r:id="rId30"/>
    <p:sldId id="404" r:id="rId31"/>
    <p:sldId id="406" r:id="rId32"/>
    <p:sldId id="408" r:id="rId33"/>
    <p:sldId id="411" r:id="rId34"/>
    <p:sldId id="412" r:id="rId35"/>
    <p:sldId id="414" r:id="rId36"/>
    <p:sldId id="417" r:id="rId37"/>
    <p:sldId id="418" r:id="rId38"/>
    <p:sldId id="421" r:id="rId39"/>
    <p:sldId id="422" r:id="rId40"/>
    <p:sldId id="426" r:id="rId41"/>
    <p:sldId id="428" r:id="rId42"/>
    <p:sldId id="427" r:id="rId43"/>
    <p:sldId id="431" r:id="rId44"/>
    <p:sldId id="432" r:id="rId45"/>
    <p:sldId id="434" r:id="rId46"/>
    <p:sldId id="438" r:id="rId47"/>
    <p:sldId id="439" r:id="rId48"/>
    <p:sldId id="440" r:id="rId49"/>
    <p:sldId id="443" r:id="rId50"/>
    <p:sldId id="444" r:id="rId51"/>
    <p:sldId id="450" r:id="rId52"/>
    <p:sldId id="451" r:id="rId53"/>
    <p:sldId id="452" r:id="rId54"/>
    <p:sldId id="455" r:id="rId55"/>
    <p:sldId id="456" r:id="rId56"/>
    <p:sldId id="459" r:id="rId57"/>
    <p:sldId id="460" r:id="rId58"/>
    <p:sldId id="465" r:id="rId59"/>
    <p:sldId id="466" r:id="rId60"/>
    <p:sldId id="467" r:id="rId61"/>
    <p:sldId id="468" r:id="rId62"/>
    <p:sldId id="473" r:id="rId63"/>
    <p:sldId id="474" r:id="rId64"/>
    <p:sldId id="475" r:id="rId65"/>
    <p:sldId id="476" r:id="rId66"/>
    <p:sldId id="479" r:id="rId67"/>
    <p:sldId id="480" r:id="rId68"/>
    <p:sldId id="483" r:id="rId69"/>
    <p:sldId id="485" r:id="rId70"/>
    <p:sldId id="486" r:id="rId71"/>
    <p:sldId id="491" r:id="rId72"/>
    <p:sldId id="492" r:id="rId73"/>
    <p:sldId id="493" r:id="rId74"/>
    <p:sldId id="494" r:id="rId75"/>
    <p:sldId id="497" r:id="rId76"/>
    <p:sldId id="498" r:id="rId77"/>
    <p:sldId id="502" r:id="rId78"/>
    <p:sldId id="503" r:id="rId79"/>
    <p:sldId id="504" r:id="rId80"/>
    <p:sldId id="507" r:id="rId81"/>
    <p:sldId id="508" r:id="rId82"/>
    <p:sldId id="512" r:id="rId83"/>
    <p:sldId id="513" r:id="rId84"/>
    <p:sldId id="517" r:id="rId85"/>
    <p:sldId id="518" r:id="rId86"/>
    <p:sldId id="519" r:id="rId8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3D1"/>
    <a:srgbClr val="FFF9E7"/>
    <a:srgbClr val="FFFBEF"/>
    <a:srgbClr val="0000FF"/>
    <a:srgbClr val="99FF33"/>
    <a:srgbClr val="FFFAEB"/>
    <a:srgbClr val="FFFFCC"/>
    <a:srgbClr val="D8EBCD"/>
    <a:srgbClr val="DDEDD3"/>
    <a:srgbClr val="FCFD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65" autoAdjust="0"/>
    <p:restoredTop sz="93517" autoAdjust="0"/>
  </p:normalViewPr>
  <p:slideViewPr>
    <p:cSldViewPr snapToGrid="0">
      <p:cViewPr>
        <p:scale>
          <a:sx n="60" d="100"/>
          <a:sy n="60" d="100"/>
        </p:scale>
        <p:origin x="-876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D2B2D-EE79-48B2-AF95-E1561D906485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4BBB06-BB27-4CCC-A42C-9D7AC0AE0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73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012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749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815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749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749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749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815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815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749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749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74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749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815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815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749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749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749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749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815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749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749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74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749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749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749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815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749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815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815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749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749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749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74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815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749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749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815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8158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81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81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81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74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81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81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 userDrawn="1"/>
            </p:nvSpPr>
            <p:spPr>
              <a:xfrm>
                <a:off x="209862" y="293832"/>
                <a:ext cx="11478659" cy="2278829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marL="569913" marR="0" lvl="2" indent="0" algn="just">
                  <a:lnSpc>
                    <a:spcPct val="107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0000FF"/>
                  </a:buClr>
                  <a:buFont typeface="+mj-lt"/>
                  <a:buNone/>
                </a:pPr>
                <a:r>
                  <a:rPr lang="en-US" sz="3200" b="1" dirty="0" err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3200" b="1" baseline="0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1. </a:t>
                </a:r>
                <a:r>
                  <a:rPr lang="en-US" sz="32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  <m:d>
                      <m:dPr>
                        <m:ctrlPr>
                          <a:rPr lang="en-US" sz="3200" b="1" i="1">
                            <a:solidFill>
                              <a:srgbClr val="0000FF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1;2;2</m:t>
                        </m:r>
                      </m:e>
                    </m:d>
                    <m:r>
                      <a:rPr lang="en-US" sz="32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2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𝐵</m:t>
                    </m:r>
                    <m:d>
                      <m:dPr>
                        <m:ctrlPr>
                          <a:rPr lang="en-US" sz="3200" b="1" i="1">
                            <a:solidFill>
                              <a:srgbClr val="0000FF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3;0;2</m:t>
                        </m:r>
                      </m:e>
                    </m:d>
                  </m:oMath>
                </a14:m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b="1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vecto</a:t>
                </a: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pháp</a:t>
                </a: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2160270" algn="l"/>
                    <a:tab pos="3599815" algn="l"/>
                    <a:tab pos="5039995" algn="l"/>
                  </a:tabLst>
                </a:pPr>
                <a:r>
                  <a:rPr lang="en-US" sz="32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A</a:t>
                </a: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200" i="1">
                            <a:solidFill>
                              <a:srgbClr val="0000FF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</m:acc>
                    <m:r>
                      <a:rPr lang="en-US" sz="32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200" i="1">
                            <a:solidFill>
                              <a:srgbClr val="0000FF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1;1;0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		</a:t>
                </a:r>
                <a:r>
                  <a:rPr lang="en-US" sz="3200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</a:t>
                </a:r>
                <a:r>
                  <a:rPr lang="en-US" sz="32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200" i="1">
                            <a:solidFill>
                              <a:srgbClr val="0000FF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</m:acc>
                    <m:r>
                      <a:rPr lang="en-US" sz="32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200" i="1">
                            <a:solidFill>
                              <a:srgbClr val="0000FF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−1;−1;1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	</a:t>
                </a:r>
              </a:p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2160270" algn="l"/>
                    <a:tab pos="3599815" algn="l"/>
                    <a:tab pos="5039995" algn="l"/>
                  </a:tabLst>
                </a:pPr>
                <a:r>
                  <a:rPr lang="en-US" sz="32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C</a:t>
                </a: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200" i="1">
                            <a:solidFill>
                              <a:srgbClr val="0000FF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</m:acc>
                    <m:r>
                      <a:rPr lang="en-US" sz="32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200" i="1">
                            <a:solidFill>
                              <a:srgbClr val="0000FF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2;−3;−1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		</a:t>
                </a:r>
                <a:r>
                  <a:rPr lang="en-US" sz="3200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</a:t>
                </a:r>
                <a:r>
                  <a:rPr lang="en-US" sz="3200" b="1" u="sng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200" i="1">
                            <a:solidFill>
                              <a:srgbClr val="0000FF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</m:acc>
                    <m:r>
                      <a:rPr lang="en-US" sz="32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200" i="1">
                            <a:solidFill>
                              <a:srgbClr val="0000FF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1;−1;0</m:t>
                        </m:r>
                      </m:e>
                    </m:d>
                  </m:oMath>
                </a14:m>
                <a:r>
                  <a:rPr lang="en-US" sz="3200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 userDrawn="1"/>
            </p:nvSpPr>
            <p:spPr>
              <a:xfrm>
                <a:off x="209862" y="293832"/>
                <a:ext cx="11478659" cy="2278829"/>
              </a:xfrm>
              <a:prstGeom prst="rect">
                <a:avLst/>
              </a:prstGeom>
              <a:blipFill rotWithShape="0">
                <a:blip r:embed="rId2"/>
                <a:stretch>
                  <a:fillRect t="-3733" r="-1327" b="-5333"/>
                </a:stretch>
              </a:blipFill>
              <a:ln w="31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/>
          <p:cNvSpPr/>
          <p:nvPr userDrawn="1"/>
        </p:nvSpPr>
        <p:spPr>
          <a:xfrm>
            <a:off x="7554792" y="1992942"/>
            <a:ext cx="584617" cy="5246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 userDrawn="1"/>
            </p:nvSpPr>
            <p:spPr>
              <a:xfrm>
                <a:off x="209862" y="2572661"/>
                <a:ext cx="11478659" cy="25327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9920" marR="0" indent="0" algn="ctr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b="1" dirty="0" err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2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3200" dirty="0" smtClean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200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3200" dirty="0" err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3200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3200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US" sz="3200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3200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200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200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en-US" sz="320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32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200" i="1">
                            <a:solidFill>
                              <a:srgbClr val="0000FF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  <m:r>
                      <a:rPr lang="en-US" sz="32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200" i="1">
                            <a:solidFill>
                              <a:srgbClr val="0000FF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2;−2;0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32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vecto</a:t>
                </a:r>
                <a:r>
                  <a:rPr lang="en-US" sz="32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pháp</a:t>
                </a:r>
                <a:r>
                  <a:rPr lang="en-US" sz="32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32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Do </a:t>
                </a:r>
                <a:r>
                  <a:rPr lang="en-US" sz="320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vecto</a:t>
                </a:r>
                <a:r>
                  <a:rPr lang="en-US" sz="32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pháp</a:t>
                </a:r>
                <a:r>
                  <a:rPr lang="en-US" sz="32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32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32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32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2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32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2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en-US" sz="3200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200" i="1">
                            <a:solidFill>
                              <a:srgbClr val="0000FF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</m:acc>
                    <m:r>
                      <a:rPr lang="en-US" sz="32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200" i="1">
                            <a:solidFill>
                              <a:srgbClr val="0000FF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1;−1;0</m:t>
                        </m:r>
                      </m:e>
                    </m:d>
                  </m:oMath>
                </a14:m>
                <a:endParaRPr lang="en-US" sz="3200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 userDrawn="1"/>
            </p:nvSpPr>
            <p:spPr>
              <a:xfrm>
                <a:off x="209862" y="2572661"/>
                <a:ext cx="11478659" cy="2532745"/>
              </a:xfrm>
              <a:prstGeom prst="rect">
                <a:avLst/>
              </a:prstGeom>
              <a:blipFill rotWithShape="0">
                <a:blip r:embed="rId3"/>
                <a:stretch>
                  <a:fillRect t="-2163" r="-1381" b="-4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54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2B7777-0F12-415A-B4EB-A6FC5102EE79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87137E-E614-4015-BA5D-9766D141D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407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2B7777-0F12-415A-B4EB-A6FC5102EE79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87137E-E614-4015-BA5D-9766D141D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079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1" cy="365125"/>
          </a:xfrm>
          <a:prstGeom prst="rect">
            <a:avLst/>
          </a:prstGeom>
        </p:spPr>
        <p:txBody>
          <a:bodyPr lIns="45704" tIns="22852" rIns="45704" bIns="22852"/>
          <a:lstStyle/>
          <a:p>
            <a:fld id="{D15044BE-B3F3-4258-B55D-9238C2EBFDF1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3" y="6356353"/>
            <a:ext cx="3860800" cy="365125"/>
          </a:xfrm>
          <a:prstGeom prst="rect">
            <a:avLst/>
          </a:prstGeom>
        </p:spPr>
        <p:txBody>
          <a:bodyPr lIns="45704" tIns="22852" rIns="45704" bIns="22852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2" y="6356353"/>
            <a:ext cx="2844801" cy="365125"/>
          </a:xfrm>
          <a:prstGeom prst="rect">
            <a:avLst/>
          </a:prstGeom>
        </p:spPr>
        <p:txBody>
          <a:bodyPr lIns="45704" tIns="22852" rIns="45704" bIns="22852"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804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2B7777-0F12-415A-B4EB-A6FC5102EE79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87137E-E614-4015-BA5D-9766D141D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00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2B7777-0F12-415A-B4EB-A6FC5102EE79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87137E-E614-4015-BA5D-9766D141D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684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2B7777-0F12-415A-B4EB-A6FC5102EE79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87137E-E614-4015-BA5D-9766D141D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13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2B7777-0F12-415A-B4EB-A6FC5102EE79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87137E-E614-4015-BA5D-9766D141D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2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2B7777-0F12-415A-B4EB-A6FC5102EE79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87137E-E614-4015-BA5D-9766D141D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160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2B7777-0F12-415A-B4EB-A6FC5102EE79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87137E-E614-4015-BA5D-9766D141D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38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2B7777-0F12-415A-B4EB-A6FC5102EE79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87137E-E614-4015-BA5D-9766D141D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26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2B7777-0F12-415A-B4EB-A6FC5102EE79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87137E-E614-4015-BA5D-9766D141D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38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9656" y="132897"/>
            <a:ext cx="11814629" cy="2000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655" y="2297339"/>
            <a:ext cx="1181462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567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0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00FF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00F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00FF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FF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45.pn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0.png"/><Relationship Id="rId4" Type="http://schemas.openxmlformats.org/officeDocument/2006/relationships/image" Target="../media/image65.png"/><Relationship Id="rId9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88.png"/><Relationship Id="rId4" Type="http://schemas.openxmlformats.org/officeDocument/2006/relationships/image" Target="../media/image83.png"/><Relationship Id="rId9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microsoft.com/office/2007/relationships/hdphoto" Target="../media/hdphoto3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96.png"/><Relationship Id="rId5" Type="http://schemas.openxmlformats.org/officeDocument/2006/relationships/image" Target="../media/image91.png"/><Relationship Id="rId10" Type="http://schemas.openxmlformats.org/officeDocument/2006/relationships/image" Target="../media/image95.png"/><Relationship Id="rId4" Type="http://schemas.openxmlformats.org/officeDocument/2006/relationships/image" Target="../media/image90.png"/><Relationship Id="rId9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microsoft.com/office/2007/relationships/hdphoto" Target="../media/hdphoto4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image" Target="../media/image104.png"/><Relationship Id="rId5" Type="http://schemas.openxmlformats.org/officeDocument/2006/relationships/image" Target="../media/image99.png"/><Relationship Id="rId10" Type="http://schemas.openxmlformats.org/officeDocument/2006/relationships/image" Target="../media/image103.png"/><Relationship Id="rId4" Type="http://schemas.openxmlformats.org/officeDocument/2006/relationships/image" Target="../media/image98.png"/><Relationship Id="rId9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10" Type="http://schemas.openxmlformats.org/officeDocument/2006/relationships/image" Target="../media/image111.png"/><Relationship Id="rId4" Type="http://schemas.openxmlformats.org/officeDocument/2006/relationships/image" Target="../media/image106.png"/><Relationship Id="rId9" Type="http://schemas.openxmlformats.org/officeDocument/2006/relationships/image" Target="../media/image1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10" Type="http://schemas.openxmlformats.org/officeDocument/2006/relationships/image" Target="../media/image118.png"/><Relationship Id="rId4" Type="http://schemas.openxmlformats.org/officeDocument/2006/relationships/image" Target="../media/image113.png"/><Relationship Id="rId9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slide" Target="slide26.xml"/><Relationship Id="rId18" Type="http://schemas.openxmlformats.org/officeDocument/2006/relationships/slide" Target="slide17.xml"/><Relationship Id="rId26" Type="http://schemas.openxmlformats.org/officeDocument/2006/relationships/slide" Target="slide19.xml"/><Relationship Id="rId39" Type="http://schemas.openxmlformats.org/officeDocument/2006/relationships/slide" Target="slide12.xml"/><Relationship Id="rId3" Type="http://schemas.openxmlformats.org/officeDocument/2006/relationships/slide" Target="slide3.xml"/><Relationship Id="rId21" Type="http://schemas.openxmlformats.org/officeDocument/2006/relationships/slide" Target="slide29.xml"/><Relationship Id="rId34" Type="http://schemas.openxmlformats.org/officeDocument/2006/relationships/slide" Target="slide21.xml"/><Relationship Id="rId42" Type="http://schemas.openxmlformats.org/officeDocument/2006/relationships/slide" Target="slide58.xml"/><Relationship Id="rId47" Type="http://schemas.openxmlformats.org/officeDocument/2006/relationships/slide" Target="slide75.xml"/><Relationship Id="rId50" Type="http://schemas.openxmlformats.org/officeDocument/2006/relationships/slide" Target="slide82.xml"/><Relationship Id="rId7" Type="http://schemas.openxmlformats.org/officeDocument/2006/relationships/slide" Target="slide4.xml"/><Relationship Id="rId12" Type="http://schemas.openxmlformats.org/officeDocument/2006/relationships/slide" Target="slide40.xml"/><Relationship Id="rId17" Type="http://schemas.openxmlformats.org/officeDocument/2006/relationships/slide" Target="slide28.xml"/><Relationship Id="rId25" Type="http://schemas.openxmlformats.org/officeDocument/2006/relationships/slide" Target="slide30.xml"/><Relationship Id="rId33" Type="http://schemas.openxmlformats.org/officeDocument/2006/relationships/slide" Target="slide32.xml"/><Relationship Id="rId38" Type="http://schemas.openxmlformats.org/officeDocument/2006/relationships/slide" Target="slide22.xml"/><Relationship Id="rId46" Type="http://schemas.openxmlformats.org/officeDocument/2006/relationships/slide" Target="slide71.xml"/><Relationship Id="rId2" Type="http://schemas.openxmlformats.org/officeDocument/2006/relationships/slide" Target="slide13.xml"/><Relationship Id="rId16" Type="http://schemas.openxmlformats.org/officeDocument/2006/relationships/slide" Target="slide43.xml"/><Relationship Id="rId20" Type="http://schemas.openxmlformats.org/officeDocument/2006/relationships/slide" Target="slide45.xml"/><Relationship Id="rId29" Type="http://schemas.openxmlformats.org/officeDocument/2006/relationships/slide" Target="slide31.xml"/><Relationship Id="rId41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5.xml"/><Relationship Id="rId24" Type="http://schemas.openxmlformats.org/officeDocument/2006/relationships/slide" Target="slide46.xml"/><Relationship Id="rId32" Type="http://schemas.openxmlformats.org/officeDocument/2006/relationships/slide" Target="slide51.xml"/><Relationship Id="rId37" Type="http://schemas.openxmlformats.org/officeDocument/2006/relationships/slide" Target="slide33.xml"/><Relationship Id="rId40" Type="http://schemas.openxmlformats.org/officeDocument/2006/relationships/slide" Target="slide56.xml"/><Relationship Id="rId45" Type="http://schemas.openxmlformats.org/officeDocument/2006/relationships/slide" Target="slide68.xml"/><Relationship Id="rId5" Type="http://schemas.openxmlformats.org/officeDocument/2006/relationships/slide" Target="slide23.xml"/><Relationship Id="rId15" Type="http://schemas.openxmlformats.org/officeDocument/2006/relationships/slide" Target="slide6.xml"/><Relationship Id="rId23" Type="http://schemas.openxmlformats.org/officeDocument/2006/relationships/slide" Target="slide8.xml"/><Relationship Id="rId28" Type="http://schemas.openxmlformats.org/officeDocument/2006/relationships/slide" Target="slide49.xml"/><Relationship Id="rId36" Type="http://schemas.openxmlformats.org/officeDocument/2006/relationships/slide" Target="slide54.xml"/><Relationship Id="rId49" Type="http://schemas.openxmlformats.org/officeDocument/2006/relationships/slide" Target="slide80.xml"/><Relationship Id="rId10" Type="http://schemas.openxmlformats.org/officeDocument/2006/relationships/slide" Target="slide15.xml"/><Relationship Id="rId19" Type="http://schemas.openxmlformats.org/officeDocument/2006/relationships/slide" Target="slide7.xml"/><Relationship Id="rId31" Type="http://schemas.openxmlformats.org/officeDocument/2006/relationships/slide" Target="slide10.xml"/><Relationship Id="rId44" Type="http://schemas.openxmlformats.org/officeDocument/2006/relationships/slide" Target="slide66.xml"/><Relationship Id="rId4" Type="http://schemas.openxmlformats.org/officeDocument/2006/relationships/slide" Target="slide36.xml"/><Relationship Id="rId9" Type="http://schemas.openxmlformats.org/officeDocument/2006/relationships/slide" Target="slide24.xml"/><Relationship Id="rId14" Type="http://schemas.openxmlformats.org/officeDocument/2006/relationships/slide" Target="slide16.xml"/><Relationship Id="rId22" Type="http://schemas.openxmlformats.org/officeDocument/2006/relationships/slide" Target="slide18.xml"/><Relationship Id="rId27" Type="http://schemas.openxmlformats.org/officeDocument/2006/relationships/slide" Target="slide9.xml"/><Relationship Id="rId30" Type="http://schemas.openxmlformats.org/officeDocument/2006/relationships/slide" Target="slide20.xml"/><Relationship Id="rId35" Type="http://schemas.openxmlformats.org/officeDocument/2006/relationships/slide" Target="slide11.xml"/><Relationship Id="rId43" Type="http://schemas.openxmlformats.org/officeDocument/2006/relationships/slide" Target="slide62.xml"/><Relationship Id="rId48" Type="http://schemas.openxmlformats.org/officeDocument/2006/relationships/slide" Target="slide77.xml"/><Relationship Id="rId8" Type="http://schemas.openxmlformats.org/officeDocument/2006/relationships/slide" Target="slide38.xml"/><Relationship Id="rId51" Type="http://schemas.openxmlformats.org/officeDocument/2006/relationships/slide" Target="slide8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19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Relationship Id="rId9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Relationship Id="rId9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1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12" Type="http://schemas.openxmlformats.org/officeDocument/2006/relationships/image" Target="../media/image1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11" Type="http://schemas.openxmlformats.org/officeDocument/2006/relationships/image" Target="../media/image139.png"/><Relationship Id="rId5" Type="http://schemas.openxmlformats.org/officeDocument/2006/relationships/image" Target="../media/image134.png"/><Relationship Id="rId15" Type="http://schemas.microsoft.com/office/2007/relationships/hdphoto" Target="../media/hdphoto5.wdp"/><Relationship Id="rId10" Type="http://schemas.openxmlformats.org/officeDocument/2006/relationships/image" Target="../media/image138.png"/><Relationship Id="rId4" Type="http://schemas.openxmlformats.org/officeDocument/2006/relationships/image" Target="../media/image133.png"/><Relationship Id="rId9" Type="http://schemas.openxmlformats.org/officeDocument/2006/relationships/slide" Target="slide2.xml"/><Relationship Id="rId14" Type="http://schemas.openxmlformats.org/officeDocument/2006/relationships/image" Target="../media/image1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9.png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slide" Target="slide2.xml"/><Relationship Id="rId9" Type="http://schemas.openxmlformats.org/officeDocument/2006/relationships/image" Target="../media/image15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61.png"/><Relationship Id="rId7" Type="http://schemas.openxmlformats.org/officeDocument/2006/relationships/image" Target="../media/image16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10" Type="http://schemas.microsoft.com/office/2007/relationships/hdphoto" Target="../media/hdphoto6.wdp"/><Relationship Id="rId4" Type="http://schemas.openxmlformats.org/officeDocument/2006/relationships/slide" Target="slide2.xml"/><Relationship Id="rId9" Type="http://schemas.openxmlformats.org/officeDocument/2006/relationships/image" Target="../media/image16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emf"/><Relationship Id="rId3" Type="http://schemas.openxmlformats.org/officeDocument/2006/relationships/slide" Target="slide2.xml"/><Relationship Id="rId7" Type="http://schemas.openxmlformats.org/officeDocument/2006/relationships/image" Target="../media/image171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Relationship Id="rId9" Type="http://schemas.openxmlformats.org/officeDocument/2006/relationships/slide" Target="slide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81.png"/><Relationship Id="rId7" Type="http://schemas.openxmlformats.org/officeDocument/2006/relationships/image" Target="../media/image185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82.png"/><Relationship Id="rId9" Type="http://schemas.openxmlformats.org/officeDocument/2006/relationships/image" Target="../media/image168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slide" Target="slide2.xml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79.png"/><Relationship Id="rId7" Type="http://schemas.openxmlformats.org/officeDocument/2006/relationships/image" Target="../media/image189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10" Type="http://schemas.openxmlformats.org/officeDocument/2006/relationships/image" Target="../media/image191.png"/><Relationship Id="rId4" Type="http://schemas.openxmlformats.org/officeDocument/2006/relationships/image" Target="../media/image186.png"/><Relationship Id="rId9" Type="http://schemas.openxmlformats.org/officeDocument/2006/relationships/slide" Target="slide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image" Target="../media/image192.png"/><Relationship Id="rId7" Type="http://schemas.openxmlformats.org/officeDocument/2006/relationships/image" Target="../media/image19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10" Type="http://schemas.openxmlformats.org/officeDocument/2006/relationships/image" Target="../media/image198.png"/><Relationship Id="rId4" Type="http://schemas.openxmlformats.org/officeDocument/2006/relationships/image" Target="../media/image193.png"/><Relationship Id="rId9" Type="http://schemas.openxmlformats.org/officeDocument/2006/relationships/slide" Target="slide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image" Target="../media/image199.png"/><Relationship Id="rId7" Type="http://schemas.openxmlformats.org/officeDocument/2006/relationships/image" Target="../media/image203.png"/><Relationship Id="rId12" Type="http://schemas.microsoft.com/office/2007/relationships/hdphoto" Target="../media/hdphoto7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png"/><Relationship Id="rId11" Type="http://schemas.openxmlformats.org/officeDocument/2006/relationships/image" Target="../media/image206.png"/><Relationship Id="rId5" Type="http://schemas.openxmlformats.org/officeDocument/2006/relationships/image" Target="../media/image201.png"/><Relationship Id="rId10" Type="http://schemas.openxmlformats.org/officeDocument/2006/relationships/image" Target="../media/image205.png"/><Relationship Id="rId4" Type="http://schemas.openxmlformats.org/officeDocument/2006/relationships/image" Target="../media/image200.png"/><Relationship Id="rId9" Type="http://schemas.openxmlformats.org/officeDocument/2006/relationships/slide" Target="slide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openxmlformats.org/officeDocument/2006/relationships/image" Target="../media/image207.png"/><Relationship Id="rId7" Type="http://schemas.openxmlformats.org/officeDocument/2006/relationships/image" Target="../media/image2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9.png"/><Relationship Id="rId5" Type="http://schemas.openxmlformats.org/officeDocument/2006/relationships/image" Target="../media/image208.png"/><Relationship Id="rId4" Type="http://schemas.openxmlformats.org/officeDocument/2006/relationships/slide" Target="slide2.xml"/><Relationship Id="rId9" Type="http://schemas.openxmlformats.org/officeDocument/2006/relationships/image" Target="../media/image21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3" Type="http://schemas.openxmlformats.org/officeDocument/2006/relationships/slide" Target="slide2.xml"/><Relationship Id="rId7" Type="http://schemas.openxmlformats.org/officeDocument/2006/relationships/image" Target="../media/image217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6.png"/><Relationship Id="rId5" Type="http://schemas.openxmlformats.org/officeDocument/2006/relationships/image" Target="../media/image215.png"/><Relationship Id="rId4" Type="http://schemas.openxmlformats.org/officeDocument/2006/relationships/image" Target="../media/image21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openxmlformats.org/officeDocument/2006/relationships/image" Target="../media/image218.png"/><Relationship Id="rId7" Type="http://schemas.openxmlformats.org/officeDocument/2006/relationships/image" Target="../media/image2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4" Type="http://schemas.openxmlformats.org/officeDocument/2006/relationships/image" Target="../media/image219.png"/><Relationship Id="rId9" Type="http://schemas.openxmlformats.org/officeDocument/2006/relationships/slide" Target="slide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png"/><Relationship Id="rId3" Type="http://schemas.openxmlformats.org/officeDocument/2006/relationships/image" Target="../media/image224.png"/><Relationship Id="rId7" Type="http://schemas.openxmlformats.org/officeDocument/2006/relationships/image" Target="../media/image2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7.png"/><Relationship Id="rId5" Type="http://schemas.openxmlformats.org/officeDocument/2006/relationships/image" Target="../media/image226.png"/><Relationship Id="rId4" Type="http://schemas.openxmlformats.org/officeDocument/2006/relationships/image" Target="../media/image225.png"/><Relationship Id="rId9" Type="http://schemas.openxmlformats.org/officeDocument/2006/relationships/slide" Target="slide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3" Type="http://schemas.openxmlformats.org/officeDocument/2006/relationships/slide" Target="slide2.xml"/><Relationship Id="rId7" Type="http://schemas.openxmlformats.org/officeDocument/2006/relationships/image" Target="../media/image228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7.png"/><Relationship Id="rId5" Type="http://schemas.openxmlformats.org/officeDocument/2006/relationships/image" Target="../media/image226.png"/><Relationship Id="rId4" Type="http://schemas.openxmlformats.org/officeDocument/2006/relationships/image" Target="../media/image22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33.png"/><Relationship Id="rId7" Type="http://schemas.openxmlformats.org/officeDocument/2006/relationships/image" Target="../media/image237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png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242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1.png"/><Relationship Id="rId5" Type="http://schemas.openxmlformats.org/officeDocument/2006/relationships/image" Target="../media/image240.png"/><Relationship Id="rId4" Type="http://schemas.openxmlformats.org/officeDocument/2006/relationships/image" Target="../media/image2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png"/><Relationship Id="rId3" Type="http://schemas.openxmlformats.org/officeDocument/2006/relationships/image" Target="../media/image243.png"/><Relationship Id="rId7" Type="http://schemas.openxmlformats.org/officeDocument/2006/relationships/image" Target="../media/image2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5.png"/><Relationship Id="rId5" Type="http://schemas.openxmlformats.org/officeDocument/2006/relationships/image" Target="../media/image244.png"/><Relationship Id="rId4" Type="http://schemas.openxmlformats.org/officeDocument/2006/relationships/slide" Target="slide2.xml"/><Relationship Id="rId9" Type="http://schemas.openxmlformats.org/officeDocument/2006/relationships/image" Target="../media/image2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253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2.png"/><Relationship Id="rId5" Type="http://schemas.openxmlformats.org/officeDocument/2006/relationships/image" Target="../media/image251.png"/><Relationship Id="rId4" Type="http://schemas.openxmlformats.org/officeDocument/2006/relationships/image" Target="../media/image25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png"/><Relationship Id="rId3" Type="http://schemas.openxmlformats.org/officeDocument/2006/relationships/image" Target="../media/image255.png"/><Relationship Id="rId7" Type="http://schemas.openxmlformats.org/officeDocument/2006/relationships/slide" Target="slide2.xml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8.png"/><Relationship Id="rId5" Type="http://schemas.openxmlformats.org/officeDocument/2006/relationships/image" Target="../media/image257.png"/><Relationship Id="rId4" Type="http://schemas.openxmlformats.org/officeDocument/2006/relationships/image" Target="../media/image256.png"/><Relationship Id="rId9" Type="http://schemas.microsoft.com/office/2007/relationships/hdphoto" Target="../media/hdphoto8.wd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png"/><Relationship Id="rId3" Type="http://schemas.openxmlformats.org/officeDocument/2006/relationships/image" Target="../media/image260.png"/><Relationship Id="rId7" Type="http://schemas.openxmlformats.org/officeDocument/2006/relationships/image" Target="../media/image2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3.png"/><Relationship Id="rId5" Type="http://schemas.openxmlformats.org/officeDocument/2006/relationships/image" Target="../media/image262.png"/><Relationship Id="rId4" Type="http://schemas.openxmlformats.org/officeDocument/2006/relationships/image" Target="../media/image261.png"/><Relationship Id="rId9" Type="http://schemas.openxmlformats.org/officeDocument/2006/relationships/slide" Target="slide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67.png"/><Relationship Id="rId7" Type="http://schemas.openxmlformats.org/officeDocument/2006/relationships/image" Target="../media/image27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0.png"/><Relationship Id="rId5" Type="http://schemas.openxmlformats.org/officeDocument/2006/relationships/image" Target="../media/image269.png"/><Relationship Id="rId10" Type="http://schemas.openxmlformats.org/officeDocument/2006/relationships/image" Target="../media/image260.wmf"/><Relationship Id="rId4" Type="http://schemas.openxmlformats.org/officeDocument/2006/relationships/image" Target="../media/image268.png"/><Relationship Id="rId9" Type="http://schemas.openxmlformats.org/officeDocument/2006/relationships/oleObject" Target="../embeddings/oleObject1.bin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73.png"/><Relationship Id="rId7" Type="http://schemas.openxmlformats.org/officeDocument/2006/relationships/image" Target="../media/image277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6.png"/><Relationship Id="rId5" Type="http://schemas.openxmlformats.org/officeDocument/2006/relationships/image" Target="../media/image275.png"/><Relationship Id="rId4" Type="http://schemas.openxmlformats.org/officeDocument/2006/relationships/image" Target="../media/image27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78.png"/><Relationship Id="rId7" Type="http://schemas.openxmlformats.org/officeDocument/2006/relationships/image" Target="../media/image282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1.png"/><Relationship Id="rId5" Type="http://schemas.openxmlformats.org/officeDocument/2006/relationships/image" Target="../media/image280.png"/><Relationship Id="rId4" Type="http://schemas.openxmlformats.org/officeDocument/2006/relationships/image" Target="../media/image27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8.png"/><Relationship Id="rId3" Type="http://schemas.openxmlformats.org/officeDocument/2006/relationships/image" Target="../media/image284.png"/><Relationship Id="rId7" Type="http://schemas.openxmlformats.org/officeDocument/2006/relationships/slide" Target="slide2.xml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7.png"/><Relationship Id="rId5" Type="http://schemas.openxmlformats.org/officeDocument/2006/relationships/image" Target="../media/image286.png"/><Relationship Id="rId4" Type="http://schemas.openxmlformats.org/officeDocument/2006/relationships/image" Target="../media/image28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284.png"/><Relationship Id="rId7" Type="http://schemas.openxmlformats.org/officeDocument/2006/relationships/slide" Target="slide2.xml"/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7.png"/><Relationship Id="rId5" Type="http://schemas.openxmlformats.org/officeDocument/2006/relationships/image" Target="../media/image286.png"/><Relationship Id="rId10" Type="http://schemas.microsoft.com/office/2007/relationships/hdphoto" Target="../media/hdphoto9.wdp"/><Relationship Id="rId4" Type="http://schemas.openxmlformats.org/officeDocument/2006/relationships/image" Target="../media/image285.png"/><Relationship Id="rId9" Type="http://schemas.openxmlformats.org/officeDocument/2006/relationships/image" Target="../media/image29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93.png"/><Relationship Id="rId7" Type="http://schemas.openxmlformats.org/officeDocument/2006/relationships/image" Target="../media/image297.png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6.png"/><Relationship Id="rId5" Type="http://schemas.openxmlformats.org/officeDocument/2006/relationships/image" Target="../media/image295.png"/><Relationship Id="rId4" Type="http://schemas.openxmlformats.org/officeDocument/2006/relationships/image" Target="../media/image294.png"/><Relationship Id="rId9" Type="http://schemas.openxmlformats.org/officeDocument/2006/relationships/image" Target="../media/image29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slide" Target="slide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99.png"/><Relationship Id="rId7" Type="http://schemas.openxmlformats.org/officeDocument/2006/relationships/image" Target="../media/image303.png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5" Type="http://schemas.openxmlformats.org/officeDocument/2006/relationships/image" Target="../media/image301.png"/><Relationship Id="rId4" Type="http://schemas.openxmlformats.org/officeDocument/2006/relationships/image" Target="../media/image300.png"/><Relationship Id="rId9" Type="http://schemas.openxmlformats.org/officeDocument/2006/relationships/image" Target="../media/image29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304.png"/><Relationship Id="rId7" Type="http://schemas.openxmlformats.org/officeDocument/2006/relationships/image" Target="../media/image30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7.png"/><Relationship Id="rId5" Type="http://schemas.openxmlformats.org/officeDocument/2006/relationships/image" Target="../media/image306.png"/><Relationship Id="rId10" Type="http://schemas.microsoft.com/office/2007/relationships/hdphoto" Target="../media/hdphoto10.wdp"/><Relationship Id="rId4" Type="http://schemas.openxmlformats.org/officeDocument/2006/relationships/image" Target="../media/image305.png"/><Relationship Id="rId9" Type="http://schemas.openxmlformats.org/officeDocument/2006/relationships/image" Target="../media/image30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31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3" Type="http://schemas.openxmlformats.org/officeDocument/2006/relationships/image" Target="../media/image284.png"/><Relationship Id="rId7" Type="http://schemas.openxmlformats.org/officeDocument/2006/relationships/slide" Target="slide2.xml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5.png"/><Relationship Id="rId5" Type="http://schemas.openxmlformats.org/officeDocument/2006/relationships/image" Target="../media/image314.png"/><Relationship Id="rId4" Type="http://schemas.openxmlformats.org/officeDocument/2006/relationships/image" Target="../media/image313.png"/><Relationship Id="rId9" Type="http://schemas.microsoft.com/office/2007/relationships/hdphoto" Target="../media/hdphoto11.wdp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1.png"/><Relationship Id="rId3" Type="http://schemas.openxmlformats.org/officeDocument/2006/relationships/image" Target="../media/image316.png"/><Relationship Id="rId7" Type="http://schemas.openxmlformats.org/officeDocument/2006/relationships/image" Target="../media/image3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9.png"/><Relationship Id="rId11" Type="http://schemas.openxmlformats.org/officeDocument/2006/relationships/image" Target="../media/image322.png"/><Relationship Id="rId5" Type="http://schemas.openxmlformats.org/officeDocument/2006/relationships/image" Target="../media/image318.png"/><Relationship Id="rId10" Type="http://schemas.openxmlformats.org/officeDocument/2006/relationships/slide" Target="slide2.xml"/><Relationship Id="rId4" Type="http://schemas.openxmlformats.org/officeDocument/2006/relationships/image" Target="../media/image317.png"/><Relationship Id="rId9" Type="http://schemas.microsoft.com/office/2007/relationships/hdphoto" Target="../media/hdphoto12.wdp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1.png"/><Relationship Id="rId3" Type="http://schemas.openxmlformats.org/officeDocument/2006/relationships/image" Target="../media/image324.png"/><Relationship Id="rId7" Type="http://schemas.openxmlformats.org/officeDocument/2006/relationships/slide" Target="slide2.xml"/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7.png"/><Relationship Id="rId5" Type="http://schemas.openxmlformats.org/officeDocument/2006/relationships/image" Target="../media/image326.png"/><Relationship Id="rId4" Type="http://schemas.openxmlformats.org/officeDocument/2006/relationships/image" Target="../media/image325.png"/><Relationship Id="rId9" Type="http://schemas.microsoft.com/office/2007/relationships/hdphoto" Target="../media/hdphoto12.wdp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3.png"/><Relationship Id="rId3" Type="http://schemas.openxmlformats.org/officeDocument/2006/relationships/image" Target="../media/image328.png"/><Relationship Id="rId7" Type="http://schemas.openxmlformats.org/officeDocument/2006/relationships/image" Target="../media/image3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1.png"/><Relationship Id="rId5" Type="http://schemas.openxmlformats.org/officeDocument/2006/relationships/image" Target="../media/image330.png"/><Relationship Id="rId4" Type="http://schemas.openxmlformats.org/officeDocument/2006/relationships/image" Target="../media/image329.png"/><Relationship Id="rId9" Type="http://schemas.openxmlformats.org/officeDocument/2006/relationships/slide" Target="slide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4.png"/><Relationship Id="rId3" Type="http://schemas.openxmlformats.org/officeDocument/2006/relationships/image" Target="../media/image328.png"/><Relationship Id="rId7" Type="http://schemas.openxmlformats.org/officeDocument/2006/relationships/image" Target="../media/image3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1.png"/><Relationship Id="rId5" Type="http://schemas.openxmlformats.org/officeDocument/2006/relationships/image" Target="../media/image330.png"/><Relationship Id="rId4" Type="http://schemas.openxmlformats.org/officeDocument/2006/relationships/image" Target="../media/image329.png"/><Relationship Id="rId9" Type="http://schemas.openxmlformats.org/officeDocument/2006/relationships/slide" Target="slide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9.png"/><Relationship Id="rId3" Type="http://schemas.openxmlformats.org/officeDocument/2006/relationships/image" Target="../media/image335.png"/><Relationship Id="rId7" Type="http://schemas.openxmlformats.org/officeDocument/2006/relationships/image" Target="../media/image3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7.png"/><Relationship Id="rId5" Type="http://schemas.openxmlformats.org/officeDocument/2006/relationships/image" Target="../media/image336.png"/><Relationship Id="rId10" Type="http://schemas.microsoft.com/office/2007/relationships/hdphoto" Target="../media/hdphoto13.wdp"/><Relationship Id="rId4" Type="http://schemas.openxmlformats.org/officeDocument/2006/relationships/slide" Target="slide2.xml"/><Relationship Id="rId9" Type="http://schemas.openxmlformats.org/officeDocument/2006/relationships/image" Target="../media/image34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3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slide" Target="slide2.xml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4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34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7.png"/><Relationship Id="rId3" Type="http://schemas.openxmlformats.org/officeDocument/2006/relationships/slide" Target="slide2.xml"/><Relationship Id="rId7" Type="http://schemas.openxmlformats.org/officeDocument/2006/relationships/image" Target="../media/image346.png"/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5.png"/><Relationship Id="rId5" Type="http://schemas.microsoft.com/office/2007/relationships/hdphoto" Target="../media/hdphoto14.wdp"/><Relationship Id="rId4" Type="http://schemas.openxmlformats.org/officeDocument/2006/relationships/image" Target="../media/image342.png"/><Relationship Id="rId9" Type="http://schemas.openxmlformats.org/officeDocument/2006/relationships/image" Target="../media/image348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3.png"/><Relationship Id="rId3" Type="http://schemas.openxmlformats.org/officeDocument/2006/relationships/image" Target="../media/image349.png"/><Relationship Id="rId7" Type="http://schemas.openxmlformats.org/officeDocument/2006/relationships/image" Target="../media/image3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1.png"/><Relationship Id="rId5" Type="http://schemas.openxmlformats.org/officeDocument/2006/relationships/image" Target="../media/image350.png"/><Relationship Id="rId4" Type="http://schemas.openxmlformats.org/officeDocument/2006/relationships/slide" Target="slide2.xml"/><Relationship Id="rId9" Type="http://schemas.openxmlformats.org/officeDocument/2006/relationships/image" Target="../media/image343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3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3.em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1.png"/><Relationship Id="rId3" Type="http://schemas.openxmlformats.org/officeDocument/2006/relationships/slide" Target="slide2.xml"/><Relationship Id="rId7" Type="http://schemas.openxmlformats.org/officeDocument/2006/relationships/image" Target="../media/image360.png"/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9.png"/><Relationship Id="rId5" Type="http://schemas.openxmlformats.org/officeDocument/2006/relationships/image" Target="../media/image358.png"/><Relationship Id="rId4" Type="http://schemas.openxmlformats.org/officeDocument/2006/relationships/image" Target="../media/image343.emf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7.png"/><Relationship Id="rId3" Type="http://schemas.openxmlformats.org/officeDocument/2006/relationships/image" Target="../media/image362.png"/><Relationship Id="rId7" Type="http://schemas.openxmlformats.org/officeDocument/2006/relationships/image" Target="../media/image36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5.png"/><Relationship Id="rId5" Type="http://schemas.openxmlformats.org/officeDocument/2006/relationships/image" Target="../media/image364.png"/><Relationship Id="rId4" Type="http://schemas.openxmlformats.org/officeDocument/2006/relationships/image" Target="../media/image363.png"/><Relationship Id="rId9" Type="http://schemas.openxmlformats.org/officeDocument/2006/relationships/slide" Target="slide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3.png"/><Relationship Id="rId3" Type="http://schemas.openxmlformats.org/officeDocument/2006/relationships/image" Target="../media/image368.png"/><Relationship Id="rId7" Type="http://schemas.openxmlformats.org/officeDocument/2006/relationships/image" Target="../media/image37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1.png"/><Relationship Id="rId5" Type="http://schemas.openxmlformats.org/officeDocument/2006/relationships/image" Target="../media/image370.png"/><Relationship Id="rId4" Type="http://schemas.openxmlformats.org/officeDocument/2006/relationships/image" Target="../media/image369.png"/><Relationship Id="rId9" Type="http://schemas.openxmlformats.org/officeDocument/2006/relationships/slide" Target="slide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374.png"/><Relationship Id="rId7" Type="http://schemas.openxmlformats.org/officeDocument/2006/relationships/image" Target="../media/image378.png"/><Relationship Id="rId2" Type="http://schemas.openxmlformats.org/officeDocument/2006/relationships/image" Target="../media/image3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7.png"/><Relationship Id="rId5" Type="http://schemas.openxmlformats.org/officeDocument/2006/relationships/image" Target="../media/image376.png"/><Relationship Id="rId4" Type="http://schemas.openxmlformats.org/officeDocument/2006/relationships/image" Target="../media/image37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7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slide" Target="slide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7" Type="http://schemas.openxmlformats.org/officeDocument/2006/relationships/slide" Target="slide2.xml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4.png"/><Relationship Id="rId5" Type="http://schemas.openxmlformats.org/officeDocument/2006/relationships/image" Target="../media/image383.png"/><Relationship Id="rId4" Type="http://schemas.openxmlformats.org/officeDocument/2006/relationships/image" Target="../media/image382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3" Type="http://schemas.openxmlformats.org/officeDocument/2006/relationships/image" Target="../media/image385.png"/><Relationship Id="rId7" Type="http://schemas.openxmlformats.org/officeDocument/2006/relationships/image" Target="../media/image38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8.png"/><Relationship Id="rId11" Type="http://schemas.openxmlformats.org/officeDocument/2006/relationships/image" Target="../media/image391.png"/><Relationship Id="rId5" Type="http://schemas.openxmlformats.org/officeDocument/2006/relationships/image" Target="../media/image387.png"/><Relationship Id="rId10" Type="http://schemas.openxmlformats.org/officeDocument/2006/relationships/slide" Target="slide2.xml"/><Relationship Id="rId4" Type="http://schemas.openxmlformats.org/officeDocument/2006/relationships/image" Target="../media/image386.png"/><Relationship Id="rId9" Type="http://schemas.microsoft.com/office/2007/relationships/hdphoto" Target="../media/hdphoto15.wdp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9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395.png"/></Relationships>
</file>

<file path=ppt/slides/_rels/slide7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397.png"/><Relationship Id="rId7" Type="http://schemas.openxmlformats.org/officeDocument/2006/relationships/image" Target="../media/image395.png"/><Relationship Id="rId2" Type="http://schemas.openxmlformats.org/officeDocument/2006/relationships/image" Target="../media/image3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5" Type="http://schemas.openxmlformats.org/officeDocument/2006/relationships/image" Target="../media/image399.png"/><Relationship Id="rId4" Type="http://schemas.openxmlformats.org/officeDocument/2006/relationships/image" Target="../media/image398.png"/><Relationship Id="rId9" Type="http://schemas.openxmlformats.org/officeDocument/2006/relationships/slide" Target="slide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402.png"/><Relationship Id="rId7" Type="http://schemas.openxmlformats.org/officeDocument/2006/relationships/image" Target="../media/image406.png"/><Relationship Id="rId2" Type="http://schemas.openxmlformats.org/officeDocument/2006/relationships/image" Target="../media/image4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5.png"/><Relationship Id="rId5" Type="http://schemas.openxmlformats.org/officeDocument/2006/relationships/image" Target="../media/image404.png"/><Relationship Id="rId4" Type="http://schemas.openxmlformats.org/officeDocument/2006/relationships/image" Target="../media/image403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8.png"/><Relationship Id="rId3" Type="http://schemas.openxmlformats.org/officeDocument/2006/relationships/image" Target="../media/image407.png"/><Relationship Id="rId7" Type="http://schemas.openxmlformats.org/officeDocument/2006/relationships/image" Target="../media/image406.png"/><Relationship Id="rId2" Type="http://schemas.openxmlformats.org/officeDocument/2006/relationships/image" Target="../media/image4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5.png"/><Relationship Id="rId5" Type="http://schemas.openxmlformats.org/officeDocument/2006/relationships/image" Target="../media/image404.png"/><Relationship Id="rId4" Type="http://schemas.openxmlformats.org/officeDocument/2006/relationships/image" Target="../media/image403.png"/><Relationship Id="rId9" Type="http://schemas.openxmlformats.org/officeDocument/2006/relationships/slide" Target="slide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409.png"/><Relationship Id="rId7" Type="http://schemas.openxmlformats.org/officeDocument/2006/relationships/image" Target="../media/image41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2.png"/><Relationship Id="rId5" Type="http://schemas.openxmlformats.org/officeDocument/2006/relationships/image" Target="../media/image411.png"/><Relationship Id="rId4" Type="http://schemas.openxmlformats.org/officeDocument/2006/relationships/image" Target="../media/image41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6.emf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image" Target="../media/image396.emf"/><Relationship Id="rId7" Type="http://schemas.openxmlformats.org/officeDocument/2006/relationships/image" Target="../media/image419.png"/><Relationship Id="rId2" Type="http://schemas.openxmlformats.org/officeDocument/2006/relationships/image" Target="../media/image4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8.png"/><Relationship Id="rId5" Type="http://schemas.openxmlformats.org/officeDocument/2006/relationships/image" Target="../media/image417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slide" Target="slide2.xml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5.png"/><Relationship Id="rId3" Type="http://schemas.openxmlformats.org/officeDocument/2006/relationships/image" Target="../media/image421.png"/><Relationship Id="rId7" Type="http://schemas.openxmlformats.org/officeDocument/2006/relationships/image" Target="../media/image42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4.png"/><Relationship Id="rId11" Type="http://schemas.openxmlformats.org/officeDocument/2006/relationships/slide" Target="slide2.xml"/><Relationship Id="rId5" Type="http://schemas.openxmlformats.org/officeDocument/2006/relationships/image" Target="../media/image423.png"/><Relationship Id="rId10" Type="http://schemas.openxmlformats.org/officeDocument/2006/relationships/image" Target="../media/image427.png"/><Relationship Id="rId4" Type="http://schemas.openxmlformats.org/officeDocument/2006/relationships/image" Target="../media/image422.png"/><Relationship Id="rId9" Type="http://schemas.microsoft.com/office/2007/relationships/hdphoto" Target="../media/hdphoto17.wdp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6.png"/><Relationship Id="rId3" Type="http://schemas.openxmlformats.org/officeDocument/2006/relationships/image" Target="../media/image429.png"/><Relationship Id="rId7" Type="http://schemas.openxmlformats.org/officeDocument/2006/relationships/slide" Target="slide2.xml"/><Relationship Id="rId2" Type="http://schemas.openxmlformats.org/officeDocument/2006/relationships/image" Target="../media/image4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2.png"/><Relationship Id="rId5" Type="http://schemas.openxmlformats.org/officeDocument/2006/relationships/image" Target="../media/image431.png"/><Relationship Id="rId4" Type="http://schemas.openxmlformats.org/officeDocument/2006/relationships/image" Target="../media/image430.png"/><Relationship Id="rId9" Type="http://schemas.microsoft.com/office/2007/relationships/hdphoto" Target="../media/hdphoto18.wdp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434.png"/><Relationship Id="rId7" Type="http://schemas.openxmlformats.org/officeDocument/2006/relationships/image" Target="../media/image438.png"/><Relationship Id="rId2" Type="http://schemas.openxmlformats.org/officeDocument/2006/relationships/image" Target="../media/image4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7.png"/><Relationship Id="rId5" Type="http://schemas.openxmlformats.org/officeDocument/2006/relationships/image" Target="../media/image436.png"/><Relationship Id="rId4" Type="http://schemas.openxmlformats.org/officeDocument/2006/relationships/image" Target="../media/image435.png"/><Relationship Id="rId9" Type="http://schemas.openxmlformats.org/officeDocument/2006/relationships/image" Target="../media/image439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9.png"/><Relationship Id="rId3" Type="http://schemas.openxmlformats.org/officeDocument/2006/relationships/image" Target="../media/image441.png"/><Relationship Id="rId7" Type="http://schemas.openxmlformats.org/officeDocument/2006/relationships/slide" Target="slide2.xml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4.png"/><Relationship Id="rId5" Type="http://schemas.openxmlformats.org/officeDocument/2006/relationships/image" Target="../media/image443.png"/><Relationship Id="rId4" Type="http://schemas.openxmlformats.org/officeDocument/2006/relationships/image" Target="../media/image442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3" Type="http://schemas.openxmlformats.org/officeDocument/2006/relationships/image" Target="../media/image445.png"/><Relationship Id="rId7" Type="http://schemas.openxmlformats.org/officeDocument/2006/relationships/image" Target="../media/image44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8.png"/><Relationship Id="rId5" Type="http://schemas.openxmlformats.org/officeDocument/2006/relationships/image" Target="../media/image447.png"/><Relationship Id="rId4" Type="http://schemas.openxmlformats.org/officeDocument/2006/relationships/image" Target="../media/image446.png"/><Relationship Id="rId9" Type="http://schemas.openxmlformats.org/officeDocument/2006/relationships/slide" Target="slide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452.png"/><Relationship Id="rId7" Type="http://schemas.openxmlformats.org/officeDocument/2006/relationships/image" Target="../media/image45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5.png"/><Relationship Id="rId11" Type="http://schemas.openxmlformats.org/officeDocument/2006/relationships/image" Target="../media/image458.png"/><Relationship Id="rId5" Type="http://schemas.openxmlformats.org/officeDocument/2006/relationships/image" Target="../media/image454.png"/><Relationship Id="rId10" Type="http://schemas.microsoft.com/office/2007/relationships/hdphoto" Target="../media/hdphoto19.wdp"/><Relationship Id="rId4" Type="http://schemas.openxmlformats.org/officeDocument/2006/relationships/image" Target="../media/image453.png"/><Relationship Id="rId9" Type="http://schemas.openxmlformats.org/officeDocument/2006/relationships/image" Target="../media/image4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10279" y="-54430"/>
            <a:ext cx="12201485" cy="6912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96" tIns="22848" rIns="45696" bIns="22848"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2346235" y="3479405"/>
            <a:ext cx="7568415" cy="1405311"/>
          </a:xfrm>
          <a:prstGeom prst="roundRect">
            <a:avLst>
              <a:gd name="adj" fmla="val 4570"/>
            </a:avLst>
          </a:prstGeom>
          <a:noFill/>
          <a:ln w="57150">
            <a:solidFill>
              <a:srgbClr val="135F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96" tIns="22848" rIns="45696" bIns="22848"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761359" y="1570288"/>
            <a:ext cx="5260501" cy="46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696" tIns="22848" rIns="45696" bIns="22848" rtlCol="0">
            <a:spAutoFit/>
          </a:bodyPr>
          <a:lstStyle/>
          <a:p>
            <a:pPr algn="ctr"/>
            <a:r>
              <a:rPr lang="en-US" sz="2700" b="1" dirty="0">
                <a:solidFill>
                  <a:srgbClr val="135F8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ÔN THI THPT QUỐC GIA 2020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934602" y="2035234"/>
            <a:ext cx="6914016" cy="66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696" tIns="22848" rIns="45696" bIns="2284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DIỄN ĐÀN GIÁO VIÊN TOÁN – PPT TIVI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837151" y="3013630"/>
            <a:ext cx="2798270" cy="1615797"/>
            <a:chOff x="9759974" y="4371559"/>
            <a:chExt cx="5597269" cy="3231594"/>
          </a:xfrm>
        </p:grpSpPr>
        <p:sp>
          <p:nvSpPr>
            <p:cNvPr id="17" name="Rectangle 16"/>
            <p:cNvSpPr/>
            <p:nvPr/>
          </p:nvSpPr>
          <p:spPr>
            <a:xfrm>
              <a:off x="9820500" y="4469240"/>
              <a:ext cx="5486401" cy="8332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0" tIns="45705" rIns="91410" bIns="45705"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759974" y="4371559"/>
              <a:ext cx="5597269" cy="323159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1410" tIns="45705" rIns="91410" bIns="45705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300" b="1" dirty="0">
                  <a:solidFill>
                    <a:srgbClr val="000099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ĐỀ THI THỬ </a:t>
              </a:r>
            </a:p>
            <a:p>
              <a:pPr algn="ctr">
                <a:lnSpc>
                  <a:spcPct val="150000"/>
                </a:lnSpc>
              </a:pPr>
              <a:r>
                <a:rPr lang="en-US" sz="3300" b="1" dirty="0">
                  <a:solidFill>
                    <a:srgbClr val="000099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SỐ </a:t>
              </a:r>
              <a:r>
                <a:rPr lang="en-US" sz="3300" b="1" dirty="0" smtClean="0">
                  <a:solidFill>
                    <a:srgbClr val="000099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10</a:t>
              </a:r>
              <a:endParaRPr lang="en-US" sz="3300" b="1" dirty="0">
                <a:solidFill>
                  <a:srgbClr val="000099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391610" y="242208"/>
            <a:ext cx="906946" cy="952849"/>
            <a:chOff x="12784885" y="1066801"/>
            <a:chExt cx="1814128" cy="1905698"/>
          </a:xfrm>
        </p:grpSpPr>
        <p:sp>
          <p:nvSpPr>
            <p:cNvPr id="24" name="TextBox 23"/>
            <p:cNvSpPr txBox="1"/>
            <p:nvPr/>
          </p:nvSpPr>
          <p:spPr>
            <a:xfrm>
              <a:off x="12784885" y="1066801"/>
              <a:ext cx="1814128" cy="754022"/>
            </a:xfrm>
            <a:prstGeom prst="rect">
              <a:avLst/>
            </a:prstGeom>
            <a:noFill/>
          </p:spPr>
          <p:txBody>
            <a:bodyPr wrap="square" lIns="91410" tIns="45705" rIns="91410" bIns="45705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135F82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LỚP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3020904" y="1556787"/>
              <a:ext cx="1395314" cy="1415712"/>
            </a:xfrm>
            <a:prstGeom prst="rect">
              <a:avLst/>
            </a:prstGeom>
            <a:noFill/>
          </p:spPr>
          <p:txBody>
            <a:bodyPr wrap="none" lIns="91410" tIns="45705" rIns="91410" bIns="45705" rtlCol="0">
              <a:spAutoFit/>
            </a:bodyPr>
            <a:lstStyle/>
            <a:p>
              <a:r>
                <a:rPr lang="en-US" sz="40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12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592467" y="322559"/>
            <a:ext cx="1119042" cy="853514"/>
            <a:chOff x="11186391" y="149817"/>
            <a:chExt cx="2238375" cy="1707027"/>
          </a:xfrm>
        </p:grpSpPr>
        <p:pic>
          <p:nvPicPr>
            <p:cNvPr id="20" name="Picture 5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7236" y="149817"/>
              <a:ext cx="1495424" cy="1495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6391" y="1620306"/>
              <a:ext cx="2238375" cy="236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" b="99500" l="13137" r="79625">
                        <a14:foregroundMark x1="15013" y1="16500" x2="41823" y2="58500"/>
                        <a14:foregroundMark x1="41823" y1="58500" x2="54960" y2="62000"/>
                        <a14:foregroundMark x1="54960" y1="62000" x2="65952" y2="43500"/>
                        <a14:foregroundMark x1="65952" y1="43500" x2="70241" y2="32500"/>
                        <a14:foregroundMark x1="70241" y1="32500" x2="72654" y2="20500"/>
                        <a14:foregroundMark x1="72654" y1="20500" x2="64343" y2="22500"/>
                        <a14:foregroundMark x1="64343" y1="22500" x2="58445" y2="36500"/>
                        <a14:foregroundMark x1="58445" y1="36500" x2="56032" y2="52000"/>
                        <a14:foregroundMark x1="56032" y1="52000" x2="61662" y2="60500"/>
                        <a14:foregroundMark x1="61662" y1="60500" x2="67828" y2="60500"/>
                        <a14:foregroundMark x1="67828" y1="60500" x2="31099" y2="64500"/>
                        <a14:foregroundMark x1="31099" y1="64500" x2="23861" y2="60500"/>
                        <a14:foregroundMark x1="23861" y1="60500" x2="49062" y2="69000"/>
                        <a14:foregroundMark x1="49062" y1="69000" x2="63271" y2="63500"/>
                        <a14:foregroundMark x1="63271" y1="63500" x2="68365" y2="58500"/>
                        <a14:foregroundMark x1="68365" y1="58500" x2="21984" y2="31000"/>
                        <a14:foregroundMark x1="21984" y1="31000" x2="25737" y2="17500"/>
                        <a14:foregroundMark x1="25737" y1="17500" x2="31367" y2="15000"/>
                        <a14:foregroundMark x1="31367" y1="15000" x2="49598" y2="27000"/>
                        <a14:foregroundMark x1="49598" y1="27000" x2="56568" y2="27500"/>
                        <a14:foregroundMark x1="56568" y1="27500" x2="61662" y2="19000"/>
                        <a14:foregroundMark x1="61662" y1="19000" x2="56300" y2="10500"/>
                        <a14:foregroundMark x1="56300" y1="10500" x2="48794" y2="18500"/>
                        <a14:foregroundMark x1="48794" y1="18500" x2="42895" y2="20000"/>
                        <a14:foregroundMark x1="42895" y1="20000" x2="31099" y2="9500"/>
                        <a14:foregroundMark x1="31099" y1="9500" x2="25469" y2="10000"/>
                        <a14:foregroundMark x1="25469" y1="10000" x2="29223" y2="21500"/>
                        <a14:foregroundMark x1="29223" y1="21500" x2="41823" y2="34500"/>
                        <a14:foregroundMark x1="41823" y1="34500" x2="60054" y2="38000"/>
                        <a14:foregroundMark x1="60054" y1="38000" x2="69169" y2="34000"/>
                        <a14:foregroundMark x1="69169" y1="34000" x2="64075" y2="25000"/>
                        <a14:foregroundMark x1="64075" y1="25000" x2="28418" y2="31500"/>
                        <a14:foregroundMark x1="24397" y1="91500" x2="36193" y2="89500"/>
                        <a14:foregroundMark x1="36193" y1="89500" x2="69437" y2="92000"/>
                        <a14:foregroundMark x1="69437" y1="92000" x2="26542" y2="94000"/>
                        <a14:foregroundMark x1="26542" y1="94000" x2="43968" y2="90000"/>
                        <a14:foregroundMark x1="43968" y1="90000" x2="62735" y2="90000"/>
                        <a14:foregroundMark x1="62735" y1="90000" x2="68901" y2="89500"/>
                        <a14:foregroundMark x1="68901" y1="89500" x2="69169" y2="89500"/>
                        <a14:foregroundMark x1="24397" y1="84000" x2="24397" y2="98500"/>
                        <a14:foregroundMark x1="24397" y1="98500" x2="25469" y2="85000"/>
                        <a14:foregroundMark x1="25469" y1="85000" x2="30295" y2="92000"/>
                        <a14:foregroundMark x1="30295" y1="92000" x2="52547" y2="79000"/>
                        <a14:foregroundMark x1="52547" y1="79000" x2="69973" y2="96000"/>
                        <a14:foregroundMark x1="69973" y1="96000" x2="65147" y2="84500"/>
                        <a14:foregroundMark x1="65147" y1="84500" x2="23861" y2="88000"/>
                        <a14:foregroundMark x1="23861" y1="88000" x2="29759" y2="98500"/>
                        <a14:foregroundMark x1="29759" y1="98500" x2="57641" y2="92500"/>
                        <a14:foregroundMark x1="57641" y1="92500" x2="65684" y2="94500"/>
                        <a14:foregroundMark x1="65684" y1="94500" x2="58981" y2="86500"/>
                        <a14:foregroundMark x1="58981" y1="86500" x2="37265" y2="99500"/>
                        <a14:foregroundMark x1="22788" y1="83000" x2="25201" y2="97000"/>
                        <a14:foregroundMark x1="25201" y1="97000" x2="47989" y2="99000"/>
                        <a14:foregroundMark x1="47989" y1="99000" x2="77480" y2="95000"/>
                        <a14:foregroundMark x1="77480" y1="95000" x2="70241" y2="81500"/>
                        <a14:foregroundMark x1="70241" y1="81500" x2="63807" y2="79000"/>
                        <a14:foregroundMark x1="63807" y1="79000" x2="55496" y2="90500"/>
                        <a14:foregroundMark x1="55496" y1="90500" x2="27882" y2="85000"/>
                        <a14:foregroundMark x1="27882" y1="85000" x2="21180" y2="90500"/>
                        <a14:foregroundMark x1="21180" y1="90500" x2="32708" y2="98500"/>
                        <a14:foregroundMark x1="32708" y1="98500" x2="46917" y2="99500"/>
                        <a14:foregroundMark x1="46917" y1="99500" x2="73190" y2="97000"/>
                        <a14:foregroundMark x1="73190" y1="97000" x2="69437" y2="82000"/>
                        <a14:foregroundMark x1="69437" y1="82000" x2="53351" y2="81000"/>
                        <a14:foregroundMark x1="53351" y1="81000" x2="28418" y2="99000"/>
                        <a14:foregroundMark x1="28418" y1="99000" x2="35925" y2="99500"/>
                        <a14:foregroundMark x1="35925" y1="99500" x2="69705" y2="99500"/>
                        <a14:foregroundMark x1="69705" y1="99500" x2="61394" y2="91000"/>
                        <a14:foregroundMark x1="61394" y1="91000" x2="28418" y2="96000"/>
                        <a14:foregroundMark x1="28418" y1="96000" x2="27882" y2="96500"/>
                        <a14:foregroundMark x1="12332" y1="15000" x2="24397" y2="4500"/>
                        <a14:foregroundMark x1="24397" y1="4500" x2="30831" y2="4000"/>
                        <a14:foregroundMark x1="30831" y1="4000" x2="37534" y2="5500"/>
                        <a14:foregroundMark x1="37534" y1="5500" x2="31367" y2="2500"/>
                        <a14:foregroundMark x1="31367" y1="2500" x2="25201" y2="5000"/>
                        <a14:foregroundMark x1="25201" y1="5000" x2="20107" y2="11500"/>
                        <a14:foregroundMark x1="20107" y1="11500" x2="35925" y2="10000"/>
                        <a14:foregroundMark x1="35925" y1="10000" x2="69705" y2="13500"/>
                        <a14:foregroundMark x1="69705" y1="13500" x2="62198" y2="4000"/>
                        <a14:foregroundMark x1="62198" y1="4000" x2="80161" y2="22000"/>
                        <a14:foregroundMark x1="80161" y1="22000" x2="74531" y2="17500"/>
                        <a14:foregroundMark x1="74531" y1="17500" x2="70777" y2="7000"/>
                        <a14:foregroundMark x1="70777" y1="7000" x2="64879" y2="7000"/>
                        <a14:foregroundMark x1="64879" y1="7000" x2="72386" y2="17000"/>
                        <a14:foregroundMark x1="72386" y1="17000" x2="63807" y2="14000"/>
                        <a14:foregroundMark x1="63807" y1="14000" x2="50402" y2="26000"/>
                        <a14:foregroundMark x1="50402" y1="26000" x2="45576" y2="38500"/>
                        <a14:foregroundMark x1="45576" y1="38500" x2="44504" y2="53000"/>
                        <a14:foregroundMark x1="44504" y1="53000" x2="39142" y2="61000"/>
                        <a14:foregroundMark x1="39142" y1="61000" x2="19303" y2="59000"/>
                        <a14:foregroundMark x1="19303" y1="59000" x2="52011" y2="75000"/>
                        <a14:foregroundMark x1="18231" y1="58000" x2="53619" y2="82000"/>
                        <a14:foregroundMark x1="53619" y1="82000" x2="67292" y2="82000"/>
                        <a14:foregroundMark x1="67292" y1="82000" x2="73190" y2="79500"/>
                        <a14:foregroundMark x1="73190" y1="79500" x2="76408" y2="65500"/>
                        <a14:foregroundMark x1="76408" y1="65500" x2="71314" y2="56000"/>
                        <a14:foregroundMark x1="71314" y1="56000" x2="65952" y2="63000"/>
                        <a14:foregroundMark x1="65952" y1="63000" x2="72386" y2="65000"/>
                        <a14:foregroundMark x1="72386" y1="65000" x2="74531" y2="51500"/>
                        <a14:foregroundMark x1="74531" y1="51500" x2="74531" y2="30500"/>
                        <a14:foregroundMark x1="74531" y1="30500" x2="67828" y2="32000"/>
                        <a14:foregroundMark x1="67828" y1="32000" x2="62198" y2="28000"/>
                        <a14:foregroundMark x1="62198" y1="28000" x2="57909" y2="16500"/>
                        <a14:foregroundMark x1="57909" y1="16500" x2="59786" y2="3000"/>
                        <a14:foregroundMark x1="59786" y1="3000" x2="56300" y2="7000"/>
                        <a14:foregroundMark x1="31635" y1="1000" x2="24665" y2="1000"/>
                        <a14:foregroundMark x1="24665" y1="1000" x2="18767" y2="5000"/>
                        <a14:foregroundMark x1="18767" y1="5000" x2="13673" y2="13000"/>
                        <a14:foregroundMark x1="13673" y1="13000" x2="16354" y2="25500"/>
                        <a14:foregroundMark x1="16354" y1="25500" x2="31367" y2="58000"/>
                        <a14:foregroundMark x1="31367" y1="58000" x2="30563" y2="67500"/>
                        <a14:foregroundMark x1="61662" y1="500" x2="76139" y2="6500"/>
                        <a14:foregroundMark x1="76139" y1="6500" x2="79357" y2="18000"/>
                        <a14:foregroundMark x1="79357" y1="18000" x2="75067" y2="10000"/>
                        <a14:foregroundMark x1="75067" y1="10000" x2="68365" y2="6000"/>
                        <a14:foregroundMark x1="68365" y1="6000" x2="78284" y2="24500"/>
                        <a14:foregroundMark x1="78284" y1="24500" x2="75067" y2="10500"/>
                        <a14:foregroundMark x1="75067" y1="10500" x2="69705" y2="4000"/>
                        <a14:foregroundMark x1="69705" y1="4000" x2="79625" y2="14000"/>
                        <a14:foregroundMark x1="19035" y1="2000" x2="14209" y2="8500"/>
                        <a14:foregroundMark x1="14209" y1="8500" x2="13137" y2="22000"/>
                        <a14:foregroundMark x1="13137" y1="22000" x2="18767" y2="29000"/>
                        <a14:foregroundMark x1="18767" y1="29000" x2="27882" y2="56000"/>
                        <a14:foregroundMark x1="75871" y1="7500" x2="80965" y2="16500"/>
                        <a14:foregroundMark x1="80965" y1="16500" x2="75603" y2="8500"/>
                        <a14:foregroundMark x1="75603" y1="8500" x2="64879" y2="4000"/>
                        <a14:foregroundMark x1="64879" y1="4000" x2="80429" y2="17000"/>
                        <a14:foregroundMark x1="80429" y1="17000" x2="64343" y2="4000"/>
                        <a14:foregroundMark x1="64343" y1="4000" x2="50670" y2="3000"/>
                        <a14:foregroundMark x1="50670" y1="3000" x2="35657" y2="12000"/>
                        <a14:foregroundMark x1="35657" y1="12000" x2="45576" y2="10500"/>
                        <a14:foregroundMark x1="45576" y1="10500" x2="32440" y2="7500"/>
                        <a14:foregroundMark x1="32440" y1="7500" x2="53351" y2="6500"/>
                        <a14:foregroundMark x1="53351" y1="6500" x2="32440" y2="5000"/>
                        <a14:foregroundMark x1="32440" y1="5000" x2="38070" y2="5000"/>
                        <a14:foregroundMark x1="38070" y1="5000" x2="32172" y2="4000"/>
                        <a14:foregroundMark x1="32172" y1="4000" x2="48257" y2="3500"/>
                        <a14:foregroundMark x1="48257" y1="3500" x2="35389" y2="3500"/>
                        <a14:foregroundMark x1="35389" y1="3500" x2="47721" y2="3500"/>
                        <a14:foregroundMark x1="47721" y1="3500" x2="32708" y2="1500"/>
                        <a14:foregroundMark x1="32708" y1="1500" x2="54960" y2="1000"/>
                        <a14:foregroundMark x1="54960" y1="1000" x2="69437" y2="2500"/>
                        <a14:foregroundMark x1="69437" y1="2500" x2="43700" y2="6500"/>
                        <a14:foregroundMark x1="43700" y1="6500" x2="71046" y2="18500"/>
                        <a14:foregroundMark x1="71046" y1="18500" x2="60054" y2="31000"/>
                        <a14:foregroundMark x1="60054" y1="31000" x2="51743" y2="32000"/>
                        <a14:foregroundMark x1="51743" y1="32000" x2="50134" y2="31000"/>
                        <a14:foregroundMark x1="24397" y1="88500" x2="24665" y2="98000"/>
                        <a14:foregroundMark x1="23861" y1="83500" x2="22788" y2="99000"/>
                        <a14:foregroundMark x1="22788" y1="99000" x2="23324" y2="9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28" r="16509"/>
          <a:stretch/>
        </p:blipFill>
        <p:spPr bwMode="auto">
          <a:xfrm>
            <a:off x="9023499" y="-8099"/>
            <a:ext cx="3141582" cy="180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4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60" y="-11263"/>
            <a:ext cx="2706884" cy="26311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169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239086" y="4995585"/>
            <a:ext cx="11834900" cy="1862411"/>
            <a:chOff x="193445" y="6275363"/>
            <a:chExt cx="11834900" cy="1977423"/>
          </a:xfrm>
        </p:grpSpPr>
        <p:sp>
          <p:nvSpPr>
            <p:cNvPr id="5" name="Rounded Rectangle 4"/>
            <p:cNvSpPr/>
            <p:nvPr/>
          </p:nvSpPr>
          <p:spPr>
            <a:xfrm>
              <a:off x="193445" y="6294573"/>
              <a:ext cx="11834900" cy="1958213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99508" y="6275363"/>
              <a:ext cx="2538859" cy="588210"/>
              <a:chOff x="1464405" y="11034554"/>
              <a:chExt cx="4977085" cy="1068750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991229" y="9468117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947192" y="11034554"/>
                <a:ext cx="2813136" cy="10687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464405" y="11069458"/>
                <a:ext cx="852450" cy="820480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638960" y="11224491"/>
                <a:ext cx="545196" cy="739113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47058" y="-32374"/>
            <a:ext cx="11906395" cy="4114863"/>
            <a:chOff x="534987" y="1869705"/>
            <a:chExt cx="23340848" cy="7217285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6969836"/>
              <a:chOff x="534987" y="1647866"/>
              <a:chExt cx="23340848" cy="6969836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88"/>
                <a:ext cx="23120186" cy="6896814"/>
              </a:xfrm>
              <a:prstGeom prst="roundRect">
                <a:avLst>
                  <a:gd name="adj" fmla="val 549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533960" y="1653394"/>
                  <a:ext cx="2278917" cy="929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vi-VN" sz="3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8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4040187" y="2093073"/>
                  <a:ext cx="17944590" cy="69939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0" marR="0" lvl="2" algn="just">
                    <a:lnSpc>
                      <a:spcPct val="107000"/>
                    </a:lnSpc>
                    <a:spcBef>
                      <a:spcPts val="1000"/>
                    </a:spcBef>
                    <a:spcAft>
                      <a:spcPts val="0"/>
                    </a:spcAft>
                    <a:buClr>
                      <a:srgbClr val="0000FF"/>
                    </a:buClr>
                  </a:pPr>
                  <a:r>
                    <a:rPr lang="en-US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hàm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bảng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biến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thiên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như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vẽ</a:t>
                  </a:r>
                  <a:r>
                    <a:rPr lang="en-US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:</a:t>
                  </a:r>
                </a:p>
                <a:p>
                  <a:pPr marL="0" marR="0" lvl="2" algn="just">
                    <a:lnSpc>
                      <a:spcPct val="107000"/>
                    </a:lnSpc>
                    <a:spcBef>
                      <a:spcPts val="1000"/>
                    </a:spcBef>
                    <a:spcAft>
                      <a:spcPts val="0"/>
                    </a:spcAft>
                    <a:buClr>
                      <a:srgbClr val="0000FF"/>
                    </a:buClr>
                  </a:pPr>
                  <a:endPara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0" marR="0" lvl="2" algn="just">
                    <a:lnSpc>
                      <a:spcPct val="107000"/>
                    </a:lnSpc>
                    <a:spcBef>
                      <a:spcPts val="1000"/>
                    </a:spcBef>
                    <a:spcAft>
                      <a:spcPts val="0"/>
                    </a:spcAft>
                    <a:buClr>
                      <a:srgbClr val="0000FF"/>
                    </a:buClr>
                  </a:pPr>
                  <a:endParaRPr lang="en-US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0" marR="0" lvl="2" algn="just">
                    <a:lnSpc>
                      <a:spcPct val="107000"/>
                    </a:lnSpc>
                    <a:spcBef>
                      <a:spcPts val="1000"/>
                    </a:spcBef>
                    <a:spcAft>
                      <a:spcPts val="0"/>
                    </a:spcAft>
                    <a:buClr>
                      <a:srgbClr val="0000FF"/>
                    </a:buClr>
                  </a:pPr>
                  <a:endPara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0" lvl="2" algn="just">
                    <a:lnSpc>
                      <a:spcPct val="107000"/>
                    </a:lnSpc>
                    <a:spcBef>
                      <a:spcPts val="1000"/>
                    </a:spcBef>
                    <a:buClr>
                      <a:srgbClr val="0000FF"/>
                    </a:buClr>
                  </a:pPr>
                  <a:endParaRPr lang="en-US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0" lvl="2" algn="just">
                    <a:lnSpc>
                      <a:spcPct val="107000"/>
                    </a:lnSpc>
                    <a:spcBef>
                      <a:spcPts val="1000"/>
                    </a:spcBef>
                    <a:buClr>
                      <a:srgbClr val="0000FF"/>
                    </a:buClr>
                  </a:pPr>
                  <a:r>
                    <a:rPr lang="en-US" sz="3200" dirty="0" err="1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Đồ</a:t>
                  </a:r>
                  <a:r>
                    <a:rPr lang="en-US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thị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hàm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đạt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cực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tiểu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tại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điểm</a:t>
                  </a:r>
                  <a:r>
                    <a:rPr lang="en-US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:</a:t>
                  </a:r>
                  <a:endPara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40187" y="2093073"/>
                  <a:ext cx="17944590" cy="6993917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666" t="-1070" b="-1835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/>
          <p:cNvGrpSpPr/>
          <p:nvPr/>
        </p:nvGrpSpPr>
        <p:grpSpPr>
          <a:xfrm>
            <a:off x="128081" y="4038545"/>
            <a:ext cx="11838141" cy="914408"/>
            <a:chOff x="247181" y="1501340"/>
            <a:chExt cx="11838141" cy="914408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08332" y="1732392"/>
                    <a:ext cx="2280848" cy="51501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𝒙</m:t>
                        </m:r>
                        <m:r>
                          <a:rPr lang="en-US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=</m:t>
                        </m:r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𝟏</m:t>
                        </m:r>
                      </m:oMath>
                    </a14:m>
                    <a:r>
                      <a:rPr lang="en-US" sz="3000" b="1" dirty="0" smtClean="0">
                        <a:solidFill>
                          <a:schemeClr val="bg1"/>
                        </a:solidFill>
                      </a:rPr>
                      <a:t>.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280848" cy="515019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t="-13187" b="-34066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6"/>
              <a:ext cx="3090381" cy="914402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5978841" y="1732387"/>
                    <a:ext cx="2280848" cy="4864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𝒙</m:t>
                          </m:r>
                          <m:r>
                            <a:rPr lang="en-US" sz="28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=−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𝟐</m:t>
                          </m:r>
                          <m:r>
                            <m:rPr>
                              <m:nor/>
                            </m:rPr>
                            <a:rPr lang="en-US" sz="24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8841" y="1732387"/>
                    <a:ext cx="2280848" cy="486406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5"/>
              <a:ext cx="3090381" cy="914403"/>
              <a:chOff x="5537206" y="1557992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238072" y="1732387"/>
                    <a:ext cx="2280848" cy="48640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ctrlPr>
                                <a:rPr lang="en-US" sz="28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Cambria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mbria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mbria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8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mbria" panose="02040503050406030204" pitchFamily="18" charset="0"/>
                                </a:rPr>
                                <m:t>;</m:t>
                              </m:r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mbria" panose="02040503050406030204" pitchFamily="18" charset="0"/>
                                </a:rPr>
                                <m:t>𝟑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sz="2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38072" y="1732387"/>
                    <a:ext cx="2280848" cy="486405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5"/>
              <a:ext cx="3090381" cy="914400"/>
              <a:chOff x="5537206" y="1557992"/>
              <a:chExt cx="3079904" cy="850063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078059" y="1779051"/>
                    <a:ext cx="2493487" cy="4864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d>
                          <m:dPr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en-US" sz="28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;−</m:t>
                            </m:r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d>
                      </m:oMath>
                    </a14:m>
                    <a:r>
                      <a:rPr lang="en-US" sz="28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.</a:t>
                    </a:r>
                    <a:endPara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78059" y="1779051"/>
                    <a:ext cx="2493487" cy="486406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 t="-10465" b="-3139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id="{6486030C-3A67-43C4-BD8F-4F6E51BAA2A3}"/>
                  </a:ext>
                </a:extLst>
              </p:cNvPr>
              <p:cNvSpPr/>
              <p:nvPr/>
            </p:nvSpPr>
            <p:spPr>
              <a:xfrm>
                <a:off x="249106" y="4995587"/>
                <a:ext cx="11620899" cy="1031041"/>
              </a:xfrm>
              <a:prstGeom prst="rect">
                <a:avLst/>
              </a:prstGeom>
            </p:spPr>
            <p:txBody>
              <a:bodyPr wrap="square" lIns="45711" tIns="22855" rIns="45711" bIns="22855">
                <a:spAutoFit/>
              </a:bodyPr>
              <a:lstStyle/>
              <a:p>
                <a:pPr marL="630555" marR="0" algn="just">
                  <a:spcBef>
                    <a:spcPts val="600"/>
                  </a:spcBef>
                  <a:spcAft>
                    <a:spcPts val="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:r>
                  <a:rPr lang="en-US" sz="32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Ta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rPr>
                      <m:t>1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âm</a:t>
                </a:r>
                <a:r>
                  <a:rPr lang="en-US" sz="32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sang </a:t>
                </a:r>
                <a:r>
                  <a:rPr lang="en-US" sz="3200" dirty="0" err="1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dương</a:t>
                </a:r>
                <a:r>
                  <a:rPr lang="en-US" sz="32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qua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rPr>
                      <m:t>1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486030C-3A67-43C4-BD8F-4F6E51BAA2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106" y="4995587"/>
                <a:ext cx="11620899" cy="1031041"/>
              </a:xfrm>
              <a:prstGeom prst="rect">
                <a:avLst/>
              </a:prstGeom>
              <a:blipFill rotWithShape="1">
                <a:blip r:embed="rId8"/>
                <a:stretch>
                  <a:fillRect t="-10000" r="-1731" b="-20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Oval 63">
            <a:extLst>
              <a:ext uri="{FF2B5EF4-FFF2-40B4-BE49-F238E27FC236}">
                <a16:creationId xmlns="" xmlns:a16="http://schemas.microsoft.com/office/drawing/2014/main" id="{78901251-A012-4798-8FF5-A48A2302F0D4}"/>
              </a:ext>
            </a:extLst>
          </p:cNvPr>
          <p:cNvSpPr/>
          <p:nvPr/>
        </p:nvSpPr>
        <p:spPr>
          <a:xfrm>
            <a:off x="8894315" y="4301749"/>
            <a:ext cx="546116" cy="538129"/>
          </a:xfrm>
          <a:prstGeom prst="ellipse">
            <a:avLst/>
          </a:prstGeom>
          <a:solidFill>
            <a:srgbClr val="CC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5" rIns="45711" bIns="22855" rtlCol="0" anchor="ctr"/>
          <a:lstStyle/>
          <a:p>
            <a:pPr algn="ctr"/>
            <a:r>
              <a:rPr lang="vi-VN" sz="3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6" name="Action Button: Forward or Next 65">
            <a:hlinkClick r:id="" action="ppaction://hlinkshowjump?jump=nextslide" highlightClick="1"/>
          </p:cNvPr>
          <p:cNvSpPr/>
          <p:nvPr/>
        </p:nvSpPr>
        <p:spPr>
          <a:xfrm>
            <a:off x="11564032" y="6565052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7" name="Action Button: Back or Previous 66">
            <a:hlinkClick r:id="" action="ppaction://hlinkshowjump?jump=previousslide" highlightClick="1"/>
          </p:cNvPr>
          <p:cNvSpPr/>
          <p:nvPr/>
        </p:nvSpPr>
        <p:spPr>
          <a:xfrm>
            <a:off x="11000320" y="6565052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8" name="Action Button: Home 67">
            <a:hlinkClick r:id="rId9" action="ppaction://hlinksldjump" highlightClick="1"/>
          </p:cNvPr>
          <p:cNvSpPr/>
          <p:nvPr/>
        </p:nvSpPr>
        <p:spPr>
          <a:xfrm>
            <a:off x="9096689" y="6194989"/>
            <a:ext cx="687483" cy="66300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="" xmlns:a16="http://schemas.microsoft.com/office/drawing/2014/main" id="{6486030C-3A67-43C4-BD8F-4F6E51BAA2A3}"/>
                  </a:ext>
                </a:extLst>
              </p:cNvPr>
              <p:cNvSpPr/>
              <p:nvPr/>
            </p:nvSpPr>
            <p:spPr>
              <a:xfrm>
                <a:off x="149488" y="6103304"/>
                <a:ext cx="9540574" cy="573096"/>
              </a:xfrm>
              <a:prstGeom prst="rect">
                <a:avLst/>
              </a:prstGeom>
            </p:spPr>
            <p:txBody>
              <a:bodyPr wrap="square" lIns="45711" tIns="22855" rIns="45711" bIns="22855">
                <a:spAutoFit/>
              </a:bodyPr>
              <a:lstStyle/>
              <a:p>
                <a:pPr marL="630555" marR="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cực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tiểu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đồ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1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;−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486030C-3A67-43C4-BD8F-4F6E51BAA2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88" y="6103304"/>
                <a:ext cx="9540574" cy="573096"/>
              </a:xfrm>
              <a:prstGeom prst="rect">
                <a:avLst/>
              </a:prstGeom>
              <a:blipFill rotWithShape="1">
                <a:blip r:embed="rId10"/>
                <a:stretch>
                  <a:fillRect t="-19149" b="-3085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3" name="Picture 62"/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078" y="807663"/>
            <a:ext cx="7967767" cy="25621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456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4" grpId="0" animBg="1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249105" y="3369274"/>
            <a:ext cx="11755672" cy="2924649"/>
            <a:chOff x="184495" y="3636275"/>
            <a:chExt cx="11834900" cy="2170174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1941231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1927"/>
              <a:chOff x="1275608" y="6239450"/>
              <a:chExt cx="4592537" cy="911977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4" y="6239450"/>
                <a:ext cx="2832095" cy="7469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47057" y="119052"/>
            <a:ext cx="11939058" cy="1404948"/>
            <a:chOff x="534987" y="1869705"/>
            <a:chExt cx="23404876" cy="2356356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2356356"/>
              <a:chOff x="534987" y="1647866"/>
              <a:chExt cx="23340848" cy="2356356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1"/>
                <a:ext cx="23120186" cy="2283331"/>
              </a:xfrm>
              <a:prstGeom prst="roundRect">
                <a:avLst>
                  <a:gd name="adj" fmla="val 549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533960" y="1653394"/>
                  <a:ext cx="2278917" cy="9291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3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9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4104214" y="1936625"/>
                  <a:ext cx="19835649" cy="20772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0" marR="0" lvl="2" algn="just">
                    <a:lnSpc>
                      <a:spcPct val="107000"/>
                    </a:lnSpc>
                    <a:spcBef>
                      <a:spcPts val="1000"/>
                    </a:spcBef>
                    <a:spcAft>
                      <a:spcPts val="0"/>
                    </a:spcAft>
                    <a:buClr>
                      <a:srgbClr val="0000FF"/>
                    </a:buClr>
                  </a:pPr>
                  <a:r>
                    <a:rPr lang="en-US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Trong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không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gian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𝑂𝑥𝑦𝑧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chiếu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vuông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góc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điểm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 ; −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 ; 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d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trên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trục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𝑂𝑥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tọa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độ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là</a:t>
                  </a:r>
                  <a:endPara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4214" y="1936625"/>
                  <a:ext cx="19835649" cy="2077283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663" t="-2956" r="-602" b="-8867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D0AB9FB-A402-43C6-830F-BAC47ED452D0}"/>
              </a:ext>
            </a:extLst>
          </p:cNvPr>
          <p:cNvGrpSpPr/>
          <p:nvPr/>
        </p:nvGrpSpPr>
        <p:grpSpPr>
          <a:xfrm>
            <a:off x="473162" y="1752600"/>
            <a:ext cx="5182440" cy="617268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="" xmlns:a16="http://schemas.microsoft.com/office/drawing/2014/main" id="{0839FD11-1E39-4EBB-A7FB-DEB39691C378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d>
                        <m:d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 ; 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 ; 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e>
                      </m:d>
                      <m:r>
                        <m:rPr>
                          <m:nor/>
                        </m:rPr>
                        <a:rPr lang="en-US" sz="2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2800" b="1" dirty="0" smtClean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  <a:endParaRPr lang="en-US" sz="3000" b="1" dirty="0">
                    <a:solidFill>
                      <a:schemeClr val="bg1"/>
                    </a:solidFill>
                    <a:latin typeface="+mj-lt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0839FD11-1E39-4EBB-A7FB-DEB39691C3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b="-14545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8634B6D4-DECA-4F71-9C3F-B85DE60414F0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000" b="1" dirty="0">
                  <a:latin typeface="+mj-lt"/>
                  <a:ea typeface="Tahoma" pitchFamily="34" charset="0"/>
                  <a:cs typeface="Tahoma" pitchFamily="34" charset="0"/>
                </a:rPr>
                <a:t>A</a:t>
              </a:r>
              <a:endParaRPr lang="en-US" sz="3000" dirty="0">
                <a:latin typeface="+mj-lt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A2194087-0D43-42CA-A1D2-4373C69CC457}"/>
              </a:ext>
            </a:extLst>
          </p:cNvPr>
          <p:cNvGrpSpPr/>
          <p:nvPr/>
        </p:nvGrpSpPr>
        <p:grpSpPr>
          <a:xfrm>
            <a:off x="6515045" y="1855849"/>
            <a:ext cx="4947487" cy="617268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="" xmlns:a16="http://schemas.microsoft.com/office/drawing/2014/main" id="{FB0B6341-256C-4170-AF4E-1216E5EDD04C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d>
                        <m:d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 ; −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 ; 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e>
                      </m:d>
                    </m:oMath>
                  </a14:m>
                  <a:r>
                    <a: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  <a:endParaRPr lang="en-US" sz="3000" b="1" dirty="0">
                    <a:solidFill>
                      <a:schemeClr val="bg1"/>
                    </a:solidFill>
                    <a:latin typeface="+mj-lt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FB0B6341-256C-4170-AF4E-1216E5EDD0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14545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13A7BA64-0BA1-4ADF-A17E-617425026AFB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B</a:t>
              </a:r>
              <a:endParaRPr lang="en-US" sz="3000" b="1" dirty="0">
                <a:latin typeface="+mj-lt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4D274B26-9415-432A-9282-BDEF246F0009}"/>
              </a:ext>
            </a:extLst>
          </p:cNvPr>
          <p:cNvGrpSpPr/>
          <p:nvPr/>
        </p:nvGrpSpPr>
        <p:grpSpPr>
          <a:xfrm>
            <a:off x="492157" y="2697435"/>
            <a:ext cx="5208063" cy="617268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="" xmlns:a16="http://schemas.microsoft.com/office/drawing/2014/main" id="{6E15A8FC-94CE-45FB-8D02-B33F2327F992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spcBef>
                      <a:spcPts val="900"/>
                    </a:spcBef>
                  </a:pPr>
                  <a14:m>
                    <m:oMath xmlns:m="http://schemas.openxmlformats.org/officeDocument/2006/math">
                      <m:d>
                        <m:d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 ; 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 ; 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e>
                      </m:d>
                    </m:oMath>
                  </a14:m>
                  <a:r>
                    <a: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	</a:t>
                  </a:r>
                  <a:endParaRPr lang="vi-VN" sz="3000" b="1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6E15A8FC-94CE-45FB-8D02-B33F2327F9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14545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0D6B711C-CC2A-45AE-A2BD-46B4ECA3D81C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C</a:t>
              </a:r>
              <a:endParaRPr lang="en-US" sz="3000" dirty="0">
                <a:latin typeface="+mj-lt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E278C7C5-EAEF-4F1A-B3FB-29FCE054F0E0}"/>
              </a:ext>
            </a:extLst>
          </p:cNvPr>
          <p:cNvGrpSpPr/>
          <p:nvPr/>
        </p:nvGrpSpPr>
        <p:grpSpPr>
          <a:xfrm>
            <a:off x="6491779" y="2752006"/>
            <a:ext cx="4971950" cy="617268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>
                  <a:extLst>
                    <a:ext uri="{FF2B5EF4-FFF2-40B4-BE49-F238E27FC236}">
                      <a16:creationId xmlns="" xmlns:a16="http://schemas.microsoft.com/office/drawing/2014/main" id="{C4F0F9CE-3F15-4D47-A2C9-5C6F65E0E3FB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629920" marR="0" algn="just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tabLst>
                      <a:tab pos="2160270" algn="l"/>
                      <a:tab pos="3599815" algn="l"/>
                      <a:tab pos="5039995" algn="l"/>
                    </a:tabLst>
                  </a:pPr>
                  <a:r>
                    <a:rPr lang="en-US" sz="2800" b="1" dirty="0" smtClean="0">
                      <a:solidFill>
                        <a:schemeClr val="bg1"/>
                      </a:solidFill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     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 ; 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 ; 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e>
                      </m:d>
                    </m:oMath>
                  </a14:m>
                  <a:r>
                    <a:rPr lang="en-US" sz="2800" b="1" dirty="0" smtClean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  <a:endPara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6" name="Rectangle 65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C4F0F9CE-3F15-4D47-A2C9-5C6F65E0E3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12727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17C2C013-2C1D-4DEE-A68B-FF23256FE92A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D</a:t>
              </a:r>
              <a:endParaRPr lang="en-US" sz="3000" b="1" dirty="0">
                <a:latin typeface="+mj-lt"/>
              </a:endParaRPr>
            </a:p>
          </p:txBody>
        </p:sp>
      </p:grpSp>
      <p:sp>
        <p:nvSpPr>
          <p:cNvPr id="50" name="Oval 49">
            <a:extLst>
              <a:ext uri="{FF2B5EF4-FFF2-40B4-BE49-F238E27FC236}">
                <a16:creationId xmlns="" xmlns:a16="http://schemas.microsoft.com/office/drawing/2014/main" id="{432E638B-F586-4599-B26E-BBF1E009BB5A}"/>
              </a:ext>
            </a:extLst>
          </p:cNvPr>
          <p:cNvSpPr/>
          <p:nvPr/>
        </p:nvSpPr>
        <p:spPr>
          <a:xfrm>
            <a:off x="397348" y="1811101"/>
            <a:ext cx="567268" cy="500266"/>
          </a:xfrm>
          <a:prstGeom prst="ellipse">
            <a:avLst/>
          </a:prstGeom>
          <a:solidFill>
            <a:srgbClr val="CC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5" rIns="45711" bIns="22855" rtlCol="0" anchor="ctr"/>
          <a:lstStyle/>
          <a:p>
            <a:pPr algn="ctr"/>
            <a:r>
              <a:rPr lang="vi-VN" sz="3000" b="1" dirty="0" smtClean="0">
                <a:latin typeface="+mj-lt"/>
                <a:ea typeface="Tahoma" pitchFamily="34" charset="0"/>
                <a:cs typeface="Tahoma" pitchFamily="34" charset="0"/>
              </a:rPr>
              <a:t>A</a:t>
            </a:r>
            <a:endParaRPr lang="en-US" sz="3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547687" y="4412761"/>
                <a:ext cx="11124514" cy="11462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8650" marR="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chiếu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  <m:d>
                      <m:dPr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 ; −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 ; 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trên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𝑂𝑥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tọa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 ; 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 ; 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687" y="4412761"/>
                <a:ext cx="11124514" cy="1146211"/>
              </a:xfrm>
              <a:prstGeom prst="rect">
                <a:avLst/>
              </a:prstGeom>
              <a:blipFill rotWithShape="1">
                <a:blip r:embed="rId8"/>
                <a:stretch>
                  <a:fillRect t="-7447" r="-1370" b="-1329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Action Button: Forward or Next 53">
            <a:hlinkClick r:id="" action="ppaction://hlinkshowjump?jump=nextslide" highlightClick="1"/>
          </p:cNvPr>
          <p:cNvSpPr/>
          <p:nvPr/>
        </p:nvSpPr>
        <p:spPr>
          <a:xfrm>
            <a:off x="11564032" y="6565052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5" name="Action Button: Back or Previous 54">
            <a:hlinkClick r:id="" action="ppaction://hlinkshowjump?jump=previousslide" highlightClick="1"/>
          </p:cNvPr>
          <p:cNvSpPr/>
          <p:nvPr/>
        </p:nvSpPr>
        <p:spPr>
          <a:xfrm>
            <a:off x="11000320" y="6565052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Action Button: Home 55">
            <a:hlinkClick r:id="rId9" action="ppaction://hlinksldjump" highlightClick="1"/>
          </p:cNvPr>
          <p:cNvSpPr/>
          <p:nvPr/>
        </p:nvSpPr>
        <p:spPr>
          <a:xfrm>
            <a:off x="6438531" y="6445187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030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95604" y="2509990"/>
            <a:ext cx="11834900" cy="4220905"/>
            <a:chOff x="184495" y="3636269"/>
            <a:chExt cx="11834900" cy="4481564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425261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69"/>
              <a:ext cx="2342698" cy="588210"/>
              <a:chOff x="1275608" y="6239450"/>
              <a:chExt cx="4592537" cy="1068751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813136" cy="10687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47058" y="45025"/>
            <a:ext cx="11906395" cy="1402645"/>
            <a:chOff x="534987" y="1869705"/>
            <a:chExt cx="23340848" cy="2352487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2254377"/>
              <a:chOff x="534987" y="1647866"/>
              <a:chExt cx="23340848" cy="2254377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0"/>
                <a:ext cx="23120186" cy="2181353"/>
              </a:xfrm>
              <a:prstGeom prst="roundRect">
                <a:avLst>
                  <a:gd name="adj" fmla="val 549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328128" y="1653394"/>
                  <a:ext cx="2690581" cy="929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vi-VN" sz="3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10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4018710" y="1989410"/>
                  <a:ext cx="19375506" cy="22327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0" lvl="2" algn="just">
                    <a:lnSpc>
                      <a:spcPct val="107000"/>
                    </a:lnSpc>
                    <a:spcBef>
                      <a:spcPts val="1000"/>
                    </a:spcBef>
                    <a:buClr>
                      <a:srgbClr val="0000FF"/>
                    </a:buClr>
                  </a:pPr>
                  <a:r>
                    <a:rPr lang="en-US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cấp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nhân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</m:t>
                      </m:r>
                    </m:oMath>
                  </a14:m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công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bội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𝑞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</m:t>
                      </m:r>
                    </m:oMath>
                  </a14:m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 </a:t>
                  </a:r>
                  <a:endParaRPr lang="fr-FR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0" lvl="2" algn="just">
                    <a:lnSpc>
                      <a:spcPct val="107000"/>
                    </a:lnSpc>
                    <a:spcBef>
                      <a:spcPts val="1000"/>
                    </a:spcBef>
                    <a:buClr>
                      <a:srgbClr val="0000FF"/>
                    </a:buClr>
                  </a:pPr>
                  <a:r>
                    <a:rPr lang="en-US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Ta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sub>
                      </m:sSub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bằng</a:t>
                  </a:r>
                  <a:endPara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8710" y="1989410"/>
                  <a:ext cx="19375506" cy="223278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679" t="-2752" b="-11009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/>
          <p:cNvGrpSpPr/>
          <p:nvPr/>
        </p:nvGrpSpPr>
        <p:grpSpPr>
          <a:xfrm>
            <a:off x="247182" y="1501340"/>
            <a:ext cx="11838141" cy="914408"/>
            <a:chOff x="247181" y="1501340"/>
            <a:chExt cx="11838141" cy="914408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08332" y="1732392"/>
                    <a:ext cx="2280848" cy="4864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𝟐𝟒</m:t>
                          </m:r>
                          <m:r>
                            <m:rPr>
                              <m:nor/>
                            </m:rPr>
                            <a:rPr lang="en-US" sz="24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280848" cy="486407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6"/>
              <a:ext cx="3090381" cy="914402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5978841" y="1732387"/>
                    <a:ext cx="2280848" cy="4864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𝟏𝟏</m:t>
                          </m:r>
                          <m:r>
                            <m:rPr>
                              <m:nor/>
                            </m:rPr>
                            <a:rPr lang="en-US" sz="24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8841" y="1732387"/>
                    <a:ext cx="2280848" cy="486406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5"/>
              <a:ext cx="3090381" cy="914403"/>
              <a:chOff x="5537206" y="1557992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238072" y="1732387"/>
                    <a:ext cx="2280848" cy="48640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𝟒𝟖</m:t>
                          </m:r>
                          <m:r>
                            <m:rPr>
                              <m:nor/>
                            </m:rPr>
                            <a:rPr lang="en-US" sz="24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38072" y="1732387"/>
                    <a:ext cx="2280848" cy="486405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5"/>
              <a:ext cx="3090381" cy="914400"/>
              <a:chOff x="5537206" y="1557992"/>
              <a:chExt cx="3079904" cy="850063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078059" y="1779051"/>
                    <a:ext cx="2493487" cy="4864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𝟗</m:t>
                        </m:r>
                      </m:oMath>
                    </a14:m>
                    <a:r>
                      <a:rPr lang="en-US" sz="28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.</a:t>
                    </a:r>
                    <a:endPara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78059" y="1779051"/>
                    <a:ext cx="2493487" cy="486406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 t="-11628" b="-3139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id="{6486030C-3A67-43C4-BD8F-4F6E51BAA2A3}"/>
                  </a:ext>
                </a:extLst>
              </p:cNvPr>
              <p:cNvSpPr/>
              <p:nvPr/>
            </p:nvSpPr>
            <p:spPr>
              <a:xfrm>
                <a:off x="385597" y="3402317"/>
                <a:ext cx="11620899" cy="1334330"/>
              </a:xfrm>
              <a:prstGeom prst="rect">
                <a:avLst/>
              </a:prstGeom>
            </p:spPr>
            <p:txBody>
              <a:bodyPr wrap="square" lIns="45711" tIns="22855" rIns="45711" bIns="22855">
                <a:spAutoFit/>
              </a:bodyPr>
              <a:lstStyle/>
              <a:p>
                <a:pPr marL="62992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Công </a:t>
                </a:r>
                <a:r>
                  <a:rPr lang="en-US" sz="36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hạng</a:t>
                </a:r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quát</a:t>
                </a:r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cấp</a:t>
                </a:r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36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62992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latin typeface="Cambria Math"/>
                            <a:ea typeface="Calibri" panose="020F0502020204030204" pitchFamily="34" charset="0"/>
                            <a:cs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3600" i="1">
                            <a:latin typeface="Cambria Math"/>
                            <a:ea typeface="Calibri" panose="020F0502020204030204" pitchFamily="34" charset="0"/>
                            <a:cs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3600" i="1">
                            <a:latin typeface="Cambria Math"/>
                            <a:ea typeface="Calibri" panose="020F0502020204030204" pitchFamily="34" charset="0"/>
                            <a:cs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" panose="02040503050406030204" pitchFamily="18" charset="0"/>
                          </a:rPr>
                          <m:t>𝑛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486030C-3A67-43C4-BD8F-4F6E51BAA2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597" y="3402317"/>
                <a:ext cx="11620899" cy="1334330"/>
              </a:xfrm>
              <a:prstGeom prst="rect">
                <a:avLst/>
              </a:prstGeom>
              <a:blipFill rotWithShape="1">
                <a:blip r:embed="rId8"/>
                <a:stretch>
                  <a:fillRect t="-9132" b="-1461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Oval 63">
            <a:extLst>
              <a:ext uri="{FF2B5EF4-FFF2-40B4-BE49-F238E27FC236}">
                <a16:creationId xmlns="" xmlns:a16="http://schemas.microsoft.com/office/drawing/2014/main" id="{78901251-A012-4798-8FF5-A48A2302F0D4}"/>
              </a:ext>
            </a:extLst>
          </p:cNvPr>
          <p:cNvSpPr/>
          <p:nvPr/>
        </p:nvSpPr>
        <p:spPr>
          <a:xfrm>
            <a:off x="6079022" y="1773712"/>
            <a:ext cx="546116" cy="538129"/>
          </a:xfrm>
          <a:prstGeom prst="ellipse">
            <a:avLst/>
          </a:prstGeom>
          <a:solidFill>
            <a:srgbClr val="CC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5" rIns="45711" bIns="22855" rtlCol="0" anchor="ctr"/>
          <a:lstStyle/>
          <a:p>
            <a:pPr algn="ctr"/>
            <a:r>
              <a:rPr lang="vi-VN" sz="3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6" name="Action Button: Forward or Next 65">
            <a:hlinkClick r:id="" action="ppaction://hlinkshowjump?jump=nextslide" highlightClick="1"/>
          </p:cNvPr>
          <p:cNvSpPr/>
          <p:nvPr/>
        </p:nvSpPr>
        <p:spPr>
          <a:xfrm>
            <a:off x="11564032" y="6565052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7" name="Action Button: Back or Previous 66">
            <a:hlinkClick r:id="" action="ppaction://hlinkshowjump?jump=previousslide" highlightClick="1"/>
          </p:cNvPr>
          <p:cNvSpPr/>
          <p:nvPr/>
        </p:nvSpPr>
        <p:spPr>
          <a:xfrm>
            <a:off x="11000320" y="6565052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8" name="Action Button: Home 67">
            <a:hlinkClick r:id="rId9" action="ppaction://hlinksldjump" highlightClick="1"/>
          </p:cNvPr>
          <p:cNvSpPr/>
          <p:nvPr/>
        </p:nvSpPr>
        <p:spPr>
          <a:xfrm>
            <a:off x="6438531" y="6445187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="" xmlns:a16="http://schemas.microsoft.com/office/drawing/2014/main" id="{6486030C-3A67-43C4-BD8F-4F6E51BAA2A3}"/>
                  </a:ext>
                </a:extLst>
              </p:cNvPr>
              <p:cNvSpPr/>
              <p:nvPr/>
            </p:nvSpPr>
            <p:spPr>
              <a:xfrm>
                <a:off x="477211" y="4940686"/>
                <a:ext cx="6280017" cy="683254"/>
              </a:xfrm>
              <a:prstGeom prst="rect">
                <a:avLst/>
              </a:prstGeom>
            </p:spPr>
            <p:txBody>
              <a:bodyPr wrap="square" lIns="45711" tIns="22855" rIns="45711" bIns="22855">
                <a:spAutoFit/>
              </a:bodyPr>
              <a:lstStyle/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36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latin typeface="Cambria Math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sz="36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rPr>
                      <m:t>=3.</m:t>
                    </m:r>
                    <m:sSup>
                      <m:sSupPr>
                        <m:ctrlPr>
                          <a:rPr lang="en-US" sz="3600" i="1">
                            <a:latin typeface="Cambria Math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36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rPr>
                      <m:t>=48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486030C-3A67-43C4-BD8F-4F6E51BAA2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211" y="4940686"/>
                <a:ext cx="6280017" cy="683254"/>
              </a:xfrm>
              <a:prstGeom prst="rect">
                <a:avLst/>
              </a:prstGeom>
              <a:blipFill rotWithShape="1">
                <a:blip r:embed="rId10"/>
                <a:stretch>
                  <a:fillRect t="-11504" b="-2831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073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4" grpId="0" animBg="1"/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259621" y="3794622"/>
            <a:ext cx="11755672" cy="2924649"/>
            <a:chOff x="184495" y="3636275"/>
            <a:chExt cx="11834900" cy="2170174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1941231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1927"/>
              <a:chOff x="1275608" y="6239450"/>
              <a:chExt cx="4592537" cy="911977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4" y="6239450"/>
                <a:ext cx="2832095" cy="7469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47057" y="119052"/>
            <a:ext cx="11906396" cy="1404948"/>
            <a:chOff x="534987" y="1869705"/>
            <a:chExt cx="23340848" cy="2356356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2356356"/>
              <a:chOff x="534987" y="1647866"/>
              <a:chExt cx="23340848" cy="2356356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1"/>
                <a:ext cx="23120186" cy="2283331"/>
              </a:xfrm>
              <a:prstGeom prst="roundRect">
                <a:avLst>
                  <a:gd name="adj" fmla="val 549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328128" y="1653394"/>
                  <a:ext cx="2690581" cy="9291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3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11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p:sp>
          <p:nvSpPr>
            <p:cNvPr id="23" name="Rectangle 22"/>
            <p:cNvSpPr/>
            <p:nvPr/>
          </p:nvSpPr>
          <p:spPr>
            <a:xfrm>
              <a:off x="3770684" y="2351271"/>
              <a:ext cx="16148597" cy="1236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82889" tIns="91445" rIns="182889" bIns="91445">
              <a:spAutoFit/>
            </a:bodyPr>
            <a:lstStyle/>
            <a:p>
              <a:pPr marL="0" marR="0" lvl="2" algn="ctr">
                <a:lnSpc>
                  <a:spcPct val="107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FF"/>
                </a:buClr>
              </a:pPr>
              <a:r>
                <a:rPr lang="en-US" sz="36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D0AB9FB-A402-43C6-830F-BAC47ED452D0}"/>
              </a:ext>
            </a:extLst>
          </p:cNvPr>
          <p:cNvGrpSpPr/>
          <p:nvPr/>
        </p:nvGrpSpPr>
        <p:grpSpPr>
          <a:xfrm>
            <a:off x="473162" y="1749292"/>
            <a:ext cx="5182440" cy="836253"/>
            <a:chOff x="1458731" y="6464051"/>
            <a:chExt cx="13782856" cy="11046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="" xmlns:a16="http://schemas.microsoft.com/office/drawing/2014/main" id="{0839FD11-1E39-4EBB-A7FB-DEB39691C378}"/>
                    </a:ext>
                  </a:extLst>
                </p:cNvPr>
                <p:cNvSpPr/>
                <p:nvPr/>
              </p:nvSpPr>
              <p:spPr>
                <a:xfrm>
                  <a:off x="2140385" y="6464051"/>
                  <a:ext cx="13101202" cy="1104647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subHide m:val="on"/>
                            <m:supHide m:val="on"/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func>
                              <m:funcPr>
                                <m:ctrlPr>
                                  <a:rPr lang="en-US" sz="2800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en-US" sz="28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𝒍𝒏</m:t>
                                </m:r>
                              </m:fName>
                              <m:e>
                                <m:r>
                                  <a:rPr lang="en-US" sz="28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</m:func>
                          </m:e>
                        </m:nary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𝒅𝒙</m:t>
                        </m:r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den>
                        </m:f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3000" b="1" dirty="0">
                    <a:solidFill>
                      <a:schemeClr val="bg1"/>
                    </a:solidFill>
                    <a:latin typeface="+mj-lt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0839FD11-1E39-4EBB-A7FB-DEB39691C3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5" y="6464051"/>
                  <a:ext cx="13101202" cy="1104647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8634B6D4-DECA-4F71-9C3F-B85DE60414F0}"/>
                </a:ext>
              </a:extLst>
            </p:cNvPr>
            <p:cNvSpPr/>
            <p:nvPr/>
          </p:nvSpPr>
          <p:spPr>
            <a:xfrm>
              <a:off x="1458731" y="6481814"/>
              <a:ext cx="2033823" cy="1000533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000" b="1" dirty="0">
                  <a:latin typeface="+mj-lt"/>
                  <a:ea typeface="Tahoma" pitchFamily="34" charset="0"/>
                  <a:cs typeface="Tahoma" pitchFamily="34" charset="0"/>
                </a:rPr>
                <a:t>A</a:t>
              </a:r>
              <a:endParaRPr lang="en-US" sz="3000" dirty="0">
                <a:latin typeface="+mj-lt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A2194087-0D43-42CA-A1D2-4373C69CC457}"/>
              </a:ext>
            </a:extLst>
          </p:cNvPr>
          <p:cNvGrpSpPr/>
          <p:nvPr/>
        </p:nvGrpSpPr>
        <p:grpSpPr>
          <a:xfrm>
            <a:off x="6438531" y="1647723"/>
            <a:ext cx="4843646" cy="822156"/>
            <a:chOff x="1245576" y="6329306"/>
            <a:chExt cx="13999345" cy="123453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="" xmlns:a16="http://schemas.microsoft.com/office/drawing/2014/main" id="{FB0B6341-256C-4170-AF4E-1216E5EDD04C}"/>
                    </a:ext>
                  </a:extLst>
                </p:cNvPr>
                <p:cNvSpPr/>
                <p:nvPr/>
              </p:nvSpPr>
              <p:spPr>
                <a:xfrm>
                  <a:off x="2143719" y="6329306"/>
                  <a:ext cx="13101202" cy="1234537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630555" indent="-630555" algn="just">
                    <a:lnSpc>
                      <a:spcPct val="107000"/>
                    </a:lnSpc>
                    <a:spcBef>
                      <a:spcPts val="600"/>
                    </a:spcBef>
                    <a:tabLst>
                      <a:tab pos="2160270" algn="l"/>
                      <a:tab pos="3600450" algn="l"/>
                      <a:tab pos="5040630" algn="l"/>
                    </a:tabLst>
                  </a:pPr>
                  <a:endParaRPr lang="en-US" sz="2800" b="1" i="1" dirty="0" smtClean="0">
                    <a:solidFill>
                      <a:schemeClr val="bg1"/>
                    </a:solidFill>
                    <a:latin typeface="Cambria Math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630555" indent="-630555" algn="just">
                    <a:lnSpc>
                      <a:spcPct val="107000"/>
                    </a:lnSpc>
                    <a:spcBef>
                      <a:spcPts val="600"/>
                    </a:spcBef>
                    <a:tabLst>
                      <a:tab pos="2160270" algn="l"/>
                      <a:tab pos="3600450" algn="l"/>
                      <a:tab pos="5040630" algn="l"/>
                    </a:tabLst>
                  </a:pPr>
                  <a:endParaRPr lang="en-US" sz="2800" b="1" i="1" dirty="0" smtClean="0">
                    <a:solidFill>
                      <a:schemeClr val="bg1"/>
                    </a:solidFill>
                    <a:latin typeface="Cambria Math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630555" indent="-630555" algn="just">
                    <a:lnSpc>
                      <a:spcPct val="107000"/>
                    </a:lnSpc>
                    <a:spcBef>
                      <a:spcPts val="600"/>
                    </a:spcBef>
                    <a:tabLst>
                      <a:tab pos="2160270" algn="l"/>
                      <a:tab pos="3600450" algn="l"/>
                      <a:tab pos="5040630" algn="l"/>
                    </a:tabLst>
                  </a:pPr>
                  <a:r>
                    <a:rPr lang="en-US" sz="2400" b="1" dirty="0" smtClean="0">
                      <a:solidFill>
                        <a:schemeClr val="bg1"/>
                      </a:solidFill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       </a:t>
                  </a:r>
                  <a14:m>
                    <m:oMath xmlns:m="http://schemas.openxmlformats.org/officeDocument/2006/math">
                      <m:nary>
                        <m:naryPr>
                          <m:subHide m:val="on"/>
                          <m:supHide m:val="on"/>
                          <m:ctrlP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sz="2400" b="1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num>
                            <m:den>
                              <m:func>
                                <m:funcPr>
                                  <m:ctrlPr>
                                    <a:rPr lang="en-US" sz="2400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sSup>
                                    <m:sSupPr>
                                      <m:ctrlPr>
                                        <a:rPr lang="en-US" sz="2400" b="1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𝒄𝒐𝒔</m:t>
                                      </m:r>
                                    </m:e>
                                    <m:sup>
                                      <m:r>
                                        <a:rPr lang="en-US" sz="24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fName>
                                <m:e>
                                  <m:r>
                                    <a:rPr lang="en-US" sz="2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</m:func>
                            </m:den>
                          </m:f>
                        </m:e>
                      </m:nary>
                      <m:r>
                        <a:rPr lang="en-US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𝒅𝒙</m:t>
                      </m:r>
                      <m:r>
                        <a:rPr lang="en-US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b="1" i="1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𝒕𝒂𝒏</m:t>
                          </m:r>
                        </m:fName>
                        <m:e>
                          <m:r>
                            <a:rPr lang="en-US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</m:func>
                      <m:r>
                        <a:rPr lang="en-US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𝑪𝑪</m:t>
                      </m:r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fr-FR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	</a:t>
                  </a:r>
                  <a:endPara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630555" marR="0" indent="-630555" algn="just">
                    <a:lnSpc>
                      <a:spcPct val="107000"/>
                    </a:lnSpc>
                    <a:spcBef>
                      <a:spcPts val="600"/>
                    </a:spcBef>
                    <a:spcAft>
                      <a:spcPts val="0"/>
                    </a:spcAft>
                    <a:tabLst>
                      <a:tab pos="2160270" algn="l"/>
                      <a:tab pos="3600450" algn="l"/>
                      <a:tab pos="5040630" algn="l"/>
                    </a:tabLst>
                  </a:pPr>
                  <a:r>
                    <a:rPr lang="fr-FR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	</a:t>
                  </a: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FB0B6341-256C-4170-AF4E-1216E5EDD0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3719" y="6329306"/>
                  <a:ext cx="13101202" cy="1234537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b="-27273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13A7BA64-0BA1-4ADF-A17E-617425026AFB}"/>
                </a:ext>
              </a:extLst>
            </p:cNvPr>
            <p:cNvSpPr/>
            <p:nvPr/>
          </p:nvSpPr>
          <p:spPr>
            <a:xfrm>
              <a:off x="1245576" y="6481813"/>
              <a:ext cx="1915210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B</a:t>
              </a:r>
              <a:endParaRPr lang="en-US" sz="3000" dirty="0">
                <a:latin typeface="+mj-lt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4D274B26-9415-432A-9282-BDEF246F0009}"/>
              </a:ext>
            </a:extLst>
          </p:cNvPr>
          <p:cNvGrpSpPr/>
          <p:nvPr/>
        </p:nvGrpSpPr>
        <p:grpSpPr>
          <a:xfrm>
            <a:off x="492157" y="2697435"/>
            <a:ext cx="5208063" cy="948838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="" xmlns:a16="http://schemas.microsoft.com/office/drawing/2014/main" id="{6E15A8FC-94CE-45FB-8D02-B33F2327F992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spcBef>
                      <a:spcPts val="900"/>
                    </a:spcBef>
                  </a:pPr>
                  <a:r>
                    <a:rPr lang="en-US" sz="2800" b="1" dirty="0" smtClean="0">
                      <a:solidFill>
                        <a:schemeClr val="bg1"/>
                      </a:solidFill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   </a:t>
                  </a:r>
                  <a14:m>
                    <m:oMath xmlns:m="http://schemas.openxmlformats.org/officeDocument/2006/math">
                      <m:nary>
                        <m:naryPr>
                          <m:subHide m:val="on"/>
                          <m:supHide m:val="on"/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func>
                            <m:funcPr>
                              <m:ctrlP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𝒔𝒊𝒏</m:t>
                              </m:r>
                            </m:fName>
                            <m:e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e>
                          </m:func>
                        </m:e>
                      </m:nary>
                      <m:r>
                        <a:rPr lang="en-US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𝒅𝒙</m:t>
                      </m:r>
                      <m:r>
                        <a:rPr lang="en-US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</m:func>
                      <m:r>
                        <a:rPr lang="en-US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𝑪</m:t>
                      </m:r>
                    </m:oMath>
                  </a14:m>
                  <a:r>
                    <a:rPr lang="fr-FR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  <a:endParaRPr lang="vi-VN" sz="3000" b="1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6E15A8FC-94CE-45FB-8D02-B33F2327F9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0D6B711C-CC2A-45AE-A2BD-46B4ECA3D81C}"/>
                </a:ext>
              </a:extLst>
            </p:cNvPr>
            <p:cNvSpPr/>
            <p:nvPr/>
          </p:nvSpPr>
          <p:spPr>
            <a:xfrm>
              <a:off x="1458731" y="6481812"/>
              <a:ext cx="1973547" cy="92925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C</a:t>
              </a:r>
              <a:endParaRPr lang="en-US" sz="3000" dirty="0">
                <a:latin typeface="+mj-lt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E278C7C5-EAEF-4F1A-B3FB-29FCE054F0E0}"/>
              </a:ext>
            </a:extLst>
          </p:cNvPr>
          <p:cNvGrpSpPr/>
          <p:nvPr/>
        </p:nvGrpSpPr>
        <p:grpSpPr>
          <a:xfrm>
            <a:off x="6491779" y="2697433"/>
            <a:ext cx="4971950" cy="882469"/>
            <a:chOff x="1458731" y="6177616"/>
            <a:chExt cx="13782856" cy="13910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>
                  <a:extLst>
                    <a:ext uri="{FF2B5EF4-FFF2-40B4-BE49-F238E27FC236}">
                      <a16:creationId xmlns="" xmlns:a16="http://schemas.microsoft.com/office/drawing/2014/main" id="{C4F0F9CE-3F15-4D47-A2C9-5C6F65E0E3FB}"/>
                    </a:ext>
                  </a:extLst>
                </p:cNvPr>
                <p:cNvSpPr/>
                <p:nvPr/>
              </p:nvSpPr>
              <p:spPr>
                <a:xfrm>
                  <a:off x="2140385" y="6177616"/>
                  <a:ext cx="13101202" cy="1391081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630555" marR="0" indent="-630555" algn="just">
                    <a:lnSpc>
                      <a:spcPct val="107000"/>
                    </a:lnSpc>
                    <a:spcBef>
                      <a:spcPts val="600"/>
                    </a:spcBef>
                    <a:spcAft>
                      <a:spcPts val="0"/>
                    </a:spcAft>
                    <a:tabLst>
                      <a:tab pos="2160270" algn="l"/>
                      <a:tab pos="3600450" algn="l"/>
                      <a:tab pos="5040630" algn="l"/>
                    </a:tabLst>
                  </a:pPr>
                  <a14:m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       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sup>
                          </m:sSup>
                        </m:e>
                      </m:nary>
                      <m:r>
                        <a:rPr lang="en-US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𝒅𝒙</m:t>
                      </m:r>
                      <m:r>
                        <a:rPr lang="en-US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sup>
                      </m:sSup>
                      <m:r>
                        <a:rPr lang="en-US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𝑪</m:t>
                      </m:r>
                    </m:oMath>
                  </a14:m>
                  <a:r>
                    <a:rPr lang="fr-FR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  <a:endPara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6" name="Rectangle 65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C4F0F9CE-3F15-4D47-A2C9-5C6F65E0E3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5" y="6177616"/>
                  <a:ext cx="13101202" cy="1391081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17C2C013-2C1D-4DEE-A68B-FF23256FE92A}"/>
                </a:ext>
              </a:extLst>
            </p:cNvPr>
            <p:cNvSpPr/>
            <p:nvPr/>
          </p:nvSpPr>
          <p:spPr>
            <a:xfrm>
              <a:off x="1458731" y="6481812"/>
              <a:ext cx="1758177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D</a:t>
              </a:r>
              <a:endParaRPr lang="en-US" sz="3000" dirty="0">
                <a:latin typeface="+mj-lt"/>
              </a:endParaRPr>
            </a:p>
          </p:txBody>
        </p:sp>
      </p:grpSp>
      <p:sp>
        <p:nvSpPr>
          <p:cNvPr id="50" name="Oval 49">
            <a:extLst>
              <a:ext uri="{FF2B5EF4-FFF2-40B4-BE49-F238E27FC236}">
                <a16:creationId xmlns="" xmlns:a16="http://schemas.microsoft.com/office/drawing/2014/main" id="{432E638B-F586-4599-B26E-BBF1E009BB5A}"/>
              </a:ext>
            </a:extLst>
          </p:cNvPr>
          <p:cNvSpPr/>
          <p:nvPr/>
        </p:nvSpPr>
        <p:spPr>
          <a:xfrm>
            <a:off x="441546" y="1762739"/>
            <a:ext cx="796346" cy="757435"/>
          </a:xfrm>
          <a:prstGeom prst="ellipse">
            <a:avLst/>
          </a:prstGeom>
          <a:solidFill>
            <a:srgbClr val="CC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5" rIns="45711" bIns="22855" rtlCol="0" anchor="ctr"/>
          <a:lstStyle/>
          <a:p>
            <a:pPr algn="ctr"/>
            <a:r>
              <a:rPr lang="vi-VN" sz="3000" b="1" dirty="0" smtClean="0">
                <a:latin typeface="+mj-lt"/>
                <a:ea typeface="Tahoma" pitchFamily="34" charset="0"/>
                <a:cs typeface="Tahoma" pitchFamily="34" charset="0"/>
              </a:rPr>
              <a:t>A</a:t>
            </a:r>
            <a:endParaRPr lang="en-US" sz="3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457682" y="5219585"/>
                <a:ext cx="7478609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9920" marR="0" indent="-172720" algn="just">
                  <a:lnSpc>
                    <a:spcPts val="1200"/>
                  </a:lnSpc>
                  <a:spcBef>
                    <a:spcPts val="1200"/>
                  </a:spcBef>
                  <a:spcAft>
                    <a:spcPts val="0"/>
                  </a:spcAft>
                </a:pPr>
                <a:r>
                  <a:rPr lang="fr-FR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fr-FR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fr-FR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36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/>
                      <m:sup/>
                      <m:e>
                        <m:func>
                          <m:funcPr>
                            <m:ctrlPr>
                              <a:rPr lang="en-US" sz="3600" i="1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3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𝑙𝑛</m:t>
                            </m:r>
                          </m:fName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func>
                      </m:e>
                    </m:nary>
                    <m:r>
                      <a:rPr lang="en-US" sz="36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𝑑𝑥</m:t>
                    </m:r>
                    <m:r>
                      <a:rPr lang="en-US" sz="36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36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fr-FR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sai</a:t>
                </a:r>
                <a:r>
                  <a:rPr lang="fr-FR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682" y="5219585"/>
                <a:ext cx="7478609" cy="246221"/>
              </a:xfrm>
              <a:prstGeom prst="rect">
                <a:avLst/>
              </a:prstGeom>
              <a:blipFill rotWithShape="1">
                <a:blip r:embed="rId7"/>
                <a:stretch>
                  <a:fillRect t="-185366" b="-100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Action Button: Forward or Next 53">
            <a:hlinkClick r:id="" action="ppaction://hlinkshowjump?jump=nextslide" highlightClick="1"/>
          </p:cNvPr>
          <p:cNvSpPr/>
          <p:nvPr/>
        </p:nvSpPr>
        <p:spPr>
          <a:xfrm>
            <a:off x="11564032" y="6565052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5" name="Action Button: Back or Previous 54">
            <a:hlinkClick r:id="" action="ppaction://hlinkshowjump?jump=previousslide" highlightClick="1"/>
          </p:cNvPr>
          <p:cNvSpPr/>
          <p:nvPr/>
        </p:nvSpPr>
        <p:spPr>
          <a:xfrm>
            <a:off x="11000320" y="6565052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Action Button: Home 55">
            <a:hlinkClick r:id="rId8" action="ppaction://hlinksldjump" highlightClick="1"/>
          </p:cNvPr>
          <p:cNvSpPr/>
          <p:nvPr/>
        </p:nvSpPr>
        <p:spPr>
          <a:xfrm>
            <a:off x="6438531" y="6445187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/>
          <p:cNvSpPr txBox="1"/>
          <p:nvPr/>
        </p:nvSpPr>
        <p:spPr>
          <a:xfrm>
            <a:off x="10279118" y="1879846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chemeClr val="bg1"/>
                </a:solidFill>
              </a:rPr>
              <a:t>C</a:t>
            </a:r>
            <a:endParaRPr lang="vi-VN" sz="2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31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249105" y="3794622"/>
            <a:ext cx="11755672" cy="2924649"/>
            <a:chOff x="184495" y="3636275"/>
            <a:chExt cx="11834900" cy="2170174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1941231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1927"/>
              <a:chOff x="1275608" y="6239450"/>
              <a:chExt cx="4592537" cy="911977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4" y="6239450"/>
                <a:ext cx="2832095" cy="7469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47057" y="119052"/>
            <a:ext cx="11906396" cy="1404948"/>
            <a:chOff x="534987" y="1869705"/>
            <a:chExt cx="23340848" cy="2356356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2356356"/>
              <a:chOff x="534987" y="1647866"/>
              <a:chExt cx="23340848" cy="2356356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1"/>
                <a:ext cx="23120186" cy="2283331"/>
              </a:xfrm>
              <a:prstGeom prst="roundRect">
                <a:avLst>
                  <a:gd name="adj" fmla="val 549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328128" y="1653394"/>
                  <a:ext cx="2690581" cy="9291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3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12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1614727" y="2701370"/>
                  <a:ext cx="21102691" cy="11339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0" marR="0" lvl="2" algn="just">
                    <a:lnSpc>
                      <a:spcPct val="107000"/>
                    </a:lnSpc>
                    <a:spcBef>
                      <a:spcPts val="1000"/>
                    </a:spcBef>
                    <a:spcAft>
                      <a:spcPts val="0"/>
                    </a:spcAft>
                    <a:buClr>
                      <a:srgbClr val="0000FF"/>
                    </a:buClr>
                  </a:pPr>
                  <a:r>
                    <a:rPr lang="en-US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Trong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không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gian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𝑂𝑥𝑦𝑧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trục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𝑂𝑧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một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vectơ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chỉ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phương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là</a:t>
                  </a:r>
                  <a:endPara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4727" y="2701370"/>
                  <a:ext cx="21102691" cy="113393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566" t="-6306" b="-20721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D0AB9FB-A402-43C6-830F-BAC47ED452D0}"/>
              </a:ext>
            </a:extLst>
          </p:cNvPr>
          <p:cNvGrpSpPr/>
          <p:nvPr/>
        </p:nvGrpSpPr>
        <p:grpSpPr>
          <a:xfrm>
            <a:off x="473162" y="1749292"/>
            <a:ext cx="5182440" cy="836253"/>
            <a:chOff x="1458731" y="6464051"/>
            <a:chExt cx="13782856" cy="11046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="" xmlns:a16="http://schemas.microsoft.com/office/drawing/2014/main" id="{0839FD11-1E39-4EBB-A7FB-DEB39691C378}"/>
                    </a:ext>
                  </a:extLst>
                </p:cNvPr>
                <p:cNvSpPr/>
                <p:nvPr/>
              </p:nvSpPr>
              <p:spPr>
                <a:xfrm>
                  <a:off x="2140385" y="6464051"/>
                  <a:ext cx="13101202" cy="1104647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800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Times New Roman" panose="02020603050405020304" pitchFamily="18" charset="0"/>
                                    <a:cs typeface="Cambria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mbria" panose="02040503050406030204" pitchFamily="18" charset="0"/>
                                  </a:rPr>
                                  <m:t>𝒖</m:t>
                                </m:r>
                              </m:e>
                              <m:sub/>
                            </m:sSub>
                          </m:e>
                        </m:acc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𝟏</m:t>
                            </m:r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;</m:t>
                            </m:r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𝟎</m:t>
                            </m:r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;</m:t>
                            </m:r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𝟎</m:t>
                            </m:r>
                          </m:e>
                        </m:d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3000" b="1" dirty="0">
                    <a:solidFill>
                      <a:schemeClr val="bg1"/>
                    </a:solidFill>
                    <a:latin typeface="+mj-lt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0839FD11-1E39-4EBB-A7FB-DEB39691C3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5" y="6464051"/>
                  <a:ext cx="13101202" cy="1104647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8634B6D4-DECA-4F71-9C3F-B85DE60414F0}"/>
                </a:ext>
              </a:extLst>
            </p:cNvPr>
            <p:cNvSpPr/>
            <p:nvPr/>
          </p:nvSpPr>
          <p:spPr>
            <a:xfrm>
              <a:off x="1458731" y="6481814"/>
              <a:ext cx="2033823" cy="1000533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000" b="1" dirty="0">
                  <a:latin typeface="+mj-lt"/>
                  <a:ea typeface="Tahoma" pitchFamily="34" charset="0"/>
                  <a:cs typeface="Tahoma" pitchFamily="34" charset="0"/>
                </a:rPr>
                <a:t>A</a:t>
              </a:r>
              <a:endParaRPr lang="en-US" sz="3000" dirty="0">
                <a:latin typeface="+mj-lt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A2194087-0D43-42CA-A1D2-4373C69CC457}"/>
              </a:ext>
            </a:extLst>
          </p:cNvPr>
          <p:cNvGrpSpPr/>
          <p:nvPr/>
        </p:nvGrpSpPr>
        <p:grpSpPr>
          <a:xfrm>
            <a:off x="6438531" y="1650961"/>
            <a:ext cx="5024001" cy="822156"/>
            <a:chOff x="1245576" y="6334162"/>
            <a:chExt cx="13996010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="" xmlns:a16="http://schemas.microsoft.com/office/drawing/2014/main" id="{FB0B6341-256C-4170-AF4E-1216E5EDD04C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2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630555" marR="0" indent="-630555" algn="just">
                    <a:lnSpc>
                      <a:spcPct val="107000"/>
                    </a:lnSpc>
                    <a:spcBef>
                      <a:spcPts val="600"/>
                    </a:spcBef>
                    <a:spcAft>
                      <a:spcPts val="0"/>
                    </a:spcAft>
                    <a:tabLst>
                      <a:tab pos="2160270" algn="l"/>
                      <a:tab pos="3600450" algn="l"/>
                      <a:tab pos="5040630" algn="l"/>
                    </a:tabLst>
                  </a:pP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            </m:t>
                      </m:r>
                      <m:acc>
                        <m:accPr>
                          <m:chr m:val="⃗"/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Cambria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mbria" panose="02040503050406030204" pitchFamily="18" charset="0"/>
                                </a:rPr>
                                <m:t>𝒖</m:t>
                              </m:r>
                            </m:e>
                            <m:sub/>
                          </m:sSub>
                        </m:e>
                      </m:acc>
                      <m:r>
                        <a:rPr lang="en-US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𝟎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;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𝟏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;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𝟎</m:t>
                          </m:r>
                        </m:e>
                      </m:d>
                      <m:r>
                        <a:rPr lang="en-US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.</m:t>
                      </m:r>
                    </m:oMath>
                  </a14:m>
                  <a:r>
                    <a:rPr lang="fr-FR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	</a:t>
                  </a: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FB0B6341-256C-4170-AF4E-1216E5EDD0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2" cy="1234536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13A7BA64-0BA1-4ADF-A17E-617425026AFB}"/>
                </a:ext>
              </a:extLst>
            </p:cNvPr>
            <p:cNvSpPr/>
            <p:nvPr/>
          </p:nvSpPr>
          <p:spPr>
            <a:xfrm>
              <a:off x="1245576" y="6481813"/>
              <a:ext cx="1915210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B</a:t>
              </a:r>
              <a:endParaRPr lang="en-US" sz="3000" dirty="0">
                <a:latin typeface="+mj-lt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4D274B26-9415-432A-9282-BDEF246F0009}"/>
              </a:ext>
            </a:extLst>
          </p:cNvPr>
          <p:cNvGrpSpPr/>
          <p:nvPr/>
        </p:nvGrpSpPr>
        <p:grpSpPr>
          <a:xfrm>
            <a:off x="492157" y="2697435"/>
            <a:ext cx="5208063" cy="948838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="" xmlns:a16="http://schemas.microsoft.com/office/drawing/2014/main" id="{6E15A8FC-94CE-45FB-8D02-B33F2327F992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spcBef>
                      <a:spcPts val="900"/>
                    </a:spcBef>
                  </a:pPr>
                  <a:r>
                    <a:rPr lang="fr-FR" sz="2800" b="1" dirty="0" smtClean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Cambria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mbria" panose="02040503050406030204" pitchFamily="18" charset="0"/>
                                </a:rPr>
                                <m:t>𝒖</m:t>
                              </m:r>
                            </m:e>
                            <m:sub/>
                          </m:sSub>
                        </m:e>
                      </m:acc>
                      <m:r>
                        <a:rPr lang="en-US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𝟎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;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𝟎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;−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𝟏</m:t>
                          </m:r>
                        </m:e>
                      </m:d>
                      <m:r>
                        <a:rPr lang="en-US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.</m:t>
                      </m:r>
                    </m:oMath>
                  </a14:m>
                  <a:endParaRPr lang="vi-VN" sz="3000" b="1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6E15A8FC-94CE-45FB-8D02-B33F2327F9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0D6B711C-CC2A-45AE-A2BD-46B4ECA3D81C}"/>
                </a:ext>
              </a:extLst>
            </p:cNvPr>
            <p:cNvSpPr/>
            <p:nvPr/>
          </p:nvSpPr>
          <p:spPr>
            <a:xfrm>
              <a:off x="1458731" y="6481812"/>
              <a:ext cx="1973547" cy="92925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C</a:t>
              </a:r>
              <a:endParaRPr lang="en-US" sz="3000" dirty="0">
                <a:latin typeface="+mj-lt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E278C7C5-EAEF-4F1A-B3FB-29FCE054F0E0}"/>
              </a:ext>
            </a:extLst>
          </p:cNvPr>
          <p:cNvGrpSpPr/>
          <p:nvPr/>
        </p:nvGrpSpPr>
        <p:grpSpPr>
          <a:xfrm>
            <a:off x="6491779" y="2697433"/>
            <a:ext cx="4971950" cy="882469"/>
            <a:chOff x="1458731" y="6177616"/>
            <a:chExt cx="13782856" cy="13910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>
                  <a:extLst>
                    <a:ext uri="{FF2B5EF4-FFF2-40B4-BE49-F238E27FC236}">
                      <a16:creationId xmlns="" xmlns:a16="http://schemas.microsoft.com/office/drawing/2014/main" id="{C4F0F9CE-3F15-4D47-A2C9-5C6F65E0E3FB}"/>
                    </a:ext>
                  </a:extLst>
                </p:cNvPr>
                <p:cNvSpPr/>
                <p:nvPr/>
              </p:nvSpPr>
              <p:spPr>
                <a:xfrm>
                  <a:off x="2140385" y="6177616"/>
                  <a:ext cx="13101202" cy="1391081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>
                    <a:lnSpc>
                      <a:spcPct val="107000"/>
                    </a:lnSpc>
                    <a:spcAft>
                      <a:spcPts val="800"/>
                    </a:spcAft>
                    <a:tabLst>
                      <a:tab pos="635000" algn="l"/>
                      <a:tab pos="2160270" algn="l"/>
                      <a:tab pos="3600450" algn="l"/>
                      <a:tab pos="5040630" algn="l"/>
                    </a:tabLst>
                  </a:pPr>
                  <a:r>
                    <a:rPr lang="en-US" sz="2800" b="1" dirty="0" smtClean="0">
                      <a:solidFill>
                        <a:schemeClr val="bg1"/>
                      </a:solidFill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         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Cambria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mbria" panose="02040503050406030204" pitchFamily="18" charset="0"/>
                                </a:rPr>
                                <m:t>𝒖</m:t>
                              </m:r>
                            </m:e>
                            <m:sub/>
                          </m:sSub>
                        </m:e>
                      </m:acc>
                      <m:r>
                        <a:rPr lang="en-US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𝟏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;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𝟏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;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𝟎</m:t>
                          </m:r>
                        </m:e>
                      </m:d>
                      <m:r>
                        <a:rPr lang="en-US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.</m:t>
                      </m:r>
                    </m:oMath>
                  </a14:m>
                  <a:endPara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6" name="Rectangle 65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C4F0F9CE-3F15-4D47-A2C9-5C6F65E0E3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5" y="6177616"/>
                  <a:ext cx="13101202" cy="1391081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17C2C013-2C1D-4DEE-A68B-FF23256FE92A}"/>
                </a:ext>
              </a:extLst>
            </p:cNvPr>
            <p:cNvSpPr/>
            <p:nvPr/>
          </p:nvSpPr>
          <p:spPr>
            <a:xfrm>
              <a:off x="1458731" y="6481812"/>
              <a:ext cx="1758177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D</a:t>
              </a:r>
              <a:endParaRPr lang="en-US" sz="3000" dirty="0">
                <a:latin typeface="+mj-lt"/>
              </a:endParaRPr>
            </a:p>
          </p:txBody>
        </p:sp>
      </p:grpSp>
      <p:sp>
        <p:nvSpPr>
          <p:cNvPr id="50" name="Oval 49">
            <a:extLst>
              <a:ext uri="{FF2B5EF4-FFF2-40B4-BE49-F238E27FC236}">
                <a16:creationId xmlns="" xmlns:a16="http://schemas.microsoft.com/office/drawing/2014/main" id="{432E638B-F586-4599-B26E-BBF1E009BB5A}"/>
              </a:ext>
            </a:extLst>
          </p:cNvPr>
          <p:cNvSpPr/>
          <p:nvPr/>
        </p:nvSpPr>
        <p:spPr>
          <a:xfrm>
            <a:off x="492157" y="2804336"/>
            <a:ext cx="717951" cy="720786"/>
          </a:xfrm>
          <a:prstGeom prst="ellipse">
            <a:avLst/>
          </a:prstGeom>
          <a:solidFill>
            <a:srgbClr val="CC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5" rIns="45711" bIns="22855" rtlCol="0" anchor="ctr"/>
          <a:lstStyle/>
          <a:p>
            <a:pPr algn="ctr"/>
            <a:r>
              <a:rPr lang="vi-VN" sz="3000" b="1" dirty="0" smtClean="0">
                <a:latin typeface="+mj-lt"/>
                <a:ea typeface="Tahoma" pitchFamily="34" charset="0"/>
                <a:cs typeface="Tahoma" pitchFamily="34" charset="0"/>
              </a:rPr>
              <a:t>C</a:t>
            </a:r>
            <a:endParaRPr lang="en-US" sz="3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363593" y="4597172"/>
                <a:ext cx="10368316" cy="12241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600"/>
                  </a:spcBef>
                  <a:tabLst>
                    <a:tab pos="629920" algn="l"/>
                    <a:tab pos="2160270" algn="l"/>
                    <a:tab pos="3599815" algn="l"/>
                    <a:tab pos="5039995" algn="l"/>
                  </a:tabLst>
                </a:pP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Trục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rPr>
                      <m:t>𝑂𝑧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VTCP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𝑘</m:t>
                        </m:r>
                      </m:e>
                    </m:acc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0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;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0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;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vectơ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này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cùng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vectơ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0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;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0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;−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593" y="4597172"/>
                <a:ext cx="10368316" cy="1224181"/>
              </a:xfrm>
              <a:prstGeom prst="rect">
                <a:avLst/>
              </a:prstGeom>
              <a:blipFill rotWithShape="1">
                <a:blip r:embed="rId8"/>
                <a:stretch>
                  <a:fillRect l="-1529" t="-1990" r="-1470" b="-1194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Action Button: Forward or Next 53">
            <a:hlinkClick r:id="" action="ppaction://hlinkshowjump?jump=nextslide" highlightClick="1"/>
          </p:cNvPr>
          <p:cNvSpPr/>
          <p:nvPr/>
        </p:nvSpPr>
        <p:spPr>
          <a:xfrm>
            <a:off x="11329511" y="6565052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5" name="Action Button: Back or Previous 54">
            <a:hlinkClick r:id="" action="ppaction://hlinkshowjump?jump=previousslide" highlightClick="1"/>
          </p:cNvPr>
          <p:cNvSpPr/>
          <p:nvPr/>
        </p:nvSpPr>
        <p:spPr>
          <a:xfrm>
            <a:off x="10765799" y="6565052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Action Button: Home 55">
            <a:hlinkClick r:id="rId9" action="ppaction://hlinksldjump" highlightClick="1"/>
          </p:cNvPr>
          <p:cNvSpPr/>
          <p:nvPr/>
        </p:nvSpPr>
        <p:spPr>
          <a:xfrm>
            <a:off x="6204010" y="6445187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999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249105" y="3794622"/>
            <a:ext cx="11755672" cy="2924649"/>
            <a:chOff x="184495" y="3636275"/>
            <a:chExt cx="11834900" cy="2170174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1941231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1927"/>
              <a:chOff x="1275608" y="6239450"/>
              <a:chExt cx="4592537" cy="911977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4" y="6239450"/>
                <a:ext cx="2832095" cy="7469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47057" y="119052"/>
            <a:ext cx="12044943" cy="1404948"/>
            <a:chOff x="534987" y="1869705"/>
            <a:chExt cx="23612451" cy="2356356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2356356"/>
              <a:chOff x="534987" y="1647866"/>
              <a:chExt cx="23340848" cy="2356356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1"/>
                <a:ext cx="23120186" cy="2283331"/>
              </a:xfrm>
              <a:prstGeom prst="roundRect">
                <a:avLst>
                  <a:gd name="adj" fmla="val 549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328128" y="1653394"/>
                  <a:ext cx="2690581" cy="9291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3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13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539751" y="2488697"/>
                  <a:ext cx="23607687" cy="15608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0" marR="0" lvl="2" algn="just">
                    <a:lnSpc>
                      <a:spcPct val="107000"/>
                    </a:lnSpc>
                    <a:spcBef>
                      <a:spcPts val="1000"/>
                    </a:spcBef>
                    <a:spcAft>
                      <a:spcPts val="0"/>
                    </a:spcAft>
                    <a:buClr>
                      <a:srgbClr val="0000FF"/>
                    </a:buClr>
                  </a:pPr>
                  <a:r>
                    <a:rPr lang="vi-VN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Rút gọn biểu thức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𝑅</m:t>
                      </m:r>
                      <m:r>
                        <a:rPr lang="en-US" sz="3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func>
                            <m:funcPr>
                              <m:ctrlP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𝑙𝑜𝑔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func>
                        </m:e>
                        <m:sup>
                          <m:f>
                            <m:fPr>
                              <m:ctrlP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3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sz="3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func>
                            <m:funcPr>
                              <m:ctrlP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𝑙𝑜𝑔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sz="32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sz="3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sub>
                              </m:sSub>
                            </m:fName>
                            <m:e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func>
                        </m:e>
                        <m:sup>
                          <m:f>
                            <m:fPr>
                              <m:ctrlP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3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a14:m>
                  <a:r>
                    <a:rPr lang="vi-VN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(</a:t>
                  </a:r>
                  <a:r>
                    <a:rPr lang="vi-VN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với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&gt;0;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≠0</m:t>
                      </m:r>
                      <m:r>
                        <a:rPr lang="en-US" sz="3200" b="0" i="0" smtClean="0">
                          <a:solidFill>
                            <a:schemeClr val="tx1"/>
                          </a:solidFill>
                          <a:latin typeface="Cambria Math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;</m:t>
                      </m:r>
                    </m:oMath>
                  </a14:m>
                  <a:r>
                    <a:rPr lang="vi-VN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&gt;0</m:t>
                      </m:r>
                    </m:oMath>
                  </a14:m>
                  <a:r>
                    <a:rPr lang="vi-VN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).  </a:t>
                  </a:r>
                  <a:endPara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751" y="2488697"/>
                  <a:ext cx="23607687" cy="1560869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r="-203" b="-5882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D0AB9FB-A402-43C6-830F-BAC47ED452D0}"/>
              </a:ext>
            </a:extLst>
          </p:cNvPr>
          <p:cNvGrpSpPr/>
          <p:nvPr/>
        </p:nvGrpSpPr>
        <p:grpSpPr>
          <a:xfrm>
            <a:off x="473162" y="1650961"/>
            <a:ext cx="5182440" cy="1153375"/>
            <a:chOff x="1458731" y="6361097"/>
            <a:chExt cx="13782856" cy="12076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="" xmlns:a16="http://schemas.microsoft.com/office/drawing/2014/main" id="{0839FD11-1E39-4EBB-A7FB-DEB39691C378}"/>
                    </a:ext>
                  </a:extLst>
                </p:cNvPr>
                <p:cNvSpPr/>
                <p:nvPr/>
              </p:nvSpPr>
              <p:spPr>
                <a:xfrm>
                  <a:off x="2140385" y="6361097"/>
                  <a:ext cx="13101202" cy="1207601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𝑹</m:t>
                            </m:r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2800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Times New Roman" panose="02020603050405020304" pitchFamily="18" charset="0"/>
                                    <a:cs typeface="Cambria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mbria" panose="02040503050406030204" pitchFamily="18" charset="0"/>
                                  </a:rPr>
                                  <m:t>𝟏𝟓</m:t>
                                </m:r>
                              </m:num>
                              <m:den>
                                <m:r>
                                  <a:rPr lang="en-US" sz="28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mbria" panose="02040503050406030204" pitchFamily="18" charset="0"/>
                                  </a:rPr>
                                  <m:t>𝟒</m:t>
                                </m:r>
                              </m:den>
                            </m:f>
                          </m:fName>
                          <m:e>
                            <m:func>
                              <m:funcPr>
                                <m:ctrlPr>
                                  <a:rPr lang="en-US" sz="2800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Times New Roman" panose="02020603050405020304" pitchFamily="18" charset="0"/>
                                    <a:cs typeface="Cambria" panose="02040503050406030204" pitchFamily="18" charset="0"/>
                                  </a:rPr>
                                </m:ctrlPr>
                              </m:funcPr>
                              <m:fName>
                                <m:sSub>
                                  <m:sSubPr>
                                    <m:ctrlPr>
                                      <a:rPr lang="en-US" sz="2800" b="1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  <a:ea typeface="Times New Roman" panose="02020603050405020304" pitchFamily="18" charset="0"/>
                                        <a:cs typeface="Cambria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Cambria" panose="02040503050406030204" pitchFamily="18" charset="0"/>
                                      </a:rPr>
                                      <m:t>𝒍𝒐𝒈</m:t>
                                    </m:r>
                                  </m:e>
                                  <m:sub>
                                    <m:r>
                                      <a:rPr lang="en-US" sz="28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Cambria" panose="02040503050406030204" pitchFamily="18" charset="0"/>
                                      </a:rPr>
                                      <m:t>𝒂</m:t>
                                    </m:r>
                                  </m:sub>
                                </m:sSub>
                              </m:fName>
                              <m:e>
                                <m:r>
                                  <a:rPr lang="en-US" sz="28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mbria" panose="02040503050406030204" pitchFamily="18" charset="0"/>
                                  </a:rPr>
                                  <m:t>𝒃</m:t>
                                </m:r>
                              </m:e>
                            </m:func>
                            <m:r>
                              <m:rPr>
                                <m:nor/>
                              </m:rPr>
                              <a:rPr lang="vi-VN" sz="2800" b="1" dirty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</m:e>
                        </m:func>
                      </m:oMath>
                    </m:oMathPara>
                  </a14:m>
                  <a:endParaRPr lang="en-US" sz="3000" b="1" dirty="0">
                    <a:solidFill>
                      <a:schemeClr val="bg1"/>
                    </a:solidFill>
                    <a:latin typeface="+mj-lt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0839FD11-1E39-4EBB-A7FB-DEB39691C3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5" y="6361097"/>
                  <a:ext cx="13101202" cy="1207601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8634B6D4-DECA-4F71-9C3F-B85DE60414F0}"/>
                </a:ext>
              </a:extLst>
            </p:cNvPr>
            <p:cNvSpPr/>
            <p:nvPr/>
          </p:nvSpPr>
          <p:spPr>
            <a:xfrm>
              <a:off x="1458731" y="6481814"/>
              <a:ext cx="2033823" cy="1000533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000" b="1" dirty="0">
                  <a:latin typeface="+mj-lt"/>
                  <a:ea typeface="Tahoma" pitchFamily="34" charset="0"/>
                  <a:cs typeface="Tahoma" pitchFamily="34" charset="0"/>
                </a:rPr>
                <a:t>A</a:t>
              </a:r>
              <a:endParaRPr lang="en-US" sz="3000" dirty="0">
                <a:latin typeface="+mj-lt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A2194087-0D43-42CA-A1D2-4373C69CC457}"/>
              </a:ext>
            </a:extLst>
          </p:cNvPr>
          <p:cNvGrpSpPr/>
          <p:nvPr/>
        </p:nvGrpSpPr>
        <p:grpSpPr>
          <a:xfrm>
            <a:off x="6438531" y="1650961"/>
            <a:ext cx="5024001" cy="822156"/>
            <a:chOff x="1245576" y="6334162"/>
            <a:chExt cx="13996010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="" xmlns:a16="http://schemas.microsoft.com/office/drawing/2014/main" id="{FB0B6341-256C-4170-AF4E-1216E5EDD04C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2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630555" marR="0" indent="-630555" algn="just">
                    <a:lnSpc>
                      <a:spcPct val="107000"/>
                    </a:lnSpc>
                    <a:spcBef>
                      <a:spcPts val="600"/>
                    </a:spcBef>
                    <a:spcAft>
                      <a:spcPts val="0"/>
                    </a:spcAft>
                    <a:tabLst>
                      <a:tab pos="2160270" algn="l"/>
                      <a:tab pos="3600450" algn="l"/>
                      <a:tab pos="5040630" algn="l"/>
                    </a:tabLst>
                  </a:pP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                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𝟒</m:t>
                      </m:r>
                      <m:func>
                        <m:funcPr>
                          <m:ctrlP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Cambria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mbria" panose="02040503050406030204" pitchFamily="18" charset="0"/>
                                </a:rPr>
                                <m:t>𝒍𝒐𝒈</m:t>
                              </m:r>
                            </m:e>
                            <m:sub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mbria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</m:fName>
                        <m: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𝒃</m:t>
                          </m:r>
                        </m:e>
                      </m:func>
                      <m:r>
                        <m:rPr>
                          <m:nor/>
                        </m:rPr>
                        <a:rPr lang="vi-VN" sz="2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a14:m>
                  <a:r>
                    <a:rPr lang="fr-FR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	</a:t>
                  </a: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FB0B6341-256C-4170-AF4E-1216E5EDD0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2" cy="1234536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13A7BA64-0BA1-4ADF-A17E-617425026AFB}"/>
                </a:ext>
              </a:extLst>
            </p:cNvPr>
            <p:cNvSpPr/>
            <p:nvPr/>
          </p:nvSpPr>
          <p:spPr>
            <a:xfrm>
              <a:off x="1245576" y="6481813"/>
              <a:ext cx="1915210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B</a:t>
              </a:r>
              <a:endParaRPr lang="en-US" sz="3000" dirty="0">
                <a:latin typeface="+mj-lt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4D274B26-9415-432A-9282-BDEF246F0009}"/>
              </a:ext>
            </a:extLst>
          </p:cNvPr>
          <p:cNvGrpSpPr/>
          <p:nvPr/>
        </p:nvGrpSpPr>
        <p:grpSpPr>
          <a:xfrm>
            <a:off x="492157" y="2697435"/>
            <a:ext cx="5208063" cy="948838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="" xmlns:a16="http://schemas.microsoft.com/office/drawing/2014/main" id="{6E15A8FC-94CE-45FB-8D02-B33F2327F992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spcBef>
                      <a:spcPts val="900"/>
                    </a:spcBef>
                  </a:pP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f>
                            <m:fPr>
                              <m:ctrlP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𝟏𝟏</m:t>
                              </m:r>
                            </m:num>
                            <m:den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𝟒</m:t>
                              </m:r>
                            </m:den>
                          </m:f>
                        </m:fName>
                        <m:e>
                          <m:func>
                            <m:funcPr>
                              <m:ctrlP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Cambria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2800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Times New Roman" panose="02020603050405020304" pitchFamily="18" charset="0"/>
                                      <a:cs typeface="Cambria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mbria" panose="02040503050406030204" pitchFamily="18" charset="0"/>
                                    </a:rPr>
                                    <m:t>𝒍𝒐𝒈</m:t>
                                  </m:r>
                                </m:e>
                                <m:sub>
                                  <m:r>
                                    <a:rPr lang="en-US" sz="2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mbria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mbria" panose="02040503050406030204" pitchFamily="18" charset="0"/>
                                </a:rPr>
                                <m:t>𝒃</m:t>
                              </m:r>
                            </m:e>
                          </m:func>
                          <m:r>
                            <m:rPr>
                              <m:nor/>
                            </m:rPr>
                            <a:rPr lang="vi-VN" sz="2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</m:e>
                      </m:func>
                    </m:oMath>
                  </a14:m>
                  <a:r>
                    <a:rPr lang="vi-VN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	</a:t>
                  </a:r>
                  <a:endParaRPr lang="vi-VN" sz="3000" b="1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6E15A8FC-94CE-45FB-8D02-B33F2327F9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0D6B711C-CC2A-45AE-A2BD-46B4ECA3D81C}"/>
                </a:ext>
              </a:extLst>
            </p:cNvPr>
            <p:cNvSpPr/>
            <p:nvPr/>
          </p:nvSpPr>
          <p:spPr>
            <a:xfrm>
              <a:off x="1458731" y="6481812"/>
              <a:ext cx="1973547" cy="92925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C</a:t>
              </a:r>
              <a:endParaRPr lang="en-US" sz="3000" dirty="0">
                <a:latin typeface="+mj-lt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E278C7C5-EAEF-4F1A-B3FB-29FCE054F0E0}"/>
              </a:ext>
            </a:extLst>
          </p:cNvPr>
          <p:cNvGrpSpPr/>
          <p:nvPr/>
        </p:nvGrpSpPr>
        <p:grpSpPr>
          <a:xfrm>
            <a:off x="6491779" y="2697433"/>
            <a:ext cx="4971950" cy="882469"/>
            <a:chOff x="1458731" y="6177616"/>
            <a:chExt cx="13782856" cy="13910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>
                  <a:extLst>
                    <a:ext uri="{FF2B5EF4-FFF2-40B4-BE49-F238E27FC236}">
                      <a16:creationId xmlns="" xmlns:a16="http://schemas.microsoft.com/office/drawing/2014/main" id="{C4F0F9CE-3F15-4D47-A2C9-5C6F65E0E3FB}"/>
                    </a:ext>
                  </a:extLst>
                </p:cNvPr>
                <p:cNvSpPr/>
                <p:nvPr/>
              </p:nvSpPr>
              <p:spPr>
                <a:xfrm>
                  <a:off x="2140385" y="6177616"/>
                  <a:ext cx="13101202" cy="1391081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629920" marR="635" indent="635" algn="just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2800" b="1" dirty="0" smtClean="0">
                      <a:solidFill>
                        <a:schemeClr val="bg1"/>
                      </a:solidFill>
                      <a:ea typeface="Times New Roman" panose="02020603050405020304" pitchFamily="18" charset="0"/>
                      <a:cs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</m:ctrlPr>
                        </m:funcPr>
                        <m:fName>
                          <m:f>
                            <m:fPr>
                              <m:ctrlP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Cambria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mbria" panose="02040503050406030204" pitchFamily="18" charset="0"/>
                                </a:rPr>
                                <m:t>𝟏𝟓</m:t>
                              </m:r>
                            </m:num>
                            <m:den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mbria" panose="02040503050406030204" pitchFamily="18" charset="0"/>
                                </a:rPr>
                                <m:t>𝟖</m:t>
                              </m:r>
                            </m:den>
                          </m:f>
                        </m:fName>
                        <m:e>
                          <m:func>
                            <m:funcPr>
                              <m:ctrlP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Cambria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2800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Times New Roman" panose="02020603050405020304" pitchFamily="18" charset="0"/>
                                      <a:cs typeface="Cambria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mbria" panose="02040503050406030204" pitchFamily="18" charset="0"/>
                                    </a:rPr>
                                    <m:t>𝒍𝒐𝒈</m:t>
                                  </m:r>
                                </m:e>
                                <m:sub>
                                  <m:r>
                                    <a:rPr lang="en-US" sz="2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mbria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mbria" panose="02040503050406030204" pitchFamily="18" charset="0"/>
                                </a:rPr>
                                <m:t>𝒃</m:t>
                              </m:r>
                            </m:e>
                          </m:func>
                          <m:r>
                            <m:rPr>
                              <m:nor/>
                            </m:rPr>
                            <a:rPr lang="vi-VN" sz="2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</m:e>
                      </m:func>
                    </m:oMath>
                  </a14:m>
                  <a:endPara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6" name="Rectangle 65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C4F0F9CE-3F15-4D47-A2C9-5C6F65E0E3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5" y="6177616"/>
                  <a:ext cx="13101202" cy="1391081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17C2C013-2C1D-4DEE-A68B-FF23256FE92A}"/>
                </a:ext>
              </a:extLst>
            </p:cNvPr>
            <p:cNvSpPr/>
            <p:nvPr/>
          </p:nvSpPr>
          <p:spPr>
            <a:xfrm>
              <a:off x="1458731" y="6481812"/>
              <a:ext cx="1758177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D</a:t>
              </a:r>
              <a:endParaRPr lang="en-US" sz="3000" dirty="0">
                <a:latin typeface="+mj-lt"/>
              </a:endParaRPr>
            </a:p>
          </p:txBody>
        </p:sp>
      </p:grpSp>
      <p:sp>
        <p:nvSpPr>
          <p:cNvPr id="50" name="Oval 49">
            <a:extLst>
              <a:ext uri="{FF2B5EF4-FFF2-40B4-BE49-F238E27FC236}">
                <a16:creationId xmlns="" xmlns:a16="http://schemas.microsoft.com/office/drawing/2014/main" id="{432E638B-F586-4599-B26E-BBF1E009BB5A}"/>
              </a:ext>
            </a:extLst>
          </p:cNvPr>
          <p:cNvSpPr/>
          <p:nvPr/>
        </p:nvSpPr>
        <p:spPr>
          <a:xfrm>
            <a:off x="492157" y="2804336"/>
            <a:ext cx="717951" cy="720786"/>
          </a:xfrm>
          <a:prstGeom prst="ellipse">
            <a:avLst/>
          </a:prstGeom>
          <a:solidFill>
            <a:srgbClr val="CC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5" rIns="45711" bIns="22855" rtlCol="0" anchor="ctr"/>
          <a:lstStyle/>
          <a:p>
            <a:pPr algn="ctr"/>
            <a:r>
              <a:rPr lang="vi-VN" sz="3000" b="1" dirty="0" smtClean="0">
                <a:latin typeface="+mj-lt"/>
                <a:ea typeface="Tahoma" pitchFamily="34" charset="0"/>
                <a:cs typeface="Tahoma" pitchFamily="34" charset="0"/>
              </a:rPr>
              <a:t>C</a:t>
            </a:r>
            <a:endParaRPr lang="en-US" sz="3000" dirty="0">
              <a:latin typeface="+mj-lt"/>
            </a:endParaRPr>
          </a:p>
        </p:txBody>
      </p:sp>
      <p:sp>
        <p:nvSpPr>
          <p:cNvPr id="54" name="Action Button: Forward or Next 53">
            <a:hlinkClick r:id="" action="ppaction://hlinkshowjump?jump=nextslide" highlightClick="1"/>
          </p:cNvPr>
          <p:cNvSpPr/>
          <p:nvPr/>
        </p:nvSpPr>
        <p:spPr>
          <a:xfrm>
            <a:off x="11329511" y="6565052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5" name="Action Button: Back or Previous 54">
            <a:hlinkClick r:id="" action="ppaction://hlinkshowjump?jump=previousslide" highlightClick="1"/>
          </p:cNvPr>
          <p:cNvSpPr/>
          <p:nvPr/>
        </p:nvSpPr>
        <p:spPr>
          <a:xfrm>
            <a:off x="10765799" y="6565052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Action Button: Home 55">
            <a:hlinkClick r:id="rId8" action="ppaction://hlinksldjump" highlightClick="1"/>
          </p:cNvPr>
          <p:cNvSpPr/>
          <p:nvPr/>
        </p:nvSpPr>
        <p:spPr>
          <a:xfrm>
            <a:off x="6204010" y="6445187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058416" y="4358026"/>
                <a:ext cx="9271095" cy="887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𝑅</m:t>
                        </m:r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3200" i="1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func>
                              <m:funcPr>
                                <m:ctrlPr>
                                  <a:rPr lang="en-US" sz="3200" i="1">
                                    <a:latin typeface="Cambria Math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sSub>
                                  <m:sSubPr>
                                    <m:ctrlPr>
                                      <a:rPr lang="en-US" sz="3200" i="1">
                                        <a:latin typeface="Cambria Math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𝑙𝑜𝑔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</m:fName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</m:func>
                          </m:e>
                          <m:sup>
                            <m:f>
                              <m:fPr>
                                <m:ctrlPr>
                                  <a:rPr lang="en-US" sz="3200" i="1">
                                    <a:latin typeface="Cambria Math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32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  <m:r>
                          <a:rPr lang="en-US" sz="32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200" i="1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func>
                              <m:funcPr>
                                <m:ctrlPr>
                                  <a:rPr lang="en-US" sz="3200" i="1">
                                    <a:latin typeface="Cambria Math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sSub>
                                  <m:sSubPr>
                                    <m:ctrlPr>
                                      <a:rPr lang="en-US" sz="3200" i="1">
                                        <a:latin typeface="Cambria Math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𝑙𝑜𝑔</m:t>
                                    </m:r>
                                  </m:e>
                                  <m:sub>
                                    <m:sSup>
                                      <m:sSupPr>
                                        <m:ctrlPr>
                                          <a:rPr lang="en-US" sz="3200" i="1">
                                            <a:latin typeface="Cambria Math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𝑎</m:t>
                                        </m:r>
                                      </m:e>
                                      <m:sup>
                                        <m:r>
                                          <a:rPr lang="en-US" sz="3200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sub>
                                </m:sSub>
                              </m:fName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</m:func>
                          </m:e>
                          <m:sup>
                            <m:f>
                              <m:fPr>
                                <m:ctrlPr>
                                  <a:rPr lang="en-US" sz="3200" i="1">
                                    <a:latin typeface="Cambria Math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a:rPr lang="en-US" sz="32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  <m:r>
                          <a:rPr lang="en-US" sz="3200" b="0" i="1" smtClean="0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2</m:t>
                            </m:r>
                          </m:den>
                        </m:f>
                      </m:fName>
                      <m:e>
                        <m:func>
                          <m:funcPr>
                            <m:ctrlPr>
                              <a:rPr lang="en-US" sz="3200" i="1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3200" i="1">
                                    <a:latin typeface="Cambria Math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𝑙𝑜𝑔</m:t>
                                </m:r>
                              </m:e>
                              <m:sub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func>
                      </m:e>
                    </m:func>
                  </m:oMath>
                </a14:m>
                <a:r>
                  <a:rPr lang="vi-VN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3200" b="0" i="1" smtClean="0">
                            <a:latin typeface="Cambria Math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3200" i="1">
                                <a:latin typeface="Cambria Math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4</m:t>
                            </m:r>
                          </m:den>
                        </m:f>
                      </m:fName>
                      <m:e>
                        <m:func>
                          <m:funcPr>
                            <m:ctrlPr>
                              <a:rPr lang="en-US" sz="3200" i="1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3200" i="1">
                                    <a:latin typeface="Cambria Math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𝑙𝑜𝑔</m:t>
                                </m:r>
                              </m:e>
                              <m:sub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func>
                      </m:e>
                    </m:func>
                  </m:oMath>
                </a14:m>
                <a:endParaRPr lang="vi-VN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8416" y="4358026"/>
                <a:ext cx="9271095" cy="88710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450897" y="5411215"/>
                <a:ext cx="5139558" cy="795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sz="3200" i="1" smtClean="0">
                            <a:latin typeface="Cambria Math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3200" b="0" i="1" smtClean="0">
                            <a:latin typeface="Cambria Math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         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200" i="1">
                                <a:latin typeface="Cambria Math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15</m:t>
                            </m:r>
                          </m:num>
                          <m:den>
                            <m:r>
                              <a:rPr lang="en-US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4</m:t>
                            </m:r>
                          </m:den>
                        </m:f>
                      </m:fName>
                      <m:e>
                        <m:func>
                          <m:funcPr>
                            <m:ctrlPr>
                              <a:rPr lang="en-US" sz="3200" i="1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3200" i="1">
                                    <a:latin typeface="Cambria Math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𝑙𝑜𝑔</m:t>
                                </m:r>
                              </m:e>
                              <m:sub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func>
                      </m:e>
                    </m:func>
                  </m:oMath>
                </a14:m>
                <a:r>
                  <a:rPr lang="vi-VN" sz="32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32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0897" y="5411215"/>
                <a:ext cx="5139558" cy="795795"/>
              </a:xfrm>
              <a:prstGeom prst="rect">
                <a:avLst/>
              </a:prstGeom>
              <a:blipFill rotWithShape="1">
                <a:blip r:embed="rId10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003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45155" y="5010495"/>
            <a:ext cx="11834900" cy="1862411"/>
            <a:chOff x="193445" y="6275363"/>
            <a:chExt cx="11834900" cy="1977423"/>
          </a:xfrm>
        </p:grpSpPr>
        <p:sp>
          <p:nvSpPr>
            <p:cNvPr id="5" name="Rounded Rectangle 4"/>
            <p:cNvSpPr/>
            <p:nvPr/>
          </p:nvSpPr>
          <p:spPr>
            <a:xfrm>
              <a:off x="193445" y="6294573"/>
              <a:ext cx="11834900" cy="1958213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99508" y="6275363"/>
              <a:ext cx="2538859" cy="588210"/>
              <a:chOff x="1464405" y="11034554"/>
              <a:chExt cx="4977085" cy="1068750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991229" y="9468117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947192" y="11034554"/>
                <a:ext cx="2813136" cy="10687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464405" y="11069458"/>
                <a:ext cx="852450" cy="820480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638960" y="11224491"/>
                <a:ext cx="545196" cy="739113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47058" y="-32374"/>
            <a:ext cx="12004322" cy="4193602"/>
            <a:chOff x="534987" y="1869705"/>
            <a:chExt cx="23532820" cy="7355390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6969836"/>
              <a:chOff x="534987" y="1647866"/>
              <a:chExt cx="23340848" cy="6969836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88"/>
                <a:ext cx="23120186" cy="6896814"/>
              </a:xfrm>
              <a:prstGeom prst="roundRect">
                <a:avLst>
                  <a:gd name="adj" fmla="val 549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328128" y="1653394"/>
                  <a:ext cx="2690581" cy="9716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vi-VN" sz="3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14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4040187" y="2093073"/>
                  <a:ext cx="20027620" cy="71320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0" marR="0" lvl="2" algn="just">
                    <a:lnSpc>
                      <a:spcPct val="107000"/>
                    </a:lnSpc>
                    <a:spcBef>
                      <a:spcPts val="1000"/>
                    </a:spcBef>
                    <a:spcAft>
                      <a:spcPts val="0"/>
                    </a:spcAft>
                    <a:buClr>
                      <a:srgbClr val="0000FF"/>
                    </a:buClr>
                  </a:pPr>
                  <a:r>
                    <a:rPr lang="en-US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hàm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bảng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biến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thiên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như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vẽ</a:t>
                  </a:r>
                  <a:r>
                    <a:rPr lang="en-US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:</a:t>
                  </a:r>
                </a:p>
                <a:p>
                  <a:pPr marL="0" marR="0" lvl="2" algn="just">
                    <a:lnSpc>
                      <a:spcPct val="107000"/>
                    </a:lnSpc>
                    <a:spcBef>
                      <a:spcPts val="1000"/>
                    </a:spcBef>
                    <a:spcAft>
                      <a:spcPts val="0"/>
                    </a:spcAft>
                    <a:buClr>
                      <a:srgbClr val="0000FF"/>
                    </a:buClr>
                  </a:pPr>
                  <a:endPara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0" marR="0" lvl="2" algn="just">
                    <a:lnSpc>
                      <a:spcPct val="107000"/>
                    </a:lnSpc>
                    <a:spcBef>
                      <a:spcPts val="1000"/>
                    </a:spcBef>
                    <a:spcAft>
                      <a:spcPts val="0"/>
                    </a:spcAft>
                    <a:buClr>
                      <a:srgbClr val="0000FF"/>
                    </a:buClr>
                  </a:pPr>
                  <a:endParaRPr lang="en-US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0" marR="0" lvl="2" algn="just">
                    <a:lnSpc>
                      <a:spcPct val="107000"/>
                    </a:lnSpc>
                    <a:spcBef>
                      <a:spcPts val="1000"/>
                    </a:spcBef>
                    <a:spcAft>
                      <a:spcPts val="0"/>
                    </a:spcAft>
                    <a:buClr>
                      <a:srgbClr val="0000FF"/>
                    </a:buClr>
                  </a:pPr>
                  <a:endPara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629920" indent="635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800"/>
                    </a:spcAft>
                    <a:tabLst>
                      <a:tab pos="629920" algn="l"/>
                    </a:tabLst>
                  </a:pPr>
                  <a:endParaRPr lang="en-US" sz="32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629920" indent="635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800"/>
                    </a:spcAft>
                    <a:tabLst>
                      <a:tab pos="629920" algn="l"/>
                    </a:tabLst>
                  </a:pPr>
                  <a:r>
                    <a:rPr lang="nl-NL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Hàm </a:t>
                  </a:r>
                  <a:r>
                    <a:rPr lang="nl-NL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số đã cho nghịch biến trên khoảng nào dưới </a:t>
                  </a:r>
                  <a:r>
                    <a:rPr lang="nl-NL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đây?</a:t>
                  </a:r>
                  <a:endPara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40187" y="2093073"/>
                  <a:ext cx="20027620" cy="713202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t="-1049" b="-1649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/>
          <p:cNvGrpSpPr/>
          <p:nvPr/>
        </p:nvGrpSpPr>
        <p:grpSpPr>
          <a:xfrm>
            <a:off x="128081" y="4038545"/>
            <a:ext cx="11838141" cy="1287954"/>
            <a:chOff x="247181" y="1501340"/>
            <a:chExt cx="11838141" cy="1287954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08332" y="1732392"/>
                    <a:ext cx="2280848" cy="4864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d>
                          <m:dPr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  <m:r>
                              <a:rPr lang="en-US" sz="28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;</m:t>
                            </m:r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e>
                        </m:d>
                      </m:oMath>
                    </a14:m>
                    <a:r>
                      <a: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.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280848" cy="486407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t="-12791" b="-30233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6"/>
              <a:ext cx="3090381" cy="914402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5978841" y="1732387"/>
                    <a:ext cx="2280848" cy="4864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ctrlPr>
                                <a:rPr lang="en-US" sz="28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sz="28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;</m:t>
                              </m:r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sz="2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8841" y="1732387"/>
                    <a:ext cx="2280848" cy="486406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5"/>
              <a:ext cx="3090381" cy="914403"/>
              <a:chOff x="5537206" y="1557992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238072" y="1732387"/>
                    <a:ext cx="2280848" cy="48640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ctrlPr>
                                <a:rPr lang="en-US" sz="28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−∞;</m:t>
                              </m:r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sz="2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38072" y="1732387"/>
                    <a:ext cx="2280848" cy="486405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5"/>
              <a:ext cx="3090381" cy="1287949"/>
              <a:chOff x="5537206" y="1557992"/>
              <a:chExt cx="3079904" cy="1197329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078059" y="1779051"/>
                    <a:ext cx="2493487" cy="97627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marL="0" lvl="2"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ctrlP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;+∞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sz="32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 </m:t>
                          </m:r>
                        </m:oMath>
                      </m:oMathPara>
                    </a14:m>
                    <a:endParaRPr lang="en-US" sz="32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 algn="ctr"/>
                    <a:r>
                      <a:rPr lang="en-US" sz="28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.</a:t>
                    </a:r>
                    <a:endPara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78059" y="1779051"/>
                    <a:ext cx="2493487" cy="976270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 b="-11561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id="{6486030C-3A67-43C4-BD8F-4F6E51BAA2A3}"/>
                  </a:ext>
                </a:extLst>
              </p:cNvPr>
              <p:cNvSpPr/>
              <p:nvPr/>
            </p:nvSpPr>
            <p:spPr>
              <a:xfrm>
                <a:off x="1474411" y="5477289"/>
                <a:ext cx="10403397" cy="573096"/>
              </a:xfrm>
              <a:prstGeom prst="rect">
                <a:avLst/>
              </a:prstGeom>
            </p:spPr>
            <p:txBody>
              <a:bodyPr wrap="square" lIns="45711" tIns="22855" rIns="45711" bIns="22855">
                <a:spAutoFit/>
              </a:bodyPr>
              <a:lstStyle/>
              <a:p>
                <a:pPr marL="629920" marR="635" indent="635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:r>
                  <a:rPr lang="en-US" sz="32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32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BBT ta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nghịch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;+∞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486030C-3A67-43C4-BD8F-4F6E51BAA2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4411" y="5477289"/>
                <a:ext cx="10403397" cy="573096"/>
              </a:xfrm>
              <a:prstGeom prst="rect">
                <a:avLst/>
              </a:prstGeom>
              <a:blipFill rotWithShape="1">
                <a:blip r:embed="rId8"/>
                <a:stretch>
                  <a:fillRect t="-19149" b="-3085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Oval 63">
            <a:extLst>
              <a:ext uri="{FF2B5EF4-FFF2-40B4-BE49-F238E27FC236}">
                <a16:creationId xmlns="" xmlns:a16="http://schemas.microsoft.com/office/drawing/2014/main" id="{78901251-A012-4798-8FF5-A48A2302F0D4}"/>
              </a:ext>
            </a:extLst>
          </p:cNvPr>
          <p:cNvSpPr/>
          <p:nvPr/>
        </p:nvSpPr>
        <p:spPr>
          <a:xfrm>
            <a:off x="145155" y="4336699"/>
            <a:ext cx="546116" cy="538129"/>
          </a:xfrm>
          <a:prstGeom prst="ellipse">
            <a:avLst/>
          </a:prstGeom>
          <a:solidFill>
            <a:srgbClr val="CC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5" rIns="45711" bIns="22855" rtlCol="0" anchor="ctr"/>
          <a:lstStyle/>
          <a:p>
            <a:pPr algn="ctr"/>
            <a:r>
              <a:rPr lang="vi-VN" sz="3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6" name="Action Button: Forward or Next 65">
            <a:hlinkClick r:id="" action="ppaction://hlinkshowjump?jump=nextslide" highlightClick="1"/>
          </p:cNvPr>
          <p:cNvSpPr/>
          <p:nvPr/>
        </p:nvSpPr>
        <p:spPr>
          <a:xfrm>
            <a:off x="11564032" y="6565052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7" name="Action Button: Back or Previous 66">
            <a:hlinkClick r:id="" action="ppaction://hlinkshowjump?jump=previousslide" highlightClick="1"/>
          </p:cNvPr>
          <p:cNvSpPr/>
          <p:nvPr/>
        </p:nvSpPr>
        <p:spPr>
          <a:xfrm>
            <a:off x="11000320" y="6565052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8" name="Action Button: Home 67">
            <a:hlinkClick r:id="rId9" action="ppaction://hlinksldjump" highlightClick="1"/>
          </p:cNvPr>
          <p:cNvSpPr/>
          <p:nvPr/>
        </p:nvSpPr>
        <p:spPr>
          <a:xfrm>
            <a:off x="9096689" y="6194989"/>
            <a:ext cx="687483" cy="66300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="" xmlns:a16="http://schemas.microsoft.com/office/drawing/2014/main" id="{6486030C-3A67-43C4-BD8F-4F6E51BAA2A3}"/>
                  </a:ext>
                </a:extLst>
              </p:cNvPr>
              <p:cNvSpPr/>
              <p:nvPr/>
            </p:nvSpPr>
            <p:spPr>
              <a:xfrm>
                <a:off x="943401" y="6142548"/>
                <a:ext cx="7825624" cy="573096"/>
              </a:xfrm>
              <a:prstGeom prst="rect">
                <a:avLst/>
              </a:prstGeom>
            </p:spPr>
            <p:txBody>
              <a:bodyPr wrap="square" lIns="45711" tIns="22855" rIns="45711" bIns="22855">
                <a:spAutoFit/>
              </a:bodyPr>
              <a:lstStyle/>
              <a:p>
                <a:pPr marL="629920" marR="635" indent="635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⊂</m:t>
                    </m:r>
                    <m:d>
                      <m:dPr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;+∞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nên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án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A.</a:t>
                </a:r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486030C-3A67-43C4-BD8F-4F6E51BAA2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401" y="6142548"/>
                <a:ext cx="7825624" cy="573096"/>
              </a:xfrm>
              <a:prstGeom prst="rect">
                <a:avLst/>
              </a:prstGeom>
              <a:blipFill rotWithShape="1">
                <a:blip r:embed="rId10"/>
                <a:stretch>
                  <a:fillRect t="-19149" b="-3085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64"/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0788" y="788276"/>
            <a:ext cx="7616922" cy="263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3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4" grpId="0" animBg="1"/>
      <p:bldP spid="4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45155" y="5010495"/>
            <a:ext cx="11834900" cy="1862411"/>
            <a:chOff x="193445" y="6275363"/>
            <a:chExt cx="11834900" cy="1977423"/>
          </a:xfrm>
        </p:grpSpPr>
        <p:sp>
          <p:nvSpPr>
            <p:cNvPr id="5" name="Rounded Rectangle 4"/>
            <p:cNvSpPr/>
            <p:nvPr/>
          </p:nvSpPr>
          <p:spPr>
            <a:xfrm>
              <a:off x="193445" y="6294573"/>
              <a:ext cx="11834900" cy="1958213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99508" y="6275363"/>
              <a:ext cx="2538859" cy="588210"/>
              <a:chOff x="1464405" y="11034554"/>
              <a:chExt cx="4977085" cy="1068750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991229" y="9468117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947192" y="11034554"/>
                <a:ext cx="2813136" cy="10687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464405" y="11069458"/>
                <a:ext cx="852450" cy="820480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638960" y="11224491"/>
                <a:ext cx="545196" cy="739113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47058" y="-32374"/>
            <a:ext cx="12004323" cy="4811207"/>
            <a:chOff x="534987" y="1869705"/>
            <a:chExt cx="23532822" cy="8438641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6969836"/>
              <a:chOff x="534987" y="1647866"/>
              <a:chExt cx="23340848" cy="6969836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88"/>
                <a:ext cx="23120186" cy="6896814"/>
              </a:xfrm>
              <a:prstGeom prst="roundRect">
                <a:avLst>
                  <a:gd name="adj" fmla="val 549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328128" y="1653394"/>
                  <a:ext cx="2690581" cy="9716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vi-VN" sz="3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15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866247" y="2093073"/>
                  <a:ext cx="23201562" cy="82152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0" marR="0" lvl="2" algn="just">
                    <a:lnSpc>
                      <a:spcPct val="107000"/>
                    </a:lnSpc>
                    <a:spcBef>
                      <a:spcPts val="1000"/>
                    </a:spcBef>
                    <a:spcAft>
                      <a:spcPts val="0"/>
                    </a:spcAft>
                    <a:buClr>
                      <a:srgbClr val="0000FF"/>
                    </a:buClr>
                  </a:pPr>
                  <a:r>
                    <a:rPr lang="en-US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              Cho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hàm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xác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định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liên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tục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trên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ℝ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bảng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biến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thiên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như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sau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:</a:t>
                  </a:r>
                </a:p>
                <a:p>
                  <a:pPr marL="0" marR="0" lvl="2" algn="just">
                    <a:lnSpc>
                      <a:spcPct val="107000"/>
                    </a:lnSpc>
                    <a:spcBef>
                      <a:spcPts val="1000"/>
                    </a:spcBef>
                    <a:spcAft>
                      <a:spcPts val="0"/>
                    </a:spcAft>
                    <a:buClr>
                      <a:srgbClr val="0000FF"/>
                    </a:buClr>
                  </a:pPr>
                  <a:endPara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0" marR="0" lvl="2" algn="just">
                    <a:lnSpc>
                      <a:spcPct val="107000"/>
                    </a:lnSpc>
                    <a:spcBef>
                      <a:spcPts val="1000"/>
                    </a:spcBef>
                    <a:spcAft>
                      <a:spcPts val="0"/>
                    </a:spcAft>
                    <a:buClr>
                      <a:srgbClr val="0000FF"/>
                    </a:buClr>
                  </a:pPr>
                  <a:endParaRPr lang="en-US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629920" indent="635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800"/>
                    </a:spcAft>
                    <a:tabLst>
                      <a:tab pos="629920" algn="l"/>
                    </a:tabLst>
                  </a:pPr>
                  <a:endPara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629920" indent="635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800"/>
                    </a:spcAft>
                    <a:tabLst>
                      <a:tab pos="629920" algn="l"/>
                    </a:tabLst>
                  </a:pPr>
                  <a:r>
                    <a:rPr lang="en-US" sz="3200" dirty="0" err="1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nghiệm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thực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phương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trình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+1=0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 </a:t>
                  </a:r>
                </a:p>
                <a:p>
                  <a:pPr marL="629920" indent="635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800"/>
                    </a:spcAft>
                    <a:tabLst>
                      <a:tab pos="629920" algn="l"/>
                    </a:tabLst>
                  </a:pPr>
                  <a:endParaRPr lang="en-US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247" y="2093073"/>
                  <a:ext cx="23201562" cy="8215273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567" t="-911" r="-515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/>
          <p:cNvGrpSpPr/>
          <p:nvPr/>
        </p:nvGrpSpPr>
        <p:grpSpPr>
          <a:xfrm>
            <a:off x="128081" y="4038545"/>
            <a:ext cx="11838141" cy="1287954"/>
            <a:chOff x="247181" y="1501340"/>
            <a:chExt cx="11838141" cy="1287954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08332" y="1732392"/>
                    <a:ext cx="2280848" cy="4864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oMath>
                    </a14:m>
                    <a:r>
                      <a: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.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280848" cy="486407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t="-12791" b="-30233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6"/>
              <a:ext cx="3090381" cy="914402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5978841" y="1732387"/>
                    <a:ext cx="2280848" cy="4864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oMath>
                      </m:oMathPara>
                    </a14:m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8841" y="1732387"/>
                    <a:ext cx="2280848" cy="486406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5"/>
              <a:ext cx="3090381" cy="914403"/>
              <a:chOff x="5537206" y="1557992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238072" y="1732387"/>
                    <a:ext cx="2280848" cy="48640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oMath>
                      </m:oMathPara>
                    </a14:m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38072" y="1732387"/>
                    <a:ext cx="2280848" cy="486405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5"/>
              <a:ext cx="3090381" cy="1287949"/>
              <a:chOff x="5537206" y="1557992"/>
              <a:chExt cx="3079904" cy="1197329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078059" y="1779051"/>
                    <a:ext cx="2493487" cy="97627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marL="0" lvl="2"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m:rPr>
                              <m:nor/>
                            </m:rPr>
                            <a:rPr lang="en-US" sz="32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 </m:t>
                          </m:r>
                        </m:oMath>
                      </m:oMathPara>
                    </a14:m>
                    <a:endParaRPr lang="en-US" sz="32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 algn="ctr"/>
                    <a:r>
                      <a:rPr lang="en-US" sz="28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.</a:t>
                    </a:r>
                    <a:endPara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78059" y="1779051"/>
                    <a:ext cx="2493487" cy="976270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 b="-11561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id="{6486030C-3A67-43C4-BD8F-4F6E51BAA2A3}"/>
                  </a:ext>
                </a:extLst>
              </p:cNvPr>
              <p:cNvSpPr/>
              <p:nvPr/>
            </p:nvSpPr>
            <p:spPr>
              <a:xfrm>
                <a:off x="449897" y="5477289"/>
                <a:ext cx="11427911" cy="1202627"/>
              </a:xfrm>
              <a:prstGeom prst="rect">
                <a:avLst/>
              </a:prstGeom>
            </p:spPr>
            <p:txBody>
              <a:bodyPr wrap="square" lIns="45711" tIns="22855" rIns="45711" bIns="22855">
                <a:spAutoFit/>
              </a:bodyPr>
              <a:lstStyle/>
              <a:p>
                <a:pPr marL="629920" marR="635" indent="635" algn="just">
                  <a:lnSpc>
                    <a:spcPct val="107000"/>
                  </a:lnSpc>
                  <a:spcAft>
                    <a:spcPts val="80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:r>
                  <a:rPr lang="en-US" sz="32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rPr>
                      <m:t>𝑦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rPr>
                      <m:t>=−1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đồ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rPr>
                      <m:t>𝑦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rPr>
                      <m:t>2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29920" marR="635" indent="635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:endPara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486030C-3A67-43C4-BD8F-4F6E51BAA2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897" y="5477289"/>
                <a:ext cx="11427911" cy="1202627"/>
              </a:xfrm>
              <a:prstGeom prst="rect">
                <a:avLst/>
              </a:prstGeom>
              <a:blipFill rotWithShape="1">
                <a:blip r:embed="rId8"/>
                <a:stretch>
                  <a:fillRect t="-913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Oval 63">
            <a:extLst>
              <a:ext uri="{FF2B5EF4-FFF2-40B4-BE49-F238E27FC236}">
                <a16:creationId xmlns="" xmlns:a16="http://schemas.microsoft.com/office/drawing/2014/main" id="{78901251-A012-4798-8FF5-A48A2302F0D4}"/>
              </a:ext>
            </a:extLst>
          </p:cNvPr>
          <p:cNvSpPr/>
          <p:nvPr/>
        </p:nvSpPr>
        <p:spPr>
          <a:xfrm>
            <a:off x="8894315" y="4336699"/>
            <a:ext cx="546116" cy="538129"/>
          </a:xfrm>
          <a:prstGeom prst="ellipse">
            <a:avLst/>
          </a:prstGeom>
          <a:solidFill>
            <a:srgbClr val="CC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5" rIns="45711" bIns="22855" rtlCol="0" anchor="ctr"/>
          <a:lstStyle/>
          <a:p>
            <a:pPr algn="ctr"/>
            <a:r>
              <a:rPr lang="vi-VN" sz="3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6" name="Action Button: Forward or Next 65">
            <a:hlinkClick r:id="" action="ppaction://hlinkshowjump?jump=nextslide" highlightClick="1"/>
          </p:cNvPr>
          <p:cNvSpPr/>
          <p:nvPr/>
        </p:nvSpPr>
        <p:spPr>
          <a:xfrm>
            <a:off x="11564032" y="6565052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7" name="Action Button: Back or Previous 66">
            <a:hlinkClick r:id="" action="ppaction://hlinkshowjump?jump=previousslide" highlightClick="1"/>
          </p:cNvPr>
          <p:cNvSpPr/>
          <p:nvPr/>
        </p:nvSpPr>
        <p:spPr>
          <a:xfrm>
            <a:off x="11000320" y="6565052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8" name="Action Button: Home 67">
            <a:hlinkClick r:id="rId9" action="ppaction://hlinksldjump" highlightClick="1"/>
          </p:cNvPr>
          <p:cNvSpPr/>
          <p:nvPr/>
        </p:nvSpPr>
        <p:spPr>
          <a:xfrm>
            <a:off x="9096689" y="6194989"/>
            <a:ext cx="687483" cy="66300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="" xmlns:a16="http://schemas.microsoft.com/office/drawing/2014/main" id="{6486030C-3A67-43C4-BD8F-4F6E51BAA2A3}"/>
                  </a:ext>
                </a:extLst>
              </p:cNvPr>
              <p:cNvSpPr/>
              <p:nvPr/>
            </p:nvSpPr>
            <p:spPr>
              <a:xfrm>
                <a:off x="650116" y="6104129"/>
                <a:ext cx="10171289" cy="573096"/>
              </a:xfrm>
              <a:prstGeom prst="rect">
                <a:avLst/>
              </a:prstGeom>
            </p:spPr>
            <p:txBody>
              <a:bodyPr wrap="square" lIns="45711" tIns="22855" rIns="45711" bIns="22855">
                <a:spAutoFit/>
              </a:bodyPr>
              <a:lstStyle/>
              <a:p>
                <a:pPr marL="629920" marR="635" indent="635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rPr>
                      <m:t>+1=0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rPr>
                      <m:t>2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486030C-3A67-43C4-BD8F-4F6E51BAA2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116" y="6104129"/>
                <a:ext cx="10171289" cy="573096"/>
              </a:xfrm>
              <a:prstGeom prst="rect">
                <a:avLst/>
              </a:prstGeom>
              <a:blipFill rotWithShape="1">
                <a:blip r:embed="rId10"/>
                <a:stretch>
                  <a:fillRect t="-18085" b="-3191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3" name="Ảnh 2"/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662" y="756745"/>
            <a:ext cx="7843370" cy="26013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297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4" grpId="0" animBg="1"/>
      <p:bldP spid="4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249105" y="3794622"/>
            <a:ext cx="11755672" cy="2924649"/>
            <a:chOff x="184495" y="3636275"/>
            <a:chExt cx="11834900" cy="2170174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1941231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1927"/>
              <a:chOff x="1275608" y="6239450"/>
              <a:chExt cx="4592537" cy="911977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4" y="6239450"/>
                <a:ext cx="2832095" cy="7469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47057" y="119052"/>
            <a:ext cx="12044943" cy="1404948"/>
            <a:chOff x="534987" y="1869705"/>
            <a:chExt cx="23612451" cy="2356356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2356356"/>
              <a:chOff x="534987" y="1647866"/>
              <a:chExt cx="23340848" cy="2356356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1"/>
                <a:ext cx="23120186" cy="2283331"/>
              </a:xfrm>
              <a:prstGeom prst="roundRect">
                <a:avLst>
                  <a:gd name="adj" fmla="val 549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328128" y="1653394"/>
                  <a:ext cx="2690581" cy="9291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3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16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539751" y="2488697"/>
                  <a:ext cx="23607687" cy="11538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0" lvl="2" algn="just">
                    <a:lnSpc>
                      <a:spcPct val="107000"/>
                    </a:lnSpc>
                    <a:spcBef>
                      <a:spcPts val="1000"/>
                    </a:spcBef>
                    <a:buClr>
                      <a:srgbClr val="0000FF"/>
                    </a:buClr>
                  </a:pPr>
                  <a:r>
                    <a:rPr lang="vi-VN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                       </a:t>
                  </a:r>
                  <a:r>
                    <a:rPr lang="fr-FR" sz="3200" dirty="0" err="1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Hàm</a:t>
                  </a:r>
                  <a:r>
                    <a:rPr lang="fr-FR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func>
                            <m:funcPr>
                              <m:ctrlP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func>
                        </m:sup>
                      </m:sSup>
                    </m:oMath>
                  </a14:m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đạo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hàm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là</a:t>
                  </a:r>
                  <a:endPara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751" y="2488697"/>
                  <a:ext cx="23607687" cy="1153827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t="-3540" b="-21239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D0AB9FB-A402-43C6-830F-BAC47ED452D0}"/>
              </a:ext>
            </a:extLst>
          </p:cNvPr>
          <p:cNvGrpSpPr/>
          <p:nvPr/>
        </p:nvGrpSpPr>
        <p:grpSpPr>
          <a:xfrm>
            <a:off x="464201" y="1635072"/>
            <a:ext cx="5182440" cy="1004176"/>
            <a:chOff x="1458731" y="6456387"/>
            <a:chExt cx="13782856" cy="1051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="" xmlns:a16="http://schemas.microsoft.com/office/drawing/2014/main" id="{0839FD11-1E39-4EBB-A7FB-DEB39691C378}"/>
                    </a:ext>
                  </a:extLst>
                </p:cNvPr>
                <p:cNvSpPr/>
                <p:nvPr/>
              </p:nvSpPr>
              <p:spPr>
                <a:xfrm>
                  <a:off x="2140385" y="6456387"/>
                  <a:ext cx="13101202" cy="1051387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func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func>
                              <m:funcPr>
                                <m:ctrlPr>
                                  <a:rPr lang="en-US" sz="2800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en-US" sz="28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𝒔𝒊𝒏</m:t>
                                </m:r>
                              </m:fName>
                              <m:e>
                                <m:r>
                                  <a:rPr lang="en-US" sz="28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</m:func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sz="28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3000" b="1" dirty="0">
                    <a:solidFill>
                      <a:schemeClr val="bg1"/>
                    </a:solidFill>
                    <a:latin typeface="+mj-lt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0839FD11-1E39-4EBB-A7FB-DEB39691C3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5" y="6456387"/>
                  <a:ext cx="13101202" cy="1051387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8634B6D4-DECA-4F71-9C3F-B85DE60414F0}"/>
                </a:ext>
              </a:extLst>
            </p:cNvPr>
            <p:cNvSpPr/>
            <p:nvPr/>
          </p:nvSpPr>
          <p:spPr>
            <a:xfrm>
              <a:off x="1458731" y="6481814"/>
              <a:ext cx="2033823" cy="1000533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000" b="1" dirty="0">
                  <a:latin typeface="+mj-lt"/>
                  <a:ea typeface="Tahoma" pitchFamily="34" charset="0"/>
                  <a:cs typeface="Tahoma" pitchFamily="34" charset="0"/>
                </a:rPr>
                <a:t>A</a:t>
              </a:r>
              <a:endParaRPr lang="en-US" sz="3000" dirty="0">
                <a:latin typeface="+mj-lt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A2194087-0D43-42CA-A1D2-4373C69CC457}"/>
              </a:ext>
            </a:extLst>
          </p:cNvPr>
          <p:cNvGrpSpPr/>
          <p:nvPr/>
        </p:nvGrpSpPr>
        <p:grpSpPr>
          <a:xfrm>
            <a:off x="6438531" y="1726078"/>
            <a:ext cx="5024001" cy="822156"/>
            <a:chOff x="1245576" y="6334162"/>
            <a:chExt cx="13996010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="" xmlns:a16="http://schemas.microsoft.com/office/drawing/2014/main" id="{FB0B6341-256C-4170-AF4E-1216E5EDD04C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2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630555" marR="0" indent="-630555" algn="just">
                    <a:lnSpc>
                      <a:spcPct val="107000"/>
                    </a:lnSpc>
                    <a:spcBef>
                      <a:spcPts val="600"/>
                    </a:spcBef>
                    <a:spcAft>
                      <a:spcPts val="0"/>
                    </a:spcAft>
                    <a:tabLst>
                      <a:tab pos="2160270" algn="l"/>
                      <a:tab pos="3600450" algn="l"/>
                      <a:tab pos="5040630" algn="l"/>
                    </a:tabLst>
                  </a:pPr>
                  <a14:m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        </m:t>
                      </m:r>
                      <m:sSup>
                        <m:sSupPr>
                          <m:ctrlP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  <m:sup>
                          <m:func>
                            <m:funcPr>
                              <m:ctrlP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𝒔𝒊𝒏</m:t>
                              </m:r>
                            </m:fName>
                            <m:e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e>
                          </m:func>
                        </m:sup>
                      </m:sSup>
                      <m:r>
                        <a:rPr lang="en-US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𝒍𝒏</m:t>
                          </m:r>
                        </m:fName>
                        <m: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</m:func>
                      <m:r>
                        <m:rPr>
                          <m:nor/>
                        </m:rPr>
                        <a:rPr lang="en-US" sz="2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a14:m>
                  <a:r>
                    <a:rPr lang="fr-FR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	</a:t>
                  </a: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FB0B6341-256C-4170-AF4E-1216E5EDD0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2" cy="1234536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13A7BA64-0BA1-4ADF-A17E-617425026AFB}"/>
                </a:ext>
              </a:extLst>
            </p:cNvPr>
            <p:cNvSpPr/>
            <p:nvPr/>
          </p:nvSpPr>
          <p:spPr>
            <a:xfrm>
              <a:off x="1245576" y="6481813"/>
              <a:ext cx="1915210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B</a:t>
              </a:r>
              <a:endParaRPr lang="en-US" sz="3000" dirty="0">
                <a:latin typeface="+mj-lt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4D274B26-9415-432A-9282-BDEF246F0009}"/>
              </a:ext>
            </a:extLst>
          </p:cNvPr>
          <p:cNvGrpSpPr/>
          <p:nvPr/>
        </p:nvGrpSpPr>
        <p:grpSpPr>
          <a:xfrm>
            <a:off x="492158" y="2776382"/>
            <a:ext cx="5154484" cy="948838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="" xmlns:a16="http://schemas.microsoft.com/office/drawing/2014/main" id="{6E15A8FC-94CE-45FB-8D02-B33F2327F992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spcBef>
                      <a:spcPts val="900"/>
                    </a:spcBef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𝒄𝒐𝒔</m:t>
                              </m:r>
                            </m:fName>
                            <m:e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e>
                          </m:func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e>
                            <m:sup>
                              <m:func>
                                <m:funcPr>
                                  <m:ctrlPr>
                                    <a:rPr lang="en-US" sz="2800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2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𝒔𝒊𝒏</m:t>
                                  </m:r>
                                </m:fName>
                                <m:e>
                                  <m:r>
                                    <a:rPr lang="en-US" sz="2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</m:func>
                            </m:sup>
                          </m:sSup>
                        </m:num>
                        <m:den>
                          <m:func>
                            <m:funcPr>
                              <m:ctrlP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𝒍𝒏</m:t>
                              </m:r>
                            </m:fName>
                            <m:e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e>
                          </m:func>
                        </m:den>
                      </m:f>
                      <m:r>
                        <m:rPr>
                          <m:nor/>
                        </m:rPr>
                        <a:rPr lang="en-US" sz="2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a14:m>
                  <a:r>
                    <a:rPr lang="vi-VN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	</a:t>
                  </a:r>
                  <a:endParaRPr lang="vi-VN" sz="3000" b="1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6E15A8FC-94CE-45FB-8D02-B33F2327F9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0D6B711C-CC2A-45AE-A2BD-46B4ECA3D81C}"/>
                </a:ext>
              </a:extLst>
            </p:cNvPr>
            <p:cNvSpPr/>
            <p:nvPr/>
          </p:nvSpPr>
          <p:spPr>
            <a:xfrm>
              <a:off x="1458731" y="6481812"/>
              <a:ext cx="1973547" cy="92925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C</a:t>
              </a:r>
              <a:endParaRPr lang="en-US" sz="3000" dirty="0">
                <a:latin typeface="+mj-lt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E278C7C5-EAEF-4F1A-B3FB-29FCE054F0E0}"/>
              </a:ext>
            </a:extLst>
          </p:cNvPr>
          <p:cNvGrpSpPr/>
          <p:nvPr/>
        </p:nvGrpSpPr>
        <p:grpSpPr>
          <a:xfrm>
            <a:off x="6491779" y="2842751"/>
            <a:ext cx="4971950" cy="882469"/>
            <a:chOff x="1458731" y="6177616"/>
            <a:chExt cx="13782856" cy="13910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>
                  <a:extLst>
                    <a:ext uri="{FF2B5EF4-FFF2-40B4-BE49-F238E27FC236}">
                      <a16:creationId xmlns="" xmlns:a16="http://schemas.microsoft.com/office/drawing/2014/main" id="{C4F0F9CE-3F15-4D47-A2C9-5C6F65E0E3FB}"/>
                    </a:ext>
                  </a:extLst>
                </p:cNvPr>
                <p:cNvSpPr/>
                <p:nvPr/>
              </p:nvSpPr>
              <p:spPr>
                <a:xfrm>
                  <a:off x="2140385" y="6177616"/>
                  <a:ext cx="13101202" cy="1391081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629920" marR="635" indent="635" algn="just">
                    <a:lnSpc>
                      <a:spcPct val="107000"/>
                    </a:lnSpc>
                    <a:spcAft>
                      <a:spcPts val="800"/>
                    </a:spcAft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</m:func>
                      <m:r>
                        <a:rPr lang="en-US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  <m:sup>
                          <m:func>
                            <m:funcPr>
                              <m:ctrlP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𝒔𝒊𝒏</m:t>
                              </m:r>
                            </m:fName>
                            <m:e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e>
                          </m:func>
                        </m:sup>
                      </m:sSup>
                      <m:r>
                        <a:rPr lang="en-US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𝒍𝒏</m:t>
                          </m:r>
                        </m:fName>
                        <m: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</m:func>
                    </m:oMath>
                  </a14:m>
                  <a:r>
                    <a: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C4F0F9CE-3F15-4D47-A2C9-5C6F65E0E3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5" y="6177616"/>
                  <a:ext cx="13101202" cy="1391081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17C2C013-2C1D-4DEE-A68B-FF23256FE92A}"/>
                </a:ext>
              </a:extLst>
            </p:cNvPr>
            <p:cNvSpPr/>
            <p:nvPr/>
          </p:nvSpPr>
          <p:spPr>
            <a:xfrm>
              <a:off x="1458731" y="6481812"/>
              <a:ext cx="1758177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D</a:t>
              </a:r>
              <a:endParaRPr lang="en-US" sz="3000" dirty="0">
                <a:latin typeface="+mj-lt"/>
              </a:endParaRPr>
            </a:p>
          </p:txBody>
        </p:sp>
      </p:grpSp>
      <p:sp>
        <p:nvSpPr>
          <p:cNvPr id="50" name="Oval 49">
            <a:extLst>
              <a:ext uri="{FF2B5EF4-FFF2-40B4-BE49-F238E27FC236}">
                <a16:creationId xmlns="" xmlns:a16="http://schemas.microsoft.com/office/drawing/2014/main" id="{432E638B-F586-4599-B26E-BBF1E009BB5A}"/>
              </a:ext>
            </a:extLst>
          </p:cNvPr>
          <p:cNvSpPr/>
          <p:nvPr/>
        </p:nvSpPr>
        <p:spPr>
          <a:xfrm>
            <a:off x="6454847" y="3035726"/>
            <a:ext cx="717951" cy="720786"/>
          </a:xfrm>
          <a:prstGeom prst="ellipse">
            <a:avLst/>
          </a:prstGeom>
          <a:solidFill>
            <a:srgbClr val="CC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5" rIns="45711" bIns="22855" rtlCol="0" anchor="ctr"/>
          <a:lstStyle/>
          <a:p>
            <a:pPr algn="ctr"/>
            <a:r>
              <a:rPr lang="vi-VN" sz="3000" b="1" dirty="0" smtClean="0">
                <a:latin typeface="+mj-lt"/>
                <a:ea typeface="Tahoma" pitchFamily="34" charset="0"/>
                <a:cs typeface="Tahoma" pitchFamily="34" charset="0"/>
              </a:rPr>
              <a:t>D</a:t>
            </a:r>
            <a:endParaRPr lang="en-US" sz="3000" dirty="0">
              <a:latin typeface="+mj-lt"/>
            </a:endParaRPr>
          </a:p>
        </p:txBody>
      </p:sp>
      <p:sp>
        <p:nvSpPr>
          <p:cNvPr id="54" name="Action Button: Forward or Next 53">
            <a:hlinkClick r:id="" action="ppaction://hlinkshowjump?jump=nextslide" highlightClick="1"/>
          </p:cNvPr>
          <p:cNvSpPr/>
          <p:nvPr/>
        </p:nvSpPr>
        <p:spPr>
          <a:xfrm>
            <a:off x="11329511" y="6565052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5" name="Action Button: Back or Previous 54">
            <a:hlinkClick r:id="" action="ppaction://hlinkshowjump?jump=previousslide" highlightClick="1"/>
          </p:cNvPr>
          <p:cNvSpPr/>
          <p:nvPr/>
        </p:nvSpPr>
        <p:spPr>
          <a:xfrm>
            <a:off x="10765799" y="6565052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Action Button: Home 55">
            <a:hlinkClick r:id="rId8" action="ppaction://hlinksldjump" highlightClick="1"/>
          </p:cNvPr>
          <p:cNvSpPr/>
          <p:nvPr/>
        </p:nvSpPr>
        <p:spPr>
          <a:xfrm>
            <a:off x="6204010" y="6445187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124183" y="4658428"/>
                <a:ext cx="9271095" cy="600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func>
                          <m:funcPr>
                            <m:ctrlPr>
                              <a:rPr lang="en-US" sz="3200" i="1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𝑠𝑖𝑛</m:t>
                            </m:r>
                          </m:fName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func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⇒</m:t>
                    </m:r>
                    <m:sSup>
                      <m:sSupPr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func>
                          <m:funcPr>
                            <m:ctrlPr>
                              <a:rPr lang="en-US" sz="3200" i="1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𝑠𝑖𝑛</m:t>
                            </m:r>
                          </m:fName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func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i="1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US" sz="3200" i="1">
                                    <a:latin typeface="Cambria Math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𝑠𝑖𝑛</m:t>
                                </m:r>
                              </m:fName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</m:func>
                          </m:e>
                        </m:d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𝑙𝑛</m:t>
                        </m:r>
                      </m:fName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func>
                  </m:oMath>
                </a14:m>
                <a:endParaRPr lang="vi-VN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183" y="4658428"/>
                <a:ext cx="9271095" cy="600805"/>
              </a:xfrm>
              <a:prstGeom prst="rect">
                <a:avLst/>
              </a:prstGeom>
              <a:blipFill rotWithShape="1">
                <a:blip r:embed="rId9"/>
                <a:stretch>
                  <a:fillRect l="-1644" t="-11111" b="-3131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167118" y="5411214"/>
                <a:ext cx="5139558" cy="6363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30555" marR="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func>
                          <m:funcPr>
                            <m:ctrlPr>
                              <a:rPr lang="en-US" sz="3200" i="1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𝑠𝑖𝑛</m:t>
                            </m:r>
                          </m:fName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func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𝑙𝑛</m:t>
                        </m:r>
                      </m:fName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func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7118" y="5411214"/>
                <a:ext cx="5139558" cy="636393"/>
              </a:xfrm>
              <a:prstGeom prst="rect">
                <a:avLst/>
              </a:prstGeom>
              <a:blipFill rotWithShape="1">
                <a:blip r:embed="rId10"/>
                <a:stretch>
                  <a:fillRect t="-11538" b="-2403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48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222955" y="3366718"/>
            <a:ext cx="11755672" cy="2924649"/>
            <a:chOff x="184495" y="3636275"/>
            <a:chExt cx="11834900" cy="2170174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1941231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1927"/>
              <a:chOff x="1275608" y="6239450"/>
              <a:chExt cx="4592537" cy="911977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4" y="6239450"/>
                <a:ext cx="2832095" cy="7469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47057" y="119052"/>
            <a:ext cx="11939058" cy="1404948"/>
            <a:chOff x="534987" y="1869705"/>
            <a:chExt cx="23404876" cy="2356356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2356356"/>
              <a:chOff x="534987" y="1647866"/>
              <a:chExt cx="23340848" cy="2356356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1"/>
                <a:ext cx="23120186" cy="2283331"/>
              </a:xfrm>
              <a:prstGeom prst="roundRect">
                <a:avLst>
                  <a:gd name="adj" fmla="val 549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328128" y="1653394"/>
                  <a:ext cx="2690581" cy="9291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3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17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4104214" y="1936625"/>
                  <a:ext cx="19835649" cy="20772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0" marR="0" lvl="2" algn="just">
                    <a:lnSpc>
                      <a:spcPct val="107000"/>
                    </a:lnSpc>
                    <a:spcBef>
                      <a:spcPts val="1000"/>
                    </a:spcBef>
                    <a:spcAft>
                      <a:spcPts val="0"/>
                    </a:spcAft>
                    <a:buClr>
                      <a:srgbClr val="0000FF"/>
                    </a:buClr>
                  </a:pPr>
                  <a:r>
                    <a:rPr lang="en-US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hai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phức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=2+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𝑖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=2−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𝑖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Trên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mặt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phẳng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tọa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độ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𝑂𝑥𝑦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điểm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biểu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diễn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phức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tọa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độ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là</a:t>
                  </a:r>
                  <a:endPara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4214" y="1936625"/>
                  <a:ext cx="19835649" cy="2077283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663" t="-2956" r="-602" b="-8867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D0AB9FB-A402-43C6-830F-BAC47ED452D0}"/>
              </a:ext>
            </a:extLst>
          </p:cNvPr>
          <p:cNvGrpSpPr/>
          <p:nvPr/>
        </p:nvGrpSpPr>
        <p:grpSpPr>
          <a:xfrm>
            <a:off x="473162" y="1752600"/>
            <a:ext cx="5182440" cy="617268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="" xmlns:a16="http://schemas.microsoft.com/office/drawing/2014/main" id="{0839FD11-1E39-4EBB-A7FB-DEB39691C378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sz="28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3000" b="1" dirty="0">
                    <a:solidFill>
                      <a:schemeClr val="bg1"/>
                    </a:solidFill>
                    <a:latin typeface="+mj-lt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0839FD11-1E39-4EBB-A7FB-DEB39691C3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8634B6D4-DECA-4F71-9C3F-B85DE60414F0}"/>
                </a:ext>
              </a:extLst>
            </p:cNvPr>
            <p:cNvSpPr/>
            <p:nvPr/>
          </p:nvSpPr>
          <p:spPr>
            <a:xfrm>
              <a:off x="1458731" y="6481814"/>
              <a:ext cx="151038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000" b="1" dirty="0">
                  <a:latin typeface="+mj-lt"/>
                  <a:ea typeface="Tahoma" pitchFamily="34" charset="0"/>
                  <a:cs typeface="Tahoma" pitchFamily="34" charset="0"/>
                </a:rPr>
                <a:t>A</a:t>
              </a:r>
              <a:endParaRPr lang="en-US" sz="3000" dirty="0">
                <a:latin typeface="+mj-lt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A2194087-0D43-42CA-A1D2-4373C69CC457}"/>
              </a:ext>
            </a:extLst>
          </p:cNvPr>
          <p:cNvGrpSpPr/>
          <p:nvPr/>
        </p:nvGrpSpPr>
        <p:grpSpPr>
          <a:xfrm>
            <a:off x="6515045" y="1855849"/>
            <a:ext cx="4947487" cy="617268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="" xmlns:a16="http://schemas.microsoft.com/office/drawing/2014/main" id="{FB0B6341-256C-4170-AF4E-1216E5EDD04C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  <a:endParaRPr lang="en-US" sz="3000" b="1" dirty="0">
                    <a:solidFill>
                      <a:schemeClr val="bg1"/>
                    </a:solidFill>
                    <a:latin typeface="+mj-lt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FB0B6341-256C-4170-AF4E-1216E5EDD0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14545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13A7BA64-0BA1-4ADF-A17E-617425026AFB}"/>
                </a:ext>
              </a:extLst>
            </p:cNvPr>
            <p:cNvSpPr/>
            <p:nvPr/>
          </p:nvSpPr>
          <p:spPr>
            <a:xfrm>
              <a:off x="1458731" y="6481814"/>
              <a:ext cx="1426038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B</a:t>
              </a:r>
              <a:endParaRPr lang="en-US" sz="3000" b="1" dirty="0">
                <a:latin typeface="+mj-lt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4D274B26-9415-432A-9282-BDEF246F0009}"/>
              </a:ext>
            </a:extLst>
          </p:cNvPr>
          <p:cNvGrpSpPr/>
          <p:nvPr/>
        </p:nvGrpSpPr>
        <p:grpSpPr>
          <a:xfrm>
            <a:off x="492157" y="2697435"/>
            <a:ext cx="5208063" cy="617268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="" xmlns:a16="http://schemas.microsoft.com/office/drawing/2014/main" id="{6E15A8FC-94CE-45FB-8D02-B33F2327F992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spcBef>
                      <a:spcPts val="900"/>
                    </a:spcBef>
                  </a:pPr>
                  <a14:m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(−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 	</a:t>
                  </a:r>
                  <a:endParaRPr lang="vi-VN" sz="3000" b="1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6E15A8FC-94CE-45FB-8D02-B33F2327F9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14545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0D6B711C-CC2A-45AE-A2BD-46B4ECA3D81C}"/>
                </a:ext>
              </a:extLst>
            </p:cNvPr>
            <p:cNvSpPr/>
            <p:nvPr/>
          </p:nvSpPr>
          <p:spPr>
            <a:xfrm>
              <a:off x="1458731" y="6481814"/>
              <a:ext cx="145268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C</a:t>
              </a:r>
              <a:endParaRPr lang="en-US" sz="3000" dirty="0">
                <a:latin typeface="+mj-lt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E278C7C5-EAEF-4F1A-B3FB-29FCE054F0E0}"/>
              </a:ext>
            </a:extLst>
          </p:cNvPr>
          <p:cNvGrpSpPr/>
          <p:nvPr/>
        </p:nvGrpSpPr>
        <p:grpSpPr>
          <a:xfrm>
            <a:off x="6491779" y="2752006"/>
            <a:ext cx="4971950" cy="617268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>
                  <a:extLst>
                    <a:ext uri="{FF2B5EF4-FFF2-40B4-BE49-F238E27FC236}">
                      <a16:creationId xmlns="" xmlns:a16="http://schemas.microsoft.com/office/drawing/2014/main" id="{C4F0F9CE-3F15-4D47-A2C9-5C6F65E0E3FB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>
                    <a:lnSpc>
                      <a:spcPct val="107000"/>
                    </a:lnSpc>
                    <a:spcAft>
                      <a:spcPts val="800"/>
                    </a:spcAft>
                    <a:tabLst>
                      <a:tab pos="635000" algn="l"/>
                      <a:tab pos="2222500" algn="l"/>
                      <a:tab pos="3810000" algn="l"/>
                      <a:tab pos="5397500" algn="l"/>
                    </a:tabLst>
                  </a:pPr>
                  <a:r>
                    <a:rPr lang="en-US" sz="2800" dirty="0" smtClean="0">
                      <a:solidFill>
                        <a:schemeClr val="bg1"/>
                      </a:solidFill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      </a:t>
                  </a:r>
                  <a14:m>
                    <m:oMath xmlns:m="http://schemas.openxmlformats.org/officeDocument/2006/math">
                      <m:r>
                        <a:rPr lang="en-US" sz="2800" b="0" i="0" smtClean="0">
                          <a:solidFill>
                            <a:schemeClr val="bg1"/>
                          </a:solidFill>
                          <a:latin typeface="Cambria Math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          </m:t>
                      </m:r>
                      <m:r>
                        <a:rPr lang="en-US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;−</m:t>
                      </m:r>
                      <m:r>
                        <a:rPr lang="en-US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C4F0F9CE-3F15-4D47-A2C9-5C6F65E0E3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11818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17C2C013-2C1D-4DEE-A68B-FF23256FE92A}"/>
                </a:ext>
              </a:extLst>
            </p:cNvPr>
            <p:cNvSpPr/>
            <p:nvPr/>
          </p:nvSpPr>
          <p:spPr>
            <a:xfrm>
              <a:off x="1458731" y="6481814"/>
              <a:ext cx="1483518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D</a:t>
              </a:r>
              <a:endParaRPr lang="en-US" sz="3000" b="1" dirty="0">
                <a:latin typeface="+mj-lt"/>
              </a:endParaRPr>
            </a:p>
          </p:txBody>
        </p:sp>
      </p:grpSp>
      <p:sp>
        <p:nvSpPr>
          <p:cNvPr id="50" name="Oval 49">
            <a:extLst>
              <a:ext uri="{FF2B5EF4-FFF2-40B4-BE49-F238E27FC236}">
                <a16:creationId xmlns="" xmlns:a16="http://schemas.microsoft.com/office/drawing/2014/main" id="{432E638B-F586-4599-B26E-BBF1E009BB5A}"/>
              </a:ext>
            </a:extLst>
          </p:cNvPr>
          <p:cNvSpPr/>
          <p:nvPr/>
        </p:nvSpPr>
        <p:spPr>
          <a:xfrm>
            <a:off x="6483154" y="2810507"/>
            <a:ext cx="567268" cy="500266"/>
          </a:xfrm>
          <a:prstGeom prst="ellipse">
            <a:avLst/>
          </a:prstGeom>
          <a:solidFill>
            <a:srgbClr val="CC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5" rIns="45711" bIns="22855" rtlCol="0" anchor="ctr"/>
          <a:lstStyle/>
          <a:p>
            <a:pPr algn="ctr"/>
            <a:r>
              <a:rPr lang="vi-VN" sz="3000" b="1" dirty="0" smtClean="0">
                <a:latin typeface="+mj-lt"/>
                <a:ea typeface="Tahoma" pitchFamily="34" charset="0"/>
                <a:cs typeface="Tahoma" pitchFamily="34" charset="0"/>
              </a:rPr>
              <a:t>D</a:t>
            </a:r>
            <a:endParaRPr lang="en-US" sz="3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729468" y="4242878"/>
                <a:ext cx="11124514" cy="5837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3500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=(2−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)−(2+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)=−2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𝑖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468" y="4242878"/>
                <a:ext cx="11124514" cy="583750"/>
              </a:xfrm>
              <a:prstGeom prst="rect">
                <a:avLst/>
              </a:prstGeom>
              <a:blipFill rotWithShape="1">
                <a:blip r:embed="rId8"/>
                <a:stretch>
                  <a:fillRect t="-14583" b="-322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Action Button: Forward or Next 53">
            <a:hlinkClick r:id="" action="ppaction://hlinkshowjump?jump=nextslide" highlightClick="1"/>
          </p:cNvPr>
          <p:cNvSpPr/>
          <p:nvPr/>
        </p:nvSpPr>
        <p:spPr>
          <a:xfrm>
            <a:off x="11564032" y="6565052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5" name="Action Button: Back or Previous 54">
            <a:hlinkClick r:id="" action="ppaction://hlinkshowjump?jump=previousslide" highlightClick="1"/>
          </p:cNvPr>
          <p:cNvSpPr/>
          <p:nvPr/>
        </p:nvSpPr>
        <p:spPr>
          <a:xfrm>
            <a:off x="11000320" y="6565052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Action Button: Home 55">
            <a:hlinkClick r:id="rId9" action="ppaction://hlinksldjump" highlightClick="1"/>
          </p:cNvPr>
          <p:cNvSpPr/>
          <p:nvPr/>
        </p:nvSpPr>
        <p:spPr>
          <a:xfrm>
            <a:off x="6438531" y="6445187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625355" y="4984719"/>
                <a:ext cx="11124514" cy="6192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3500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diễn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phức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tọa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(0;−2)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355" y="4984719"/>
                <a:ext cx="11124514" cy="619272"/>
              </a:xfrm>
              <a:prstGeom prst="rect">
                <a:avLst/>
              </a:prstGeom>
              <a:blipFill rotWithShape="1">
                <a:blip r:embed="rId10"/>
                <a:stretch>
                  <a:fillRect t="-13861" b="-2574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277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11" grpId="0"/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433" y="236484"/>
            <a:ext cx="11571891" cy="62581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extBox 15">
            <a:hlinkClick r:id="rId2" action="ppaction://hlinksldjump"/>
          </p:cNvPr>
          <p:cNvSpPr txBox="1"/>
          <p:nvPr/>
        </p:nvSpPr>
        <p:spPr>
          <a:xfrm>
            <a:off x="2914780" y="457970"/>
            <a:ext cx="166687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11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hlinkClick r:id="rId3" action="ppaction://hlinksldjump"/>
          </p:cNvPr>
          <p:cNvSpPr txBox="1"/>
          <p:nvPr/>
        </p:nvSpPr>
        <p:spPr>
          <a:xfrm>
            <a:off x="594332" y="458004"/>
            <a:ext cx="166687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20" name="TextBox 19">
            <a:hlinkClick r:id="rId4" action="ppaction://hlinksldjump"/>
          </p:cNvPr>
          <p:cNvSpPr txBox="1"/>
          <p:nvPr/>
        </p:nvSpPr>
        <p:spPr>
          <a:xfrm>
            <a:off x="7745392" y="460012"/>
            <a:ext cx="1647432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31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>
            <a:hlinkClick r:id="rId5" action="ppaction://hlinksldjump"/>
          </p:cNvPr>
          <p:cNvSpPr txBox="1"/>
          <p:nvPr/>
        </p:nvSpPr>
        <p:spPr>
          <a:xfrm>
            <a:off x="5342871" y="457971"/>
            <a:ext cx="166687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21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hlinkClick r:id="rId6" action="ppaction://hlinksldjump"/>
          </p:cNvPr>
          <p:cNvSpPr txBox="1"/>
          <p:nvPr/>
        </p:nvSpPr>
        <p:spPr>
          <a:xfrm>
            <a:off x="2921697" y="1043266"/>
            <a:ext cx="166687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12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>
            <a:hlinkClick r:id="rId7" action="ppaction://hlinksldjump"/>
          </p:cNvPr>
          <p:cNvSpPr txBox="1"/>
          <p:nvPr/>
        </p:nvSpPr>
        <p:spPr>
          <a:xfrm>
            <a:off x="601249" y="1055826"/>
            <a:ext cx="166687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>
            <a:hlinkClick r:id="rId8" action="ppaction://hlinksldjump"/>
          </p:cNvPr>
          <p:cNvSpPr txBox="1"/>
          <p:nvPr/>
        </p:nvSpPr>
        <p:spPr>
          <a:xfrm>
            <a:off x="7745392" y="1057834"/>
            <a:ext cx="166687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32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>
            <a:hlinkClick r:id="rId9" action="ppaction://hlinksldjump"/>
          </p:cNvPr>
          <p:cNvSpPr txBox="1"/>
          <p:nvPr/>
        </p:nvSpPr>
        <p:spPr>
          <a:xfrm>
            <a:off x="5349788" y="1043267"/>
            <a:ext cx="166687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22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>
            <a:hlinkClick r:id="rId10" action="ppaction://hlinksldjump"/>
          </p:cNvPr>
          <p:cNvSpPr txBox="1"/>
          <p:nvPr/>
        </p:nvSpPr>
        <p:spPr>
          <a:xfrm>
            <a:off x="2923785" y="1646602"/>
            <a:ext cx="166687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13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603337" y="1646636"/>
            <a:ext cx="166687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>
            <a:hlinkClick r:id="rId12" action="ppaction://hlinksldjump"/>
          </p:cNvPr>
          <p:cNvSpPr txBox="1"/>
          <p:nvPr/>
        </p:nvSpPr>
        <p:spPr>
          <a:xfrm>
            <a:off x="7734954" y="1648644"/>
            <a:ext cx="166687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33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>
            <a:hlinkClick r:id="rId13" action="ppaction://hlinksldjump"/>
          </p:cNvPr>
          <p:cNvSpPr txBox="1"/>
          <p:nvPr/>
        </p:nvSpPr>
        <p:spPr>
          <a:xfrm>
            <a:off x="5351876" y="1646603"/>
            <a:ext cx="166687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23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>
            <a:hlinkClick r:id="rId14" action="ppaction://hlinksldjump"/>
          </p:cNvPr>
          <p:cNvSpPr txBox="1"/>
          <p:nvPr/>
        </p:nvSpPr>
        <p:spPr>
          <a:xfrm>
            <a:off x="2916868" y="2238750"/>
            <a:ext cx="166687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14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>
            <a:hlinkClick r:id="rId15" action="ppaction://hlinksldjump"/>
          </p:cNvPr>
          <p:cNvSpPr txBox="1"/>
          <p:nvPr/>
        </p:nvSpPr>
        <p:spPr>
          <a:xfrm>
            <a:off x="596420" y="2238784"/>
            <a:ext cx="166687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>
            <a:hlinkClick r:id="rId16" action="ppaction://hlinksldjump"/>
          </p:cNvPr>
          <p:cNvSpPr txBox="1"/>
          <p:nvPr/>
        </p:nvSpPr>
        <p:spPr>
          <a:xfrm>
            <a:off x="7740563" y="2240792"/>
            <a:ext cx="166687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34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>
            <a:hlinkClick r:id="rId17" action="ppaction://hlinksldjump"/>
          </p:cNvPr>
          <p:cNvSpPr txBox="1"/>
          <p:nvPr/>
        </p:nvSpPr>
        <p:spPr>
          <a:xfrm>
            <a:off x="5344959" y="2238751"/>
            <a:ext cx="166687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24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>
            <a:hlinkClick r:id="rId18" action="ppaction://hlinksldjump"/>
          </p:cNvPr>
          <p:cNvSpPr txBox="1"/>
          <p:nvPr/>
        </p:nvSpPr>
        <p:spPr>
          <a:xfrm>
            <a:off x="2923785" y="2824046"/>
            <a:ext cx="166687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15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>
            <a:hlinkClick r:id="rId19" action="ppaction://hlinksldjump"/>
          </p:cNvPr>
          <p:cNvSpPr txBox="1"/>
          <p:nvPr/>
        </p:nvSpPr>
        <p:spPr>
          <a:xfrm>
            <a:off x="603337" y="2836606"/>
            <a:ext cx="166687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>
            <a:hlinkClick r:id="rId20" action="ppaction://hlinksldjump"/>
          </p:cNvPr>
          <p:cNvSpPr txBox="1"/>
          <p:nvPr/>
        </p:nvSpPr>
        <p:spPr>
          <a:xfrm>
            <a:off x="7734954" y="2838614"/>
            <a:ext cx="166687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35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>
            <a:hlinkClick r:id="rId21" action="ppaction://hlinksldjump"/>
          </p:cNvPr>
          <p:cNvSpPr txBox="1"/>
          <p:nvPr/>
        </p:nvSpPr>
        <p:spPr>
          <a:xfrm>
            <a:off x="5351876" y="2824047"/>
            <a:ext cx="166687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25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>
            <a:hlinkClick r:id="rId22" action="ppaction://hlinksldjump"/>
          </p:cNvPr>
          <p:cNvSpPr txBox="1"/>
          <p:nvPr/>
        </p:nvSpPr>
        <p:spPr>
          <a:xfrm>
            <a:off x="2925874" y="3427382"/>
            <a:ext cx="1655782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16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>
            <a:hlinkClick r:id="rId23" action="ppaction://hlinksldjump"/>
          </p:cNvPr>
          <p:cNvSpPr txBox="1"/>
          <p:nvPr/>
        </p:nvSpPr>
        <p:spPr>
          <a:xfrm>
            <a:off x="605425" y="3427416"/>
            <a:ext cx="166687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>
            <a:hlinkClick r:id="rId24" action="ppaction://hlinksldjump"/>
          </p:cNvPr>
          <p:cNvSpPr txBox="1"/>
          <p:nvPr/>
        </p:nvSpPr>
        <p:spPr>
          <a:xfrm>
            <a:off x="7737042" y="3429424"/>
            <a:ext cx="166687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36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>
            <a:hlinkClick r:id="rId25" action="ppaction://hlinksldjump"/>
          </p:cNvPr>
          <p:cNvSpPr txBox="1"/>
          <p:nvPr/>
        </p:nvSpPr>
        <p:spPr>
          <a:xfrm>
            <a:off x="5353965" y="3427383"/>
            <a:ext cx="1655782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26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>
            <a:hlinkClick r:id="rId26" action="ppaction://hlinksldjump"/>
          </p:cNvPr>
          <p:cNvSpPr txBox="1"/>
          <p:nvPr/>
        </p:nvSpPr>
        <p:spPr>
          <a:xfrm>
            <a:off x="2922999" y="4009031"/>
            <a:ext cx="166687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17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>
            <a:hlinkClick r:id="rId27" action="ppaction://hlinksldjump"/>
          </p:cNvPr>
          <p:cNvSpPr txBox="1"/>
          <p:nvPr/>
        </p:nvSpPr>
        <p:spPr>
          <a:xfrm>
            <a:off x="602551" y="4021591"/>
            <a:ext cx="166687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7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>
            <a:hlinkClick r:id="rId28" action="ppaction://hlinksldjump"/>
          </p:cNvPr>
          <p:cNvSpPr txBox="1"/>
          <p:nvPr/>
        </p:nvSpPr>
        <p:spPr>
          <a:xfrm>
            <a:off x="7745392" y="4023599"/>
            <a:ext cx="1655651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37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>
            <a:hlinkClick r:id="rId29" action="ppaction://hlinksldjump"/>
          </p:cNvPr>
          <p:cNvSpPr txBox="1"/>
          <p:nvPr/>
        </p:nvSpPr>
        <p:spPr>
          <a:xfrm>
            <a:off x="5351091" y="4009032"/>
            <a:ext cx="165865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27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>
            <a:hlinkClick r:id="rId30" action="ppaction://hlinksldjump"/>
          </p:cNvPr>
          <p:cNvSpPr txBox="1"/>
          <p:nvPr/>
        </p:nvSpPr>
        <p:spPr>
          <a:xfrm>
            <a:off x="2925088" y="4612367"/>
            <a:ext cx="1656568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18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TextBox 52">
            <a:hlinkClick r:id="rId31" action="ppaction://hlinksldjump"/>
          </p:cNvPr>
          <p:cNvSpPr txBox="1"/>
          <p:nvPr/>
        </p:nvSpPr>
        <p:spPr>
          <a:xfrm>
            <a:off x="604639" y="4612401"/>
            <a:ext cx="166687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>
            <a:hlinkClick r:id="rId32" action="ppaction://hlinksldjump"/>
          </p:cNvPr>
          <p:cNvSpPr txBox="1"/>
          <p:nvPr/>
        </p:nvSpPr>
        <p:spPr>
          <a:xfrm>
            <a:off x="7736256" y="4601850"/>
            <a:ext cx="166687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38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Box 54">
            <a:hlinkClick r:id="rId33" action="ppaction://hlinksldjump"/>
          </p:cNvPr>
          <p:cNvSpPr txBox="1"/>
          <p:nvPr/>
        </p:nvSpPr>
        <p:spPr>
          <a:xfrm>
            <a:off x="5353178" y="4612368"/>
            <a:ext cx="166687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28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>
            <a:hlinkClick r:id="rId34" action="ppaction://hlinksldjump"/>
          </p:cNvPr>
          <p:cNvSpPr txBox="1"/>
          <p:nvPr/>
        </p:nvSpPr>
        <p:spPr>
          <a:xfrm>
            <a:off x="2918170" y="5204515"/>
            <a:ext cx="166687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19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>
            <a:hlinkClick r:id="rId35" action="ppaction://hlinksldjump"/>
          </p:cNvPr>
          <p:cNvSpPr txBox="1"/>
          <p:nvPr/>
        </p:nvSpPr>
        <p:spPr>
          <a:xfrm>
            <a:off x="597722" y="5204549"/>
            <a:ext cx="166687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9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>
            <a:hlinkClick r:id="rId36" action="ppaction://hlinksldjump"/>
          </p:cNvPr>
          <p:cNvSpPr txBox="1"/>
          <p:nvPr/>
        </p:nvSpPr>
        <p:spPr>
          <a:xfrm>
            <a:off x="7741865" y="5193998"/>
            <a:ext cx="166687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39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>
            <a:hlinkClick r:id="rId37" action="ppaction://hlinksldjump"/>
          </p:cNvPr>
          <p:cNvSpPr txBox="1"/>
          <p:nvPr/>
        </p:nvSpPr>
        <p:spPr>
          <a:xfrm>
            <a:off x="5346261" y="5204516"/>
            <a:ext cx="166687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29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TextBox 80">
            <a:hlinkClick r:id="rId38" action="ppaction://hlinksldjump"/>
          </p:cNvPr>
          <p:cNvSpPr txBox="1"/>
          <p:nvPr/>
        </p:nvSpPr>
        <p:spPr>
          <a:xfrm>
            <a:off x="2920258" y="5807851"/>
            <a:ext cx="166687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20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TextBox 81">
            <a:hlinkClick r:id="rId39" action="ppaction://hlinksldjump"/>
          </p:cNvPr>
          <p:cNvSpPr txBox="1"/>
          <p:nvPr/>
        </p:nvSpPr>
        <p:spPr>
          <a:xfrm>
            <a:off x="599810" y="5807885"/>
            <a:ext cx="166687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10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TextBox 82">
            <a:hlinkClick r:id="rId40" action="ppaction://hlinksldjump"/>
          </p:cNvPr>
          <p:cNvSpPr txBox="1"/>
          <p:nvPr/>
        </p:nvSpPr>
        <p:spPr>
          <a:xfrm>
            <a:off x="7743953" y="5797334"/>
            <a:ext cx="166687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40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TextBox 83">
            <a:hlinkClick r:id="rId41" action="ppaction://hlinksldjump"/>
          </p:cNvPr>
          <p:cNvSpPr txBox="1"/>
          <p:nvPr/>
        </p:nvSpPr>
        <p:spPr>
          <a:xfrm>
            <a:off x="5348349" y="5807852"/>
            <a:ext cx="166687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30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TextBox 84">
            <a:hlinkClick r:id="rId42" action="ppaction://hlinksldjump"/>
          </p:cNvPr>
          <p:cNvSpPr txBox="1"/>
          <p:nvPr/>
        </p:nvSpPr>
        <p:spPr>
          <a:xfrm>
            <a:off x="10139949" y="436968"/>
            <a:ext cx="1647432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41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TextBox 85">
            <a:hlinkClick r:id="rId43" action="ppaction://hlinksldjump"/>
          </p:cNvPr>
          <p:cNvSpPr txBox="1"/>
          <p:nvPr/>
        </p:nvSpPr>
        <p:spPr>
          <a:xfrm>
            <a:off x="10139950" y="1034790"/>
            <a:ext cx="1647432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42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TextBox 86">
            <a:hlinkClick r:id="rId44" action="ppaction://hlinksldjump"/>
          </p:cNvPr>
          <p:cNvSpPr txBox="1"/>
          <p:nvPr/>
        </p:nvSpPr>
        <p:spPr>
          <a:xfrm>
            <a:off x="10129511" y="1625600"/>
            <a:ext cx="166687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43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TextBox 87">
            <a:hlinkClick r:id="rId45" action="ppaction://hlinksldjump"/>
          </p:cNvPr>
          <p:cNvSpPr txBox="1"/>
          <p:nvPr/>
        </p:nvSpPr>
        <p:spPr>
          <a:xfrm>
            <a:off x="10135120" y="2217748"/>
            <a:ext cx="166687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44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TextBox 88">
            <a:hlinkClick r:id="rId46" action="ppaction://hlinksldjump"/>
          </p:cNvPr>
          <p:cNvSpPr txBox="1"/>
          <p:nvPr/>
        </p:nvSpPr>
        <p:spPr>
          <a:xfrm>
            <a:off x="10129511" y="2815570"/>
            <a:ext cx="166687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45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TextBox 89">
            <a:hlinkClick r:id="rId47" action="ppaction://hlinksldjump"/>
          </p:cNvPr>
          <p:cNvSpPr txBox="1"/>
          <p:nvPr/>
        </p:nvSpPr>
        <p:spPr>
          <a:xfrm>
            <a:off x="10131599" y="3406380"/>
            <a:ext cx="166687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46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TextBox 90">
            <a:hlinkClick r:id="rId48" action="ppaction://hlinksldjump"/>
          </p:cNvPr>
          <p:cNvSpPr txBox="1"/>
          <p:nvPr/>
        </p:nvSpPr>
        <p:spPr>
          <a:xfrm>
            <a:off x="10139949" y="4000555"/>
            <a:ext cx="1655651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47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TextBox 91">
            <a:hlinkClick r:id="rId49" action="ppaction://hlinksldjump"/>
          </p:cNvPr>
          <p:cNvSpPr txBox="1"/>
          <p:nvPr/>
        </p:nvSpPr>
        <p:spPr>
          <a:xfrm>
            <a:off x="10130813" y="4578806"/>
            <a:ext cx="166687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48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TextBox 92">
            <a:hlinkClick r:id="rId50" action="ppaction://hlinksldjump"/>
          </p:cNvPr>
          <p:cNvSpPr txBox="1"/>
          <p:nvPr/>
        </p:nvSpPr>
        <p:spPr>
          <a:xfrm>
            <a:off x="10136422" y="5170954"/>
            <a:ext cx="166687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49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TextBox 93">
            <a:hlinkClick r:id="rId51" action="ppaction://hlinksldjump"/>
          </p:cNvPr>
          <p:cNvSpPr txBox="1"/>
          <p:nvPr/>
        </p:nvSpPr>
        <p:spPr>
          <a:xfrm>
            <a:off x="10138510" y="5774290"/>
            <a:ext cx="166687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50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46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222955" y="4223384"/>
            <a:ext cx="11755672" cy="2067984"/>
            <a:chOff x="184495" y="4040868"/>
            <a:chExt cx="11834900" cy="1765581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4040868"/>
              <a:ext cx="11834900" cy="1765581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84495" y="4040869"/>
              <a:ext cx="2530659" cy="458051"/>
              <a:chOff x="1238939" y="6974591"/>
              <a:chExt cx="4961010" cy="832258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749688" y="5352961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468936" y="7023149"/>
                <a:ext cx="2832095" cy="746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38939" y="6986368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372647" y="7064107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47057" y="119052"/>
            <a:ext cx="11939059" cy="2281925"/>
            <a:chOff x="534987" y="1869705"/>
            <a:chExt cx="23404877" cy="3827209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194160" cy="3827209"/>
              <a:chOff x="534987" y="1647866"/>
              <a:chExt cx="23194160" cy="3827209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866245" y="1694483"/>
                <a:ext cx="22862902" cy="3780592"/>
              </a:xfrm>
              <a:prstGeom prst="roundRect">
                <a:avLst>
                  <a:gd name="adj" fmla="val 549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328128" y="1653394"/>
                  <a:ext cx="2690581" cy="9291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3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18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866247" y="1936625"/>
                  <a:ext cx="23073617" cy="35581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0" marR="0" lvl="2">
                    <a:spcBef>
                      <a:spcPts val="1000"/>
                    </a:spcBef>
                    <a:spcAft>
                      <a:spcPts val="0"/>
                    </a:spcAft>
                    <a:buClr>
                      <a:srgbClr val="0000FF"/>
                    </a:buClr>
                  </a:pPr>
                  <a:r>
                    <a:rPr lang="en-US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  <a:r>
                    <a:rPr lang="en-US" sz="3200" dirty="0" err="1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Trong</a:t>
                  </a:r>
                  <a:r>
                    <a:rPr lang="en-US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không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gian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𝑂𝑥𝑦𝑧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cho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đường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thẳng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: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=−</m:t>
                              </m:r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=−</m:t>
                              </m:r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</m:eqArr>
                        </m:e>
                      </m:d>
                      <m:d>
                        <m:d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∈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ℝ</m:t>
                          </m:r>
                        </m:e>
                      </m:d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      </a:t>
                  </a:r>
                </a:p>
                <a:p>
                  <a:pPr marL="0" marR="0" lvl="2">
                    <a:spcBef>
                      <a:spcPts val="1000"/>
                    </a:spcBef>
                    <a:spcAft>
                      <a:spcPts val="0"/>
                    </a:spcAft>
                    <a:buClr>
                      <a:srgbClr val="0000FF"/>
                    </a:buClr>
                  </a:pPr>
                  <a:r>
                    <a:rPr lang="en-US" sz="3200" dirty="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smtClean="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Vectơ</a:t>
                  </a:r>
                  <a:r>
                    <a:rPr lang="en-US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nào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dưới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đây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một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vectơ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chỉ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phương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?</m:t>
                      </m:r>
                    </m:oMath>
                  </a14:m>
                  <a:endPara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247" y="1936625"/>
                  <a:ext cx="23073617" cy="3558127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r="-880" b="-6322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D0AB9FB-A402-43C6-830F-BAC47ED452D0}"/>
              </a:ext>
            </a:extLst>
          </p:cNvPr>
          <p:cNvGrpSpPr/>
          <p:nvPr/>
        </p:nvGrpSpPr>
        <p:grpSpPr>
          <a:xfrm>
            <a:off x="729468" y="2519551"/>
            <a:ext cx="5182440" cy="617268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="" xmlns:a16="http://schemas.microsoft.com/office/drawing/2014/main" id="{0839FD11-1E39-4EBB-A7FB-DEB39691C378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𝒖</m:t>
                            </m:r>
                          </m:e>
                        </m:acc>
                        <m:r>
                          <a:rPr lang="en-US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en-US" sz="28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;</m:t>
                            </m:r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  <m:r>
                              <a:rPr lang="en-US" sz="28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;−</m:t>
                            </m:r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d>
                        <m:r>
                          <a:rPr lang="en-US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3000" b="1" dirty="0">
                    <a:solidFill>
                      <a:schemeClr val="bg1"/>
                    </a:solidFill>
                    <a:latin typeface="+mj-lt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0839FD11-1E39-4EBB-A7FB-DEB39691C3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8634B6D4-DECA-4F71-9C3F-B85DE60414F0}"/>
                </a:ext>
              </a:extLst>
            </p:cNvPr>
            <p:cNvSpPr/>
            <p:nvPr/>
          </p:nvSpPr>
          <p:spPr>
            <a:xfrm>
              <a:off x="1458731" y="6481814"/>
              <a:ext cx="151038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000" b="1" dirty="0">
                  <a:latin typeface="+mj-lt"/>
                  <a:ea typeface="Tahoma" pitchFamily="34" charset="0"/>
                  <a:cs typeface="Tahoma" pitchFamily="34" charset="0"/>
                </a:rPr>
                <a:t>A</a:t>
              </a:r>
              <a:endParaRPr lang="en-US" sz="3000" dirty="0">
                <a:latin typeface="+mj-lt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A2194087-0D43-42CA-A1D2-4373C69CC457}"/>
              </a:ext>
            </a:extLst>
          </p:cNvPr>
          <p:cNvGrpSpPr/>
          <p:nvPr/>
        </p:nvGrpSpPr>
        <p:grpSpPr>
          <a:xfrm>
            <a:off x="6805232" y="2504226"/>
            <a:ext cx="4947487" cy="617268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="" xmlns:a16="http://schemas.microsoft.com/office/drawing/2014/main" id="{FB0B6341-256C-4170-AF4E-1216E5EDD04C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800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Times New Roman" panose="02020603050405020304" pitchFamily="18" charset="0"/>
                                    <a:cs typeface="Cambria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mbria" panose="02040503050406030204" pitchFamily="18" charset="0"/>
                                  </a:rPr>
                                  <m:t>𝒖</m:t>
                                </m:r>
                              </m:e>
                              <m:sub/>
                            </m:sSub>
                          </m:e>
                        </m:acc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−</m:t>
                            </m:r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𝟏</m:t>
                            </m:r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;</m:t>
                            </m:r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𝟎</m:t>
                            </m:r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;−</m:t>
                            </m:r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𝟐</m:t>
                            </m:r>
                          </m:e>
                        </m:d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3000" b="1" dirty="0">
                    <a:solidFill>
                      <a:schemeClr val="bg1"/>
                    </a:solidFill>
                    <a:latin typeface="+mj-lt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FB0B6341-256C-4170-AF4E-1216E5EDD0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13A7BA64-0BA1-4ADF-A17E-617425026AFB}"/>
                </a:ext>
              </a:extLst>
            </p:cNvPr>
            <p:cNvSpPr/>
            <p:nvPr/>
          </p:nvSpPr>
          <p:spPr>
            <a:xfrm>
              <a:off x="1458731" y="6481814"/>
              <a:ext cx="1426038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B</a:t>
              </a:r>
              <a:endParaRPr lang="en-US" sz="3000" b="1" dirty="0">
                <a:latin typeface="+mj-lt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4D274B26-9415-432A-9282-BDEF246F0009}"/>
              </a:ext>
            </a:extLst>
          </p:cNvPr>
          <p:cNvGrpSpPr/>
          <p:nvPr/>
        </p:nvGrpSpPr>
        <p:grpSpPr>
          <a:xfrm>
            <a:off x="782345" y="3345812"/>
            <a:ext cx="5129564" cy="617268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="" xmlns:a16="http://schemas.microsoft.com/office/drawing/2014/main" id="{6E15A8FC-94CE-45FB-8D02-B33F2327F992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spcBef>
                      <a:spcPts val="900"/>
                    </a:spcBef>
                  </a:pP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Cambria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mbria" panose="02040503050406030204" pitchFamily="18" charset="0"/>
                                </a:rPr>
                                <m:t>𝒖</m:t>
                              </m:r>
                            </m:e>
                            <m:sub/>
                          </m:sSub>
                        </m:e>
                      </m:acc>
                      <m:r>
                        <a:rPr lang="en-US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−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𝟏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;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𝟐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;−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𝟑</m:t>
                          </m:r>
                        </m:e>
                      </m:d>
                      <m:r>
                        <a:rPr lang="en-US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.</m:t>
                      </m:r>
                    </m:oMath>
                  </a14:m>
                  <a:r>
                    <a: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	</a:t>
                  </a:r>
                  <a:endParaRPr lang="vi-VN" sz="3000" b="1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6E15A8FC-94CE-45FB-8D02-B33F2327F9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0D6B711C-CC2A-45AE-A2BD-46B4ECA3D81C}"/>
                </a:ext>
              </a:extLst>
            </p:cNvPr>
            <p:cNvSpPr/>
            <p:nvPr/>
          </p:nvSpPr>
          <p:spPr>
            <a:xfrm>
              <a:off x="1458731" y="6481814"/>
              <a:ext cx="145268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C</a:t>
              </a:r>
              <a:endParaRPr lang="en-US" sz="3000" dirty="0">
                <a:latin typeface="+mj-lt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E278C7C5-EAEF-4F1A-B3FB-29FCE054F0E0}"/>
              </a:ext>
            </a:extLst>
          </p:cNvPr>
          <p:cNvGrpSpPr/>
          <p:nvPr/>
        </p:nvGrpSpPr>
        <p:grpSpPr>
          <a:xfrm>
            <a:off x="6781966" y="3400383"/>
            <a:ext cx="4971950" cy="617268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>
                  <a:extLst>
                    <a:ext uri="{FF2B5EF4-FFF2-40B4-BE49-F238E27FC236}">
                      <a16:creationId xmlns="" xmlns:a16="http://schemas.microsoft.com/office/drawing/2014/main" id="{C4F0F9CE-3F15-4D47-A2C9-5C6F65E0E3FB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>
                    <a:spcAft>
                      <a:spcPts val="800"/>
                    </a:spcAft>
                    <a:tabLst>
                      <a:tab pos="635000" algn="l"/>
                      <a:tab pos="2160270" algn="l"/>
                      <a:tab pos="3600450" algn="l"/>
                      <a:tab pos="5040630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800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Times New Roman" panose="02020603050405020304" pitchFamily="18" charset="0"/>
                                    <a:cs typeface="Cambria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mbria" panose="02040503050406030204" pitchFamily="18" charset="0"/>
                                  </a:rPr>
                                  <m:t>𝒖</m:t>
                                </m:r>
                              </m:e>
                              <m:sub/>
                            </m:sSub>
                          </m:e>
                        </m:acc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𝟏</m:t>
                            </m:r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;−</m:t>
                            </m:r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𝟐</m:t>
                            </m:r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;</m:t>
                            </m:r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C4F0F9CE-3F15-4D47-A2C9-5C6F65E0E3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17C2C013-2C1D-4DEE-A68B-FF23256FE92A}"/>
                </a:ext>
              </a:extLst>
            </p:cNvPr>
            <p:cNvSpPr/>
            <p:nvPr/>
          </p:nvSpPr>
          <p:spPr>
            <a:xfrm>
              <a:off x="1458731" y="6481814"/>
              <a:ext cx="1483518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D</a:t>
              </a:r>
              <a:endParaRPr lang="en-US" sz="3000" b="1" dirty="0">
                <a:latin typeface="+mj-lt"/>
              </a:endParaRPr>
            </a:p>
          </p:txBody>
        </p:sp>
      </p:grpSp>
      <p:sp>
        <p:nvSpPr>
          <p:cNvPr id="50" name="Oval 49">
            <a:extLst>
              <a:ext uri="{FF2B5EF4-FFF2-40B4-BE49-F238E27FC236}">
                <a16:creationId xmlns="" xmlns:a16="http://schemas.microsoft.com/office/drawing/2014/main" id="{432E638B-F586-4599-B26E-BBF1E009BB5A}"/>
              </a:ext>
            </a:extLst>
          </p:cNvPr>
          <p:cNvSpPr/>
          <p:nvPr/>
        </p:nvSpPr>
        <p:spPr>
          <a:xfrm>
            <a:off x="730113" y="2578052"/>
            <a:ext cx="567268" cy="543442"/>
          </a:xfrm>
          <a:prstGeom prst="ellipse">
            <a:avLst/>
          </a:prstGeom>
          <a:solidFill>
            <a:srgbClr val="CC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5" rIns="45711" bIns="22855" rtlCol="0" anchor="ctr"/>
          <a:lstStyle/>
          <a:p>
            <a:pPr algn="ctr"/>
            <a:r>
              <a:rPr lang="vi-VN" sz="3000" b="1" dirty="0" smtClean="0">
                <a:latin typeface="+mj-lt"/>
                <a:ea typeface="Tahoma" pitchFamily="34" charset="0"/>
                <a:cs typeface="Tahoma" pitchFamily="34" charset="0"/>
              </a:rPr>
              <a:t>A</a:t>
            </a:r>
            <a:endParaRPr lang="en-US" sz="3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729468" y="4242878"/>
                <a:ext cx="11124514" cy="19009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35000" marR="0" algn="just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2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rPr>
                      <m:t>𝑑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rPr>
                      <m:t>:</m:t>
                    </m:r>
                    <m:d>
                      <m:dPr>
                        <m:begChr m:val="{"/>
                        <m:endChr m:val=""/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latin typeface="Cambria Math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&amp;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=−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1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+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𝑡</m:t>
                            </m:r>
                          </m:e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&amp;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=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2</m:t>
                            </m:r>
                          </m:e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&amp;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𝑧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=−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−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2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𝑡</m:t>
                            </m:r>
                          </m:e>
                        </m:eqArr>
                      </m:e>
                    </m:d>
                    <m:d>
                      <m:dPr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𝑡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ℝ</m:t>
                        </m:r>
                      </m:e>
                    </m:d>
                  </m:oMath>
                </a14:m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vectơ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200" b="1" i="1">
                            <a:solidFill>
                              <a:srgbClr val="0000FF"/>
                            </a:solidFill>
                            <a:latin typeface="Cambria Math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200" b="1" i="1">
                                <a:solidFill>
                                  <a:srgbClr val="0000FF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solidFill>
                                  <a:srgbClr val="0000FF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32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𝒖</m:t>
                            </m:r>
                          </m:e>
                          <m:sub>
                            <m:r>
                              <a:rPr lang="en-US" sz="32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𝟐</m:t>
                            </m:r>
                          </m:sub>
                        </m:sSub>
                      </m:e>
                    </m:acc>
                    <m:r>
                      <a:rPr lang="en-US" sz="32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3200" b="1" i="1">
                            <a:solidFill>
                              <a:srgbClr val="0000FF"/>
                            </a:solidFill>
                            <a:latin typeface="Cambria Math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𝟏</m:t>
                        </m:r>
                        <m:r>
                          <a:rPr lang="en-US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;</m:t>
                        </m:r>
                        <m:r>
                          <a:rPr lang="en-US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𝟎</m:t>
                        </m:r>
                        <m:r>
                          <a:rPr lang="en-US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;−</m:t>
                        </m:r>
                        <m:r>
                          <a:rPr lang="en-US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𝟐</m:t>
                        </m:r>
                      </m:e>
                    </m:d>
                    <m:r>
                      <a:rPr lang="en-US" sz="32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rPr>
                      <m:t>.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468" y="4242878"/>
                <a:ext cx="11124514" cy="1900905"/>
              </a:xfrm>
              <a:prstGeom prst="rect">
                <a:avLst/>
              </a:prstGeom>
              <a:blipFill rotWithShape="1">
                <a:blip r:embed="rId8"/>
                <a:stretch>
                  <a:fillRect r="-1370" b="-929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Action Button: Forward or Next 53">
            <a:hlinkClick r:id="" action="ppaction://hlinkshowjump?jump=nextslide" highlightClick="1"/>
          </p:cNvPr>
          <p:cNvSpPr/>
          <p:nvPr/>
        </p:nvSpPr>
        <p:spPr>
          <a:xfrm>
            <a:off x="11564032" y="6565052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5" name="Action Button: Back or Previous 54">
            <a:hlinkClick r:id="" action="ppaction://hlinkshowjump?jump=previousslide" highlightClick="1"/>
          </p:cNvPr>
          <p:cNvSpPr/>
          <p:nvPr/>
        </p:nvSpPr>
        <p:spPr>
          <a:xfrm>
            <a:off x="11000320" y="6565052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Action Button: Home 55">
            <a:hlinkClick r:id="rId9" action="ppaction://hlinksldjump" highlightClick="1"/>
          </p:cNvPr>
          <p:cNvSpPr/>
          <p:nvPr/>
        </p:nvSpPr>
        <p:spPr>
          <a:xfrm>
            <a:off x="6438531" y="6445187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585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95604" y="2509989"/>
            <a:ext cx="11834900" cy="4220906"/>
            <a:chOff x="184495" y="3636268"/>
            <a:chExt cx="11834900" cy="4481565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712613"/>
              <a:ext cx="11834900" cy="4405220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68"/>
              <a:ext cx="2342698" cy="555531"/>
              <a:chOff x="1275608" y="6239450"/>
              <a:chExt cx="4592537" cy="1009375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49728" cy="10093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28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47058" y="45025"/>
            <a:ext cx="11906395" cy="1409861"/>
            <a:chOff x="534987" y="1869705"/>
            <a:chExt cx="23340848" cy="2364590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2254377"/>
              <a:chOff x="534987" y="1647866"/>
              <a:chExt cx="23340848" cy="2254377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0"/>
                <a:ext cx="23120186" cy="2181353"/>
              </a:xfrm>
              <a:prstGeom prst="roundRect">
                <a:avLst>
                  <a:gd name="adj" fmla="val 549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328128" y="1653394"/>
                  <a:ext cx="2690581" cy="929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vi-VN" sz="3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19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3896258" y="2157018"/>
                  <a:ext cx="17944590" cy="2077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0" marR="0" lvl="2" algn="just">
                    <a:lnSpc>
                      <a:spcPct val="107000"/>
                    </a:lnSpc>
                    <a:spcBef>
                      <a:spcPts val="1000"/>
                    </a:spcBef>
                    <a:spcAft>
                      <a:spcPts val="0"/>
                    </a:spcAft>
                    <a:buClr>
                      <a:srgbClr val="0000FF"/>
                    </a:buClr>
                  </a:pPr>
                  <a:r>
                    <a:rPr lang="en-US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Giá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trị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nhỏ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nhất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hàm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−6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trên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đoạn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0;2</m:t>
                          </m:r>
                        </m:e>
                      </m:d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bằng</a:t>
                  </a:r>
                  <a:endPara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6258" y="2157018"/>
                  <a:ext cx="17944590" cy="2077277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666" t="-2941" r="-666" b="-8333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/>
          <p:cNvGrpSpPr/>
          <p:nvPr/>
        </p:nvGrpSpPr>
        <p:grpSpPr>
          <a:xfrm>
            <a:off x="247182" y="1501340"/>
            <a:ext cx="11838141" cy="914408"/>
            <a:chOff x="247181" y="1501340"/>
            <a:chExt cx="11838141" cy="914408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08332" y="1732392"/>
                    <a:ext cx="2280848" cy="53355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      </m:t>
                        </m:r>
                        <m:r>
                          <a:rPr lang="en-US" sz="2800" b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ad>
                          <m:radPr>
                            <m:degHide m:val="on"/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oMath>
                    </a14:m>
                    <a:r>
                      <a:rPr lang="en-US" sz="3000" b="1" dirty="0" smtClean="0">
                        <a:solidFill>
                          <a:schemeClr val="bg1"/>
                        </a:solidFill>
                      </a:rPr>
                      <a:t>.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280848" cy="533558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t="-10638" b="-3191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6"/>
              <a:ext cx="3090381" cy="914402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5978841" y="1732387"/>
                    <a:ext cx="2280848" cy="4864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 </m:t>
                          </m:r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oMath>
                      </m:oMathPara>
                    </a14:m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8841" y="1732387"/>
                    <a:ext cx="2280848" cy="486406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5"/>
              <a:ext cx="3090381" cy="914403"/>
              <a:chOff x="5537206" y="1557992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238072" y="1732387"/>
                    <a:ext cx="2280848" cy="537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  <m:rad>
                            <m:radPr>
                              <m:degHide m:val="on"/>
                              <m:ctrlP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e>
                          </m:rad>
                          <m:r>
                            <m:rPr>
                              <m:nor/>
                            </m:rPr>
                            <a:rPr lang="en-US" sz="2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	</m:t>
                          </m:r>
                        </m:oMath>
                      </m:oMathPara>
                    </a14:m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38072" y="1732387"/>
                    <a:ext cx="2280848" cy="537610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5"/>
              <a:ext cx="3090381" cy="914400"/>
              <a:chOff x="5537206" y="1557992"/>
              <a:chExt cx="3079904" cy="850063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078059" y="1779051"/>
                    <a:ext cx="2493487" cy="4864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78059" y="1779051"/>
                    <a:ext cx="2493487" cy="486406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id="{6486030C-3A67-43C4-BD8F-4F6E51BAA2A3}"/>
                  </a:ext>
                </a:extLst>
              </p:cNvPr>
              <p:cNvSpPr/>
              <p:nvPr/>
            </p:nvSpPr>
            <p:spPr>
              <a:xfrm>
                <a:off x="2857650" y="2929982"/>
                <a:ext cx="9000056" cy="3360718"/>
              </a:xfrm>
              <a:prstGeom prst="rect">
                <a:avLst/>
              </a:prstGeom>
            </p:spPr>
            <p:txBody>
              <a:bodyPr wrap="square" lIns="45711" tIns="22855" rIns="45711" bIns="22855">
                <a:spAutoFit/>
              </a:bodyPr>
              <a:lstStyle/>
              <a:p>
                <a:pPr marR="0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Hàm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́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xác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định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liên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đoạn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0;2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R="0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−6</m:t>
                    </m:r>
                  </m:oMath>
                </a14:m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R="0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  <m:r>
                      <a:rPr lang="en-US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⇔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−6=0</m:t>
                    </m:r>
                    <m:r>
                      <a:rPr lang="en-US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⇔</m:t>
                    </m:r>
                    <m:d>
                      <m:dPr>
                        <m:begChr m:val="["/>
                        <m:endChr m:val=""/>
                        <m:ctrlPr>
                          <a:rPr lang="en-US" sz="28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ad>
                              <m:radPr>
                                <m:degHide m:val="on"/>
                                <m:ctrlPr>
                                  <a:rPr lang="en-US" sz="2800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</m:rad>
                            <m:r>
                              <a:rPr lang="en-US" sz="28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∈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800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0;2</m:t>
                                </m:r>
                              </m:e>
                            </m:d>
                          </m:e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=−</m:t>
                            </m:r>
                            <m:rad>
                              <m:radPr>
                                <m:degHide m:val="on"/>
                                <m:ctrlPr>
                                  <a:rPr lang="en-US" sz="2800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</m:rad>
                            <m:r>
                              <a:rPr lang="en-US" sz="28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∉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800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0;2</m:t>
                                </m:r>
                              </m:e>
                            </m:d>
                          </m:e>
                        </m:eqArr>
                      </m:e>
                    </m:d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R="0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=−4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=−4</m:t>
                    </m:r>
                  </m:oMath>
                </a14:m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R="0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28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nor/>
                          </m:rPr>
                          <a:rPr lang="en-US" sz="28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min</m:t>
                        </m:r>
                      </m:e>
                      <m:lim>
                        <m:d>
                          <m:dPr>
                            <m:begChr m:val="["/>
                            <m:endChr m:val="]"/>
                            <m:ctrlPr>
                              <a:rPr lang="en-US" sz="2800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0;2</m:t>
                            </m:r>
                          </m:e>
                        </m:d>
                      </m:lim>
                    </m:limLow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=−4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486030C-3A67-43C4-BD8F-4F6E51BAA2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7650" y="2929982"/>
                <a:ext cx="9000056" cy="3360718"/>
              </a:xfrm>
              <a:prstGeom prst="rect">
                <a:avLst/>
              </a:prstGeom>
              <a:blipFill rotWithShape="1">
                <a:blip r:embed="rId8"/>
                <a:stretch>
                  <a:fillRect l="-1897" t="-254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Oval 63">
            <a:extLst>
              <a:ext uri="{FF2B5EF4-FFF2-40B4-BE49-F238E27FC236}">
                <a16:creationId xmlns="" xmlns:a16="http://schemas.microsoft.com/office/drawing/2014/main" id="{78901251-A012-4798-8FF5-A48A2302F0D4}"/>
              </a:ext>
            </a:extLst>
          </p:cNvPr>
          <p:cNvSpPr/>
          <p:nvPr/>
        </p:nvSpPr>
        <p:spPr>
          <a:xfrm>
            <a:off x="265656" y="1765533"/>
            <a:ext cx="546116" cy="538129"/>
          </a:xfrm>
          <a:prstGeom prst="ellipse">
            <a:avLst/>
          </a:prstGeom>
          <a:solidFill>
            <a:srgbClr val="CC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5" rIns="45711" bIns="22855" rtlCol="0" anchor="ctr"/>
          <a:lstStyle/>
          <a:p>
            <a:pPr algn="ctr"/>
            <a:r>
              <a:rPr lang="vi-VN" sz="3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6" name="Action Button: Forward or Next 65">
            <a:hlinkClick r:id="" action="ppaction://hlinkshowjump?jump=nextslide" highlightClick="1"/>
          </p:cNvPr>
          <p:cNvSpPr/>
          <p:nvPr/>
        </p:nvSpPr>
        <p:spPr>
          <a:xfrm>
            <a:off x="11564032" y="6565052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7" name="Action Button: Back or Previous 66">
            <a:hlinkClick r:id="" action="ppaction://hlinkshowjump?jump=previousslide" highlightClick="1"/>
          </p:cNvPr>
          <p:cNvSpPr/>
          <p:nvPr/>
        </p:nvSpPr>
        <p:spPr>
          <a:xfrm>
            <a:off x="11000320" y="6565052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8" name="Action Button: Home 67">
            <a:hlinkClick r:id="rId9" action="ppaction://hlinksldjump" highlightClick="1"/>
          </p:cNvPr>
          <p:cNvSpPr/>
          <p:nvPr/>
        </p:nvSpPr>
        <p:spPr>
          <a:xfrm>
            <a:off x="6438531" y="6445187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544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254044" y="3168504"/>
            <a:ext cx="11834900" cy="3543021"/>
            <a:chOff x="184495" y="3636268"/>
            <a:chExt cx="11834900" cy="3761818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712612"/>
              <a:ext cx="11834900" cy="3685474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68"/>
              <a:ext cx="2342698" cy="555531"/>
              <a:chOff x="1275608" y="6239450"/>
              <a:chExt cx="4592537" cy="1009375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649728" cy="10093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28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47058" y="45025"/>
            <a:ext cx="11941886" cy="1945014"/>
            <a:chOff x="534987" y="1869705"/>
            <a:chExt cx="23410423" cy="3262139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3262139"/>
              <a:chOff x="534987" y="1647866"/>
              <a:chExt cx="23340848" cy="3262139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0"/>
                <a:ext cx="23120186" cy="3189115"/>
              </a:xfrm>
              <a:prstGeom prst="roundRect">
                <a:avLst>
                  <a:gd name="adj" fmla="val 549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328128" y="1653394"/>
                  <a:ext cx="2690581" cy="929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vi-VN" sz="3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20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3965833" y="1945710"/>
                  <a:ext cx="19979577" cy="3186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0" marR="0" lvl="2">
                    <a:lnSpc>
                      <a:spcPct val="107000"/>
                    </a:lnSpc>
                    <a:spcBef>
                      <a:spcPts val="1000"/>
                    </a:spcBef>
                    <a:spcAft>
                      <a:spcPts val="0"/>
                    </a:spcAft>
                    <a:buClr>
                      <a:srgbClr val="0000FF"/>
                    </a:buClr>
                  </a:pPr>
                  <a:r>
                    <a:rPr lang="fr-FR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hàm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a14:m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đạo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hàm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b="0" i="0" smtClean="0">
                          <a:solidFill>
                            <a:schemeClr val="tx1"/>
                          </a:solidFill>
                          <a:latin typeface="Cambria Math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                </m:t>
                      </m:r>
                    </m:oMath>
                  </a14:m>
                  <a:endParaRPr lang="en-US" sz="3200" b="0" i="0" dirty="0" smtClean="0">
                    <a:solidFill>
                      <a:schemeClr val="tx1"/>
                    </a:solidFill>
                    <a:latin typeface="Cambria Math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0" marR="0" lvl="2">
                    <a:lnSpc>
                      <a:spcPct val="107000"/>
                    </a:lnSpc>
                    <a:spcBef>
                      <a:spcPts val="1000"/>
                    </a:spcBef>
                    <a:spcAft>
                      <a:spcPts val="0"/>
                    </a:spcAft>
                    <a:buClr>
                      <a:srgbClr val="0000FF"/>
                    </a:buClr>
                  </a:pPr>
                  <a:r>
                    <a:rPr lang="en-US" sz="3200" dirty="0" smtClean="0">
                      <a:solidFill>
                        <a:schemeClr val="tx1"/>
                      </a:solidFill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   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𝑓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rad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</m:oMath>
                  </a14:m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. </a:t>
                  </a:r>
                  <a:r>
                    <a:rPr lang="fr-FR" sz="3200" dirty="0" err="1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Hỏi</a:t>
                  </a:r>
                  <a:r>
                    <a:rPr lang="fr-FR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hàm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đã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cho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bao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nhiêu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cực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trị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?</a:t>
                  </a:r>
                  <a:endPara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65833" y="1945710"/>
                  <a:ext cx="19979577" cy="3186134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598" t="-2251" r="-419" b="-5145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/>
          <p:cNvGrpSpPr/>
          <p:nvPr/>
        </p:nvGrpSpPr>
        <p:grpSpPr>
          <a:xfrm>
            <a:off x="191746" y="2114216"/>
            <a:ext cx="11838141" cy="914408"/>
            <a:chOff x="247181" y="1501340"/>
            <a:chExt cx="11838141" cy="914408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08332" y="1732392"/>
                    <a:ext cx="2280848" cy="53355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      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a14:m>
                    <a:r>
                      <a:rPr lang="en-US" sz="3000" b="1" dirty="0" smtClean="0">
                        <a:solidFill>
                          <a:schemeClr val="bg1"/>
                        </a:solidFill>
                      </a:rPr>
                      <a:t>.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280848" cy="533558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t="-12766" b="-29787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6"/>
              <a:ext cx="3090381" cy="914402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5978841" y="1732387"/>
                    <a:ext cx="2280848" cy="4864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8841" y="1732387"/>
                    <a:ext cx="2280848" cy="486406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5"/>
              <a:ext cx="3090381" cy="914403"/>
              <a:chOff x="5537206" y="1557992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238072" y="1732387"/>
                    <a:ext cx="2280848" cy="537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m:rPr>
                              <m:nor/>
                            </m:rPr>
                            <a:rPr lang="en-US" sz="2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m:rPr>
                              <m:nor/>
                            </m:rPr>
                            <a:rPr lang="en-US" sz="2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	</m:t>
                          </m:r>
                        </m:oMath>
                      </m:oMathPara>
                    </a14:m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38072" y="1732387"/>
                    <a:ext cx="2280848" cy="537610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5"/>
              <a:ext cx="3090381" cy="914400"/>
              <a:chOff x="5537206" y="1557992"/>
              <a:chExt cx="3079904" cy="850063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078059" y="1779051"/>
                    <a:ext cx="2493487" cy="4864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78059" y="1779051"/>
                    <a:ext cx="2493487" cy="486406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id="{6486030C-3A67-43C4-BD8F-4F6E51BAA2A3}"/>
                  </a:ext>
                </a:extLst>
              </p:cNvPr>
              <p:cNvSpPr/>
              <p:nvPr/>
            </p:nvSpPr>
            <p:spPr>
              <a:xfrm>
                <a:off x="2763240" y="3303436"/>
                <a:ext cx="3298886" cy="477044"/>
              </a:xfrm>
              <a:prstGeom prst="rect">
                <a:avLst/>
              </a:prstGeom>
            </p:spPr>
            <p:txBody>
              <a:bodyPr wrap="square" lIns="45711" tIns="22855" rIns="45711" bIns="22855">
                <a:spAutoFit/>
              </a:bodyPr>
              <a:lstStyle/>
              <a:p>
                <a:pPr marR="0" algn="just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Điều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kiện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800" i="1" dirty="0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800" i="1" dirty="0" smtClean="0"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486030C-3A67-43C4-BD8F-4F6E51BAA2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3240" y="3303436"/>
                <a:ext cx="3298886" cy="477044"/>
              </a:xfrm>
              <a:prstGeom prst="rect">
                <a:avLst/>
              </a:prstGeom>
              <a:blipFill rotWithShape="1">
                <a:blip r:embed="rId8"/>
                <a:stretch>
                  <a:fillRect l="-2403" t="-17949" b="-3974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Oval 63">
            <a:extLst>
              <a:ext uri="{FF2B5EF4-FFF2-40B4-BE49-F238E27FC236}">
                <a16:creationId xmlns="" xmlns:a16="http://schemas.microsoft.com/office/drawing/2014/main" id="{78901251-A012-4798-8FF5-A48A2302F0D4}"/>
              </a:ext>
            </a:extLst>
          </p:cNvPr>
          <p:cNvSpPr/>
          <p:nvPr/>
        </p:nvSpPr>
        <p:spPr>
          <a:xfrm>
            <a:off x="8936083" y="2386588"/>
            <a:ext cx="546116" cy="538129"/>
          </a:xfrm>
          <a:prstGeom prst="ellipse">
            <a:avLst/>
          </a:prstGeom>
          <a:solidFill>
            <a:srgbClr val="CC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5" rIns="45711" bIns="22855" rtlCol="0" anchor="ctr"/>
          <a:lstStyle/>
          <a:p>
            <a:pPr algn="ctr"/>
            <a:r>
              <a:rPr lang="vi-VN" sz="3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6" name="Action Button: Forward or Next 65">
            <a:hlinkClick r:id="" action="ppaction://hlinkshowjump?jump=nextslide" highlightClick="1"/>
          </p:cNvPr>
          <p:cNvSpPr/>
          <p:nvPr/>
        </p:nvSpPr>
        <p:spPr>
          <a:xfrm>
            <a:off x="11564032" y="6565052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7" name="Action Button: Back or Previous 66">
            <a:hlinkClick r:id="" action="ppaction://hlinkshowjump?jump=previousslide" highlightClick="1"/>
          </p:cNvPr>
          <p:cNvSpPr/>
          <p:nvPr/>
        </p:nvSpPr>
        <p:spPr>
          <a:xfrm>
            <a:off x="11000320" y="6565052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8" name="Action Button: Home 67">
            <a:hlinkClick r:id="rId9" action="ppaction://hlinksldjump" highlightClick="1"/>
          </p:cNvPr>
          <p:cNvSpPr/>
          <p:nvPr/>
        </p:nvSpPr>
        <p:spPr>
          <a:xfrm>
            <a:off x="6438531" y="6445187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18506" y="3949433"/>
                <a:ext cx="5212971" cy="12316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𝑇𝑎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ó  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𝑓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["/>
                          <m:endChr m:val=""/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=−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vi-VN" sz="2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506" y="3949433"/>
                <a:ext cx="5212971" cy="1231684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90170" y="5236768"/>
                <a:ext cx="62282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Bảng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thiên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170" y="5236768"/>
                <a:ext cx="6228240" cy="523220"/>
              </a:xfrm>
              <a:prstGeom prst="rect">
                <a:avLst/>
              </a:prstGeom>
              <a:blipFill rotWithShape="1">
                <a:blip r:embed="rId11"/>
                <a:stretch>
                  <a:fillRect l="-1957" t="-11628" b="-3139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0170" y="5921967"/>
                <a:ext cx="57589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′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qua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. </a:t>
                </a:r>
                <a:endParaRPr lang="vi-VN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170" y="5921967"/>
                <a:ext cx="5758957" cy="523220"/>
              </a:xfrm>
              <a:prstGeom prst="rect">
                <a:avLst/>
              </a:prstGeom>
              <a:blipFill rotWithShape="1">
                <a:blip r:embed="rId12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023586" y="5927430"/>
                <a:ext cx="50520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cực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:r>
                  <a:rPr lang="fr-FR" sz="28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endParaRPr lang="vi-VN" sz="2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3586" y="5927430"/>
                <a:ext cx="5052019" cy="523220"/>
              </a:xfrm>
              <a:prstGeom prst="rect">
                <a:avLst/>
              </a:prstGeom>
              <a:blipFill rotWithShape="1">
                <a:blip r:embed="rId13"/>
                <a:stretch>
                  <a:fillRect l="-2413" t="-11628" b="-3139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3" name="Picture 62"/>
          <p:cNvPicPr/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0998" y="3284694"/>
            <a:ext cx="6412455" cy="247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2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4" grpId="0" animBg="1"/>
      <p:bldP spid="2" grpId="0"/>
      <p:bldP spid="12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203926" y="3009902"/>
            <a:ext cx="11834900" cy="3641691"/>
            <a:chOff x="184495" y="3636272"/>
            <a:chExt cx="11834900" cy="4763427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4534481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2"/>
              <a:ext cx="2342698" cy="724644"/>
              <a:chOff x="1275608" y="6239450"/>
              <a:chExt cx="4592537" cy="1316644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240027" y="4879022"/>
                <a:ext cx="1184345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813136" cy="1316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47058" y="45025"/>
            <a:ext cx="12099375" cy="1931799"/>
            <a:chOff x="534987" y="1869705"/>
            <a:chExt cx="23719158" cy="3239973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3239973"/>
              <a:chOff x="534987" y="1647866"/>
              <a:chExt cx="23340848" cy="3239973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0"/>
                <a:ext cx="23120186" cy="3166949"/>
              </a:xfrm>
              <a:prstGeom prst="roundRect">
                <a:avLst>
                  <a:gd name="adj" fmla="val 549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328130" y="1653394"/>
                  <a:ext cx="2690581" cy="929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3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21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3682433" y="1933278"/>
                  <a:ext cx="20571712" cy="30095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0" marR="0" lvl="2" algn="just">
                    <a:lnSpc>
                      <a:spcPct val="107000"/>
                    </a:lnSpc>
                    <a:spcBef>
                      <a:spcPts val="1000"/>
                    </a:spcBef>
                    <a:spcAft>
                      <a:spcPts val="0"/>
                    </a:spcAft>
                    <a:buClr>
                      <a:srgbClr val="0000FF"/>
                    </a:buClr>
                  </a:pPr>
                  <a:r>
                    <a:rPr lang="en-US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𝑦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hai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thực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dương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khác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thỏa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mãn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8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Giá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trị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sz="40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40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𝑙𝑜𝑔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sz="4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</m:den>
                      </m:f>
                      <m:r>
                        <a:rPr lang="en-US" sz="4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func>
                            <m:funcPr>
                              <m:ctrlPr>
                                <a:rPr lang="en-US" sz="40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40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𝑙𝑜𝑔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sz="4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</m:den>
                      </m:f>
                    </m:oMath>
                  </a14:m>
                  <a:r>
                    <a:rPr lang="en-US" sz="40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bằng  </a:t>
                  </a:r>
                  <a:endPara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2433" y="1933278"/>
                  <a:ext cx="20571712" cy="3009550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l="-639" t="-2381" r="-581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878339" y="3379262"/>
                <a:ext cx="10496510" cy="1087335"/>
              </a:xfrm>
              <a:prstGeom prst="rect">
                <a:avLst/>
              </a:prstGeom>
              <a:noFill/>
            </p:spPr>
            <p:txBody>
              <a:bodyPr wrap="square" lIns="91426" tIns="45713" rIns="91426" bIns="45713" rtlCol="0">
                <a:spAutoFit/>
              </a:bodyPr>
              <a:lstStyle/>
              <a:p>
                <a:pPr indent="257124">
                  <a:lnSpc>
                    <a:spcPct val="115000"/>
                  </a:lnSpc>
                  <a:spcAft>
                    <a:spcPts val="5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ớ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28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en-US" sz="28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8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en-US" sz="28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28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nor/>
                        </m:rPr>
                        <a:rPr lang="en-US" sz="28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US" sz="28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ự</m:t>
                      </m:r>
                      <m:r>
                        <m:rPr>
                          <m:nor/>
                        </m:rPr>
                        <a:rPr lang="en-US" sz="28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28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en-US" sz="28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kh</m:t>
                      </m:r>
                      <m:r>
                        <m:rPr>
                          <m:nor/>
                        </m:rPr>
                        <a:rPr lang="en-US" sz="28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en-US" sz="28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8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ó: 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8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m:t>⇔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339" y="3379262"/>
                <a:ext cx="10496510" cy="108733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247976" y="2057400"/>
            <a:ext cx="11892830" cy="914405"/>
            <a:chOff x="247181" y="1501340"/>
            <a:chExt cx="11892830" cy="914405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6175326" y="1799315"/>
                <a:ext cx="2280848" cy="5150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algn="ctr"/>
                <a:r>
                  <a:rPr lang="en-US" sz="3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r>
                  <a:rPr lang="en-US" sz="3000" b="1" i="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3</a:t>
                </a:r>
                <a:r>
                  <a:rPr lang="vi-VN" sz="3000" b="1" i="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.</a:t>
                </a:r>
                <a:r>
                  <a:rPr lang="vi-VN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en-US" sz="3000" dirty="0"/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3163101" y="1501344"/>
              <a:ext cx="3090381" cy="914401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6255245" y="1720731"/>
                    <a:ext cx="2280848" cy="51501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en-US" sz="3000" b="1" i="1" smtClean="0">
                            <a:latin typeface="Cambria Math"/>
                          </a:rPr>
                          <m:t>−</m:t>
                        </m:r>
                        <m:r>
                          <a:rPr lang="en-US" sz="3000" b="1" i="1">
                            <a:latin typeface="Cambria Math" panose="02040503050406030204" pitchFamily="18" charset="0"/>
                          </a:rPr>
                          <m:t>𝟑</m:t>
                        </m:r>
                      </m:oMath>
                    </a14:m>
                    <a:r>
                      <a:rPr lang="vi-VN" sz="3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.</a:t>
                    </a:r>
                    <a:endParaRPr lang="en-US" sz="3000" b="1" dirty="0"/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55245" y="1720731"/>
                    <a:ext cx="2280848" cy="515019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t="-15385" b="-31868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3"/>
              <a:ext cx="3090381" cy="914402"/>
              <a:chOff x="5537206" y="1557992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196652" y="1720732"/>
                    <a:ext cx="2280848" cy="5150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en-US" sz="3000" b="1" i="1" smtClean="0">
                            <a:latin typeface="Cambria Math"/>
                          </a:rPr>
                          <m:t>𝟒</m:t>
                        </m:r>
                      </m:oMath>
                    </a14:m>
                    <a:r>
                      <a:rPr lang="vi-VN" sz="3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.</a:t>
                    </a:r>
                    <a:r>
                      <a:rPr lang="vi-VN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sz="3000" dirty="0"/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6652" y="1720732"/>
                    <a:ext cx="2280848" cy="515018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t="-15385" b="-31868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5"/>
              <a:ext cx="3145070" cy="914400"/>
              <a:chOff x="5537206" y="1557992"/>
              <a:chExt cx="3134408" cy="850063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178127" y="1794272"/>
                    <a:ext cx="2493487" cy="51501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14:m>
                      <m:oMath xmlns:m="http://schemas.openxmlformats.org/officeDocument/2006/math">
                        <m:r>
                          <a:rPr lang="en-US" sz="3000" b="1" i="1" smtClean="0">
                            <a:latin typeface="Cambria Math"/>
                          </a:rPr>
                          <m:t>− </m:t>
                        </m:r>
                        <m:r>
                          <a:rPr lang="en-US" sz="3000" b="1" i="1">
                            <a:latin typeface="Cambria Math" panose="02040503050406030204" pitchFamily="18" charset="0"/>
                          </a:rPr>
                          <m:t>𝟒</m:t>
                        </m:r>
                      </m:oMath>
                    </a14:m>
                    <a:r>
                      <a:rPr lang="vi-VN" sz="3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.</a:t>
                    </a:r>
                    <a:endParaRPr lang="en-US" sz="3000" b="1" dirty="0"/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8127" y="1794272"/>
                    <a:ext cx="2493487" cy="515019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 t="-15385" b="-31868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49" name="Oval 48"/>
          <p:cNvSpPr/>
          <p:nvPr/>
        </p:nvSpPr>
        <p:spPr>
          <a:xfrm>
            <a:off x="3056317" y="2261366"/>
            <a:ext cx="731195" cy="629768"/>
          </a:xfrm>
          <a:prstGeom prst="ellipse">
            <a:avLst/>
          </a:prstGeom>
          <a:solidFill>
            <a:srgbClr val="CC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 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794092" y="4270510"/>
                <a:ext cx="10580757" cy="1953919"/>
              </a:xfrm>
              <a:prstGeom prst="rect">
                <a:avLst/>
              </a:prstGeom>
              <a:noFill/>
            </p:spPr>
            <p:txBody>
              <a:bodyPr wrap="square" lIns="91426" tIns="45713" rIns="91426" bIns="45713" rtlCol="0">
                <a:spAutoFit/>
              </a:bodyPr>
              <a:lstStyle/>
              <a:p>
                <a:pPr marL="630555" marR="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28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sz="2800" i="1"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2800" i="1">
                                      <a:latin typeface="Cambria Math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𝑙𝑜𝑔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func>
                            <m:funcPr>
                              <m:ctrlPr>
                                <a:rPr lang="en-US" sz="2800" i="1"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2800" i="1">
                                      <a:latin typeface="Cambria Math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𝑙𝑜𝑔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𝑙𝑜𝑔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𝑙𝑜𝑔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func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𝑙𝑜𝑔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𝑙𝑜𝑔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func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𝑙𝑜𝑔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𝑙𝑜𝑔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f>
                            <m:fPr>
                              <m:ctrlPr>
                                <a:rPr lang="en-US" sz="2800" i="1"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8</m:t>
                              </m:r>
                            </m:den>
                          </m:f>
                        </m:e>
                      </m:func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092" y="4270510"/>
                <a:ext cx="10580757" cy="1953919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Action Button: Forward or Next 49">
            <a:hlinkClick r:id="" action="ppaction://hlinkshowjump?jump=nextslide" highlightClick="1"/>
          </p:cNvPr>
          <p:cNvSpPr/>
          <p:nvPr/>
        </p:nvSpPr>
        <p:spPr>
          <a:xfrm>
            <a:off x="11564032" y="6565052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Action Button: Back or Previous 63">
            <a:hlinkClick r:id="" action="ppaction://hlinkshowjump?jump=previousslide" highlightClick="1"/>
          </p:cNvPr>
          <p:cNvSpPr/>
          <p:nvPr/>
        </p:nvSpPr>
        <p:spPr>
          <a:xfrm>
            <a:off x="11000320" y="6565052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5" name="Action Button: Home 64">
            <a:hlinkClick r:id="rId8" action="ppaction://hlinksldjump" highlightClick="1"/>
          </p:cNvPr>
          <p:cNvSpPr/>
          <p:nvPr/>
        </p:nvSpPr>
        <p:spPr>
          <a:xfrm>
            <a:off x="6438531" y="6445187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611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49" grpId="0" animBg="1"/>
      <p:bldP spid="6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47057" y="119052"/>
            <a:ext cx="12065143" cy="4657900"/>
            <a:chOff x="534987" y="1869705"/>
            <a:chExt cx="23652048" cy="8337998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652048" cy="8337998"/>
              <a:chOff x="534987" y="1647866"/>
              <a:chExt cx="23652048" cy="8337998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1066849" y="1797563"/>
                <a:ext cx="23120186" cy="8188301"/>
              </a:xfrm>
              <a:prstGeom prst="roundRect">
                <a:avLst>
                  <a:gd name="adj" fmla="val 549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328128" y="1653394"/>
                  <a:ext cx="2690581" cy="9291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3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22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1325895" y="3590106"/>
                  <a:ext cx="14141026" cy="50468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0" marR="0" lvl="2" algn="just">
                    <a:lnSpc>
                      <a:spcPct val="107000"/>
                    </a:lnSpc>
                    <a:spcBef>
                      <a:spcPts val="1000"/>
                    </a:spcBef>
                    <a:spcAft>
                      <a:spcPts val="0"/>
                    </a:spcAft>
                    <a:buClr>
                      <a:srgbClr val="0000FF"/>
                    </a:buClr>
                  </a:pPr>
                  <a:r>
                    <a:rPr lang="fr-FR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Cho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chóp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đều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𝑆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𝐴𝐵𝐶𝐷</m:t>
                      </m:r>
                    </m:oMath>
                  </a14:m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tất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cả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các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cạnh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đều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bằng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</m:t>
                      </m:r>
                    </m:oMath>
                  </a14:m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Gọi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𝑀</m:t>
                      </m:r>
                    </m:oMath>
                  </a14:m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𝑁</m:t>
                      </m:r>
                    </m:oMath>
                  </a14:m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lần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lượt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là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trung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điểm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𝐴𝐷</m:t>
                      </m:r>
                    </m:oMath>
                  </a14:m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𝑆𝐷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(minh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họa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như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vẽ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bên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).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 </a:t>
                  </a:r>
                  <a:r>
                    <a:rPr lang="fr-FR" sz="3200" dirty="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fr-FR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đo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góc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giữa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hai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đường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thẳng</a:t>
                  </a:r>
                  <a:r>
                    <a:rPr lang="fr-FR" sz="3200" dirty="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smtClean="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𝑀𝑁</m:t>
                      </m:r>
                    </m:oMath>
                  </a14:m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𝑆𝐶</m:t>
                      </m:r>
                    </m:oMath>
                  </a14:m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là</a:t>
                  </a:r>
                  <a:endParaRPr lang="fr-FR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5895" y="3590106"/>
                  <a:ext cx="14141026" cy="504689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845" t="-1296" r="-845" b="-3240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Action Button: Forward or Next 2">
            <a:hlinkClick r:id="" action="ppaction://hlinkshowjump?jump=nextslide" highlightClick="1"/>
          </p:cNvPr>
          <p:cNvSpPr/>
          <p:nvPr/>
        </p:nvSpPr>
        <p:spPr>
          <a:xfrm>
            <a:off x="11564032" y="6565052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Action Button: Back or Previous 3">
            <a:hlinkClick r:id="" action="ppaction://hlinkshowjump?jump=previousslide" highlightClick="1"/>
          </p:cNvPr>
          <p:cNvSpPr/>
          <p:nvPr/>
        </p:nvSpPr>
        <p:spPr>
          <a:xfrm>
            <a:off x="11000320" y="6565052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Action Button: Home 11">
            <a:hlinkClick r:id="rId4" action="ppaction://hlinksldjump" highlightClick="1"/>
          </p:cNvPr>
          <p:cNvSpPr/>
          <p:nvPr/>
        </p:nvSpPr>
        <p:spPr>
          <a:xfrm>
            <a:off x="6438531" y="6445187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2" name="Picture 5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984" y="825643"/>
            <a:ext cx="4274113" cy="3737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1" name="Group 50"/>
          <p:cNvGrpSpPr/>
          <p:nvPr/>
        </p:nvGrpSpPr>
        <p:grpSpPr>
          <a:xfrm>
            <a:off x="316035" y="4919687"/>
            <a:ext cx="11892830" cy="1239052"/>
            <a:chOff x="247181" y="1501341"/>
            <a:chExt cx="11892830" cy="1239052"/>
          </a:xfrm>
        </p:grpSpPr>
        <p:grpSp>
          <p:nvGrpSpPr>
            <p:cNvPr id="53" name="Group 52"/>
            <p:cNvGrpSpPr/>
            <p:nvPr/>
          </p:nvGrpSpPr>
          <p:grpSpPr>
            <a:xfrm>
              <a:off x="247181" y="1501341"/>
              <a:ext cx="3090381" cy="914401"/>
              <a:chOff x="5537206" y="1557991"/>
              <a:chExt cx="3079904" cy="850065"/>
            </a:xfrm>
          </p:grpSpPr>
          <p:sp>
            <p:nvSpPr>
              <p:cNvPr id="71" name="Rectangle 70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TextBox 72"/>
                  <p:cNvSpPr txBox="1"/>
                  <p:nvPr/>
                </p:nvSpPr>
                <p:spPr>
                  <a:xfrm>
                    <a:off x="6175326" y="1799315"/>
                    <a:ext cx="2280848" cy="5150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𝟒𝟓</m:t>
                        </m:r>
                        <m:r>
                          <a:rPr lang="en-US" sz="2800" b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oMath>
                    </a14:m>
                    <a:r>
                      <a:rPr lang="vi-VN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sz="3000" dirty="0"/>
                  </a:p>
                </p:txBody>
              </p:sp>
            </mc:Choice>
            <mc:Fallback xmlns="">
              <p:sp>
                <p:nvSpPr>
                  <p:cNvPr id="73" name="TextBox 7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5326" y="1799315"/>
                    <a:ext cx="2280848" cy="515020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4" name="Group 53"/>
            <p:cNvGrpSpPr/>
            <p:nvPr/>
          </p:nvGrpSpPr>
          <p:grpSpPr>
            <a:xfrm>
              <a:off x="3163101" y="1501344"/>
              <a:ext cx="3090381" cy="914401"/>
              <a:chOff x="5537206" y="1557992"/>
              <a:chExt cx="3079904" cy="850064"/>
            </a:xfrm>
          </p:grpSpPr>
          <p:sp>
            <p:nvSpPr>
              <p:cNvPr id="67" name="Rectangle 66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TextBox 69"/>
                  <p:cNvSpPr txBox="1"/>
                  <p:nvPr/>
                </p:nvSpPr>
                <p:spPr>
                  <a:xfrm>
                    <a:off x="6255245" y="1720731"/>
                    <a:ext cx="2280848" cy="4864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𝟔𝟎</m:t>
                          </m:r>
                          <m:r>
                            <a:rPr lang="en-US" sz="2800" b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°</m:t>
                          </m:r>
                        </m:oMath>
                      </m:oMathPara>
                    </a14:m>
                    <a:endParaRPr lang="en-US" sz="2800" b="1" dirty="0"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70" name="TextBox 6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55245" y="1720731"/>
                    <a:ext cx="2280848" cy="486406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6079021" y="1501343"/>
              <a:ext cx="3090381" cy="914402"/>
              <a:chOff x="5537206" y="1557992"/>
              <a:chExt cx="3079904" cy="850064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196652" y="1720732"/>
                    <a:ext cx="2280848" cy="5150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𝟑𝟎</m:t>
                        </m:r>
                        <m:r>
                          <a:rPr lang="en-US" sz="2800" b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oMath>
                    </a14:m>
                    <a:r>
                      <a:rPr lang="vi-VN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sz="3000" dirty="0"/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6652" y="1720732"/>
                    <a:ext cx="2280848" cy="515018"/>
                  </a:xfrm>
                  <a:prstGeom prst="rect">
                    <a:avLst/>
                  </a:prstGeom>
                  <a:blipFill rotWithShape="1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6" name="Group 55"/>
            <p:cNvGrpSpPr/>
            <p:nvPr/>
          </p:nvGrpSpPr>
          <p:grpSpPr>
            <a:xfrm>
              <a:off x="8994941" y="1501345"/>
              <a:ext cx="3145070" cy="1239048"/>
              <a:chOff x="5537206" y="1557992"/>
              <a:chExt cx="3134408" cy="1151869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6178127" y="1794272"/>
                    <a:ext cx="2493487" cy="91558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𝟗𝟎</m:t>
                          </m:r>
                          <m:r>
                            <a:rPr lang="en-US" sz="2800" b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°</m:t>
                          </m:r>
                        </m:oMath>
                      </m:oMathPara>
                    </a14:m>
                    <a:endParaRPr lang="en-US" sz="2800" b="1" dirty="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r>
                      <a:rPr lang="vi-VN" sz="3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.</a:t>
                    </a:r>
                    <a:endParaRPr lang="en-US" sz="3000" b="1" dirty="0"/>
                  </a:p>
                </p:txBody>
              </p:sp>
            </mc:Choice>
            <mc:Fallback xmlns="">
              <p:sp>
                <p:nvSpPr>
                  <p:cNvPr id="59" name="TextBox 5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8127" y="1794272"/>
                    <a:ext cx="2493487" cy="915589"/>
                  </a:xfrm>
                  <a:prstGeom prst="rect">
                    <a:avLst/>
                  </a:prstGeom>
                  <a:blipFill rotWithShape="1">
                    <a:blip r:embed="rId9"/>
                    <a:stretch>
                      <a:fillRect l="-5596" b="-18012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7" name="Group 16"/>
          <p:cNvGrpSpPr/>
          <p:nvPr/>
        </p:nvGrpSpPr>
        <p:grpSpPr>
          <a:xfrm>
            <a:off x="433819" y="6253719"/>
            <a:ext cx="2565262" cy="457805"/>
            <a:chOff x="433819" y="6253719"/>
            <a:chExt cx="2565262" cy="457805"/>
          </a:xfrm>
        </p:grpSpPr>
        <p:sp>
          <p:nvSpPr>
            <p:cNvPr id="77" name="Round Diagonal Corner Rectangle 76"/>
            <p:cNvSpPr/>
            <p:nvPr/>
          </p:nvSpPr>
          <p:spPr>
            <a:xfrm flipV="1">
              <a:off x="433819" y="6273367"/>
              <a:ext cx="444071" cy="420651"/>
            </a:xfrm>
            <a:prstGeom prst="round2Diag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75" name="Freeform 20"/>
            <p:cNvSpPr>
              <a:spLocks/>
            </p:cNvSpPr>
            <p:nvPr/>
          </p:nvSpPr>
          <p:spPr bwMode="auto">
            <a:xfrm rot="16200000" flipV="1">
              <a:off x="1726071" y="5438515"/>
              <a:ext cx="424829" cy="2121190"/>
            </a:xfrm>
            <a:prstGeom prst="round1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50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76" name="Freeform 75"/>
            <p:cNvSpPr>
              <a:spLocks noEditPoints="1"/>
            </p:cNvSpPr>
            <p:nvPr/>
          </p:nvSpPr>
          <p:spPr bwMode="auto">
            <a:xfrm>
              <a:off x="513848" y="6294224"/>
              <a:ext cx="284012" cy="378936"/>
            </a:xfrm>
            <a:custGeom>
              <a:avLst/>
              <a:gdLst>
                <a:gd name="T0" fmla="*/ 135 w 145"/>
                <a:gd name="T1" fmla="*/ 72 h 197"/>
                <a:gd name="T2" fmla="*/ 72 w 145"/>
                <a:gd name="T3" fmla="*/ 135 h 197"/>
                <a:gd name="T4" fmla="*/ 9 w 145"/>
                <a:gd name="T5" fmla="*/ 72 h 197"/>
                <a:gd name="T6" fmla="*/ 72 w 145"/>
                <a:gd name="T7" fmla="*/ 9 h 197"/>
                <a:gd name="T8" fmla="*/ 115 w 145"/>
                <a:gd name="T9" fmla="*/ 26 h 197"/>
                <a:gd name="T10" fmla="*/ 60 w 145"/>
                <a:gd name="T11" fmla="*/ 82 h 197"/>
                <a:gd name="T12" fmla="*/ 30 w 145"/>
                <a:gd name="T13" fmla="*/ 60 h 197"/>
                <a:gd name="T14" fmla="*/ 20 w 145"/>
                <a:gd name="T15" fmla="*/ 68 h 197"/>
                <a:gd name="T16" fmla="*/ 61 w 145"/>
                <a:gd name="T17" fmla="*/ 126 h 197"/>
                <a:gd name="T18" fmla="*/ 123 w 145"/>
                <a:gd name="T19" fmla="*/ 35 h 197"/>
                <a:gd name="T20" fmla="*/ 135 w 145"/>
                <a:gd name="T21" fmla="*/ 72 h 197"/>
                <a:gd name="T22" fmla="*/ 145 w 145"/>
                <a:gd name="T23" fmla="*/ 12 h 197"/>
                <a:gd name="T24" fmla="*/ 135 w 145"/>
                <a:gd name="T25" fmla="*/ 12 h 197"/>
                <a:gd name="T26" fmla="*/ 123 w 145"/>
                <a:gd name="T27" fmla="*/ 21 h 197"/>
                <a:gd name="T28" fmla="*/ 72 w 145"/>
                <a:gd name="T29" fmla="*/ 0 h 197"/>
                <a:gd name="T30" fmla="*/ 0 w 145"/>
                <a:gd name="T31" fmla="*/ 72 h 197"/>
                <a:gd name="T32" fmla="*/ 30 w 145"/>
                <a:gd name="T33" fmla="*/ 131 h 197"/>
                <a:gd name="T34" fmla="*/ 7 w 145"/>
                <a:gd name="T35" fmla="*/ 175 h 197"/>
                <a:gd name="T36" fmla="*/ 13 w 145"/>
                <a:gd name="T37" fmla="*/ 193 h 197"/>
                <a:gd name="T38" fmla="*/ 32 w 145"/>
                <a:gd name="T39" fmla="*/ 187 h 197"/>
                <a:gd name="T40" fmla="*/ 51 w 145"/>
                <a:gd name="T41" fmla="*/ 141 h 197"/>
                <a:gd name="T42" fmla="*/ 51 w 145"/>
                <a:gd name="T43" fmla="*/ 141 h 197"/>
                <a:gd name="T44" fmla="*/ 72 w 145"/>
                <a:gd name="T45" fmla="*/ 145 h 197"/>
                <a:gd name="T46" fmla="*/ 145 w 145"/>
                <a:gd name="T47" fmla="*/ 72 h 197"/>
                <a:gd name="T48" fmla="*/ 129 w 145"/>
                <a:gd name="T49" fmla="*/ 28 h 197"/>
                <a:gd name="T50" fmla="*/ 145 w 145"/>
                <a:gd name="T51" fmla="*/ 12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5" h="197">
                  <a:moveTo>
                    <a:pt x="135" y="72"/>
                  </a:moveTo>
                  <a:cubicBezTo>
                    <a:pt x="135" y="107"/>
                    <a:pt x="107" y="135"/>
                    <a:pt x="72" y="135"/>
                  </a:cubicBezTo>
                  <a:cubicBezTo>
                    <a:pt x="37" y="135"/>
                    <a:pt x="9" y="107"/>
                    <a:pt x="9" y="72"/>
                  </a:cubicBezTo>
                  <a:cubicBezTo>
                    <a:pt x="9" y="37"/>
                    <a:pt x="37" y="9"/>
                    <a:pt x="72" y="9"/>
                  </a:cubicBezTo>
                  <a:cubicBezTo>
                    <a:pt x="89" y="9"/>
                    <a:pt x="104" y="15"/>
                    <a:pt x="115" y="26"/>
                  </a:cubicBezTo>
                  <a:cubicBezTo>
                    <a:pt x="101" y="38"/>
                    <a:pt x="80" y="57"/>
                    <a:pt x="60" y="82"/>
                  </a:cubicBezTo>
                  <a:cubicBezTo>
                    <a:pt x="50" y="74"/>
                    <a:pt x="40" y="67"/>
                    <a:pt x="30" y="60"/>
                  </a:cubicBezTo>
                  <a:cubicBezTo>
                    <a:pt x="26" y="63"/>
                    <a:pt x="24" y="65"/>
                    <a:pt x="20" y="68"/>
                  </a:cubicBezTo>
                  <a:cubicBezTo>
                    <a:pt x="34" y="88"/>
                    <a:pt x="47" y="107"/>
                    <a:pt x="61" y="126"/>
                  </a:cubicBezTo>
                  <a:cubicBezTo>
                    <a:pt x="80" y="95"/>
                    <a:pt x="99" y="63"/>
                    <a:pt x="123" y="35"/>
                  </a:cubicBezTo>
                  <a:cubicBezTo>
                    <a:pt x="130" y="45"/>
                    <a:pt x="135" y="58"/>
                    <a:pt x="135" y="72"/>
                  </a:cubicBezTo>
                  <a:close/>
                  <a:moveTo>
                    <a:pt x="145" y="12"/>
                  </a:moveTo>
                  <a:cubicBezTo>
                    <a:pt x="141" y="12"/>
                    <a:pt x="138" y="12"/>
                    <a:pt x="135" y="12"/>
                  </a:cubicBezTo>
                  <a:cubicBezTo>
                    <a:pt x="135" y="12"/>
                    <a:pt x="130" y="15"/>
                    <a:pt x="123" y="21"/>
                  </a:cubicBezTo>
                  <a:cubicBezTo>
                    <a:pt x="110" y="8"/>
                    <a:pt x="92" y="0"/>
                    <a:pt x="72" y="0"/>
                  </a:cubicBezTo>
                  <a:cubicBezTo>
                    <a:pt x="32" y="0"/>
                    <a:pt x="0" y="32"/>
                    <a:pt x="0" y="72"/>
                  </a:cubicBezTo>
                  <a:cubicBezTo>
                    <a:pt x="0" y="97"/>
                    <a:pt x="11" y="118"/>
                    <a:pt x="30" y="131"/>
                  </a:cubicBezTo>
                  <a:cubicBezTo>
                    <a:pt x="7" y="175"/>
                    <a:pt x="7" y="175"/>
                    <a:pt x="7" y="175"/>
                  </a:cubicBezTo>
                  <a:cubicBezTo>
                    <a:pt x="3" y="182"/>
                    <a:pt x="6" y="190"/>
                    <a:pt x="13" y="193"/>
                  </a:cubicBezTo>
                  <a:cubicBezTo>
                    <a:pt x="20" y="197"/>
                    <a:pt x="28" y="194"/>
                    <a:pt x="32" y="187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8" y="143"/>
                    <a:pt x="65" y="145"/>
                    <a:pt x="72" y="145"/>
                  </a:cubicBezTo>
                  <a:cubicBezTo>
                    <a:pt x="112" y="145"/>
                    <a:pt x="145" y="112"/>
                    <a:pt x="145" y="72"/>
                  </a:cubicBezTo>
                  <a:cubicBezTo>
                    <a:pt x="145" y="55"/>
                    <a:pt x="138" y="40"/>
                    <a:pt x="129" y="28"/>
                  </a:cubicBezTo>
                  <a:cubicBezTo>
                    <a:pt x="134" y="22"/>
                    <a:pt x="139" y="17"/>
                    <a:pt x="145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41075" y="6253719"/>
              <a:ext cx="1475337" cy="3829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Lời Giải</a:t>
              </a:r>
              <a:endParaRPr lang="en-US" sz="3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974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195604" y="999096"/>
            <a:ext cx="11996396" cy="5731799"/>
            <a:chOff x="184495" y="3636265"/>
            <a:chExt cx="11834900" cy="4481568"/>
          </a:xfrm>
        </p:grpSpPr>
        <p:sp>
          <p:nvSpPr>
            <p:cNvPr id="30" name="Rounded Rectangle 29"/>
            <p:cNvSpPr/>
            <p:nvPr/>
          </p:nvSpPr>
          <p:spPr>
            <a:xfrm>
              <a:off x="184495" y="3712613"/>
              <a:ext cx="11834900" cy="4405220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203200" y="3636265"/>
              <a:ext cx="2342697" cy="409094"/>
              <a:chOff x="1275608" y="6239450"/>
              <a:chExt cx="4592536" cy="743306"/>
            </a:xfrm>
          </p:grpSpPr>
          <p:sp>
            <p:nvSpPr>
              <p:cNvPr id="32" name="Freeform 20"/>
              <p:cNvSpPr>
                <a:spLocks/>
              </p:cNvSpPr>
              <p:nvPr/>
            </p:nvSpPr>
            <p:spPr bwMode="auto">
              <a:xfrm rot="16200000" flipV="1">
                <a:off x="3502219" y="4616830"/>
                <a:ext cx="659960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187353" y="6239450"/>
                <a:ext cx="3365864" cy="7433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8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28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4" name="Round Diagonal Corner Rectangle 33"/>
              <p:cNvSpPr/>
              <p:nvPr/>
            </p:nvSpPr>
            <p:spPr>
              <a:xfrm flipV="1">
                <a:off x="1275608" y="6330946"/>
                <a:ext cx="852450" cy="651810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35" name="Freeform 34"/>
              <p:cNvSpPr>
                <a:spLocks noEditPoints="1"/>
              </p:cNvSpPr>
              <p:nvPr/>
            </p:nvSpPr>
            <p:spPr bwMode="auto">
              <a:xfrm>
                <a:off x="1403700" y="6378164"/>
                <a:ext cx="545196" cy="58866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/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65514" y="84699"/>
            <a:ext cx="12085866" cy="1239052"/>
            <a:chOff x="247181" y="1501341"/>
            <a:chExt cx="11892830" cy="1239052"/>
          </a:xfrm>
        </p:grpSpPr>
        <p:grpSp>
          <p:nvGrpSpPr>
            <p:cNvPr id="12" name="Group 11"/>
            <p:cNvGrpSpPr/>
            <p:nvPr/>
          </p:nvGrpSpPr>
          <p:grpSpPr>
            <a:xfrm>
              <a:off x="247181" y="1501341"/>
              <a:ext cx="3090381" cy="914401"/>
              <a:chOff x="5537206" y="1557991"/>
              <a:chExt cx="3079904" cy="850065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/>
                  <p:cNvSpPr txBox="1"/>
                  <p:nvPr/>
                </p:nvSpPr>
                <p:spPr>
                  <a:xfrm>
                    <a:off x="6175326" y="1799315"/>
                    <a:ext cx="2280848" cy="5150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𝟒𝟓</m:t>
                        </m:r>
                        <m:r>
                          <a:rPr lang="en-US" sz="2800" b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oMath>
                    </a14:m>
                    <a:r>
                      <a:rPr lang="vi-VN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sz="3000" dirty="0"/>
                  </a:p>
                </p:txBody>
              </p:sp>
            </mc:Choice>
            <mc:Fallback xmlns="">
              <p:sp>
                <p:nvSpPr>
                  <p:cNvPr id="27" name="TextBox 2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5326" y="1799315"/>
                    <a:ext cx="2280848" cy="515020"/>
                  </a:xfrm>
                  <a:prstGeom prst="rect">
                    <a:avLst/>
                  </a:prstGeom>
                  <a:blipFill rotWithShape="1"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3" name="Group 12"/>
            <p:cNvGrpSpPr/>
            <p:nvPr/>
          </p:nvGrpSpPr>
          <p:grpSpPr>
            <a:xfrm>
              <a:off x="3163101" y="1501344"/>
              <a:ext cx="3090381" cy="914401"/>
              <a:chOff x="5537206" y="1557992"/>
              <a:chExt cx="3079904" cy="850064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6255245" y="1720731"/>
                    <a:ext cx="2280848" cy="4864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𝟔𝟎</m:t>
                          </m:r>
                          <m:r>
                            <a:rPr lang="en-US" sz="2800" b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°</m:t>
                          </m:r>
                        </m:oMath>
                      </m:oMathPara>
                    </a14:m>
                    <a:endParaRPr lang="en-US" sz="2800" b="1" dirty="0"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4" name="TextBox 2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55245" y="1720731"/>
                    <a:ext cx="2280848" cy="486406"/>
                  </a:xfrm>
                  <a:prstGeom prst="rect">
                    <a:avLst/>
                  </a:prstGeom>
                  <a:blipFill rotWithShape="1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4" name="Group 13"/>
            <p:cNvGrpSpPr/>
            <p:nvPr/>
          </p:nvGrpSpPr>
          <p:grpSpPr>
            <a:xfrm>
              <a:off x="6079021" y="1501343"/>
              <a:ext cx="3090381" cy="914402"/>
              <a:chOff x="5537206" y="1557992"/>
              <a:chExt cx="3079904" cy="850064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6196652" y="1720732"/>
                    <a:ext cx="2280848" cy="5150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𝟑𝟎</m:t>
                        </m:r>
                        <m:r>
                          <a:rPr lang="en-US" sz="2800" b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oMath>
                    </a14:m>
                    <a:r>
                      <a:rPr lang="vi-VN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sz="3000" dirty="0"/>
                  </a:p>
                </p:txBody>
              </p:sp>
            </mc:Choice>
            <mc:Fallback xmlns="">
              <p:sp>
                <p:nvSpPr>
                  <p:cNvPr id="21" name="TextBox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6652" y="1720732"/>
                    <a:ext cx="2280848" cy="515018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5" name="Group 14"/>
            <p:cNvGrpSpPr/>
            <p:nvPr/>
          </p:nvGrpSpPr>
          <p:grpSpPr>
            <a:xfrm>
              <a:off x="8994941" y="1501345"/>
              <a:ext cx="3145070" cy="1239048"/>
              <a:chOff x="5537206" y="1557992"/>
              <a:chExt cx="3134408" cy="115186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6178127" y="1794272"/>
                    <a:ext cx="2493487" cy="91558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𝟗𝟎</m:t>
                          </m:r>
                          <m:r>
                            <a:rPr lang="en-US" sz="2800" b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°</m:t>
                          </m:r>
                        </m:oMath>
                      </m:oMathPara>
                    </a14:m>
                    <a:endParaRPr lang="en-US" sz="2800" b="1" dirty="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r>
                      <a:rPr lang="vi-VN" sz="3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.</a:t>
                    </a:r>
                    <a:endParaRPr lang="en-US" sz="3000" b="1" dirty="0"/>
                  </a:p>
                </p:txBody>
              </p:sp>
            </mc:Choice>
            <mc:Fallback xmlns="">
              <p:sp>
                <p:nvSpPr>
                  <p:cNvPr id="18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8127" y="1794272"/>
                    <a:ext cx="2493487" cy="915589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l="-5516" b="-18012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28" name="Oval 27"/>
          <p:cNvSpPr/>
          <p:nvPr/>
        </p:nvSpPr>
        <p:spPr>
          <a:xfrm>
            <a:off x="8779047" y="311249"/>
            <a:ext cx="731195" cy="629768"/>
          </a:xfrm>
          <a:prstGeom prst="ellipse">
            <a:avLst/>
          </a:prstGeom>
          <a:solidFill>
            <a:srgbClr val="CC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 </a:t>
            </a:r>
            <a:endParaRPr lang="en-US" sz="3200" dirty="0"/>
          </a:p>
        </p:txBody>
      </p:sp>
      <p:pic>
        <p:nvPicPr>
          <p:cNvPr id="4" name="Picture 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541" y="1464664"/>
            <a:ext cx="4243387" cy="43815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22470" y="1464664"/>
                <a:ext cx="9683682" cy="50872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9920" marR="0" algn="just"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28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𝐶𝐷</m:t>
                    </m:r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629920" marR="0" algn="just"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fr-FR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fr-FR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fr-FR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𝑁𝑃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 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// 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𝑆𝐶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⇒</m:t>
                    </m:r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2800" i="1"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𝑀𝑁</m:t>
                            </m:r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𝑆𝐶</m:t>
                            </m:r>
                          </m:e>
                        </m:acc>
                      </m:e>
                    </m:d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2800" i="1"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𝑀𝑁</m:t>
                            </m:r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𝑁𝑃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629920" marR="0" algn="just"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fr-FR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fr-FR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tam</a:t>
                </a:r>
                <a:r>
                  <a:rPr lang="fr-FR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fr-FR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𝑀𝑁𝑃</m:t>
                    </m:r>
                  </m:oMath>
                </a14:m>
                <a:r>
                  <a:rPr lang="fr-FR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fr-FR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fr-FR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𝑆𝐴</m:t>
                        </m:r>
                      </m:num>
                      <m:den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FR" sz="28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  <a:p>
                <a:pPr marL="629920" marR="0" algn="just"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fr-FR" sz="28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𝑁𝑃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𝑆𝐶</m:t>
                        </m:r>
                      </m:num>
                      <m:den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FR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𝑀𝑃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𝐴𝐶</m:t>
                        </m:r>
                      </m:num>
                      <m:den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629920" marR="0" algn="just"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en-US" sz="2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𝑀</m:t>
                      </m:r>
                      <m:sSup>
                        <m:sSupPr>
                          <m:ctrlPr>
                            <a:rPr lang="en-US" sz="2800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sz="2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𝑁</m:t>
                      </m:r>
                      <m:sSup>
                        <m:sSupPr>
                          <m:ctrlPr>
                            <a:rPr lang="en-US" sz="2800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2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i="1"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i="1"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i="1"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𝑀</m:t>
                      </m:r>
                      <m:sSup>
                        <m:sSupPr>
                          <m:ctrlPr>
                            <a:rPr lang="en-US" sz="2800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2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i="1" dirty="0" smtClean="0">
                  <a:effectLst/>
                  <a:latin typeface="Cambria Math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29920" marR="0" algn="just"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2800" dirty="0" smtClean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𝛥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𝑀𝑁𝑃</m:t>
                    </m:r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629920" marR="0" algn="just">
                  <a:spcBef>
                    <a:spcPts val="6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28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𝑀𝑁𝑃</m:t>
                        </m:r>
                      </m:e>
                    </m:acc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90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⇒</m:t>
                    </m:r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2800" i="1"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𝑀𝑁</m:t>
                            </m:r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𝑆𝐶</m:t>
                            </m:r>
                          </m:e>
                        </m:acc>
                      </m:e>
                    </m:d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2800" i="1"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𝑀𝑁</m:t>
                            </m:r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𝑁𝑃</m:t>
                            </m:r>
                          </m:e>
                        </m:acc>
                      </m:e>
                    </m:d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90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70" y="1464664"/>
                <a:ext cx="9683682" cy="5087290"/>
              </a:xfrm>
              <a:prstGeom prst="rect">
                <a:avLst/>
              </a:prstGeom>
              <a:blipFill rotWithShape="1">
                <a:blip r:embed="rId7"/>
                <a:stretch>
                  <a:fillRect t="-1198" b="-179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Action Button: Home 38">
            <a:hlinkClick r:id="rId8" action="ppaction://hlinksldjump" highlightClick="1"/>
          </p:cNvPr>
          <p:cNvSpPr/>
          <p:nvPr/>
        </p:nvSpPr>
        <p:spPr>
          <a:xfrm>
            <a:off x="6438531" y="6445187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Action Button: Forward or Next 36">
            <a:hlinkClick r:id="" action="ppaction://hlinkshowjump?jump=nextslide" highlightClick="1"/>
          </p:cNvPr>
          <p:cNvSpPr/>
          <p:nvPr/>
        </p:nvSpPr>
        <p:spPr>
          <a:xfrm>
            <a:off x="11564032" y="6565052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Action Button: Back or Previous 37">
            <a:hlinkClick r:id="" action="ppaction://hlinkshowjump?jump=previousslide" highlightClick="1"/>
          </p:cNvPr>
          <p:cNvSpPr/>
          <p:nvPr/>
        </p:nvSpPr>
        <p:spPr>
          <a:xfrm>
            <a:off x="11000320" y="6565052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078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47057" y="119052"/>
            <a:ext cx="12065143" cy="4894383"/>
            <a:chOff x="534987" y="1869705"/>
            <a:chExt cx="23652048" cy="8761319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652048" cy="8761319"/>
              <a:chOff x="534987" y="1647866"/>
              <a:chExt cx="23652048" cy="8761319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1066849" y="1797561"/>
                <a:ext cx="23120186" cy="8611624"/>
              </a:xfrm>
              <a:prstGeom prst="roundRect">
                <a:avLst>
                  <a:gd name="adj" fmla="val 549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328128" y="1653394"/>
                  <a:ext cx="2690581" cy="9916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3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23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1255398" y="2774676"/>
                  <a:ext cx="17309116" cy="74046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0" marR="0" lvl="2" algn="just">
                    <a:lnSpc>
                      <a:spcPct val="107000"/>
                    </a:lnSpc>
                    <a:spcBef>
                      <a:spcPts val="1000"/>
                    </a:spcBef>
                    <a:spcAft>
                      <a:spcPts val="0"/>
                    </a:spcAft>
                    <a:buClr>
                      <a:srgbClr val="0000FF"/>
                    </a:buClr>
                  </a:pPr>
                  <a:r>
                    <a:rPr lang="fr-FR" sz="30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Hai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nón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bằng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nhau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chiều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cao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bằng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3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𝑑𝑚</m:t>
                      </m:r>
                    </m:oMath>
                  </a14:m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được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đặt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như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vẽ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bên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(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mỗi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đều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đặt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thẳng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đứng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với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đỉnh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nằm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phía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dưới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).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Lúc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đầu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nón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trên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chứa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đầy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nước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nón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dưới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không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chứa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nước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Sau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đó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nước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được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chảy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xuống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nón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dưới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thông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qua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lỗ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trống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ở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đỉnh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nón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trên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Chiều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cao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nước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trong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nón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dưới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tại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thời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điểm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khi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mà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chiều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cao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nước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trong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nón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trên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bằng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3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𝑑𝑚</m:t>
                      </m:r>
                    </m:oMath>
                  </a14:m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là</a:t>
                  </a: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55398" y="2774676"/>
                  <a:ext cx="17309116" cy="7404699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552" t="-736" r="-552" b="-1767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Action Button: Forward or Next 2">
            <a:hlinkClick r:id="" action="ppaction://hlinkshowjump?jump=nextslide" highlightClick="1"/>
          </p:cNvPr>
          <p:cNvSpPr/>
          <p:nvPr/>
        </p:nvSpPr>
        <p:spPr>
          <a:xfrm>
            <a:off x="11564032" y="6565052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Action Button: Back or Previous 3">
            <a:hlinkClick r:id="" action="ppaction://hlinkshowjump?jump=previousslide" highlightClick="1"/>
          </p:cNvPr>
          <p:cNvSpPr/>
          <p:nvPr/>
        </p:nvSpPr>
        <p:spPr>
          <a:xfrm>
            <a:off x="11000320" y="6565052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Action Button: Home 11">
            <a:hlinkClick r:id="rId4" action="ppaction://hlinksldjump" highlightClick="1"/>
          </p:cNvPr>
          <p:cNvSpPr/>
          <p:nvPr/>
        </p:nvSpPr>
        <p:spPr>
          <a:xfrm>
            <a:off x="6438531" y="6445187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51" name="Group 50"/>
          <p:cNvGrpSpPr/>
          <p:nvPr/>
        </p:nvGrpSpPr>
        <p:grpSpPr>
          <a:xfrm>
            <a:off x="290508" y="5130063"/>
            <a:ext cx="11860873" cy="1058052"/>
            <a:chOff x="247181" y="1501341"/>
            <a:chExt cx="11860873" cy="1058052"/>
          </a:xfrm>
        </p:grpSpPr>
        <p:grpSp>
          <p:nvGrpSpPr>
            <p:cNvPr id="53" name="Group 52"/>
            <p:cNvGrpSpPr/>
            <p:nvPr/>
          </p:nvGrpSpPr>
          <p:grpSpPr>
            <a:xfrm>
              <a:off x="247181" y="1501341"/>
              <a:ext cx="3090381" cy="914401"/>
              <a:chOff x="5537206" y="1557991"/>
              <a:chExt cx="3079904" cy="850065"/>
            </a:xfrm>
          </p:grpSpPr>
          <p:sp>
            <p:nvSpPr>
              <p:cNvPr id="71" name="Rectangle 70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TextBox 72"/>
                  <p:cNvSpPr txBox="1"/>
                  <p:nvPr/>
                </p:nvSpPr>
                <p:spPr>
                  <a:xfrm>
                    <a:off x="6175326" y="1799315"/>
                    <a:ext cx="2280848" cy="58935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ad>
                          <m:radPr>
                            <m:ctrlP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>
                            <m: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g>
                          <m:e>
                            <m: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a14:m>
                    <a:r>
                      <a:rPr lang="vi-VN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sz="3000" dirty="0"/>
                  </a:p>
                </p:txBody>
              </p:sp>
            </mc:Choice>
            <mc:Fallback xmlns="">
              <p:sp>
                <p:nvSpPr>
                  <p:cNvPr id="73" name="TextBox 7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5326" y="1799315"/>
                    <a:ext cx="2280848" cy="589352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4" name="Group 53"/>
            <p:cNvGrpSpPr/>
            <p:nvPr/>
          </p:nvGrpSpPr>
          <p:grpSpPr>
            <a:xfrm>
              <a:off x="3163101" y="1501342"/>
              <a:ext cx="3090381" cy="926505"/>
              <a:chOff x="5537206" y="1557992"/>
              <a:chExt cx="3079904" cy="861317"/>
            </a:xfrm>
          </p:grpSpPr>
          <p:sp>
            <p:nvSpPr>
              <p:cNvPr id="67" name="Rectangle 66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TextBox 69"/>
                  <p:cNvSpPr txBox="1"/>
                  <p:nvPr/>
                </p:nvSpPr>
                <p:spPr>
                  <a:xfrm>
                    <a:off x="6255245" y="1580973"/>
                    <a:ext cx="2280848" cy="83833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28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2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2800" b="1" dirty="0">
                      <a:solidFill>
                        <a:schemeClr val="bg1"/>
                      </a:solidFill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70" name="TextBox 6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55245" y="1580973"/>
                    <a:ext cx="2280848" cy="838336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6079021" y="1501343"/>
              <a:ext cx="3090381" cy="914402"/>
              <a:chOff x="5537206" y="1557992"/>
              <a:chExt cx="3079904" cy="850064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196652" y="1720732"/>
                    <a:ext cx="2280848" cy="59423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ad>
                          <m:radPr>
                            <m:ctrlP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>
                            <m: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g>
                          <m:e>
                            <m: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a14:m>
                    <a:r>
                      <a:rPr lang="vi-VN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6652" y="1720732"/>
                    <a:ext cx="2280848" cy="594238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6" name="Group 55"/>
            <p:cNvGrpSpPr/>
            <p:nvPr/>
          </p:nvGrpSpPr>
          <p:grpSpPr>
            <a:xfrm>
              <a:off x="8994942" y="1501346"/>
              <a:ext cx="3113112" cy="1058047"/>
              <a:chOff x="5537206" y="1557992"/>
              <a:chExt cx="3102558" cy="983603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6146277" y="1557992"/>
                    <a:ext cx="2493487" cy="98360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marL="630555" marR="0" algn="just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28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2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 </m:t>
                          </m:r>
                        </m:oMath>
                      </m:oMathPara>
                    </a14:m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9" name="TextBox 5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46277" y="1557992"/>
                    <a:ext cx="2493487" cy="983603"/>
                  </a:xfrm>
                  <a:prstGeom prst="rect">
                    <a:avLst/>
                  </a:prstGeom>
                  <a:blipFill rotWithShape="1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7" name="Group 16"/>
          <p:cNvGrpSpPr/>
          <p:nvPr/>
        </p:nvGrpSpPr>
        <p:grpSpPr>
          <a:xfrm>
            <a:off x="433819" y="6253719"/>
            <a:ext cx="2565262" cy="457805"/>
            <a:chOff x="433819" y="6253719"/>
            <a:chExt cx="2565262" cy="457805"/>
          </a:xfrm>
        </p:grpSpPr>
        <p:sp>
          <p:nvSpPr>
            <p:cNvPr id="77" name="Round Diagonal Corner Rectangle 76"/>
            <p:cNvSpPr/>
            <p:nvPr/>
          </p:nvSpPr>
          <p:spPr>
            <a:xfrm flipV="1">
              <a:off x="433819" y="6273367"/>
              <a:ext cx="444071" cy="420651"/>
            </a:xfrm>
            <a:prstGeom prst="round2Diag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75" name="Freeform 20"/>
            <p:cNvSpPr>
              <a:spLocks/>
            </p:cNvSpPr>
            <p:nvPr/>
          </p:nvSpPr>
          <p:spPr bwMode="auto">
            <a:xfrm rot="16200000" flipV="1">
              <a:off x="1726071" y="5438515"/>
              <a:ext cx="424829" cy="2121190"/>
            </a:xfrm>
            <a:prstGeom prst="round1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50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76" name="Freeform 75"/>
            <p:cNvSpPr>
              <a:spLocks noEditPoints="1"/>
            </p:cNvSpPr>
            <p:nvPr/>
          </p:nvSpPr>
          <p:spPr bwMode="auto">
            <a:xfrm>
              <a:off x="513848" y="6294224"/>
              <a:ext cx="284012" cy="378936"/>
            </a:xfrm>
            <a:custGeom>
              <a:avLst/>
              <a:gdLst>
                <a:gd name="T0" fmla="*/ 135 w 145"/>
                <a:gd name="T1" fmla="*/ 72 h 197"/>
                <a:gd name="T2" fmla="*/ 72 w 145"/>
                <a:gd name="T3" fmla="*/ 135 h 197"/>
                <a:gd name="T4" fmla="*/ 9 w 145"/>
                <a:gd name="T5" fmla="*/ 72 h 197"/>
                <a:gd name="T6" fmla="*/ 72 w 145"/>
                <a:gd name="T7" fmla="*/ 9 h 197"/>
                <a:gd name="T8" fmla="*/ 115 w 145"/>
                <a:gd name="T9" fmla="*/ 26 h 197"/>
                <a:gd name="T10" fmla="*/ 60 w 145"/>
                <a:gd name="T11" fmla="*/ 82 h 197"/>
                <a:gd name="T12" fmla="*/ 30 w 145"/>
                <a:gd name="T13" fmla="*/ 60 h 197"/>
                <a:gd name="T14" fmla="*/ 20 w 145"/>
                <a:gd name="T15" fmla="*/ 68 h 197"/>
                <a:gd name="T16" fmla="*/ 61 w 145"/>
                <a:gd name="T17" fmla="*/ 126 h 197"/>
                <a:gd name="T18" fmla="*/ 123 w 145"/>
                <a:gd name="T19" fmla="*/ 35 h 197"/>
                <a:gd name="T20" fmla="*/ 135 w 145"/>
                <a:gd name="T21" fmla="*/ 72 h 197"/>
                <a:gd name="T22" fmla="*/ 145 w 145"/>
                <a:gd name="T23" fmla="*/ 12 h 197"/>
                <a:gd name="T24" fmla="*/ 135 w 145"/>
                <a:gd name="T25" fmla="*/ 12 h 197"/>
                <a:gd name="T26" fmla="*/ 123 w 145"/>
                <a:gd name="T27" fmla="*/ 21 h 197"/>
                <a:gd name="T28" fmla="*/ 72 w 145"/>
                <a:gd name="T29" fmla="*/ 0 h 197"/>
                <a:gd name="T30" fmla="*/ 0 w 145"/>
                <a:gd name="T31" fmla="*/ 72 h 197"/>
                <a:gd name="T32" fmla="*/ 30 w 145"/>
                <a:gd name="T33" fmla="*/ 131 h 197"/>
                <a:gd name="T34" fmla="*/ 7 w 145"/>
                <a:gd name="T35" fmla="*/ 175 h 197"/>
                <a:gd name="T36" fmla="*/ 13 w 145"/>
                <a:gd name="T37" fmla="*/ 193 h 197"/>
                <a:gd name="T38" fmla="*/ 32 w 145"/>
                <a:gd name="T39" fmla="*/ 187 h 197"/>
                <a:gd name="T40" fmla="*/ 51 w 145"/>
                <a:gd name="T41" fmla="*/ 141 h 197"/>
                <a:gd name="T42" fmla="*/ 51 w 145"/>
                <a:gd name="T43" fmla="*/ 141 h 197"/>
                <a:gd name="T44" fmla="*/ 72 w 145"/>
                <a:gd name="T45" fmla="*/ 145 h 197"/>
                <a:gd name="T46" fmla="*/ 145 w 145"/>
                <a:gd name="T47" fmla="*/ 72 h 197"/>
                <a:gd name="T48" fmla="*/ 129 w 145"/>
                <a:gd name="T49" fmla="*/ 28 h 197"/>
                <a:gd name="T50" fmla="*/ 145 w 145"/>
                <a:gd name="T51" fmla="*/ 12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5" h="197">
                  <a:moveTo>
                    <a:pt x="135" y="72"/>
                  </a:moveTo>
                  <a:cubicBezTo>
                    <a:pt x="135" y="107"/>
                    <a:pt x="107" y="135"/>
                    <a:pt x="72" y="135"/>
                  </a:cubicBezTo>
                  <a:cubicBezTo>
                    <a:pt x="37" y="135"/>
                    <a:pt x="9" y="107"/>
                    <a:pt x="9" y="72"/>
                  </a:cubicBezTo>
                  <a:cubicBezTo>
                    <a:pt x="9" y="37"/>
                    <a:pt x="37" y="9"/>
                    <a:pt x="72" y="9"/>
                  </a:cubicBezTo>
                  <a:cubicBezTo>
                    <a:pt x="89" y="9"/>
                    <a:pt x="104" y="15"/>
                    <a:pt x="115" y="26"/>
                  </a:cubicBezTo>
                  <a:cubicBezTo>
                    <a:pt x="101" y="38"/>
                    <a:pt x="80" y="57"/>
                    <a:pt x="60" y="82"/>
                  </a:cubicBezTo>
                  <a:cubicBezTo>
                    <a:pt x="50" y="74"/>
                    <a:pt x="40" y="67"/>
                    <a:pt x="30" y="60"/>
                  </a:cubicBezTo>
                  <a:cubicBezTo>
                    <a:pt x="26" y="63"/>
                    <a:pt x="24" y="65"/>
                    <a:pt x="20" y="68"/>
                  </a:cubicBezTo>
                  <a:cubicBezTo>
                    <a:pt x="34" y="88"/>
                    <a:pt x="47" y="107"/>
                    <a:pt x="61" y="126"/>
                  </a:cubicBezTo>
                  <a:cubicBezTo>
                    <a:pt x="80" y="95"/>
                    <a:pt x="99" y="63"/>
                    <a:pt x="123" y="35"/>
                  </a:cubicBezTo>
                  <a:cubicBezTo>
                    <a:pt x="130" y="45"/>
                    <a:pt x="135" y="58"/>
                    <a:pt x="135" y="72"/>
                  </a:cubicBezTo>
                  <a:close/>
                  <a:moveTo>
                    <a:pt x="145" y="12"/>
                  </a:moveTo>
                  <a:cubicBezTo>
                    <a:pt x="141" y="12"/>
                    <a:pt x="138" y="12"/>
                    <a:pt x="135" y="12"/>
                  </a:cubicBezTo>
                  <a:cubicBezTo>
                    <a:pt x="135" y="12"/>
                    <a:pt x="130" y="15"/>
                    <a:pt x="123" y="21"/>
                  </a:cubicBezTo>
                  <a:cubicBezTo>
                    <a:pt x="110" y="8"/>
                    <a:pt x="92" y="0"/>
                    <a:pt x="72" y="0"/>
                  </a:cubicBezTo>
                  <a:cubicBezTo>
                    <a:pt x="32" y="0"/>
                    <a:pt x="0" y="32"/>
                    <a:pt x="0" y="72"/>
                  </a:cubicBezTo>
                  <a:cubicBezTo>
                    <a:pt x="0" y="97"/>
                    <a:pt x="11" y="118"/>
                    <a:pt x="30" y="131"/>
                  </a:cubicBezTo>
                  <a:cubicBezTo>
                    <a:pt x="7" y="175"/>
                    <a:pt x="7" y="175"/>
                    <a:pt x="7" y="175"/>
                  </a:cubicBezTo>
                  <a:cubicBezTo>
                    <a:pt x="3" y="182"/>
                    <a:pt x="6" y="190"/>
                    <a:pt x="13" y="193"/>
                  </a:cubicBezTo>
                  <a:cubicBezTo>
                    <a:pt x="20" y="197"/>
                    <a:pt x="28" y="194"/>
                    <a:pt x="32" y="187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8" y="143"/>
                    <a:pt x="65" y="145"/>
                    <a:pt x="72" y="145"/>
                  </a:cubicBezTo>
                  <a:cubicBezTo>
                    <a:pt x="112" y="145"/>
                    <a:pt x="145" y="112"/>
                    <a:pt x="145" y="72"/>
                  </a:cubicBezTo>
                  <a:cubicBezTo>
                    <a:pt x="145" y="55"/>
                    <a:pt x="138" y="40"/>
                    <a:pt x="129" y="28"/>
                  </a:cubicBezTo>
                  <a:cubicBezTo>
                    <a:pt x="134" y="22"/>
                    <a:pt x="139" y="17"/>
                    <a:pt x="145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41075" y="6253719"/>
              <a:ext cx="1475337" cy="3829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Lời Giải</a:t>
              </a:r>
              <a:endParaRPr lang="en-US" sz="3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47" name="Picture 46" descr="55608102_713410709060941_6777994971942223872_n"/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36" t="4230" r="9901" b="4738"/>
          <a:stretch/>
        </p:blipFill>
        <p:spPr bwMode="auto">
          <a:xfrm>
            <a:off x="9483760" y="312570"/>
            <a:ext cx="2541981" cy="44493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608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195604" y="999096"/>
            <a:ext cx="11996396" cy="5731799"/>
            <a:chOff x="184495" y="3636265"/>
            <a:chExt cx="11834900" cy="4481568"/>
          </a:xfrm>
        </p:grpSpPr>
        <p:sp>
          <p:nvSpPr>
            <p:cNvPr id="30" name="Rounded Rectangle 29"/>
            <p:cNvSpPr/>
            <p:nvPr/>
          </p:nvSpPr>
          <p:spPr>
            <a:xfrm>
              <a:off x="184495" y="3712613"/>
              <a:ext cx="11834900" cy="4405220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203200" y="3636265"/>
              <a:ext cx="2342697" cy="409094"/>
              <a:chOff x="1275608" y="6239450"/>
              <a:chExt cx="4592536" cy="743306"/>
            </a:xfrm>
          </p:grpSpPr>
          <p:sp>
            <p:nvSpPr>
              <p:cNvPr id="32" name="Freeform 20"/>
              <p:cNvSpPr>
                <a:spLocks/>
              </p:cNvSpPr>
              <p:nvPr/>
            </p:nvSpPr>
            <p:spPr bwMode="auto">
              <a:xfrm rot="16200000" flipV="1">
                <a:off x="3502219" y="4616830"/>
                <a:ext cx="659960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187353" y="6239450"/>
                <a:ext cx="3365864" cy="7433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8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28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4" name="Round Diagonal Corner Rectangle 33"/>
              <p:cNvSpPr/>
              <p:nvPr/>
            </p:nvSpPr>
            <p:spPr>
              <a:xfrm flipV="1">
                <a:off x="1275608" y="6330946"/>
                <a:ext cx="852450" cy="651810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35" name="Freeform 34"/>
              <p:cNvSpPr>
                <a:spLocks noEditPoints="1"/>
              </p:cNvSpPr>
              <p:nvPr/>
            </p:nvSpPr>
            <p:spPr bwMode="auto">
              <a:xfrm>
                <a:off x="1403700" y="6378164"/>
                <a:ext cx="545196" cy="58866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0" y="1642771"/>
                <a:ext cx="8245366" cy="50881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30555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Lượng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nón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chảy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xuống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nón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en-US" sz="3200" i="1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sub/>
                        </m:sSub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.2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3200" i="1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200" i="1">
                                    <a:latin typeface="Cambria Math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200" i="1">
                                        <a:latin typeface="Cambria Math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𝑟</m:t>
                                    </m:r>
                                  </m:num>
                                  <m:den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.1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en-US" sz="3200" i="1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630555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nón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nón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⇔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′=</m:t>
                    </m:r>
                    <m:f>
                      <m:fPr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𝑟h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630555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nón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30555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en-US" sz="3200" i="1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200" i="1">
                                    <a:latin typeface="Cambria Math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200" i="1">
                                        <a:latin typeface="Cambria Math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𝑟h</m:t>
                                    </m:r>
                                  </m:num>
                                  <m:den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en-US" sz="3200" i="1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⇔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g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e>
                    </m:rad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642771"/>
                <a:ext cx="8245366" cy="5088124"/>
              </a:xfrm>
              <a:prstGeom prst="rect">
                <a:avLst/>
              </a:prstGeom>
              <a:blipFill rotWithShape="1">
                <a:blip r:embed="rId2"/>
                <a:stretch>
                  <a:fillRect t="-1677" r="-177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Action Button: Home 38">
            <a:hlinkClick r:id="rId3" action="ppaction://hlinksldjump" highlightClick="1"/>
          </p:cNvPr>
          <p:cNvSpPr/>
          <p:nvPr/>
        </p:nvSpPr>
        <p:spPr>
          <a:xfrm>
            <a:off x="6438531" y="6445187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Action Button: Forward or Next 36">
            <a:hlinkClick r:id="" action="ppaction://hlinkshowjump?jump=nextslide" highlightClick="1"/>
          </p:cNvPr>
          <p:cNvSpPr/>
          <p:nvPr/>
        </p:nvSpPr>
        <p:spPr>
          <a:xfrm>
            <a:off x="11564032" y="6565052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Action Button: Back or Previous 37">
            <a:hlinkClick r:id="" action="ppaction://hlinkshowjump?jump=previousslide" highlightClick="1"/>
          </p:cNvPr>
          <p:cNvSpPr/>
          <p:nvPr/>
        </p:nvSpPr>
        <p:spPr>
          <a:xfrm>
            <a:off x="11000320" y="6565052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36" name="Group 35"/>
          <p:cNvGrpSpPr/>
          <p:nvPr/>
        </p:nvGrpSpPr>
        <p:grpSpPr>
          <a:xfrm>
            <a:off x="265919" y="38686"/>
            <a:ext cx="11860873" cy="1058052"/>
            <a:chOff x="247181" y="1501341"/>
            <a:chExt cx="11860873" cy="1058052"/>
          </a:xfrm>
        </p:grpSpPr>
        <p:grpSp>
          <p:nvGrpSpPr>
            <p:cNvPr id="40" name="Group 39"/>
            <p:cNvGrpSpPr/>
            <p:nvPr/>
          </p:nvGrpSpPr>
          <p:grpSpPr>
            <a:xfrm>
              <a:off x="247181" y="1501341"/>
              <a:ext cx="3090381" cy="914401"/>
              <a:chOff x="5537206" y="1557991"/>
              <a:chExt cx="3079904" cy="850065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TextBox 54"/>
                  <p:cNvSpPr txBox="1"/>
                  <p:nvPr/>
                </p:nvSpPr>
                <p:spPr>
                  <a:xfrm>
                    <a:off x="6175326" y="1799315"/>
                    <a:ext cx="2280848" cy="58935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ad>
                          <m:radPr>
                            <m:ctrlP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>
                            <m: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g>
                          <m:e>
                            <m: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a14:m>
                    <a:r>
                      <a:rPr lang="vi-VN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sz="3000" dirty="0"/>
                  </a:p>
                </p:txBody>
              </p:sp>
            </mc:Choice>
            <mc:Fallback xmlns="">
              <p:sp>
                <p:nvSpPr>
                  <p:cNvPr id="55" name="TextBox 5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5326" y="1799315"/>
                    <a:ext cx="2280848" cy="589352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1" name="Group 40"/>
            <p:cNvGrpSpPr/>
            <p:nvPr/>
          </p:nvGrpSpPr>
          <p:grpSpPr>
            <a:xfrm>
              <a:off x="3163101" y="1501342"/>
              <a:ext cx="3090381" cy="926505"/>
              <a:chOff x="5537206" y="1557992"/>
              <a:chExt cx="3079904" cy="861317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6255245" y="1580973"/>
                    <a:ext cx="2280848" cy="83833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28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2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2800" b="1" dirty="0">
                      <a:solidFill>
                        <a:schemeClr val="bg1"/>
                      </a:solidFill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2" name="TextBox 5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55245" y="1580973"/>
                    <a:ext cx="2280848" cy="838336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2" name="Group 41"/>
            <p:cNvGrpSpPr/>
            <p:nvPr/>
          </p:nvGrpSpPr>
          <p:grpSpPr>
            <a:xfrm>
              <a:off x="6079021" y="1501343"/>
              <a:ext cx="3090381" cy="914402"/>
              <a:chOff x="5537206" y="1557992"/>
              <a:chExt cx="3079904" cy="850064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/>
                  <p:cNvSpPr txBox="1"/>
                  <p:nvPr/>
                </p:nvSpPr>
                <p:spPr>
                  <a:xfrm>
                    <a:off x="6196652" y="1720732"/>
                    <a:ext cx="2280848" cy="59423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ad>
                          <m:radPr>
                            <m:ctrlP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>
                            <m: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g>
                          <m:e>
                            <m: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a14:m>
                    <a:r>
                      <a:rPr lang="vi-VN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9" name="TextBox 4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6652" y="1720732"/>
                    <a:ext cx="2280848" cy="594238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3" name="Group 42"/>
            <p:cNvGrpSpPr/>
            <p:nvPr/>
          </p:nvGrpSpPr>
          <p:grpSpPr>
            <a:xfrm>
              <a:off x="8994942" y="1501346"/>
              <a:ext cx="3113112" cy="1058047"/>
              <a:chOff x="5537206" y="1557992"/>
              <a:chExt cx="3102558" cy="983603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/>
                  <p:cNvSpPr txBox="1"/>
                  <p:nvPr/>
                </p:nvSpPr>
                <p:spPr>
                  <a:xfrm>
                    <a:off x="6146277" y="1557992"/>
                    <a:ext cx="2493487" cy="98360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marL="630555" marR="0" algn="just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28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2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 </m:t>
                          </m:r>
                        </m:oMath>
                      </m:oMathPara>
                    </a14:m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6" name="TextBox 4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46277" y="1557992"/>
                    <a:ext cx="2493487" cy="983603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56" name="Oval 55"/>
          <p:cNvSpPr/>
          <p:nvPr/>
        </p:nvSpPr>
        <p:spPr>
          <a:xfrm>
            <a:off x="309741" y="296118"/>
            <a:ext cx="731195" cy="629768"/>
          </a:xfrm>
          <a:prstGeom prst="ellipse">
            <a:avLst/>
          </a:prstGeom>
          <a:solidFill>
            <a:srgbClr val="CC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 </a:t>
            </a:r>
            <a:endParaRPr lang="en-US" sz="3200" dirty="0"/>
          </a:p>
        </p:txBody>
      </p:sp>
      <p:pic>
        <p:nvPicPr>
          <p:cNvPr id="57" name="Picture 56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777837"/>
            <a:ext cx="3295649" cy="4271963"/>
          </a:xfrm>
          <a:prstGeom prst="rect">
            <a:avLst/>
          </a:prstGeom>
          <a:solidFill>
            <a:srgbClr val="FCFDFE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709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05949" y="4836417"/>
            <a:ext cx="12086052" cy="2021583"/>
            <a:chOff x="184495" y="3636275"/>
            <a:chExt cx="11834900" cy="2170174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1941231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1927"/>
              <a:chOff x="1275608" y="6239450"/>
              <a:chExt cx="4592537" cy="911977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4" y="6239450"/>
                <a:ext cx="2832095" cy="7469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47057" y="119052"/>
            <a:ext cx="12004323" cy="1474843"/>
            <a:chOff x="534987" y="1869705"/>
            <a:chExt cx="23532818" cy="2473580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268974" cy="2473580"/>
              <a:chOff x="534987" y="1647866"/>
              <a:chExt cx="23268974" cy="2473580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683775" y="1838115"/>
                <a:ext cx="23120186" cy="2283331"/>
              </a:xfrm>
              <a:prstGeom prst="roundRect">
                <a:avLst>
                  <a:gd name="adj" fmla="val 549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328128" y="1653394"/>
                  <a:ext cx="2690581" cy="9291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3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24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1669303" y="2819030"/>
                  <a:ext cx="22398502" cy="13148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0" marR="0" lvl="2" algn="just">
                    <a:lnSpc>
                      <a:spcPct val="107000"/>
                    </a:lnSpc>
                    <a:spcBef>
                      <a:spcPts val="1000"/>
                    </a:spcBef>
                    <a:spcAft>
                      <a:spcPts val="0"/>
                    </a:spcAft>
                    <a:buClr>
                      <a:srgbClr val="0000FF"/>
                    </a:buClr>
                  </a:pPr>
                  <a:r>
                    <a:rPr lang="en-US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                 </a:t>
                  </a:r>
                  <a:r>
                    <a:rPr lang="en-US" sz="3200" dirty="0" err="1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Đạo</a:t>
                  </a:r>
                  <a:r>
                    <a:rPr lang="en-US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hàm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hàm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endPara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9303" y="2819030"/>
                  <a:ext cx="22398502" cy="1314815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b="-11628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D0AB9FB-A402-43C6-830F-BAC47ED452D0}"/>
              </a:ext>
            </a:extLst>
          </p:cNvPr>
          <p:cNvGrpSpPr/>
          <p:nvPr/>
        </p:nvGrpSpPr>
        <p:grpSpPr>
          <a:xfrm>
            <a:off x="2454488" y="1781757"/>
            <a:ext cx="7330769" cy="617268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="" xmlns:a16="http://schemas.microsoft.com/office/drawing/2014/main" id="{0839FD11-1E39-4EBB-A7FB-DEB39691C378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200" b="1" dirty="0" smtClean="0">
                      <a:solidFill>
                        <a:schemeClr val="bg1"/>
                      </a:solidFill>
                      <a:ea typeface="Arial" panose="020B0604020202020204" pitchFamily="34" charset="0"/>
                      <a:cs typeface="Times New Roman" panose="02020603050405020304" pitchFamily="18" charset="0"/>
                    </a:rPr>
                    <a:t>   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sSup>
                            <m:sSupPr>
                              <m:ctrlP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sSup>
                            <m:sSupPr>
                              <m:ctrlP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</m:d>
                      <m:r>
                        <m:rPr>
                          <m:nor/>
                        </m:rPr>
                        <a:rPr lang="en-US" sz="3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a14:m>
                  <a:endParaRPr lang="en-US" sz="3200" b="1" dirty="0">
                    <a:solidFill>
                      <a:schemeClr val="bg1"/>
                    </a:solidFill>
                    <a:latin typeface="+mj-lt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0839FD11-1E39-4EBB-A7FB-DEB39691C3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8634B6D4-DECA-4F71-9C3F-B85DE60414F0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000" b="1" dirty="0">
                  <a:latin typeface="+mj-lt"/>
                  <a:ea typeface="Tahoma" pitchFamily="34" charset="0"/>
                  <a:cs typeface="Tahoma" pitchFamily="34" charset="0"/>
                </a:rPr>
                <a:t>A</a:t>
              </a:r>
              <a:endParaRPr lang="en-US" sz="3000" b="1" dirty="0">
                <a:latin typeface="+mj-lt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A2194087-0D43-42CA-A1D2-4373C69CC457}"/>
              </a:ext>
            </a:extLst>
          </p:cNvPr>
          <p:cNvGrpSpPr/>
          <p:nvPr/>
        </p:nvGrpSpPr>
        <p:grpSpPr>
          <a:xfrm>
            <a:off x="2390032" y="2503065"/>
            <a:ext cx="7395225" cy="765840"/>
            <a:chOff x="1458731" y="6334159"/>
            <a:chExt cx="13782857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="" xmlns:a16="http://schemas.microsoft.com/office/drawing/2014/main" id="{FB0B6341-256C-4170-AF4E-1216E5EDD04C}"/>
                    </a:ext>
                  </a:extLst>
                </p:cNvPr>
                <p:cNvSpPr/>
                <p:nvPr/>
              </p:nvSpPr>
              <p:spPr>
                <a:xfrm>
                  <a:off x="2140385" y="6334159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629920" marR="0" algn="just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  <a:tabLst>
                      <a:tab pos="2160270" algn="l"/>
                      <a:tab pos="3599815" algn="l"/>
                      <a:tab pos="5039995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sz="3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32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sz="3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sSup>
                              <m:sSupPr>
                                <m:ctrlPr>
                                  <a:rPr lang="en-US" sz="3200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a:rPr lang="en-US" sz="32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sz="3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3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sz="3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sz="3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3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32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  <m:r>
                              <a:rPr lang="en-US" sz="3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sz="3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3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m:rPr>
                            <m:nor/>
                          </m:rPr>
                          <a:rPr lang="en-US" sz="32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FB0B6341-256C-4170-AF4E-1216E5EDD0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5" y="6334159"/>
                  <a:ext cx="13101203" cy="1234536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13A7BA64-0BA1-4ADF-A17E-617425026AFB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B</a:t>
              </a:r>
              <a:endParaRPr lang="en-US" sz="3000" b="1" dirty="0">
                <a:latin typeface="+mj-lt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4D274B26-9415-432A-9282-BDEF246F0009}"/>
              </a:ext>
            </a:extLst>
          </p:cNvPr>
          <p:cNvGrpSpPr/>
          <p:nvPr/>
        </p:nvGrpSpPr>
        <p:grpSpPr>
          <a:xfrm>
            <a:off x="2390032" y="3422776"/>
            <a:ext cx="7395225" cy="617268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="" xmlns:a16="http://schemas.microsoft.com/office/drawing/2014/main" id="{6E15A8FC-94CE-45FB-8D02-B33F2327F992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spcBef>
                      <a:spcPts val="900"/>
                    </a:spcBef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sSup>
                            <m:sSupPr>
                              <m:ctrlP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r>
                    <a:rPr lang="en-US" sz="32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.</a:t>
                  </a:r>
                  <a:endParaRPr lang="vi-VN" sz="3200" b="1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6E15A8FC-94CE-45FB-8D02-B33F2327F9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29358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0D6B711C-CC2A-45AE-A2BD-46B4ECA3D81C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C</a:t>
              </a:r>
              <a:endParaRPr lang="en-US" sz="3000" b="1" dirty="0">
                <a:latin typeface="+mj-lt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E278C7C5-EAEF-4F1A-B3FB-29FCE054F0E0}"/>
              </a:ext>
            </a:extLst>
          </p:cNvPr>
          <p:cNvGrpSpPr/>
          <p:nvPr/>
        </p:nvGrpSpPr>
        <p:grpSpPr>
          <a:xfrm>
            <a:off x="2414442" y="4205130"/>
            <a:ext cx="7382807" cy="617268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>
                  <a:extLst>
                    <a:ext uri="{FF2B5EF4-FFF2-40B4-BE49-F238E27FC236}">
                      <a16:creationId xmlns="" xmlns:a16="http://schemas.microsoft.com/office/drawing/2014/main" id="{C4F0F9CE-3F15-4D47-A2C9-5C6F65E0E3FB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629920" marR="0" algn="just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  <a:tabLst>
                      <a:tab pos="2160270" algn="l"/>
                      <a:tab pos="3599815" algn="l"/>
                      <a:tab pos="5039995" algn="l"/>
                    </a:tabLst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sSup>
                            <m:sSupPr>
                              <m:ctrlP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e>
                      </m:d>
                    </m:oMath>
                  </a14:m>
                  <a:r>
                    <a:rPr lang="en-US" sz="32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.</a:t>
                  </a:r>
                  <a:endPara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C4F0F9CE-3F15-4D47-A2C9-5C6F65E0E3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t="-5505" b="-23853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17C2C013-2C1D-4DEE-A68B-FF23256FE92A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D</a:t>
              </a:r>
              <a:endParaRPr lang="en-US" sz="3000" b="1" dirty="0">
                <a:latin typeface="+mj-lt"/>
              </a:endParaRPr>
            </a:p>
          </p:txBody>
        </p:sp>
      </p:grpSp>
      <p:sp>
        <p:nvSpPr>
          <p:cNvPr id="50" name="Oval 49">
            <a:extLst>
              <a:ext uri="{FF2B5EF4-FFF2-40B4-BE49-F238E27FC236}">
                <a16:creationId xmlns="" xmlns:a16="http://schemas.microsoft.com/office/drawing/2014/main" id="{432E638B-F586-4599-B26E-BBF1E009BB5A}"/>
              </a:ext>
            </a:extLst>
          </p:cNvPr>
          <p:cNvSpPr/>
          <p:nvPr/>
        </p:nvSpPr>
        <p:spPr>
          <a:xfrm>
            <a:off x="2379498" y="2628151"/>
            <a:ext cx="618093" cy="615742"/>
          </a:xfrm>
          <a:prstGeom prst="ellipse">
            <a:avLst/>
          </a:prstGeom>
          <a:solidFill>
            <a:srgbClr val="CC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5" rIns="45711" bIns="22855" rtlCol="0" anchor="ctr"/>
          <a:lstStyle/>
          <a:p>
            <a:pPr algn="ctr"/>
            <a:r>
              <a:rPr lang="vi-VN" sz="3000" b="1" dirty="0" smtClean="0">
                <a:latin typeface="+mj-lt"/>
                <a:ea typeface="Tahoma" pitchFamily="34" charset="0"/>
                <a:cs typeface="Tahoma" pitchFamily="34" charset="0"/>
              </a:rPr>
              <a:t>B</a:t>
            </a:r>
            <a:endParaRPr lang="en-US" sz="3000" b="1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08705" y="5563646"/>
                <a:ext cx="10856474" cy="6916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992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Có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3200" i="1"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⟹</m:t>
                    </m:r>
                    <m:sSup>
                      <m:sSupPr>
                        <m:ctrlPr>
                          <a:rPr lang="en-US" sz="32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3200" i="1"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2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705" y="5563646"/>
                <a:ext cx="10856474" cy="691600"/>
              </a:xfrm>
              <a:prstGeom prst="rect">
                <a:avLst/>
              </a:prstGeom>
              <a:blipFill rotWithShape="1">
                <a:blip r:embed="rId8"/>
                <a:stretch>
                  <a:fillRect t="-4425" b="-2035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ction Button: Forward or Next 2">
            <a:hlinkClick r:id="" action="ppaction://hlinkshowjump?jump=nextslide" highlightClick="1"/>
          </p:cNvPr>
          <p:cNvSpPr/>
          <p:nvPr/>
        </p:nvSpPr>
        <p:spPr>
          <a:xfrm>
            <a:off x="11564032" y="6565052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Action Button: Back or Previous 3">
            <a:hlinkClick r:id="" action="ppaction://hlinkshowjump?jump=previousslide" highlightClick="1"/>
          </p:cNvPr>
          <p:cNvSpPr/>
          <p:nvPr/>
        </p:nvSpPr>
        <p:spPr>
          <a:xfrm>
            <a:off x="11000320" y="6565052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Action Button: Home 11">
            <a:hlinkClick r:id="rId9" action="ppaction://hlinksldjump" highlightClick="1"/>
          </p:cNvPr>
          <p:cNvSpPr/>
          <p:nvPr/>
        </p:nvSpPr>
        <p:spPr>
          <a:xfrm>
            <a:off x="6438531" y="6445187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9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203926" y="3009902"/>
            <a:ext cx="11834900" cy="3641691"/>
            <a:chOff x="184495" y="3636272"/>
            <a:chExt cx="11834900" cy="4763427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4534481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2"/>
              <a:ext cx="2342698" cy="724644"/>
              <a:chOff x="1275608" y="6239450"/>
              <a:chExt cx="4592537" cy="1316644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240027" y="4879022"/>
                <a:ext cx="1184345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813136" cy="1316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47058" y="45025"/>
            <a:ext cx="11906395" cy="1974920"/>
            <a:chOff x="534987" y="1869705"/>
            <a:chExt cx="23340848" cy="3312294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3239973"/>
              <a:chOff x="534987" y="1647866"/>
              <a:chExt cx="23340848" cy="3239973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0"/>
                <a:ext cx="23120186" cy="3166949"/>
              </a:xfrm>
              <a:prstGeom prst="roundRect">
                <a:avLst>
                  <a:gd name="adj" fmla="val 549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328130" y="1653394"/>
                  <a:ext cx="2690581" cy="929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3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25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1594882" y="1933278"/>
                  <a:ext cx="21897218" cy="32487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R="0" indent="1588"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en-US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       Cho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lăng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trụ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đứng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𝐴𝐵𝐶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sSup>
                        <m:sSup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sSup>
                        <m:sSup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đáy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𝛥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𝐴𝐵𝐶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vuông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tại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𝐵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𝐴𝐵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</m:oMath>
                  </a14:m>
                  <a:r>
                    <a:rPr lang="vi-VN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,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𝐵𝐴𝐶</m:t>
                          </m:r>
                        </m:e>
                      </m:acc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60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r>
                    <a:rPr lang="vi-VN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và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rad>
                    </m:oMath>
                  </a14:m>
                  <a:r>
                    <a:rPr lang="vi-VN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Thể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tích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khối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lăng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trụ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𝐴𝐵𝐶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sSup>
                        <m:sSup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sSup>
                        <m:sSup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là</a:t>
                  </a:r>
                  <a:endPara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94882" y="1933278"/>
                  <a:ext cx="21897218" cy="3248721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l="-600" t="-631" r="-546" b="-4732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0" y="3640814"/>
                <a:ext cx="8671035" cy="2586271"/>
              </a:xfrm>
              <a:prstGeom prst="rect">
                <a:avLst/>
              </a:prstGeom>
              <a:noFill/>
            </p:spPr>
            <p:txBody>
              <a:bodyPr wrap="square" lIns="91426" tIns="45713" rIns="91426" bIns="45713" rtlCol="0">
                <a:spAutoFit/>
              </a:bodyPr>
              <a:lstStyle/>
              <a:p>
                <a:pPr marL="629920" marR="0" algn="just"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8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vi-VN" sz="28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é</m:t>
                      </m:r>
                      <m:r>
                        <m:rPr>
                          <m:nor/>
                        </m:rPr>
                        <a:rPr lang="vi-VN" sz="28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vi-VN" sz="28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𝛥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𝐴𝐵𝐶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dirty="0" err="1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vu</m:t>
                      </m:r>
                      <m:r>
                        <m:rPr>
                          <m:nor/>
                        </m:rPr>
                        <a:rPr lang="en-US" sz="2800" dirty="0" err="1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en-US" sz="2800" dirty="0" err="1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dirty="0" err="1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2800" dirty="0" err="1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ạ</m:t>
                      </m:r>
                      <m:r>
                        <m:rPr>
                          <m:nor/>
                        </m:rPr>
                        <a:rPr lang="en-US" sz="2800" dirty="0" err="1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𝐵</m:t>
                      </m:r>
                      <m:r>
                        <m:rPr>
                          <m:nor/>
                        </m:rPr>
                        <a:rPr lang="vi-VN" sz="28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vi-VN" sz="28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vi-VN" sz="28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8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ó </m:t>
                      </m:r>
                      <m:r>
                        <a:rPr lang="en-US" sz="2800" b="0" i="1" dirty="0" smtClean="0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𝐵𝐶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𝐴𝐵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sz="2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e>
                      </m:func>
                      <m:sSup>
                        <m:sSupPr>
                          <m:ctrlPr>
                            <a:rPr lang="en-US" sz="2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ad>
                        <m:radPr>
                          <m:degHide m:val="on"/>
                          <m:ctrlPr>
                            <a:rPr lang="en-US" sz="2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rad>
                      <m:r>
                        <a:rPr lang="en-US" sz="2800" b="0" i="1" smtClean="0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⇒</m:t>
                      </m:r>
                      <m:sSub>
                        <m:sSubPr>
                          <m:ctrlPr>
                            <a:rPr lang="en-US" sz="2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𝐴𝐵𝐶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𝐴𝐵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𝐵𝐶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2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rad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2800" i="1"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vi-VN" sz="28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29920" marR="0" algn="just"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𝐴𝐵𝐶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sSub>
                        <m:sSubPr>
                          <m:ctrlPr>
                            <a:rPr lang="en-US" sz="2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𝐴𝐵𝐶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ad>
                        <m:radPr>
                          <m:degHide m:val="on"/>
                          <m:ctrlPr>
                            <a:rPr lang="en-US" sz="2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rad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2800" i="1"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m:rPr>
                          <m:nor/>
                        </m:rPr>
                        <a:rPr lang="vi-VN" sz="28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640814"/>
                <a:ext cx="8671035" cy="258627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247976" y="2057399"/>
            <a:ext cx="11903404" cy="931321"/>
            <a:chOff x="247181" y="1501339"/>
            <a:chExt cx="11903404" cy="931321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39"/>
              <a:ext cx="3090381" cy="920059"/>
              <a:chOff x="5537206" y="1557991"/>
              <a:chExt cx="3079904" cy="85532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62392" y="1599896"/>
                    <a:ext cx="2280848" cy="8134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:r>
                      <a:rPr lang="en-US" sz="30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sSup>
                              <m:sSupPr>
                                <m:ctrlPr>
                                  <a:rPr lang="en-US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𝒂</m:t>
                                </m:r>
                              </m:e>
                              <m:sup>
                                <m:r>
                                  <a:rPr lang="en-US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sup>
                            </m:sSup>
                          </m:num>
                          <m:den>
                            <m: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oMath>
                    </a14:m>
                    <a:r>
                      <a:rPr lang="vi-VN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. </a:t>
                    </a:r>
                    <a:r>
                      <a:rPr lang="vi-VN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sz="3000" dirty="0"/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62392" y="1599896"/>
                    <a:ext cx="2280848" cy="813420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b="-9790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1"/>
              <a:ext cx="3090381" cy="914400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6255245" y="1592430"/>
                    <a:ext cx="2280848" cy="8156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sSup>
                              <m:sSupPr>
                                <m:ctrlPr>
                                  <a:rPr lang="en-US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𝒂</m:t>
                                </m:r>
                              </m:e>
                              <m:sup>
                                <m:r>
                                  <a:rPr lang="en-US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sup>
                            </m:sSup>
                          </m:num>
                          <m:den>
                            <m: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oMath>
                    </a14:m>
                    <a:r>
                      <a:rPr lang="vi-VN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.</a:t>
                    </a:r>
                    <a:endParaRPr lang="en-US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55245" y="1592430"/>
                    <a:ext cx="2280848" cy="815626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b="-9028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2"/>
              <a:ext cx="3090381" cy="931318"/>
              <a:chOff x="5537206" y="1557992"/>
              <a:chExt cx="3079904" cy="865790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196652" y="1601541"/>
                    <a:ext cx="2280848" cy="82224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:r>
                      <a:rPr lang="en-US" sz="2800" b="1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𝒂</m:t>
                                </m:r>
                              </m:e>
                              <m:sup>
                                <m:r>
                                  <a:rPr lang="en-US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sup>
                            </m:sSup>
                            <m:rad>
                              <m:radPr>
                                <m:degHide m:val="on"/>
                                <m:ctrlPr>
                                  <a:rPr lang="en-US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e>
                            </m:rad>
                          </m:num>
                          <m:den>
                            <m: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oMath>
                    </a14:m>
                    <a:r>
                      <a:rPr lang="vi-VN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. </a:t>
                    </a:r>
                    <a:endParaRPr lang="en-US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6652" y="1601541"/>
                    <a:ext cx="2280848" cy="822241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 b="-8966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5"/>
              <a:ext cx="3155644" cy="914400"/>
              <a:chOff x="5537206" y="1557992"/>
              <a:chExt cx="3144946" cy="850063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188665" y="1576153"/>
                    <a:ext cx="2493487" cy="8081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en-US" sz="2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  <m:rad>
                                <m:radPr>
                                  <m:degHide m:val="on"/>
                                  <m:ctrlPr>
                                    <a:rPr lang="en-US" sz="2400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sz="2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𝟗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vi-VN" sz="24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24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88665" y="1576153"/>
                    <a:ext cx="2493487" cy="808175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49" name="Oval 48"/>
          <p:cNvSpPr/>
          <p:nvPr/>
        </p:nvSpPr>
        <p:spPr>
          <a:xfrm>
            <a:off x="259758" y="2279103"/>
            <a:ext cx="731195" cy="629768"/>
          </a:xfrm>
          <a:prstGeom prst="ellipse">
            <a:avLst/>
          </a:prstGeom>
          <a:solidFill>
            <a:srgbClr val="CC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 </a:t>
            </a:r>
            <a:endParaRPr lang="en-US" sz="3200" dirty="0"/>
          </a:p>
        </p:txBody>
      </p:sp>
      <p:sp>
        <p:nvSpPr>
          <p:cNvPr id="65" name="Action Button: Home 64">
            <a:hlinkClick r:id="rId8" action="ppaction://hlinksldjump" highlightClick="1"/>
          </p:cNvPr>
          <p:cNvSpPr/>
          <p:nvPr/>
        </p:nvSpPr>
        <p:spPr>
          <a:xfrm>
            <a:off x="6438531" y="6445187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3" name="Picture 62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671034" y="2971800"/>
            <a:ext cx="3480345" cy="3848097"/>
          </a:xfrm>
          <a:prstGeom prst="rect">
            <a:avLst/>
          </a:prstGeom>
          <a:solidFill>
            <a:srgbClr val="FCFDFE"/>
          </a:solidFill>
          <a:ln w="9525">
            <a:noFill/>
            <a:miter lim="800000"/>
            <a:headEnd/>
            <a:tailEnd/>
          </a:ln>
        </p:spPr>
      </p:pic>
      <p:sp>
        <p:nvSpPr>
          <p:cNvPr id="50" name="Action Button: Forward or Next 49">
            <a:hlinkClick r:id="" action="ppaction://hlinkshowjump?jump=nextslide" highlightClick="1"/>
          </p:cNvPr>
          <p:cNvSpPr/>
          <p:nvPr/>
        </p:nvSpPr>
        <p:spPr>
          <a:xfrm>
            <a:off x="11564032" y="6565052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Action Button: Back or Previous 63">
            <a:hlinkClick r:id="" action="ppaction://hlinkshowjump?jump=previousslide" highlightClick="1"/>
          </p:cNvPr>
          <p:cNvSpPr/>
          <p:nvPr/>
        </p:nvSpPr>
        <p:spPr>
          <a:xfrm>
            <a:off x="11000320" y="6565052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/>
          <p:cNvSpPr txBox="1"/>
          <p:nvPr/>
        </p:nvSpPr>
        <p:spPr>
          <a:xfrm>
            <a:off x="9845789" y="3409981"/>
            <a:ext cx="707308" cy="461665"/>
          </a:xfrm>
          <a:prstGeom prst="rect">
            <a:avLst/>
          </a:prstGeom>
          <a:solidFill>
            <a:srgbClr val="FCFDFE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9541852" y="3409981"/>
            <a:ext cx="202218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35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49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358061" y="3369274"/>
            <a:ext cx="11755672" cy="2924649"/>
            <a:chOff x="184495" y="3636275"/>
            <a:chExt cx="11834900" cy="2170174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1941231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1927"/>
              <a:chOff x="1275608" y="6239450"/>
              <a:chExt cx="4592537" cy="911977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4" y="6239450"/>
                <a:ext cx="2832095" cy="7469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47057" y="119052"/>
            <a:ext cx="11939058" cy="1404948"/>
            <a:chOff x="534987" y="1869705"/>
            <a:chExt cx="23404876" cy="2356356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2356356"/>
              <a:chOff x="534987" y="1647866"/>
              <a:chExt cx="23340848" cy="2356356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1"/>
                <a:ext cx="23120186" cy="2283331"/>
              </a:xfrm>
              <a:prstGeom prst="roundRect">
                <a:avLst>
                  <a:gd name="adj" fmla="val 549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533960" y="1653394"/>
                  <a:ext cx="2278917" cy="9291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3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1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4104214" y="1936625"/>
                  <a:ext cx="19835649" cy="20772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569913" marR="0" lvl="2" indent="0" algn="just">
                    <a:lnSpc>
                      <a:spcPct val="107000"/>
                    </a:lnSpc>
                    <a:spcBef>
                      <a:spcPts val="1000"/>
                    </a:spcBef>
                    <a:spcAft>
                      <a:spcPts val="0"/>
                    </a:spcAft>
                    <a:buClr>
                      <a:srgbClr val="0000FF"/>
                    </a:buClr>
                    <a:buFont typeface="+mj-lt"/>
                    <a:buNone/>
                  </a:pPr>
                  <a:r>
                    <a:rPr lang="en-US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;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;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𝐵</m:t>
                      </m:r>
                      <m:d>
                        <m:d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;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;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d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Mặt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phẳng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trung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trực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đoạn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thẳng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𝐴𝐵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một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vecto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pháp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tuyến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:</a:t>
                  </a: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4214" y="1936625"/>
                  <a:ext cx="19835649" cy="2077283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t="-2956" r="-602" b="-8867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D0AB9FB-A402-43C6-830F-BAC47ED452D0}"/>
              </a:ext>
            </a:extLst>
          </p:cNvPr>
          <p:cNvGrpSpPr/>
          <p:nvPr/>
        </p:nvGrpSpPr>
        <p:grpSpPr>
          <a:xfrm>
            <a:off x="473162" y="1752600"/>
            <a:ext cx="5182440" cy="617268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="" xmlns:a16="http://schemas.microsoft.com/office/drawing/2014/main" id="{0839FD11-1E39-4EBB-A7FB-DEB39691C378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𝒏</m:t>
                          </m:r>
                        </m:e>
                      </m:acc>
                      <m:r>
                        <a:rPr lang="en-US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;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;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e>
                      </m:d>
                    </m:oMath>
                  </a14:m>
                  <a:r>
                    <a: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  <a:endParaRPr lang="en-US" sz="3000" b="1" dirty="0">
                    <a:solidFill>
                      <a:schemeClr val="bg1"/>
                    </a:solidFill>
                    <a:latin typeface="+mj-lt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0839FD11-1E39-4EBB-A7FB-DEB39691C3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b="-14545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8634B6D4-DECA-4F71-9C3F-B85DE60414F0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000" b="1" dirty="0">
                  <a:latin typeface="+mj-lt"/>
                  <a:ea typeface="Tahoma" pitchFamily="34" charset="0"/>
                  <a:cs typeface="Tahoma" pitchFamily="34" charset="0"/>
                </a:rPr>
                <a:t>A</a:t>
              </a:r>
              <a:endParaRPr lang="en-US" sz="3000" dirty="0">
                <a:latin typeface="+mj-lt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A2194087-0D43-42CA-A1D2-4373C69CC457}"/>
              </a:ext>
            </a:extLst>
          </p:cNvPr>
          <p:cNvGrpSpPr/>
          <p:nvPr/>
        </p:nvGrpSpPr>
        <p:grpSpPr>
          <a:xfrm>
            <a:off x="6515045" y="1855849"/>
            <a:ext cx="4947487" cy="617268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="" xmlns:a16="http://schemas.microsoft.com/office/drawing/2014/main" id="{FB0B6341-256C-4170-AF4E-1216E5EDD04C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𝒏</m:t>
                          </m:r>
                        </m:e>
                      </m:acc>
                      <m:r>
                        <a:rPr lang="en-US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;−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;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e>
                      </m:d>
                    </m:oMath>
                  </a14:m>
                  <a:r>
                    <a: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  <a:endParaRPr lang="en-US" sz="3000" b="1" dirty="0">
                    <a:solidFill>
                      <a:schemeClr val="bg1"/>
                    </a:solidFill>
                    <a:latin typeface="+mj-lt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FB0B6341-256C-4170-AF4E-1216E5EDD0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14545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13A7BA64-0BA1-4ADF-A17E-617425026AFB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B</a:t>
              </a:r>
              <a:endParaRPr lang="en-US" sz="3000" b="1" dirty="0">
                <a:latin typeface="+mj-lt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4D274B26-9415-432A-9282-BDEF246F0009}"/>
              </a:ext>
            </a:extLst>
          </p:cNvPr>
          <p:cNvGrpSpPr/>
          <p:nvPr/>
        </p:nvGrpSpPr>
        <p:grpSpPr>
          <a:xfrm>
            <a:off x="492157" y="2697435"/>
            <a:ext cx="5208063" cy="617268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="" xmlns:a16="http://schemas.microsoft.com/office/drawing/2014/main" id="{6E15A8FC-94CE-45FB-8D02-B33F2327F992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spcBef>
                      <a:spcPts val="900"/>
                    </a:spcBef>
                  </a:pP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𝒏</m:t>
                          </m:r>
                        </m:e>
                      </m:acc>
                      <m:r>
                        <a:rPr lang="en-US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;−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;−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e>
                      </m:d>
                    </m:oMath>
                  </a14:m>
                  <a:r>
                    <a: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  <a:r>
                    <a:rPr lang="en-US" sz="2800" b="1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	</a:t>
                  </a:r>
                  <a:endParaRPr lang="vi-VN" sz="3000" b="1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6E15A8FC-94CE-45FB-8D02-B33F2327F9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14545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0D6B711C-CC2A-45AE-A2BD-46B4ECA3D81C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C</a:t>
              </a:r>
              <a:endParaRPr lang="en-US" sz="3000" dirty="0">
                <a:latin typeface="+mj-lt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E278C7C5-EAEF-4F1A-B3FB-29FCE054F0E0}"/>
              </a:ext>
            </a:extLst>
          </p:cNvPr>
          <p:cNvGrpSpPr/>
          <p:nvPr/>
        </p:nvGrpSpPr>
        <p:grpSpPr>
          <a:xfrm>
            <a:off x="6491779" y="2752006"/>
            <a:ext cx="4971950" cy="617268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>
                  <a:extLst>
                    <a:ext uri="{FF2B5EF4-FFF2-40B4-BE49-F238E27FC236}">
                      <a16:creationId xmlns="" xmlns:a16="http://schemas.microsoft.com/office/drawing/2014/main" id="{C4F0F9CE-3F15-4D47-A2C9-5C6F65E0E3FB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629920" marR="0" algn="just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tabLst>
                      <a:tab pos="2160270" algn="l"/>
                      <a:tab pos="3599815" algn="l"/>
                      <a:tab pos="5039995" algn="l"/>
                    </a:tabLst>
                  </a:pPr>
                  <a:r>
                    <a:rPr lang="en-US" sz="2800" b="1" dirty="0" smtClean="0">
                      <a:solidFill>
                        <a:schemeClr val="bg1"/>
                      </a:solidFill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  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𝒏</m:t>
                          </m:r>
                        </m:e>
                      </m:acc>
                      <m:r>
                        <a:rPr lang="en-US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;−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;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e>
                      </m:d>
                    </m:oMath>
                  </a14:m>
                  <a:r>
                    <a: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66" name="Rectangle 65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C4F0F9CE-3F15-4D47-A2C9-5C6F65E0E3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12727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17C2C013-2C1D-4DEE-A68B-FF23256FE92A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D</a:t>
              </a:r>
              <a:endParaRPr lang="en-US" sz="3000" b="1" dirty="0">
                <a:latin typeface="+mj-lt"/>
              </a:endParaRPr>
            </a:p>
          </p:txBody>
        </p:sp>
      </p:grpSp>
      <p:sp>
        <p:nvSpPr>
          <p:cNvPr id="50" name="Oval 49">
            <a:extLst>
              <a:ext uri="{FF2B5EF4-FFF2-40B4-BE49-F238E27FC236}">
                <a16:creationId xmlns="" xmlns:a16="http://schemas.microsoft.com/office/drawing/2014/main" id="{432E638B-F586-4599-B26E-BBF1E009BB5A}"/>
              </a:ext>
            </a:extLst>
          </p:cNvPr>
          <p:cNvSpPr/>
          <p:nvPr/>
        </p:nvSpPr>
        <p:spPr>
          <a:xfrm>
            <a:off x="6404505" y="2825832"/>
            <a:ext cx="567268" cy="500266"/>
          </a:xfrm>
          <a:prstGeom prst="ellipse">
            <a:avLst/>
          </a:prstGeom>
          <a:solidFill>
            <a:srgbClr val="CC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5" rIns="45711" bIns="22855" rtlCol="0" anchor="ctr"/>
          <a:lstStyle/>
          <a:p>
            <a:pPr algn="ctr"/>
            <a:r>
              <a:rPr lang="vi-VN" sz="3000" b="1" dirty="0">
                <a:latin typeface="+mj-lt"/>
                <a:ea typeface="Tahoma" pitchFamily="34" charset="0"/>
                <a:cs typeface="Tahoma" pitchFamily="34" charset="0"/>
              </a:rPr>
              <a:t>D</a:t>
            </a:r>
            <a:endParaRPr lang="en-US" sz="3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729468" y="3923272"/>
                <a:ext cx="11124514" cy="12221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000" dirty="0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3000" dirty="0" err="1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000" dirty="0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3000" dirty="0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3000" dirty="0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US" sz="3000" dirty="0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3000" dirty="0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000" dirty="0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3000" dirty="0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000" dirty="0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000" dirty="0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000" dirty="0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>
                        <a:solidFill>
                          <a:srgbClr val="002060"/>
                        </a:solidFill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en-US" sz="3000" dirty="0" err="1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3000" dirty="0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000" i="1">
                            <a:solidFill>
                              <a:srgbClr val="002060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000" b="0" i="1">
                            <a:solidFill>
                              <a:srgbClr val="002060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  <m:r>
                      <a:rPr lang="en-US" sz="3000" b="0" i="1">
                        <a:solidFill>
                          <a:srgbClr val="002060"/>
                        </a:solidFill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000" i="1">
                            <a:solidFill>
                              <a:srgbClr val="002060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000" b="0" i="1">
                            <a:solidFill>
                              <a:srgbClr val="002060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000" b="0" i="1">
                            <a:solidFill>
                              <a:srgbClr val="002060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;−</m:t>
                        </m:r>
                        <m:r>
                          <a:rPr lang="en-US" sz="3000" b="0" i="1">
                            <a:solidFill>
                              <a:srgbClr val="002060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000" b="0" i="1">
                            <a:solidFill>
                              <a:srgbClr val="002060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3000" b="0" i="1">
                            <a:solidFill>
                              <a:srgbClr val="002060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3000" dirty="0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3000" dirty="0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vecto</a:t>
                </a:r>
                <a:r>
                  <a:rPr lang="en-US" sz="3000" dirty="0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pháp</a:t>
                </a:r>
                <a:r>
                  <a:rPr lang="en-US" sz="3000" dirty="0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3000" dirty="0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468" y="3923272"/>
                <a:ext cx="11124514" cy="1222129"/>
              </a:xfrm>
              <a:prstGeom prst="rect">
                <a:avLst/>
              </a:prstGeom>
              <a:blipFill rotWithShape="1">
                <a:blip r:embed="rId8"/>
                <a:stretch>
                  <a:fillRect t="-3000" r="-1260" b="-11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588978" y="4985867"/>
                <a:ext cx="11124514" cy="11541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000" dirty="0" smtClean="0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3000" dirty="0" err="1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000" dirty="0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000" dirty="0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vecto</a:t>
                </a:r>
                <a:r>
                  <a:rPr lang="en-US" sz="3000" dirty="0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pháp</a:t>
                </a:r>
                <a:r>
                  <a:rPr lang="en-US" sz="3000" dirty="0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3000" dirty="0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dirty="0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3000" dirty="0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3000" dirty="0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000" dirty="0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3000" dirty="0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000" dirty="0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000" dirty="0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>
                        <a:solidFill>
                          <a:srgbClr val="002060"/>
                        </a:solidFill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en-US" sz="3000" b="0" i="1" smtClean="0">
                        <a:solidFill>
                          <a:srgbClr val="002060"/>
                        </a:solidFill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000" dirty="0" err="1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dirty="0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000" i="1">
                            <a:solidFill>
                              <a:srgbClr val="002060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000" b="0" i="1">
                            <a:solidFill>
                              <a:srgbClr val="002060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</m:acc>
                    <m:r>
                      <a:rPr lang="en-US" sz="3000" b="0" i="1">
                        <a:solidFill>
                          <a:srgbClr val="002060"/>
                        </a:solidFill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000" i="1">
                            <a:solidFill>
                              <a:srgbClr val="002060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000" b="0" i="1">
                            <a:solidFill>
                              <a:srgbClr val="002060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3000" b="0" i="1">
                            <a:solidFill>
                              <a:srgbClr val="002060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;−</m:t>
                        </m:r>
                        <m:r>
                          <a:rPr lang="en-US" sz="3000" b="0" i="1">
                            <a:solidFill>
                              <a:srgbClr val="002060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3000" b="0" i="1">
                            <a:solidFill>
                              <a:srgbClr val="002060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3000" b="0" i="1">
                            <a:solidFill>
                              <a:srgbClr val="002060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3000" dirty="0" smtClean="0">
                    <a:solidFill>
                      <a:srgbClr val="00206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000" dirty="0">
                  <a:solidFill>
                    <a:srgbClr val="00206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78" y="4985867"/>
                <a:ext cx="11124514" cy="1154162"/>
              </a:xfrm>
              <a:prstGeom prst="rect">
                <a:avLst/>
              </a:prstGeom>
              <a:blipFill rotWithShape="1">
                <a:blip r:embed="rId9"/>
                <a:stretch>
                  <a:fillRect t="-3175" r="-1260" b="-1322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Action Button: Forward or Next 53">
            <a:hlinkClick r:id="" action="ppaction://hlinkshowjump?jump=nextslide" highlightClick="1"/>
          </p:cNvPr>
          <p:cNvSpPr/>
          <p:nvPr/>
        </p:nvSpPr>
        <p:spPr>
          <a:xfrm>
            <a:off x="11564032" y="6565052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5" name="Action Button: Back or Previous 54">
            <a:hlinkClick r:id="" action="ppaction://hlinkshowjump?jump=previousslide" highlightClick="1"/>
          </p:cNvPr>
          <p:cNvSpPr/>
          <p:nvPr/>
        </p:nvSpPr>
        <p:spPr>
          <a:xfrm>
            <a:off x="11000320" y="6565052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Action Button: Home 55">
            <a:hlinkClick r:id="rId10" action="ppaction://hlinksldjump" highlightClick="1"/>
          </p:cNvPr>
          <p:cNvSpPr/>
          <p:nvPr/>
        </p:nvSpPr>
        <p:spPr>
          <a:xfrm>
            <a:off x="6438531" y="6445187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831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11" grpId="0"/>
      <p:bldP spid="4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203926" y="3009902"/>
            <a:ext cx="11834900" cy="3641691"/>
            <a:chOff x="184495" y="3636272"/>
            <a:chExt cx="11834900" cy="4763427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4534481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2"/>
              <a:ext cx="2342698" cy="724644"/>
              <a:chOff x="1275608" y="6239450"/>
              <a:chExt cx="4592537" cy="1316644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240027" y="4879022"/>
                <a:ext cx="1184345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813136" cy="1316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47058" y="45025"/>
            <a:ext cx="12099375" cy="1931799"/>
            <a:chOff x="534987" y="1869705"/>
            <a:chExt cx="23719158" cy="3239973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3239973"/>
              <a:chOff x="534987" y="1647866"/>
              <a:chExt cx="23340848" cy="3239973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0"/>
                <a:ext cx="23120186" cy="3166949"/>
              </a:xfrm>
              <a:prstGeom prst="roundRect">
                <a:avLst>
                  <a:gd name="adj" fmla="val 549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328130" y="1653394"/>
                  <a:ext cx="2690581" cy="929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3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26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3682433" y="1933278"/>
                  <a:ext cx="20571712" cy="31591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R="0" indent="1588"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vi-VN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Trong không gian </a:t>
                  </a:r>
                  <a14:m>
                    <m:oMath xmlns:m="http://schemas.openxmlformats.org/officeDocument/2006/math">
                      <m:r>
                        <a:rPr lang="vi-VN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𝑂𝑥𝑦𝑧</m:t>
                      </m:r>
                    </m:oMath>
                  </a14:m>
                  <a:r>
                    <a:rPr lang="vi-VN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, tìm tất cả các giá trị thực của tham số </a:t>
                  </a:r>
                  <a14:m>
                    <m:oMath xmlns:m="http://schemas.openxmlformats.org/officeDocument/2006/math">
                      <m:r>
                        <a:rPr lang="vi-VN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𝑚</m:t>
                      </m:r>
                    </m:oMath>
                  </a14:m>
                  <a:r>
                    <a:rPr lang="vi-VN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để phương trình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vi-VN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vi-VN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vi-VN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vi-VN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vi-VN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vi-VN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vi-VN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a:rPr lang="vi-VN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𝑧</m:t>
                      </m:r>
                      <m:r>
                        <a:rPr lang="vi-VN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vi-VN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a14:m>
                  <a:r>
                    <a:rPr lang="vi-VN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là phương trình mặt cầu.</a:t>
                  </a:r>
                  <a:endPara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2433" y="1933278"/>
                  <a:ext cx="20571712" cy="3159140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l="-639" t="-647" r="-581" b="-4531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687721" y="3522805"/>
                <a:ext cx="10496510" cy="786868"/>
              </a:xfrm>
              <a:prstGeom prst="rect">
                <a:avLst/>
              </a:prstGeom>
              <a:noFill/>
            </p:spPr>
            <p:txBody>
              <a:bodyPr wrap="square" lIns="91426" tIns="45713" rIns="91426" bIns="45713" rtlCol="0">
                <a:spAutoFit/>
              </a:bodyPr>
              <a:lstStyle/>
              <a:p>
                <a:pPr marL="62992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ó: 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vi-VN" sz="3200" dirty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vi-VN" sz="3200" dirty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vi-VN" sz="3200" dirty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m:rPr>
                          <m:nor/>
                        </m:rPr>
                        <a:rPr lang="vi-VN" sz="3200" dirty="0"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721" y="3522805"/>
                <a:ext cx="10496510" cy="78686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247976" y="2057400"/>
            <a:ext cx="11892830" cy="914405"/>
            <a:chOff x="247181" y="1501340"/>
            <a:chExt cx="11892830" cy="914405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75326" y="1799315"/>
                    <a:ext cx="2280848" cy="51501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:r>
                      <a:rPr lang="en-US" sz="3000" b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𝒎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&gt;</m:t>
                        </m:r>
                        <m: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oMath>
                    </a14:m>
                    <a:r>
                      <a:rPr lang="vi-VN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. </a:t>
                    </a:r>
                    <a:r>
                      <a:rPr lang="vi-VN" sz="3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5326" y="1799315"/>
                    <a:ext cx="2280848" cy="515019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t="-7692" b="-27473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4"/>
              <a:ext cx="3090381" cy="914401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6255245" y="1720731"/>
                    <a:ext cx="2280848" cy="4864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vi-VN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𝒎</m:t>
                        </m:r>
                        <m:r>
                          <a:rPr lang="vi-VN" sz="2800" b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≥</m:t>
                        </m:r>
                        <m:r>
                          <a:rPr lang="vi-VN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oMath>
                    </a14:m>
                    <a:r>
                      <a:rPr lang="vi-VN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.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55245" y="1720731"/>
                    <a:ext cx="2280848" cy="486406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t="-12791" b="-30233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3"/>
              <a:ext cx="3090381" cy="914402"/>
              <a:chOff x="5537206" y="1557992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196652" y="1720732"/>
                    <a:ext cx="2280848" cy="5150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vi-VN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𝒎</m:t>
                        </m:r>
                        <m:r>
                          <a:rPr lang="vi-VN" sz="2800" b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≤</m:t>
                        </m:r>
                        <m:r>
                          <a:rPr lang="vi-VN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oMath>
                    </a14:m>
                    <a:r>
                      <a:rPr lang="vi-VN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. </a:t>
                    </a:r>
                    <a:r>
                      <a:rPr lang="vi-VN" sz="3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6652" y="1720732"/>
                    <a:ext cx="2280848" cy="515018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 t="-7692" b="-27473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5"/>
              <a:ext cx="3145070" cy="914400"/>
              <a:chOff x="5537206" y="1557992"/>
              <a:chExt cx="3134408" cy="850063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178127" y="1794272"/>
                    <a:ext cx="2493487" cy="4864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vi-VN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𝒎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&lt;</m:t>
                        </m:r>
                        <m: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oMath>
                    </a14:m>
                    <a:r>
                      <a:rPr lang="vi-VN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.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8127" y="1794272"/>
                    <a:ext cx="2493487" cy="486406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 t="-12791" b="-30233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49" name="Oval 48"/>
          <p:cNvSpPr/>
          <p:nvPr/>
        </p:nvSpPr>
        <p:spPr>
          <a:xfrm>
            <a:off x="8903196" y="2283951"/>
            <a:ext cx="731195" cy="629768"/>
          </a:xfrm>
          <a:prstGeom prst="ellipse">
            <a:avLst/>
          </a:prstGeom>
          <a:solidFill>
            <a:srgbClr val="CC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 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147058" y="4309673"/>
                <a:ext cx="11748317" cy="1217179"/>
              </a:xfrm>
              <a:prstGeom prst="rect">
                <a:avLst/>
              </a:prstGeom>
              <a:noFill/>
            </p:spPr>
            <p:txBody>
              <a:bodyPr wrap="square" lIns="91426" tIns="45713" rIns="91426" bIns="45713" rtlCol="0">
                <a:spAutoFit/>
              </a:bodyPr>
              <a:lstStyle/>
              <a:p>
                <a:pPr marL="630555" marR="0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200" dirty="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sz="3200" dirty="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3200" dirty="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en-US" sz="3200" dirty="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3200" dirty="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dirty="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3200" dirty="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3200" dirty="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3200" dirty="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32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32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32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i="1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3200" i="1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200" i="1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i="1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3200" i="1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3200" i="1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i="1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a:rPr lang="en-US" sz="3200" i="1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𝑧</m:t>
                      </m:r>
                      <m:r>
                        <a:rPr lang="en-US" sz="3200" i="1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i="1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sz="3200" i="1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i="1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m:rPr>
                          <m:nor/>
                        </m:rPr>
                        <a:rPr lang="en-US" sz="3200" dirty="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200" dirty="0" smtClean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630555" marR="0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dirty="0" err="1"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3200" dirty="0" err="1"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en-US" sz="3200" dirty="0" err="1"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3200" dirty="0" err="1"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en-US" sz="3200" dirty="0" err="1"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dirty="0" err="1"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3200" dirty="0" err="1"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3200" dirty="0" err="1"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dirty="0" err="1"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3200" dirty="0" err="1"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m:t>ặ</m:t>
                      </m:r>
                      <m:r>
                        <m:rPr>
                          <m:nor/>
                        </m:rPr>
                        <a:rPr lang="en-US" sz="3200" dirty="0" err="1"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dirty="0" err="1"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200" dirty="0" err="1"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m:t>ầ</m:t>
                      </m:r>
                      <m:r>
                        <m:rPr>
                          <m:nor/>
                        </m:rPr>
                        <a:rPr lang="en-US" sz="3200" dirty="0" err="1"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vi-VN" sz="3200" dirty="0"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dirty="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khi</m:t>
                      </m:r>
                      <m:r>
                        <m:rPr>
                          <m:nor/>
                        </m:rPr>
                        <a:rPr lang="vi-VN" sz="3200" dirty="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dirty="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200" dirty="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vi-VN" sz="3200" dirty="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vi-VN" sz="3200" dirty="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ỉ </m:t>
                      </m:r>
                      <m:r>
                        <m:rPr>
                          <m:nor/>
                        </m:rPr>
                        <a:rPr lang="vi-VN" sz="3200" dirty="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khi</m:t>
                      </m:r>
                      <m:r>
                        <m:rPr>
                          <m:nor/>
                        </m:rPr>
                        <a:rPr lang="vi-VN" sz="3200" dirty="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32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32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32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32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i="1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3200" i="1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&gt;</m:t>
                      </m:r>
                      <m:r>
                        <a:rPr lang="en-US" sz="3200" i="1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m:rPr>
                          <m:nor/>
                        </m:rPr>
                        <a:rPr lang="vi-VN" sz="3200" dirty="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vi-VN" sz="3200" dirty="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hay</m:t>
                      </m:r>
                    </m:oMath>
                  </m:oMathPara>
                </a14:m>
                <a:endParaRPr lang="en-US" sz="3200" dirty="0"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058" y="4309673"/>
                <a:ext cx="11748317" cy="1217179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Action Button: Forward or Next 49">
            <a:hlinkClick r:id="" action="ppaction://hlinkshowjump?jump=nextslide" highlightClick="1"/>
          </p:cNvPr>
          <p:cNvSpPr/>
          <p:nvPr/>
        </p:nvSpPr>
        <p:spPr>
          <a:xfrm>
            <a:off x="11564032" y="6565052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Action Button: Back or Previous 63">
            <a:hlinkClick r:id="" action="ppaction://hlinkshowjump?jump=previousslide" highlightClick="1"/>
          </p:cNvPr>
          <p:cNvSpPr/>
          <p:nvPr/>
        </p:nvSpPr>
        <p:spPr>
          <a:xfrm>
            <a:off x="11000320" y="6565052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5" name="Action Button: Home 64">
            <a:hlinkClick r:id="rId9" action="ppaction://hlinksldjump" highlightClick="1"/>
          </p:cNvPr>
          <p:cNvSpPr/>
          <p:nvPr/>
        </p:nvSpPr>
        <p:spPr>
          <a:xfrm>
            <a:off x="6438531" y="6445187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/>
              <p:cNvSpPr/>
              <p:nvPr/>
            </p:nvSpPr>
            <p:spPr>
              <a:xfrm>
                <a:off x="1526774" y="5617518"/>
                <a:ext cx="7333822" cy="658628"/>
              </a:xfrm>
              <a:prstGeom prst="rect">
                <a:avLst/>
              </a:prstGeom>
              <a:noFill/>
            </p:spPr>
            <p:txBody>
              <a:bodyPr wrap="square" lIns="91426" tIns="45713" rIns="91426" bIns="45713" rtlCol="0">
                <a:spAutoFit/>
              </a:bodyPr>
              <a:lstStyle/>
              <a:p>
                <a:pPr marL="62992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r>
                  <a:rPr lang="vi-VN" sz="3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/>
              </a:p>
            </p:txBody>
          </p:sp>
        </mc:Choice>
        <mc:Fallback xmlns="">
          <p:sp>
            <p:nvSpPr>
              <p:cNvPr id="63" name="Rectangle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6774" y="5617518"/>
                <a:ext cx="7333822" cy="658628"/>
              </a:xfrm>
              <a:prstGeom prst="rect">
                <a:avLst/>
              </a:prstGeom>
              <a:blipFill rotWithShape="1">
                <a:blip r:embed="rId10"/>
                <a:stretch>
                  <a:fillRect t="-8333" b="-2222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176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49" grpId="0" animBg="1"/>
      <p:bldP spid="66" grpId="0"/>
      <p:bldP spid="6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204553" y="3618875"/>
            <a:ext cx="11755672" cy="3032718"/>
            <a:chOff x="184495" y="3636276"/>
            <a:chExt cx="11834900" cy="2250364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2021422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6"/>
              <a:ext cx="2342697" cy="483133"/>
              <a:chOff x="1275608" y="6239450"/>
              <a:chExt cx="4592536" cy="877829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500413" y="4618637"/>
                <a:ext cx="663571" cy="407189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4" y="6239450"/>
                <a:ext cx="2832095" cy="7469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65542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47057" y="119052"/>
            <a:ext cx="11939058" cy="1770955"/>
            <a:chOff x="534987" y="1869705"/>
            <a:chExt cx="23404876" cy="2970219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2970219"/>
              <a:chOff x="534987" y="1647866"/>
              <a:chExt cx="23340848" cy="2970219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1"/>
                <a:ext cx="23120186" cy="2897194"/>
              </a:xfrm>
              <a:prstGeom prst="roundRect">
                <a:avLst>
                  <a:gd name="adj" fmla="val 549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328128" y="1653394"/>
                  <a:ext cx="2690581" cy="9291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3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27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3522751" y="1936625"/>
                  <a:ext cx="20417112" cy="28957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R="0" indent="1588" algn="just">
                    <a:lnSpc>
                      <a:spcPct val="107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en-US" sz="28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  <a:r>
                    <a:rPr lang="en-US" sz="2800" dirty="0" err="1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Trong</a:t>
                  </a:r>
                  <a:r>
                    <a:rPr lang="en-US" sz="28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không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gian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𝑂𝑥𝑦𝑧</m:t>
                      </m:r>
                    </m:oMath>
                  </a14:m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cho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mặt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cầu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</m:d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=8</m:t>
                      </m:r>
                    </m:oMath>
                  </a14:m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</m:d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𝑧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den>
                      </m:f>
                    </m:oMath>
                  </a14:m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Biết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</m:d>
                    </m:oMath>
                  </a14:m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cắt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mặt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cầu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</m:d>
                    </m:oMath>
                  </a14:m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tại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hai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điểm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𝐵</m:t>
                      </m:r>
                    </m:oMath>
                  </a14:m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2800" dirty="0" err="1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Mặt</a:t>
                  </a:r>
                  <a:r>
                    <a:rPr lang="en-US" sz="28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phẳng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trung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trực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đoạn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thẳng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𝐴𝐵</m:t>
                      </m:r>
                    </m:oMath>
                  </a14:m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phương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trình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là</a:t>
                  </a:r>
                  <a:endPara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22751" y="1936625"/>
                  <a:ext cx="20417112" cy="289578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293" t="-707" r="-293" b="-6714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D0AB9FB-A402-43C6-830F-BAC47ED452D0}"/>
              </a:ext>
            </a:extLst>
          </p:cNvPr>
          <p:cNvGrpSpPr/>
          <p:nvPr/>
        </p:nvGrpSpPr>
        <p:grpSpPr>
          <a:xfrm>
            <a:off x="562323" y="2066447"/>
            <a:ext cx="5182440" cy="617268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="" xmlns:a16="http://schemas.microsoft.com/office/drawing/2014/main" id="{0839FD11-1E39-4EBB-A7FB-DEB39691C378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2800" b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𝐲</m:t>
                        </m:r>
                        <m:r>
                          <a:rPr lang="en-US" sz="2800" b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𝐳</m:t>
                        </m:r>
                        <m:r>
                          <a:rPr lang="en-US" sz="2800" b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m:rPr>
                            <m:nor/>
                          </m:rPr>
                          <a:rPr lang="en-US" sz="28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3000" b="1" dirty="0">
                    <a:solidFill>
                      <a:schemeClr val="bg1"/>
                    </a:solidFill>
                    <a:latin typeface="+mj-lt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0839FD11-1E39-4EBB-A7FB-DEB39691C3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8634B6D4-DECA-4F71-9C3F-B85DE60414F0}"/>
                </a:ext>
              </a:extLst>
            </p:cNvPr>
            <p:cNvSpPr/>
            <p:nvPr/>
          </p:nvSpPr>
          <p:spPr>
            <a:xfrm>
              <a:off x="1458731" y="6481814"/>
              <a:ext cx="151038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000" b="1" dirty="0">
                  <a:latin typeface="+mj-lt"/>
                  <a:ea typeface="Tahoma" pitchFamily="34" charset="0"/>
                  <a:cs typeface="Tahoma" pitchFamily="34" charset="0"/>
                </a:rPr>
                <a:t>A</a:t>
              </a:r>
              <a:endParaRPr lang="en-US" sz="3000" dirty="0">
                <a:latin typeface="+mj-lt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A2194087-0D43-42CA-A1D2-4373C69CC457}"/>
              </a:ext>
            </a:extLst>
          </p:cNvPr>
          <p:cNvGrpSpPr/>
          <p:nvPr/>
        </p:nvGrpSpPr>
        <p:grpSpPr>
          <a:xfrm>
            <a:off x="6604206" y="2081772"/>
            <a:ext cx="4947487" cy="617268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="" xmlns:a16="http://schemas.microsoft.com/office/drawing/2014/main" id="{FB0B6341-256C-4170-AF4E-1216E5EDD04C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𝒛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𝟎</m:t>
                      </m:r>
                    </m:oMath>
                  </a14:m>
                  <a:r>
                    <a: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  <a:endParaRPr lang="en-US" sz="3000" b="1" dirty="0">
                    <a:solidFill>
                      <a:schemeClr val="bg1"/>
                    </a:solidFill>
                    <a:latin typeface="+mj-lt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FB0B6341-256C-4170-AF4E-1216E5EDD0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14545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13A7BA64-0BA1-4ADF-A17E-617425026AFB}"/>
                </a:ext>
              </a:extLst>
            </p:cNvPr>
            <p:cNvSpPr/>
            <p:nvPr/>
          </p:nvSpPr>
          <p:spPr>
            <a:xfrm>
              <a:off x="1458731" y="6481814"/>
              <a:ext cx="1426038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B</a:t>
              </a:r>
              <a:endParaRPr lang="en-US" sz="3000" b="1" dirty="0">
                <a:latin typeface="+mj-lt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4D274B26-9415-432A-9282-BDEF246F0009}"/>
              </a:ext>
            </a:extLst>
          </p:cNvPr>
          <p:cNvGrpSpPr/>
          <p:nvPr/>
        </p:nvGrpSpPr>
        <p:grpSpPr>
          <a:xfrm>
            <a:off x="552601" y="2873874"/>
            <a:ext cx="5208063" cy="617268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="" xmlns:a16="http://schemas.microsoft.com/office/drawing/2014/main" id="{6E15A8FC-94CE-45FB-8D02-B33F2327F992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spcBef>
                      <a:spcPts val="900"/>
                    </a:spcBef>
                  </a:pPr>
                  <a:r>
                    <a:rPr lang="en-US" sz="2800" b="1" dirty="0" smtClean="0">
                      <a:solidFill>
                        <a:schemeClr val="bg1"/>
                      </a:solidFill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    </a:t>
                  </a:r>
                  <a14:m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𝒛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𝟏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𝟎</m:t>
                      </m:r>
                    </m:oMath>
                  </a14:m>
                  <a:r>
                    <a: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	</a:t>
                  </a:r>
                  <a:endParaRPr lang="vi-VN" sz="3000" b="1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6E15A8FC-94CE-45FB-8D02-B33F2327F9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13636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0D6B711C-CC2A-45AE-A2BD-46B4ECA3D81C}"/>
                </a:ext>
              </a:extLst>
            </p:cNvPr>
            <p:cNvSpPr/>
            <p:nvPr/>
          </p:nvSpPr>
          <p:spPr>
            <a:xfrm>
              <a:off x="1458731" y="6481814"/>
              <a:ext cx="145268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C</a:t>
              </a:r>
              <a:endParaRPr lang="en-US" sz="3000" dirty="0">
                <a:latin typeface="+mj-lt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E278C7C5-EAEF-4F1A-B3FB-29FCE054F0E0}"/>
              </a:ext>
            </a:extLst>
          </p:cNvPr>
          <p:cNvGrpSpPr/>
          <p:nvPr/>
        </p:nvGrpSpPr>
        <p:grpSpPr>
          <a:xfrm>
            <a:off x="6552223" y="2840521"/>
            <a:ext cx="4971950" cy="617268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>
                  <a:extLst>
                    <a:ext uri="{FF2B5EF4-FFF2-40B4-BE49-F238E27FC236}">
                      <a16:creationId xmlns="" xmlns:a16="http://schemas.microsoft.com/office/drawing/2014/main" id="{C4F0F9CE-3F15-4D47-A2C9-5C6F65E0E3FB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630555" marR="0" indent="-630555" algn="ctr">
                    <a:lnSpc>
                      <a:spcPct val="107000"/>
                    </a:lnSpc>
                    <a:spcBef>
                      <a:spcPts val="600"/>
                    </a:spcBef>
                    <a:spcAft>
                      <a:spcPts val="0"/>
                    </a:spcAft>
                    <a:tabLst>
                      <a:tab pos="2160270" algn="l"/>
                      <a:tab pos="3600450" algn="l"/>
                      <a:tab pos="5040630" algn="l"/>
                    </a:tabLst>
                  </a:pPr>
                  <a14:m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𝒛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𝟏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𝟎</m:t>
                      </m:r>
                    </m:oMath>
                  </a14:m>
                  <a:r>
                    <a: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C4F0F9CE-3F15-4D47-A2C9-5C6F65E0E3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12844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17C2C013-2C1D-4DEE-A68B-FF23256FE92A}"/>
                </a:ext>
              </a:extLst>
            </p:cNvPr>
            <p:cNvSpPr/>
            <p:nvPr/>
          </p:nvSpPr>
          <p:spPr>
            <a:xfrm>
              <a:off x="1458731" y="6481814"/>
              <a:ext cx="1483518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D</a:t>
              </a:r>
              <a:endParaRPr lang="en-US" sz="3000" b="1" dirty="0">
                <a:latin typeface="+mj-lt"/>
              </a:endParaRPr>
            </a:p>
          </p:txBody>
        </p:sp>
      </p:grpSp>
      <p:sp>
        <p:nvSpPr>
          <p:cNvPr id="50" name="Oval 49">
            <a:extLst>
              <a:ext uri="{FF2B5EF4-FFF2-40B4-BE49-F238E27FC236}">
                <a16:creationId xmlns="" xmlns:a16="http://schemas.microsoft.com/office/drawing/2014/main" id="{432E638B-F586-4599-B26E-BBF1E009BB5A}"/>
              </a:ext>
            </a:extLst>
          </p:cNvPr>
          <p:cNvSpPr/>
          <p:nvPr/>
        </p:nvSpPr>
        <p:spPr>
          <a:xfrm>
            <a:off x="582687" y="2155598"/>
            <a:ext cx="567268" cy="500266"/>
          </a:xfrm>
          <a:prstGeom prst="ellipse">
            <a:avLst/>
          </a:prstGeom>
          <a:solidFill>
            <a:srgbClr val="CC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5" rIns="45711" bIns="22855" rtlCol="0" anchor="ctr"/>
          <a:lstStyle/>
          <a:p>
            <a:pPr algn="ctr"/>
            <a:r>
              <a:rPr lang="vi-VN" sz="3000" b="1" dirty="0" smtClean="0">
                <a:latin typeface="+mj-lt"/>
                <a:ea typeface="Tahoma" pitchFamily="34" charset="0"/>
                <a:cs typeface="Tahoma" pitchFamily="34" charset="0"/>
              </a:rPr>
              <a:t>A</a:t>
            </a:r>
            <a:endParaRPr lang="en-US" sz="3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523121" y="4104829"/>
                <a:ext cx="11124514" cy="10143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30555" marR="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:r>
                  <a:rPr lang="vi-VN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có mặt phẳng trung trực của đoạn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vi-VN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qua trung điểm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vi-VN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của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vi-VN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vuông góc với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</m:d>
                  </m:oMath>
                </a14:m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121" y="4104829"/>
                <a:ext cx="11124514" cy="1014380"/>
              </a:xfrm>
              <a:prstGeom prst="rect">
                <a:avLst/>
              </a:prstGeom>
              <a:blipFill rotWithShape="1">
                <a:blip r:embed="rId8"/>
                <a:stretch>
                  <a:fillRect t="-5988" r="-1096" b="-125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Action Button: Forward or Next 53">
            <a:hlinkClick r:id="" action="ppaction://hlinkshowjump?jump=nextslide" highlightClick="1"/>
          </p:cNvPr>
          <p:cNvSpPr/>
          <p:nvPr/>
        </p:nvSpPr>
        <p:spPr>
          <a:xfrm>
            <a:off x="11564032" y="6565052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5" name="Action Button: Back or Previous 54">
            <a:hlinkClick r:id="" action="ppaction://hlinkshowjump?jump=previousslide" highlightClick="1"/>
          </p:cNvPr>
          <p:cNvSpPr/>
          <p:nvPr/>
        </p:nvSpPr>
        <p:spPr>
          <a:xfrm>
            <a:off x="11000320" y="6565052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Action Button: Home 55">
            <a:hlinkClick r:id="rId9" action="ppaction://hlinksldjump" highlightClick="1"/>
          </p:cNvPr>
          <p:cNvSpPr/>
          <p:nvPr/>
        </p:nvSpPr>
        <p:spPr>
          <a:xfrm>
            <a:off x="6438531" y="6445187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439518" y="5089648"/>
                <a:ext cx="11124514" cy="14754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30555" marR="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cầu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qua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O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VTPT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VTCP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nên có dạng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−0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−0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−0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28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518" y="5089648"/>
                <a:ext cx="11124514" cy="1475404"/>
              </a:xfrm>
              <a:prstGeom prst="rect">
                <a:avLst/>
              </a:prstGeom>
              <a:blipFill rotWithShape="1">
                <a:blip r:embed="rId10"/>
                <a:stretch>
                  <a:fillRect t="-4132" r="-1151" b="-867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831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11" grpId="0"/>
      <p:bldP spid="4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28846" y="3990381"/>
            <a:ext cx="11901289" cy="2740048"/>
            <a:chOff x="193445" y="6275359"/>
            <a:chExt cx="11834900" cy="1977427"/>
          </a:xfrm>
        </p:grpSpPr>
        <p:sp>
          <p:nvSpPr>
            <p:cNvPr id="5" name="Rounded Rectangle 4"/>
            <p:cNvSpPr/>
            <p:nvPr/>
          </p:nvSpPr>
          <p:spPr>
            <a:xfrm>
              <a:off x="193445" y="6294573"/>
              <a:ext cx="11834900" cy="1958213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13034" y="6275359"/>
              <a:ext cx="2525333" cy="399808"/>
              <a:chOff x="1490921" y="11034554"/>
              <a:chExt cx="4950569" cy="726433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4089940" y="9369404"/>
                <a:ext cx="631205" cy="4071892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947192" y="11034554"/>
                <a:ext cx="3494298" cy="7264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490921" y="11129777"/>
                <a:ext cx="852449" cy="591175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745805" y="11224493"/>
                <a:ext cx="438352" cy="536494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47058" y="-32374"/>
            <a:ext cx="12004322" cy="3066560"/>
            <a:chOff x="534987" y="1869705"/>
            <a:chExt cx="23532820" cy="5378609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5378609"/>
              <a:chOff x="534987" y="1647866"/>
              <a:chExt cx="23340848" cy="5378609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0"/>
                <a:ext cx="23120186" cy="5305585"/>
              </a:xfrm>
              <a:prstGeom prst="roundRect">
                <a:avLst>
                  <a:gd name="adj" fmla="val 5492"/>
                </a:avLst>
              </a:prstGeom>
              <a:solidFill>
                <a:srgbClr val="D8EBCD"/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328130" y="1653394"/>
                  <a:ext cx="2690581" cy="9716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3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28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866245" y="2085533"/>
                  <a:ext cx="23201562" cy="51627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0" marR="0" lvl="2" algn="just">
                    <a:lnSpc>
                      <a:spcPct val="107000"/>
                    </a:lnSpc>
                    <a:spcBef>
                      <a:spcPts val="1000"/>
                    </a:spcBef>
                    <a:spcAft>
                      <a:spcPts val="0"/>
                    </a:spcAft>
                    <a:buClr>
                      <a:srgbClr val="0000FF"/>
                    </a:buClr>
                  </a:pPr>
                  <a:r>
                    <a:rPr lang="en-US" sz="28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                 </a:t>
                  </a:r>
                  <a:r>
                    <a:rPr lang="en-US" sz="28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Cho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hàm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sô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́</a:t>
                  </a:r>
                  <a14:m>
                    <m:oMath xmlns:m="http://schemas.openxmlformats.org/officeDocument/2006/math">
                      <m:r>
                        <a:rPr lang="en-US" sz="28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fr-F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fr-F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𝑓</m:t>
                      </m:r>
                      <m:r>
                        <a:rPr lang="fr-F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fr-F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fr-FR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xác</a:t>
                  </a:r>
                  <a:r>
                    <a:rPr lang="fr-FR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định</a:t>
                  </a:r>
                  <a:r>
                    <a:rPr lang="fr-FR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trên</a:t>
                  </a:r>
                  <a14:m>
                    <m:oMath xmlns:m="http://schemas.openxmlformats.org/officeDocument/2006/math">
                      <m:r>
                        <a:rPr lang="en-US" sz="28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𝐷</m:t>
                      </m:r>
                      <m:r>
                        <a:rPr lang="fr-F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fr-F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ℝ</m:t>
                      </m:r>
                      <m:r>
                        <a:rPr lang="fr-FR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\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fr-F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fr-F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</m:oMath>
                  </a14:m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,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bảng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biến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thiên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như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sau</a:t>
                  </a:r>
                  <a:r>
                    <a:rPr lang="en-US" sz="28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:</a:t>
                  </a:r>
                  <a:endPara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0" marR="0" lvl="2" algn="just">
                    <a:lnSpc>
                      <a:spcPct val="107000"/>
                    </a:lnSpc>
                    <a:spcBef>
                      <a:spcPts val="1000"/>
                    </a:spcBef>
                    <a:spcAft>
                      <a:spcPts val="0"/>
                    </a:spcAft>
                    <a:buClr>
                      <a:srgbClr val="0000FF"/>
                    </a:buClr>
                  </a:pPr>
                  <a:endPara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629920" indent="635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800"/>
                    </a:spcAft>
                    <a:tabLst>
                      <a:tab pos="629920" algn="l"/>
                    </a:tabLst>
                  </a:pPr>
                  <a:endPara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629920" indent="635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800"/>
                    </a:spcAft>
                    <a:tabLst>
                      <a:tab pos="629920" algn="l"/>
                    </a:tabLst>
                  </a:pPr>
                  <a:r>
                    <a:rPr lang="en-US" sz="2800" dirty="0" err="1" smtClean="0"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Hỏi</a:t>
                  </a:r>
                  <a:r>
                    <a:rPr lang="en-US" sz="2800" dirty="0" smtClean="0"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2800" dirty="0" err="1"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đồ</a:t>
                  </a:r>
                  <a:r>
                    <a:rPr lang="fr-FR" sz="2800" dirty="0"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2800" dirty="0" err="1"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thị</a:t>
                  </a:r>
                  <a:r>
                    <a:rPr lang="fr-FR" sz="2800" dirty="0"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2800" dirty="0" err="1"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hàm</a:t>
                  </a:r>
                  <a:r>
                    <a:rPr lang="fr-FR" sz="2800" dirty="0"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2800" dirty="0" err="1"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số</a:t>
                  </a:r>
                  <a:r>
                    <a:rPr lang="fr-FR" sz="2800" dirty="0"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2800" dirty="0" err="1"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có</a:t>
                  </a:r>
                  <a:r>
                    <a:rPr lang="fr-FR" sz="2800" dirty="0"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2800" dirty="0" err="1"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bao</a:t>
                  </a:r>
                  <a:r>
                    <a:rPr lang="fr-FR" sz="2800" dirty="0"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2800" dirty="0" err="1"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nhiêu</a:t>
                  </a:r>
                  <a:r>
                    <a:rPr lang="fr-FR" sz="2800" dirty="0"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2800" dirty="0" err="1"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đường</a:t>
                  </a:r>
                  <a:r>
                    <a:rPr lang="fr-FR" sz="2800" dirty="0"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2800" dirty="0" err="1"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tiệm</a:t>
                  </a:r>
                  <a:r>
                    <a:rPr lang="fr-FR" sz="2800" dirty="0"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2800" dirty="0" err="1"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cận</a:t>
                  </a:r>
                  <a:r>
                    <a:rPr lang="fr-FR" sz="2800" dirty="0"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?</a:t>
                  </a:r>
                  <a:endParaRPr lang="en-US" sz="28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245" y="2085533"/>
                  <a:ext cx="23201562" cy="5162781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309" t="-621" r="-258" b="-1863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/>
          <p:cNvGrpSpPr/>
          <p:nvPr/>
        </p:nvGrpSpPr>
        <p:grpSpPr>
          <a:xfrm>
            <a:off x="259621" y="3118640"/>
            <a:ext cx="11838141" cy="1159077"/>
            <a:chOff x="247181" y="1501340"/>
            <a:chExt cx="11838141" cy="1287954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08332" y="1732392"/>
                    <a:ext cx="2280848" cy="5436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oMath>
                    </a14:m>
                    <a:r>
                      <a:rPr lang="en-US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.</a:t>
                    </a:r>
                    <a:endParaRPr lang="en-US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280848" cy="543631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t="-17241" b="-44828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6"/>
              <a:ext cx="3090381" cy="914402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5978841" y="1732387"/>
                    <a:ext cx="2280848" cy="5436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oMath>
                      </m:oMathPara>
                    </a14:m>
                    <a:endParaRPr lang="en-US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8841" y="1732387"/>
                    <a:ext cx="2280848" cy="543630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5"/>
              <a:ext cx="3090381" cy="914403"/>
              <a:chOff x="5537206" y="1557992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238072" y="1732387"/>
                    <a:ext cx="2280848" cy="54362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oMath>
                      </m:oMathPara>
                    </a14:m>
                    <a:endParaRPr lang="en-US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38072" y="1732387"/>
                    <a:ext cx="2280848" cy="543629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5"/>
              <a:ext cx="3090381" cy="1287949"/>
              <a:chOff x="5537206" y="1557992"/>
              <a:chExt cx="3079904" cy="1197329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078059" y="1779051"/>
                    <a:ext cx="2493487" cy="97627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marL="0" lvl="2"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m:rPr>
                              <m:nor/>
                            </m:rPr>
                            <a:rPr lang="en-US" sz="32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 </m:t>
                          </m:r>
                        </m:oMath>
                      </m:oMathPara>
                    </a14:m>
                    <a:endParaRPr lang="en-US" sz="32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 algn="ctr"/>
                    <a:r>
                      <a:rPr lang="en-US" sz="28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.</a:t>
                    </a:r>
                    <a:endPara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78059" y="1779051"/>
                    <a:ext cx="2493487" cy="976270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 b="-24516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id="{6486030C-3A67-43C4-BD8F-4F6E51BAA2A3}"/>
                  </a:ext>
                </a:extLst>
              </p:cNvPr>
              <p:cNvSpPr/>
              <p:nvPr/>
            </p:nvSpPr>
            <p:spPr>
              <a:xfrm>
                <a:off x="-280645" y="4419725"/>
                <a:ext cx="12138351" cy="1110358"/>
              </a:xfrm>
              <a:prstGeom prst="rect">
                <a:avLst/>
              </a:prstGeom>
            </p:spPr>
            <p:txBody>
              <a:bodyPr wrap="square" lIns="45711" tIns="22855" rIns="45711" bIns="22855">
                <a:spAutoFit/>
              </a:bodyPr>
              <a:lstStyle/>
              <a:p>
                <a:pPr marL="629920" marR="635" indent="635" algn="just">
                  <a:lnSpc>
                    <a:spcPct val="107000"/>
                  </a:lnSpc>
                  <a:spcAft>
                    <a:spcPts val="80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:r>
                  <a:rPr lang="en-US" sz="28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Quan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bảng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thiên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𝑙𝑖𝑚</m:t>
                        </m:r>
                      </m:e>
                      <m:lim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→+∞</m:t>
                        </m:r>
                      </m:lim>
                    </m:limLow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=+∞</m:t>
                    </m:r>
                  </m:oMath>
                </a14:m>
                <a:r>
                  <a:rPr lang="en-US" sz="2800" dirty="0" smtClean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và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𝑙𝑖𝑚</m:t>
                        </m:r>
                      </m:e>
                      <m:lim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→−∞</m:t>
                        </m:r>
                      </m:lim>
                    </m:limLow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đồ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tiệm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cận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ngang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800" dirty="0" smtClean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;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486030C-3A67-43C4-BD8F-4F6E51BAA2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80645" y="4419725"/>
                <a:ext cx="12138351" cy="1110358"/>
              </a:xfrm>
              <a:prstGeom prst="rect">
                <a:avLst/>
              </a:prstGeom>
              <a:blipFill rotWithShape="1">
                <a:blip r:embed="rId8"/>
                <a:stretch>
                  <a:fillRect t="-4396" r="-1406" b="-1373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Oval 63">
            <a:extLst>
              <a:ext uri="{FF2B5EF4-FFF2-40B4-BE49-F238E27FC236}">
                <a16:creationId xmlns="" xmlns:a16="http://schemas.microsoft.com/office/drawing/2014/main" id="{78901251-A012-4798-8FF5-A48A2302F0D4}"/>
              </a:ext>
            </a:extLst>
          </p:cNvPr>
          <p:cNvSpPr/>
          <p:nvPr/>
        </p:nvSpPr>
        <p:spPr>
          <a:xfrm>
            <a:off x="6091461" y="3353659"/>
            <a:ext cx="546116" cy="538129"/>
          </a:xfrm>
          <a:prstGeom prst="ellipse">
            <a:avLst/>
          </a:prstGeom>
          <a:solidFill>
            <a:srgbClr val="CC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5" rIns="45711" bIns="22855" rtlCol="0" anchor="ctr"/>
          <a:lstStyle/>
          <a:p>
            <a:pPr algn="ctr"/>
            <a:r>
              <a:rPr lang="vi-VN" sz="3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6" name="Action Button: Forward or Next 65">
            <a:hlinkClick r:id="" action="ppaction://hlinkshowjump?jump=nextslide" highlightClick="1"/>
          </p:cNvPr>
          <p:cNvSpPr/>
          <p:nvPr/>
        </p:nvSpPr>
        <p:spPr>
          <a:xfrm>
            <a:off x="11564032" y="6565052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7" name="Action Button: Back or Previous 66">
            <a:hlinkClick r:id="" action="ppaction://hlinkshowjump?jump=previousslide" highlightClick="1"/>
          </p:cNvPr>
          <p:cNvSpPr/>
          <p:nvPr/>
        </p:nvSpPr>
        <p:spPr>
          <a:xfrm>
            <a:off x="11000320" y="6565052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8" name="Action Button: Home 67">
            <a:hlinkClick r:id="rId9" action="ppaction://hlinksldjump" highlightClick="1"/>
          </p:cNvPr>
          <p:cNvSpPr/>
          <p:nvPr/>
        </p:nvSpPr>
        <p:spPr>
          <a:xfrm>
            <a:off x="10312431" y="6194993"/>
            <a:ext cx="687483" cy="66300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="" xmlns:a16="http://schemas.microsoft.com/office/drawing/2014/main" id="{6486030C-3A67-43C4-BD8F-4F6E51BAA2A3}"/>
                  </a:ext>
                </a:extLst>
              </p:cNvPr>
              <p:cNvSpPr/>
              <p:nvPr/>
            </p:nvSpPr>
            <p:spPr>
              <a:xfrm>
                <a:off x="-13623" y="5530083"/>
                <a:ext cx="12043758" cy="1122733"/>
              </a:xfrm>
              <a:prstGeom prst="rect">
                <a:avLst/>
              </a:prstGeom>
            </p:spPr>
            <p:txBody>
              <a:bodyPr wrap="square" lIns="45711" tIns="22855" rIns="45711" bIns="22855">
                <a:spAutoFit/>
              </a:bodyPr>
              <a:lstStyle/>
              <a:p>
                <a:pPr marL="629920" marR="635" indent="635" algn="just">
                  <a:lnSpc>
                    <a:spcPct val="107000"/>
                  </a:lnSpc>
                  <a:spcAft>
                    <a:spcPts val="80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:r>
                  <a:rPr lang="en-US" sz="2800" dirty="0" err="1" smtClean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và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𝑙𝑖𝑚</m:t>
                        </m:r>
                      </m:e>
                      <m:lim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=−∞;</m:t>
                    </m:r>
                    <m:limLow>
                      <m:limLow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𝑙𝑖𝑚</m:t>
                        </m:r>
                      </m:e>
                      <m:lim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lim>
                    </m:limLow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=+∞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đồ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tiệm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cận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đứng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=±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800" dirty="0" smtClean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 Vậy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đồ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cộng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tiệm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cận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486030C-3A67-43C4-BD8F-4F6E51BAA2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623" y="5530083"/>
                <a:ext cx="12043758" cy="1122733"/>
              </a:xfrm>
              <a:prstGeom prst="rect">
                <a:avLst/>
              </a:prstGeom>
              <a:blipFill rotWithShape="1">
                <a:blip r:embed="rId10"/>
                <a:stretch>
                  <a:fillRect t="-4348" r="-1468" b="-1358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4887310" y="1481959"/>
            <a:ext cx="4209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pic>
        <p:nvPicPr>
          <p:cNvPr id="65" name="Picture 64"/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8466" y="790144"/>
            <a:ext cx="6445706" cy="171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6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4" grpId="0" animBg="1"/>
      <p:bldP spid="4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47057" y="119052"/>
            <a:ext cx="12065143" cy="4657900"/>
            <a:chOff x="534987" y="1869705"/>
            <a:chExt cx="23652048" cy="8337998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652048" cy="8337998"/>
              <a:chOff x="534987" y="1647866"/>
              <a:chExt cx="23652048" cy="8337998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1066849" y="1797563"/>
                <a:ext cx="23120186" cy="8188301"/>
              </a:xfrm>
              <a:prstGeom prst="roundRect">
                <a:avLst>
                  <a:gd name="adj" fmla="val 549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328128" y="1653394"/>
                  <a:ext cx="2690581" cy="9916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3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29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948631" y="3212033"/>
                  <a:ext cx="14969418" cy="58925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629920" marR="0" indent="-629920" algn="just">
                    <a:spcBef>
                      <a:spcPts val="600"/>
                    </a:spcBef>
                    <a:spcAft>
                      <a:spcPts val="0"/>
                    </a:spcAft>
                    <a:tabLst>
                      <a:tab pos="629920" algn="l"/>
                    </a:tabLst>
                  </a:pPr>
                  <a:r>
                    <a:rPr lang="fr-FR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Cho </a:t>
                  </a:r>
                  <a:r>
                    <a:rPr lang="vi-VN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hàm số đa thức bậc ba </a:t>
                  </a:r>
                  <a:r>
                    <a:rPr lang="vi-VN" sz="3200" i="1" dirty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endParaRPr lang="vi-VN" sz="32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629920" marR="0" indent="-629920" algn="just">
                    <a:spcBef>
                      <a:spcPts val="600"/>
                    </a:spcBef>
                    <a:spcAft>
                      <a:spcPts val="0"/>
                    </a:spcAft>
                    <a:tabLst>
                      <a:tab pos="629920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vi-VN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vi-VN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vi-VN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vi-VN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vi-VN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vi-VN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vi-VN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vi-VN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vi-VN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𝑐𝑥</m:t>
                        </m:r>
                        <m:r>
                          <a:rPr lang="vi-VN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vi-VN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  <m:d>
                          <m:dPr>
                            <m:ctrlPr>
                              <a:rPr lang="vi-VN" sz="32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vi-VN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≠</m:t>
                            </m:r>
                            <m:r>
                              <a:rPr lang="vi-VN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vi-VN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629920" marR="0" indent="-629920" algn="just">
                    <a:spcBef>
                      <a:spcPts val="600"/>
                    </a:spcBef>
                    <a:spcAft>
                      <a:spcPts val="0"/>
                    </a:spcAft>
                    <a:tabLst>
                      <a:tab pos="629920" algn="l"/>
                    </a:tabLst>
                  </a:pPr>
                  <a:r>
                    <a:rPr lang="vi-VN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có </a:t>
                  </a:r>
                  <a:r>
                    <a:rPr lang="vi-VN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đồ thị như hình vẽ. Tính diện tích hình phẳng giới hạn bởi đồ thị hàm số </a:t>
                  </a:r>
                  <a14:m>
                    <m:oMath xmlns:m="http://schemas.openxmlformats.org/officeDocument/2006/math">
                      <m:r>
                        <a:rPr lang="vi-VN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vi-VN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a14:m>
                  <a:r>
                    <a:rPr lang="vi-VN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trục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hoành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</a:t>
                  </a:r>
                  <a:r>
                    <a:rPr lang="en-US" sz="3200" b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</a:p>
                <a:p>
                  <a:pPr marL="629920" marR="0" indent="-629920" algn="just">
                    <a:spcBef>
                      <a:spcPts val="600"/>
                    </a:spcBef>
                    <a:spcAft>
                      <a:spcPts val="0"/>
                    </a:spcAft>
                    <a:tabLst>
                      <a:tab pos="629920" algn="l"/>
                    </a:tabLst>
                  </a:pPr>
                  <a:endPara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8631" y="3212033"/>
                  <a:ext cx="14969418" cy="5892590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t="-1296" r="-879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Action Button: Forward or Next 2">
            <a:hlinkClick r:id="" action="ppaction://hlinkshowjump?jump=nextslide" highlightClick="1"/>
          </p:cNvPr>
          <p:cNvSpPr/>
          <p:nvPr/>
        </p:nvSpPr>
        <p:spPr>
          <a:xfrm>
            <a:off x="11564032" y="6565052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Action Button: Back or Previous 3">
            <a:hlinkClick r:id="" action="ppaction://hlinkshowjump?jump=previousslide" highlightClick="1"/>
          </p:cNvPr>
          <p:cNvSpPr/>
          <p:nvPr/>
        </p:nvSpPr>
        <p:spPr>
          <a:xfrm>
            <a:off x="11000320" y="6565052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Action Button: Home 11">
            <a:hlinkClick r:id="rId4" action="ppaction://hlinksldjump" highlightClick="1"/>
          </p:cNvPr>
          <p:cNvSpPr/>
          <p:nvPr/>
        </p:nvSpPr>
        <p:spPr>
          <a:xfrm>
            <a:off x="6438531" y="6445187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51" name="Group 50"/>
          <p:cNvGrpSpPr/>
          <p:nvPr/>
        </p:nvGrpSpPr>
        <p:grpSpPr>
          <a:xfrm>
            <a:off x="316035" y="4919687"/>
            <a:ext cx="11892830" cy="948421"/>
            <a:chOff x="247181" y="1501341"/>
            <a:chExt cx="11892830" cy="948421"/>
          </a:xfrm>
        </p:grpSpPr>
        <p:grpSp>
          <p:nvGrpSpPr>
            <p:cNvPr id="53" name="Group 52"/>
            <p:cNvGrpSpPr/>
            <p:nvPr/>
          </p:nvGrpSpPr>
          <p:grpSpPr>
            <a:xfrm>
              <a:off x="247181" y="1501341"/>
              <a:ext cx="3090381" cy="914401"/>
              <a:chOff x="5537206" y="1557991"/>
              <a:chExt cx="3079904" cy="850065"/>
            </a:xfrm>
          </p:grpSpPr>
          <p:sp>
            <p:nvSpPr>
              <p:cNvPr id="71" name="Rectangle 70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TextBox 72"/>
                  <p:cNvSpPr txBox="1"/>
                  <p:nvPr/>
                </p:nvSpPr>
                <p:spPr>
                  <a:xfrm>
                    <a:off x="6175326" y="1799315"/>
                    <a:ext cx="2280848" cy="5150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smtClean="0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vi-VN" sz="2800" b="1" i="1" smtClean="0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a14:m>
                    <a:r>
                      <a:rPr lang="vi-VN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sz="3000" dirty="0"/>
                  </a:p>
                </p:txBody>
              </p:sp>
            </mc:Choice>
            <mc:Fallback xmlns="">
              <p:sp>
                <p:nvSpPr>
                  <p:cNvPr id="73" name="TextBox 7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5326" y="1799315"/>
                    <a:ext cx="2280848" cy="515020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4" name="Group 53"/>
            <p:cNvGrpSpPr/>
            <p:nvPr/>
          </p:nvGrpSpPr>
          <p:grpSpPr>
            <a:xfrm>
              <a:off x="3163101" y="1501345"/>
              <a:ext cx="3090381" cy="948417"/>
              <a:chOff x="5537206" y="1557992"/>
              <a:chExt cx="3079904" cy="881686"/>
            </a:xfrm>
          </p:grpSpPr>
          <p:sp>
            <p:nvSpPr>
              <p:cNvPr id="67" name="Rectangle 66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TextBox 69"/>
                  <p:cNvSpPr txBox="1"/>
                  <p:nvPr/>
                </p:nvSpPr>
                <p:spPr>
                  <a:xfrm>
                    <a:off x="6255245" y="1603965"/>
                    <a:ext cx="2280848" cy="8357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28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𝟏𝟗</m:t>
                              </m:r>
                            </m:num>
                            <m:den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𝟒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2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2800" b="1" dirty="0">
                      <a:solidFill>
                        <a:schemeClr val="bg1"/>
                      </a:solidFill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70" name="TextBox 6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55245" y="1603965"/>
                    <a:ext cx="2280848" cy="835713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6079021" y="1501343"/>
              <a:ext cx="3090381" cy="914402"/>
              <a:chOff x="5537206" y="1557992"/>
              <a:chExt cx="3079904" cy="850064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247145" y="1649358"/>
                    <a:ext cx="2280848" cy="74492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𝟐𝟕</m:t>
                            </m:r>
                          </m:num>
                          <m:den>
                            <m: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a14:m>
                    <a:r>
                      <a:rPr lang="vi-VN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sz="3000" dirty="0"/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47145" y="1649358"/>
                    <a:ext cx="2280848" cy="744929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6" name="Group 55"/>
            <p:cNvGrpSpPr/>
            <p:nvPr/>
          </p:nvGrpSpPr>
          <p:grpSpPr>
            <a:xfrm>
              <a:off x="8994941" y="1501345"/>
              <a:ext cx="3145070" cy="914400"/>
              <a:chOff x="5537206" y="1557992"/>
              <a:chExt cx="3134408" cy="850063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6178127" y="1794272"/>
                    <a:ext cx="2493487" cy="51501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smtClean="0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sz="2800" b="1" i="1" smtClean="0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a14:m>
                    <a:r>
                      <a:rPr lang="vi-VN" sz="3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.</a:t>
                    </a:r>
                    <a:endParaRPr lang="en-US" sz="3000" b="1" dirty="0"/>
                  </a:p>
                </p:txBody>
              </p:sp>
            </mc:Choice>
            <mc:Fallback xmlns="">
              <p:sp>
                <p:nvSpPr>
                  <p:cNvPr id="59" name="TextBox 5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8127" y="1794272"/>
                    <a:ext cx="2493487" cy="515019"/>
                  </a:xfrm>
                  <a:prstGeom prst="rect">
                    <a:avLst/>
                  </a:prstGeom>
                  <a:blipFill rotWithShape="1">
                    <a:blip r:embed="rId8"/>
                    <a:stretch>
                      <a:fillRect t="-15385" b="-31868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7" name="Group 16"/>
          <p:cNvGrpSpPr/>
          <p:nvPr/>
        </p:nvGrpSpPr>
        <p:grpSpPr>
          <a:xfrm>
            <a:off x="433819" y="6253719"/>
            <a:ext cx="2565262" cy="457805"/>
            <a:chOff x="433819" y="6253719"/>
            <a:chExt cx="2565262" cy="457805"/>
          </a:xfrm>
        </p:grpSpPr>
        <p:sp>
          <p:nvSpPr>
            <p:cNvPr id="77" name="Round Diagonal Corner Rectangle 76"/>
            <p:cNvSpPr/>
            <p:nvPr/>
          </p:nvSpPr>
          <p:spPr>
            <a:xfrm flipV="1">
              <a:off x="433819" y="6273367"/>
              <a:ext cx="444071" cy="420651"/>
            </a:xfrm>
            <a:prstGeom prst="round2Diag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75" name="Freeform 20"/>
            <p:cNvSpPr>
              <a:spLocks/>
            </p:cNvSpPr>
            <p:nvPr/>
          </p:nvSpPr>
          <p:spPr bwMode="auto">
            <a:xfrm rot="16200000" flipV="1">
              <a:off x="1726071" y="5438515"/>
              <a:ext cx="424829" cy="2121190"/>
            </a:xfrm>
            <a:prstGeom prst="round1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50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76" name="Freeform 75"/>
            <p:cNvSpPr>
              <a:spLocks noEditPoints="1"/>
            </p:cNvSpPr>
            <p:nvPr/>
          </p:nvSpPr>
          <p:spPr bwMode="auto">
            <a:xfrm>
              <a:off x="513848" y="6294224"/>
              <a:ext cx="284012" cy="378936"/>
            </a:xfrm>
            <a:custGeom>
              <a:avLst/>
              <a:gdLst>
                <a:gd name="T0" fmla="*/ 135 w 145"/>
                <a:gd name="T1" fmla="*/ 72 h 197"/>
                <a:gd name="T2" fmla="*/ 72 w 145"/>
                <a:gd name="T3" fmla="*/ 135 h 197"/>
                <a:gd name="T4" fmla="*/ 9 w 145"/>
                <a:gd name="T5" fmla="*/ 72 h 197"/>
                <a:gd name="T6" fmla="*/ 72 w 145"/>
                <a:gd name="T7" fmla="*/ 9 h 197"/>
                <a:gd name="T8" fmla="*/ 115 w 145"/>
                <a:gd name="T9" fmla="*/ 26 h 197"/>
                <a:gd name="T10" fmla="*/ 60 w 145"/>
                <a:gd name="T11" fmla="*/ 82 h 197"/>
                <a:gd name="T12" fmla="*/ 30 w 145"/>
                <a:gd name="T13" fmla="*/ 60 h 197"/>
                <a:gd name="T14" fmla="*/ 20 w 145"/>
                <a:gd name="T15" fmla="*/ 68 h 197"/>
                <a:gd name="T16" fmla="*/ 61 w 145"/>
                <a:gd name="T17" fmla="*/ 126 h 197"/>
                <a:gd name="T18" fmla="*/ 123 w 145"/>
                <a:gd name="T19" fmla="*/ 35 h 197"/>
                <a:gd name="T20" fmla="*/ 135 w 145"/>
                <a:gd name="T21" fmla="*/ 72 h 197"/>
                <a:gd name="T22" fmla="*/ 145 w 145"/>
                <a:gd name="T23" fmla="*/ 12 h 197"/>
                <a:gd name="T24" fmla="*/ 135 w 145"/>
                <a:gd name="T25" fmla="*/ 12 h 197"/>
                <a:gd name="T26" fmla="*/ 123 w 145"/>
                <a:gd name="T27" fmla="*/ 21 h 197"/>
                <a:gd name="T28" fmla="*/ 72 w 145"/>
                <a:gd name="T29" fmla="*/ 0 h 197"/>
                <a:gd name="T30" fmla="*/ 0 w 145"/>
                <a:gd name="T31" fmla="*/ 72 h 197"/>
                <a:gd name="T32" fmla="*/ 30 w 145"/>
                <a:gd name="T33" fmla="*/ 131 h 197"/>
                <a:gd name="T34" fmla="*/ 7 w 145"/>
                <a:gd name="T35" fmla="*/ 175 h 197"/>
                <a:gd name="T36" fmla="*/ 13 w 145"/>
                <a:gd name="T37" fmla="*/ 193 h 197"/>
                <a:gd name="T38" fmla="*/ 32 w 145"/>
                <a:gd name="T39" fmla="*/ 187 h 197"/>
                <a:gd name="T40" fmla="*/ 51 w 145"/>
                <a:gd name="T41" fmla="*/ 141 h 197"/>
                <a:gd name="T42" fmla="*/ 51 w 145"/>
                <a:gd name="T43" fmla="*/ 141 h 197"/>
                <a:gd name="T44" fmla="*/ 72 w 145"/>
                <a:gd name="T45" fmla="*/ 145 h 197"/>
                <a:gd name="T46" fmla="*/ 145 w 145"/>
                <a:gd name="T47" fmla="*/ 72 h 197"/>
                <a:gd name="T48" fmla="*/ 129 w 145"/>
                <a:gd name="T49" fmla="*/ 28 h 197"/>
                <a:gd name="T50" fmla="*/ 145 w 145"/>
                <a:gd name="T51" fmla="*/ 12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5" h="197">
                  <a:moveTo>
                    <a:pt x="135" y="72"/>
                  </a:moveTo>
                  <a:cubicBezTo>
                    <a:pt x="135" y="107"/>
                    <a:pt x="107" y="135"/>
                    <a:pt x="72" y="135"/>
                  </a:cubicBezTo>
                  <a:cubicBezTo>
                    <a:pt x="37" y="135"/>
                    <a:pt x="9" y="107"/>
                    <a:pt x="9" y="72"/>
                  </a:cubicBezTo>
                  <a:cubicBezTo>
                    <a:pt x="9" y="37"/>
                    <a:pt x="37" y="9"/>
                    <a:pt x="72" y="9"/>
                  </a:cubicBezTo>
                  <a:cubicBezTo>
                    <a:pt x="89" y="9"/>
                    <a:pt x="104" y="15"/>
                    <a:pt x="115" y="26"/>
                  </a:cubicBezTo>
                  <a:cubicBezTo>
                    <a:pt x="101" y="38"/>
                    <a:pt x="80" y="57"/>
                    <a:pt x="60" y="82"/>
                  </a:cubicBezTo>
                  <a:cubicBezTo>
                    <a:pt x="50" y="74"/>
                    <a:pt x="40" y="67"/>
                    <a:pt x="30" y="60"/>
                  </a:cubicBezTo>
                  <a:cubicBezTo>
                    <a:pt x="26" y="63"/>
                    <a:pt x="24" y="65"/>
                    <a:pt x="20" y="68"/>
                  </a:cubicBezTo>
                  <a:cubicBezTo>
                    <a:pt x="34" y="88"/>
                    <a:pt x="47" y="107"/>
                    <a:pt x="61" y="126"/>
                  </a:cubicBezTo>
                  <a:cubicBezTo>
                    <a:pt x="80" y="95"/>
                    <a:pt x="99" y="63"/>
                    <a:pt x="123" y="35"/>
                  </a:cubicBezTo>
                  <a:cubicBezTo>
                    <a:pt x="130" y="45"/>
                    <a:pt x="135" y="58"/>
                    <a:pt x="135" y="72"/>
                  </a:cubicBezTo>
                  <a:close/>
                  <a:moveTo>
                    <a:pt x="145" y="12"/>
                  </a:moveTo>
                  <a:cubicBezTo>
                    <a:pt x="141" y="12"/>
                    <a:pt x="138" y="12"/>
                    <a:pt x="135" y="12"/>
                  </a:cubicBezTo>
                  <a:cubicBezTo>
                    <a:pt x="135" y="12"/>
                    <a:pt x="130" y="15"/>
                    <a:pt x="123" y="21"/>
                  </a:cubicBezTo>
                  <a:cubicBezTo>
                    <a:pt x="110" y="8"/>
                    <a:pt x="92" y="0"/>
                    <a:pt x="72" y="0"/>
                  </a:cubicBezTo>
                  <a:cubicBezTo>
                    <a:pt x="32" y="0"/>
                    <a:pt x="0" y="32"/>
                    <a:pt x="0" y="72"/>
                  </a:cubicBezTo>
                  <a:cubicBezTo>
                    <a:pt x="0" y="97"/>
                    <a:pt x="11" y="118"/>
                    <a:pt x="30" y="131"/>
                  </a:cubicBezTo>
                  <a:cubicBezTo>
                    <a:pt x="7" y="175"/>
                    <a:pt x="7" y="175"/>
                    <a:pt x="7" y="175"/>
                  </a:cubicBezTo>
                  <a:cubicBezTo>
                    <a:pt x="3" y="182"/>
                    <a:pt x="6" y="190"/>
                    <a:pt x="13" y="193"/>
                  </a:cubicBezTo>
                  <a:cubicBezTo>
                    <a:pt x="20" y="197"/>
                    <a:pt x="28" y="194"/>
                    <a:pt x="32" y="187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8" y="143"/>
                    <a:pt x="65" y="145"/>
                    <a:pt x="72" y="145"/>
                  </a:cubicBezTo>
                  <a:cubicBezTo>
                    <a:pt x="112" y="145"/>
                    <a:pt x="145" y="112"/>
                    <a:pt x="145" y="72"/>
                  </a:cubicBezTo>
                  <a:cubicBezTo>
                    <a:pt x="145" y="55"/>
                    <a:pt x="138" y="40"/>
                    <a:pt x="129" y="28"/>
                  </a:cubicBezTo>
                  <a:cubicBezTo>
                    <a:pt x="134" y="22"/>
                    <a:pt x="139" y="17"/>
                    <a:pt x="145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41075" y="6253719"/>
              <a:ext cx="1475337" cy="3829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Lời Giải</a:t>
              </a:r>
              <a:endParaRPr lang="en-US" sz="3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67081" y="475299"/>
            <a:ext cx="3904413" cy="375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7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183382" y="1145073"/>
            <a:ext cx="11996396" cy="5566453"/>
            <a:chOff x="184495" y="3636265"/>
            <a:chExt cx="11834900" cy="4481568"/>
          </a:xfrm>
        </p:grpSpPr>
        <p:sp>
          <p:nvSpPr>
            <p:cNvPr id="30" name="Rounded Rectangle 29"/>
            <p:cNvSpPr/>
            <p:nvPr/>
          </p:nvSpPr>
          <p:spPr>
            <a:xfrm>
              <a:off x="184495" y="3874601"/>
              <a:ext cx="11834900" cy="4243232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203200" y="3636265"/>
              <a:ext cx="2342697" cy="409094"/>
              <a:chOff x="1275608" y="6239450"/>
              <a:chExt cx="4592536" cy="743306"/>
            </a:xfrm>
          </p:grpSpPr>
          <p:sp>
            <p:nvSpPr>
              <p:cNvPr id="32" name="Freeform 20"/>
              <p:cNvSpPr>
                <a:spLocks/>
              </p:cNvSpPr>
              <p:nvPr/>
            </p:nvSpPr>
            <p:spPr bwMode="auto">
              <a:xfrm rot="16200000" flipV="1">
                <a:off x="3502219" y="4616830"/>
                <a:ext cx="659960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187353" y="6239450"/>
                <a:ext cx="3365864" cy="7433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8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28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4" name="Round Diagonal Corner Rectangle 33"/>
              <p:cNvSpPr/>
              <p:nvPr/>
            </p:nvSpPr>
            <p:spPr>
              <a:xfrm flipV="1">
                <a:off x="1275608" y="6330946"/>
                <a:ext cx="852450" cy="651810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35" name="Freeform 34"/>
              <p:cNvSpPr>
                <a:spLocks noEditPoints="1"/>
              </p:cNvSpPr>
              <p:nvPr/>
            </p:nvSpPr>
            <p:spPr bwMode="auto">
              <a:xfrm>
                <a:off x="1403700" y="6378164"/>
                <a:ext cx="545196" cy="58866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22470" y="1866646"/>
                <a:ext cx="7854882" cy="45640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9920" marR="0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Đồ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xúc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hoành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sSup>
                      <m:sSup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 i="1" dirty="0" smtClean="0">
                  <a:latin typeface="Cambria Math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629920" marR="0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8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</a:t>
                </a:r>
                <a:r>
                  <a:rPr lang="en-US" sz="2800" dirty="0" smtClean="0">
                    <a:ea typeface="Calibri" panose="020F0502020204030204" pitchFamily="34" charset="0"/>
                    <a:cs typeface="Times New Roman" panose="02020603050405020304" pitchFamily="18" charset="0"/>
                    <a:sym typeface="Symbol"/>
                  </a:rPr>
                  <a:t>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29920" marR="0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khác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đồ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29920" marR="0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</a:t>
                </a:r>
                <a:r>
                  <a:rPr lang="vi-VN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iện tích hình phẳng giới hạn bởi đồ thị hàm số </a:t>
                </a:r>
                <a14:m>
                  <m:oMath xmlns:m="http://schemas.openxmlformats.org/officeDocument/2006/math">
                    <m:r>
                      <a:rPr lang="vi-VN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vi-VN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hoành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29920" marR="0"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d>
                      </m:e>
                    </m:nary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𝑑𝑥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70" y="1866646"/>
                <a:ext cx="7854882" cy="4564070"/>
              </a:xfrm>
              <a:prstGeom prst="rect">
                <a:avLst/>
              </a:prstGeom>
              <a:blipFill rotWithShape="1">
                <a:blip r:embed="rId2"/>
                <a:stretch>
                  <a:fillRect t="-1335" b="-66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Action Button: Home 38">
            <a:hlinkClick r:id="rId3" action="ppaction://hlinksldjump" highlightClick="1"/>
          </p:cNvPr>
          <p:cNvSpPr/>
          <p:nvPr/>
        </p:nvSpPr>
        <p:spPr>
          <a:xfrm>
            <a:off x="6438531" y="6445187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Action Button: Forward or Next 36">
            <a:hlinkClick r:id="" action="ppaction://hlinkshowjump?jump=nextslide" highlightClick="1"/>
          </p:cNvPr>
          <p:cNvSpPr/>
          <p:nvPr/>
        </p:nvSpPr>
        <p:spPr>
          <a:xfrm>
            <a:off x="11564032" y="6565052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Action Button: Back or Previous 37">
            <a:hlinkClick r:id="" action="ppaction://hlinkshowjump?jump=previousslide" highlightClick="1"/>
          </p:cNvPr>
          <p:cNvSpPr/>
          <p:nvPr/>
        </p:nvSpPr>
        <p:spPr>
          <a:xfrm>
            <a:off x="11000320" y="6565052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Box 1"/>
          <p:cNvSpPr txBox="1"/>
          <p:nvPr/>
        </p:nvSpPr>
        <p:spPr>
          <a:xfrm>
            <a:off x="195604" y="299545"/>
            <a:ext cx="9862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grpSp>
        <p:nvGrpSpPr>
          <p:cNvPr id="36" name="Group 35"/>
          <p:cNvGrpSpPr/>
          <p:nvPr/>
        </p:nvGrpSpPr>
        <p:grpSpPr>
          <a:xfrm>
            <a:off x="122470" y="109342"/>
            <a:ext cx="11892830" cy="948421"/>
            <a:chOff x="247181" y="1501341"/>
            <a:chExt cx="11892830" cy="948421"/>
          </a:xfrm>
        </p:grpSpPr>
        <p:grpSp>
          <p:nvGrpSpPr>
            <p:cNvPr id="40" name="Group 39"/>
            <p:cNvGrpSpPr/>
            <p:nvPr/>
          </p:nvGrpSpPr>
          <p:grpSpPr>
            <a:xfrm>
              <a:off x="247181" y="1501341"/>
              <a:ext cx="3090381" cy="914401"/>
              <a:chOff x="5537206" y="1557991"/>
              <a:chExt cx="3079904" cy="850065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TextBox 54"/>
                  <p:cNvSpPr txBox="1"/>
                  <p:nvPr/>
                </p:nvSpPr>
                <p:spPr>
                  <a:xfrm>
                    <a:off x="6175326" y="1799315"/>
                    <a:ext cx="2280848" cy="5150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smtClean="0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vi-VN" sz="2800" b="1" i="1" smtClean="0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a14:m>
                    <a:r>
                      <a:rPr lang="vi-VN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sz="3000" dirty="0"/>
                  </a:p>
                </p:txBody>
              </p:sp>
            </mc:Choice>
            <mc:Fallback xmlns="">
              <p:sp>
                <p:nvSpPr>
                  <p:cNvPr id="55" name="TextBox 5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5326" y="1799315"/>
                    <a:ext cx="2280848" cy="515020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1" name="Group 40"/>
            <p:cNvGrpSpPr/>
            <p:nvPr/>
          </p:nvGrpSpPr>
          <p:grpSpPr>
            <a:xfrm>
              <a:off x="3163101" y="1501345"/>
              <a:ext cx="3090381" cy="948417"/>
              <a:chOff x="5537206" y="1557992"/>
              <a:chExt cx="3079904" cy="881686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6255245" y="1603965"/>
                    <a:ext cx="2280848" cy="8357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28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𝟏𝟗</m:t>
                              </m:r>
                            </m:num>
                            <m:den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𝟒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2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2800" b="1" dirty="0">
                      <a:solidFill>
                        <a:schemeClr val="bg1"/>
                      </a:solidFill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2" name="TextBox 5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55245" y="1603965"/>
                    <a:ext cx="2280848" cy="835713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2" name="Group 41"/>
            <p:cNvGrpSpPr/>
            <p:nvPr/>
          </p:nvGrpSpPr>
          <p:grpSpPr>
            <a:xfrm>
              <a:off x="6079021" y="1501343"/>
              <a:ext cx="3090381" cy="914402"/>
              <a:chOff x="5537206" y="1557992"/>
              <a:chExt cx="3079904" cy="850064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/>
                  <p:cNvSpPr txBox="1"/>
                  <p:nvPr/>
                </p:nvSpPr>
                <p:spPr>
                  <a:xfrm>
                    <a:off x="6247145" y="1649358"/>
                    <a:ext cx="2280848" cy="74492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𝟐𝟕</m:t>
                            </m:r>
                          </m:num>
                          <m:den>
                            <m: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a14:m>
                    <a:r>
                      <a:rPr lang="vi-VN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sz="3000" dirty="0"/>
                  </a:p>
                </p:txBody>
              </p:sp>
            </mc:Choice>
            <mc:Fallback xmlns="">
              <p:sp>
                <p:nvSpPr>
                  <p:cNvPr id="49" name="TextBox 4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47145" y="1649358"/>
                    <a:ext cx="2280848" cy="744929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3" name="Group 42"/>
            <p:cNvGrpSpPr/>
            <p:nvPr/>
          </p:nvGrpSpPr>
          <p:grpSpPr>
            <a:xfrm>
              <a:off x="8994941" y="1501345"/>
              <a:ext cx="3145070" cy="914400"/>
              <a:chOff x="5537206" y="1557992"/>
              <a:chExt cx="3134408" cy="850063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/>
                  <p:cNvSpPr txBox="1"/>
                  <p:nvPr/>
                </p:nvSpPr>
                <p:spPr>
                  <a:xfrm>
                    <a:off x="6178127" y="1794272"/>
                    <a:ext cx="2493487" cy="51501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smtClean="0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sz="2800" b="1" i="1" smtClean="0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a14:m>
                    <a:r>
                      <a:rPr lang="vi-VN" sz="3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.</a:t>
                    </a:r>
                    <a:endParaRPr lang="en-US" sz="3000" b="1" dirty="0"/>
                  </a:p>
                </p:txBody>
              </p:sp>
            </mc:Choice>
            <mc:Fallback xmlns="">
              <p:sp>
                <p:nvSpPr>
                  <p:cNvPr id="46" name="TextBox 4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8127" y="1794272"/>
                    <a:ext cx="2493487" cy="515019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 t="-15385" b="-31868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28" name="Oval 27"/>
          <p:cNvSpPr/>
          <p:nvPr/>
        </p:nvSpPr>
        <p:spPr>
          <a:xfrm>
            <a:off x="5935469" y="353993"/>
            <a:ext cx="731195" cy="629768"/>
          </a:xfrm>
          <a:prstGeom prst="ellipse">
            <a:avLst/>
          </a:prstGeom>
          <a:solidFill>
            <a:srgbClr val="CC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endParaRPr lang="en-US" sz="3200" dirty="0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5751" y="1764208"/>
            <a:ext cx="3904413" cy="375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39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204553" y="4164069"/>
            <a:ext cx="11755672" cy="2946178"/>
            <a:chOff x="129058" y="3636276"/>
            <a:chExt cx="11834900" cy="2186149"/>
          </a:xfrm>
        </p:grpSpPr>
        <p:sp>
          <p:nvSpPr>
            <p:cNvPr id="5" name="Rounded Rectangle 4"/>
            <p:cNvSpPr/>
            <p:nvPr/>
          </p:nvSpPr>
          <p:spPr>
            <a:xfrm>
              <a:off x="129058" y="3777601"/>
              <a:ext cx="11834900" cy="2044824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6"/>
              <a:ext cx="2342697" cy="483133"/>
              <a:chOff x="1275608" y="6239450"/>
              <a:chExt cx="4592536" cy="877829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500413" y="4618637"/>
                <a:ext cx="663571" cy="407189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4" y="6239450"/>
                <a:ext cx="2832095" cy="7469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65542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47057" y="119052"/>
            <a:ext cx="11906397" cy="1770955"/>
            <a:chOff x="534987" y="1869705"/>
            <a:chExt cx="23340848" cy="2970219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2970219"/>
              <a:chOff x="534987" y="1647866"/>
              <a:chExt cx="23340848" cy="2970219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1"/>
                <a:ext cx="23120186" cy="2897194"/>
              </a:xfrm>
              <a:prstGeom prst="roundRect">
                <a:avLst>
                  <a:gd name="adj" fmla="val 549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328128" y="1653394"/>
                  <a:ext cx="2690581" cy="9291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3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30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3275961" y="2456413"/>
                  <a:ext cx="20417111" cy="22063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R="0">
                    <a:lnSpc>
                      <a:spcPct val="107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en-US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Tìm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giá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trị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𝑚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để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phương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trình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𝑚𝑧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−2=0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        </a:t>
                  </a:r>
                </a:p>
                <a:p>
                  <a:pPr marR="0">
                    <a:lnSpc>
                      <a:spcPct val="107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en-US" sz="3200" dirty="0"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smtClean="0"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          </a:t>
                  </a:r>
                  <a:r>
                    <a:rPr lang="en-US" sz="3200" dirty="0" err="1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tổng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bình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phương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hai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nghiệm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bằng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:</a:t>
                  </a:r>
                  <a:endPara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5961" y="2456413"/>
                  <a:ext cx="20417111" cy="2206333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t="-3241" b="-7407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D0AB9FB-A402-43C6-830F-BAC47ED452D0}"/>
              </a:ext>
            </a:extLst>
          </p:cNvPr>
          <p:cNvGrpSpPr/>
          <p:nvPr/>
        </p:nvGrpSpPr>
        <p:grpSpPr>
          <a:xfrm>
            <a:off x="562323" y="2066447"/>
            <a:ext cx="5182440" cy="847900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="" xmlns:a16="http://schemas.microsoft.com/office/drawing/2014/main" id="{0839FD11-1E39-4EBB-A7FB-DEB39691C378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𝐦</m:t>
                        </m:r>
                        <m:r>
                          <a:rPr lang="en-US" sz="2800" b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2800" b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±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𝐢</m:t>
                        </m:r>
                        <m:r>
                          <m:rPr>
                            <m:nor/>
                          </m:rPr>
                          <a:rPr lang="en-US" sz="28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	</m:t>
                        </m:r>
                      </m:oMath>
                    </m:oMathPara>
                  </a14:m>
                  <a:endParaRPr lang="en-US" sz="3000" b="1" dirty="0">
                    <a:solidFill>
                      <a:schemeClr val="bg1"/>
                    </a:solidFill>
                    <a:latin typeface="+mj-lt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0839FD11-1E39-4EBB-A7FB-DEB39691C3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8634B6D4-DECA-4F71-9C3F-B85DE60414F0}"/>
                </a:ext>
              </a:extLst>
            </p:cNvPr>
            <p:cNvSpPr/>
            <p:nvPr/>
          </p:nvSpPr>
          <p:spPr>
            <a:xfrm>
              <a:off x="1458731" y="6481814"/>
              <a:ext cx="1796696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000" b="1" dirty="0">
                  <a:latin typeface="+mj-lt"/>
                  <a:ea typeface="Tahoma" pitchFamily="34" charset="0"/>
                  <a:cs typeface="Tahoma" pitchFamily="34" charset="0"/>
                </a:rPr>
                <a:t>A</a:t>
              </a:r>
              <a:endParaRPr lang="en-US" sz="3000" dirty="0">
                <a:latin typeface="+mj-lt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A2194087-0D43-42CA-A1D2-4373C69CC457}"/>
              </a:ext>
            </a:extLst>
          </p:cNvPr>
          <p:cNvGrpSpPr/>
          <p:nvPr/>
        </p:nvGrpSpPr>
        <p:grpSpPr>
          <a:xfrm>
            <a:off x="6266822" y="2110928"/>
            <a:ext cx="5590883" cy="810928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="" xmlns:a16="http://schemas.microsoft.com/office/drawing/2014/main" id="{FB0B6341-256C-4170-AF4E-1216E5EDD04C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630555" marR="0" indent="-630555" algn="ctr">
                    <a:lnSpc>
                      <a:spcPct val="107000"/>
                    </a:lnSpc>
                    <a:spcBef>
                      <a:spcPts val="600"/>
                    </a:spcBef>
                    <a:spcAft>
                      <a:spcPts val="0"/>
                    </a:spcAft>
                    <a:tabLst>
                      <a:tab pos="2160270" algn="l"/>
                      <a:tab pos="3600450" algn="l"/>
                      <a:tab pos="5040630" algn="l"/>
                    </a:tabLst>
                  </a:pPr>
                  <a14:m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𝒎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𝟏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𝒊</m:t>
                      </m:r>
                    </m:oMath>
                  </a14:m>
                  <a:r>
                    <a: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.</a:t>
                  </a:r>
                  <a:r>
                    <a:rPr lang="en-US" sz="28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	</a:t>
                  </a: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FB0B6341-256C-4170-AF4E-1216E5EDD0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11818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13A7BA64-0BA1-4ADF-A17E-617425026AFB}"/>
                </a:ext>
              </a:extLst>
            </p:cNvPr>
            <p:cNvSpPr/>
            <p:nvPr/>
          </p:nvSpPr>
          <p:spPr>
            <a:xfrm>
              <a:off x="1458731" y="6481814"/>
              <a:ext cx="1879107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B</a:t>
              </a:r>
              <a:endParaRPr lang="en-US" sz="3000" b="1" dirty="0">
                <a:latin typeface="+mj-lt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4D274B26-9415-432A-9282-BDEF246F0009}"/>
              </a:ext>
            </a:extLst>
          </p:cNvPr>
          <p:cNvGrpSpPr/>
          <p:nvPr/>
        </p:nvGrpSpPr>
        <p:grpSpPr>
          <a:xfrm>
            <a:off x="519940" y="3111682"/>
            <a:ext cx="5208063" cy="801032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="" xmlns:a16="http://schemas.microsoft.com/office/drawing/2014/main" id="{6E15A8FC-94CE-45FB-8D02-B33F2327F992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spcBef>
                      <a:spcPts val="900"/>
                    </a:spcBef>
                  </a:pPr>
                  <a:r>
                    <a:rPr lang="en-US" sz="2800" b="1" dirty="0" smtClean="0">
                      <a:solidFill>
                        <a:schemeClr val="bg1"/>
                      </a:solidFill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𝒎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𝟏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𝒊</m:t>
                      </m:r>
                    </m:oMath>
                  </a14:m>
                  <a:r>
                    <a: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	</a:t>
                  </a:r>
                  <a:endParaRPr lang="vi-VN" sz="3000" b="1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6E15A8FC-94CE-45FB-8D02-B33F2327F9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13636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0D6B711C-CC2A-45AE-A2BD-46B4ECA3D81C}"/>
                </a:ext>
              </a:extLst>
            </p:cNvPr>
            <p:cNvSpPr/>
            <p:nvPr/>
          </p:nvSpPr>
          <p:spPr>
            <a:xfrm>
              <a:off x="1458731" y="6481814"/>
              <a:ext cx="1900021" cy="1000533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C</a:t>
              </a:r>
              <a:endParaRPr lang="en-US" sz="3000" dirty="0">
                <a:latin typeface="+mj-lt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E278C7C5-EAEF-4F1A-B3FB-29FCE054F0E0}"/>
              </a:ext>
            </a:extLst>
          </p:cNvPr>
          <p:cNvGrpSpPr/>
          <p:nvPr/>
        </p:nvGrpSpPr>
        <p:grpSpPr>
          <a:xfrm>
            <a:off x="6156536" y="3111682"/>
            <a:ext cx="5701170" cy="868805"/>
            <a:chOff x="1458731" y="6334161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>
                  <a:extLst>
                    <a:ext uri="{FF2B5EF4-FFF2-40B4-BE49-F238E27FC236}">
                      <a16:creationId xmlns="" xmlns:a16="http://schemas.microsoft.com/office/drawing/2014/main" id="{C4F0F9CE-3F15-4D47-A2C9-5C6F65E0E3FB}"/>
                    </a:ext>
                  </a:extLst>
                </p:cNvPr>
                <p:cNvSpPr/>
                <p:nvPr/>
              </p:nvSpPr>
              <p:spPr>
                <a:xfrm>
                  <a:off x="2140383" y="6334161"/>
                  <a:ext cx="13101204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630555" marR="0" indent="-630555" algn="ctr">
                    <a:lnSpc>
                      <a:spcPct val="107000"/>
                    </a:lnSpc>
                    <a:spcBef>
                      <a:spcPts val="600"/>
                    </a:spcBef>
                    <a:spcAft>
                      <a:spcPts val="0"/>
                    </a:spcAft>
                    <a:tabLst>
                      <a:tab pos="2160270" algn="l"/>
                      <a:tab pos="3600450" algn="l"/>
                      <a:tab pos="5040630" algn="l"/>
                    </a:tabLst>
                  </a:pPr>
                  <a14:m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𝒎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𝟏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±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𝒊</m:t>
                      </m:r>
                    </m:oMath>
                  </a14:m>
                  <a:r>
                    <a: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.</a:t>
                  </a:r>
                  <a:endPara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C4F0F9CE-3F15-4D47-A2C9-5C6F65E0E3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12844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17C2C013-2C1D-4DEE-A68B-FF23256FE92A}"/>
                </a:ext>
              </a:extLst>
            </p:cNvPr>
            <p:cNvSpPr/>
            <p:nvPr/>
          </p:nvSpPr>
          <p:spPr>
            <a:xfrm>
              <a:off x="1458731" y="6481814"/>
              <a:ext cx="2000734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D</a:t>
              </a:r>
              <a:endParaRPr lang="en-US" sz="3000" b="1" dirty="0">
                <a:latin typeface="+mj-lt"/>
              </a:endParaRPr>
            </a:p>
          </p:txBody>
        </p:sp>
      </p:grpSp>
      <p:sp>
        <p:nvSpPr>
          <p:cNvPr id="50" name="Oval 49">
            <a:extLst>
              <a:ext uri="{FF2B5EF4-FFF2-40B4-BE49-F238E27FC236}">
                <a16:creationId xmlns="" xmlns:a16="http://schemas.microsoft.com/office/drawing/2014/main" id="{432E638B-F586-4599-B26E-BBF1E009BB5A}"/>
              </a:ext>
            </a:extLst>
          </p:cNvPr>
          <p:cNvSpPr/>
          <p:nvPr/>
        </p:nvSpPr>
        <p:spPr>
          <a:xfrm>
            <a:off x="519940" y="2167857"/>
            <a:ext cx="717952" cy="689572"/>
          </a:xfrm>
          <a:prstGeom prst="ellipse">
            <a:avLst/>
          </a:prstGeom>
          <a:solidFill>
            <a:srgbClr val="CC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5" rIns="45711" bIns="22855" rtlCol="0" anchor="ctr"/>
          <a:lstStyle/>
          <a:p>
            <a:pPr algn="ctr"/>
            <a:r>
              <a:rPr lang="vi-VN" sz="3000" b="1" dirty="0" smtClean="0">
                <a:latin typeface="+mj-lt"/>
                <a:ea typeface="Tahoma" pitchFamily="34" charset="0"/>
                <a:cs typeface="Tahoma" pitchFamily="34" charset="0"/>
              </a:rPr>
              <a:t>A</a:t>
            </a:r>
            <a:endParaRPr lang="en-US" sz="3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348987" y="4354527"/>
                <a:ext cx="10179088" cy="26464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30555" marR="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:r>
                  <a:rPr lang="en-US" sz="2800" dirty="0" smtClean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</a:t>
                </a:r>
                <a:r>
                  <a:rPr lang="en-US" sz="2800" dirty="0" err="1" smtClean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800" dirty="0" smtClean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đã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cho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30555" marR="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:r>
                  <a:rPr lang="fr-FR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Theo Viet, ta </a:t>
                </a:r>
                <a:r>
                  <a:rPr lang="fr-FR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sz="2800" i="1"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800" i="1"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=−</m:t>
                            </m:r>
                            <m:f>
                              <m:fPr>
                                <m:ctrlPr>
                                  <a:rPr lang="en-US" sz="2800" i="1"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num>
                              <m:den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den>
                            </m:f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sz="2800" i="1"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  <m:sSub>
                              <m:sSubPr>
                                <m:ctrlPr>
                                  <a:rPr lang="en-US" sz="2800" i="1"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2800" i="1"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num>
                              <m:den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den>
                            </m:f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−2</m:t>
                            </m:r>
                          </m:e>
                        </m:eqArr>
                      </m:e>
                    </m:d>
                  </m:oMath>
                </a14:m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30555" marR="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Cambria Math" panose="02040503050406030204" pitchFamily="18" charset="0"/>
                      </a:rPr>
                      <m:t>⇒</m:t>
                    </m:r>
                    <m:sSubSup>
                      <m:sSubSupPr>
                        <m:ctrlPr>
                          <a:rPr lang="en-US" sz="2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2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−2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Cambria Math" panose="02040503050406030204" pitchFamily="18" charset="0"/>
                      </a:rPr>
                      <m:t>⇔</m:t>
                    </m:r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=1±</m:t>
                    </m:r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𝑖</m:t>
                    </m:r>
                  </m:oMath>
                </a14:m>
                <a:r>
                  <a:rPr lang="fr-FR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8987" y="4354527"/>
                <a:ext cx="10179088" cy="2646430"/>
              </a:xfrm>
              <a:prstGeom prst="rect">
                <a:avLst/>
              </a:prstGeom>
              <a:blipFill rotWithShape="1">
                <a:blip r:embed="rId8"/>
                <a:stretch>
                  <a:fillRect t="-2304" b="-437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Action Button: Forward or Next 53">
            <a:hlinkClick r:id="" action="ppaction://hlinkshowjump?jump=nextslide" highlightClick="1"/>
          </p:cNvPr>
          <p:cNvSpPr/>
          <p:nvPr/>
        </p:nvSpPr>
        <p:spPr>
          <a:xfrm>
            <a:off x="11564032" y="6565052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5" name="Action Button: Back or Previous 54">
            <a:hlinkClick r:id="" action="ppaction://hlinkshowjump?jump=previousslide" highlightClick="1"/>
          </p:cNvPr>
          <p:cNvSpPr/>
          <p:nvPr/>
        </p:nvSpPr>
        <p:spPr>
          <a:xfrm>
            <a:off x="11000320" y="6565052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Action Button: Home 55">
            <a:hlinkClick r:id="rId9" action="ppaction://hlinksldjump" highlightClick="1"/>
          </p:cNvPr>
          <p:cNvSpPr/>
          <p:nvPr/>
        </p:nvSpPr>
        <p:spPr>
          <a:xfrm>
            <a:off x="6438531" y="6445187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869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328093" y="4736176"/>
            <a:ext cx="11755672" cy="2067984"/>
            <a:chOff x="184495" y="4040868"/>
            <a:chExt cx="11834900" cy="1765581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4040868"/>
              <a:ext cx="11834900" cy="1765581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84495" y="4040869"/>
              <a:ext cx="2530659" cy="458051"/>
              <a:chOff x="1238939" y="6974591"/>
              <a:chExt cx="4961010" cy="832258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749688" y="5352961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468936" y="7023149"/>
                <a:ext cx="2832095" cy="746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38939" y="6986368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372647" y="7064107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28826" y="0"/>
            <a:ext cx="12004323" cy="2282119"/>
            <a:chOff x="534987" y="1869705"/>
            <a:chExt cx="23532819" cy="3827535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89736" cy="3827535"/>
              <a:chOff x="534987" y="1647866"/>
              <a:chExt cx="23389736" cy="3827535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30112" y="1836908"/>
                <a:ext cx="23194611" cy="3638493"/>
              </a:xfrm>
              <a:prstGeom prst="roundRect">
                <a:avLst>
                  <a:gd name="adj" fmla="val 549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328128" y="1653394"/>
                  <a:ext cx="2690581" cy="9291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3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31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1265973" y="2547876"/>
                  <a:ext cx="22801833" cy="31493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629920" marR="0" indent="-629920">
                    <a:lnSpc>
                      <a:spcPct val="107000"/>
                    </a:lnSpc>
                    <a:spcBef>
                      <a:spcPts val="600"/>
                    </a:spcBef>
                    <a:spcAft>
                      <a:spcPts val="0"/>
                    </a:spcAft>
                    <a:tabLst>
                      <a:tab pos="629920" algn="l"/>
                    </a:tabLst>
                  </a:pPr>
                  <a:r>
                    <a:rPr lang="en-US" sz="28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       </a:t>
                  </a:r>
                  <a:r>
                    <a:rPr lang="fr-FR" sz="2800" dirty="0" err="1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Trong</a:t>
                  </a:r>
                  <a:r>
                    <a:rPr lang="fr-FR" sz="28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hệ</a:t>
                  </a:r>
                  <a:r>
                    <a:rPr lang="fr-FR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tọa</a:t>
                  </a:r>
                  <a:r>
                    <a:rPr lang="fr-FR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độ</a:t>
                  </a:r>
                  <a:r>
                    <a:rPr lang="fr-FR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𝑂𝑥𝑦𝑧</m:t>
                      </m:r>
                    </m:oMath>
                  </a14:m>
                  <a:r>
                    <a:rPr lang="fr-FR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, </a:t>
                  </a:r>
                  <a:r>
                    <a:rPr lang="fr-FR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lập</a:t>
                  </a:r>
                  <a:r>
                    <a:rPr lang="fr-FR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phương</a:t>
                  </a:r>
                  <a:r>
                    <a:rPr lang="fr-FR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trình</a:t>
                  </a:r>
                  <a:r>
                    <a:rPr lang="fr-FR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đường</a:t>
                  </a:r>
                  <a:r>
                    <a:rPr lang="fr-FR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vuông</a:t>
                  </a:r>
                  <a:r>
                    <a:rPr lang="fr-FR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góc</a:t>
                  </a:r>
                  <a:r>
                    <a:rPr lang="fr-FR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chung</a:t>
                  </a:r>
                  <a:r>
                    <a:rPr lang="fr-FR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𝛥</m:t>
                      </m:r>
                    </m:oMath>
                  </a14:m>
                  <a:r>
                    <a:rPr lang="fr-FR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fr-FR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hai</a:t>
                  </a:r>
                  <a:r>
                    <a:rPr lang="fr-FR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đường</a:t>
                  </a:r>
                  <a:r>
                    <a:rPr lang="fr-FR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2800" dirty="0" err="1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thẳng</a:t>
                  </a:r>
                  <a:r>
                    <a:rPr lang="fr-FR" sz="28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fr-FR" sz="28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28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và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: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=−</m:t>
                              </m:r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=−</m:t>
                              </m:r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</m:eqArr>
                        </m:e>
                      </m:d>
                    </m:oMath>
                  </a14:m>
                  <a:r>
                    <a:rPr lang="fr-FR" sz="28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</a:t>
                  </a:r>
                  <a:endPara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5973" y="2547876"/>
                  <a:ext cx="22801833" cy="3149364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t="-649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D0AB9FB-A402-43C6-830F-BAC47ED452D0}"/>
              </a:ext>
            </a:extLst>
          </p:cNvPr>
          <p:cNvGrpSpPr/>
          <p:nvPr/>
        </p:nvGrpSpPr>
        <p:grpSpPr>
          <a:xfrm>
            <a:off x="760025" y="2374300"/>
            <a:ext cx="5235317" cy="1066400"/>
            <a:chOff x="1318103" y="6334162"/>
            <a:chExt cx="13923484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="" xmlns:a16="http://schemas.microsoft.com/office/drawing/2014/main" id="{0839FD11-1E39-4EBB-A7FB-DEB39691C378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𝐱</m:t>
                            </m:r>
                            <m:r>
                              <a:rPr lang="en-US" sz="28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den>
                        </m:f>
                        <m:r>
                          <a:rPr lang="en-US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𝐲</m:t>
                            </m:r>
                            <m:r>
                              <a:rPr lang="en-US" sz="28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28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𝐳</m:t>
                            </m:r>
                            <m:r>
                              <a:rPr lang="en-US" sz="28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28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3000" b="1" dirty="0">
                    <a:solidFill>
                      <a:schemeClr val="bg1"/>
                    </a:solidFill>
                    <a:latin typeface="+mj-lt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0839FD11-1E39-4EBB-A7FB-DEB39691C3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8634B6D4-DECA-4F71-9C3F-B85DE60414F0}"/>
                </a:ext>
              </a:extLst>
            </p:cNvPr>
            <p:cNvSpPr/>
            <p:nvPr/>
          </p:nvSpPr>
          <p:spPr>
            <a:xfrm>
              <a:off x="1318103" y="6580382"/>
              <a:ext cx="1719115" cy="703831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000" b="1" dirty="0">
                  <a:latin typeface="+mj-lt"/>
                  <a:ea typeface="Tahoma" pitchFamily="34" charset="0"/>
                  <a:cs typeface="Tahoma" pitchFamily="34" charset="0"/>
                </a:rPr>
                <a:t>A</a:t>
              </a:r>
              <a:endParaRPr lang="en-US" sz="3000" dirty="0">
                <a:latin typeface="+mj-lt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A2194087-0D43-42CA-A1D2-4373C69CC457}"/>
              </a:ext>
            </a:extLst>
          </p:cNvPr>
          <p:cNvGrpSpPr/>
          <p:nvPr/>
        </p:nvGrpSpPr>
        <p:grpSpPr>
          <a:xfrm>
            <a:off x="6469089" y="2374300"/>
            <a:ext cx="5314188" cy="1018467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="" xmlns:a16="http://schemas.microsoft.com/office/drawing/2014/main" id="{FB0B6341-256C-4170-AF4E-1216E5EDD04C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629920" marR="0" algn="just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tabLst>
                      <a:tab pos="3599815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den>
                        </m:f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den>
                        </m:f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𝒛</m:t>
                            </m:r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vi-VN" sz="28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FB0B6341-256C-4170-AF4E-1216E5EDD0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13A7BA64-0BA1-4ADF-A17E-617425026AFB}"/>
                </a:ext>
              </a:extLst>
            </p:cNvPr>
            <p:cNvSpPr/>
            <p:nvPr/>
          </p:nvSpPr>
          <p:spPr>
            <a:xfrm>
              <a:off x="1458731" y="6622062"/>
              <a:ext cx="1783050" cy="680885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B</a:t>
              </a:r>
              <a:endParaRPr lang="en-US" sz="3000" b="1" dirty="0">
                <a:latin typeface="+mj-lt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4D274B26-9415-432A-9282-BDEF246F0009}"/>
              </a:ext>
            </a:extLst>
          </p:cNvPr>
          <p:cNvGrpSpPr/>
          <p:nvPr/>
        </p:nvGrpSpPr>
        <p:grpSpPr>
          <a:xfrm>
            <a:off x="812901" y="3590987"/>
            <a:ext cx="5182441" cy="1020222"/>
            <a:chOff x="1316653" y="6334162"/>
            <a:chExt cx="13924934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="" xmlns:a16="http://schemas.microsoft.com/office/drawing/2014/main" id="{6E15A8FC-94CE-45FB-8D02-B33F2327F992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spcBef>
                      <a:spcPts val="9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𝒛</m:t>
                          </m:r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den>
                      </m:f>
                      <m:r>
                        <m:rPr>
                          <m:nor/>
                        </m:rPr>
                        <a:rPr lang="vi-VN" sz="3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a14:m>
                  <a:r>
                    <a:rPr lang="en-US" sz="32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	</a:t>
                  </a:r>
                  <a:endParaRPr lang="vi-VN" sz="3200" b="1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6E15A8FC-94CE-45FB-8D02-B33F2327F9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0D6B711C-CC2A-45AE-A2BD-46B4ECA3D81C}"/>
                </a:ext>
              </a:extLst>
            </p:cNvPr>
            <p:cNvSpPr/>
            <p:nvPr/>
          </p:nvSpPr>
          <p:spPr>
            <a:xfrm>
              <a:off x="1316653" y="6593223"/>
              <a:ext cx="1594761" cy="716413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C</a:t>
              </a:r>
              <a:endParaRPr lang="en-US" sz="3000" dirty="0">
                <a:latin typeface="+mj-lt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E278C7C5-EAEF-4F1A-B3FB-29FCE054F0E0}"/>
              </a:ext>
            </a:extLst>
          </p:cNvPr>
          <p:cNvGrpSpPr/>
          <p:nvPr/>
        </p:nvGrpSpPr>
        <p:grpSpPr>
          <a:xfrm>
            <a:off x="6322283" y="3575662"/>
            <a:ext cx="5460994" cy="1035547"/>
            <a:chOff x="1346948" y="6334162"/>
            <a:chExt cx="13894639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>
                  <a:extLst>
                    <a:ext uri="{FF2B5EF4-FFF2-40B4-BE49-F238E27FC236}">
                      <a16:creationId xmlns="" xmlns:a16="http://schemas.microsoft.com/office/drawing/2014/main" id="{C4F0F9CE-3F15-4D47-A2C9-5C6F65E0E3FB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612140" marR="0" algn="just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  <a:tabLst>
                      <a:tab pos="1440180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num>
                          <m:den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den>
                        </m:f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num>
                          <m:den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𝒛</m:t>
                            </m:r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vi-VN" sz="28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6" name="Rectangle 65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C4F0F9CE-3F15-4D47-A2C9-5C6F65E0E3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17C2C013-2C1D-4DEE-A68B-FF23256FE92A}"/>
                </a:ext>
              </a:extLst>
            </p:cNvPr>
            <p:cNvSpPr/>
            <p:nvPr/>
          </p:nvSpPr>
          <p:spPr>
            <a:xfrm>
              <a:off x="1346948" y="6701320"/>
              <a:ext cx="1712368" cy="68417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D</a:t>
              </a:r>
              <a:endParaRPr lang="en-US" sz="3000" b="1" dirty="0">
                <a:latin typeface="+mj-lt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959466" y="4816122"/>
                <a:ext cx="8823811" cy="1706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vi-VN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Gọi: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𝛥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∩</m:t>
                    </m:r>
                    <m:sSub>
                      <m:sSubPr>
                        <m:ctrlPr>
                          <a:rPr lang="en-US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d>
                      <m:dPr>
                        <m:ctrlPr>
                          <a:rPr lang="en-US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′;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′;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lang="vi-VN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,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𝛥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∩</m:t>
                    </m:r>
                    <m:sSub>
                      <m:sSubPr>
                        <m:ctrlPr>
                          <a:rPr lang="en-US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  <m:d>
                      <m:dPr>
                        <m:ctrlPr>
                          <a:rPr lang="en-US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R="0">
                  <a:spcBef>
                    <a:spcPts val="60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⇒</m:t>
                    </m:r>
                    <m:acc>
                      <m:accPr>
                        <m:chr m:val="⃗"/>
                        <m:ctrlPr>
                          <a:rPr lang="en-US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𝑀𝑁</m:t>
                        </m:r>
                      </m:e>
                    </m:acc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′;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′;−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lang="vi-VN" sz="32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9466" y="4816122"/>
                <a:ext cx="8823811" cy="1706493"/>
              </a:xfrm>
              <a:prstGeom prst="rect">
                <a:avLst/>
              </a:prstGeom>
              <a:blipFill rotWithShape="1">
                <a:blip r:embed="rId8"/>
                <a:stretch>
                  <a:fillRect l="-1727" t="-5000" r="-1381" b="-1071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Action Button: Forward or Next 53">
            <a:hlinkClick r:id="" action="ppaction://hlinkshowjump?jump=nextslide" highlightClick="1"/>
          </p:cNvPr>
          <p:cNvSpPr/>
          <p:nvPr/>
        </p:nvSpPr>
        <p:spPr>
          <a:xfrm>
            <a:off x="11564032" y="6565052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5" name="Action Button: Back or Previous 54">
            <a:hlinkClick r:id="" action="ppaction://hlinkshowjump?jump=previousslide" highlightClick="1"/>
          </p:cNvPr>
          <p:cNvSpPr/>
          <p:nvPr/>
        </p:nvSpPr>
        <p:spPr>
          <a:xfrm>
            <a:off x="11000320" y="6565052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Action Button: Home 55">
            <a:hlinkClick r:id="rId9" action="ppaction://hlinksldjump" highlightClick="1"/>
          </p:cNvPr>
          <p:cNvSpPr/>
          <p:nvPr/>
        </p:nvSpPr>
        <p:spPr>
          <a:xfrm>
            <a:off x="6438531" y="6445187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312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183382" y="2588558"/>
            <a:ext cx="11829942" cy="4122967"/>
            <a:chOff x="184495" y="3636263"/>
            <a:chExt cx="11834900" cy="4481569"/>
          </a:xfrm>
        </p:grpSpPr>
        <p:sp>
          <p:nvSpPr>
            <p:cNvPr id="30" name="Rounded Rectangle 29"/>
            <p:cNvSpPr/>
            <p:nvPr/>
          </p:nvSpPr>
          <p:spPr>
            <a:xfrm>
              <a:off x="184495" y="3636265"/>
              <a:ext cx="11834900" cy="4481567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203200" y="3636263"/>
              <a:ext cx="2342697" cy="545098"/>
              <a:chOff x="1275608" y="6239450"/>
              <a:chExt cx="4592536" cy="990420"/>
            </a:xfrm>
          </p:grpSpPr>
          <p:sp>
            <p:nvSpPr>
              <p:cNvPr id="32" name="Freeform 20"/>
              <p:cNvSpPr>
                <a:spLocks/>
              </p:cNvSpPr>
              <p:nvPr/>
            </p:nvSpPr>
            <p:spPr bwMode="auto">
              <a:xfrm rot="16200000" flipV="1">
                <a:off x="3378662" y="4740387"/>
                <a:ext cx="907074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187353" y="6239450"/>
                <a:ext cx="3365864" cy="7433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8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28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4" name="Round Diagonal Corner Rectangle 33"/>
              <p:cNvSpPr/>
              <p:nvPr/>
            </p:nvSpPr>
            <p:spPr>
              <a:xfrm flipV="1">
                <a:off x="1275608" y="6330945"/>
                <a:ext cx="852450" cy="898925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35" name="Freeform 34"/>
              <p:cNvSpPr>
                <a:spLocks noEditPoints="1"/>
              </p:cNvSpPr>
              <p:nvPr/>
            </p:nvSpPr>
            <p:spPr bwMode="auto">
              <a:xfrm>
                <a:off x="1384941" y="6486073"/>
                <a:ext cx="545196" cy="74379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45048" y="3217933"/>
                <a:ext cx="11735236" cy="33052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defTabSz="879475">
                  <a:spcBef>
                    <a:spcPts val="60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vi-VN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lần lượt có 2 vectơ chỉ phương là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</m:oMath>
                </a14:m>
                <a:r>
                  <a:rPr lang="vi-VN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R="0" defTabSz="879475"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vi-VN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𝛥</m:t>
                    </m:r>
                  </m:oMath>
                </a14:m>
                <a:r>
                  <a:rPr lang="vi-VN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đường vuông góc chung của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sSub>
                      <m:sSub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vi-VN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acc>
                              <m:accPr>
                                <m:chr m:val="⃗"/>
                                <m:ctrlPr>
                                  <a:rPr lang="en-US" sz="28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𝑀𝑁</m:t>
                                </m:r>
                              </m:e>
                            </m:acc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  <m:acc>
                              <m:accPr>
                                <m:chr m:val="⃗"/>
                                <m:ctrlPr>
                                  <a:rPr lang="en-US" sz="28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acc>
                              <m:accPr>
                                <m:chr m:val="⃗"/>
                                <m:ctrlPr>
                                  <a:rPr lang="en-US" sz="28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𝑀𝑁</m:t>
                                </m:r>
                              </m:e>
                            </m:acc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  <m:acc>
                              <m:accPr>
                                <m:chr m:val="⃗"/>
                                <m:ctrlPr>
                                  <a:rPr lang="en-US" sz="28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⇔</m:t>
                    </m:r>
                    <m:d>
                      <m:dPr>
                        <m:begChr m:val="{"/>
                        <m:endChr m:val=""/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&amp;−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′−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e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′+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19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=−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9</m:t>
                            </m:r>
                          </m:e>
                        </m:eqAr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⇔</m:t>
                    </m:r>
                    <m:d>
                      <m:dPr>
                        <m:begChr m:val="{"/>
                        <m:endChr m:val=""/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′=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=−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</m:oMath>
                </a14:m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R="0" defTabSz="879475"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⇒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𝑀</m:t>
                      </m:r>
                      <m:d>
                        <m:dPr>
                          <m:ctrlPr>
                            <a:rPr lang="en-US" sz="2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;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;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sz="2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;−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;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acc>
                        <m:accPr>
                          <m:chr m:val="⃗"/>
                          <m:ctrlPr>
                            <a:rPr lang="en-US" sz="2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𝑀𝑁</m:t>
                          </m:r>
                        </m:e>
                      </m:acc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;−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;−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R="0" defTabSz="879475"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vi-VN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phương trình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𝛥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f>
                      <m:fPr>
                        <m:ctrlPr>
                          <a:rPr lang="en-US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048" y="3217933"/>
                <a:ext cx="11735236" cy="3305264"/>
              </a:xfrm>
              <a:prstGeom prst="rect">
                <a:avLst/>
              </a:prstGeom>
              <a:blipFill rotWithShape="1">
                <a:blip r:embed="rId2"/>
                <a:stretch>
                  <a:fillRect l="-1091" t="-1845" b="-55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Action Button: Home 38">
            <a:hlinkClick r:id="rId3" action="ppaction://hlinksldjump" highlightClick="1"/>
          </p:cNvPr>
          <p:cNvSpPr/>
          <p:nvPr/>
        </p:nvSpPr>
        <p:spPr>
          <a:xfrm>
            <a:off x="6438531" y="6445187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Action Button: Forward or Next 36">
            <a:hlinkClick r:id="" action="ppaction://hlinkshowjump?jump=nextslide" highlightClick="1"/>
          </p:cNvPr>
          <p:cNvSpPr/>
          <p:nvPr/>
        </p:nvSpPr>
        <p:spPr>
          <a:xfrm>
            <a:off x="11564032" y="6565052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Action Button: Back or Previous 37">
            <a:hlinkClick r:id="" action="ppaction://hlinkshowjump?jump=previousslide" highlightClick="1"/>
          </p:cNvPr>
          <p:cNvSpPr/>
          <p:nvPr/>
        </p:nvSpPr>
        <p:spPr>
          <a:xfrm>
            <a:off x="11000320" y="6565052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4D0AB9FB-A402-43C6-830F-BAC47ED452D0}"/>
              </a:ext>
            </a:extLst>
          </p:cNvPr>
          <p:cNvGrpSpPr/>
          <p:nvPr/>
        </p:nvGrpSpPr>
        <p:grpSpPr>
          <a:xfrm>
            <a:off x="540780" y="154472"/>
            <a:ext cx="5235317" cy="1066400"/>
            <a:chOff x="1318103" y="6334162"/>
            <a:chExt cx="13923484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="" xmlns:a16="http://schemas.microsoft.com/office/drawing/2014/main" id="{0839FD11-1E39-4EBB-A7FB-DEB39691C378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𝐱</m:t>
                            </m:r>
                            <m:r>
                              <a:rPr lang="en-US" sz="28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den>
                        </m:f>
                        <m:r>
                          <a:rPr lang="en-US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𝐲</m:t>
                            </m:r>
                            <m:r>
                              <a:rPr lang="en-US" sz="28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28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𝐳</m:t>
                            </m:r>
                            <m:r>
                              <a:rPr lang="en-US" sz="28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28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3000" b="1" dirty="0">
                    <a:solidFill>
                      <a:schemeClr val="bg1"/>
                    </a:solidFill>
                    <a:latin typeface="+mj-lt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0839FD11-1E39-4EBB-A7FB-DEB39691C3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8634B6D4-DECA-4F71-9C3F-B85DE60414F0}"/>
                </a:ext>
              </a:extLst>
            </p:cNvPr>
            <p:cNvSpPr/>
            <p:nvPr/>
          </p:nvSpPr>
          <p:spPr>
            <a:xfrm>
              <a:off x="1318103" y="6580382"/>
              <a:ext cx="1719115" cy="703831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000" b="1" dirty="0">
                  <a:latin typeface="+mj-lt"/>
                  <a:ea typeface="Tahoma" pitchFamily="34" charset="0"/>
                  <a:cs typeface="Tahoma" pitchFamily="34" charset="0"/>
                </a:rPr>
                <a:t>A</a:t>
              </a:r>
              <a:endParaRPr lang="en-US" sz="3000" dirty="0">
                <a:latin typeface="+mj-lt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A2194087-0D43-42CA-A1D2-4373C69CC457}"/>
              </a:ext>
            </a:extLst>
          </p:cNvPr>
          <p:cNvGrpSpPr/>
          <p:nvPr/>
        </p:nvGrpSpPr>
        <p:grpSpPr>
          <a:xfrm>
            <a:off x="6249844" y="154472"/>
            <a:ext cx="5314188" cy="1018467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>
                  <a:extLst>
                    <a:ext uri="{FF2B5EF4-FFF2-40B4-BE49-F238E27FC236}">
                      <a16:creationId xmlns="" xmlns:a16="http://schemas.microsoft.com/office/drawing/2014/main" id="{FB0B6341-256C-4170-AF4E-1216E5EDD04C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629920" marR="0" algn="just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tabLst>
                      <a:tab pos="3599815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den>
                        </m:f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den>
                        </m:f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𝒛</m:t>
                            </m:r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vi-VN" sz="28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FB0B6341-256C-4170-AF4E-1216E5EDD0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13A7BA64-0BA1-4ADF-A17E-617425026AFB}"/>
                </a:ext>
              </a:extLst>
            </p:cNvPr>
            <p:cNvSpPr/>
            <p:nvPr/>
          </p:nvSpPr>
          <p:spPr>
            <a:xfrm>
              <a:off x="1458731" y="6622062"/>
              <a:ext cx="1783050" cy="680885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B</a:t>
              </a:r>
              <a:endParaRPr lang="en-US" sz="3000" b="1" dirty="0">
                <a:latin typeface="+mj-lt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4D274B26-9415-432A-9282-BDEF246F0009}"/>
              </a:ext>
            </a:extLst>
          </p:cNvPr>
          <p:cNvGrpSpPr/>
          <p:nvPr/>
        </p:nvGrpSpPr>
        <p:grpSpPr>
          <a:xfrm>
            <a:off x="593656" y="1371159"/>
            <a:ext cx="5182441" cy="1020222"/>
            <a:chOff x="1316653" y="6334162"/>
            <a:chExt cx="13924934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="" xmlns:a16="http://schemas.microsoft.com/office/drawing/2014/main" id="{6E15A8FC-94CE-45FB-8D02-B33F2327F992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spcBef>
                      <a:spcPts val="900"/>
                    </a:spcBef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𝒛</m:t>
                          </m:r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den>
                      </m:f>
                      <m:r>
                        <m:rPr>
                          <m:nor/>
                        </m:rPr>
                        <a:rPr lang="vi-VN" sz="3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a14:m>
                  <a:r>
                    <a:rPr lang="en-US" sz="32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	</a:t>
                  </a:r>
                  <a:endParaRPr lang="vi-VN" sz="3200" b="1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6E15A8FC-94CE-45FB-8D02-B33F2327F9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0D6B711C-CC2A-45AE-A2BD-46B4ECA3D81C}"/>
                </a:ext>
              </a:extLst>
            </p:cNvPr>
            <p:cNvSpPr/>
            <p:nvPr/>
          </p:nvSpPr>
          <p:spPr>
            <a:xfrm>
              <a:off x="1316653" y="6593223"/>
              <a:ext cx="1594761" cy="716413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C</a:t>
              </a:r>
              <a:endParaRPr lang="en-US" sz="3000" dirty="0">
                <a:latin typeface="+mj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E278C7C5-EAEF-4F1A-B3FB-29FCE054F0E0}"/>
              </a:ext>
            </a:extLst>
          </p:cNvPr>
          <p:cNvGrpSpPr/>
          <p:nvPr/>
        </p:nvGrpSpPr>
        <p:grpSpPr>
          <a:xfrm>
            <a:off x="6103038" y="1355834"/>
            <a:ext cx="5460994" cy="1035547"/>
            <a:chOff x="1346948" y="6334162"/>
            <a:chExt cx="13894639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="" xmlns:a16="http://schemas.microsoft.com/office/drawing/2014/main" id="{C4F0F9CE-3F15-4D47-A2C9-5C6F65E0E3FB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612140" marR="0" algn="just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  <a:tabLst>
                      <a:tab pos="1440180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num>
                          <m:den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den>
                        </m:f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num>
                          <m:den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𝒛</m:t>
                            </m:r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vi-VN" sz="28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6" name="Rectangle 65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C4F0F9CE-3F15-4D47-A2C9-5C6F65E0E3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17C2C013-2C1D-4DEE-A68B-FF23256FE92A}"/>
                </a:ext>
              </a:extLst>
            </p:cNvPr>
            <p:cNvSpPr/>
            <p:nvPr/>
          </p:nvSpPr>
          <p:spPr>
            <a:xfrm>
              <a:off x="1346948" y="6701320"/>
              <a:ext cx="1712368" cy="68417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D</a:t>
              </a:r>
              <a:endParaRPr lang="en-US" sz="3000" b="1" dirty="0">
                <a:latin typeface="+mj-lt"/>
              </a:endParaRPr>
            </a:p>
          </p:txBody>
        </p:sp>
      </p:grp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432E638B-F586-4599-B26E-BBF1E009BB5A}"/>
              </a:ext>
            </a:extLst>
          </p:cNvPr>
          <p:cNvSpPr/>
          <p:nvPr/>
        </p:nvSpPr>
        <p:spPr>
          <a:xfrm>
            <a:off x="540780" y="276281"/>
            <a:ext cx="646398" cy="677419"/>
          </a:xfrm>
          <a:prstGeom prst="ellipse">
            <a:avLst/>
          </a:prstGeom>
          <a:solidFill>
            <a:srgbClr val="CC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5" rIns="45711" bIns="22855" rtlCol="0" anchor="ctr"/>
          <a:lstStyle/>
          <a:p>
            <a:pPr algn="ctr"/>
            <a:r>
              <a:rPr lang="vi-VN" sz="3000" b="1" dirty="0" smtClean="0">
                <a:latin typeface="+mj-lt"/>
                <a:ea typeface="Tahoma" pitchFamily="34" charset="0"/>
                <a:cs typeface="Tahoma" pitchFamily="34" charset="0"/>
              </a:rPr>
              <a:t>A</a:t>
            </a:r>
            <a:endParaRPr lang="en-US" sz="3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754681" y="2677177"/>
                <a:ext cx="7677808" cy="575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⇒</m:t>
                      </m:r>
                      <m:acc>
                        <m:accPr>
                          <m:chr m:val="⃗"/>
                          <m:ctrlPr>
                            <a:rPr lang="en-US" sz="2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𝑀𝑁</m:t>
                          </m:r>
                        </m:e>
                      </m:acc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′;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′;−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e>
                      </m:d>
                    </m:oMath>
                  </m:oMathPara>
                </a14:m>
                <a:endParaRPr lang="vi-VN" sz="2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4681" y="2677177"/>
                <a:ext cx="7677808" cy="575479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858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26058" y="2733425"/>
            <a:ext cx="11834900" cy="3982685"/>
            <a:chOff x="184495" y="3636272"/>
            <a:chExt cx="11834900" cy="5209456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4980510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2"/>
              <a:ext cx="2342698" cy="724644"/>
              <a:chOff x="1275608" y="6239450"/>
              <a:chExt cx="4592537" cy="1316644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240027" y="4879022"/>
                <a:ext cx="1184345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813136" cy="1316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47058" y="45025"/>
            <a:ext cx="12099375" cy="1608411"/>
            <a:chOff x="534987" y="1869705"/>
            <a:chExt cx="23719158" cy="2697593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2697593"/>
              <a:chOff x="534987" y="1647866"/>
              <a:chExt cx="23340848" cy="2697593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2"/>
                <a:ext cx="23120186" cy="2624567"/>
              </a:xfrm>
              <a:prstGeom prst="roundRect">
                <a:avLst>
                  <a:gd name="adj" fmla="val 549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328130" y="1653394"/>
                  <a:ext cx="2690581" cy="929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3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32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3682433" y="1933278"/>
                  <a:ext cx="20571712" cy="26340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R="0" algn="just">
                    <a:spcBef>
                      <a:spcPts val="600"/>
                    </a:spcBef>
                    <a:spcAft>
                      <a:spcPts val="800"/>
                    </a:spcAft>
                  </a:pPr>
                  <a:r>
                    <a:rPr lang="en-US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phức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𝑧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thỏa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điều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kiện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26+7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bar>
                        <m:barPr>
                          <m:pos m:val="top"/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bar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e>
                      </m:ba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=5+9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𝑖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 </a:t>
                  </a:r>
                  <a:endParaRPr lang="en-US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R="0" algn="just">
                    <a:spcBef>
                      <a:spcPts val="600"/>
                    </a:spcBef>
                    <a:spcAft>
                      <a:spcPts val="800"/>
                    </a:spcAft>
                  </a:pPr>
                  <a:r>
                    <a:rPr lang="en-US" sz="3200" dirty="0" err="1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Modul</a:t>
                  </a:r>
                  <a:r>
                    <a:rPr lang="en-US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nhỏ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nhất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phức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𝑧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là</a:t>
                  </a:r>
                  <a:endPara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2433" y="1933278"/>
                  <a:ext cx="20571712" cy="2634018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l="-639" b="-8949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494093" y="3010424"/>
                <a:ext cx="11598774" cy="3665926"/>
              </a:xfrm>
              <a:prstGeom prst="rect">
                <a:avLst/>
              </a:prstGeom>
              <a:noFill/>
            </p:spPr>
            <p:txBody>
              <a:bodyPr wrap="square" lIns="91426" tIns="45713" rIns="91426" bIns="45713" rtlCol="0">
                <a:spAutoFit/>
              </a:bodyPr>
              <a:lstStyle/>
              <a:p>
                <a:pPr marL="629920" marR="0" algn="just"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28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28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28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𝑧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𝑏𝑖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ℝ</m:t>
                          </m:r>
                        </m:e>
                      </m:d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2800" b="0" i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8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ó: 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26+7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bar>
                        <m:barPr>
                          <m:pos m:val="top"/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bar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e>
                      </m:ba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=5+9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𝑖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29920" marR="0" algn="just"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m:t>⇔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26+7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𝑏𝑖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𝑏𝑖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=5+9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𝑖</m:t>
                      </m:r>
                    </m:oMath>
                  </m:oMathPara>
                </a14:m>
                <a:endParaRPr lang="en-US" sz="2800" i="1" dirty="0" smtClean="0"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29920" marR="0" algn="just"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m:t>⇔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26+7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𝑖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=5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−9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+5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𝑖</m:t>
                      </m:r>
                    </m:oMath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m:t>⇔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+26</m:t>
                      </m:r>
                      <m:r>
                        <a:rPr lang="en-US" sz="2800" b="0" i="1" smtClean="0">
                          <a:latin typeface="Cambria Math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+7</m:t>
                      </m:r>
                      <m:r>
                        <a:rPr lang="en-US" sz="2800" b="0" i="1" smtClean="0">
                          <a:latin typeface="Cambria Math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𝑖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=5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−9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2800" b="0" i="1" smtClean="0">
                          <a:latin typeface="Cambria Math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+5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𝑖</m:t>
                      </m:r>
                    </m:oMath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m:t>⇔</m:t>
                      </m:r>
                      <m:r>
                        <a:rPr lang="en-US" sz="2800" b="0" i="1" smtClean="0">
                          <a:latin typeface="Cambria Math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m:t> 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+26=5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−9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&amp;9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+5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=7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093" y="3010424"/>
                <a:ext cx="11598774" cy="366592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170108" y="1780923"/>
            <a:ext cx="11892830" cy="914405"/>
            <a:chOff x="247181" y="1501340"/>
            <a:chExt cx="11892830" cy="914405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75326" y="1799315"/>
                    <a:ext cx="2280848" cy="52819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:r>
                      <a:rPr lang="en-US" sz="3000" b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oMath>
                    </a14:m>
                    <a:r>
                      <a: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.</a:t>
                    </a:r>
                    <a:r>
                      <a:rPr lang="vi-VN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vi-VN" sz="3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5326" y="1799315"/>
                    <a:ext cx="2280848" cy="528193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t="-4301" b="-27957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4"/>
              <a:ext cx="3090381" cy="914401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6255245" y="1720731"/>
                    <a:ext cx="2280848" cy="4864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vi-VN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𝟐𝟓</m:t>
                        </m:r>
                      </m:oMath>
                    </a14:m>
                    <a:r>
                      <a:rPr lang="vi-VN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.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55245" y="1720731"/>
                    <a:ext cx="2280848" cy="486406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t="-12791" b="-30233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3"/>
              <a:ext cx="3090381" cy="914402"/>
              <a:chOff x="5537206" y="1557992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196652" y="1720732"/>
                    <a:ext cx="2280848" cy="5150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vi-VN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oMath>
                    </a14:m>
                    <a:r>
                      <a:rPr lang="vi-VN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. </a:t>
                    </a:r>
                    <a:r>
                      <a:rPr lang="vi-VN" sz="3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6652" y="1720732"/>
                    <a:ext cx="2280848" cy="515018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 t="-7692" b="-27473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5"/>
              <a:ext cx="3145070" cy="914400"/>
              <a:chOff x="5537206" y="1557992"/>
              <a:chExt cx="3134408" cy="850063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178127" y="1794272"/>
                    <a:ext cx="2493487" cy="4864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vi-VN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vi-VN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oMath>
                    </a14:m>
                    <a:r>
                      <a:rPr lang="vi-VN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.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8127" y="1794272"/>
                    <a:ext cx="2493487" cy="486406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 t="-12791" b="-30233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50" name="Action Button: Forward or Next 49">
            <a:hlinkClick r:id="" action="ppaction://hlinkshowjump?jump=nextslide" highlightClick="1"/>
          </p:cNvPr>
          <p:cNvSpPr/>
          <p:nvPr/>
        </p:nvSpPr>
        <p:spPr>
          <a:xfrm>
            <a:off x="11172536" y="6505777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Action Button: Back or Previous 63">
            <a:hlinkClick r:id="" action="ppaction://hlinkshowjump?jump=previousslide" highlightClick="1"/>
          </p:cNvPr>
          <p:cNvSpPr/>
          <p:nvPr/>
        </p:nvSpPr>
        <p:spPr>
          <a:xfrm>
            <a:off x="10608824" y="6505777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5" name="Action Button: Home 64">
            <a:hlinkClick r:id="rId8" action="ppaction://hlinksldjump" highlightClick="1"/>
          </p:cNvPr>
          <p:cNvSpPr/>
          <p:nvPr/>
        </p:nvSpPr>
        <p:spPr>
          <a:xfrm>
            <a:off x="6001948" y="6396486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531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183382" y="1145073"/>
            <a:ext cx="11858150" cy="5566453"/>
            <a:chOff x="184495" y="3636265"/>
            <a:chExt cx="11834900" cy="4481568"/>
          </a:xfrm>
        </p:grpSpPr>
        <p:sp>
          <p:nvSpPr>
            <p:cNvPr id="30" name="Rounded Rectangle 29"/>
            <p:cNvSpPr/>
            <p:nvPr/>
          </p:nvSpPr>
          <p:spPr>
            <a:xfrm>
              <a:off x="184495" y="3874601"/>
              <a:ext cx="11834900" cy="4243232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203200" y="3636265"/>
              <a:ext cx="2342697" cy="409094"/>
              <a:chOff x="1275608" y="6239450"/>
              <a:chExt cx="4592536" cy="743306"/>
            </a:xfrm>
          </p:grpSpPr>
          <p:sp>
            <p:nvSpPr>
              <p:cNvPr id="32" name="Freeform 20"/>
              <p:cNvSpPr>
                <a:spLocks/>
              </p:cNvSpPr>
              <p:nvPr/>
            </p:nvSpPr>
            <p:spPr bwMode="auto">
              <a:xfrm rot="16200000" flipV="1">
                <a:off x="3502219" y="4616830"/>
                <a:ext cx="659960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187353" y="6239450"/>
                <a:ext cx="3365864" cy="7433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8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28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4" name="Round Diagonal Corner Rectangle 33"/>
              <p:cNvSpPr/>
              <p:nvPr/>
            </p:nvSpPr>
            <p:spPr>
              <a:xfrm flipV="1">
                <a:off x="1275608" y="6330946"/>
                <a:ext cx="852450" cy="651810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35" name="Freeform 34"/>
              <p:cNvSpPr>
                <a:spLocks noEditPoints="1"/>
              </p:cNvSpPr>
              <p:nvPr/>
            </p:nvSpPr>
            <p:spPr bwMode="auto">
              <a:xfrm>
                <a:off x="1403700" y="6378164"/>
                <a:ext cx="545196" cy="58866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74240" y="1850064"/>
                <a:ext cx="11014679" cy="44525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>
                  <a:lnSpc>
                    <a:spcPct val="115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106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656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1014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2800" i="1">
                                      <a:latin typeface="Cambria Math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7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9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eqArr>
                        </m:e>
                      </m:d>
                    </m:oMath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d>
                                <m:dPr>
                                  <m:begChr m:val="["/>
                                  <m:endChr m:val=""/>
                                  <m:ctrlPr>
                                    <a:rPr lang="en-US" sz="2800" i="1">
                                      <a:latin typeface="Cambria Math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eqArr>
                                    <m:eqArrPr>
                                      <m:ctrlPr>
                                        <a:rPr lang="en-US" sz="2800" i="1">
                                          <a:latin typeface="Cambria Math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&amp;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=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&amp;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=</m:t>
                                      </m:r>
                                      <m:f>
                                        <m:fPr>
                                          <m:ctrlPr>
                                            <a:rPr lang="en-US" sz="2800" i="1">
                                              <a:latin typeface="Cambria Math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164</m:t>
                                          </m:r>
                                        </m:num>
                                        <m:den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53</m:t>
                                          </m:r>
                                        </m:den>
                                      </m:f>
                                    </m:e>
                                  </m:eqArr>
                                </m:e>
                              </m:d>
                            </m:e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2800" i="1">
                                      <a:latin typeface="Cambria Math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7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9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eqAr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["/>
                          <m:endChr m:val=""/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sz="2800"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     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  <m:r>
                                <a:rPr lang="en-US" sz="28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28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r>
                                <m:rPr>
                                  <m:nor/>
                                </m:rPr>
                                <a:rPr lang="en-US" sz="2800"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     </m:t>
                              </m:r>
                              <m:r>
                                <a:rPr lang="en-US" sz="28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→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i="1">
                                      <a:latin typeface="Cambria Math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e>
                              </m:d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e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2800" i="1">
                                      <a:latin typeface="Cambria Math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164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53</m:t>
                                  </m:r>
                                </m:den>
                              </m:f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, 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=−</m:t>
                              </m:r>
                              <m:f>
                                <m:fPr>
                                  <m:ctrlPr>
                                    <a:rPr lang="en-US" sz="2800" i="1">
                                      <a:latin typeface="Cambria Math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221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53</m:t>
                                  </m:r>
                                </m:den>
                              </m:f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→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i="1">
                                      <a:latin typeface="Cambria Math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e>
                              </m:d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≈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19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R="0">
                  <a:lnSpc>
                    <a:spcPct val="115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Modul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nhỏ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𝑧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240" y="1850064"/>
                <a:ext cx="11014679" cy="4452501"/>
              </a:xfrm>
              <a:prstGeom prst="rect">
                <a:avLst/>
              </a:prstGeom>
              <a:blipFill rotWithShape="1">
                <a:blip r:embed="rId2"/>
                <a:stretch>
                  <a:fillRect l="-1163" b="-191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Action Button: Home 38">
            <a:hlinkClick r:id="rId3" action="ppaction://hlinksldjump" highlightClick="1"/>
          </p:cNvPr>
          <p:cNvSpPr/>
          <p:nvPr/>
        </p:nvSpPr>
        <p:spPr>
          <a:xfrm>
            <a:off x="6438531" y="6445187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Action Button: Forward or Next 36">
            <a:hlinkClick r:id="" action="ppaction://hlinkshowjump?jump=nextslide" highlightClick="1"/>
          </p:cNvPr>
          <p:cNvSpPr/>
          <p:nvPr/>
        </p:nvSpPr>
        <p:spPr>
          <a:xfrm>
            <a:off x="11564032" y="6565052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Action Button: Back or Previous 37">
            <a:hlinkClick r:id="" action="ppaction://hlinkshowjump?jump=previousslide" highlightClick="1"/>
          </p:cNvPr>
          <p:cNvSpPr/>
          <p:nvPr/>
        </p:nvSpPr>
        <p:spPr>
          <a:xfrm>
            <a:off x="11000320" y="6565052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Box 1"/>
          <p:cNvSpPr txBox="1"/>
          <p:nvPr/>
        </p:nvSpPr>
        <p:spPr>
          <a:xfrm>
            <a:off x="195604" y="299545"/>
            <a:ext cx="9862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grpSp>
        <p:nvGrpSpPr>
          <p:cNvPr id="57" name="Group 56"/>
          <p:cNvGrpSpPr/>
          <p:nvPr/>
        </p:nvGrpSpPr>
        <p:grpSpPr>
          <a:xfrm>
            <a:off x="148702" y="211674"/>
            <a:ext cx="11892830" cy="914405"/>
            <a:chOff x="247181" y="1501340"/>
            <a:chExt cx="11892830" cy="914405"/>
          </a:xfrm>
        </p:grpSpPr>
        <p:grpSp>
          <p:nvGrpSpPr>
            <p:cNvPr id="58" name="Group 57"/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71" name="Rectangle 70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TextBox 72"/>
                  <p:cNvSpPr txBox="1"/>
                  <p:nvPr/>
                </p:nvSpPr>
                <p:spPr>
                  <a:xfrm>
                    <a:off x="6175326" y="1799315"/>
                    <a:ext cx="2280848" cy="52819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:r>
                      <a:rPr lang="en-US" sz="3000" b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oMath>
                    </a14:m>
                    <a:r>
                      <a: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.</a:t>
                    </a:r>
                    <a:r>
                      <a:rPr lang="vi-VN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vi-VN" sz="3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3" name="TextBox 7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5326" y="1799315"/>
                    <a:ext cx="2280848" cy="528193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t="-4255" b="-26596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3163101" y="1501344"/>
              <a:ext cx="3090381" cy="914401"/>
              <a:chOff x="5537206" y="1557992"/>
              <a:chExt cx="3079904" cy="850064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TextBox 69"/>
                  <p:cNvSpPr txBox="1"/>
                  <p:nvPr/>
                </p:nvSpPr>
                <p:spPr>
                  <a:xfrm>
                    <a:off x="6255245" y="1720731"/>
                    <a:ext cx="2280848" cy="4864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vi-VN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𝟐𝟓</m:t>
                        </m:r>
                      </m:oMath>
                    </a14:m>
                    <a:r>
                      <a:rPr lang="vi-VN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.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0" name="TextBox 6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55245" y="1720731"/>
                    <a:ext cx="2280848" cy="486406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t="-12791" b="-30233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0" name="Group 59"/>
            <p:cNvGrpSpPr/>
            <p:nvPr/>
          </p:nvGrpSpPr>
          <p:grpSpPr>
            <a:xfrm>
              <a:off x="6079021" y="1501343"/>
              <a:ext cx="3090381" cy="914402"/>
              <a:chOff x="5537206" y="1557992"/>
              <a:chExt cx="3079904" cy="850064"/>
            </a:xfrm>
          </p:grpSpPr>
          <p:sp>
            <p:nvSpPr>
              <p:cNvPr id="65" name="Rectangle 64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7" name="TextBox 66"/>
                  <p:cNvSpPr txBox="1"/>
                  <p:nvPr/>
                </p:nvSpPr>
                <p:spPr>
                  <a:xfrm>
                    <a:off x="6196652" y="1720732"/>
                    <a:ext cx="2280848" cy="5150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vi-VN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oMath>
                    </a14:m>
                    <a:r>
                      <a:rPr lang="vi-VN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. </a:t>
                    </a:r>
                    <a:r>
                      <a:rPr lang="vi-VN" sz="3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7" name="TextBox 6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6652" y="1720732"/>
                    <a:ext cx="2280848" cy="515018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 t="-7692" b="-27473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1" name="Group 60"/>
            <p:cNvGrpSpPr/>
            <p:nvPr/>
          </p:nvGrpSpPr>
          <p:grpSpPr>
            <a:xfrm>
              <a:off x="8994941" y="1501345"/>
              <a:ext cx="3145070" cy="914400"/>
              <a:chOff x="5537206" y="1557992"/>
              <a:chExt cx="3134408" cy="850063"/>
            </a:xfrm>
          </p:grpSpPr>
          <p:sp>
            <p:nvSpPr>
              <p:cNvPr id="62" name="Rectangle 61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4" name="TextBox 63"/>
                  <p:cNvSpPr txBox="1"/>
                  <p:nvPr/>
                </p:nvSpPr>
                <p:spPr>
                  <a:xfrm>
                    <a:off x="6178127" y="1794272"/>
                    <a:ext cx="2493487" cy="4864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vi-VN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vi-VN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oMath>
                    </a14:m>
                    <a:r>
                      <a:rPr lang="vi-VN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.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4" name="TextBox 6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8127" y="1794272"/>
                    <a:ext cx="2493487" cy="486406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 t="-12791" b="-30233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74" name="Oval 73"/>
          <p:cNvSpPr/>
          <p:nvPr/>
        </p:nvSpPr>
        <p:spPr>
          <a:xfrm>
            <a:off x="5881145" y="392400"/>
            <a:ext cx="731195" cy="629768"/>
          </a:xfrm>
          <a:prstGeom prst="ellipse">
            <a:avLst/>
          </a:prstGeom>
          <a:solidFill>
            <a:srgbClr val="CC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236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05949" y="4836417"/>
            <a:ext cx="12086052" cy="2021583"/>
            <a:chOff x="184495" y="3636275"/>
            <a:chExt cx="11834900" cy="2170174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1941231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1927"/>
              <a:chOff x="1275608" y="6239450"/>
              <a:chExt cx="4592537" cy="911977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4" y="6239450"/>
                <a:ext cx="2832095" cy="7469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47057" y="119052"/>
            <a:ext cx="12004323" cy="1474843"/>
            <a:chOff x="534987" y="1869705"/>
            <a:chExt cx="23532818" cy="2473580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268974" cy="2473580"/>
              <a:chOff x="534987" y="1647866"/>
              <a:chExt cx="23268974" cy="2473580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683775" y="1838115"/>
                <a:ext cx="23120186" cy="2283331"/>
              </a:xfrm>
              <a:prstGeom prst="roundRect">
                <a:avLst>
                  <a:gd name="adj" fmla="val 549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533960" y="1653394"/>
                  <a:ext cx="2278917" cy="9291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3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2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p:sp>
          <p:nvSpPr>
            <p:cNvPr id="23" name="Rectangle 22"/>
            <p:cNvSpPr/>
            <p:nvPr/>
          </p:nvSpPr>
          <p:spPr>
            <a:xfrm>
              <a:off x="1669303" y="2819030"/>
              <a:ext cx="22398502" cy="1193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82889" tIns="91445" rIns="182889" bIns="91445">
              <a:spAutoFit/>
            </a:bodyPr>
            <a:lstStyle/>
            <a:p>
              <a:pPr marL="0" marR="0" lvl="2" algn="just">
                <a:lnSpc>
                  <a:spcPct val="107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FF"/>
                </a:buClr>
              </a:pP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Đồ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cong</a:t>
              </a:r>
              <a:r>
                <a:rPr lang="en-US" sz="32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bên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? 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D0AB9FB-A402-43C6-830F-BAC47ED452D0}"/>
              </a:ext>
            </a:extLst>
          </p:cNvPr>
          <p:cNvGrpSpPr/>
          <p:nvPr/>
        </p:nvGrpSpPr>
        <p:grpSpPr>
          <a:xfrm>
            <a:off x="473162" y="1752600"/>
            <a:ext cx="5105908" cy="617268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="" xmlns:a16="http://schemas.microsoft.com/office/drawing/2014/main" id="{0839FD11-1E39-4EBB-A7FB-DEB39691C378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32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3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latin typeface="+mj-lt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0839FD11-1E39-4EBB-A7FB-DEB39691C3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8634B6D4-DECA-4F71-9C3F-B85DE60414F0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000" b="1" dirty="0">
                  <a:latin typeface="+mj-lt"/>
                  <a:ea typeface="Tahoma" pitchFamily="34" charset="0"/>
                  <a:cs typeface="Tahoma" pitchFamily="34" charset="0"/>
                </a:rPr>
                <a:t>A</a:t>
              </a:r>
              <a:endParaRPr lang="en-US" sz="3000" b="1" dirty="0">
                <a:latin typeface="+mj-lt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A2194087-0D43-42CA-A1D2-4373C69CC457}"/>
              </a:ext>
            </a:extLst>
          </p:cNvPr>
          <p:cNvGrpSpPr/>
          <p:nvPr/>
        </p:nvGrpSpPr>
        <p:grpSpPr>
          <a:xfrm>
            <a:off x="408705" y="2622480"/>
            <a:ext cx="5208063" cy="617268"/>
            <a:chOff x="1458731" y="6334159"/>
            <a:chExt cx="13782857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="" xmlns:a16="http://schemas.microsoft.com/office/drawing/2014/main" id="{FB0B6341-256C-4170-AF4E-1216E5EDD04C}"/>
                    </a:ext>
                  </a:extLst>
                </p:cNvPr>
                <p:cNvSpPr/>
                <p:nvPr/>
              </p:nvSpPr>
              <p:spPr>
                <a:xfrm>
                  <a:off x="2140385" y="6334159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=−</m:t>
                        </m:r>
                        <m:sSup>
                          <m:sSupPr>
                            <m:ctrlPr>
                              <a:rPr lang="en-US" sz="32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3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latin typeface="+mj-lt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FB0B6341-256C-4170-AF4E-1216E5EDD0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5" y="6334159"/>
                  <a:ext cx="13101203" cy="1234536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13A7BA64-0BA1-4ADF-A17E-617425026AFB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B</a:t>
              </a:r>
              <a:endParaRPr lang="en-US" sz="3000" b="1" dirty="0">
                <a:latin typeface="+mj-lt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4D274B26-9415-432A-9282-BDEF246F0009}"/>
              </a:ext>
            </a:extLst>
          </p:cNvPr>
          <p:cNvGrpSpPr/>
          <p:nvPr/>
        </p:nvGrpSpPr>
        <p:grpSpPr>
          <a:xfrm>
            <a:off x="408705" y="3393619"/>
            <a:ext cx="5208063" cy="617268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="" xmlns:a16="http://schemas.microsoft.com/office/drawing/2014/main" id="{6E15A8FC-94CE-45FB-8D02-B33F2327F992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spcBef>
                      <a:spcPts val="900"/>
                    </a:spcBef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 </m:t>
                          </m:r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p>
                      </m:sSup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sSup>
                        <m:sSup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a14:m>
                  <a:r>
                    <a:rPr lang="en-US" sz="32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  <a:endParaRPr lang="vi-VN" sz="3200" b="1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6E15A8FC-94CE-45FB-8D02-B33F2327F9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t="-6422" b="-22936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0D6B711C-CC2A-45AE-A2BD-46B4ECA3D81C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C</a:t>
              </a:r>
              <a:endParaRPr lang="en-US" sz="3000" b="1" dirty="0">
                <a:latin typeface="+mj-lt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E278C7C5-EAEF-4F1A-B3FB-29FCE054F0E0}"/>
              </a:ext>
            </a:extLst>
          </p:cNvPr>
          <p:cNvGrpSpPr/>
          <p:nvPr/>
        </p:nvGrpSpPr>
        <p:grpSpPr>
          <a:xfrm>
            <a:off x="358061" y="4219149"/>
            <a:ext cx="5299898" cy="617268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>
                  <a:extLst>
                    <a:ext uri="{FF2B5EF4-FFF2-40B4-BE49-F238E27FC236}">
                      <a16:creationId xmlns="" xmlns:a16="http://schemas.microsoft.com/office/drawing/2014/main" id="{C4F0F9CE-3F15-4D47-A2C9-5C6F65E0E3FB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629920" marR="0" algn="just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tabLst>
                      <a:tab pos="2160270" algn="l"/>
                      <a:tab pos="3599815" algn="l"/>
                      <a:tab pos="5039995" algn="l"/>
                    </a:tabLst>
                  </a:pPr>
                  <a:r>
                    <a:rPr lang="en-US" sz="3200" b="1" dirty="0" smtClean="0">
                      <a:solidFill>
                        <a:schemeClr val="bg1"/>
                      </a:solidFill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p>
                      </m:sSup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sSup>
                        <m:sSup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𝟏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a14:m>
                  <a:endPara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6" name="Rectangle 65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C4F0F9CE-3F15-4D47-A2C9-5C6F65E0E3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17C2C013-2C1D-4DEE-A68B-FF23256FE92A}"/>
                </a:ext>
              </a:extLst>
            </p:cNvPr>
            <p:cNvSpPr/>
            <p:nvPr/>
          </p:nvSpPr>
          <p:spPr>
            <a:xfrm>
              <a:off x="1458731" y="6481813"/>
              <a:ext cx="108867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D</a:t>
              </a:r>
              <a:endParaRPr lang="en-US" sz="3000" b="1" dirty="0">
                <a:latin typeface="+mj-lt"/>
              </a:endParaRPr>
            </a:p>
          </p:txBody>
        </p:sp>
      </p:grpSp>
      <p:sp>
        <p:nvSpPr>
          <p:cNvPr id="50" name="Oval 49">
            <a:extLst>
              <a:ext uri="{FF2B5EF4-FFF2-40B4-BE49-F238E27FC236}">
                <a16:creationId xmlns="" xmlns:a16="http://schemas.microsoft.com/office/drawing/2014/main" id="{432E638B-F586-4599-B26E-BBF1E009BB5A}"/>
              </a:ext>
            </a:extLst>
          </p:cNvPr>
          <p:cNvSpPr/>
          <p:nvPr/>
        </p:nvSpPr>
        <p:spPr>
          <a:xfrm>
            <a:off x="382966" y="1811101"/>
            <a:ext cx="567268" cy="500266"/>
          </a:xfrm>
          <a:prstGeom prst="ellipse">
            <a:avLst/>
          </a:prstGeom>
          <a:solidFill>
            <a:srgbClr val="CC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5" rIns="45711" bIns="22855" rtlCol="0" anchor="ctr"/>
          <a:lstStyle/>
          <a:p>
            <a:pPr algn="ctr"/>
            <a:r>
              <a:rPr lang="vi-VN" sz="3000" b="1" dirty="0" smtClean="0">
                <a:latin typeface="+mj-lt"/>
                <a:ea typeface="Tahoma" pitchFamily="34" charset="0"/>
                <a:cs typeface="Tahoma" pitchFamily="34" charset="0"/>
              </a:rPr>
              <a:t>A</a:t>
            </a:r>
            <a:endParaRPr lang="en-US" sz="3000" b="1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83218" y="5303977"/>
            <a:ext cx="10856474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9920" marR="0" algn="just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B, C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endParaRPr lang="en-US" sz="3000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-248115" y="5891830"/>
                <a:ext cx="11812147" cy="5533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9920" marR="0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629920" algn="l"/>
                    <a:tab pos="2160270" algn="l"/>
                    <a:tab pos="3600450" algn="l"/>
                    <a:tab pos="5040630" algn="l"/>
                  </a:tabLst>
                </a:pPr>
                <a:r>
                  <a:rPr lang="en-US" sz="28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đồ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rgbClr val="3312AE"/>
                        </a:solidFill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i="1">
                        <a:solidFill>
                          <a:srgbClr val="3312A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i="1">
                        <a:solidFill>
                          <a:srgbClr val="3312A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solidFill>
                          <a:srgbClr val="3312A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3312AE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3312A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solidFill>
                              <a:srgbClr val="3312A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800" i="1">
                        <a:solidFill>
                          <a:srgbClr val="3312A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i="1">
                        <a:solidFill>
                          <a:srgbClr val="3312A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3312AE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3312A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solidFill>
                              <a:srgbClr val="3312A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solidFill>
                          <a:srgbClr val="3312A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i="1">
                        <a:solidFill>
                          <a:srgbClr val="3312A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𝑐𝑥</m:t>
                    </m:r>
                    <m:r>
                      <a:rPr lang="en-US" sz="2800" i="1">
                        <a:solidFill>
                          <a:srgbClr val="3312A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i="1">
                        <a:solidFill>
                          <a:srgbClr val="3312A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2800" i="1">
                        <a:solidFill>
                          <a:srgbClr val="3312A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800" i="1">
                        <a:solidFill>
                          <a:srgbClr val="3312A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800" i="1">
                        <a:solidFill>
                          <a:srgbClr val="3312A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&gt;0)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48115" y="5891830"/>
                <a:ext cx="11812147" cy="553357"/>
              </a:xfrm>
              <a:prstGeom prst="rect">
                <a:avLst/>
              </a:prstGeom>
              <a:blipFill rotWithShape="1">
                <a:blip r:embed="rId7"/>
                <a:stretch>
                  <a:fillRect t="-11111" r="-1806" b="-2555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Picture 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1526" y="1826426"/>
            <a:ext cx="3358794" cy="3192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Action Button: Forward or Next 2">
            <a:hlinkClick r:id="" action="ppaction://hlinkshowjump?jump=nextslide" highlightClick="1"/>
          </p:cNvPr>
          <p:cNvSpPr/>
          <p:nvPr/>
        </p:nvSpPr>
        <p:spPr>
          <a:xfrm>
            <a:off x="11564032" y="6565052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Action Button: Back or Previous 3">
            <a:hlinkClick r:id="" action="ppaction://hlinkshowjump?jump=previousslide" highlightClick="1"/>
          </p:cNvPr>
          <p:cNvSpPr/>
          <p:nvPr/>
        </p:nvSpPr>
        <p:spPr>
          <a:xfrm>
            <a:off x="11000320" y="6565052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Action Button: Home 11">
            <a:hlinkClick r:id="rId9" action="ppaction://hlinksldjump" highlightClick="1"/>
          </p:cNvPr>
          <p:cNvSpPr/>
          <p:nvPr/>
        </p:nvSpPr>
        <p:spPr>
          <a:xfrm>
            <a:off x="6438531" y="6445187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773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11" grpId="0"/>
      <p:bldP spid="4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86237" y="122140"/>
            <a:ext cx="11906398" cy="4643415"/>
            <a:chOff x="534987" y="1869705"/>
            <a:chExt cx="23340850" cy="8312069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50" cy="8312069"/>
              <a:chOff x="534987" y="1647866"/>
              <a:chExt cx="23340850" cy="8312069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51" y="1771634"/>
                <a:ext cx="23120186" cy="8188301"/>
              </a:xfrm>
              <a:prstGeom prst="roundRect">
                <a:avLst>
                  <a:gd name="adj" fmla="val 549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328128" y="1653394"/>
                  <a:ext cx="2690581" cy="9916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3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33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948631" y="3166515"/>
                  <a:ext cx="14347676" cy="47987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629920" marR="0" indent="-629920"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  <a:tabLst>
                      <a:tab pos="629920" algn="l"/>
                    </a:tabLst>
                  </a:pPr>
                  <a:r>
                    <a:rPr lang="en-US" sz="3200" dirty="0" err="1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Hàm</a:t>
                  </a:r>
                  <a:r>
                    <a:rPr lang="en-US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a14:m>
                  <a:r>
                    <a:rPr lang="en-US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đồ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thị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như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vẽ</a:t>
                  </a:r>
                  <a:endParaRPr lang="en-US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629920" indent="-629920" algn="just">
                    <a:lnSpc>
                      <a:spcPct val="115000"/>
                    </a:lnSpc>
                    <a:spcBef>
                      <a:spcPts val="600"/>
                    </a:spcBef>
                    <a:tabLst>
                      <a:tab pos="629920" algn="l"/>
                    </a:tabLst>
                  </a:pP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Hỏi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hàm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d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lang="en-US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629920" indent="-629920" algn="just">
                    <a:lnSpc>
                      <a:spcPct val="115000"/>
                    </a:lnSpc>
                    <a:spcBef>
                      <a:spcPts val="600"/>
                    </a:spcBef>
                    <a:tabLst>
                      <a:tab pos="629920" algn="l"/>
                    </a:tabLst>
                  </a:pPr>
                  <a:r>
                    <a:rPr lang="en-US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nghịch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biến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trên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khoảng</a:t>
                  </a:r>
                  <a:r>
                    <a:rPr lang="en-US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nào</a:t>
                  </a:r>
                  <a:r>
                    <a:rPr lang="en-US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dưới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đây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?</a:t>
                  </a:r>
                </a:p>
                <a:p>
                  <a:pPr marL="629920" marR="0" indent="-629920"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  <a:tabLst>
                      <a:tab pos="629920" algn="l"/>
                    </a:tabLst>
                  </a:pPr>
                  <a:endPara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8631" y="3166515"/>
                  <a:ext cx="14347676" cy="4798737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917" t="-455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Action Button: Forward or Next 2">
            <a:hlinkClick r:id="" action="ppaction://hlinkshowjump?jump=nextslide" highlightClick="1"/>
          </p:cNvPr>
          <p:cNvSpPr/>
          <p:nvPr/>
        </p:nvSpPr>
        <p:spPr>
          <a:xfrm>
            <a:off x="11564032" y="6565052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Action Button: Back or Previous 3">
            <a:hlinkClick r:id="" action="ppaction://hlinkshowjump?jump=previousslide" highlightClick="1"/>
          </p:cNvPr>
          <p:cNvSpPr/>
          <p:nvPr/>
        </p:nvSpPr>
        <p:spPr>
          <a:xfrm>
            <a:off x="11000320" y="6565052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Action Button: Home 11">
            <a:hlinkClick r:id="rId4" action="ppaction://hlinksldjump" highlightClick="1"/>
          </p:cNvPr>
          <p:cNvSpPr/>
          <p:nvPr/>
        </p:nvSpPr>
        <p:spPr>
          <a:xfrm>
            <a:off x="6438531" y="6445187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51" name="Group 50"/>
          <p:cNvGrpSpPr/>
          <p:nvPr/>
        </p:nvGrpSpPr>
        <p:grpSpPr>
          <a:xfrm>
            <a:off x="316035" y="4919687"/>
            <a:ext cx="11838142" cy="914407"/>
            <a:chOff x="247181" y="1501341"/>
            <a:chExt cx="11838142" cy="914407"/>
          </a:xfrm>
        </p:grpSpPr>
        <p:grpSp>
          <p:nvGrpSpPr>
            <p:cNvPr id="53" name="Group 52"/>
            <p:cNvGrpSpPr/>
            <p:nvPr/>
          </p:nvGrpSpPr>
          <p:grpSpPr>
            <a:xfrm>
              <a:off x="247181" y="1501341"/>
              <a:ext cx="3090381" cy="914401"/>
              <a:chOff x="5537206" y="1557991"/>
              <a:chExt cx="3079904" cy="850065"/>
            </a:xfrm>
          </p:grpSpPr>
          <p:sp>
            <p:nvSpPr>
              <p:cNvPr id="71" name="Rectangle 70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TextBox 72"/>
                  <p:cNvSpPr txBox="1"/>
                  <p:nvPr/>
                </p:nvSpPr>
                <p:spPr>
                  <a:xfrm>
                    <a:off x="6175326" y="1799315"/>
                    <a:ext cx="2280848" cy="5436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d>
                          <m:dPr>
                            <m:ctrlP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−∞;</m:t>
                            </m:r>
                            <m: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</m:e>
                        </m:d>
                        <m:r>
                          <m:rPr>
                            <m:nor/>
                          </m:rPr>
                          <a:rPr lang="en-US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a14:m>
                    <a:r>
                      <a: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dirty="0"/>
                  </a:p>
                </p:txBody>
              </p:sp>
            </mc:Choice>
            <mc:Fallback xmlns="">
              <p:sp>
                <p:nvSpPr>
                  <p:cNvPr id="73" name="TextBox 7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5326" y="1799315"/>
                    <a:ext cx="2280848" cy="543631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4" name="Group 53"/>
            <p:cNvGrpSpPr/>
            <p:nvPr/>
          </p:nvGrpSpPr>
          <p:grpSpPr>
            <a:xfrm>
              <a:off x="3163101" y="1501346"/>
              <a:ext cx="3090381" cy="914402"/>
              <a:chOff x="5537206" y="1557992"/>
              <a:chExt cx="3079904" cy="850064"/>
            </a:xfrm>
          </p:grpSpPr>
          <p:sp>
            <p:nvSpPr>
              <p:cNvPr id="67" name="Rectangle 66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TextBox 69"/>
                  <p:cNvSpPr txBox="1"/>
                  <p:nvPr/>
                </p:nvSpPr>
                <p:spPr>
                  <a:xfrm>
                    <a:off x="6255245" y="1778617"/>
                    <a:ext cx="2280848" cy="5436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ctrlP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;+∞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b="1" dirty="0">
                      <a:solidFill>
                        <a:schemeClr val="bg1"/>
                      </a:solidFill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70" name="TextBox 6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55245" y="1778617"/>
                    <a:ext cx="2280848" cy="543630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6079021" y="1501343"/>
              <a:ext cx="3090381" cy="914402"/>
              <a:chOff x="5537206" y="1557992"/>
              <a:chExt cx="3079904" cy="850064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247145" y="1765662"/>
                    <a:ext cx="2280848" cy="5436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:r>
                      <a:rPr lang="en-US" b="1" dirty="0" smtClean="0">
                        <a:solidFill>
                          <a:schemeClr val="bg1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   </a:t>
                    </a:r>
                    <a14:m>
                      <m:oMath xmlns:m="http://schemas.openxmlformats.org/officeDocument/2006/math">
                        <m:d>
                          <m:dPr>
                            <m:ctrlP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en-US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;</m:t>
                            </m:r>
                            <m: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d>
                        <m:r>
                          <m:rPr>
                            <m:nor/>
                          </m:rPr>
                          <a:rPr lang="en-US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a14:m>
                    <a:r>
                      <a:rPr lang="vi-VN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sz="3000" dirty="0"/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47145" y="1765662"/>
                    <a:ext cx="2280848" cy="543630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6" name="Group 55"/>
            <p:cNvGrpSpPr/>
            <p:nvPr/>
          </p:nvGrpSpPr>
          <p:grpSpPr>
            <a:xfrm>
              <a:off x="8994942" y="1501345"/>
              <a:ext cx="3090381" cy="914400"/>
              <a:chOff x="5537206" y="1557992"/>
              <a:chExt cx="3079904" cy="850063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5962630" y="1778618"/>
                    <a:ext cx="2493487" cy="50953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marL="629920" marR="0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tabLst>
                        <a:tab pos="2160270" algn="l"/>
                        <a:tab pos="3599815" algn="l"/>
                        <a:tab pos="5039995" algn="l"/>
                      </a:tabLst>
                    </a:pPr>
                    <a14:m>
                      <m:oMath xmlns:m="http://schemas.openxmlformats.org/officeDocument/2006/math">
                        <m:d>
                          <m:dPr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−∞;</m:t>
                            </m:r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d>
                      </m:oMath>
                    </a14:m>
                    <a:r>
                      <a: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.</a:t>
                    </a:r>
                    <a:endPara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9" name="TextBox 5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62630" y="1778618"/>
                    <a:ext cx="2493487" cy="509535"/>
                  </a:xfrm>
                  <a:prstGeom prst="rect">
                    <a:avLst/>
                  </a:prstGeom>
                  <a:blipFill rotWithShape="1">
                    <a:blip r:embed="rId8"/>
                    <a:stretch>
                      <a:fillRect t="-6667" b="-30000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7" name="Group 16"/>
          <p:cNvGrpSpPr/>
          <p:nvPr/>
        </p:nvGrpSpPr>
        <p:grpSpPr>
          <a:xfrm>
            <a:off x="433819" y="6253719"/>
            <a:ext cx="2565262" cy="457805"/>
            <a:chOff x="433819" y="6253719"/>
            <a:chExt cx="2565262" cy="457805"/>
          </a:xfrm>
        </p:grpSpPr>
        <p:sp>
          <p:nvSpPr>
            <p:cNvPr id="77" name="Round Diagonal Corner Rectangle 76"/>
            <p:cNvSpPr/>
            <p:nvPr/>
          </p:nvSpPr>
          <p:spPr>
            <a:xfrm flipV="1">
              <a:off x="433819" y="6273367"/>
              <a:ext cx="444071" cy="420651"/>
            </a:xfrm>
            <a:prstGeom prst="round2Diag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75" name="Freeform 20"/>
            <p:cNvSpPr>
              <a:spLocks/>
            </p:cNvSpPr>
            <p:nvPr/>
          </p:nvSpPr>
          <p:spPr bwMode="auto">
            <a:xfrm rot="16200000" flipV="1">
              <a:off x="1726071" y="5438515"/>
              <a:ext cx="424829" cy="2121190"/>
            </a:xfrm>
            <a:prstGeom prst="round1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50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76" name="Freeform 75"/>
            <p:cNvSpPr>
              <a:spLocks noEditPoints="1"/>
            </p:cNvSpPr>
            <p:nvPr/>
          </p:nvSpPr>
          <p:spPr bwMode="auto">
            <a:xfrm>
              <a:off x="513848" y="6294224"/>
              <a:ext cx="284012" cy="378936"/>
            </a:xfrm>
            <a:custGeom>
              <a:avLst/>
              <a:gdLst>
                <a:gd name="T0" fmla="*/ 135 w 145"/>
                <a:gd name="T1" fmla="*/ 72 h 197"/>
                <a:gd name="T2" fmla="*/ 72 w 145"/>
                <a:gd name="T3" fmla="*/ 135 h 197"/>
                <a:gd name="T4" fmla="*/ 9 w 145"/>
                <a:gd name="T5" fmla="*/ 72 h 197"/>
                <a:gd name="T6" fmla="*/ 72 w 145"/>
                <a:gd name="T7" fmla="*/ 9 h 197"/>
                <a:gd name="T8" fmla="*/ 115 w 145"/>
                <a:gd name="T9" fmla="*/ 26 h 197"/>
                <a:gd name="T10" fmla="*/ 60 w 145"/>
                <a:gd name="T11" fmla="*/ 82 h 197"/>
                <a:gd name="T12" fmla="*/ 30 w 145"/>
                <a:gd name="T13" fmla="*/ 60 h 197"/>
                <a:gd name="T14" fmla="*/ 20 w 145"/>
                <a:gd name="T15" fmla="*/ 68 h 197"/>
                <a:gd name="T16" fmla="*/ 61 w 145"/>
                <a:gd name="T17" fmla="*/ 126 h 197"/>
                <a:gd name="T18" fmla="*/ 123 w 145"/>
                <a:gd name="T19" fmla="*/ 35 h 197"/>
                <a:gd name="T20" fmla="*/ 135 w 145"/>
                <a:gd name="T21" fmla="*/ 72 h 197"/>
                <a:gd name="T22" fmla="*/ 145 w 145"/>
                <a:gd name="T23" fmla="*/ 12 h 197"/>
                <a:gd name="T24" fmla="*/ 135 w 145"/>
                <a:gd name="T25" fmla="*/ 12 h 197"/>
                <a:gd name="T26" fmla="*/ 123 w 145"/>
                <a:gd name="T27" fmla="*/ 21 h 197"/>
                <a:gd name="T28" fmla="*/ 72 w 145"/>
                <a:gd name="T29" fmla="*/ 0 h 197"/>
                <a:gd name="T30" fmla="*/ 0 w 145"/>
                <a:gd name="T31" fmla="*/ 72 h 197"/>
                <a:gd name="T32" fmla="*/ 30 w 145"/>
                <a:gd name="T33" fmla="*/ 131 h 197"/>
                <a:gd name="T34" fmla="*/ 7 w 145"/>
                <a:gd name="T35" fmla="*/ 175 h 197"/>
                <a:gd name="T36" fmla="*/ 13 w 145"/>
                <a:gd name="T37" fmla="*/ 193 h 197"/>
                <a:gd name="T38" fmla="*/ 32 w 145"/>
                <a:gd name="T39" fmla="*/ 187 h 197"/>
                <a:gd name="T40" fmla="*/ 51 w 145"/>
                <a:gd name="T41" fmla="*/ 141 h 197"/>
                <a:gd name="T42" fmla="*/ 51 w 145"/>
                <a:gd name="T43" fmla="*/ 141 h 197"/>
                <a:gd name="T44" fmla="*/ 72 w 145"/>
                <a:gd name="T45" fmla="*/ 145 h 197"/>
                <a:gd name="T46" fmla="*/ 145 w 145"/>
                <a:gd name="T47" fmla="*/ 72 h 197"/>
                <a:gd name="T48" fmla="*/ 129 w 145"/>
                <a:gd name="T49" fmla="*/ 28 h 197"/>
                <a:gd name="T50" fmla="*/ 145 w 145"/>
                <a:gd name="T51" fmla="*/ 12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5" h="197">
                  <a:moveTo>
                    <a:pt x="135" y="72"/>
                  </a:moveTo>
                  <a:cubicBezTo>
                    <a:pt x="135" y="107"/>
                    <a:pt x="107" y="135"/>
                    <a:pt x="72" y="135"/>
                  </a:cubicBezTo>
                  <a:cubicBezTo>
                    <a:pt x="37" y="135"/>
                    <a:pt x="9" y="107"/>
                    <a:pt x="9" y="72"/>
                  </a:cubicBezTo>
                  <a:cubicBezTo>
                    <a:pt x="9" y="37"/>
                    <a:pt x="37" y="9"/>
                    <a:pt x="72" y="9"/>
                  </a:cubicBezTo>
                  <a:cubicBezTo>
                    <a:pt x="89" y="9"/>
                    <a:pt x="104" y="15"/>
                    <a:pt x="115" y="26"/>
                  </a:cubicBezTo>
                  <a:cubicBezTo>
                    <a:pt x="101" y="38"/>
                    <a:pt x="80" y="57"/>
                    <a:pt x="60" y="82"/>
                  </a:cubicBezTo>
                  <a:cubicBezTo>
                    <a:pt x="50" y="74"/>
                    <a:pt x="40" y="67"/>
                    <a:pt x="30" y="60"/>
                  </a:cubicBezTo>
                  <a:cubicBezTo>
                    <a:pt x="26" y="63"/>
                    <a:pt x="24" y="65"/>
                    <a:pt x="20" y="68"/>
                  </a:cubicBezTo>
                  <a:cubicBezTo>
                    <a:pt x="34" y="88"/>
                    <a:pt x="47" y="107"/>
                    <a:pt x="61" y="126"/>
                  </a:cubicBezTo>
                  <a:cubicBezTo>
                    <a:pt x="80" y="95"/>
                    <a:pt x="99" y="63"/>
                    <a:pt x="123" y="35"/>
                  </a:cubicBezTo>
                  <a:cubicBezTo>
                    <a:pt x="130" y="45"/>
                    <a:pt x="135" y="58"/>
                    <a:pt x="135" y="72"/>
                  </a:cubicBezTo>
                  <a:close/>
                  <a:moveTo>
                    <a:pt x="145" y="12"/>
                  </a:moveTo>
                  <a:cubicBezTo>
                    <a:pt x="141" y="12"/>
                    <a:pt x="138" y="12"/>
                    <a:pt x="135" y="12"/>
                  </a:cubicBezTo>
                  <a:cubicBezTo>
                    <a:pt x="135" y="12"/>
                    <a:pt x="130" y="15"/>
                    <a:pt x="123" y="21"/>
                  </a:cubicBezTo>
                  <a:cubicBezTo>
                    <a:pt x="110" y="8"/>
                    <a:pt x="92" y="0"/>
                    <a:pt x="72" y="0"/>
                  </a:cubicBezTo>
                  <a:cubicBezTo>
                    <a:pt x="32" y="0"/>
                    <a:pt x="0" y="32"/>
                    <a:pt x="0" y="72"/>
                  </a:cubicBezTo>
                  <a:cubicBezTo>
                    <a:pt x="0" y="97"/>
                    <a:pt x="11" y="118"/>
                    <a:pt x="30" y="131"/>
                  </a:cubicBezTo>
                  <a:cubicBezTo>
                    <a:pt x="7" y="175"/>
                    <a:pt x="7" y="175"/>
                    <a:pt x="7" y="175"/>
                  </a:cubicBezTo>
                  <a:cubicBezTo>
                    <a:pt x="3" y="182"/>
                    <a:pt x="6" y="190"/>
                    <a:pt x="13" y="193"/>
                  </a:cubicBezTo>
                  <a:cubicBezTo>
                    <a:pt x="20" y="197"/>
                    <a:pt x="28" y="194"/>
                    <a:pt x="32" y="187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8" y="143"/>
                    <a:pt x="65" y="145"/>
                    <a:pt x="72" y="145"/>
                  </a:cubicBezTo>
                  <a:cubicBezTo>
                    <a:pt x="112" y="145"/>
                    <a:pt x="145" y="112"/>
                    <a:pt x="145" y="72"/>
                  </a:cubicBezTo>
                  <a:cubicBezTo>
                    <a:pt x="145" y="55"/>
                    <a:pt x="138" y="40"/>
                    <a:pt x="129" y="28"/>
                  </a:cubicBezTo>
                  <a:cubicBezTo>
                    <a:pt x="134" y="22"/>
                    <a:pt x="139" y="17"/>
                    <a:pt x="145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41075" y="6253719"/>
              <a:ext cx="1475337" cy="3829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Lời Giải</a:t>
              </a:r>
              <a:endParaRPr lang="en-US" sz="3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47" name="Picture 46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393" y="846584"/>
            <a:ext cx="4659313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209764" y="1033108"/>
            <a:ext cx="11858150" cy="5797128"/>
            <a:chOff x="184495" y="3682135"/>
            <a:chExt cx="11834900" cy="4435699"/>
          </a:xfrm>
        </p:grpSpPr>
        <p:sp>
          <p:nvSpPr>
            <p:cNvPr id="30" name="Rounded Rectangle 29"/>
            <p:cNvSpPr/>
            <p:nvPr/>
          </p:nvSpPr>
          <p:spPr>
            <a:xfrm>
              <a:off x="184495" y="3886681"/>
              <a:ext cx="11834900" cy="4231153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203200" y="3682135"/>
              <a:ext cx="2342697" cy="409094"/>
              <a:chOff x="1275608" y="6322794"/>
              <a:chExt cx="4592536" cy="743306"/>
            </a:xfrm>
          </p:grpSpPr>
          <p:sp>
            <p:nvSpPr>
              <p:cNvPr id="32" name="Freeform 20"/>
              <p:cNvSpPr>
                <a:spLocks/>
              </p:cNvSpPr>
              <p:nvPr/>
            </p:nvSpPr>
            <p:spPr bwMode="auto">
              <a:xfrm rot="16200000" flipV="1">
                <a:off x="3502219" y="4616830"/>
                <a:ext cx="659960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199312" y="6322794"/>
                <a:ext cx="3365865" cy="7433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8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28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4" name="Round Diagonal Corner Rectangle 33"/>
              <p:cNvSpPr/>
              <p:nvPr/>
            </p:nvSpPr>
            <p:spPr>
              <a:xfrm flipV="1">
                <a:off x="1275608" y="6330946"/>
                <a:ext cx="852450" cy="651810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35" name="Freeform 34"/>
              <p:cNvSpPr>
                <a:spLocks noEditPoints="1"/>
              </p:cNvSpPr>
              <p:nvPr/>
            </p:nvSpPr>
            <p:spPr bwMode="auto">
              <a:xfrm>
                <a:off x="1403700" y="6378164"/>
                <a:ext cx="545196" cy="58866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/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-34002" y="1072935"/>
                <a:ext cx="12324801" cy="51323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>
                  <a:lnSpc>
                    <a:spcPct val="115000"/>
                  </a:lnSpc>
                  <a:spcBef>
                    <a:spcPts val="5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28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ừ đồ </m:t>
                      </m:r>
                      <m:r>
                        <m:rPr>
                          <m:nor/>
                        </m:rPr>
                        <a:rPr lang="en-US" sz="28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US" sz="28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ị </m:t>
                      </m:r>
                      <m:r>
                        <m:rPr>
                          <m:nor/>
                        </m:rPr>
                        <a:rPr lang="en-US" sz="28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8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28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8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2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dirty="0" err="1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suy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dirty="0" err="1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ra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:</m:t>
                      </m:r>
                      <m:r>
                        <a:rPr lang="en-US" sz="2800" b="0" i="1" dirty="0" smtClean="0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2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d>
                        <m:dPr>
                          <m:begChr m:val="["/>
                          <m:endChr m:val=""/>
                          <m:ctrlPr>
                            <a:rPr lang="en-US" sz="2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eqArr>
                        </m:e>
                      </m:d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R="0">
                  <a:lnSpc>
                    <a:spcPct val="115000"/>
                  </a:lnSpc>
                  <a:spcBef>
                    <a:spcPts val="5"/>
                  </a:spcBef>
                  <a:spcAft>
                    <a:spcPts val="0"/>
                  </a:spcAft>
                </a:pPr>
                <a:r>
                  <a:rPr lang="en-US" sz="28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 err="1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dirty="0" err="1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à 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⇔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dirty="0" err="1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800" dirty="0" err="1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ó 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2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d>
                      <m:sSup>
                        <m:sSupPr>
                          <m:ctrlPr>
                            <a:rPr lang="en-US" sz="2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2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à 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["/>
                          <m:endChr m:val=""/>
                          <m:ctrlPr>
                            <a:rPr lang="en-US" sz="2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𝑓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2800" i="1"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e>
                              </m:d>
                              <m:r>
                                <a:rPr lang="en-US" sz="2800" b="0" i="1" smtClean="0"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2800" b="0" i="1" smtClean="0"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["/>
                          <m:endChr m:val=""/>
                          <m:ctrlPr>
                            <a:rPr lang="en-US" sz="2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d>
                                <m:dPr>
                                  <m:begChr m:val="["/>
                                  <m:endChr m:val=""/>
                                  <m:ctrlPr>
                                    <a:rPr lang="en-US" sz="2800" i="1"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eqArr>
                                    <m:eqArrPr>
                                      <m:ctrlPr>
                                        <a:rPr lang="en-US" sz="2800" i="1">
                                          <a:latin typeface="Cambria Math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&amp;</m:t>
                                      </m:r>
                                      <m:sSup>
                                        <m:sSupPr>
                                          <m:ctrlPr>
                                            <a:rPr lang="en-US" sz="2800" i="1">
                                              <a:latin typeface="Cambria Math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=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&amp;</m:t>
                                      </m:r>
                                      <m:sSup>
                                        <m:sSupPr>
                                          <m:ctrlPr>
                                            <a:rPr lang="en-US" sz="2800" i="1">
                                              <a:latin typeface="Cambria Math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=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&amp;</m:t>
                                      </m:r>
                                      <m:sSup>
                                        <m:sSupPr>
                                          <m:ctrlPr>
                                            <a:rPr lang="en-US" sz="2800" i="1">
                                              <a:latin typeface="Cambria Math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=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</m:e>
                                  </m:eqArr>
                                </m:e>
                              </m:d>
                            </m:e>
                          </m:eqAr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["/>
                          <m:endChr m:val=""/>
                          <m:ctrlPr>
                            <a:rPr lang="en-US" sz="2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d>
                                <m:dPr>
                                  <m:begChr m:val="["/>
                                  <m:endChr m:val=""/>
                                  <m:ctrlPr>
                                    <a:rPr lang="en-US" sz="2800" i="1"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eqArr>
                                    <m:eqArrPr>
                                      <m:ctrlPr>
                                        <a:rPr lang="en-US" sz="2800" i="1">
                                          <a:latin typeface="Cambria Math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&amp;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𝑣𝑛</m:t>
                                      </m:r>
                                    </m:e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&amp;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=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&amp;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=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;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=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e>
                                  </m:eqArr>
                                </m:e>
                              </m:d>
                            </m:e>
                          </m:eqArr>
                        </m:e>
                      </m:d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2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&gt;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⇔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2800" b="0" i="1" smtClean="0"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4002" y="1072935"/>
                <a:ext cx="12324801" cy="5132367"/>
              </a:xfrm>
              <a:prstGeom prst="rect">
                <a:avLst/>
              </a:prstGeom>
              <a:blipFill rotWithShape="1">
                <a:blip r:embed="rId2"/>
                <a:stretch>
                  <a:fillRect b="-95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Action Button: Home 38">
            <a:hlinkClick r:id="rId3" action="ppaction://hlinksldjump" highlightClick="1"/>
          </p:cNvPr>
          <p:cNvSpPr/>
          <p:nvPr/>
        </p:nvSpPr>
        <p:spPr>
          <a:xfrm>
            <a:off x="6438531" y="6445187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Action Button: Forward or Next 36">
            <a:hlinkClick r:id="" action="ppaction://hlinkshowjump?jump=nextslide" highlightClick="1"/>
          </p:cNvPr>
          <p:cNvSpPr/>
          <p:nvPr/>
        </p:nvSpPr>
        <p:spPr>
          <a:xfrm>
            <a:off x="11564032" y="6565052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Action Button: Back or Previous 37">
            <a:hlinkClick r:id="" action="ppaction://hlinkshowjump?jump=previousslide" highlightClick="1"/>
          </p:cNvPr>
          <p:cNvSpPr/>
          <p:nvPr/>
        </p:nvSpPr>
        <p:spPr>
          <a:xfrm>
            <a:off x="11000320" y="6565052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36" name="Group 35"/>
          <p:cNvGrpSpPr/>
          <p:nvPr/>
        </p:nvGrpSpPr>
        <p:grpSpPr>
          <a:xfrm>
            <a:off x="203390" y="42458"/>
            <a:ext cx="11838142" cy="822103"/>
            <a:chOff x="247181" y="1501341"/>
            <a:chExt cx="11838142" cy="914407"/>
          </a:xfrm>
        </p:grpSpPr>
        <p:grpSp>
          <p:nvGrpSpPr>
            <p:cNvPr id="40" name="Group 39"/>
            <p:cNvGrpSpPr/>
            <p:nvPr/>
          </p:nvGrpSpPr>
          <p:grpSpPr>
            <a:xfrm>
              <a:off x="247181" y="1501341"/>
              <a:ext cx="3090381" cy="914401"/>
              <a:chOff x="5537206" y="1557991"/>
              <a:chExt cx="3079904" cy="850065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TextBox 54"/>
                  <p:cNvSpPr txBox="1"/>
                  <p:nvPr/>
                </p:nvSpPr>
                <p:spPr>
                  <a:xfrm>
                    <a:off x="6175326" y="1799315"/>
                    <a:ext cx="2280848" cy="5436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d>
                          <m:dPr>
                            <m:ctrlP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−∞;</m:t>
                            </m:r>
                            <m: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</m:e>
                        </m:d>
                        <m:r>
                          <m:rPr>
                            <m:nor/>
                          </m:rPr>
                          <a:rPr lang="en-US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a14:m>
                    <a:r>
                      <a: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dirty="0"/>
                  </a:p>
                </p:txBody>
              </p:sp>
            </mc:Choice>
            <mc:Fallback xmlns="">
              <p:sp>
                <p:nvSpPr>
                  <p:cNvPr id="55" name="TextBox 5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5326" y="1799315"/>
                    <a:ext cx="2280848" cy="543631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1" name="Group 40"/>
            <p:cNvGrpSpPr/>
            <p:nvPr/>
          </p:nvGrpSpPr>
          <p:grpSpPr>
            <a:xfrm>
              <a:off x="3163101" y="1501346"/>
              <a:ext cx="3090381" cy="914402"/>
              <a:chOff x="5537206" y="1557992"/>
              <a:chExt cx="3079904" cy="850064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6255245" y="1778617"/>
                    <a:ext cx="2280848" cy="5436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ctrlP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;+∞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b="1" dirty="0">
                      <a:solidFill>
                        <a:schemeClr val="bg1"/>
                      </a:solidFill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2" name="TextBox 5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55245" y="1778617"/>
                    <a:ext cx="2280848" cy="543630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2" name="Group 41"/>
            <p:cNvGrpSpPr/>
            <p:nvPr/>
          </p:nvGrpSpPr>
          <p:grpSpPr>
            <a:xfrm>
              <a:off x="6079021" y="1501343"/>
              <a:ext cx="3090381" cy="914402"/>
              <a:chOff x="5537206" y="1557992"/>
              <a:chExt cx="3079904" cy="850064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/>
                  <p:cNvSpPr txBox="1"/>
                  <p:nvPr/>
                </p:nvSpPr>
                <p:spPr>
                  <a:xfrm>
                    <a:off x="6247145" y="1765662"/>
                    <a:ext cx="2280848" cy="5436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:r>
                      <a:rPr lang="en-US" b="1" dirty="0" smtClean="0">
                        <a:solidFill>
                          <a:schemeClr val="bg1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   </a:t>
                    </a:r>
                    <a14:m>
                      <m:oMath xmlns:m="http://schemas.openxmlformats.org/officeDocument/2006/math">
                        <m:d>
                          <m:dPr>
                            <m:ctrlP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en-US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;</m:t>
                            </m:r>
                            <m: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d>
                        <m:r>
                          <m:rPr>
                            <m:nor/>
                          </m:rPr>
                          <a:rPr lang="en-US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a14:m>
                    <a:r>
                      <a:rPr lang="vi-VN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sz="3000" dirty="0"/>
                  </a:p>
                </p:txBody>
              </p:sp>
            </mc:Choice>
            <mc:Fallback xmlns="">
              <p:sp>
                <p:nvSpPr>
                  <p:cNvPr id="49" name="TextBox 4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47145" y="1765662"/>
                    <a:ext cx="2280848" cy="543630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3" name="Group 42"/>
            <p:cNvGrpSpPr/>
            <p:nvPr/>
          </p:nvGrpSpPr>
          <p:grpSpPr>
            <a:xfrm>
              <a:off x="8994942" y="1501345"/>
              <a:ext cx="3090381" cy="914400"/>
              <a:chOff x="5537206" y="1557992"/>
              <a:chExt cx="3079904" cy="850063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/>
                  <p:cNvSpPr txBox="1"/>
                  <p:nvPr/>
                </p:nvSpPr>
                <p:spPr>
                  <a:xfrm>
                    <a:off x="5962630" y="1778618"/>
                    <a:ext cx="2493487" cy="50953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marL="629920" marR="0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tabLst>
                        <a:tab pos="2160270" algn="l"/>
                        <a:tab pos="3599815" algn="l"/>
                        <a:tab pos="5039995" algn="l"/>
                      </a:tabLst>
                    </a:pPr>
                    <a14:m>
                      <m:oMath xmlns:m="http://schemas.openxmlformats.org/officeDocument/2006/math">
                        <m:d>
                          <m:dPr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−∞;</m:t>
                            </m:r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d>
                      </m:oMath>
                    </a14:m>
                    <a:r>
                      <a: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.</a:t>
                    </a:r>
                    <a:endPara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6" name="TextBox 4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62630" y="1778618"/>
                    <a:ext cx="2493487" cy="509535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 t="-7407" b="-44444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02190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93386" y="211673"/>
            <a:ext cx="11838142" cy="914407"/>
            <a:chOff x="247181" y="1501341"/>
            <a:chExt cx="11838142" cy="914407"/>
          </a:xfrm>
        </p:grpSpPr>
        <p:grpSp>
          <p:nvGrpSpPr>
            <p:cNvPr id="40" name="Group 39"/>
            <p:cNvGrpSpPr/>
            <p:nvPr/>
          </p:nvGrpSpPr>
          <p:grpSpPr>
            <a:xfrm>
              <a:off x="247181" y="1501341"/>
              <a:ext cx="3090381" cy="914401"/>
              <a:chOff x="5537206" y="1557991"/>
              <a:chExt cx="3079904" cy="850065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TextBox 54"/>
                  <p:cNvSpPr txBox="1"/>
                  <p:nvPr/>
                </p:nvSpPr>
                <p:spPr>
                  <a:xfrm>
                    <a:off x="6175326" y="1799315"/>
                    <a:ext cx="2280848" cy="5436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d>
                          <m:dPr>
                            <m:ctrlP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−∞;</m:t>
                            </m:r>
                            <m: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</m:e>
                        </m:d>
                        <m:r>
                          <m:rPr>
                            <m:nor/>
                          </m:rPr>
                          <a:rPr lang="en-US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a14:m>
                    <a:r>
                      <a: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dirty="0"/>
                  </a:p>
                </p:txBody>
              </p:sp>
            </mc:Choice>
            <mc:Fallback xmlns="">
              <p:sp>
                <p:nvSpPr>
                  <p:cNvPr id="55" name="TextBox 5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5326" y="1799315"/>
                    <a:ext cx="2280848" cy="543631"/>
                  </a:xfrm>
                  <a:prstGeom prst="rect">
                    <a:avLst/>
                  </a:prstGeom>
                  <a:blipFill rotWithShape="1"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1" name="Group 40"/>
            <p:cNvGrpSpPr/>
            <p:nvPr/>
          </p:nvGrpSpPr>
          <p:grpSpPr>
            <a:xfrm>
              <a:off x="3163101" y="1501346"/>
              <a:ext cx="3090381" cy="914402"/>
              <a:chOff x="5537206" y="1557992"/>
              <a:chExt cx="3079904" cy="850064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6255245" y="1778617"/>
                    <a:ext cx="2280848" cy="5436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ctrlP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;+∞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b="1" dirty="0">
                      <a:solidFill>
                        <a:schemeClr val="bg1"/>
                      </a:solidFill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2" name="TextBox 5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55245" y="1778617"/>
                    <a:ext cx="2280848" cy="543630"/>
                  </a:xfrm>
                  <a:prstGeom prst="rect">
                    <a:avLst/>
                  </a:prstGeom>
                  <a:blipFill rotWithShape="1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2" name="Group 41"/>
            <p:cNvGrpSpPr/>
            <p:nvPr/>
          </p:nvGrpSpPr>
          <p:grpSpPr>
            <a:xfrm>
              <a:off x="6079021" y="1501343"/>
              <a:ext cx="3090381" cy="914402"/>
              <a:chOff x="5537206" y="1557992"/>
              <a:chExt cx="3079904" cy="850064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/>
                  <p:cNvSpPr txBox="1"/>
                  <p:nvPr/>
                </p:nvSpPr>
                <p:spPr>
                  <a:xfrm>
                    <a:off x="6247145" y="1765662"/>
                    <a:ext cx="2280848" cy="5436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:r>
                      <a:rPr lang="en-US" b="1" dirty="0" smtClean="0">
                        <a:solidFill>
                          <a:schemeClr val="bg1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   </a:t>
                    </a:r>
                    <a14:m>
                      <m:oMath xmlns:m="http://schemas.openxmlformats.org/officeDocument/2006/math">
                        <m:d>
                          <m:dPr>
                            <m:ctrlP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en-US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;</m:t>
                            </m:r>
                            <m: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d>
                        <m:r>
                          <m:rPr>
                            <m:nor/>
                          </m:rPr>
                          <a:rPr lang="en-US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a14:m>
                    <a:r>
                      <a:rPr lang="vi-VN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sz="3000" dirty="0"/>
                  </a:p>
                </p:txBody>
              </p:sp>
            </mc:Choice>
            <mc:Fallback xmlns="">
              <p:sp>
                <p:nvSpPr>
                  <p:cNvPr id="49" name="TextBox 4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47145" y="1765662"/>
                    <a:ext cx="2280848" cy="543630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3" name="Group 42"/>
            <p:cNvGrpSpPr/>
            <p:nvPr/>
          </p:nvGrpSpPr>
          <p:grpSpPr>
            <a:xfrm>
              <a:off x="8994942" y="1501345"/>
              <a:ext cx="3090381" cy="914400"/>
              <a:chOff x="5537206" y="1557992"/>
              <a:chExt cx="3079904" cy="850063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/>
                  <p:cNvSpPr txBox="1"/>
                  <p:nvPr/>
                </p:nvSpPr>
                <p:spPr>
                  <a:xfrm>
                    <a:off x="5962630" y="1778618"/>
                    <a:ext cx="2493487" cy="50953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marL="629920" marR="0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tabLst>
                        <a:tab pos="2160270" algn="l"/>
                        <a:tab pos="3599815" algn="l"/>
                        <a:tab pos="5039995" algn="l"/>
                      </a:tabLst>
                    </a:pPr>
                    <a14:m>
                      <m:oMath xmlns:m="http://schemas.openxmlformats.org/officeDocument/2006/math">
                        <m:d>
                          <m:dPr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−∞;</m:t>
                            </m:r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d>
                      </m:oMath>
                    </a14:m>
                    <a:r>
                      <a: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.</a:t>
                    </a:r>
                    <a:endPara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6" name="TextBox 4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62630" y="1778618"/>
                    <a:ext cx="2493487" cy="509535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t="-6667" b="-30000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9" name="Group 28"/>
          <p:cNvGrpSpPr/>
          <p:nvPr/>
        </p:nvGrpSpPr>
        <p:grpSpPr>
          <a:xfrm>
            <a:off x="183382" y="1145073"/>
            <a:ext cx="11858150" cy="5566453"/>
            <a:chOff x="184495" y="3636265"/>
            <a:chExt cx="11834900" cy="4481568"/>
          </a:xfrm>
        </p:grpSpPr>
        <p:sp>
          <p:nvSpPr>
            <p:cNvPr id="30" name="Rounded Rectangle 29"/>
            <p:cNvSpPr/>
            <p:nvPr/>
          </p:nvSpPr>
          <p:spPr>
            <a:xfrm>
              <a:off x="184495" y="3874601"/>
              <a:ext cx="11834900" cy="4243232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203200" y="3636265"/>
              <a:ext cx="2342697" cy="409094"/>
              <a:chOff x="1275608" y="6239450"/>
              <a:chExt cx="4592536" cy="743306"/>
            </a:xfrm>
          </p:grpSpPr>
          <p:sp>
            <p:nvSpPr>
              <p:cNvPr id="32" name="Freeform 20"/>
              <p:cNvSpPr>
                <a:spLocks/>
              </p:cNvSpPr>
              <p:nvPr/>
            </p:nvSpPr>
            <p:spPr bwMode="auto">
              <a:xfrm rot="16200000" flipV="1">
                <a:off x="3502219" y="4616830"/>
                <a:ext cx="659960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187353" y="6239450"/>
                <a:ext cx="3365864" cy="7433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8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28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4" name="Round Diagonal Corner Rectangle 33"/>
              <p:cNvSpPr/>
              <p:nvPr/>
            </p:nvSpPr>
            <p:spPr>
              <a:xfrm flipV="1">
                <a:off x="1275608" y="6330946"/>
                <a:ext cx="852450" cy="651810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35" name="Freeform 34"/>
              <p:cNvSpPr>
                <a:spLocks noEditPoints="1"/>
              </p:cNvSpPr>
              <p:nvPr/>
            </p:nvSpPr>
            <p:spPr bwMode="auto">
              <a:xfrm>
                <a:off x="1403700" y="6378164"/>
                <a:ext cx="545196" cy="58866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05117" y="1822001"/>
                <a:ext cx="11014679" cy="40564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Bảng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dấu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29920" marR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629920" marR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629920" marR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629920" marR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3200" i="1" dirty="0" smtClean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d>
                      <m:dPr>
                        <m:ctrlPr>
                          <a:rPr lang="en-US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nghịch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;+∞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117" y="1822001"/>
                <a:ext cx="11014679" cy="4056495"/>
              </a:xfrm>
              <a:prstGeom prst="rect">
                <a:avLst/>
              </a:prstGeom>
              <a:blipFill rotWithShape="1">
                <a:blip r:embed="rId6"/>
                <a:stretch>
                  <a:fillRect t="-1353" b="-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Action Button: Home 38">
            <a:hlinkClick r:id="rId7" action="ppaction://hlinksldjump" highlightClick="1"/>
          </p:cNvPr>
          <p:cNvSpPr/>
          <p:nvPr/>
        </p:nvSpPr>
        <p:spPr>
          <a:xfrm>
            <a:off x="6438531" y="6445187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Action Button: Forward or Next 36">
            <a:hlinkClick r:id="" action="ppaction://hlinkshowjump?jump=nextslide" highlightClick="1"/>
          </p:cNvPr>
          <p:cNvSpPr/>
          <p:nvPr/>
        </p:nvSpPr>
        <p:spPr>
          <a:xfrm>
            <a:off x="11564032" y="6565052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Action Button: Back or Previous 37">
            <a:hlinkClick r:id="" action="ppaction://hlinkshowjump?jump=previousslide" highlightClick="1"/>
          </p:cNvPr>
          <p:cNvSpPr/>
          <p:nvPr/>
        </p:nvSpPr>
        <p:spPr>
          <a:xfrm>
            <a:off x="11000320" y="6565052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4" name="Oval 73"/>
          <p:cNvSpPr/>
          <p:nvPr/>
        </p:nvSpPr>
        <p:spPr>
          <a:xfrm>
            <a:off x="3035240" y="426268"/>
            <a:ext cx="731195" cy="629768"/>
          </a:xfrm>
          <a:prstGeom prst="ellipse">
            <a:avLst/>
          </a:prstGeom>
          <a:solidFill>
            <a:srgbClr val="CC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 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4099034" y="484211"/>
            <a:ext cx="4461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pic>
        <p:nvPicPr>
          <p:cNvPr id="56" name="Picture 55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034" y="2273704"/>
            <a:ext cx="7464998" cy="266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0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310341" y="3833781"/>
            <a:ext cx="11755672" cy="2723626"/>
            <a:chOff x="184495" y="4040868"/>
            <a:chExt cx="11834900" cy="1765581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4040868"/>
              <a:ext cx="11834900" cy="1765581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84495" y="4040869"/>
              <a:ext cx="2530659" cy="458051"/>
              <a:chOff x="1238939" y="6974591"/>
              <a:chExt cx="4961010" cy="832258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749688" y="5352961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468936" y="7023149"/>
                <a:ext cx="2832095" cy="746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38939" y="6986368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372647" y="7064107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28826" y="0"/>
            <a:ext cx="11975251" cy="1558214"/>
            <a:chOff x="534987" y="1869705"/>
            <a:chExt cx="23475827" cy="2613412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475827" cy="2438576"/>
              <a:chOff x="534987" y="1647866"/>
              <a:chExt cx="23475827" cy="2438576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816203" y="1691183"/>
                <a:ext cx="23194611" cy="2395259"/>
              </a:xfrm>
              <a:prstGeom prst="roundRect">
                <a:avLst>
                  <a:gd name="adj" fmla="val 549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328128" y="1653394"/>
                  <a:ext cx="2690581" cy="9291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3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34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1992557" y="2222905"/>
                  <a:ext cx="21823469" cy="2260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629920" marR="0" indent="-629920" algn="just">
                    <a:spcBef>
                      <a:spcPts val="600"/>
                    </a:spcBef>
                    <a:spcAft>
                      <a:spcPts val="0"/>
                    </a:spcAft>
                    <a:tabLst>
                      <a:tab pos="629920" algn="l"/>
                    </a:tabLst>
                  </a:pPr>
                  <a:r>
                    <a:rPr lang="en-US" sz="28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           </a:t>
                  </a:r>
                  <a:r>
                    <a:rPr lang="en-US" sz="2800" dirty="0" err="1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Họ</a:t>
                  </a:r>
                  <a:r>
                    <a:rPr lang="en-US" sz="28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tất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cả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các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nguyên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hàm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hàm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rad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</m:oMath>
                  </a14:m>
                  <a:r>
                    <a:rPr lang="en-US" sz="28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endPara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629920" marR="0" indent="-629920" algn="just">
                    <a:spcBef>
                      <a:spcPts val="600"/>
                    </a:spcBef>
                    <a:spcAft>
                      <a:spcPts val="0"/>
                    </a:spcAft>
                    <a:tabLst>
                      <a:tab pos="629920" algn="l"/>
                    </a:tabLst>
                  </a:pPr>
                  <a:r>
                    <a:rPr lang="en-US" sz="2800" dirty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smtClean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     </a:t>
                  </a:r>
                  <a:r>
                    <a:rPr lang="en-US" sz="2800" dirty="0" err="1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trên</a:t>
                  </a:r>
                  <a:r>
                    <a:rPr lang="en-US" sz="28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khoảng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1;+∞</m:t>
                          </m:r>
                        </m:e>
                      </m:d>
                    </m:oMath>
                  </a14:m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là</a:t>
                  </a:r>
                  <a:endPara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2557" y="2222905"/>
                  <a:ext cx="21823469" cy="226021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b="-8145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D0AB9FB-A402-43C6-830F-BAC47ED452D0}"/>
              </a:ext>
            </a:extLst>
          </p:cNvPr>
          <p:cNvGrpSpPr/>
          <p:nvPr/>
        </p:nvGrpSpPr>
        <p:grpSpPr>
          <a:xfrm>
            <a:off x="887330" y="1558214"/>
            <a:ext cx="5235317" cy="1018467"/>
            <a:chOff x="1318103" y="6334162"/>
            <a:chExt cx="13923484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="" xmlns:a16="http://schemas.microsoft.com/office/drawing/2014/main" id="{0839FD11-1E39-4EBB-A7FB-DEB39691C378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𝒍𝒏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2800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ad>
                                  <m:radPr>
                                    <m:degHide m:val="on"/>
                                    <m:ctrlPr>
                                      <a:rPr lang="en-US" sz="2800" b="1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8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</m:rad>
                                <m:r>
                                  <a:rPr lang="en-US" sz="28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sz="28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sz="28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  <m:r>
                                  <a:rPr lang="en-US" sz="28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2800" b="1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8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</m:rad>
                              </m:den>
                            </m:f>
                          </m:e>
                        </m:func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m:rPr>
                            <m:nor/>
                          </m:rPr>
                          <a:rPr lang="en-US" sz="28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3000" b="1" dirty="0">
                    <a:solidFill>
                      <a:schemeClr val="bg1"/>
                    </a:solidFill>
                    <a:latin typeface="+mj-lt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0839FD11-1E39-4EBB-A7FB-DEB39691C3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8634B6D4-DECA-4F71-9C3F-B85DE60414F0}"/>
                </a:ext>
              </a:extLst>
            </p:cNvPr>
            <p:cNvSpPr/>
            <p:nvPr/>
          </p:nvSpPr>
          <p:spPr>
            <a:xfrm>
              <a:off x="1318103" y="6580382"/>
              <a:ext cx="1719115" cy="703831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000" b="1" dirty="0">
                  <a:latin typeface="+mj-lt"/>
                  <a:ea typeface="Tahoma" pitchFamily="34" charset="0"/>
                  <a:cs typeface="Tahoma" pitchFamily="34" charset="0"/>
                </a:rPr>
                <a:t>A</a:t>
              </a:r>
              <a:endParaRPr lang="en-US" sz="3000" dirty="0">
                <a:latin typeface="+mj-lt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A2194087-0D43-42CA-A1D2-4373C69CC457}"/>
              </a:ext>
            </a:extLst>
          </p:cNvPr>
          <p:cNvGrpSpPr/>
          <p:nvPr/>
        </p:nvGrpSpPr>
        <p:grpSpPr>
          <a:xfrm>
            <a:off x="6456833" y="1542429"/>
            <a:ext cx="5314188" cy="1018467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="" xmlns:a16="http://schemas.microsoft.com/office/drawing/2014/main" id="{FB0B6341-256C-4170-AF4E-1216E5EDD04C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629920" marR="0" algn="just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tabLst>
                      <a:tab pos="3599815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𝒍𝒏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800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  <m:r>
                                  <a:rPr lang="en-US" sz="28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28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e>
                            </m:d>
                          </m:e>
                        </m:func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m:rPr>
                            <m:nor/>
                          </m:rPr>
                          <a:rPr lang="en-US" sz="28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FB0B6341-256C-4170-AF4E-1216E5EDD0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13A7BA64-0BA1-4ADF-A17E-617425026AFB}"/>
                </a:ext>
              </a:extLst>
            </p:cNvPr>
            <p:cNvSpPr/>
            <p:nvPr/>
          </p:nvSpPr>
          <p:spPr>
            <a:xfrm>
              <a:off x="1458731" y="6622062"/>
              <a:ext cx="1783050" cy="680885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B</a:t>
              </a:r>
              <a:endParaRPr lang="en-US" sz="3000" b="1" dirty="0">
                <a:latin typeface="+mj-lt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4D274B26-9415-432A-9282-BDEF246F0009}"/>
              </a:ext>
            </a:extLst>
          </p:cNvPr>
          <p:cNvGrpSpPr/>
          <p:nvPr/>
        </p:nvGrpSpPr>
        <p:grpSpPr>
          <a:xfrm>
            <a:off x="887330" y="2663243"/>
            <a:ext cx="5182441" cy="1020222"/>
            <a:chOff x="1316653" y="6334162"/>
            <a:chExt cx="13924934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="" xmlns:a16="http://schemas.microsoft.com/office/drawing/2014/main" id="{6E15A8FC-94CE-45FB-8D02-B33F2327F992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spcBef>
                      <a:spcPts val="900"/>
                    </a:spcBef>
                  </a:pP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𝒍𝒏</m:t>
                          </m:r>
                        </m:fName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e>
                          </m:d>
                        </m:e>
                      </m:func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𝐶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	</m:t>
                      </m:r>
                    </m:oMath>
                  </a14:m>
                  <a:r>
                    <a:rPr lang="en-US" sz="32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	</a:t>
                  </a:r>
                  <a:endParaRPr lang="vi-VN" sz="3200" b="1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6E15A8FC-94CE-45FB-8D02-B33F2327F9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0D6B711C-CC2A-45AE-A2BD-46B4ECA3D81C}"/>
                </a:ext>
              </a:extLst>
            </p:cNvPr>
            <p:cNvSpPr/>
            <p:nvPr/>
          </p:nvSpPr>
          <p:spPr>
            <a:xfrm>
              <a:off x="1316653" y="6593223"/>
              <a:ext cx="1594761" cy="716413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C</a:t>
              </a:r>
              <a:endParaRPr lang="en-US" sz="3000" dirty="0">
                <a:latin typeface="+mj-lt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E278C7C5-EAEF-4F1A-B3FB-29FCE054F0E0}"/>
              </a:ext>
            </a:extLst>
          </p:cNvPr>
          <p:cNvGrpSpPr/>
          <p:nvPr/>
        </p:nvGrpSpPr>
        <p:grpSpPr>
          <a:xfrm>
            <a:off x="6396712" y="2647918"/>
            <a:ext cx="5460994" cy="1035547"/>
            <a:chOff x="1346948" y="6334162"/>
            <a:chExt cx="13894639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>
                  <a:extLst>
                    <a:ext uri="{FF2B5EF4-FFF2-40B4-BE49-F238E27FC236}">
                      <a16:creationId xmlns="" xmlns:a16="http://schemas.microsoft.com/office/drawing/2014/main" id="{C4F0F9CE-3F15-4D47-A2C9-5C6F65E0E3FB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630555" marR="0" algn="just">
                    <a:spcBef>
                      <a:spcPts val="0"/>
                    </a:spcBef>
                    <a:spcAft>
                      <a:spcPts val="0"/>
                    </a:spcAft>
                    <a:tabLst>
                      <a:tab pos="2160270" algn="l"/>
                      <a:tab pos="3600450" algn="l"/>
                      <a:tab pos="5040630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𝒍𝒏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2800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ad>
                                  <m:radPr>
                                    <m:degHide m:val="on"/>
                                    <m:ctrlPr>
                                      <a:rPr lang="en-US" sz="2800" b="1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8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</m:rad>
                                <m:r>
                                  <a:rPr lang="en-US" sz="28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sz="28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lang="en-US" sz="2800" b="1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8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</m:rad>
                                <m:r>
                                  <a:rPr lang="en-US" sz="28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28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den>
                            </m:f>
                          </m:e>
                        </m:func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m:rPr>
                            <m:nor/>
                          </m:rPr>
                          <a:rPr lang="en-US" sz="2800" b="1" i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 </m:t>
                        </m:r>
                      </m:oMath>
                    </m:oMathPara>
                  </a14:m>
                  <a:endParaRPr lang="en-US" sz="2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C4F0F9CE-3F15-4D47-A2C9-5C6F65E0E3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17C2C013-2C1D-4DEE-A68B-FF23256FE92A}"/>
                </a:ext>
              </a:extLst>
            </p:cNvPr>
            <p:cNvSpPr/>
            <p:nvPr/>
          </p:nvSpPr>
          <p:spPr>
            <a:xfrm>
              <a:off x="1346948" y="6701320"/>
              <a:ext cx="1712368" cy="68417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D</a:t>
              </a:r>
              <a:endParaRPr lang="en-US" sz="3000" b="1" dirty="0">
                <a:latin typeface="+mj-lt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61622" y="3843782"/>
                <a:ext cx="11540147" cy="27465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   </a:t>
                </a:r>
                <a:r>
                  <a:rPr lang="en-US" sz="28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1: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Tự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luận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𝐼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subHide m:val="on"/>
                        <m:supHide m:val="on"/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28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</m:rad>
                            <m:d>
                              <m:dPr>
                                <m:ctrlPr>
                                  <a:rPr lang="en-US" sz="28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1−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</m:d>
                          </m:den>
                        </m:f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𝑑𝑥</m:t>
                        </m:r>
                      </m:e>
                    </m:nary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Đặt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rad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𝑑𝑥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𝑡𝑑𝑡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Do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1;+∞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rad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&gt;1.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28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𝐼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subHide m:val="on"/>
                        <m:supHide m:val="on"/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𝑡𝑑𝑡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  <m:d>
                              <m:dPr>
                                <m:ctrlPr>
                                  <a:rPr lang="en-US" sz="28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en-US" sz="2800" i="1">
                                        <a:latin typeface="Cambria Math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den>
                        </m:f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𝑑𝑥</m:t>
                        </m:r>
                      </m:e>
                    </m:nary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nary>
                      <m:naryPr>
                        <m:subHide m:val="on"/>
                        <m:supHide m:val="on"/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𝑑𝑥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nary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subHide m:val="on"/>
                        <m:supHide m:val="on"/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/>
                      <m:sup/>
                      <m:e>
                        <m:d>
                          <m:dPr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8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1+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den>
                            </m:f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8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1−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den>
                            </m:f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𝑑𝑡</m:t>
                        </m:r>
                      </m:e>
                    </m:nary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subHide m:val="on"/>
                        <m:supHide m:val="on"/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(1+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1+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nary>
                          <m:naryPr>
                            <m:subHide m:val="on"/>
                            <m:supHide m:val="on"/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f>
                              <m:fPr>
                                <m:ctrlPr>
                                  <a:rPr lang="en-US" sz="28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𝑑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(1−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1−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den>
                            </m:f>
                          </m:e>
                        </m:nary>
                      </m:e>
                    </m:nary>
                  </m:oMath>
                </a14:m>
                <a:r>
                  <a:rPr lang="vi-VN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622" y="3843782"/>
                <a:ext cx="11540147" cy="2746521"/>
              </a:xfrm>
              <a:prstGeom prst="rect">
                <a:avLst/>
              </a:prstGeom>
              <a:blipFill rotWithShape="1">
                <a:blip r:embed="rId8"/>
                <a:stretch>
                  <a:fillRect l="-1057" r="-31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Action Button: Forward or Next 53">
            <a:hlinkClick r:id="" action="ppaction://hlinkshowjump?jump=nextslide" highlightClick="1"/>
          </p:cNvPr>
          <p:cNvSpPr/>
          <p:nvPr/>
        </p:nvSpPr>
        <p:spPr>
          <a:xfrm>
            <a:off x="11564032" y="6565052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5" name="Action Button: Back or Previous 54">
            <a:hlinkClick r:id="" action="ppaction://hlinkshowjump?jump=previousslide" highlightClick="1"/>
          </p:cNvPr>
          <p:cNvSpPr/>
          <p:nvPr/>
        </p:nvSpPr>
        <p:spPr>
          <a:xfrm>
            <a:off x="11000320" y="6565052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Action Button: Home 55">
            <a:hlinkClick r:id="rId9" action="ppaction://hlinksldjump" highlightClick="1"/>
          </p:cNvPr>
          <p:cNvSpPr/>
          <p:nvPr/>
        </p:nvSpPr>
        <p:spPr>
          <a:xfrm>
            <a:off x="6438531" y="6445187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737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93386" y="105225"/>
            <a:ext cx="12704906" cy="1644512"/>
            <a:chOff x="247181" y="1394893"/>
            <a:chExt cx="12704906" cy="1644512"/>
          </a:xfrm>
        </p:grpSpPr>
        <p:grpSp>
          <p:nvGrpSpPr>
            <p:cNvPr id="40" name="Group 39"/>
            <p:cNvGrpSpPr/>
            <p:nvPr/>
          </p:nvGrpSpPr>
          <p:grpSpPr>
            <a:xfrm>
              <a:off x="247181" y="1501341"/>
              <a:ext cx="3090381" cy="1485169"/>
              <a:chOff x="5537206" y="1557991"/>
              <a:chExt cx="3079904" cy="1380674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TextBox 54"/>
                  <p:cNvSpPr txBox="1"/>
                  <p:nvPr/>
                </p:nvSpPr>
                <p:spPr>
                  <a:xfrm>
                    <a:off x="6162392" y="1637645"/>
                    <a:ext cx="2280848" cy="13010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func>
                          <m:funcPr>
                            <m:ctrlPr>
                              <a:rPr lang="en-US" b="1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b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𝒍𝒏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b="1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ad>
                                  <m:radPr>
                                    <m:degHide m:val="on"/>
                                    <m:ctrlPr>
                                      <a:rPr lang="en-US" b="1" i="1">
                                        <a:latin typeface="Cambria Math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b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</m:rad>
                                <m:r>
                                  <a:rPr lang="en-US" b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b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b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  <m:r>
                                  <a:rPr lang="en-US" b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b="1" i="1">
                                        <a:latin typeface="Cambria Math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b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</m:rad>
                              </m:den>
                            </m:f>
                          </m:e>
                        </m:func>
                        <m:r>
                          <a:rPr lang="en-US" b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b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𝑪</m:t>
                        </m:r>
                      </m:oMath>
                    </a14:m>
                    <a:r>
                      <a: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dirty="0"/>
                  </a:p>
                </p:txBody>
              </p:sp>
            </mc:Choice>
            <mc:Fallback xmlns="">
              <p:sp>
                <p:nvSpPr>
                  <p:cNvPr id="55" name="TextBox 5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62392" y="1637645"/>
                    <a:ext cx="2280848" cy="1301020"/>
                  </a:xfrm>
                  <a:prstGeom prst="rect">
                    <a:avLst/>
                  </a:prstGeom>
                  <a:blipFill rotWithShape="1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1" name="Group 40"/>
            <p:cNvGrpSpPr/>
            <p:nvPr/>
          </p:nvGrpSpPr>
          <p:grpSpPr>
            <a:xfrm>
              <a:off x="3130209" y="1501346"/>
              <a:ext cx="3221870" cy="914402"/>
              <a:chOff x="5504425" y="1557992"/>
              <a:chExt cx="3210947" cy="850064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5504425" y="1791833"/>
                    <a:ext cx="3210947" cy="54649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marL="629920" marR="0" algn="just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tabLst>
                        <a:tab pos="3599815" algn="l"/>
                      </a:tabLs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2800" b="1" i="1"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28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𝒍𝒏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800" b="1" i="1"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  <m:r>
                                    <a:rPr lang="en-US" sz="2800" b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e>
                              </m:d>
                            </m:e>
                          </m:func>
                          <m:r>
                            <a:rPr lang="en-US" sz="2800" b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800" b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𝑪</m:t>
                          </m:r>
                          <m:r>
                            <m:rPr>
                              <m:nor/>
                            </m:rPr>
                            <a:rPr lang="en-US" sz="2800" b="1" dirty="0"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2800" b="1" dirty="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2" name="TextBox 5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04425" y="1791833"/>
                    <a:ext cx="3210947" cy="546491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2" name="Group 41"/>
            <p:cNvGrpSpPr/>
            <p:nvPr/>
          </p:nvGrpSpPr>
          <p:grpSpPr>
            <a:xfrm>
              <a:off x="6079021" y="1501343"/>
              <a:ext cx="3090381" cy="1538062"/>
              <a:chOff x="5537206" y="1557992"/>
              <a:chExt cx="3079904" cy="1429843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/>
                  <p:cNvSpPr txBox="1"/>
                  <p:nvPr/>
                </p:nvSpPr>
                <p:spPr>
                  <a:xfrm>
                    <a:off x="5809338" y="1709529"/>
                    <a:ext cx="2718655" cy="12783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func>
                          <m:funcPr>
                            <m:ctrlPr>
                              <a:rPr lang="en-US" sz="2800" b="1" i="1" smtClean="0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2800" b="1" i="1" smtClean="0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 </m:t>
                            </m:r>
                            <m:r>
                              <a:rPr lang="en-US" sz="2800" b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𝒍𝒏</m:t>
                            </m:r>
                          </m:fName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800" b="1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  <m:r>
                                  <a:rPr lang="en-US" sz="2800" b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2800" b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e>
                            </m:d>
                          </m:e>
                        </m:func>
                        <m:r>
                          <a:rPr lang="en-US" sz="2800" b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  <m:r>
                          <m:rPr>
                            <m:nor/>
                          </m:rPr>
                          <a:rPr lang="en-US" sz="2800" dirty="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a14:m>
                    <a:r>
                      <a:rPr lang="en-US" sz="28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vi-VN" sz="2800" b="1" dirty="0"/>
                  </a:p>
                  <a:p>
                    <a:pPr algn="ctr"/>
                    <a:r>
                      <a: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49" name="TextBox 4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09338" y="1709529"/>
                    <a:ext cx="2718655" cy="1278306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3" name="Group 42"/>
            <p:cNvGrpSpPr/>
            <p:nvPr/>
          </p:nvGrpSpPr>
          <p:grpSpPr>
            <a:xfrm>
              <a:off x="8994942" y="1394893"/>
              <a:ext cx="3957145" cy="1046569"/>
              <a:chOff x="5537206" y="1459030"/>
              <a:chExt cx="3943729" cy="972932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/>
                  <p:cNvSpPr txBox="1"/>
                  <p:nvPr/>
                </p:nvSpPr>
                <p:spPr>
                  <a:xfrm>
                    <a:off x="5537206" y="1459030"/>
                    <a:ext cx="3943729" cy="9729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marL="630555" marR="0" algn="just">
                      <a:spcBef>
                        <a:spcPts val="0"/>
                      </a:spcBef>
                      <a:spcAft>
                        <a:spcPts val="0"/>
                      </a:spcAft>
                      <a:tabLst>
                        <a:tab pos="2160270" algn="l"/>
                        <a:tab pos="3600450" algn="l"/>
                        <a:tab pos="5040630" algn="l"/>
                      </a:tabLs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2800" b="1" i="1"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2800" b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𝒍𝒏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2800" b="1" i="1">
                                      <a:latin typeface="Cambria Math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ad>
                                    <m:radPr>
                                      <m:degHide m:val="on"/>
                                      <m:ctrlPr>
                                        <a:rPr lang="en-US" sz="2800" b="1" i="1">
                                          <a:latin typeface="Cambria Math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800" b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𝒙</m:t>
                                      </m:r>
                                    </m:e>
                                  </m:rad>
                                  <m:r>
                                    <a:rPr lang="en-US" sz="2800" b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en-US" sz="2800" b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sz="2800" b="1" i="1">
                                          <a:latin typeface="Cambria Math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800" b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𝒙</m:t>
                                      </m:r>
                                    </m:e>
                                  </m:rad>
                                  <m:r>
                                    <a:rPr lang="en-US" sz="2800" b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den>
                              </m:f>
                            </m:e>
                          </m:func>
                          <m:r>
                            <a:rPr lang="en-US" sz="2800" b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800" b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  <m:r>
                            <m:rPr>
                              <m:nor/>
                            </m:rPr>
                            <a:rPr lang="en-US" sz="2800" b="1" dirty="0"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 </m:t>
                          </m:r>
                        </m:oMath>
                      </m:oMathPara>
                    </a14:m>
                    <a:endParaRPr lang="en-US" sz="2800" b="1" dirty="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6" name="TextBox 4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37206" y="1459030"/>
                    <a:ext cx="3943729" cy="972932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9" name="Group 28"/>
          <p:cNvGrpSpPr/>
          <p:nvPr/>
        </p:nvGrpSpPr>
        <p:grpSpPr>
          <a:xfrm>
            <a:off x="183382" y="1145073"/>
            <a:ext cx="11858150" cy="5566453"/>
            <a:chOff x="184495" y="3636265"/>
            <a:chExt cx="11834900" cy="4481568"/>
          </a:xfrm>
        </p:grpSpPr>
        <p:sp>
          <p:nvSpPr>
            <p:cNvPr id="30" name="Rounded Rectangle 29"/>
            <p:cNvSpPr/>
            <p:nvPr/>
          </p:nvSpPr>
          <p:spPr>
            <a:xfrm>
              <a:off x="184495" y="3874601"/>
              <a:ext cx="11834900" cy="4243232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203200" y="3636265"/>
              <a:ext cx="2342697" cy="409094"/>
              <a:chOff x="1275608" y="6239450"/>
              <a:chExt cx="4592536" cy="743306"/>
            </a:xfrm>
          </p:grpSpPr>
          <p:sp>
            <p:nvSpPr>
              <p:cNvPr id="32" name="Freeform 20"/>
              <p:cNvSpPr>
                <a:spLocks/>
              </p:cNvSpPr>
              <p:nvPr/>
            </p:nvSpPr>
            <p:spPr bwMode="auto">
              <a:xfrm rot="16200000" flipV="1">
                <a:off x="3502219" y="4616830"/>
                <a:ext cx="659960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187353" y="6239450"/>
                <a:ext cx="3365864" cy="7433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8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28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4" name="Round Diagonal Corner Rectangle 33"/>
              <p:cNvSpPr/>
              <p:nvPr/>
            </p:nvSpPr>
            <p:spPr>
              <a:xfrm flipV="1">
                <a:off x="1275608" y="6330946"/>
                <a:ext cx="852450" cy="651810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35" name="Freeform 34"/>
              <p:cNvSpPr>
                <a:spLocks noEditPoints="1"/>
              </p:cNvSpPr>
              <p:nvPr/>
            </p:nvSpPr>
            <p:spPr bwMode="auto">
              <a:xfrm>
                <a:off x="1403700" y="6378164"/>
                <a:ext cx="545196" cy="58866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83382" y="2284184"/>
                <a:ext cx="11655582" cy="45738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30555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 2: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Trắc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Sử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nghĩa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𝑑𝑥</m:t>
                        </m:r>
                      </m:e>
                    </m:nary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𝐹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𝐹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∀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∈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: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30555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8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𝑑</m:t>
                                </m:r>
                              </m:num>
                              <m:den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𝑑𝑥</m:t>
                                </m:r>
                              </m:den>
                            </m:f>
                            <m:d>
                              <m:dPr>
                                <m:ctrlPr>
                                  <a:rPr lang="en-US" sz="28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𝐹</m:t>
                                </m:r>
                                <m:d>
                                  <m:dPr>
                                    <m:ctrlPr>
                                      <a:rPr lang="en-US" sz="2800" i="1">
                                        <a:latin typeface="Cambria Math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𝑋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30555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2: CALC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30555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3: Cho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vài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kiểm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tra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30555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Thử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hợp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tối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đáp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án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kiểm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tra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Kiểm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tra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382" y="2284184"/>
                <a:ext cx="11655582" cy="4573816"/>
              </a:xfrm>
              <a:prstGeom prst="rect">
                <a:avLst/>
              </a:prstGeom>
              <a:blipFill rotWithShape="1">
                <a:blip r:embed="rId7"/>
                <a:stretch>
                  <a:fillRect r="-1098" b="-12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Action Button: Home 38">
            <a:hlinkClick r:id="rId8" action="ppaction://hlinksldjump" highlightClick="1"/>
          </p:cNvPr>
          <p:cNvSpPr/>
          <p:nvPr/>
        </p:nvSpPr>
        <p:spPr>
          <a:xfrm>
            <a:off x="6438531" y="6445187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Action Button: Forward or Next 36">
            <a:hlinkClick r:id="" action="ppaction://hlinkshowjump?jump=nextslide" highlightClick="1"/>
          </p:cNvPr>
          <p:cNvSpPr/>
          <p:nvPr/>
        </p:nvSpPr>
        <p:spPr>
          <a:xfrm>
            <a:off x="11564032" y="6565052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Action Button: Back or Previous 37">
            <a:hlinkClick r:id="" action="ppaction://hlinkshowjump?jump=previousslide" highlightClick="1"/>
          </p:cNvPr>
          <p:cNvSpPr/>
          <p:nvPr/>
        </p:nvSpPr>
        <p:spPr>
          <a:xfrm>
            <a:off x="11000320" y="6565052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4" name="Oval 73"/>
          <p:cNvSpPr/>
          <p:nvPr/>
        </p:nvSpPr>
        <p:spPr>
          <a:xfrm>
            <a:off x="8867081" y="442260"/>
            <a:ext cx="731195" cy="629768"/>
          </a:xfrm>
          <a:prstGeom prst="ellipse">
            <a:avLst/>
          </a:prstGeom>
          <a:solidFill>
            <a:srgbClr val="CC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 </a:t>
            </a:r>
            <a:endParaRPr lang="en-US" sz="32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7670929"/>
              </p:ext>
            </p:extLst>
          </p:nvPr>
        </p:nvGraphicFramePr>
        <p:xfrm>
          <a:off x="1019690" y="1399136"/>
          <a:ext cx="10359996" cy="1129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8" name="Equation" r:id="rId9" imgW="4673520" imgH="457200" progId="Equation.DSMT4">
                  <p:embed/>
                </p:oleObj>
              </mc:Choice>
              <mc:Fallback>
                <p:oleObj name="Equation" r:id="rId9" imgW="467352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19690" y="1399136"/>
                        <a:ext cx="10359996" cy="11294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582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84498" y="2296627"/>
            <a:ext cx="11923750" cy="4502098"/>
            <a:chOff x="184495" y="3636272"/>
            <a:chExt cx="11923750" cy="5348664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923750" cy="5119718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2"/>
              <a:ext cx="2342698" cy="724644"/>
              <a:chOff x="1275608" y="6239450"/>
              <a:chExt cx="4592537" cy="1316644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240027" y="4879022"/>
                <a:ext cx="1184345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813136" cy="1316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47058" y="45025"/>
            <a:ext cx="12207838" cy="1127588"/>
            <a:chOff x="534987" y="1869705"/>
            <a:chExt cx="23931785" cy="1891168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1891168"/>
              <a:chOff x="534987" y="1647866"/>
              <a:chExt cx="23340848" cy="1891168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2"/>
                <a:ext cx="23120186" cy="1818142"/>
              </a:xfrm>
              <a:prstGeom prst="roundRect">
                <a:avLst>
                  <a:gd name="adj" fmla="val 549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328130" y="1653394"/>
                  <a:ext cx="2690581" cy="929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3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35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3895060" y="2162005"/>
                  <a:ext cx="20571712" cy="1429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R="0" algn="just">
                    <a:spcBef>
                      <a:spcPts val="600"/>
                    </a:spcBef>
                    <a:spcAft>
                      <a:spcPts val="800"/>
                    </a:spcAft>
                  </a:pPr>
                  <a:r>
                    <a:rPr lang="en-US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𝑥𝑓</m:t>
                      </m:r>
                      <m:d>
                        <m:d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Tính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𝐼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𝑑𝑥</m:t>
                          </m:r>
                        </m:e>
                      </m:nary>
                    </m:oMath>
                  </a14:m>
                  <a:endPara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5060" y="2162005"/>
                  <a:ext cx="20571712" cy="1429666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l="-581" b="-7857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446654" y="2883898"/>
                <a:ext cx="11598774" cy="4145544"/>
              </a:xfrm>
              <a:prstGeom prst="rect">
                <a:avLst/>
              </a:prstGeom>
              <a:noFill/>
            </p:spPr>
            <p:txBody>
              <a:bodyPr wrap="square" lIns="91426" tIns="45713" rIns="91426" bIns="45713" rtlCol="0">
                <a:spAutoFit/>
              </a:bodyPr>
              <a:lstStyle/>
              <a:p>
                <a:pPr marL="6350" marR="0" indent="-635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FR" sz="32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</a:t>
                </a:r>
                <a:r>
                  <a:rPr lang="fr-FR" sz="32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Đặt</a:t>
                </a:r>
                <a:r>
                  <a:rPr lang="fr-FR" sz="32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𝐽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ctrlPr>
                          <a:rPr lang="en-US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𝑥𝑓</m:t>
                        </m:r>
                        <m:d>
                          <m:dPr>
                            <m:ctrlPr>
                              <a:rPr lang="en-US" sz="32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2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𝑑𝑥</m:t>
                        </m:r>
                      </m:e>
                    </m:nary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fr-FR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đổi</a:t>
                </a:r>
                <a:r>
                  <a:rPr lang="fr-FR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fr-FR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𝑑𝑡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𝑥𝑑𝑥</m:t>
                    </m:r>
                  </m:oMath>
                </a14:m>
                <a:r>
                  <a:rPr lang="fr-FR" sz="32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</a:t>
                </a:r>
              </a:p>
              <a:p>
                <a:pPr marL="6350" marR="0" indent="-635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FR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                   </a:t>
                </a:r>
                <a:r>
                  <a:rPr lang="fr-FR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fr-FR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⇒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⇒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</m:oMath>
                </a14:m>
                <a:endPara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350" marR="0" indent="-635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FR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 </a:t>
                </a:r>
                <a:r>
                  <a:rPr lang="fr-FR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fr-FR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𝐽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ctrlPr>
                          <a:rPr lang="en-US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32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𝑑𝑡</m:t>
                        </m:r>
                      </m:e>
                    </m:nary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nary>
                      <m:naryPr>
                        <m:ctrlPr>
                          <a:rPr lang="en-US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32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𝑑𝑡</m:t>
                        </m:r>
                      </m:e>
                    </m:nary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nary>
                      <m:naryPr>
                        <m:ctrlPr>
                          <a:rPr lang="en-US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32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𝑑𝑥</m:t>
                        </m:r>
                      </m:e>
                    </m:nary>
                  </m:oMath>
                </a14:m>
                <a:endPara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350" marR="0" indent="-635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FR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fr-FR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ra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32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𝑑𝑥</m:t>
                        </m:r>
                      </m:e>
                    </m:nary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nary>
                      <m:naryPr>
                        <m:ctrlPr>
                          <a:rPr lang="en-US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32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𝑑𝑥</m:t>
                        </m:r>
                      </m:e>
                    </m:nary>
                    <m:r>
                      <a:rPr lang="en-US" sz="3200" b="0" i="1" smtClean="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⇒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nary>
                      <m:naryPr>
                        <m:ctrlPr>
                          <a:rPr lang="en-US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32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𝑑𝑥</m:t>
                        </m:r>
                      </m:e>
                    </m:nary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200" i="1" dirty="0" smtClean="0">
                  <a:latin typeface="Cambria Math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6350" marR="0" indent="-635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dirty="0" smtClean="0">
                    <a:ea typeface="Calibri" panose="020F0502020204030204" pitchFamily="34" charset="0"/>
                    <a:cs typeface="Cambria Math" panose="02040503050406030204" pitchFamily="18" charset="0"/>
                  </a:rPr>
                  <a:t> 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⇒</m:t>
                    </m:r>
                    <m:nary>
                      <m:naryPr>
                        <m:ctrlPr>
                          <a:rPr lang="en-US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32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𝑑𝑥</m:t>
                        </m:r>
                      </m:e>
                    </m:nary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29920" marR="0" algn="just">
                  <a:spcBef>
                    <a:spcPts val="0"/>
                  </a:spcBef>
                  <a:spcAft>
                    <a:spcPts val="800"/>
                  </a:spcAft>
                </a:pPr>
                <a:endParaRPr lang="en-US" sz="3200" dirty="0"/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654" y="2883898"/>
                <a:ext cx="11598774" cy="4145544"/>
              </a:xfrm>
              <a:prstGeom prst="rect">
                <a:avLst/>
              </a:prstGeom>
              <a:blipFill rotWithShape="1">
                <a:blip r:embed="rId3"/>
                <a:stretch>
                  <a:fillRect l="-131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170108" y="1321300"/>
            <a:ext cx="11892830" cy="914405"/>
            <a:chOff x="247181" y="1501340"/>
            <a:chExt cx="11892830" cy="914405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265179" y="1706233"/>
                    <a:ext cx="2280848" cy="66249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:r>
                      <a:rPr lang="en-US" sz="3000" b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𝑰</m:t>
                        </m:r>
                        <m:r>
                          <a:rPr lang="en-US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oMath>
                    </a14:m>
                    <a:r>
                      <a: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. </a:t>
                    </a:r>
                    <a:r>
                      <a:rPr lang="vi-VN" sz="3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65179" y="1706233"/>
                    <a:ext cx="2280848" cy="662491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b="-9402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4"/>
              <a:ext cx="3090381" cy="914401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6162392" y="1651780"/>
                    <a:ext cx="2280848" cy="66249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𝑰</m:t>
                        </m:r>
                        <m:r>
                          <a:rPr lang="en-US" sz="2800" b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=−</m:t>
                        </m:r>
                        <m:f>
                          <m:fPr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oMath>
                    </a14:m>
                    <a:r>
                      <a: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.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62392" y="1651780"/>
                    <a:ext cx="2280848" cy="662490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b="-9402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3"/>
              <a:ext cx="3090381" cy="914402"/>
              <a:chOff x="5537206" y="1557992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336262" y="1706230"/>
                    <a:ext cx="2280848" cy="5150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𝑰</m:t>
                        </m:r>
                        <m:r>
                          <a:rPr lang="en-US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oMath>
                    </a14:m>
                    <a:r>
                      <a: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.</a:t>
                    </a:r>
                    <a:r>
                      <a:rPr lang="vi-VN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vi-VN" sz="3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36262" y="1706230"/>
                    <a:ext cx="2280848" cy="515018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 t="-7692" b="-27473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5"/>
              <a:ext cx="3145070" cy="914400"/>
              <a:chOff x="5537206" y="1557992"/>
              <a:chExt cx="3134408" cy="850063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178127" y="1620392"/>
                    <a:ext cx="2493487" cy="68669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just">
                      <a:lnSpc>
                        <a:spcPct val="150000"/>
                      </a:lnSpc>
                      <a:tabLst>
                        <a:tab pos="635000" algn="l"/>
                        <a:tab pos="2222500" algn="l"/>
                        <a:tab pos="3810000" algn="l"/>
                        <a:tab pos="5397500" algn="l"/>
                      </a:tabLs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𝑰</m:t>
                          </m:r>
                          <m:r>
                            <a:rPr lang="en-US" sz="28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=−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oMath>
                      </m:oMathPara>
                    </a14:m>
                    <a:endPara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8127" y="1620392"/>
                    <a:ext cx="2493487" cy="686692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50" name="Action Button: Forward or Next 49">
            <a:hlinkClick r:id="" action="ppaction://hlinkshowjump?jump=nextslide" highlightClick="1"/>
          </p:cNvPr>
          <p:cNvSpPr/>
          <p:nvPr/>
        </p:nvSpPr>
        <p:spPr>
          <a:xfrm>
            <a:off x="11172536" y="6505777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Action Button: Back or Previous 63">
            <a:hlinkClick r:id="" action="ppaction://hlinkshowjump?jump=previousslide" highlightClick="1"/>
          </p:cNvPr>
          <p:cNvSpPr/>
          <p:nvPr/>
        </p:nvSpPr>
        <p:spPr>
          <a:xfrm>
            <a:off x="10608824" y="6505777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5" name="Action Button: Home 64">
            <a:hlinkClick r:id="rId8" action="ppaction://hlinksldjump" highlightClick="1"/>
          </p:cNvPr>
          <p:cNvSpPr/>
          <p:nvPr/>
        </p:nvSpPr>
        <p:spPr>
          <a:xfrm>
            <a:off x="6001948" y="6396486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Oval 48"/>
          <p:cNvSpPr/>
          <p:nvPr/>
        </p:nvSpPr>
        <p:spPr>
          <a:xfrm>
            <a:off x="136468" y="1563624"/>
            <a:ext cx="731195" cy="629768"/>
          </a:xfrm>
          <a:prstGeom prst="ellipse">
            <a:avLst/>
          </a:prstGeom>
          <a:solidFill>
            <a:srgbClr val="CC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3730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207418" y="3679915"/>
            <a:ext cx="11834900" cy="3178086"/>
            <a:chOff x="184495" y="3636272"/>
            <a:chExt cx="11834900" cy="4157019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21"/>
              <a:ext cx="11834900" cy="3928070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2"/>
              <a:ext cx="2342698" cy="724644"/>
              <a:chOff x="1275608" y="6239450"/>
              <a:chExt cx="4592537" cy="1316644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240027" y="4879022"/>
                <a:ext cx="1184345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813136" cy="1316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47058" y="45025"/>
            <a:ext cx="11906395" cy="2542378"/>
            <a:chOff x="534987" y="1869705"/>
            <a:chExt cx="23340848" cy="4264022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4264022"/>
              <a:chOff x="534987" y="1647866"/>
              <a:chExt cx="23340848" cy="4264022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4"/>
                <a:ext cx="23120186" cy="4190994"/>
              </a:xfrm>
              <a:prstGeom prst="roundRect">
                <a:avLst>
                  <a:gd name="adj" fmla="val 549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328130" y="1653394"/>
                  <a:ext cx="2690581" cy="929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3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36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1274906" y="2687130"/>
                  <a:ext cx="22025427" cy="34465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629920" marR="0" indent="-629920"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  <a:tabLst>
                      <a:tab pos="629920" algn="l"/>
                    </a:tabLst>
                  </a:pPr>
                  <a:r>
                    <a:rPr lang="en-US" sz="28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Cho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phương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trình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: </a:t>
                  </a:r>
                  <a:endPara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629920" marR="0" indent="-629920"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  <a:tabLst>
                      <a:tab pos="629920" algn="l"/>
                    </a:tabLst>
                  </a:pP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                        </m:t>
                              </m:r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𝑙𝑜𝑔</m:t>
                              </m:r>
                            </m:e>
                            <m:sub>
                              <m:rad>
                                <m:radPr>
                                  <m:degHide m:val="on"/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𝑚𝑥</m:t>
                              </m:r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func>
                        <m:func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𝑙𝑜𝑔</m:t>
                              </m:r>
                            </m:e>
                            <m:sub>
                              <m:f>
                                <m:f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14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29</m:t>
                              </m:r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d>
                        </m:e>
                      </m:func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a14:m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, </a:t>
                  </a:r>
                </a:p>
                <a:p>
                  <a:pPr marL="629920" marR="0" indent="-629920"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  <a:tabLst>
                      <a:tab pos="629920" algn="l"/>
                    </a:tabLst>
                  </a:pP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giá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trị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nguyên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</m:t>
                      </m:r>
                    </m:oMath>
                  </a14:m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để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phương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trình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3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nghiệm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thực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phân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biệt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là</a:t>
                  </a:r>
                  <a:endPara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4906" y="2687130"/>
                  <a:ext cx="22025427" cy="3446595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l="-271" b="-3561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728057" y="3956914"/>
                <a:ext cx="11031827" cy="2787544"/>
              </a:xfrm>
              <a:prstGeom prst="rect">
                <a:avLst/>
              </a:prstGeom>
              <a:noFill/>
            </p:spPr>
            <p:txBody>
              <a:bodyPr wrap="square" lIns="91426" tIns="45713" rIns="91426" bIns="45713" rtlCol="0">
                <a:spAutoFit/>
              </a:bodyPr>
              <a:lstStyle/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d>
                      <m:dPr>
                        <m:begChr m:val="{"/>
                        <m:endChr m:val=""/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&amp;−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14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29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&gt;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func>
                              <m:funcPr>
                                <m:ctrlPr>
                                  <a:rPr lang="en-US" sz="28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𝑙𝑜𝑔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fName>
                              <m:e>
                                <m:d>
                                  <m:dPr>
                                    <m:ctrlPr>
                                      <a:rPr lang="en-US" sz="2800" i="1">
                                        <a:latin typeface="Cambria Math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𝑚𝑥</m:t>
                                    </m:r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6</m:t>
                                    </m:r>
                                    <m:sSup>
                                      <m:sSupPr>
                                        <m:ctrlPr>
                                          <a:rPr lang="en-US" sz="2800" i="1">
                                            <a:latin typeface="Cambria Math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func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func>
                              <m:funcPr>
                                <m:ctrlPr>
                                  <a:rPr lang="en-US" sz="28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𝑙𝑜𝑔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fName>
                              <m:e>
                                <m:d>
                                  <m:dPr>
                                    <m:ctrlPr>
                                      <a:rPr lang="en-US" sz="2800" i="1">
                                        <a:latin typeface="Cambria Math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14</m:t>
                                    </m:r>
                                    <m:sSup>
                                      <m:sSupPr>
                                        <m:ctrlPr>
                                          <a:rPr lang="en-US" sz="2800" i="1">
                                            <a:latin typeface="Cambria Math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29</m:t>
                                    </m:r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</m:e>
                            </m:func>
                          </m:e>
                        </m:eqArr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d>
                      <m:dPr>
                        <m:begChr m:val="{"/>
                        <m:endChr m:val=""/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f>
                              <m:fPr>
                                <m:ctrlPr>
                                  <a:rPr lang="en-US" sz="28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14</m:t>
                                </m:r>
                              </m:den>
                            </m:f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&lt;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&lt;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𝑚𝑥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=−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14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29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lang="en-US" sz="2800">
                                <a:latin typeface="Times New Roman" panose="020206030504050203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   </m:t>
                            </m:r>
                            <m:d>
                              <m:dPr>
                                <m:ctrlPr>
                                  <a:rPr lang="en-US" sz="28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e>
                            </m:d>
                          </m:e>
                        </m:eqArr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29920" marR="0" algn="just">
                  <a:spcBef>
                    <a:spcPts val="0"/>
                  </a:spcBef>
                  <a:spcAft>
                    <a:spcPts val="800"/>
                  </a:spcAft>
                </a:pPr>
                <a:endParaRPr lang="en-US" sz="2800" dirty="0"/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057" y="3956914"/>
                <a:ext cx="11031827" cy="278754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128082" y="2765510"/>
            <a:ext cx="11892830" cy="914405"/>
            <a:chOff x="247181" y="1501340"/>
            <a:chExt cx="11892830" cy="914405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75326" y="1799315"/>
                    <a:ext cx="2280848" cy="52819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:r>
                      <a:rPr lang="en-US" sz="3000" b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oMath>
                    </a14:m>
                    <a:r>
                      <a: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.</a:t>
                    </a:r>
                    <a:r>
                      <a:rPr lang="vi-VN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vi-VN" sz="3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5326" y="1799315"/>
                    <a:ext cx="2280848" cy="528193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t="-7527" b="-24731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4"/>
              <a:ext cx="3090381" cy="914401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6255245" y="1720731"/>
                    <a:ext cx="2280848" cy="4864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vi-VN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a14:m>
                    <a:r>
                      <a:rPr lang="vi-VN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.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55245" y="1720731"/>
                    <a:ext cx="2280848" cy="486406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t="-12791" b="-30233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3"/>
              <a:ext cx="3090381" cy="914402"/>
              <a:chOff x="5537206" y="1557992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196652" y="1720732"/>
                    <a:ext cx="2280848" cy="5150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vi-VN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𝟐𝟑</m:t>
                        </m:r>
                      </m:oMath>
                    </a14:m>
                    <a:r>
                      <a:rPr lang="vi-VN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. </a:t>
                    </a:r>
                    <a:r>
                      <a:rPr lang="vi-VN" sz="3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6652" y="1720732"/>
                    <a:ext cx="2280848" cy="515018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 t="-7692" b="-27473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5"/>
              <a:ext cx="3145070" cy="914400"/>
              <a:chOff x="5537206" y="1557992"/>
              <a:chExt cx="3134408" cy="850063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178127" y="1794272"/>
                    <a:ext cx="2493487" cy="4864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vi-VN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oMath>
                    </a14:m>
                    <a:r>
                      <a:rPr lang="vi-VN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.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8127" y="1794272"/>
                    <a:ext cx="2493487" cy="486406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 t="-12791" b="-30233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50" name="Action Button: Forward or Next 49">
            <a:hlinkClick r:id="" action="ppaction://hlinkshowjump?jump=nextslide" highlightClick="1"/>
          </p:cNvPr>
          <p:cNvSpPr/>
          <p:nvPr/>
        </p:nvSpPr>
        <p:spPr>
          <a:xfrm>
            <a:off x="11172536" y="6505777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Action Button: Back or Previous 63">
            <a:hlinkClick r:id="" action="ppaction://hlinkshowjump?jump=previousslide" highlightClick="1"/>
          </p:cNvPr>
          <p:cNvSpPr/>
          <p:nvPr/>
        </p:nvSpPr>
        <p:spPr>
          <a:xfrm>
            <a:off x="10608824" y="6505777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5" name="Action Button: Home 64">
            <a:hlinkClick r:id="rId8" action="ppaction://hlinksldjump" highlightClick="1"/>
          </p:cNvPr>
          <p:cNvSpPr/>
          <p:nvPr/>
        </p:nvSpPr>
        <p:spPr>
          <a:xfrm>
            <a:off x="6001948" y="6396486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607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57930" y="1094839"/>
            <a:ext cx="11834900" cy="5703885"/>
            <a:chOff x="184495" y="3636272"/>
            <a:chExt cx="11834900" cy="6235530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21"/>
              <a:ext cx="11834900" cy="6006581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2"/>
              <a:ext cx="2342698" cy="724644"/>
              <a:chOff x="1275608" y="6239450"/>
              <a:chExt cx="4592537" cy="1316644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240027" y="4879022"/>
                <a:ext cx="1184345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813136" cy="1316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400243" y="2611614"/>
                <a:ext cx="11492587" cy="3973253"/>
              </a:xfrm>
              <a:prstGeom prst="rect">
                <a:avLst/>
              </a:prstGeom>
              <a:noFill/>
            </p:spPr>
            <p:txBody>
              <a:bodyPr wrap="square" lIns="91426" tIns="45713" rIns="91426" bIns="45713" rtlCol="0">
                <a:spAutoFit/>
              </a:bodyPr>
              <a:lstStyle/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Nhận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endParaRPr lang="en-US" sz="28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14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29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Yêu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cầu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toán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trở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có 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phân</a:t>
                </a:r>
                <a:endParaRPr lang="en-US" sz="28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biệt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14</m:t>
                            </m:r>
                          </m:den>
                        </m:f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Xét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hàm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14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29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sSup>
                          <m:sSupPr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trên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14</m:t>
                            </m:r>
                          </m:den>
                        </m:f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,</a:t>
                </a:r>
                <a:r>
                  <a:rPr lang="en-US" sz="2800" dirty="0" smtClean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</a:p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smtClean="0">
                    <a:latin typeface="Times New Roman" panose="02020603050405020304" pitchFamily="18" charset="0"/>
                    <a:ea typeface="Calibri" panose="020F0502020204030204" pitchFamily="34" charset="0"/>
                  </a:rPr>
                  <a:t>có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14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sSup>
                          <m:sSupPr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endParaRPr lang="en-US" sz="2800" dirty="0"/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243" y="2611614"/>
                <a:ext cx="11492587" cy="3973253"/>
              </a:xfrm>
              <a:prstGeom prst="rect">
                <a:avLst/>
              </a:prstGeom>
              <a:blipFill rotWithShape="1">
                <a:blip r:embed="rId2"/>
                <a:stretch>
                  <a:fillRect t="-920" b="-92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0" y="126810"/>
            <a:ext cx="11892830" cy="914401"/>
            <a:chOff x="247181" y="1501340"/>
            <a:chExt cx="11892830" cy="914405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75326" y="1799315"/>
                    <a:ext cx="2280848" cy="52819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:r>
                      <a:rPr lang="en-US" sz="3000" b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oMath>
                    </a14:m>
                    <a:r>
                      <a: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.</a:t>
                    </a:r>
                    <a:r>
                      <a:rPr lang="vi-VN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vi-VN" sz="3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5326" y="1799315"/>
                    <a:ext cx="2280848" cy="528193"/>
                  </a:xfrm>
                  <a:prstGeom prst="rect">
                    <a:avLst/>
                  </a:prstGeom>
                  <a:blipFill rotWithShape="1">
                    <a:blip r:embed="rId3"/>
                    <a:stretch>
                      <a:fillRect t="-7447" b="-23404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4"/>
              <a:ext cx="3090381" cy="914401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6255245" y="1720731"/>
                    <a:ext cx="2280848" cy="4864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vi-VN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a14:m>
                    <a:r>
                      <a:rPr lang="vi-VN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.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55245" y="1720731"/>
                    <a:ext cx="2280848" cy="486406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t="-12941" b="-3176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3"/>
              <a:ext cx="3090381" cy="914402"/>
              <a:chOff x="5537206" y="1557992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196652" y="1720732"/>
                    <a:ext cx="2280848" cy="5150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vi-VN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𝟐𝟑</m:t>
                        </m:r>
                      </m:oMath>
                    </a14:m>
                    <a:r>
                      <a:rPr lang="vi-VN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. </a:t>
                    </a:r>
                    <a:r>
                      <a:rPr lang="vi-VN" sz="3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6652" y="1720732"/>
                    <a:ext cx="2280848" cy="515018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t="-7778" b="-28889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5"/>
              <a:ext cx="3145070" cy="914400"/>
              <a:chOff x="5537206" y="1557992"/>
              <a:chExt cx="3134408" cy="850063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178127" y="1794272"/>
                    <a:ext cx="2493487" cy="4864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vi-VN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oMath>
                    </a14:m>
                    <a:r>
                      <a:rPr lang="vi-VN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.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8127" y="1794272"/>
                    <a:ext cx="2493487" cy="486406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 t="-12791" b="-30233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50" name="Action Button: Forward or Next 49">
            <a:hlinkClick r:id="" action="ppaction://hlinkshowjump?jump=nextslide" highlightClick="1"/>
          </p:cNvPr>
          <p:cNvSpPr/>
          <p:nvPr/>
        </p:nvSpPr>
        <p:spPr>
          <a:xfrm>
            <a:off x="11172536" y="6505777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Action Button: Back or Previous 63">
            <a:hlinkClick r:id="" action="ppaction://hlinkshowjump?jump=previousslide" highlightClick="1"/>
          </p:cNvPr>
          <p:cNvSpPr/>
          <p:nvPr/>
        </p:nvSpPr>
        <p:spPr>
          <a:xfrm>
            <a:off x="10608824" y="6505777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5" name="Action Button: Home 64">
            <a:hlinkClick r:id="rId7" action="ppaction://hlinksldjump" highlightClick="1"/>
          </p:cNvPr>
          <p:cNvSpPr/>
          <p:nvPr/>
        </p:nvSpPr>
        <p:spPr>
          <a:xfrm>
            <a:off x="6001948" y="6396486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478651" y="1373864"/>
                <a:ext cx="7075252" cy="1211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d>
                      <m:dPr>
                        <m:begChr m:val="{"/>
                        <m:endChr m:val=""/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f>
                              <m:fPr>
                                <m:ctrlPr>
                                  <a:rPr lang="en-US" sz="28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14</m:t>
                                </m:r>
                              </m:den>
                            </m:f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&lt;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&lt;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𝑚𝑥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=−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14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29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lang="en-US" sz="2800">
                                <a:latin typeface="Times New Roman" panose="020206030504050203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   </m:t>
                            </m:r>
                            <m:d>
                              <m:dPr>
                                <m:ctrlPr>
                                  <a:rPr lang="en-US" sz="28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e>
                            </m:d>
                          </m:e>
                        </m:eqArr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vi-VN" sz="2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8651" y="1373864"/>
                <a:ext cx="7075252" cy="121142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024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57930" y="1094839"/>
            <a:ext cx="11971160" cy="5703885"/>
            <a:chOff x="184495" y="3636272"/>
            <a:chExt cx="11834900" cy="6235530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712616"/>
              <a:ext cx="11834900" cy="6159186"/>
            </a:xfrm>
            <a:prstGeom prst="roundRect">
              <a:avLst>
                <a:gd name="adj" fmla="val 2239"/>
              </a:avLst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1003">
              <a:schemeClr val="lt1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2"/>
              <a:ext cx="2342698" cy="724644"/>
              <a:chOff x="1275608" y="6239450"/>
              <a:chExt cx="4592537" cy="1316644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240027" y="4879022"/>
                <a:ext cx="1184345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813136" cy="1316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110887" y="2668615"/>
                <a:ext cx="11781943" cy="3807054"/>
              </a:xfrm>
              <a:prstGeom prst="rect">
                <a:avLst/>
              </a:prstGeom>
              <a:noFill/>
            </p:spPr>
            <p:txBody>
              <a:bodyPr wrap="square" lIns="91426" tIns="45713" rIns="91426" bIns="45713" rtlCol="0">
                <a:spAutoFit/>
              </a:bodyPr>
              <a:lstStyle/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bảng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thiên</a:t>
                </a:r>
                <a:r>
                  <a:rPr lang="en-US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28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bảng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thiên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biệt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14</m:t>
                            </m:r>
                          </m:den>
                        </m:f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19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39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. </a:t>
                </a:r>
                <a:endParaRPr lang="en-US" sz="28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thỏa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mãn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87" y="2668615"/>
                <a:ext cx="11781943" cy="3807054"/>
              </a:xfrm>
              <a:prstGeom prst="rect">
                <a:avLst/>
              </a:prstGeom>
              <a:blipFill rotWithShape="1">
                <a:blip r:embed="rId2"/>
                <a:stretch>
                  <a:fillRect t="-962" r="-1086" b="-256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0" y="126810"/>
            <a:ext cx="11892830" cy="914401"/>
            <a:chOff x="247181" y="1501340"/>
            <a:chExt cx="11892830" cy="914405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75326" y="1799315"/>
                    <a:ext cx="2280848" cy="52819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:r>
                      <a:rPr lang="en-US" sz="3000" b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oMath>
                    </a14:m>
                    <a:r>
                      <a: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.</a:t>
                    </a:r>
                    <a:r>
                      <a:rPr lang="vi-VN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vi-VN" sz="3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5326" y="1799315"/>
                    <a:ext cx="2280848" cy="528193"/>
                  </a:xfrm>
                  <a:prstGeom prst="rect">
                    <a:avLst/>
                  </a:prstGeom>
                  <a:blipFill rotWithShape="1">
                    <a:blip r:embed="rId3"/>
                    <a:stretch>
                      <a:fillRect t="-7447" b="-23404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4"/>
              <a:ext cx="3090381" cy="914401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6255245" y="1720731"/>
                    <a:ext cx="2280848" cy="4864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vi-VN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a14:m>
                    <a:r>
                      <a:rPr lang="vi-VN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.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55245" y="1720731"/>
                    <a:ext cx="2280848" cy="486406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t="-12941" b="-3176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3"/>
              <a:ext cx="3090381" cy="914402"/>
              <a:chOff x="5537206" y="1557992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196652" y="1720732"/>
                    <a:ext cx="2280848" cy="5150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vi-VN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𝟐𝟑</m:t>
                        </m:r>
                      </m:oMath>
                    </a14:m>
                    <a:r>
                      <a:rPr lang="vi-VN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. </a:t>
                    </a:r>
                    <a:r>
                      <a:rPr lang="vi-VN" sz="3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6652" y="1720732"/>
                    <a:ext cx="2280848" cy="515018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t="-7778" b="-28889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5"/>
              <a:ext cx="3145070" cy="914400"/>
              <a:chOff x="5537206" y="1557992"/>
              <a:chExt cx="3134408" cy="850063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178127" y="1794272"/>
                    <a:ext cx="2493487" cy="4864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vi-VN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oMath>
                    </a14:m>
                    <a:r>
                      <a:rPr lang="vi-VN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.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8127" y="1794272"/>
                    <a:ext cx="2493487" cy="486406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 t="-12791" b="-30233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50" name="Action Button: Forward or Next 49">
            <a:hlinkClick r:id="" action="ppaction://hlinkshowjump?jump=nextslide" highlightClick="1"/>
          </p:cNvPr>
          <p:cNvSpPr/>
          <p:nvPr/>
        </p:nvSpPr>
        <p:spPr>
          <a:xfrm>
            <a:off x="11172536" y="6505777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Action Button: Back or Previous 63">
            <a:hlinkClick r:id="" action="ppaction://hlinkshowjump?jump=previousslide" highlightClick="1"/>
          </p:cNvPr>
          <p:cNvSpPr/>
          <p:nvPr/>
        </p:nvSpPr>
        <p:spPr>
          <a:xfrm>
            <a:off x="10608824" y="6505777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5" name="Action Button: Home 64">
            <a:hlinkClick r:id="rId7" action="ppaction://hlinksldjump" highlightClick="1"/>
          </p:cNvPr>
          <p:cNvSpPr/>
          <p:nvPr/>
        </p:nvSpPr>
        <p:spPr>
          <a:xfrm>
            <a:off x="6001948" y="6396486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41976" y="1094839"/>
                <a:ext cx="10992170" cy="1537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Xét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hàm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14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29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sSup>
                          <m:sSupPr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trên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14</m:t>
                            </m:r>
                          </m:den>
                        </m:f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,</a:t>
                </a:r>
                <a:r>
                  <a:rPr lang="en-US" sz="2800" dirty="0" smtClean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</a:p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có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14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sSup>
                          <m:sSupPr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endParaRPr lang="vi-VN" sz="2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976" y="1094839"/>
                <a:ext cx="10992170" cy="1537280"/>
              </a:xfrm>
              <a:prstGeom prst="rect">
                <a:avLst/>
              </a:prstGeom>
              <a:blipFill rotWithShape="1">
                <a:blip r:embed="rId8"/>
                <a:stretch>
                  <a:fillRect b="-396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4700" y="1984098"/>
            <a:ext cx="6908716" cy="2729834"/>
          </a:xfrm>
          <a:prstGeom prst="rect">
            <a:avLst/>
          </a:prstGeom>
        </p:spPr>
      </p:pic>
      <p:sp>
        <p:nvSpPr>
          <p:cNvPr id="34" name="Oval 33"/>
          <p:cNvSpPr/>
          <p:nvPr/>
        </p:nvSpPr>
        <p:spPr>
          <a:xfrm>
            <a:off x="2819711" y="370210"/>
            <a:ext cx="731195" cy="629768"/>
          </a:xfrm>
          <a:prstGeom prst="ellipse">
            <a:avLst/>
          </a:prstGeom>
          <a:solidFill>
            <a:srgbClr val="CC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5775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222956" y="3266517"/>
            <a:ext cx="11834900" cy="3385734"/>
            <a:chOff x="184495" y="3636272"/>
            <a:chExt cx="11834900" cy="4428628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21"/>
              <a:ext cx="11834900" cy="4199679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2"/>
              <a:ext cx="2342698" cy="724644"/>
              <a:chOff x="1275608" y="6239450"/>
              <a:chExt cx="4592537" cy="1316644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240027" y="4879022"/>
                <a:ext cx="1184345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813136" cy="1316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47058" y="45025"/>
            <a:ext cx="11906395" cy="2066133"/>
            <a:chOff x="534987" y="1869705"/>
            <a:chExt cx="23340848" cy="3465275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3465275"/>
              <a:chOff x="534987" y="1647866"/>
              <a:chExt cx="23340848" cy="3465275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4"/>
                <a:ext cx="23120186" cy="3392247"/>
              </a:xfrm>
              <a:prstGeom prst="roundRect">
                <a:avLst>
                  <a:gd name="adj" fmla="val 549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328130" y="1653394"/>
                  <a:ext cx="2690581" cy="929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3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37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1363271" y="2453833"/>
                  <a:ext cx="22025427" cy="28811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629920" marR="0" indent="-629920"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  <a:tabLst>
                      <a:tab pos="629920" algn="l"/>
                    </a:tabLst>
                  </a:pPr>
                  <a:r>
                    <a:rPr lang="en-US" sz="28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             </a:t>
                  </a:r>
                  <a:r>
                    <a:rPr lang="en-US" sz="2800" dirty="0" err="1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Mặt</a:t>
                  </a:r>
                  <a:r>
                    <a:rPr lang="en-US" sz="28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phẳng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d>
                    </m:oMath>
                  </a14:m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cắt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mặt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cầu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</m:d>
                    </m:oMath>
                  </a14:m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tạo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nên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thiêt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diện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đường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tròn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diện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tích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,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biết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khoảng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cách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từ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tâm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mặt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cầu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đến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mặt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phẳng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d>
                    </m:oMath>
                  </a14:m>
                  <a:r>
                    <a:rPr lang="en-US" sz="28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ad>
                        <m:radPr>
                          <m:degHide m:val="on"/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e>
                      </m:rad>
                    </m:oMath>
                  </a14:m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Tính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diện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tích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xung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quanh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khối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cầu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?</a:t>
                  </a:r>
                  <a:endPara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63271" y="2453833"/>
                  <a:ext cx="22025427" cy="2881147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r="-271" b="-3559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249106" y="4352506"/>
                <a:ext cx="8312770" cy="2092097"/>
              </a:xfrm>
              <a:prstGeom prst="rect">
                <a:avLst/>
              </a:prstGeom>
              <a:noFill/>
            </p:spPr>
            <p:txBody>
              <a:bodyPr wrap="square" lIns="91426" tIns="45713" rIns="91426" bIns="45713" rtlCol="0">
                <a:spAutoFit/>
              </a:bodyPr>
              <a:lstStyle/>
              <a:p>
                <a:pPr marR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smtClean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thiết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qua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𝜋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,</a:t>
                </a:r>
                <a:endParaRPr lang="en-US" sz="2800" dirty="0" smtClean="0"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R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𝑟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𝜋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=3</m:t>
                    </m:r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𝜋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 i="1" dirty="0" smtClean="0">
                  <a:latin typeface="Cambria Math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R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smtClean="0"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endParaRPr lang="en-US" sz="2800" dirty="0"/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106" y="4352506"/>
                <a:ext cx="8312770" cy="2092097"/>
              </a:xfrm>
              <a:prstGeom prst="rect">
                <a:avLst/>
              </a:prstGeom>
              <a:blipFill rotWithShape="1">
                <a:blip r:embed="rId3"/>
                <a:stretch>
                  <a:fillRect l="-1540" r="-58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160623" y="2305690"/>
            <a:ext cx="11892830" cy="1254219"/>
            <a:chOff x="247181" y="1501340"/>
            <a:chExt cx="11892830" cy="1254219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1254219"/>
              <a:chOff x="5537206" y="1557991"/>
              <a:chExt cx="3079904" cy="1165974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75326" y="1799315"/>
                    <a:ext cx="2280848" cy="92465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   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𝝅</m:t>
                        </m:r>
                        <m:sSup>
                          <m:sSupPr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oMath>
                    </a14:m>
                    <a:r>
                      <a: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.	</a:t>
                    </a:r>
                    <a:r>
                      <a:rPr lang="vi-VN" sz="28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vi-VN" sz="3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5326" y="1799315"/>
                    <a:ext cx="2280848" cy="924650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t="-4908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4"/>
              <a:ext cx="3090381" cy="914401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6255245" y="1720731"/>
                    <a:ext cx="2280848" cy="51501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𝟏𝟐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𝝅</m:t>
                        </m:r>
                        <m:sSup>
                          <m:sSupPr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oMath>
                    </a14:m>
                    <a:r>
                      <a:rPr lang="vi-VN" sz="3000" b="1" dirty="0" smtClean="0">
                        <a:solidFill>
                          <a:schemeClr val="bg1"/>
                        </a:solidFill>
                      </a:rPr>
                      <a:t>.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55245" y="1720731"/>
                    <a:ext cx="2280848" cy="515019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t="-16484" b="-30769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3"/>
              <a:ext cx="3090381" cy="914402"/>
              <a:chOff x="5537206" y="1557992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196652" y="1720732"/>
                    <a:ext cx="2280848" cy="5150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   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𝟑𝟔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𝝅</m:t>
                        </m:r>
                        <m:sSup>
                          <m:sSupPr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oMath>
                    </a14:m>
                    <a:r>
                      <a: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. </a:t>
                    </a:r>
                    <a:r>
                      <a:rPr lang="vi-VN" sz="3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6652" y="1720732"/>
                    <a:ext cx="2280848" cy="515018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 t="-7692" b="-27473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5"/>
              <a:ext cx="3145070" cy="1218017"/>
              <a:chOff x="5537206" y="1557992"/>
              <a:chExt cx="3134408" cy="1132317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178127" y="1794272"/>
                    <a:ext cx="2493487" cy="89603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𝟏𝟐</m:t>
                          </m:r>
                          <m:sSup>
                            <m:sSupPr>
                              <m:ctrlP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sz="2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 algn="ctr"/>
                    <a:r>
                      <a:rPr lang="vi-VN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.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8127" y="1794272"/>
                    <a:ext cx="2493487" cy="896037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 b="-16456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5" name="Action Button: Home 64">
            <a:hlinkClick r:id="rId8" action="ppaction://hlinksldjump" highlightClick="1"/>
          </p:cNvPr>
          <p:cNvSpPr/>
          <p:nvPr/>
        </p:nvSpPr>
        <p:spPr>
          <a:xfrm>
            <a:off x="6001948" y="6396486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9" name="Picture 48"/>
          <p:cNvPicPr/>
          <p:nvPr/>
        </p:nvPicPr>
        <p:blipFill rotWithShape="1">
          <a:blip r:embed="rId9"/>
          <a:srcRect l="8607" t="6311" b="5912"/>
          <a:stretch/>
        </p:blipFill>
        <p:spPr>
          <a:xfrm>
            <a:off x="8572391" y="3559909"/>
            <a:ext cx="3426372" cy="3003051"/>
          </a:xfrm>
          <a:prstGeom prst="rect">
            <a:avLst/>
          </a:prstGeom>
        </p:spPr>
      </p:pic>
      <p:sp>
        <p:nvSpPr>
          <p:cNvPr id="50" name="Action Button: Forward or Next 49">
            <a:hlinkClick r:id="" action="ppaction://hlinkshowjump?jump=nextslide" highlightClick="1"/>
          </p:cNvPr>
          <p:cNvSpPr/>
          <p:nvPr/>
        </p:nvSpPr>
        <p:spPr>
          <a:xfrm>
            <a:off x="11172536" y="6505777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Action Button: Back or Previous 63">
            <a:hlinkClick r:id="" action="ppaction://hlinkshowjump?jump=previousslide" highlightClick="1"/>
          </p:cNvPr>
          <p:cNvSpPr/>
          <p:nvPr/>
        </p:nvSpPr>
        <p:spPr>
          <a:xfrm>
            <a:off x="10608824" y="6505777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096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99668" y="2489581"/>
            <a:ext cx="11834900" cy="4220905"/>
            <a:chOff x="184495" y="3636269"/>
            <a:chExt cx="11834900" cy="4481564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425261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69"/>
              <a:ext cx="2342698" cy="588210"/>
              <a:chOff x="1275608" y="6239450"/>
              <a:chExt cx="4592537" cy="1068751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813136" cy="10687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47058" y="45025"/>
            <a:ext cx="12099375" cy="1344148"/>
            <a:chOff x="534987" y="1869705"/>
            <a:chExt cx="23719158" cy="2254377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2254377"/>
              <a:chOff x="534987" y="1647866"/>
              <a:chExt cx="23340848" cy="2254377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0"/>
                <a:ext cx="23120186" cy="2181353"/>
              </a:xfrm>
              <a:prstGeom prst="roundRect">
                <a:avLst>
                  <a:gd name="adj" fmla="val 549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533960" y="1653394"/>
                  <a:ext cx="2278917" cy="929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vi-VN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3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p:sp>
          <p:nvSpPr>
            <p:cNvPr id="23" name="Rectangle 22"/>
            <p:cNvSpPr/>
            <p:nvPr/>
          </p:nvSpPr>
          <p:spPr>
            <a:xfrm>
              <a:off x="3682433" y="1933278"/>
              <a:ext cx="20571712" cy="2077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82889" tIns="91445" rIns="182889" bIns="91445">
              <a:spAutoFit/>
            </a:bodyPr>
            <a:lstStyle/>
            <a:p>
              <a:pPr marL="0" marR="0" lvl="2" algn="just">
                <a:lnSpc>
                  <a:spcPct val="107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FF"/>
                </a:buClr>
              </a:pP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10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chức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trưởng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phó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endPara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47182" y="1501340"/>
            <a:ext cx="11838141" cy="914405"/>
            <a:chOff x="247181" y="1501340"/>
            <a:chExt cx="11838141" cy="914405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08332" y="1732392"/>
                    <a:ext cx="2280848" cy="51418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800" b="1" i="1" smtClean="0">
                                  <a:solidFill>
                                    <a:srgbClr val="FCFDFE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1" i="1">
                                  <a:solidFill>
                                    <a:srgbClr val="FCFDFE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en-US" sz="2800" b="1" i="1">
                                  <a:solidFill>
                                    <a:srgbClr val="FCFDFE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𝟏𝟎</m:t>
                              </m:r>
                            </m:sub>
                            <m:sup>
                              <m:r>
                                <a:rPr lang="en-US" sz="2800" b="1" i="1">
                                  <a:solidFill>
                                    <a:srgbClr val="FCFDFE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bSup>
                          <m:r>
                            <m:rPr>
                              <m:nor/>
                            </m:rPr>
                            <a:rPr lang="en-US" sz="2800" b="1" dirty="0">
                              <a:solidFill>
                                <a:srgbClr val="FCFDFE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3000" b="1" dirty="0">
                      <a:solidFill>
                        <a:srgbClr val="FCFDFE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280848" cy="514185"/>
                  </a:xfrm>
                  <a:prstGeom prst="rect">
                    <a:avLst/>
                  </a:prstGeom>
                  <a:blipFill rotWithShape="1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4"/>
              <a:ext cx="3090381" cy="914401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5978841" y="1767772"/>
                    <a:ext cx="2280848" cy="53540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800" b="1" i="1" smtClean="0">
                                  <a:solidFill>
                                    <a:srgbClr val="FCFDFE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1" i="1">
                                  <a:solidFill>
                                    <a:srgbClr val="FCFDFE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2800" b="1" i="1">
                                  <a:solidFill>
                                    <a:srgbClr val="FCFDFE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𝟏𝟎</m:t>
                              </m:r>
                            </m:sub>
                            <m:sup>
                              <m:r>
                                <a:rPr lang="en-US" sz="2800" b="1" i="1">
                                  <a:solidFill>
                                    <a:srgbClr val="FCFDFE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𝟖</m:t>
                              </m:r>
                            </m:sup>
                          </m:sSubSup>
                          <m:r>
                            <m:rPr>
                              <m:nor/>
                            </m:rPr>
                            <a:rPr lang="en-US" sz="2800" b="1" dirty="0">
                              <a:solidFill>
                                <a:srgbClr val="FCFDFE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	</m:t>
                          </m:r>
                        </m:oMath>
                      </m:oMathPara>
                    </a14:m>
                    <a:endParaRPr lang="en-US" sz="3000" b="1" dirty="0">
                      <a:solidFill>
                        <a:srgbClr val="FCFDFE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8841" y="1767772"/>
                    <a:ext cx="2280848" cy="535405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3"/>
              <a:ext cx="3090381" cy="914402"/>
              <a:chOff x="5537206" y="1557992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123623" y="1753409"/>
                    <a:ext cx="2280848" cy="49546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1" i="1" smtClean="0">
                              <a:solidFill>
                                <a:srgbClr val="FCFDF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sSup>
                            <m:sSupPr>
                              <m:ctrlPr>
                                <a:rPr lang="en-US" sz="2800" b="1" i="1">
                                  <a:solidFill>
                                    <a:srgbClr val="FCFDFE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>
                                  <a:solidFill>
                                    <a:srgbClr val="FCFDFE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</m:e>
                            <m:sup>
                              <m:r>
                                <a:rPr lang="en-US" sz="2800" b="1" i="1">
                                  <a:solidFill>
                                    <a:srgbClr val="FCFDFE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sz="2800" b="1" dirty="0">
                              <a:solidFill>
                                <a:srgbClr val="FCFDFE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3000" b="1" dirty="0">
                      <a:solidFill>
                        <a:srgbClr val="FCFDFE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23623" y="1753409"/>
                    <a:ext cx="2280848" cy="495466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5"/>
              <a:ext cx="3090381" cy="914400"/>
              <a:chOff x="5537206" y="1557992"/>
              <a:chExt cx="3079904" cy="850063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078059" y="1779051"/>
                    <a:ext cx="2493487" cy="5784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just">
                      <a:lnSpc>
                        <a:spcPct val="115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800" b="1" i="1" smtClean="0">
                                  <a:solidFill>
                                    <a:srgbClr val="FCFDFE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1" i="1">
                                  <a:solidFill>
                                    <a:srgbClr val="FCFDFE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2800" b="1" i="1">
                                  <a:solidFill>
                                    <a:srgbClr val="FCFDFE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𝟏𝟎</m:t>
                              </m:r>
                            </m:sub>
                            <m:sup>
                              <m:r>
                                <a:rPr lang="en-US" sz="2800" b="1" i="1">
                                  <a:solidFill>
                                    <a:srgbClr val="FCFDFE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bSup>
                          <m:r>
                            <m:rPr>
                              <m:nor/>
                            </m:rPr>
                            <a:rPr lang="en-US" sz="2800" b="1" dirty="0">
                              <a:solidFill>
                                <a:srgbClr val="FCFDFE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2800" b="1" dirty="0">
                      <a:solidFill>
                        <a:srgbClr val="FCFDFE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78059" y="1779051"/>
                    <a:ext cx="2493487" cy="578443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id="{6486030C-3A67-43C4-BD8F-4F6E51BAA2A3}"/>
                  </a:ext>
                </a:extLst>
              </p:cNvPr>
              <p:cNvSpPr/>
              <p:nvPr/>
            </p:nvSpPr>
            <p:spPr>
              <a:xfrm>
                <a:off x="482298" y="3216999"/>
                <a:ext cx="11193448" cy="1235200"/>
              </a:xfrm>
              <a:prstGeom prst="rect">
                <a:avLst/>
              </a:prstGeom>
            </p:spPr>
            <p:txBody>
              <a:bodyPr wrap="square" lIns="45711" tIns="22855" rIns="45711" bIns="22855">
                <a:spAutoFit/>
              </a:bodyPr>
              <a:lstStyle/>
              <a:p>
                <a:pPr indent="457200" algn="just">
                  <a:lnSpc>
                    <a:spcPct val="115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Theo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ê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ầ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to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ì 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ra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2 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sinh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ừ 10 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sinh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ó 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quan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đế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ứ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ụ 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ỗ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</m:t>
                      </m:r>
                      <m:r>
                        <m:rPr>
                          <m:nor/>
                        </m:rPr>
                        <a:rPr lang="en-US" sz="32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32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ườ</m:t>
                      </m:r>
                      <m:r>
                        <m:rPr>
                          <m:nor/>
                        </m:rPr>
                        <a:rPr lang="en-US" sz="32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486030C-3A67-43C4-BD8F-4F6E51BAA2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298" y="3216999"/>
                <a:ext cx="11193448" cy="123520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Oval 63">
            <a:extLst>
              <a:ext uri="{FF2B5EF4-FFF2-40B4-BE49-F238E27FC236}">
                <a16:creationId xmlns="" xmlns:a16="http://schemas.microsoft.com/office/drawing/2014/main" id="{78901251-A012-4798-8FF5-A48A2302F0D4}"/>
              </a:ext>
            </a:extLst>
          </p:cNvPr>
          <p:cNvSpPr/>
          <p:nvPr/>
        </p:nvSpPr>
        <p:spPr>
          <a:xfrm>
            <a:off x="8991519" y="1773705"/>
            <a:ext cx="546116" cy="538129"/>
          </a:xfrm>
          <a:prstGeom prst="ellipse">
            <a:avLst/>
          </a:prstGeom>
          <a:solidFill>
            <a:srgbClr val="CC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5" rIns="45711" bIns="22855" rtlCol="0" anchor="ctr"/>
          <a:lstStyle/>
          <a:p>
            <a:pPr algn="ctr"/>
            <a:r>
              <a:rPr lang="vi-VN" sz="3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430D42B8-7A15-41AB-9CF6-2AE77553A71F}"/>
              </a:ext>
            </a:extLst>
          </p:cNvPr>
          <p:cNvSpPr/>
          <p:nvPr/>
        </p:nvSpPr>
        <p:spPr>
          <a:xfrm>
            <a:off x="1446211" y="4521584"/>
            <a:ext cx="10527425" cy="573096"/>
          </a:xfrm>
          <a:prstGeom prst="rect">
            <a:avLst/>
          </a:prstGeom>
        </p:spPr>
        <p:txBody>
          <a:bodyPr wrap="square" lIns="45711" tIns="22855" rIns="45711" bIns="22855">
            <a:spAutoFit/>
          </a:bodyPr>
          <a:lstStyle/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chập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="" xmlns:a16="http://schemas.microsoft.com/office/drawing/2014/main" id="{44E11C90-EAAA-4646-8948-CEEF77834173}"/>
                  </a:ext>
                </a:extLst>
              </p:cNvPr>
              <p:cNvSpPr/>
              <p:nvPr/>
            </p:nvSpPr>
            <p:spPr>
              <a:xfrm>
                <a:off x="1182344" y="5353809"/>
                <a:ext cx="3961516" cy="623687"/>
              </a:xfrm>
              <a:prstGeom prst="rect">
                <a:avLst/>
              </a:prstGeom>
            </p:spPr>
            <p:txBody>
              <a:bodyPr wrap="none" lIns="45711" tIns="22855" rIns="45711" bIns="22855">
                <a:spAutoFit/>
              </a:bodyPr>
              <a:lstStyle/>
              <a:p>
                <a:pPr indent="457200" algn="just">
                  <a:lnSpc>
                    <a:spcPct val="115000"/>
                  </a:lnSpc>
                </a:pP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sub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4E11C90-EAAA-4646-8948-CEEF778341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2344" y="5353809"/>
                <a:ext cx="3961516" cy="623687"/>
              </a:xfrm>
              <a:prstGeom prst="rect">
                <a:avLst/>
              </a:prstGeom>
              <a:blipFill rotWithShape="1">
                <a:blip r:embed="rId8"/>
                <a:stretch>
                  <a:fillRect t="-11650" r="-4154" b="-2524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Action Button: Forward or Next 65">
            <a:hlinkClick r:id="" action="ppaction://hlinkshowjump?jump=nextslide" highlightClick="1"/>
          </p:cNvPr>
          <p:cNvSpPr/>
          <p:nvPr/>
        </p:nvSpPr>
        <p:spPr>
          <a:xfrm>
            <a:off x="11564032" y="6565052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7" name="Action Button: Back or Previous 66">
            <a:hlinkClick r:id="" action="ppaction://hlinkshowjump?jump=previousslide" highlightClick="1"/>
          </p:cNvPr>
          <p:cNvSpPr/>
          <p:nvPr/>
        </p:nvSpPr>
        <p:spPr>
          <a:xfrm>
            <a:off x="11000320" y="6565052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8" name="Action Button: Home 67">
            <a:hlinkClick r:id="rId9" action="ppaction://hlinksldjump" highlightClick="1"/>
          </p:cNvPr>
          <p:cNvSpPr/>
          <p:nvPr/>
        </p:nvSpPr>
        <p:spPr>
          <a:xfrm>
            <a:off x="6438531" y="6445187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960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4" grpId="0" animBg="1"/>
      <p:bldP spid="2" grpId="0"/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207418" y="3339550"/>
            <a:ext cx="11834900" cy="3426200"/>
            <a:chOff x="184495" y="3636272"/>
            <a:chExt cx="11834900" cy="4481559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45076"/>
              <a:ext cx="11834900" cy="427275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2"/>
              <a:ext cx="2342698" cy="724644"/>
              <a:chOff x="1275608" y="6239450"/>
              <a:chExt cx="4592537" cy="1316644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240027" y="4879022"/>
                <a:ext cx="1184345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813136" cy="1316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47058" y="45025"/>
            <a:ext cx="11906395" cy="2066133"/>
            <a:chOff x="534987" y="1869705"/>
            <a:chExt cx="23340848" cy="3465275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3465275"/>
              <a:chOff x="534987" y="1647866"/>
              <a:chExt cx="23340848" cy="3465275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4"/>
                <a:ext cx="23120186" cy="3392247"/>
              </a:xfrm>
              <a:prstGeom prst="roundRect">
                <a:avLst>
                  <a:gd name="adj" fmla="val 549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328130" y="1653394"/>
                  <a:ext cx="2690581" cy="929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3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37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1363271" y="2453833"/>
                  <a:ext cx="22025427" cy="28811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629920" marR="0" indent="-629920"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  <a:tabLst>
                      <a:tab pos="629920" algn="l"/>
                    </a:tabLst>
                  </a:pPr>
                  <a:r>
                    <a:rPr lang="en-US" sz="28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             </a:t>
                  </a:r>
                  <a:r>
                    <a:rPr lang="en-US" sz="2800" dirty="0" err="1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Mặt</a:t>
                  </a:r>
                  <a:r>
                    <a:rPr lang="en-US" sz="28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phẳng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d>
                    </m:oMath>
                  </a14:m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cắt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mặt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cầu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</m:d>
                    </m:oMath>
                  </a14:m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tạo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nên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thiêt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diện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đường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tròn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diện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tích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,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biết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khoảng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cách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từ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tâm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mặt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cầu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đến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mặt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phẳng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d>
                    </m:oMath>
                  </a14:m>
                  <a:r>
                    <a:rPr lang="en-US" sz="28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ad>
                        <m:radPr>
                          <m:degHide m:val="on"/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e>
                      </m:rad>
                    </m:oMath>
                  </a14:m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Tính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diện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tích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xung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quanh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khối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cầu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?</a:t>
                  </a:r>
                  <a:endPara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63271" y="2453833"/>
                  <a:ext cx="22025427" cy="2881147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r="-271" b="-3559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268015" y="4058163"/>
                <a:ext cx="8312770" cy="2707587"/>
              </a:xfrm>
              <a:prstGeom prst="rect">
                <a:avLst/>
              </a:prstGeom>
              <a:noFill/>
            </p:spPr>
            <p:txBody>
              <a:bodyPr wrap="square" lIns="91426" tIns="45713" rIns="91426" bIns="45713" rtlCol="0">
                <a:spAutoFit/>
              </a:bodyPr>
              <a:lstStyle/>
              <a:p>
                <a:pPr marL="62992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e>
                    </m:rad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cầu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𝑅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cầu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2992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800" i="1"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800" i="1"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2800" i="1"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  <m:sSup>
                          <m:sSupPr>
                            <m:ctrlPr>
                              <a:rPr lang="en-US" sz="2800" i="1"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2992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cầu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2992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𝑥𝑞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𝜋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𝜋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d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36</m:t>
                    </m:r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𝜋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015" y="4058163"/>
                <a:ext cx="8312770" cy="2707587"/>
              </a:xfrm>
              <a:prstGeom prst="rect">
                <a:avLst/>
              </a:prstGeom>
              <a:blipFill rotWithShape="1">
                <a:blip r:embed="rId3"/>
                <a:stretch>
                  <a:fillRect b="-405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178453" y="2281163"/>
            <a:ext cx="11892830" cy="1254219"/>
            <a:chOff x="247181" y="1501340"/>
            <a:chExt cx="11892830" cy="1254219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1254219"/>
              <a:chOff x="5537206" y="1557991"/>
              <a:chExt cx="3079904" cy="1165974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75326" y="1799315"/>
                    <a:ext cx="2280848" cy="92465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   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𝝅</m:t>
                        </m:r>
                        <m:sSup>
                          <m:sSupPr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oMath>
                    </a14:m>
                    <a:r>
                      <a: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.	</a:t>
                    </a:r>
                    <a:r>
                      <a:rPr lang="vi-VN" sz="28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vi-VN" sz="3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5326" y="1799315"/>
                    <a:ext cx="2280848" cy="924650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t="-4908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4"/>
              <a:ext cx="3090381" cy="914401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6255245" y="1720731"/>
                    <a:ext cx="2280848" cy="51501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𝟏𝟐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𝝅</m:t>
                        </m:r>
                        <m:sSup>
                          <m:sSupPr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oMath>
                    </a14:m>
                    <a:r>
                      <a:rPr lang="vi-VN" sz="3000" b="1" dirty="0" smtClean="0">
                        <a:solidFill>
                          <a:schemeClr val="bg1"/>
                        </a:solidFill>
                      </a:rPr>
                      <a:t>.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55245" y="1720731"/>
                    <a:ext cx="2280848" cy="515019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t="-16484" b="-30769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3"/>
              <a:ext cx="3090381" cy="914402"/>
              <a:chOff x="5537206" y="1557992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196652" y="1720732"/>
                    <a:ext cx="2280848" cy="5150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   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𝟑𝟔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𝝅</m:t>
                        </m:r>
                        <m:sSup>
                          <m:sSupPr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oMath>
                    </a14:m>
                    <a:r>
                      <a: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. </a:t>
                    </a:r>
                    <a:r>
                      <a:rPr lang="vi-VN" sz="3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6652" y="1720732"/>
                    <a:ext cx="2280848" cy="515018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 t="-7692" b="-27473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5"/>
              <a:ext cx="3145070" cy="1218017"/>
              <a:chOff x="5537206" y="1557992"/>
              <a:chExt cx="3134408" cy="1132317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178127" y="1794272"/>
                    <a:ext cx="2493487" cy="89603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𝟏𝟐</m:t>
                          </m:r>
                          <m:sSup>
                            <m:sSupPr>
                              <m:ctrlP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sz="2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 algn="ctr"/>
                    <a:r>
                      <a:rPr lang="vi-VN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.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8127" y="1794272"/>
                    <a:ext cx="2493487" cy="896037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 b="-16456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5" name="Action Button: Home 64">
            <a:hlinkClick r:id="rId8" action="ppaction://hlinksldjump" highlightClick="1"/>
          </p:cNvPr>
          <p:cNvSpPr/>
          <p:nvPr/>
        </p:nvSpPr>
        <p:spPr>
          <a:xfrm>
            <a:off x="6345689" y="6396486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9" name="Picture 48"/>
          <p:cNvPicPr/>
          <p:nvPr/>
        </p:nvPicPr>
        <p:blipFill rotWithShape="1">
          <a:blip r:embed="rId9"/>
          <a:srcRect l="8607" t="6311" b="5912"/>
          <a:stretch/>
        </p:blipFill>
        <p:spPr>
          <a:xfrm>
            <a:off x="8572391" y="3559909"/>
            <a:ext cx="3426372" cy="3003051"/>
          </a:xfrm>
          <a:prstGeom prst="rect">
            <a:avLst/>
          </a:prstGeom>
        </p:spPr>
      </p:pic>
      <p:sp>
        <p:nvSpPr>
          <p:cNvPr id="50" name="Action Button: Forward or Next 49">
            <a:hlinkClick r:id="" action="ppaction://hlinkshowjump?jump=nextslide" highlightClick="1"/>
          </p:cNvPr>
          <p:cNvSpPr/>
          <p:nvPr/>
        </p:nvSpPr>
        <p:spPr>
          <a:xfrm>
            <a:off x="11172536" y="6505777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Action Button: Back or Previous 63">
            <a:hlinkClick r:id="" action="ppaction://hlinkshowjump?jump=previousslide" highlightClick="1"/>
          </p:cNvPr>
          <p:cNvSpPr/>
          <p:nvPr/>
        </p:nvSpPr>
        <p:spPr>
          <a:xfrm>
            <a:off x="10608824" y="6505777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3" name="Oval 62"/>
          <p:cNvSpPr/>
          <p:nvPr/>
        </p:nvSpPr>
        <p:spPr>
          <a:xfrm>
            <a:off x="5922096" y="2507709"/>
            <a:ext cx="731195" cy="629768"/>
          </a:xfrm>
          <a:prstGeom prst="ellipse">
            <a:avLst/>
          </a:prstGeom>
          <a:solidFill>
            <a:srgbClr val="CC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599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3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47058" y="-32374"/>
            <a:ext cx="11906395" cy="5376883"/>
            <a:chOff x="534987" y="1869705"/>
            <a:chExt cx="23340848" cy="9430810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9430810"/>
              <a:chOff x="534987" y="1647866"/>
              <a:chExt cx="23340848" cy="9430810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87"/>
                <a:ext cx="23120186" cy="9357789"/>
              </a:xfrm>
              <a:prstGeom prst="roundRect">
                <a:avLst>
                  <a:gd name="adj" fmla="val 549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328128" y="1653394"/>
                  <a:ext cx="2690581" cy="9716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vi-VN" sz="3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38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1494622" y="2261875"/>
                  <a:ext cx="21997478" cy="86623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R="0" algn="just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28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           </a:t>
                  </a:r>
                  <a:r>
                    <a:rPr lang="en-US" sz="28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Cho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hàm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sô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́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a14:m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thỏa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mãn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a14:m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a14:m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và 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có </a:t>
                  </a:r>
                  <a:r>
                    <a:rPr lang="en-US" sz="2800" dirty="0" err="1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bảng</a:t>
                  </a:r>
                  <a:r>
                    <a:rPr lang="en-US" sz="28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biến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thiên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như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hình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bên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 </a:t>
                  </a:r>
                </a:p>
                <a:p>
                  <a:pPr marL="0" marR="0" lvl="2" algn="just">
                    <a:lnSpc>
                      <a:spcPct val="107000"/>
                    </a:lnSpc>
                    <a:spcBef>
                      <a:spcPts val="1000"/>
                    </a:spcBef>
                    <a:spcAft>
                      <a:spcPts val="0"/>
                    </a:spcAft>
                    <a:buClr>
                      <a:srgbClr val="0000FF"/>
                    </a:buClr>
                  </a:pPr>
                  <a:endPara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0" marR="0" lvl="2" algn="just">
                    <a:lnSpc>
                      <a:spcPct val="107000"/>
                    </a:lnSpc>
                    <a:spcBef>
                      <a:spcPts val="1000"/>
                    </a:spcBef>
                    <a:spcAft>
                      <a:spcPts val="0"/>
                    </a:spcAft>
                    <a:buClr>
                      <a:srgbClr val="0000FF"/>
                    </a:buClr>
                  </a:pPr>
                  <a:endPara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629920" indent="635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800"/>
                    </a:spcAft>
                    <a:tabLst>
                      <a:tab pos="629920" algn="l"/>
                    </a:tabLst>
                  </a:pPr>
                  <a:endPara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629920" indent="635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800"/>
                    </a:spcAft>
                    <a:tabLst>
                      <a:tab pos="629920" algn="l"/>
                    </a:tabLst>
                  </a:pPr>
                  <a:endPara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629920" indent="635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800"/>
                    </a:spcAft>
                    <a:tabLst>
                      <a:tab pos="629920" algn="l"/>
                    </a:tabLst>
                  </a:pPr>
                  <a:r>
                    <a:rPr lang="en-US" sz="28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Có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bao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nhiêu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sô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́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tư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̣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nhiên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</m:t>
                      </m:r>
                    </m:oMath>
                  </a14:m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thỏa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mãn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bất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phương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trình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≥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</m:t>
                      </m:r>
                    </m:oMath>
                  </a14:m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có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nghiệm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thuộc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đoạn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;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</m:oMath>
                  </a14:m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?</a:t>
                  </a:r>
                  <a:endPara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4622" y="2261875"/>
                  <a:ext cx="21997478" cy="8662316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272" r="-543" b="-740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/>
          <p:cNvGrpSpPr/>
          <p:nvPr/>
        </p:nvGrpSpPr>
        <p:grpSpPr>
          <a:xfrm>
            <a:off x="204554" y="5473886"/>
            <a:ext cx="11838141" cy="1287954"/>
            <a:chOff x="247181" y="1501340"/>
            <a:chExt cx="11838141" cy="1287954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08332" y="1732392"/>
                    <a:ext cx="2280848" cy="4864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oMath>
                    </a14:m>
                    <a:r>
                      <a: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.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280848" cy="486407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t="-12791" b="-30233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6"/>
              <a:ext cx="3090381" cy="914402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5978841" y="1732387"/>
                    <a:ext cx="2280848" cy="5150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oMath>
                    </a14:m>
                    <a:r>
                      <a:rPr lang="en-US" sz="3000" b="1" dirty="0" smtClean="0">
                        <a:solidFill>
                          <a:schemeClr val="bg1"/>
                        </a:solidFill>
                      </a:rPr>
                      <a:t>.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8841" y="1732387"/>
                    <a:ext cx="2280848" cy="515018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t="-13187" b="-34066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5"/>
              <a:ext cx="3090381" cy="914403"/>
              <a:chOff x="5537206" y="1557992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238072" y="1732387"/>
                    <a:ext cx="2280848" cy="5150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oMath>
                    </a14:m>
                    <a:r>
                      <a:rPr lang="en-US" sz="3000" b="1" dirty="0" smtClean="0">
                        <a:solidFill>
                          <a:schemeClr val="bg1"/>
                        </a:solidFill>
                      </a:rPr>
                      <a:t>.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38072" y="1732387"/>
                    <a:ext cx="2280848" cy="515018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 t="-13187" b="-34066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5"/>
              <a:ext cx="3090381" cy="1287949"/>
              <a:chOff x="5537206" y="1557992"/>
              <a:chExt cx="3079904" cy="1197329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078059" y="1779051"/>
                    <a:ext cx="2493487" cy="97627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marL="0" lvl="2"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m:rPr>
                              <m:nor/>
                            </m:rPr>
                            <a:rPr lang="en-US" sz="32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 </m:t>
                          </m:r>
                        </m:oMath>
                      </m:oMathPara>
                    </a14:m>
                    <a:endParaRPr lang="en-US" sz="32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 algn="ctr"/>
                    <a:r>
                      <a:rPr lang="en-US" sz="28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.</a:t>
                    </a:r>
                    <a:endPara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78059" y="1779051"/>
                    <a:ext cx="2493487" cy="976270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 b="-12209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6" name="Action Button: Forward or Next 65">
            <a:hlinkClick r:id="" action="ppaction://hlinkshowjump?jump=nextslide" highlightClick="1"/>
          </p:cNvPr>
          <p:cNvSpPr/>
          <p:nvPr/>
        </p:nvSpPr>
        <p:spPr>
          <a:xfrm>
            <a:off x="11564032" y="6565052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7" name="Action Button: Back or Previous 66">
            <a:hlinkClick r:id="" action="ppaction://hlinkshowjump?jump=previousslide" highlightClick="1"/>
          </p:cNvPr>
          <p:cNvSpPr/>
          <p:nvPr/>
        </p:nvSpPr>
        <p:spPr>
          <a:xfrm>
            <a:off x="11000320" y="6565052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8" name="Action Button: Home 67">
            <a:hlinkClick r:id="rId8" action="ppaction://hlinksldjump" highlightClick="1"/>
          </p:cNvPr>
          <p:cNvSpPr/>
          <p:nvPr/>
        </p:nvSpPr>
        <p:spPr>
          <a:xfrm>
            <a:off x="10135536" y="6237784"/>
            <a:ext cx="687483" cy="66300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5" name="Picture 64" descr="Description: C:\Users\Admin\Documents\đề câu 49.png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48824" y="1353674"/>
            <a:ext cx="8502508" cy="26138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081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40613" y="65641"/>
            <a:ext cx="11834900" cy="6733083"/>
            <a:chOff x="184495" y="3636272"/>
            <a:chExt cx="11834900" cy="7360657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20"/>
              <a:ext cx="11834900" cy="7131709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2"/>
              <a:ext cx="2342698" cy="724644"/>
              <a:chOff x="1275608" y="6239450"/>
              <a:chExt cx="4592537" cy="1316644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240027" y="4879022"/>
                <a:ext cx="1184345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813136" cy="1316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502769" y="697773"/>
                <a:ext cx="11492587" cy="2799150"/>
              </a:xfrm>
              <a:prstGeom prst="rect">
                <a:avLst/>
              </a:prstGeom>
              <a:noFill/>
            </p:spPr>
            <p:txBody>
              <a:bodyPr wrap="square" lIns="91426" tIns="45713" rIns="91426" bIns="45713" rtlCol="0">
                <a:spAutoFit/>
              </a:bodyPr>
              <a:lstStyle/>
              <a:p>
                <a:pPr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bất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trình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Đặt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với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Bất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trình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trở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thành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có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nghiệm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thuộc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đoạn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chỉ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có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nghiệm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thuộc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đoạn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.Ta có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bảng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biến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thiên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769" y="697773"/>
                <a:ext cx="11492587" cy="2799150"/>
              </a:xfrm>
              <a:prstGeom prst="rect">
                <a:avLst/>
              </a:prstGeom>
              <a:blipFill rotWithShape="1">
                <a:blip r:embed="rId2"/>
                <a:stretch>
                  <a:fillRect l="-1060" r="-1060" b="-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Action Button: Forward or Next 49">
            <a:hlinkClick r:id="" action="ppaction://hlinkshowjump?jump=nextslide" highlightClick="1"/>
          </p:cNvPr>
          <p:cNvSpPr/>
          <p:nvPr/>
        </p:nvSpPr>
        <p:spPr>
          <a:xfrm>
            <a:off x="11172536" y="6505777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Action Button: Back or Previous 63">
            <a:hlinkClick r:id="" action="ppaction://hlinkshowjump?jump=previousslide" highlightClick="1"/>
          </p:cNvPr>
          <p:cNvSpPr/>
          <p:nvPr/>
        </p:nvSpPr>
        <p:spPr>
          <a:xfrm>
            <a:off x="10608824" y="6505777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5" name="Action Button: Home 64">
            <a:hlinkClick r:id="rId3" action="ppaction://hlinksldjump" highlightClick="1"/>
          </p:cNvPr>
          <p:cNvSpPr/>
          <p:nvPr/>
        </p:nvSpPr>
        <p:spPr>
          <a:xfrm>
            <a:off x="10902406" y="5765865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2" name="Picture 31" descr="Description: C:\Users\Admin\Documents\giải câu 49.png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6050" y="3496923"/>
            <a:ext cx="8913353" cy="2947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802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57930" y="1094839"/>
            <a:ext cx="11971160" cy="5703885"/>
            <a:chOff x="184495" y="3636272"/>
            <a:chExt cx="11834900" cy="6235530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712616"/>
              <a:ext cx="11834900" cy="6159186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1003">
              <a:schemeClr val="lt1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2"/>
              <a:ext cx="2342698" cy="724644"/>
              <a:chOff x="1275608" y="6239450"/>
              <a:chExt cx="4592537" cy="1316644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240027" y="4879022"/>
                <a:ext cx="1184345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813136" cy="1316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34037" y="4621313"/>
                <a:ext cx="11781943" cy="1784064"/>
              </a:xfrm>
              <a:prstGeom prst="rect">
                <a:avLst/>
              </a:prstGeom>
              <a:noFill/>
            </p:spPr>
            <p:txBody>
              <a:bodyPr wrap="square" lIns="91426" tIns="45713" rIns="91426" bIns="45713" rtlCol="0">
                <a:spAutoFit/>
              </a:bodyPr>
              <a:lstStyle/>
              <a:p>
                <a:pPr marL="629920" marR="0" indent="173355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8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bảng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biến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thiên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thấy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có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nghiệm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chỉ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29920" marR="0" indent="173355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Mà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29920" marR="0" indent="173355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Vậy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có 3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sô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́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̣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nhiên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thỏa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mãn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đê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̀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bài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37" y="4621313"/>
                <a:ext cx="11781943" cy="1784064"/>
              </a:xfrm>
              <a:prstGeom prst="rect">
                <a:avLst/>
              </a:prstGeom>
              <a:blipFill rotWithShape="1">
                <a:blip r:embed="rId2"/>
                <a:stretch>
                  <a:fillRect t="-2048" r="-983" b="-648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0" y="126810"/>
            <a:ext cx="11892830" cy="914401"/>
            <a:chOff x="247181" y="1501340"/>
            <a:chExt cx="11892830" cy="914405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75326" y="1799315"/>
                    <a:ext cx="2280848" cy="52819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:r>
                      <a:rPr lang="en-US" sz="3000" b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oMath>
                    </a14:m>
                    <a:r>
                      <a: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.</a:t>
                    </a:r>
                    <a:r>
                      <a:rPr lang="vi-VN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vi-VN" sz="3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5326" y="1799315"/>
                    <a:ext cx="2280848" cy="528193"/>
                  </a:xfrm>
                  <a:prstGeom prst="rect">
                    <a:avLst/>
                  </a:prstGeom>
                  <a:blipFill rotWithShape="1">
                    <a:blip r:embed="rId3"/>
                    <a:stretch>
                      <a:fillRect t="-7447" b="-23404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4"/>
              <a:ext cx="3090381" cy="914401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6255245" y="1720731"/>
                    <a:ext cx="2280848" cy="4864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vi-VN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oMath>
                    </a14:m>
                    <a:r>
                      <a:rPr lang="vi-VN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.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55245" y="1720731"/>
                    <a:ext cx="2280848" cy="486406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t="-12941" b="-3176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3"/>
              <a:ext cx="3090381" cy="914402"/>
              <a:chOff x="5537206" y="1557992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196652" y="1720732"/>
                    <a:ext cx="2280848" cy="5150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vi-VN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oMath>
                    </a14:m>
                    <a:r>
                      <a:rPr lang="vi-VN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. </a:t>
                    </a:r>
                    <a:r>
                      <a:rPr lang="vi-VN" sz="3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6652" y="1720732"/>
                    <a:ext cx="2280848" cy="515018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t="-7778" b="-28889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5"/>
              <a:ext cx="3145070" cy="914400"/>
              <a:chOff x="5537206" y="1557992"/>
              <a:chExt cx="3134408" cy="850063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178127" y="1794272"/>
                    <a:ext cx="2493487" cy="4864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vi-VN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oMath>
                    </a14:m>
                    <a:r>
                      <a:rPr lang="vi-VN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.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8127" y="1794272"/>
                    <a:ext cx="2493487" cy="486406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 t="-12791" b="-30233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50" name="Action Button: Forward or Next 49">
            <a:hlinkClick r:id="" action="ppaction://hlinkshowjump?jump=nextslide" highlightClick="1"/>
          </p:cNvPr>
          <p:cNvSpPr/>
          <p:nvPr/>
        </p:nvSpPr>
        <p:spPr>
          <a:xfrm>
            <a:off x="11172536" y="6505777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Action Button: Back or Previous 63">
            <a:hlinkClick r:id="" action="ppaction://hlinkshowjump?jump=previousslide" highlightClick="1"/>
          </p:cNvPr>
          <p:cNvSpPr/>
          <p:nvPr/>
        </p:nvSpPr>
        <p:spPr>
          <a:xfrm>
            <a:off x="10608824" y="6505777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5" name="Action Button: Home 64">
            <a:hlinkClick r:id="rId7" action="ppaction://hlinksldjump" highlightClick="1"/>
          </p:cNvPr>
          <p:cNvSpPr/>
          <p:nvPr/>
        </p:nvSpPr>
        <p:spPr>
          <a:xfrm>
            <a:off x="6001948" y="6396486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Oval 33"/>
          <p:cNvSpPr/>
          <p:nvPr/>
        </p:nvSpPr>
        <p:spPr>
          <a:xfrm>
            <a:off x="5739300" y="399179"/>
            <a:ext cx="731195" cy="629768"/>
          </a:xfrm>
          <a:prstGeom prst="ellipse">
            <a:avLst/>
          </a:prstGeom>
          <a:solidFill>
            <a:srgbClr val="CC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 </a:t>
            </a:r>
            <a:endParaRPr lang="en-US" sz="3200" dirty="0"/>
          </a:p>
        </p:txBody>
      </p:sp>
      <p:pic>
        <p:nvPicPr>
          <p:cNvPr id="35" name="Picture 34" descr="Description: C:\Users\Admin\Documents\giải câu 49.png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46521" y="1426268"/>
            <a:ext cx="8913353" cy="2947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617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47057" y="119052"/>
            <a:ext cx="11934490" cy="2004463"/>
            <a:chOff x="534987" y="1869705"/>
            <a:chExt cx="23395921" cy="3588142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95921" cy="3455679"/>
              <a:chOff x="534987" y="1647866"/>
              <a:chExt cx="23395921" cy="3455679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810722" y="1857505"/>
                <a:ext cx="23120186" cy="3246040"/>
              </a:xfrm>
              <a:prstGeom prst="roundRect">
                <a:avLst>
                  <a:gd name="adj" fmla="val 549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328128" y="1653394"/>
                  <a:ext cx="2690581" cy="9916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3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39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1683461" y="2482731"/>
                  <a:ext cx="21808637" cy="2975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629920" marR="0" indent="-629920" algn="just">
                    <a:spcBef>
                      <a:spcPts val="600"/>
                    </a:spcBef>
                    <a:spcAft>
                      <a:spcPts val="800"/>
                    </a:spcAft>
                    <a:tabLst>
                      <a:tab pos="629920" algn="l"/>
                    </a:tabLst>
                  </a:pPr>
                  <a:r>
                    <a:rPr lang="fr-FR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nl-NL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Cho hình chóp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𝑆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𝐴𝐵𝐶𝐷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nl-NL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có đáy là hình vuông cạnh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𝑎</m:t>
                      </m:r>
                    </m:oMath>
                  </a14:m>
                  <a:r>
                    <a:rPr lang="nl-NL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, tâm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𝑂</m:t>
                      </m:r>
                    </m:oMath>
                  </a14:m>
                  <a:r>
                    <a:rPr lang="nl-NL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. Biết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𝑆𝐴</m:t>
                      </m:r>
                      <m:r>
                        <a:rPr lang="nl-NL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=2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𝑎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nl-NL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và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𝑆𝐴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nl-NL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vuông góc với mặt phẳng đáy. Khoảng cách từ điểm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𝑂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nl-NL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đến mặt phẳng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𝑆𝐵𝐶</m:t>
                          </m:r>
                        </m:e>
                      </m:d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nl-NL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bằng</a:t>
                  </a:r>
                  <a:endPara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3461" y="2482731"/>
                  <a:ext cx="21808637" cy="2975116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t="-2574" r="-603" b="-8088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1" name="Group 50"/>
          <p:cNvGrpSpPr/>
          <p:nvPr/>
        </p:nvGrpSpPr>
        <p:grpSpPr>
          <a:xfrm>
            <a:off x="243405" y="2097768"/>
            <a:ext cx="11838142" cy="1391826"/>
            <a:chOff x="247181" y="1412582"/>
            <a:chExt cx="11838142" cy="1391826"/>
          </a:xfrm>
        </p:grpSpPr>
        <p:grpSp>
          <p:nvGrpSpPr>
            <p:cNvPr id="53" name="Group 52"/>
            <p:cNvGrpSpPr/>
            <p:nvPr/>
          </p:nvGrpSpPr>
          <p:grpSpPr>
            <a:xfrm>
              <a:off x="247181" y="1501341"/>
              <a:ext cx="3090381" cy="914401"/>
              <a:chOff x="5537206" y="1557991"/>
              <a:chExt cx="3079904" cy="850065"/>
            </a:xfrm>
          </p:grpSpPr>
          <p:sp>
            <p:nvSpPr>
              <p:cNvPr id="71" name="Rectangle 70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TextBox 72"/>
                  <p:cNvSpPr txBox="1"/>
                  <p:nvPr/>
                </p:nvSpPr>
                <p:spPr>
                  <a:xfrm>
                    <a:off x="6162392" y="1557995"/>
                    <a:ext cx="2280848" cy="82564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  <m:rad>
                              <m:radPr>
                                <m:degHide m:val="on"/>
                                <m:ctrlPr>
                                  <a:rPr lang="en-US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nl-NL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</m:e>
                            </m:rad>
                          </m:num>
                          <m:den>
                            <m:r>
                              <a:rPr lang="nl-NL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a14:m>
                    <a:r>
                      <a:rPr lang="vi-VN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3" name="TextBox 7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62392" y="1557995"/>
                    <a:ext cx="2280848" cy="825641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4" name="Group 53"/>
            <p:cNvGrpSpPr/>
            <p:nvPr/>
          </p:nvGrpSpPr>
          <p:grpSpPr>
            <a:xfrm>
              <a:off x="3163101" y="1412582"/>
              <a:ext cx="3090381" cy="1003163"/>
              <a:chOff x="5537206" y="1475475"/>
              <a:chExt cx="3079904" cy="932581"/>
            </a:xfrm>
          </p:grpSpPr>
          <p:sp>
            <p:nvSpPr>
              <p:cNvPr id="67" name="Rectangle 66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TextBox 69"/>
                  <p:cNvSpPr txBox="1"/>
                  <p:nvPr/>
                </p:nvSpPr>
                <p:spPr>
                  <a:xfrm>
                    <a:off x="6255245" y="1475475"/>
                    <a:ext cx="2280848" cy="93257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28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2800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  <m:t>𝟓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𝟓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2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2800" b="1" dirty="0">
                      <a:solidFill>
                        <a:schemeClr val="bg1"/>
                      </a:solidFill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70" name="TextBox 6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55245" y="1475475"/>
                    <a:ext cx="2280848" cy="932578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6079021" y="1496933"/>
              <a:ext cx="3090381" cy="918809"/>
              <a:chOff x="5537206" y="1553894"/>
              <a:chExt cx="3079904" cy="854162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169452" y="1553894"/>
                    <a:ext cx="2280848" cy="82564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  <m: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  <m:rad>
                              <m:radPr>
                                <m:degHide m:val="on"/>
                                <m:ctrlPr>
                                  <a:rPr lang="en-US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</m:e>
                            </m:rad>
                          </m:num>
                          <m:den>
                            <m: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a14:m>
                    <a:r>
                      <a:rPr lang="vi-VN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69452" y="1553894"/>
                    <a:ext cx="2280848" cy="825640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6" name="Group 55"/>
            <p:cNvGrpSpPr/>
            <p:nvPr/>
          </p:nvGrpSpPr>
          <p:grpSpPr>
            <a:xfrm>
              <a:off x="8994942" y="1459424"/>
              <a:ext cx="3090381" cy="1344984"/>
              <a:chOff x="5537206" y="1519020"/>
              <a:chExt cx="3079904" cy="1250351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6120837" y="1519020"/>
                    <a:ext cx="2493487" cy="125035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marL="629920" marR="0" algn="just">
                      <a:spcBef>
                        <a:spcPts val="0"/>
                      </a:spcBef>
                      <a:spcAft>
                        <a:spcPts val="800"/>
                      </a:spcAft>
                      <a:tabLst>
                        <a:tab pos="2160270" algn="l"/>
                        <a:tab pos="3599815" algn="l"/>
                        <a:tab pos="5039995" algn="l"/>
                      </a:tabLs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sz="2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2400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  <m:t>𝟓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sz="2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𝟓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24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24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r>
                      <a:rPr lang="vi-VN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.</a:t>
                    </a:r>
                    <a:endParaRPr lang="en-US" sz="24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9" name="TextBox 5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20837" y="1519020"/>
                    <a:ext cx="2493487" cy="1250351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 l="-3902" b="-954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6" name="Group 45"/>
          <p:cNvGrpSpPr/>
          <p:nvPr/>
        </p:nvGrpSpPr>
        <p:grpSpPr>
          <a:xfrm>
            <a:off x="157795" y="3153099"/>
            <a:ext cx="11834900" cy="3659773"/>
            <a:chOff x="184495" y="3636272"/>
            <a:chExt cx="11834900" cy="4787078"/>
          </a:xfrm>
        </p:grpSpPr>
        <p:sp>
          <p:nvSpPr>
            <p:cNvPr id="47" name="Rounded Rectangle 46"/>
            <p:cNvSpPr/>
            <p:nvPr/>
          </p:nvSpPr>
          <p:spPr>
            <a:xfrm>
              <a:off x="184495" y="3845075"/>
              <a:ext cx="11834900" cy="457827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203200" y="3636272"/>
              <a:ext cx="2342698" cy="724644"/>
              <a:chOff x="1275608" y="6239450"/>
              <a:chExt cx="4592537" cy="1316644"/>
            </a:xfrm>
          </p:grpSpPr>
          <p:sp>
            <p:nvSpPr>
              <p:cNvPr id="49" name="Freeform 20"/>
              <p:cNvSpPr>
                <a:spLocks/>
              </p:cNvSpPr>
              <p:nvPr/>
            </p:nvSpPr>
            <p:spPr bwMode="auto">
              <a:xfrm rot="16200000" flipV="1">
                <a:off x="3240027" y="4879022"/>
                <a:ext cx="1184345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187353" y="6239450"/>
                <a:ext cx="2813136" cy="1316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3" name="Round Diagonal Corner Rectangle 62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64" name="Freeform 63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pic>
        <p:nvPicPr>
          <p:cNvPr id="65" name="Picture 64"/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92" t="2682" r="2367" b="9146"/>
          <a:stretch/>
        </p:blipFill>
        <p:spPr bwMode="auto">
          <a:xfrm>
            <a:off x="7457090" y="3211465"/>
            <a:ext cx="4621661" cy="354704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ction Button: Forward or Next 2">
            <a:hlinkClick r:id="" action="ppaction://hlinkshowjump?jump=nextslide" highlightClick="1"/>
          </p:cNvPr>
          <p:cNvSpPr/>
          <p:nvPr/>
        </p:nvSpPr>
        <p:spPr>
          <a:xfrm>
            <a:off x="11564032" y="6565052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Action Button: Back or Previous 3">
            <a:hlinkClick r:id="" action="ppaction://hlinkshowjump?jump=previousslide" highlightClick="1"/>
          </p:cNvPr>
          <p:cNvSpPr/>
          <p:nvPr/>
        </p:nvSpPr>
        <p:spPr>
          <a:xfrm>
            <a:off x="11000320" y="6565052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Action Button: Home 11">
            <a:hlinkClick r:id="rId10" action="ppaction://hlinksldjump" highlightClick="1"/>
          </p:cNvPr>
          <p:cNvSpPr/>
          <p:nvPr/>
        </p:nvSpPr>
        <p:spPr>
          <a:xfrm>
            <a:off x="6438531" y="6445187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70718" y="3437334"/>
                <a:ext cx="6255296" cy="3375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nl-NL" sz="2800" dirty="0">
                    <a:ea typeface="Palatino Linotype" panose="02040502050505030304" pitchFamily="18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𝑑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  <m:r>
                          <a:rPr lang="fr-FR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d>
                          <m:dPr>
                            <m:ctrlPr>
                              <a:rPr lang="en-US" sz="2800" i="1"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𝑆𝐵𝐶</m:t>
                            </m:r>
                          </m:e>
                        </m:d>
                      </m:e>
                    </m:d>
                    <m:r>
                      <a:rPr lang="fr-FR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𝑑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fr-FR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d>
                          <m:dPr>
                            <m:ctrlPr>
                              <a:rPr lang="en-US" sz="2800" i="1"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𝑆𝐵𝐶</m:t>
                            </m:r>
                          </m:e>
                        </m:d>
                      </m:e>
                    </m:d>
                  </m:oMath>
                </a14:m>
                <a:r>
                  <a:rPr lang="nl-NL" sz="2800" dirty="0">
                    <a:solidFill>
                      <a:srgbClr val="000000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dirty="0"/>
              </a:p>
              <a:p>
                <a:pPr>
                  <a:lnSpc>
                    <a:spcPct val="150000"/>
                  </a:lnSpc>
                </a:pPr>
                <a:r>
                  <a:rPr lang="en-US" sz="28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Kẻ</a:t>
                </a:r>
                <a:r>
                  <a:rPr lang="en-US" sz="28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𝐴𝐻</m:t>
                    </m:r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𝑆𝐵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nl-NL" sz="2800" dirty="0">
                    <a:solidFill>
                      <a:srgbClr val="000000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dirty="0"/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+)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nl-NL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nl-NL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𝐵𝐶</m:t>
                            </m:r>
                            <m:r>
                              <a:rPr lang="nl-NL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⊥</m:t>
                            </m:r>
                            <m:r>
                              <a:rPr lang="nl-NL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𝐴𝐵</m:t>
                            </m:r>
                          </m:e>
                          <m:e>
                            <m:r>
                              <a:rPr lang="nl-NL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nl-NL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𝐵𝐶</m:t>
                            </m:r>
                            <m:r>
                              <a:rPr lang="nl-NL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⊥</m:t>
                            </m:r>
                            <m:r>
                              <a:rPr lang="nl-NL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𝑆𝐴</m:t>
                            </m:r>
                          </m:e>
                        </m:eqArr>
                      </m:e>
                    </m:d>
                    <m:r>
                      <a:rPr lang="nl-NL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nl-NL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nl-NL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⊥</m:t>
                    </m:r>
                    <m:d>
                      <m:dPr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𝑆𝐴𝐵</m:t>
                        </m:r>
                      </m:e>
                    </m:d>
                  </m:oMath>
                </a14:m>
                <a:r>
                  <a:rPr lang="nl-NL" sz="2800" dirty="0">
                    <a:solidFill>
                      <a:srgbClr val="000000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dirty="0"/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fr-FR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𝐴𝐻</m:t>
                    </m:r>
                    <m:r>
                      <a:rPr lang="fr-FR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𝐵𝐶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nl-NL" sz="2800" dirty="0" smtClean="0"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vi-VN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718" y="3437334"/>
                <a:ext cx="6255296" cy="3375539"/>
              </a:xfrm>
              <a:prstGeom prst="rect">
                <a:avLst/>
              </a:prstGeom>
              <a:blipFill rotWithShape="1">
                <a:blip r:embed="rId11"/>
                <a:stretch>
                  <a:fillRect l="-2047" b="-216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436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22470" y="0"/>
            <a:ext cx="11838142" cy="1391826"/>
            <a:chOff x="247181" y="1412582"/>
            <a:chExt cx="11838142" cy="1391826"/>
          </a:xfrm>
        </p:grpSpPr>
        <p:grpSp>
          <p:nvGrpSpPr>
            <p:cNvPr id="40" name="Group 39"/>
            <p:cNvGrpSpPr/>
            <p:nvPr/>
          </p:nvGrpSpPr>
          <p:grpSpPr>
            <a:xfrm>
              <a:off x="247181" y="1501341"/>
              <a:ext cx="3090381" cy="914401"/>
              <a:chOff x="5537206" y="1557991"/>
              <a:chExt cx="3079904" cy="850065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TextBox 54"/>
                  <p:cNvSpPr txBox="1"/>
                  <p:nvPr/>
                </p:nvSpPr>
                <p:spPr>
                  <a:xfrm>
                    <a:off x="6162392" y="1557995"/>
                    <a:ext cx="2280848" cy="82564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  <m:rad>
                              <m:radPr>
                                <m:degHide m:val="on"/>
                                <m:ctrlPr>
                                  <a:rPr lang="en-US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nl-NL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</m:e>
                            </m:rad>
                          </m:num>
                          <m:den>
                            <m:r>
                              <a:rPr lang="nl-NL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a14:m>
                    <a:r>
                      <a:rPr lang="vi-VN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5" name="TextBox 5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62392" y="1557995"/>
                    <a:ext cx="2280848" cy="825641"/>
                  </a:xfrm>
                  <a:prstGeom prst="rect">
                    <a:avLst/>
                  </a:prstGeom>
                  <a:blipFill rotWithShape="1"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1" name="Group 40"/>
            <p:cNvGrpSpPr/>
            <p:nvPr/>
          </p:nvGrpSpPr>
          <p:grpSpPr>
            <a:xfrm>
              <a:off x="3163101" y="1412582"/>
              <a:ext cx="3090381" cy="1003163"/>
              <a:chOff x="5537206" y="1475475"/>
              <a:chExt cx="3079904" cy="932581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6255245" y="1475475"/>
                    <a:ext cx="2280848" cy="93257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28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2800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  <m:t>𝟓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𝟓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2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2800" b="1" dirty="0">
                      <a:solidFill>
                        <a:schemeClr val="bg1"/>
                      </a:solidFill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2" name="TextBox 5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55245" y="1475475"/>
                    <a:ext cx="2280848" cy="932578"/>
                  </a:xfrm>
                  <a:prstGeom prst="rect">
                    <a:avLst/>
                  </a:prstGeom>
                  <a:blipFill rotWithShape="1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2" name="Group 41"/>
            <p:cNvGrpSpPr/>
            <p:nvPr/>
          </p:nvGrpSpPr>
          <p:grpSpPr>
            <a:xfrm>
              <a:off x="6079021" y="1496933"/>
              <a:ext cx="3090381" cy="918809"/>
              <a:chOff x="5537206" y="1553894"/>
              <a:chExt cx="3079904" cy="854162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/>
                  <p:cNvSpPr txBox="1"/>
                  <p:nvPr/>
                </p:nvSpPr>
                <p:spPr>
                  <a:xfrm>
                    <a:off x="6169452" y="1553894"/>
                    <a:ext cx="2280848" cy="82564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  <m: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  <m:rad>
                              <m:radPr>
                                <m:degHide m:val="on"/>
                                <m:ctrlPr>
                                  <a:rPr lang="en-US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</m:e>
                            </m:rad>
                          </m:num>
                          <m:den>
                            <m: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a14:m>
                    <a:r>
                      <a:rPr lang="vi-VN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9" name="TextBox 4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69452" y="1553894"/>
                    <a:ext cx="2280848" cy="825640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3" name="Group 42"/>
            <p:cNvGrpSpPr/>
            <p:nvPr/>
          </p:nvGrpSpPr>
          <p:grpSpPr>
            <a:xfrm>
              <a:off x="8994942" y="1459424"/>
              <a:ext cx="3090381" cy="1344984"/>
              <a:chOff x="5537206" y="1519020"/>
              <a:chExt cx="3079904" cy="1250351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/>
                  <p:cNvSpPr txBox="1"/>
                  <p:nvPr/>
                </p:nvSpPr>
                <p:spPr>
                  <a:xfrm>
                    <a:off x="6120837" y="1519020"/>
                    <a:ext cx="2493487" cy="125035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marL="629920" marR="0" algn="just">
                      <a:spcBef>
                        <a:spcPts val="0"/>
                      </a:spcBef>
                      <a:spcAft>
                        <a:spcPts val="800"/>
                      </a:spcAft>
                      <a:tabLst>
                        <a:tab pos="2160270" algn="l"/>
                        <a:tab pos="3599815" algn="l"/>
                        <a:tab pos="5039995" algn="l"/>
                      </a:tabLs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sz="2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2400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4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  <m:t>𝟓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sz="2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𝟓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24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24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r>
                      <a:rPr lang="vi-VN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.</a:t>
                    </a:r>
                    <a:endParaRPr lang="en-US" sz="24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6" name="TextBox 4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20837" y="1519020"/>
                    <a:ext cx="2493487" cy="1250351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l="-3650" b="-954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9" name="Group 28"/>
          <p:cNvGrpSpPr/>
          <p:nvPr/>
        </p:nvGrpSpPr>
        <p:grpSpPr>
          <a:xfrm>
            <a:off x="195604" y="999096"/>
            <a:ext cx="11765008" cy="5731799"/>
            <a:chOff x="184495" y="3636265"/>
            <a:chExt cx="11606627" cy="4481568"/>
          </a:xfrm>
        </p:grpSpPr>
        <p:sp>
          <p:nvSpPr>
            <p:cNvPr id="30" name="Rounded Rectangle 29"/>
            <p:cNvSpPr/>
            <p:nvPr/>
          </p:nvSpPr>
          <p:spPr>
            <a:xfrm>
              <a:off x="184495" y="3712613"/>
              <a:ext cx="11606627" cy="4405220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203200" y="3636265"/>
              <a:ext cx="2342697" cy="409094"/>
              <a:chOff x="1275608" y="6239450"/>
              <a:chExt cx="4592536" cy="743306"/>
            </a:xfrm>
          </p:grpSpPr>
          <p:sp>
            <p:nvSpPr>
              <p:cNvPr id="32" name="Freeform 20"/>
              <p:cNvSpPr>
                <a:spLocks/>
              </p:cNvSpPr>
              <p:nvPr/>
            </p:nvSpPr>
            <p:spPr bwMode="auto">
              <a:xfrm rot="16200000" flipV="1">
                <a:off x="3502219" y="4616830"/>
                <a:ext cx="659960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187353" y="6239450"/>
                <a:ext cx="3365864" cy="7433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8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28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4" name="Round Diagonal Corner Rectangle 33"/>
              <p:cNvSpPr/>
              <p:nvPr/>
            </p:nvSpPr>
            <p:spPr>
              <a:xfrm flipV="1">
                <a:off x="1275608" y="6330946"/>
                <a:ext cx="852450" cy="651810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35" name="Freeform 34"/>
              <p:cNvSpPr>
                <a:spLocks noEditPoints="1"/>
              </p:cNvSpPr>
              <p:nvPr/>
            </p:nvSpPr>
            <p:spPr bwMode="auto">
              <a:xfrm>
                <a:off x="1403700" y="6378164"/>
                <a:ext cx="545196" cy="58866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/>
              </a:p>
            </p:txBody>
          </p:sp>
        </p:grpSp>
      </p:grpSp>
      <p:sp>
        <p:nvSpPr>
          <p:cNvPr id="28" name="Oval 27"/>
          <p:cNvSpPr/>
          <p:nvPr/>
        </p:nvSpPr>
        <p:spPr>
          <a:xfrm>
            <a:off x="37268" y="268518"/>
            <a:ext cx="731195" cy="629768"/>
          </a:xfrm>
          <a:prstGeom prst="ellipse">
            <a:avLst/>
          </a:prstGeom>
          <a:solidFill>
            <a:srgbClr val="CC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 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14002" y="1314944"/>
                <a:ext cx="7881678" cy="55430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nl-NL" sz="3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Từ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nl-NL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𝐴𝐻</m:t>
                    </m:r>
                    <m:r>
                      <a:rPr lang="fr-FR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⊥</m:t>
                    </m:r>
                    <m:d>
                      <m:dPr>
                        <m:ctrlPr>
                          <a:rPr lang="en-US" sz="32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𝑆𝐵𝐶</m:t>
                        </m:r>
                      </m:e>
                    </m:d>
                  </m:oMath>
                </a14:m>
                <a:endParaRPr lang="en-US" sz="32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𝑑</m:t>
                    </m:r>
                    <m:d>
                      <m:dPr>
                        <m:ctrlPr>
                          <a:rPr lang="en-US" sz="32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fr-FR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d>
                          <m:dPr>
                            <m:ctrlPr>
                              <a:rPr lang="en-US" sz="3200" i="1"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𝑆𝐵𝐶</m:t>
                            </m:r>
                          </m:e>
                        </m:d>
                      </m:e>
                    </m:d>
                    <m:r>
                      <a:rPr lang="fr-FR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𝐴𝐻</m:t>
                    </m:r>
                  </m:oMath>
                </a14:m>
                <a:r>
                  <a:rPr lang="nl-NL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nl-NL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+) Xét tam giác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𝑆𝐴𝐵</m:t>
                    </m:r>
                  </m:oMath>
                </a14:m>
                <a:r>
                  <a:rPr lang="nl-NL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, ta có: </a:t>
                </a:r>
                <a:endParaRPr lang="en-US" sz="3200" i="1" dirty="0" smtClean="0"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                  </m:t>
                    </m:r>
                    <m:r>
                      <a:rPr lang="en-US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𝐴𝐻</m:t>
                    </m:r>
                    <m:r>
                      <a:rPr lang="fr-FR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𝑆𝐴</m:t>
                        </m:r>
                        <m:r>
                          <a:rPr lang="fr-FR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3200" i="1"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  <m:sSup>
                              <m:sSupPr>
                                <m:ctrlPr>
                                  <a:rPr lang="en-US" sz="3200" i="1"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fr-FR" sz="32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FR" sz="32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  <m:sSup>
                              <m:sSupPr>
                                <m:ctrlPr>
                                  <a:rPr lang="en-US" sz="3200" i="1"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fr-FR" sz="32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  <m:r>
                      <a:rPr lang="fr-FR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3200" i="1"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fr-FR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fr-FR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fr-FR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fr-FR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khoảng</a:t>
                </a:r>
                <a:r>
                  <a:rPr lang="fr-FR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fr-FR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fr-FR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fr-FR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đến</a:t>
                </a:r>
                <a:r>
                  <a:rPr lang="fr-FR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endParaRPr lang="fr-FR" sz="32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fr-FR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      </a:t>
                </a:r>
                <a:r>
                  <a:rPr lang="fr-FR" sz="32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fr-FR" sz="3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fr-FR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𝑆𝐵𝐶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fr-FR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3200" i="1"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fr-FR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02" y="1314944"/>
                <a:ext cx="7881678" cy="5543056"/>
              </a:xfrm>
              <a:prstGeom prst="rect">
                <a:avLst/>
              </a:prstGeom>
              <a:blipFill rotWithShape="1">
                <a:blip r:embed="rId6"/>
                <a:stretch>
                  <a:fillRect l="-20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Action Button: Home 38">
            <a:hlinkClick r:id="rId7" action="ppaction://hlinksldjump" highlightClick="1"/>
          </p:cNvPr>
          <p:cNvSpPr/>
          <p:nvPr/>
        </p:nvSpPr>
        <p:spPr>
          <a:xfrm>
            <a:off x="6438531" y="6445187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Action Button: Forward or Next 36">
            <a:hlinkClick r:id="" action="ppaction://hlinkshowjump?jump=nextslide" highlightClick="1"/>
          </p:cNvPr>
          <p:cNvSpPr/>
          <p:nvPr/>
        </p:nvSpPr>
        <p:spPr>
          <a:xfrm>
            <a:off x="11564032" y="6565052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Action Button: Back or Previous 37">
            <a:hlinkClick r:id="" action="ppaction://hlinkshowjump?jump=previousslide" highlightClick="1"/>
          </p:cNvPr>
          <p:cNvSpPr/>
          <p:nvPr/>
        </p:nvSpPr>
        <p:spPr>
          <a:xfrm>
            <a:off x="11000320" y="6565052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6" name="Picture 55"/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92" t="2682" r="2367" b="9146"/>
          <a:stretch/>
        </p:blipFill>
        <p:spPr bwMode="auto">
          <a:xfrm>
            <a:off x="6438531" y="1522316"/>
            <a:ext cx="5419175" cy="42942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71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283242" y="4300419"/>
            <a:ext cx="11834900" cy="2460172"/>
            <a:chOff x="193445" y="6275363"/>
            <a:chExt cx="11834900" cy="2612099"/>
          </a:xfrm>
        </p:grpSpPr>
        <p:sp>
          <p:nvSpPr>
            <p:cNvPr id="5" name="Rounded Rectangle 4"/>
            <p:cNvSpPr/>
            <p:nvPr/>
          </p:nvSpPr>
          <p:spPr>
            <a:xfrm>
              <a:off x="193445" y="6379898"/>
              <a:ext cx="11834900" cy="2507564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99508" y="6275363"/>
              <a:ext cx="2538859" cy="588210"/>
              <a:chOff x="1464405" y="11034554"/>
              <a:chExt cx="4977085" cy="1068750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991229" y="9468117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947192" y="11034554"/>
                <a:ext cx="2813136" cy="10687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464405" y="11069458"/>
                <a:ext cx="852450" cy="820480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638960" y="11224491"/>
                <a:ext cx="545196" cy="739113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47058" y="-32374"/>
            <a:ext cx="11906395" cy="3238376"/>
            <a:chOff x="534987" y="1869705"/>
            <a:chExt cx="23340848" cy="5679966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5670140"/>
              <a:chOff x="534987" y="1647866"/>
              <a:chExt cx="23340848" cy="5670140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88"/>
                <a:ext cx="23120186" cy="5597118"/>
              </a:xfrm>
              <a:prstGeom prst="roundRect">
                <a:avLst>
                  <a:gd name="adj" fmla="val 549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328128" y="1653394"/>
                  <a:ext cx="2690581" cy="9716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vi-VN" sz="3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40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1128661" y="2604619"/>
                  <a:ext cx="21787731" cy="4945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R="0" algn="just">
                    <a:lnSpc>
                      <a:spcPct val="107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en-US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Một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hộp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chứa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4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viên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bi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màu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đỏ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được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đánh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số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4</m:t>
                      </m:r>
                    </m:oMath>
                  </a14:m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;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chứa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6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viên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bi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màu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trắng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được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đánh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số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6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7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8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9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10</m:t>
                      </m:r>
                    </m:oMath>
                  </a14:m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và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9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viên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bi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màu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vàng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được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đánh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số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11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12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13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14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15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16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17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18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19</m:t>
                      </m:r>
                    </m:oMath>
                  </a14:m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.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Chọn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ngẫu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nhiên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5  bi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từ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hộp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.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Tính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xác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suất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để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chọn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được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các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bi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đủ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ba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màu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mà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trong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đó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số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bi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đỏ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bằng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số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bi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trắng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  </a:t>
                  </a:r>
                  <a:endPara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8661" y="2604619"/>
                  <a:ext cx="21787731" cy="494505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603" t="-1296" r="-549" b="-3240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/>
          <p:cNvGrpSpPr/>
          <p:nvPr/>
        </p:nvGrpSpPr>
        <p:grpSpPr>
          <a:xfrm>
            <a:off x="204555" y="3313840"/>
            <a:ext cx="11838141" cy="1354530"/>
            <a:chOff x="247181" y="1501340"/>
            <a:chExt cx="11838141" cy="1354530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14407"/>
              <a:chOff x="5537206" y="1557991"/>
              <a:chExt cx="3079904" cy="850071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081471" y="1578309"/>
                    <a:ext cx="2280848" cy="82975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FR" sz="36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𝟒𝟖𝟗</m:t>
                            </m:r>
                          </m:num>
                          <m:den>
                            <m:r>
                              <a:rPr lang="fr-FR" sz="36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𝟔𝟒𝟔</m:t>
                            </m:r>
                          </m:den>
                        </m:f>
                      </m:oMath>
                    </a14:m>
                    <a:r>
                      <a:rPr lang="fr-FR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.</a:t>
                    </a:r>
                    <a:endParaRPr lang="en-US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81471" y="1578309"/>
                    <a:ext cx="2280848" cy="829753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b="-5442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5"/>
              <a:ext cx="3090381" cy="914402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6053338" y="1561554"/>
                    <a:ext cx="2280848" cy="8465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28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𝟏𝟓𝟕</m:t>
                              </m:r>
                            </m:num>
                            <m:den>
                              <m:r>
                                <a:rPr lang="fr-FR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𝟔𝟒𝟔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fr-FR" sz="2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53338" y="1561554"/>
                    <a:ext cx="2280848" cy="846501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7"/>
              <a:ext cx="3090381" cy="947637"/>
              <a:chOff x="5537206" y="1557992"/>
              <a:chExt cx="3079904" cy="880959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238072" y="1600617"/>
                    <a:ext cx="2280848" cy="83833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28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𝟖𝟐</m:t>
                              </m:r>
                            </m:num>
                            <m:den>
                              <m:r>
                                <a:rPr lang="fr-FR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𝟑𝟐𝟑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fr-FR" sz="2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38072" y="1600617"/>
                    <a:ext cx="2280848" cy="838334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5"/>
              <a:ext cx="3090381" cy="1354525"/>
              <a:chOff x="5537206" y="1557992"/>
              <a:chExt cx="3079904" cy="1259221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078058" y="1578306"/>
                    <a:ext cx="2493487" cy="12389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28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𝟐𝟒𝟏</m:t>
                              </m:r>
                            </m:num>
                            <m:den>
                              <m:r>
                                <a:rPr lang="fr-FR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𝟑𝟐𝟑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fr-FR" sz="2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 algn="ctr"/>
                    <a:r>
                      <a:rPr lang="en-US" sz="28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.</a:t>
                    </a:r>
                    <a:endPara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78058" y="1578306"/>
                    <a:ext cx="2493487" cy="1238907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 b="-11872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id="{6486030C-3A67-43C4-BD8F-4F6E51BAA2A3}"/>
                  </a:ext>
                </a:extLst>
              </p:cNvPr>
              <p:cNvSpPr/>
              <p:nvPr/>
            </p:nvSpPr>
            <p:spPr>
              <a:xfrm>
                <a:off x="316036" y="4489826"/>
                <a:ext cx="11620899" cy="2328576"/>
              </a:xfrm>
              <a:prstGeom prst="rect">
                <a:avLst/>
              </a:prstGeom>
            </p:spPr>
            <p:txBody>
              <a:bodyPr wrap="square" lIns="45711" tIns="22855" rIns="45711" bIns="22855">
                <a:spAutoFit/>
              </a:bodyPr>
              <a:lstStyle/>
              <a:p>
                <a:pPr marR="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2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</a:t>
                </a:r>
                <a:r>
                  <a:rPr lang="fr-FR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Số </a:t>
                </a:r>
                <a:r>
                  <a:rPr lang="fr-FR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fr-FR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tử</a:t>
                </a:r>
                <a:r>
                  <a:rPr lang="fr-FR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fr-FR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fr-FR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gian</a:t>
                </a:r>
                <a:r>
                  <a:rPr lang="fr-FR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mẫu</a:t>
                </a:r>
                <a:r>
                  <a:rPr lang="fr-FR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fr-FR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fr-FR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tổ</a:t>
                </a:r>
                <a:r>
                  <a:rPr lang="fr-FR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hợp</a:t>
                </a:r>
                <a:r>
                  <a:rPr lang="fr-FR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endParaRPr lang="fr-FR" sz="3200" dirty="0" smtClean="0"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R="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fr-FR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smtClean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           </a:t>
                </a:r>
                <a:r>
                  <a:rPr lang="fr-FR" sz="3200" dirty="0" err="1" smtClean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chập</a:t>
                </a:r>
                <a:r>
                  <a:rPr lang="fr-FR" sz="3200" dirty="0" smtClean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5 </a:t>
                </a:r>
                <a:r>
                  <a:rPr lang="fr-FR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fr-FR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19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𝑛</m:t>
                    </m:r>
                    <m:d>
                      <m:dPr>
                        <m:ctrlPr>
                          <a:rPr lang="en-US" sz="32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𝛺</m:t>
                        </m:r>
                      </m:e>
                    </m:d>
                    <m:r>
                      <a:rPr lang="fr-FR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32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19</m:t>
                        </m:r>
                      </m:sub>
                      <m:sup>
                        <m:r>
                          <a:rPr lang="fr-FR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bSup>
                    <m:r>
                      <a:rPr lang="fr-FR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11628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R="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fr-FR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Goi</a:t>
                </a:r>
                <a:r>
                  <a:rPr lang="fr-FR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lang="fr-FR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fr-FR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cố</a:t>
                </a:r>
                <a:r>
                  <a:rPr lang="fr-FR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"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Chọn</a:t>
                </a:r>
                <a:r>
                  <a:rPr lang="fr-FR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fr-FR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fr-FR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bi  </a:t>
                </a:r>
                <a:r>
                  <a:rPr lang="fr-FR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đủ</a:t>
                </a:r>
                <a:r>
                  <a:rPr lang="fr-FR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fr-FR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màu</a:t>
                </a:r>
                <a:r>
                  <a:rPr lang="fr-FR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fr-FR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fr-FR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fr-FR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fr-FR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bi </a:t>
                </a:r>
                <a:r>
                  <a:rPr lang="fr-FR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đỏ</a:t>
                </a:r>
                <a:r>
                  <a:rPr lang="fr-FR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fr-FR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fr-FR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bi </a:t>
                </a:r>
                <a:r>
                  <a:rPr lang="fr-FR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trắng</a:t>
                </a:r>
                <a:r>
                  <a:rPr lang="fr-FR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"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486030C-3A67-43C4-BD8F-4F6E51BAA2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036" y="4489826"/>
                <a:ext cx="11620899" cy="2328576"/>
              </a:xfrm>
              <a:prstGeom prst="rect">
                <a:avLst/>
              </a:prstGeom>
              <a:blipFill rotWithShape="1">
                <a:blip r:embed="rId8"/>
                <a:stretch>
                  <a:fillRect l="-1731" t="-4712" r="-1731" b="-68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Action Button: Forward or Next 65">
            <a:hlinkClick r:id="" action="ppaction://hlinkshowjump?jump=nextslide" highlightClick="1"/>
          </p:cNvPr>
          <p:cNvSpPr/>
          <p:nvPr/>
        </p:nvSpPr>
        <p:spPr>
          <a:xfrm>
            <a:off x="11564032" y="6565052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7" name="Action Button: Back or Previous 66">
            <a:hlinkClick r:id="" action="ppaction://hlinkshowjump?jump=previousslide" highlightClick="1"/>
          </p:cNvPr>
          <p:cNvSpPr/>
          <p:nvPr/>
        </p:nvSpPr>
        <p:spPr>
          <a:xfrm>
            <a:off x="11000320" y="6565052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8" name="Action Button: Home 67">
            <a:hlinkClick r:id="rId9" action="ppaction://hlinksldjump" highlightClick="1"/>
          </p:cNvPr>
          <p:cNvSpPr/>
          <p:nvPr/>
        </p:nvSpPr>
        <p:spPr>
          <a:xfrm>
            <a:off x="9096689" y="6194989"/>
            <a:ext cx="687483" cy="66300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358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283242" y="4349808"/>
            <a:ext cx="11834900" cy="2361718"/>
            <a:chOff x="193445" y="6275363"/>
            <a:chExt cx="11834900" cy="2507565"/>
          </a:xfrm>
        </p:grpSpPr>
        <p:sp>
          <p:nvSpPr>
            <p:cNvPr id="5" name="Rounded Rectangle 4"/>
            <p:cNvSpPr/>
            <p:nvPr/>
          </p:nvSpPr>
          <p:spPr>
            <a:xfrm>
              <a:off x="193445" y="6379898"/>
              <a:ext cx="11834900" cy="2403030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99508" y="6275363"/>
              <a:ext cx="2538859" cy="588210"/>
              <a:chOff x="1464405" y="11034554"/>
              <a:chExt cx="4977085" cy="1068750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991229" y="9468117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947192" y="11034554"/>
                <a:ext cx="2813136" cy="10687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464405" y="11069458"/>
                <a:ext cx="852450" cy="820480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638960" y="11224491"/>
                <a:ext cx="545196" cy="739113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47058" y="-32374"/>
            <a:ext cx="11906395" cy="3238376"/>
            <a:chOff x="534987" y="1869705"/>
            <a:chExt cx="23340848" cy="5679966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5670140"/>
              <a:chOff x="534987" y="1647866"/>
              <a:chExt cx="23340848" cy="5670140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88"/>
                <a:ext cx="23120186" cy="5597118"/>
              </a:xfrm>
              <a:prstGeom prst="roundRect">
                <a:avLst>
                  <a:gd name="adj" fmla="val 549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328128" y="1653394"/>
                  <a:ext cx="2690581" cy="9716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vi-VN" sz="3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40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1128661" y="2604619"/>
                  <a:ext cx="21787731" cy="4945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R="0" algn="just">
                    <a:lnSpc>
                      <a:spcPct val="107000"/>
                    </a:lnSpc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en-US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Một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hộp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chứa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4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viên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bi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màu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đỏ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được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đánh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số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4</m:t>
                      </m:r>
                    </m:oMath>
                  </a14:m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;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chứa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6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viên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bi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màu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trắng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được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đánh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số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6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7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8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9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10</m:t>
                      </m:r>
                    </m:oMath>
                  </a14:m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và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9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viên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bi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màu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vàng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được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đánh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số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11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12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13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14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15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16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17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18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19</m:t>
                      </m:r>
                    </m:oMath>
                  </a14:m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.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Chọn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ngẫu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nhiên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5  bi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từ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hộp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.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Tính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xác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suất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để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chọn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được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các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bi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đủ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ba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màu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mà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trong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đó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số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bi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đỏ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bằng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số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bi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trắng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  </a:t>
                  </a:r>
                  <a:endPara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8661" y="2604619"/>
                  <a:ext cx="21787731" cy="494505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603" t="-1296" r="-549" b="-3240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/>
          <p:cNvGrpSpPr/>
          <p:nvPr/>
        </p:nvGrpSpPr>
        <p:grpSpPr>
          <a:xfrm>
            <a:off x="204555" y="3313840"/>
            <a:ext cx="11838141" cy="1354530"/>
            <a:chOff x="247181" y="1501340"/>
            <a:chExt cx="11838141" cy="1354530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14407"/>
              <a:chOff x="5537206" y="1557991"/>
              <a:chExt cx="3079904" cy="850071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081471" y="1578309"/>
                    <a:ext cx="2280848" cy="82975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FR" sz="36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𝟒𝟖𝟗</m:t>
                            </m:r>
                          </m:num>
                          <m:den>
                            <m:r>
                              <a:rPr lang="fr-FR" sz="36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𝟔𝟒𝟔</m:t>
                            </m:r>
                          </m:den>
                        </m:f>
                      </m:oMath>
                    </a14:m>
                    <a:r>
                      <a:rPr lang="fr-FR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.</a:t>
                    </a:r>
                    <a:endParaRPr lang="en-US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81471" y="1578309"/>
                    <a:ext cx="2280848" cy="829753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b="-5442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5"/>
              <a:ext cx="3090381" cy="914402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6053338" y="1561554"/>
                    <a:ext cx="2280848" cy="8465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28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𝟏𝟓𝟕</m:t>
                              </m:r>
                            </m:num>
                            <m:den>
                              <m:r>
                                <a:rPr lang="fr-FR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𝟔𝟒𝟔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fr-FR" sz="2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53338" y="1561554"/>
                    <a:ext cx="2280848" cy="846501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7"/>
              <a:ext cx="3090381" cy="947637"/>
              <a:chOff x="5537206" y="1557992"/>
              <a:chExt cx="3079904" cy="880959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238072" y="1600617"/>
                    <a:ext cx="2280848" cy="83833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28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𝟖𝟐</m:t>
                              </m:r>
                            </m:num>
                            <m:den>
                              <m:r>
                                <a:rPr lang="fr-FR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𝟑𝟐𝟑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fr-FR" sz="2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38072" y="1600617"/>
                    <a:ext cx="2280848" cy="838334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5"/>
              <a:ext cx="3090381" cy="1354525"/>
              <a:chOff x="5537206" y="1557992"/>
              <a:chExt cx="3079904" cy="1259221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078058" y="1578306"/>
                    <a:ext cx="2493487" cy="12389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28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𝟐𝟒𝟏</m:t>
                              </m:r>
                            </m:num>
                            <m:den>
                              <m:r>
                                <a:rPr lang="fr-FR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𝟑𝟐𝟑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fr-FR" sz="2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 algn="ctr"/>
                    <a:r>
                      <a:rPr lang="en-US" sz="28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.</a:t>
                    </a:r>
                    <a:endPara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78058" y="1578306"/>
                    <a:ext cx="2493487" cy="1238907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 b="-11872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id="{6486030C-3A67-43C4-BD8F-4F6E51BAA2A3}"/>
                  </a:ext>
                </a:extLst>
              </p:cNvPr>
              <p:cNvSpPr/>
              <p:nvPr/>
            </p:nvSpPr>
            <p:spPr>
              <a:xfrm>
                <a:off x="283242" y="4729950"/>
                <a:ext cx="11620899" cy="1502004"/>
              </a:xfrm>
              <a:prstGeom prst="rect">
                <a:avLst/>
              </a:prstGeom>
            </p:spPr>
            <p:txBody>
              <a:bodyPr wrap="square" lIns="45711" tIns="22855" rIns="45711" bIns="22855">
                <a:spAutoFit/>
              </a:bodyPr>
              <a:lstStyle/>
              <a:p>
                <a:pPr marL="630555" marR="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:r>
                  <a:rPr lang="en-US" sz="32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𝑛</m:t>
                    </m:r>
                    <m:d>
                      <m:dPr>
                        <m:ctrlPr>
                          <a:rPr lang="en-US" sz="32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d>
                    <m:r>
                      <a:rPr lang="fr-FR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32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  <m:sup>
                        <m:r>
                          <a:rPr lang="fr-FR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bSup>
                    <m:sSubSup>
                      <m:sSubSupPr>
                        <m:ctrlPr>
                          <a:rPr lang="en-US" sz="32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  <m:sup>
                        <m:r>
                          <a:rPr lang="fr-FR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bSup>
                    <m:sSubSup>
                      <m:sSubSupPr>
                        <m:ctrlPr>
                          <a:rPr lang="en-US" sz="32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sub>
                      <m:sup>
                        <m:r>
                          <a:rPr lang="fr-FR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bSup>
                    <m:r>
                      <a:rPr lang="fr-FR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32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  <m:sup>
                        <m:r>
                          <a:rPr lang="fr-FR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sSubSup>
                      <m:sSubSupPr>
                        <m:ctrlPr>
                          <a:rPr lang="en-US" sz="32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  <m:sup>
                        <m:r>
                          <a:rPr lang="fr-FR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sSubSup>
                      <m:sSubSupPr>
                        <m:ctrlPr>
                          <a:rPr lang="en-US" sz="32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sub>
                      <m:sup>
                        <m:r>
                          <a:rPr lang="fr-FR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bSup>
                    <m:r>
                      <a:rPr lang="fr-FR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2826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30555" marR="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:r>
                  <a:rPr lang="fr-FR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fr-FR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xác</a:t>
                </a:r>
                <a:r>
                  <a:rPr lang="fr-FR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suất</a:t>
                </a:r>
                <a:r>
                  <a:rPr lang="fr-FR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fr-FR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fr-FR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cố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en-US" sz="32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d>
                    <m:r>
                      <a:rPr lang="fr-FR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en-US" sz="3200" i="1"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</m:d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en-US" sz="3200" i="1"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𝛺</m:t>
                            </m:r>
                          </m:e>
                        </m:d>
                      </m:den>
                    </m:f>
                    <m:r>
                      <a:rPr lang="fr-FR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157</m:t>
                        </m:r>
                      </m:num>
                      <m:den>
                        <m:r>
                          <a:rPr lang="fr-FR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646</m:t>
                        </m:r>
                      </m:den>
                    </m:f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486030C-3A67-43C4-BD8F-4F6E51BAA2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242" y="4729950"/>
                <a:ext cx="11620899" cy="1502004"/>
              </a:xfrm>
              <a:prstGeom prst="rect">
                <a:avLst/>
              </a:prstGeom>
              <a:blipFill rotWithShape="1">
                <a:blip r:embed="rId8"/>
                <a:stretch>
                  <a:fillRect t="-6504" b="-284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Oval 63">
            <a:extLst>
              <a:ext uri="{FF2B5EF4-FFF2-40B4-BE49-F238E27FC236}">
                <a16:creationId xmlns="" xmlns:a16="http://schemas.microsoft.com/office/drawing/2014/main" id="{78901251-A012-4798-8FF5-A48A2302F0D4}"/>
              </a:ext>
            </a:extLst>
          </p:cNvPr>
          <p:cNvSpPr/>
          <p:nvPr/>
        </p:nvSpPr>
        <p:spPr>
          <a:xfrm>
            <a:off x="3151838" y="3562116"/>
            <a:ext cx="546116" cy="538129"/>
          </a:xfrm>
          <a:prstGeom prst="ellipse">
            <a:avLst/>
          </a:prstGeom>
          <a:solidFill>
            <a:srgbClr val="CC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5" rIns="45711" bIns="22855" rtlCol="0" anchor="ctr"/>
          <a:lstStyle/>
          <a:p>
            <a:pPr algn="ctr"/>
            <a:r>
              <a:rPr lang="vi-VN" sz="3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6" name="Action Button: Forward or Next 65">
            <a:hlinkClick r:id="" action="ppaction://hlinkshowjump?jump=nextslide" highlightClick="1"/>
          </p:cNvPr>
          <p:cNvSpPr/>
          <p:nvPr/>
        </p:nvSpPr>
        <p:spPr>
          <a:xfrm>
            <a:off x="11564032" y="6565052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7" name="Action Button: Back or Previous 66">
            <a:hlinkClick r:id="" action="ppaction://hlinkshowjump?jump=previousslide" highlightClick="1"/>
          </p:cNvPr>
          <p:cNvSpPr/>
          <p:nvPr/>
        </p:nvSpPr>
        <p:spPr>
          <a:xfrm>
            <a:off x="11000320" y="6565052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8" name="Action Button: Home 67">
            <a:hlinkClick r:id="rId9" action="ppaction://hlinksldjump" highlightClick="1"/>
          </p:cNvPr>
          <p:cNvSpPr/>
          <p:nvPr/>
        </p:nvSpPr>
        <p:spPr>
          <a:xfrm>
            <a:off x="9096689" y="6194989"/>
            <a:ext cx="687483" cy="66300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819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4" grpId="1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86237" y="122140"/>
            <a:ext cx="11906398" cy="4952131"/>
            <a:chOff x="534987" y="1869705"/>
            <a:chExt cx="23340850" cy="8864695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50" cy="8312069"/>
              <a:chOff x="534987" y="1647866"/>
              <a:chExt cx="23340850" cy="8312069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51" y="1771634"/>
                <a:ext cx="23120186" cy="8188301"/>
              </a:xfrm>
              <a:prstGeom prst="roundRect">
                <a:avLst>
                  <a:gd name="adj" fmla="val 549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328128" y="1653394"/>
                  <a:ext cx="2690581" cy="9916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3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41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948631" y="2944038"/>
                  <a:ext cx="13795748" cy="77903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630555" marR="0" indent="-630555" algn="just">
                    <a:spcBef>
                      <a:spcPts val="600"/>
                    </a:spcBef>
                    <a:spcAft>
                      <a:spcPts val="0"/>
                    </a:spcAft>
                    <a:tabLst>
                      <a:tab pos="630555" algn="l"/>
                      <a:tab pos="2160270" algn="l"/>
                      <a:tab pos="3600450" algn="l"/>
                      <a:tab pos="5040630" algn="l"/>
                    </a:tabLst>
                  </a:pPr>
                  <a:r>
                    <a:rPr lang="vi-VN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Gọi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</m:d>
                    </m:oMath>
                  </a14:m>
                  <a:r>
                    <a:rPr lang="vi-VN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là hình phẳng giới hạn bởi đồ thị (P) của hàm số </a:t>
                  </a:r>
                  <a14:m>
                    <m:oMath xmlns:m="http://schemas.openxmlformats.org/officeDocument/2006/math">
                      <m:r>
                        <a:rPr lang="vi-VN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vi-VN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6</m:t>
                      </m:r>
                      <m:r>
                        <a:rPr lang="vi-VN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vi-VN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vi-VN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và trục hoành. Hai đường thẳng </a:t>
                  </a:r>
                  <a14:m>
                    <m:oMath xmlns:m="http://schemas.openxmlformats.org/officeDocument/2006/math">
                      <m:r>
                        <a:rPr lang="vi-VN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vi-VN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vi-VN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vi-VN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</m:t>
                      </m:r>
                      <m:r>
                        <a:rPr lang="vi-VN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vi-VN" sz="3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</m:t>
                      </m:r>
                      <m:d>
                        <m:d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vi-VN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&lt;</m:t>
                          </m:r>
                          <m:r>
                            <a:rPr lang="vi-VN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vi-VN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&lt;</m:t>
                          </m:r>
                          <m:r>
                            <a:rPr lang="vi-VN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e>
                      </m:d>
                    </m:oMath>
                  </a14:m>
                  <a:r>
                    <a:rPr lang="vi-VN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chia hình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</m:d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thành ba phần có diện tích bằng nhau. </a:t>
                  </a:r>
                  <a:endParaRPr lang="vi-VN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630555" marR="0" indent="-630555" algn="just">
                    <a:spcBef>
                      <a:spcPts val="600"/>
                    </a:spcBef>
                    <a:spcAft>
                      <a:spcPts val="0"/>
                    </a:spcAft>
                    <a:tabLst>
                      <a:tab pos="630555" algn="l"/>
                      <a:tab pos="2160270" algn="l"/>
                      <a:tab pos="3600450" algn="l"/>
                      <a:tab pos="5040630" algn="l"/>
                    </a:tabLst>
                  </a:pPr>
                  <a:r>
                    <a:rPr lang="vi-VN" sz="3200" dirty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Tính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9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+(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9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𝑛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</a:p>
                <a:p>
                  <a:pPr marL="629920" marR="0" indent="-629920"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  <a:tabLst>
                      <a:tab pos="629920" algn="l"/>
                    </a:tabLst>
                  </a:pPr>
                  <a:endPara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8631" y="2944038"/>
                  <a:ext cx="13795748" cy="779036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953" t="-840" r="-867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Action Button: Forward or Next 2">
            <a:hlinkClick r:id="" action="ppaction://hlinkshowjump?jump=nextslide" highlightClick="1"/>
          </p:cNvPr>
          <p:cNvSpPr/>
          <p:nvPr/>
        </p:nvSpPr>
        <p:spPr>
          <a:xfrm>
            <a:off x="11564032" y="6565052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Action Button: Back or Previous 3">
            <a:hlinkClick r:id="" action="ppaction://hlinkshowjump?jump=previousslide" highlightClick="1"/>
          </p:cNvPr>
          <p:cNvSpPr/>
          <p:nvPr/>
        </p:nvSpPr>
        <p:spPr>
          <a:xfrm>
            <a:off x="11000320" y="6565052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Action Button: Home 11">
            <a:hlinkClick r:id="rId4" action="ppaction://hlinksldjump" highlightClick="1"/>
          </p:cNvPr>
          <p:cNvSpPr/>
          <p:nvPr/>
        </p:nvSpPr>
        <p:spPr>
          <a:xfrm>
            <a:off x="6438531" y="6445187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51" name="Group 50"/>
          <p:cNvGrpSpPr/>
          <p:nvPr/>
        </p:nvGrpSpPr>
        <p:grpSpPr>
          <a:xfrm>
            <a:off x="316035" y="4919687"/>
            <a:ext cx="11838142" cy="914407"/>
            <a:chOff x="247181" y="1501341"/>
            <a:chExt cx="11838142" cy="914407"/>
          </a:xfrm>
        </p:grpSpPr>
        <p:grpSp>
          <p:nvGrpSpPr>
            <p:cNvPr id="53" name="Group 52"/>
            <p:cNvGrpSpPr/>
            <p:nvPr/>
          </p:nvGrpSpPr>
          <p:grpSpPr>
            <a:xfrm>
              <a:off x="247181" y="1501341"/>
              <a:ext cx="3090381" cy="914401"/>
              <a:chOff x="5537206" y="1557991"/>
              <a:chExt cx="3079904" cy="850065"/>
            </a:xfrm>
          </p:grpSpPr>
          <p:sp>
            <p:nvSpPr>
              <p:cNvPr id="71" name="Rectangle 70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TextBox 72"/>
                  <p:cNvSpPr txBox="1"/>
                  <p:nvPr/>
                </p:nvSpPr>
                <p:spPr>
                  <a:xfrm>
                    <a:off x="6175326" y="1799315"/>
                    <a:ext cx="2280848" cy="5436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𝑷</m:t>
                        </m:r>
                        <m:r>
                          <a:rPr lang="en-US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𝟒𝟎𝟓</m:t>
                        </m:r>
                        <m:r>
                          <m:rPr>
                            <m:nor/>
                          </m:rPr>
                          <a:rPr lang="en-US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a14:m>
                    <a:r>
                      <a:rPr lang="vi-VN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3" name="TextBox 7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5326" y="1799315"/>
                    <a:ext cx="2280848" cy="543631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4" name="Group 53"/>
            <p:cNvGrpSpPr/>
            <p:nvPr/>
          </p:nvGrpSpPr>
          <p:grpSpPr>
            <a:xfrm>
              <a:off x="3163101" y="1501346"/>
              <a:ext cx="3090381" cy="914402"/>
              <a:chOff x="5537206" y="1557992"/>
              <a:chExt cx="3079904" cy="850064"/>
            </a:xfrm>
          </p:grpSpPr>
          <p:sp>
            <p:nvSpPr>
              <p:cNvPr id="67" name="Rectangle 66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TextBox 69"/>
                  <p:cNvSpPr txBox="1"/>
                  <p:nvPr/>
                </p:nvSpPr>
                <p:spPr>
                  <a:xfrm>
                    <a:off x="6255245" y="1778617"/>
                    <a:ext cx="2280848" cy="5436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𝑷</m:t>
                          </m:r>
                          <m:r>
                            <a:rPr lang="en-US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𝟒𝟎</m:t>
                          </m:r>
                          <m:r>
                            <m:rPr>
                              <m:nor/>
                            </m:rPr>
                            <a:rPr lang="en-US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b="1" dirty="0">
                      <a:solidFill>
                        <a:schemeClr val="bg1"/>
                      </a:solidFill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70" name="TextBox 6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55245" y="1778617"/>
                    <a:ext cx="2280848" cy="543630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6079021" y="1501343"/>
              <a:ext cx="3090381" cy="914402"/>
              <a:chOff x="5537206" y="1557992"/>
              <a:chExt cx="3079904" cy="850064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247145" y="1765662"/>
                    <a:ext cx="2280848" cy="5436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𝑷</m:t>
                        </m:r>
                        <m:r>
                          <a:rPr lang="en-US" b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𝟒𝟎𝟕</m:t>
                        </m:r>
                      </m:oMath>
                    </a14:m>
                    <a:r>
                      <a:rPr lang="en-US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.</a:t>
                    </a:r>
                    <a:r>
                      <a:rPr lang="vi-VN" sz="3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47145" y="1765662"/>
                    <a:ext cx="2280848" cy="543630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 t="-14583" b="-32292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6" name="Group 55"/>
            <p:cNvGrpSpPr/>
            <p:nvPr/>
          </p:nvGrpSpPr>
          <p:grpSpPr>
            <a:xfrm>
              <a:off x="8994942" y="1501345"/>
              <a:ext cx="3090381" cy="914400"/>
              <a:chOff x="5537206" y="1557992"/>
              <a:chExt cx="3079904" cy="850063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5962630" y="1778618"/>
                    <a:ext cx="2493487" cy="4864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marR="0" algn="ctr">
                      <a:spcBef>
                        <a:spcPts val="600"/>
                      </a:spcBef>
                      <a:spcAft>
                        <a:spcPts val="0"/>
                      </a:spcAft>
                    </a:pPr>
                    <a14:m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𝑷</m:t>
                        </m:r>
                        <m:r>
                          <a:rPr lang="en-US" sz="2800" b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𝟒𝟎𝟑</m:t>
                        </m:r>
                      </m:oMath>
                    </a14:m>
                    <a:r>
                      <a: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.</a:t>
                    </a:r>
                    <a:endPara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9" name="TextBox 5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62630" y="1778618"/>
                    <a:ext cx="2493487" cy="486406"/>
                  </a:xfrm>
                  <a:prstGeom prst="rect">
                    <a:avLst/>
                  </a:prstGeom>
                  <a:blipFill rotWithShape="1">
                    <a:blip r:embed="rId8"/>
                    <a:stretch>
                      <a:fillRect t="-11628" b="-3139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7" name="Group 16"/>
          <p:cNvGrpSpPr/>
          <p:nvPr/>
        </p:nvGrpSpPr>
        <p:grpSpPr>
          <a:xfrm>
            <a:off x="433819" y="6253719"/>
            <a:ext cx="2565262" cy="457805"/>
            <a:chOff x="433819" y="6253719"/>
            <a:chExt cx="2565262" cy="457805"/>
          </a:xfrm>
        </p:grpSpPr>
        <p:sp>
          <p:nvSpPr>
            <p:cNvPr id="77" name="Round Diagonal Corner Rectangle 76"/>
            <p:cNvSpPr/>
            <p:nvPr/>
          </p:nvSpPr>
          <p:spPr>
            <a:xfrm flipV="1">
              <a:off x="433819" y="6273367"/>
              <a:ext cx="444071" cy="420651"/>
            </a:xfrm>
            <a:prstGeom prst="round2Diag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75" name="Freeform 20"/>
            <p:cNvSpPr>
              <a:spLocks/>
            </p:cNvSpPr>
            <p:nvPr/>
          </p:nvSpPr>
          <p:spPr bwMode="auto">
            <a:xfrm rot="16200000" flipV="1">
              <a:off x="1726071" y="5438515"/>
              <a:ext cx="424829" cy="2121190"/>
            </a:xfrm>
            <a:prstGeom prst="round1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50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76" name="Freeform 75"/>
            <p:cNvSpPr>
              <a:spLocks noEditPoints="1"/>
            </p:cNvSpPr>
            <p:nvPr/>
          </p:nvSpPr>
          <p:spPr bwMode="auto">
            <a:xfrm>
              <a:off x="513848" y="6294224"/>
              <a:ext cx="284012" cy="378936"/>
            </a:xfrm>
            <a:custGeom>
              <a:avLst/>
              <a:gdLst>
                <a:gd name="T0" fmla="*/ 135 w 145"/>
                <a:gd name="T1" fmla="*/ 72 h 197"/>
                <a:gd name="T2" fmla="*/ 72 w 145"/>
                <a:gd name="T3" fmla="*/ 135 h 197"/>
                <a:gd name="T4" fmla="*/ 9 w 145"/>
                <a:gd name="T5" fmla="*/ 72 h 197"/>
                <a:gd name="T6" fmla="*/ 72 w 145"/>
                <a:gd name="T7" fmla="*/ 9 h 197"/>
                <a:gd name="T8" fmla="*/ 115 w 145"/>
                <a:gd name="T9" fmla="*/ 26 h 197"/>
                <a:gd name="T10" fmla="*/ 60 w 145"/>
                <a:gd name="T11" fmla="*/ 82 h 197"/>
                <a:gd name="T12" fmla="*/ 30 w 145"/>
                <a:gd name="T13" fmla="*/ 60 h 197"/>
                <a:gd name="T14" fmla="*/ 20 w 145"/>
                <a:gd name="T15" fmla="*/ 68 h 197"/>
                <a:gd name="T16" fmla="*/ 61 w 145"/>
                <a:gd name="T17" fmla="*/ 126 h 197"/>
                <a:gd name="T18" fmla="*/ 123 w 145"/>
                <a:gd name="T19" fmla="*/ 35 h 197"/>
                <a:gd name="T20" fmla="*/ 135 w 145"/>
                <a:gd name="T21" fmla="*/ 72 h 197"/>
                <a:gd name="T22" fmla="*/ 145 w 145"/>
                <a:gd name="T23" fmla="*/ 12 h 197"/>
                <a:gd name="T24" fmla="*/ 135 w 145"/>
                <a:gd name="T25" fmla="*/ 12 h 197"/>
                <a:gd name="T26" fmla="*/ 123 w 145"/>
                <a:gd name="T27" fmla="*/ 21 h 197"/>
                <a:gd name="T28" fmla="*/ 72 w 145"/>
                <a:gd name="T29" fmla="*/ 0 h 197"/>
                <a:gd name="T30" fmla="*/ 0 w 145"/>
                <a:gd name="T31" fmla="*/ 72 h 197"/>
                <a:gd name="T32" fmla="*/ 30 w 145"/>
                <a:gd name="T33" fmla="*/ 131 h 197"/>
                <a:gd name="T34" fmla="*/ 7 w 145"/>
                <a:gd name="T35" fmla="*/ 175 h 197"/>
                <a:gd name="T36" fmla="*/ 13 w 145"/>
                <a:gd name="T37" fmla="*/ 193 h 197"/>
                <a:gd name="T38" fmla="*/ 32 w 145"/>
                <a:gd name="T39" fmla="*/ 187 h 197"/>
                <a:gd name="T40" fmla="*/ 51 w 145"/>
                <a:gd name="T41" fmla="*/ 141 h 197"/>
                <a:gd name="T42" fmla="*/ 51 w 145"/>
                <a:gd name="T43" fmla="*/ 141 h 197"/>
                <a:gd name="T44" fmla="*/ 72 w 145"/>
                <a:gd name="T45" fmla="*/ 145 h 197"/>
                <a:gd name="T46" fmla="*/ 145 w 145"/>
                <a:gd name="T47" fmla="*/ 72 h 197"/>
                <a:gd name="T48" fmla="*/ 129 w 145"/>
                <a:gd name="T49" fmla="*/ 28 h 197"/>
                <a:gd name="T50" fmla="*/ 145 w 145"/>
                <a:gd name="T51" fmla="*/ 12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5" h="197">
                  <a:moveTo>
                    <a:pt x="135" y="72"/>
                  </a:moveTo>
                  <a:cubicBezTo>
                    <a:pt x="135" y="107"/>
                    <a:pt x="107" y="135"/>
                    <a:pt x="72" y="135"/>
                  </a:cubicBezTo>
                  <a:cubicBezTo>
                    <a:pt x="37" y="135"/>
                    <a:pt x="9" y="107"/>
                    <a:pt x="9" y="72"/>
                  </a:cubicBezTo>
                  <a:cubicBezTo>
                    <a:pt x="9" y="37"/>
                    <a:pt x="37" y="9"/>
                    <a:pt x="72" y="9"/>
                  </a:cubicBezTo>
                  <a:cubicBezTo>
                    <a:pt x="89" y="9"/>
                    <a:pt x="104" y="15"/>
                    <a:pt x="115" y="26"/>
                  </a:cubicBezTo>
                  <a:cubicBezTo>
                    <a:pt x="101" y="38"/>
                    <a:pt x="80" y="57"/>
                    <a:pt x="60" y="82"/>
                  </a:cubicBezTo>
                  <a:cubicBezTo>
                    <a:pt x="50" y="74"/>
                    <a:pt x="40" y="67"/>
                    <a:pt x="30" y="60"/>
                  </a:cubicBezTo>
                  <a:cubicBezTo>
                    <a:pt x="26" y="63"/>
                    <a:pt x="24" y="65"/>
                    <a:pt x="20" y="68"/>
                  </a:cubicBezTo>
                  <a:cubicBezTo>
                    <a:pt x="34" y="88"/>
                    <a:pt x="47" y="107"/>
                    <a:pt x="61" y="126"/>
                  </a:cubicBezTo>
                  <a:cubicBezTo>
                    <a:pt x="80" y="95"/>
                    <a:pt x="99" y="63"/>
                    <a:pt x="123" y="35"/>
                  </a:cubicBezTo>
                  <a:cubicBezTo>
                    <a:pt x="130" y="45"/>
                    <a:pt x="135" y="58"/>
                    <a:pt x="135" y="72"/>
                  </a:cubicBezTo>
                  <a:close/>
                  <a:moveTo>
                    <a:pt x="145" y="12"/>
                  </a:moveTo>
                  <a:cubicBezTo>
                    <a:pt x="141" y="12"/>
                    <a:pt x="138" y="12"/>
                    <a:pt x="135" y="12"/>
                  </a:cubicBezTo>
                  <a:cubicBezTo>
                    <a:pt x="135" y="12"/>
                    <a:pt x="130" y="15"/>
                    <a:pt x="123" y="21"/>
                  </a:cubicBezTo>
                  <a:cubicBezTo>
                    <a:pt x="110" y="8"/>
                    <a:pt x="92" y="0"/>
                    <a:pt x="72" y="0"/>
                  </a:cubicBezTo>
                  <a:cubicBezTo>
                    <a:pt x="32" y="0"/>
                    <a:pt x="0" y="32"/>
                    <a:pt x="0" y="72"/>
                  </a:cubicBezTo>
                  <a:cubicBezTo>
                    <a:pt x="0" y="97"/>
                    <a:pt x="11" y="118"/>
                    <a:pt x="30" y="131"/>
                  </a:cubicBezTo>
                  <a:cubicBezTo>
                    <a:pt x="7" y="175"/>
                    <a:pt x="7" y="175"/>
                    <a:pt x="7" y="175"/>
                  </a:cubicBezTo>
                  <a:cubicBezTo>
                    <a:pt x="3" y="182"/>
                    <a:pt x="6" y="190"/>
                    <a:pt x="13" y="193"/>
                  </a:cubicBezTo>
                  <a:cubicBezTo>
                    <a:pt x="20" y="197"/>
                    <a:pt x="28" y="194"/>
                    <a:pt x="32" y="187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8" y="143"/>
                    <a:pt x="65" y="145"/>
                    <a:pt x="72" y="145"/>
                  </a:cubicBezTo>
                  <a:cubicBezTo>
                    <a:pt x="112" y="145"/>
                    <a:pt x="145" y="112"/>
                    <a:pt x="145" y="72"/>
                  </a:cubicBezTo>
                  <a:cubicBezTo>
                    <a:pt x="145" y="55"/>
                    <a:pt x="138" y="40"/>
                    <a:pt x="129" y="28"/>
                  </a:cubicBezTo>
                  <a:cubicBezTo>
                    <a:pt x="134" y="22"/>
                    <a:pt x="139" y="17"/>
                    <a:pt x="145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41075" y="6253719"/>
              <a:ext cx="1475337" cy="3829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Lời Giải</a:t>
              </a:r>
              <a:endParaRPr lang="en-US" sz="3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46" name="Picture 45"/>
          <p:cNvPicPr/>
          <p:nvPr/>
        </p:nvPicPr>
        <p:blipFill rotWithShape="1">
          <a:blip r:embed="rId9">
            <a:biLevel thresh="7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2448" t="4945" r="3846" b="13255"/>
          <a:stretch/>
        </p:blipFill>
        <p:spPr>
          <a:xfrm>
            <a:off x="7546099" y="548174"/>
            <a:ext cx="436245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7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40613" y="111704"/>
            <a:ext cx="11834900" cy="6733083"/>
            <a:chOff x="184495" y="3636272"/>
            <a:chExt cx="11834900" cy="7360657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20"/>
              <a:ext cx="11834900" cy="7131709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2"/>
              <a:ext cx="2342698" cy="724644"/>
              <a:chOff x="1275608" y="6239450"/>
              <a:chExt cx="4592537" cy="1316644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240027" y="4879022"/>
                <a:ext cx="1184345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813136" cy="1316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363714" y="431892"/>
                <a:ext cx="5924796" cy="6002527"/>
              </a:xfrm>
              <a:prstGeom prst="rect">
                <a:avLst/>
              </a:prstGeom>
              <a:noFill/>
            </p:spPr>
            <p:txBody>
              <a:bodyPr wrap="square" lIns="91426" tIns="45713" rIns="91426" bIns="45713" rtlCol="0">
                <a:spAutoFit/>
              </a:bodyPr>
              <a:lstStyle/>
              <a:p>
                <a:pPr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fr-FR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fr-FR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</m:d>
                    <m:r>
                      <a:rPr lang="fr-F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d>
                      <m:dPr>
                        <m:begChr m:val="{"/>
                        <m:endChr m:val=""/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d>
                              <m:dPr>
                                <m:ctrlPr>
                                  <a:rPr lang="en-US" sz="28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𝑃</m:t>
                                </m:r>
                              </m:e>
                            </m:d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: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fr-FR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𝑂𝑥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: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e>
                        </m:eqArr>
                      </m:e>
                    </m:d>
                  </m:oMath>
                </a14:m>
                <a:r>
                  <a:rPr lang="fr-FR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fr-FR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fr-FR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ra: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fr-F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𝐻</m:t>
                        </m:r>
                      </m:sub>
                    </m:sSub>
                    <m:r>
                      <a:rPr lang="fr-F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fr-F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fr-F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  <m:e>
                        <m:d>
                          <m:dPr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fr-FR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𝑑𝑥</m:t>
                        </m:r>
                      </m:e>
                    </m:nary>
                    <m:r>
                      <a:rPr lang="fr-F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36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fr-FR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fr-FR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</a:p>
              <a:p>
                <a:pPr marR="0"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fr-FR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fr-FR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6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FR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fr-FR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fr-FR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9</m:t>
                      </m:r>
                      <m:r>
                        <a:rPr lang="fr-FR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</m:oMath>
                  </m:oMathPara>
                </a14:m>
                <a:endParaRPr lang="en-US" sz="2800" i="1" dirty="0" smtClean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R="0"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fr-F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d>
                      <m:dPr>
                        <m:begChr m:val="["/>
                        <m:endChr m:val=""/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ad>
                              <m:radPr>
                                <m:degHide m:val="on"/>
                                <m:ctrlPr>
                                  <a:rPr lang="en-US" sz="28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9</m:t>
                                </m:r>
                                <m:r>
                                  <a:rPr lang="fr-FR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rad>
                            <m:d>
                              <m:dPr>
                                <m:ctrlPr>
                                  <a:rPr lang="en-US" sz="28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ad>
                              <m:radPr>
                                <m:degHide m:val="on"/>
                                <m:ctrlPr>
                                  <a:rPr lang="en-US" sz="28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9</m:t>
                                </m:r>
                                <m:r>
                                  <a:rPr lang="fr-FR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rad>
                            <m:d>
                              <m:dPr>
                                <m:ctrlPr>
                                  <a:rPr lang="en-US" sz="28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</m:e>
                        </m:eqArr>
                      </m:e>
                    </m:d>
                  </m:oMath>
                </a14:m>
                <a:r>
                  <a:rPr lang="fr-FR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714" y="431892"/>
                <a:ext cx="5924796" cy="6002527"/>
              </a:xfrm>
              <a:prstGeom prst="rect">
                <a:avLst/>
              </a:prstGeom>
              <a:blipFill rotWithShape="1">
                <a:blip r:embed="rId2"/>
                <a:stretch>
                  <a:fillRect l="-216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Action Button: Forward or Next 49">
            <a:hlinkClick r:id="" action="ppaction://hlinkshowjump?jump=nextslide" highlightClick="1"/>
          </p:cNvPr>
          <p:cNvSpPr/>
          <p:nvPr/>
        </p:nvSpPr>
        <p:spPr>
          <a:xfrm>
            <a:off x="11172536" y="6505777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Action Button: Back or Previous 63">
            <a:hlinkClick r:id="" action="ppaction://hlinkshowjump?jump=previousslide" highlightClick="1"/>
          </p:cNvPr>
          <p:cNvSpPr/>
          <p:nvPr/>
        </p:nvSpPr>
        <p:spPr>
          <a:xfrm>
            <a:off x="10608824" y="6505777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5" name="Action Button: Home 64">
            <a:hlinkClick r:id="rId3" action="ppaction://hlinksldjump" highlightClick="1"/>
          </p:cNvPr>
          <p:cNvSpPr/>
          <p:nvPr/>
        </p:nvSpPr>
        <p:spPr>
          <a:xfrm>
            <a:off x="9719992" y="6385913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5" name="Picture 14"/>
          <p:cNvPicPr/>
          <p:nvPr/>
        </p:nvPicPr>
        <p:blipFill>
          <a:blip r:embed="rId4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583" y="823377"/>
            <a:ext cx="5167301" cy="48625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136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95604" y="2509990"/>
            <a:ext cx="11834900" cy="4220905"/>
            <a:chOff x="184495" y="3636269"/>
            <a:chExt cx="11834900" cy="4481564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425261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69"/>
              <a:ext cx="2342698" cy="588210"/>
              <a:chOff x="1275608" y="6239450"/>
              <a:chExt cx="4592537" cy="1068751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813136" cy="10687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47058" y="45025"/>
            <a:ext cx="12099375" cy="1414510"/>
            <a:chOff x="534987" y="1869705"/>
            <a:chExt cx="23719158" cy="2372386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2254377"/>
              <a:chOff x="534987" y="1647866"/>
              <a:chExt cx="23340848" cy="2254377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0"/>
                <a:ext cx="23120186" cy="2181353"/>
              </a:xfrm>
              <a:prstGeom prst="roundRect">
                <a:avLst>
                  <a:gd name="adj" fmla="val 549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533960" y="1653394"/>
                  <a:ext cx="2278917" cy="929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vi-VN" sz="3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4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3682433" y="1933278"/>
                  <a:ext cx="20571712" cy="23088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0" marR="0" lvl="2" algn="just">
                    <a:spcBef>
                      <a:spcPts val="1000"/>
                    </a:spcBef>
                    <a:spcAft>
                      <a:spcPts val="0"/>
                    </a:spcAft>
                    <a:buClr>
                      <a:srgbClr val="0000FF"/>
                    </a:buClr>
                  </a:pPr>
                  <a:r>
                    <a:rPr lang="nl-NL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Tích hai nghiệm của phương trình </a:t>
                  </a:r>
                </a:p>
                <a:p>
                  <a:pPr marL="0" marR="0" lvl="2" algn="just">
                    <a:lnSpc>
                      <a:spcPct val="107000"/>
                    </a:lnSpc>
                    <a:spcBef>
                      <a:spcPts val="1000"/>
                    </a:spcBef>
                    <a:spcAft>
                      <a:spcPts val="0"/>
                    </a:spcAft>
                    <a:buClr>
                      <a:srgbClr val="0000FF"/>
                    </a:buClr>
                  </a:pPr>
                  <a:r>
                    <a:rPr lang="nl-NL" sz="3200" dirty="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nl-NL" sz="3200" dirty="0" smtClean="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                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sSubSup>
                            <m:sSubSupPr>
                              <m:ctrlP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nl-NL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𝑙𝑜𝑔</m:t>
                              </m:r>
                            </m:e>
                            <m:sub>
                              <m:r>
                                <a:rPr lang="nl-NL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nl-NL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fName>
                        <m:e>
                          <m:r>
                            <a:rPr lang="nl-NL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func>
                      <m:r>
                        <a:rPr lang="nl-NL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−6</m:t>
                      </m:r>
                      <m:func>
                        <m:func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𝑙𝑜𝑔</m:t>
                              </m:r>
                            </m:e>
                            <m:sub>
                              <m:r>
                                <a:rPr lang="nl-NL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b>
                          </m:sSub>
                        </m:fName>
                        <m:e>
                          <m:r>
                            <a:rPr lang="nl-NL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func>
                      <m:r>
                        <a:rPr lang="nl-NL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+8=0</m:t>
                      </m:r>
                    </m:oMath>
                  </a14:m>
                  <a:r>
                    <a:rPr lang="nl-NL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bằng</a:t>
                  </a:r>
                  <a:endPara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2433" y="1933278"/>
                  <a:ext cx="20571712" cy="2308813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639" t="-3111" b="-4889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/>
          <p:cNvGrpSpPr/>
          <p:nvPr/>
        </p:nvGrpSpPr>
        <p:grpSpPr>
          <a:xfrm>
            <a:off x="247182" y="1501340"/>
            <a:ext cx="11838141" cy="914405"/>
            <a:chOff x="247181" y="1501340"/>
            <a:chExt cx="11838141" cy="914405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08332" y="1732392"/>
                    <a:ext cx="2280848" cy="4864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nl-NL" sz="2800" b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𝟗𝟎</m:t>
                          </m:r>
                          <m:r>
                            <m:rPr>
                              <m:nor/>
                            </m:rPr>
                            <a:rPr lang="en-US" sz="28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280848" cy="486407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4"/>
              <a:ext cx="3090381" cy="914401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5978841" y="1767772"/>
                    <a:ext cx="2280848" cy="4864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𝟕𝟐𝟗</m:t>
                          </m:r>
                          <m:r>
                            <m:rPr>
                              <m:nor/>
                            </m:rPr>
                            <a:rPr lang="en-US" sz="2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8841" y="1767772"/>
                    <a:ext cx="2280848" cy="486406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3"/>
              <a:ext cx="3090381" cy="914402"/>
              <a:chOff x="5537206" y="1557992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123623" y="1753409"/>
                    <a:ext cx="2280848" cy="4864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nl-NL" sz="2800" b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  <m:r>
                            <m:rPr>
                              <m:nor/>
                            </m:rPr>
                            <a:rPr lang="en-US" sz="24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23623" y="1753409"/>
                    <a:ext cx="2280848" cy="486406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5"/>
              <a:ext cx="3090381" cy="914400"/>
              <a:chOff x="5537206" y="1557992"/>
              <a:chExt cx="3079904" cy="850063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078059" y="1779051"/>
                    <a:ext cx="2493487" cy="54649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just">
                      <a:lnSpc>
                        <a:spcPct val="115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nl-NL" sz="2800" b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  <m:r>
                            <m:rPr>
                              <m:nor/>
                            </m:rPr>
                            <a:rPr lang="en-US" sz="24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78059" y="1779051"/>
                    <a:ext cx="2493487" cy="546492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id="{6486030C-3A67-43C4-BD8F-4F6E51BAA2A3}"/>
                  </a:ext>
                </a:extLst>
              </p:cNvPr>
              <p:cNvSpPr/>
              <p:nvPr/>
            </p:nvSpPr>
            <p:spPr>
              <a:xfrm>
                <a:off x="483960" y="3216998"/>
                <a:ext cx="11193448" cy="612465"/>
              </a:xfrm>
              <a:prstGeom prst="rect">
                <a:avLst/>
              </a:prstGeom>
            </p:spPr>
            <p:txBody>
              <a:bodyPr wrap="square" lIns="45711" tIns="22855" rIns="45711" bIns="22855">
                <a:spAutoFit/>
              </a:bodyPr>
              <a:lstStyle/>
              <a:p>
                <a:pPr indent="457200" algn="just">
                  <a:lnSpc>
                    <a:spcPct val="115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nl-NL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Đ</m:t>
                      </m:r>
                      <m:r>
                        <m:rPr>
                          <m:nor/>
                        </m:rPr>
                        <a:rPr lang="nl-NL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k</m:t>
                      </m:r>
                      <m:r>
                        <m:rPr>
                          <m:nor/>
                        </m:rPr>
                        <a:rPr lang="nl-NL" sz="3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: </m:t>
                      </m:r>
                      <m:r>
                        <a:rPr lang="nl-NL" sz="32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nl-NL" sz="32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&gt;0</m:t>
                      </m:r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486030C-3A67-43C4-BD8F-4F6E51BAA2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960" y="3216998"/>
                <a:ext cx="11193448" cy="61246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Oval 63">
            <a:extLst>
              <a:ext uri="{FF2B5EF4-FFF2-40B4-BE49-F238E27FC236}">
                <a16:creationId xmlns="" xmlns:a16="http://schemas.microsoft.com/office/drawing/2014/main" id="{78901251-A012-4798-8FF5-A48A2302F0D4}"/>
              </a:ext>
            </a:extLst>
          </p:cNvPr>
          <p:cNvSpPr/>
          <p:nvPr/>
        </p:nvSpPr>
        <p:spPr>
          <a:xfrm>
            <a:off x="8991519" y="1773705"/>
            <a:ext cx="546116" cy="538129"/>
          </a:xfrm>
          <a:prstGeom prst="ellipse">
            <a:avLst/>
          </a:prstGeom>
          <a:solidFill>
            <a:srgbClr val="CC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5" rIns="45711" bIns="22855" rtlCol="0" anchor="ctr"/>
          <a:lstStyle/>
          <a:p>
            <a:pPr algn="ctr"/>
            <a:r>
              <a:rPr lang="vi-VN" sz="3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</a:t>
            </a:r>
            <a:endParaRPr lang="en-US" sz="32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id="{430D42B8-7A15-41AB-9CF6-2AE77553A71F}"/>
                  </a:ext>
                </a:extLst>
              </p:cNvPr>
              <p:cNvSpPr/>
              <p:nvPr/>
            </p:nvSpPr>
            <p:spPr>
              <a:xfrm>
                <a:off x="382967" y="3988358"/>
                <a:ext cx="8438291" cy="1106768"/>
              </a:xfrm>
              <a:prstGeom prst="rect">
                <a:avLst/>
              </a:prstGeom>
            </p:spPr>
            <p:txBody>
              <a:bodyPr wrap="square" lIns="45711" tIns="22855" rIns="45711" bIns="22855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4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sSubSup>
                            <m:sSubSupPr>
                              <m:ctrlPr>
                                <a:rPr lang="en-US" sz="3200" i="1"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nl-NL" sz="3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𝑙𝑜𝑔</m:t>
                              </m:r>
                            </m:e>
                            <m:sub>
                              <m:r>
                                <a:rPr lang="nl-NL" sz="3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nl-NL" sz="3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fName>
                        <m:e>
                          <m:r>
                            <a:rPr lang="nl-NL" sz="3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func>
                      <m:r>
                        <a:rPr lang="nl-NL" sz="32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−6</m:t>
                      </m:r>
                      <m:func>
                        <m:funcPr>
                          <m:ctrlPr>
                            <a:rPr lang="en-US" sz="32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3200" i="1"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sz="3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𝑙𝑜𝑔</m:t>
                              </m:r>
                            </m:e>
                            <m:sub>
                              <m:r>
                                <a:rPr lang="nl-NL" sz="3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b>
                          </m:sSub>
                        </m:fName>
                        <m:e>
                          <m:r>
                            <a:rPr lang="nl-NL" sz="3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func>
                      <m:r>
                        <a:rPr lang="nl-NL" sz="32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+8=0 ⟺</m:t>
                      </m:r>
                      <m:d>
                        <m:dPr>
                          <m:begChr m:val="["/>
                          <m:endChr m:val=""/>
                          <m:ctrlPr>
                            <a:rPr lang="en-US" sz="32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200" i="1"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func>
                                <m:funcPr>
                                  <m:ctrlPr>
                                    <a:rPr lang="en-US" sz="3200" i="1">
                                      <a:latin typeface="Cambria Math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sSub>
                                    <m:sSubPr>
                                      <m:ctrlPr>
                                        <a:rPr lang="en-US" sz="3200" i="1">
                                          <a:latin typeface="Cambria Math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𝑙𝑜𝑔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fName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</m:func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=4</m:t>
                              </m:r>
                            </m:e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&amp;</m:t>
                              </m:r>
                              <m:func>
                                <m:funcPr>
                                  <m:ctrlPr>
                                    <a:rPr lang="en-US" sz="3200" i="1">
                                      <a:latin typeface="Cambria Math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sSub>
                                    <m:sSubPr>
                                      <m:ctrlPr>
                                        <a:rPr lang="en-US" sz="3200" i="1">
                                          <a:latin typeface="Cambria Math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𝑙𝑜𝑔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fName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</m:func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=2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32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30D42B8-7A15-41AB-9CF6-2AE77553A7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967" y="3988358"/>
                <a:ext cx="8438291" cy="1106768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="" xmlns:a16="http://schemas.microsoft.com/office/drawing/2014/main" id="{44E11C90-EAAA-4646-8948-CEEF77834173}"/>
                  </a:ext>
                </a:extLst>
              </p:cNvPr>
              <p:cNvSpPr/>
              <p:nvPr/>
            </p:nvSpPr>
            <p:spPr>
              <a:xfrm>
                <a:off x="8575748" y="3987952"/>
                <a:ext cx="2706428" cy="1060601"/>
              </a:xfrm>
              <a:prstGeom prst="rect">
                <a:avLst/>
              </a:prstGeom>
            </p:spPr>
            <p:txBody>
              <a:bodyPr wrap="none" lIns="45711" tIns="22855" rIns="45711" bIns="22855">
                <a:spAutoFit/>
              </a:bodyPr>
              <a:lstStyle/>
              <a:p>
                <a:pPr indent="457200">
                  <a:lnSpc>
                    <a:spcPct val="115000"/>
                  </a:lnSpc>
                </a:pP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⟺</m:t>
                    </m:r>
                    <m:d>
                      <m:dPr>
                        <m:begChr m:val="["/>
                        <m:endChr m:val=""/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en-US" sz="3200" i="1">
                                    <a:latin typeface="Cambria Math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e>
                              <m:sup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sup>
                            </m:sSup>
                          </m:e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en-US" sz="3200" i="1">
                                    <a:latin typeface="Cambria Math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e>
                              <m:sup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eqArr>
                      </m:e>
                    </m:d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4E11C90-EAAA-4646-8948-CEEF778341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5748" y="3987952"/>
                <a:ext cx="2706428" cy="1060601"/>
              </a:xfrm>
              <a:prstGeom prst="rect">
                <a:avLst/>
              </a:prstGeom>
              <a:blipFill rotWithShape="1">
                <a:blip r:embed="rId10"/>
                <a:stretch>
                  <a:fillRect r="-6532" b="-11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Action Button: Forward or Next 65">
            <a:hlinkClick r:id="" action="ppaction://hlinkshowjump?jump=nextslide" highlightClick="1"/>
          </p:cNvPr>
          <p:cNvSpPr/>
          <p:nvPr/>
        </p:nvSpPr>
        <p:spPr>
          <a:xfrm>
            <a:off x="11564032" y="6565052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7" name="Action Button: Back or Previous 66">
            <a:hlinkClick r:id="" action="ppaction://hlinkshowjump?jump=previousslide" highlightClick="1"/>
          </p:cNvPr>
          <p:cNvSpPr/>
          <p:nvPr/>
        </p:nvSpPr>
        <p:spPr>
          <a:xfrm>
            <a:off x="11000320" y="6565052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8" name="Action Button: Home 67">
            <a:hlinkClick r:id="rId11" action="ppaction://hlinksldjump" highlightClick="1"/>
          </p:cNvPr>
          <p:cNvSpPr/>
          <p:nvPr/>
        </p:nvSpPr>
        <p:spPr>
          <a:xfrm>
            <a:off x="6438531" y="6445187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="" xmlns:a16="http://schemas.microsoft.com/office/drawing/2014/main" id="{44E11C90-EAAA-4646-8948-CEEF77834173}"/>
                  </a:ext>
                </a:extLst>
              </p:cNvPr>
              <p:cNvSpPr/>
              <p:nvPr/>
            </p:nvSpPr>
            <p:spPr>
              <a:xfrm>
                <a:off x="765911" y="5329219"/>
                <a:ext cx="3037032" cy="566363"/>
              </a:xfrm>
              <a:prstGeom prst="rect">
                <a:avLst/>
              </a:prstGeom>
            </p:spPr>
            <p:txBody>
              <a:bodyPr wrap="none" lIns="45711" tIns="22855" rIns="45711" bIns="22855">
                <a:spAutoFit/>
              </a:bodyPr>
              <a:lstStyle/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=729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4E11C90-EAAA-4646-8948-CEEF778341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911" y="5329219"/>
                <a:ext cx="3037032" cy="566363"/>
              </a:xfrm>
              <a:prstGeom prst="rect">
                <a:avLst/>
              </a:prstGeom>
              <a:blipFill rotWithShape="1">
                <a:blip r:embed="rId12"/>
                <a:stretch>
                  <a:fillRect t="-13978" r="-5622" b="-3763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440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4" grpId="0" animBg="1"/>
      <p:bldP spid="2" grpId="0"/>
      <p:bldP spid="12" grpId="0"/>
      <p:bldP spid="5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40613" y="111704"/>
            <a:ext cx="11834900" cy="6733083"/>
            <a:chOff x="184495" y="3636272"/>
            <a:chExt cx="11834900" cy="7360657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20"/>
              <a:ext cx="11834900" cy="7131709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2"/>
              <a:ext cx="2342698" cy="724644"/>
              <a:chOff x="1275608" y="6239450"/>
              <a:chExt cx="4592537" cy="1316644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240027" y="4879022"/>
                <a:ext cx="1184345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813136" cy="1316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424904" y="438311"/>
                <a:ext cx="6228869" cy="6429246"/>
              </a:xfrm>
              <a:prstGeom prst="rect">
                <a:avLst/>
              </a:prstGeom>
              <a:noFill/>
            </p:spPr>
            <p:txBody>
              <a:bodyPr wrap="square" lIns="91426" tIns="45713" rIns="91426" bIns="45713" rtlCol="0">
                <a:spAutoFit/>
              </a:bodyPr>
              <a:lstStyle/>
              <a:p>
                <a:pPr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fr-FR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</a:t>
                </a:r>
                <a:r>
                  <a:rPr lang="fr-FR" sz="28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fr-FR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fr-F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d>
                      <m:dPr>
                        <m:begChr m:val="{"/>
                        <m:endChr m:val=""/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d>
                              <m:dPr>
                                <m:ctrlPr>
                                  <a:rPr lang="en-US" sz="28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: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ad>
                              <m:radPr>
                                <m:degHide m:val="on"/>
                                <m:ctrlPr>
                                  <a:rPr lang="en-US" sz="28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9</m:t>
                                </m:r>
                                <m:r>
                                  <a:rPr lang="fr-FR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rad>
                          </m:e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d>
                              <m:dPr>
                                <m:ctrlPr>
                                  <a:rPr lang="en-US" sz="28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: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ad>
                              <m:radPr>
                                <m:degHide m:val="on"/>
                                <m:ctrlPr>
                                  <a:rPr lang="en-US" sz="28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9</m:t>
                                </m:r>
                                <m:r>
                                  <a:rPr lang="fr-FR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rad>
                          </m:e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9</m:t>
                            </m:r>
                            <m:d>
                              <m:dPr>
                                <m:ctrlPr>
                                  <a:rPr lang="en-US" sz="28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  <m:r>
                                  <a:rPr lang="fr-FR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&lt;</m:t>
                                </m:r>
                                <m:r>
                                  <a:rPr lang="fr-FR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9</m:t>
                                </m:r>
                              </m:e>
                            </m:d>
                          </m:e>
                        </m:eqArr>
                      </m:e>
                    </m:d>
                  </m:oMath>
                </a14:m>
                <a:r>
                  <a:rPr lang="fr-FR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fr-FR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fr-FR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ra</a:t>
                </a:r>
                <a:r>
                  <a:rPr lang="fr-FR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fr-F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sSub>
                          <m:sSubPr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r>
                      <a:rPr lang="fr-F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  </m:t>
                    </m:r>
                    <m:nary>
                      <m:nary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  <m:sup>
                        <m:r>
                          <a:rPr lang="fr-F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sup>
                      <m:e>
                        <m:d>
                          <m:dPr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ad>
                              <m:radPr>
                                <m:degHide m:val="on"/>
                                <m:ctrlPr>
                                  <a:rPr lang="en-US" sz="28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9</m:t>
                                </m:r>
                                <m:r>
                                  <a:rPr lang="fr-FR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rad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ad>
                              <m:radPr>
                                <m:degHide m:val="on"/>
                                <m:ctrlPr>
                                  <a:rPr lang="en-US" sz="28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9</m:t>
                                </m:r>
                                <m:r>
                                  <a:rPr lang="fr-FR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rad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𝑑𝑦</m:t>
                        </m:r>
                      </m:e>
                    </m:nary>
                  </m:oMath>
                </a14:m>
                <a:endParaRPr lang="en-US" sz="2800" i="1" dirty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fr-FR" sz="28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    </m:t>
                    </m:r>
                    <m:r>
                      <a:rPr lang="fr-F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nary>
                      <m:nary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  <m:sup>
                        <m:r>
                          <a:rPr lang="fr-F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sup>
                      <m:e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9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rad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𝑑𝑦</m:t>
                        </m:r>
                      </m:e>
                    </m:nary>
                    <m:r>
                      <a:rPr lang="fr-F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fr-F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28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9</m:t>
                                </m:r>
                                <m:r>
                                  <a:rPr lang="fr-FR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e>
                            </m:rad>
                          </m:e>
                        </m:d>
                      </m:e>
                      <m:sup>
                        <m:r>
                          <a:rPr lang="fr-F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fr-FR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fr-FR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fr-F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</m:t>
                        </m:r>
                      </m:num>
                      <m:den>
                        <m:r>
                          <a:rPr lang="fr-F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fr-F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</m:t>
                    </m:r>
                  </m:oMath>
                </a14:m>
                <a:r>
                  <a:rPr lang="fr-FR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fr-FR" sz="28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fr-FR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</a:t>
                </a:r>
                <a:r>
                  <a:rPr lang="fr-FR" sz="28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fr-FR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fr-F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28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9</m:t>
                                </m:r>
                                <m:r>
                                  <a:rPr lang="fr-FR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e>
                            </m:rad>
                          </m:e>
                        </m:d>
                      </m:e>
                      <m:sup>
                        <m:r>
                          <a:rPr lang="fr-F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</m:t>
                    </m:r>
                  </m:oMath>
                </a14:m>
                <a:endParaRPr lang="en-US" sz="2800" i="1" dirty="0" smtClean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                  </m:t>
                    </m:r>
                    <m:r>
                      <a:rPr lang="fr-F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9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</m:d>
                      </m:e>
                      <m:sup>
                        <m:r>
                          <a:rPr lang="fr-F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81</m:t>
                    </m:r>
                  </m:oMath>
                </a14:m>
                <a:r>
                  <a:rPr lang="en-US" sz="28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904" y="438311"/>
                <a:ext cx="6228869" cy="6429246"/>
              </a:xfrm>
              <a:prstGeom prst="rect">
                <a:avLst/>
              </a:prstGeom>
              <a:blipFill rotWithShape="1">
                <a:blip r:embed="rId2"/>
                <a:stretch>
                  <a:fillRect l="-2057" b="-123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Action Button: Forward or Next 49">
            <a:hlinkClick r:id="" action="ppaction://hlinkshowjump?jump=nextslide" highlightClick="1"/>
          </p:cNvPr>
          <p:cNvSpPr/>
          <p:nvPr/>
        </p:nvSpPr>
        <p:spPr>
          <a:xfrm>
            <a:off x="11172536" y="6505777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Action Button: Back or Previous 63">
            <a:hlinkClick r:id="" action="ppaction://hlinkshowjump?jump=previousslide" highlightClick="1"/>
          </p:cNvPr>
          <p:cNvSpPr/>
          <p:nvPr/>
        </p:nvSpPr>
        <p:spPr>
          <a:xfrm>
            <a:off x="10608824" y="6505777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5" name="Action Button: Home 64">
            <a:hlinkClick r:id="rId3" action="ppaction://hlinksldjump" highlightClick="1"/>
          </p:cNvPr>
          <p:cNvSpPr/>
          <p:nvPr/>
        </p:nvSpPr>
        <p:spPr>
          <a:xfrm>
            <a:off x="9719992" y="6385913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5" name="Picture 14"/>
          <p:cNvPicPr/>
          <p:nvPr/>
        </p:nvPicPr>
        <p:blipFill>
          <a:blip r:embed="rId4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583" y="823377"/>
            <a:ext cx="5167301" cy="48625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997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07208" y="999049"/>
            <a:ext cx="12013324" cy="5794650"/>
            <a:chOff x="184495" y="3636272"/>
            <a:chExt cx="12013324" cy="6334754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20"/>
              <a:ext cx="12013324" cy="6105806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2"/>
              <a:ext cx="2342698" cy="724644"/>
              <a:chOff x="1275608" y="6239450"/>
              <a:chExt cx="4592537" cy="1316644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5"/>
                <a:ext cx="828631" cy="407189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813136" cy="1316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649263" y="1208477"/>
                <a:ext cx="5899895" cy="5683016"/>
              </a:xfrm>
              <a:prstGeom prst="rect">
                <a:avLst/>
              </a:prstGeom>
              <a:noFill/>
            </p:spPr>
            <p:txBody>
              <a:bodyPr wrap="square" lIns="91426" tIns="45713" rIns="91426" bIns="45713" rtlCol="0">
                <a:spAutoFit/>
              </a:bodyPr>
              <a:lstStyle/>
              <a:p>
                <a:pPr marR="0" algn="just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fr-FR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</a:t>
                </a:r>
                <a:r>
                  <a:rPr lang="fr-FR" sz="28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fr-FR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fr-F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d>
                      <m:dPr>
                        <m:begChr m:val="{"/>
                        <m:endChr m:val=""/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d>
                              <m:dPr>
                                <m:ctrlPr>
                                  <a:rPr lang="en-US" sz="28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: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ad>
                              <m:radPr>
                                <m:degHide m:val="on"/>
                                <m:ctrlPr>
                                  <a:rPr lang="en-US" sz="28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9</m:t>
                                </m:r>
                                <m:r>
                                  <a:rPr lang="fr-FR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rad>
                          </m:e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d>
                              <m:dPr>
                                <m:ctrlPr>
                                  <a:rPr lang="en-US" sz="28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: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−+</m:t>
                            </m:r>
                            <m:rad>
                              <m:radPr>
                                <m:degHide m:val="on"/>
                                <m:ctrlPr>
                                  <a:rPr lang="en-US" sz="28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9</m:t>
                                </m:r>
                                <m:r>
                                  <a:rPr lang="fr-FR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rad>
                          </m:e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9</m:t>
                            </m:r>
                            <m:d>
                              <m:dPr>
                                <m:ctrlPr>
                                  <a:rPr lang="en-US" sz="28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  <m:r>
                                  <a:rPr lang="fr-FR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&lt;</m:t>
                                </m:r>
                                <m:r>
                                  <a:rPr lang="fr-FR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9</m:t>
                                </m:r>
                              </m:e>
                            </m:d>
                          </m:e>
                        </m:eqArr>
                      </m:e>
                    </m:d>
                  </m:oMath>
                </a14:m>
                <a:r>
                  <a:rPr lang="fr-FR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R="0" algn="just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sSub>
                          <m:sSubPr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nary>
                      <m:nary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sup>
                      <m:e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9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rad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𝑑𝑦</m:t>
                        </m:r>
                      </m:e>
                    </m:nary>
                  </m:oMath>
                </a14:m>
                <a:endParaRPr lang="en-US" sz="2800" i="1" dirty="0" smtClean="0">
                  <a:latin typeface="Cambria Math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R="0" algn="just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8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       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28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9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e>
                            </m:rad>
                          </m:e>
                        </m:d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R="0" algn="just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en-US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24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28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R="0" algn="just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</a:t>
                </a:r>
                <a:r>
                  <a:rPr lang="en-US" sz="28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28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9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e>
                            </m:rad>
                          </m:e>
                        </m:d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24</m:t>
                    </m:r>
                  </m:oMath>
                </a14:m>
                <a:endParaRPr lang="en-US" sz="2800" i="1" dirty="0" smtClean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R="0" algn="just"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9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324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R="0" algn="just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81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324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405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263" y="1208477"/>
                <a:ext cx="5899895" cy="5683016"/>
              </a:xfrm>
              <a:prstGeom prst="rect">
                <a:avLst/>
              </a:prstGeom>
              <a:blipFill rotWithShape="1">
                <a:blip r:embed="rId2"/>
                <a:stretch>
                  <a:fillRect l="-2172" b="-214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Action Button: Forward or Next 49">
            <a:hlinkClick r:id="" action="ppaction://hlinkshowjump?jump=nextslide" highlightClick="1"/>
          </p:cNvPr>
          <p:cNvSpPr/>
          <p:nvPr/>
        </p:nvSpPr>
        <p:spPr>
          <a:xfrm>
            <a:off x="11172536" y="6505777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Action Button: Back or Previous 63">
            <a:hlinkClick r:id="" action="ppaction://hlinkshowjump?jump=previousslide" highlightClick="1"/>
          </p:cNvPr>
          <p:cNvSpPr/>
          <p:nvPr/>
        </p:nvSpPr>
        <p:spPr>
          <a:xfrm>
            <a:off x="10608824" y="6505777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5" name="Action Button: Home 64">
            <a:hlinkClick r:id="rId3" action="ppaction://hlinksldjump" highlightClick="1"/>
          </p:cNvPr>
          <p:cNvSpPr/>
          <p:nvPr/>
        </p:nvSpPr>
        <p:spPr>
          <a:xfrm>
            <a:off x="9719992" y="6385913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5" name="Picture 14"/>
          <p:cNvPicPr/>
          <p:nvPr/>
        </p:nvPicPr>
        <p:blipFill>
          <a:blip r:embed="rId4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602" y="1414336"/>
            <a:ext cx="5167301" cy="48625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/>
          <p:cNvGrpSpPr/>
          <p:nvPr/>
        </p:nvGrpSpPr>
        <p:grpSpPr>
          <a:xfrm>
            <a:off x="8972" y="58716"/>
            <a:ext cx="11838142" cy="914407"/>
            <a:chOff x="247181" y="1501341"/>
            <a:chExt cx="11838142" cy="914407"/>
          </a:xfrm>
        </p:grpSpPr>
        <p:grpSp>
          <p:nvGrpSpPr>
            <p:cNvPr id="17" name="Group 16"/>
            <p:cNvGrpSpPr/>
            <p:nvPr/>
          </p:nvGrpSpPr>
          <p:grpSpPr>
            <a:xfrm>
              <a:off x="247181" y="1501341"/>
              <a:ext cx="3090381" cy="914401"/>
              <a:chOff x="5537206" y="1557991"/>
              <a:chExt cx="3079904" cy="850065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6175326" y="1799315"/>
                    <a:ext cx="2280848" cy="5436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𝑷</m:t>
                        </m:r>
                        <m:r>
                          <a:rPr lang="en-US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𝟒𝟎𝟓</m:t>
                        </m:r>
                        <m:r>
                          <m:rPr>
                            <m:nor/>
                          </m:rPr>
                          <a:rPr lang="en-US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a14:m>
                    <a:r>
                      <a:rPr lang="vi-VN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2" name="TextBox 3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5326" y="1799315"/>
                    <a:ext cx="2280848" cy="543631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8" name="Group 17"/>
            <p:cNvGrpSpPr/>
            <p:nvPr/>
          </p:nvGrpSpPr>
          <p:grpSpPr>
            <a:xfrm>
              <a:off x="3163101" y="1501346"/>
              <a:ext cx="3090381" cy="914402"/>
              <a:chOff x="5537206" y="1557992"/>
              <a:chExt cx="3079904" cy="850064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6255245" y="1778617"/>
                    <a:ext cx="2280848" cy="5436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𝑷</m:t>
                          </m:r>
                          <m:r>
                            <a:rPr lang="en-US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𝟒𝟎</m:t>
                          </m:r>
                          <m:r>
                            <m:rPr>
                              <m:nor/>
                            </m:rPr>
                            <a:rPr lang="en-US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b="1" dirty="0">
                      <a:solidFill>
                        <a:schemeClr val="bg1"/>
                      </a:solidFill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9" name="TextBox 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55245" y="1778617"/>
                    <a:ext cx="2280848" cy="543630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9" name="Group 18"/>
            <p:cNvGrpSpPr/>
            <p:nvPr/>
          </p:nvGrpSpPr>
          <p:grpSpPr>
            <a:xfrm>
              <a:off x="6079021" y="1501343"/>
              <a:ext cx="3090381" cy="914402"/>
              <a:chOff x="5537206" y="1557992"/>
              <a:chExt cx="3079904" cy="850064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6247145" y="1765662"/>
                    <a:ext cx="2280848" cy="5436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𝑷</m:t>
                        </m:r>
                        <m:r>
                          <a:rPr lang="en-US" b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𝟒𝟎𝟕</m:t>
                        </m:r>
                      </m:oMath>
                    </a14:m>
                    <a:r>
                      <a:rPr lang="en-US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.</a:t>
                    </a:r>
                    <a:r>
                      <a:rPr lang="vi-VN" sz="3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" name="TextBox 2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47145" y="1765662"/>
                    <a:ext cx="2280848" cy="543630"/>
                  </a:xfrm>
                  <a:prstGeom prst="rect">
                    <a:avLst/>
                  </a:prstGeom>
                  <a:blipFill rotWithShape="1">
                    <a:blip r:embed="rId8"/>
                    <a:stretch>
                      <a:fillRect t="-14583" b="-32292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0" name="Group 19"/>
            <p:cNvGrpSpPr/>
            <p:nvPr/>
          </p:nvGrpSpPr>
          <p:grpSpPr>
            <a:xfrm>
              <a:off x="8994942" y="1501345"/>
              <a:ext cx="3090381" cy="914400"/>
              <a:chOff x="5537206" y="1557992"/>
              <a:chExt cx="3079904" cy="850063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5962630" y="1778618"/>
                    <a:ext cx="2493487" cy="4864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marR="0" algn="ctr">
                      <a:spcBef>
                        <a:spcPts val="600"/>
                      </a:spcBef>
                      <a:spcAft>
                        <a:spcPts val="0"/>
                      </a:spcAft>
                    </a:pPr>
                    <a14:m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𝑷</m:t>
                        </m:r>
                        <m:r>
                          <a:rPr lang="en-US" sz="2800" b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𝟒𝟎𝟑</m:t>
                        </m:r>
                      </m:oMath>
                    </a14:m>
                    <a:r>
                      <a: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.</a:t>
                    </a:r>
                    <a:endPara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3" name="TextBox 2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62630" y="1778618"/>
                    <a:ext cx="2493487" cy="486406"/>
                  </a:xfrm>
                  <a:prstGeom prst="rect">
                    <a:avLst/>
                  </a:prstGeom>
                  <a:blipFill rotWithShape="1">
                    <a:blip r:embed="rId9"/>
                    <a:stretch>
                      <a:fillRect t="-11765" b="-32941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78901251-A012-4798-8FF5-A48A2302F0D4}"/>
              </a:ext>
            </a:extLst>
          </p:cNvPr>
          <p:cNvSpPr/>
          <p:nvPr/>
        </p:nvSpPr>
        <p:spPr>
          <a:xfrm>
            <a:off x="0" y="341626"/>
            <a:ext cx="546116" cy="538129"/>
          </a:xfrm>
          <a:prstGeom prst="ellipse">
            <a:avLst/>
          </a:prstGeom>
          <a:solidFill>
            <a:srgbClr val="CC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5" rIns="45711" bIns="22855" rtlCol="0" anchor="ctr"/>
          <a:lstStyle/>
          <a:p>
            <a:pPr algn="ctr"/>
            <a:r>
              <a:rPr lang="vi-VN" sz="3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87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86237" y="122140"/>
            <a:ext cx="11906398" cy="4643414"/>
            <a:chOff x="534987" y="1869705"/>
            <a:chExt cx="23340850" cy="8312069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50" cy="8312069"/>
              <a:chOff x="534987" y="1647866"/>
              <a:chExt cx="23340850" cy="8312069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51" y="1771634"/>
                <a:ext cx="23120186" cy="8188301"/>
              </a:xfrm>
              <a:prstGeom prst="roundRect">
                <a:avLst>
                  <a:gd name="adj" fmla="val 549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328128" y="1653394"/>
                  <a:ext cx="2690581" cy="9916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3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42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816203" y="2677916"/>
                  <a:ext cx="13795748" cy="68698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algn="just">
                    <a:lnSpc>
                      <a:spcPct val="107000"/>
                    </a:lnSpc>
                    <a:spcBef>
                      <a:spcPts val="600"/>
                    </a:spcBef>
                  </a:pPr>
                  <a:r>
                    <a:rPr lang="en-US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Trong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không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gian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với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hệ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tọa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độ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𝑂𝑥𝑦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,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cho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hộp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chữ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nhật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𝐴𝐵𝐶𝐷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sSup>
                        <m:sSup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sSup>
                        <m:sSup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sSup>
                        <m:sSup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trùng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với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gốc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tọa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độ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𝑂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,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các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đỉnh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;0;0)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𝐷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(0;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;0)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,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(0;0;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với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&gt;0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Gọi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𝑀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trung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điểm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cạnh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Khi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đó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thể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tích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tứ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diện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𝐵𝐷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𝑀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đạt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giá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trị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lớn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nhất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bằng</a:t>
                  </a:r>
                  <a:endPara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6203" y="2677916"/>
                  <a:ext cx="13795748" cy="6869827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953" t="-952" r="-867" b="-3016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Action Button: Forward or Next 2">
            <a:hlinkClick r:id="" action="ppaction://hlinkshowjump?jump=nextslide" highlightClick="1"/>
          </p:cNvPr>
          <p:cNvSpPr/>
          <p:nvPr/>
        </p:nvSpPr>
        <p:spPr>
          <a:xfrm>
            <a:off x="11564032" y="6565052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Action Button: Back or Previous 3">
            <a:hlinkClick r:id="" action="ppaction://hlinkshowjump?jump=previousslide" highlightClick="1"/>
          </p:cNvPr>
          <p:cNvSpPr/>
          <p:nvPr/>
        </p:nvSpPr>
        <p:spPr>
          <a:xfrm>
            <a:off x="11000320" y="6565052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Action Button: Home 11">
            <a:hlinkClick r:id="rId4" action="ppaction://hlinksldjump" highlightClick="1"/>
          </p:cNvPr>
          <p:cNvSpPr/>
          <p:nvPr/>
        </p:nvSpPr>
        <p:spPr>
          <a:xfrm>
            <a:off x="6438531" y="6445187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7" name="Group 16"/>
          <p:cNvGrpSpPr/>
          <p:nvPr/>
        </p:nvGrpSpPr>
        <p:grpSpPr>
          <a:xfrm>
            <a:off x="433819" y="6253719"/>
            <a:ext cx="2565262" cy="457805"/>
            <a:chOff x="433819" y="6253719"/>
            <a:chExt cx="2565262" cy="457805"/>
          </a:xfrm>
        </p:grpSpPr>
        <p:sp>
          <p:nvSpPr>
            <p:cNvPr id="77" name="Round Diagonal Corner Rectangle 76"/>
            <p:cNvSpPr/>
            <p:nvPr/>
          </p:nvSpPr>
          <p:spPr>
            <a:xfrm flipV="1">
              <a:off x="433819" y="6273367"/>
              <a:ext cx="444071" cy="420651"/>
            </a:xfrm>
            <a:prstGeom prst="round2Diag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75" name="Freeform 20"/>
            <p:cNvSpPr>
              <a:spLocks/>
            </p:cNvSpPr>
            <p:nvPr/>
          </p:nvSpPr>
          <p:spPr bwMode="auto">
            <a:xfrm rot="16200000" flipV="1">
              <a:off x="1726071" y="5438515"/>
              <a:ext cx="424829" cy="2121190"/>
            </a:xfrm>
            <a:prstGeom prst="round1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50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76" name="Freeform 75"/>
            <p:cNvSpPr>
              <a:spLocks noEditPoints="1"/>
            </p:cNvSpPr>
            <p:nvPr/>
          </p:nvSpPr>
          <p:spPr bwMode="auto">
            <a:xfrm>
              <a:off x="513848" y="6294224"/>
              <a:ext cx="284012" cy="378936"/>
            </a:xfrm>
            <a:custGeom>
              <a:avLst/>
              <a:gdLst>
                <a:gd name="T0" fmla="*/ 135 w 145"/>
                <a:gd name="T1" fmla="*/ 72 h 197"/>
                <a:gd name="T2" fmla="*/ 72 w 145"/>
                <a:gd name="T3" fmla="*/ 135 h 197"/>
                <a:gd name="T4" fmla="*/ 9 w 145"/>
                <a:gd name="T5" fmla="*/ 72 h 197"/>
                <a:gd name="T6" fmla="*/ 72 w 145"/>
                <a:gd name="T7" fmla="*/ 9 h 197"/>
                <a:gd name="T8" fmla="*/ 115 w 145"/>
                <a:gd name="T9" fmla="*/ 26 h 197"/>
                <a:gd name="T10" fmla="*/ 60 w 145"/>
                <a:gd name="T11" fmla="*/ 82 h 197"/>
                <a:gd name="T12" fmla="*/ 30 w 145"/>
                <a:gd name="T13" fmla="*/ 60 h 197"/>
                <a:gd name="T14" fmla="*/ 20 w 145"/>
                <a:gd name="T15" fmla="*/ 68 h 197"/>
                <a:gd name="T16" fmla="*/ 61 w 145"/>
                <a:gd name="T17" fmla="*/ 126 h 197"/>
                <a:gd name="T18" fmla="*/ 123 w 145"/>
                <a:gd name="T19" fmla="*/ 35 h 197"/>
                <a:gd name="T20" fmla="*/ 135 w 145"/>
                <a:gd name="T21" fmla="*/ 72 h 197"/>
                <a:gd name="T22" fmla="*/ 145 w 145"/>
                <a:gd name="T23" fmla="*/ 12 h 197"/>
                <a:gd name="T24" fmla="*/ 135 w 145"/>
                <a:gd name="T25" fmla="*/ 12 h 197"/>
                <a:gd name="T26" fmla="*/ 123 w 145"/>
                <a:gd name="T27" fmla="*/ 21 h 197"/>
                <a:gd name="T28" fmla="*/ 72 w 145"/>
                <a:gd name="T29" fmla="*/ 0 h 197"/>
                <a:gd name="T30" fmla="*/ 0 w 145"/>
                <a:gd name="T31" fmla="*/ 72 h 197"/>
                <a:gd name="T32" fmla="*/ 30 w 145"/>
                <a:gd name="T33" fmla="*/ 131 h 197"/>
                <a:gd name="T34" fmla="*/ 7 w 145"/>
                <a:gd name="T35" fmla="*/ 175 h 197"/>
                <a:gd name="T36" fmla="*/ 13 w 145"/>
                <a:gd name="T37" fmla="*/ 193 h 197"/>
                <a:gd name="T38" fmla="*/ 32 w 145"/>
                <a:gd name="T39" fmla="*/ 187 h 197"/>
                <a:gd name="T40" fmla="*/ 51 w 145"/>
                <a:gd name="T41" fmla="*/ 141 h 197"/>
                <a:gd name="T42" fmla="*/ 51 w 145"/>
                <a:gd name="T43" fmla="*/ 141 h 197"/>
                <a:gd name="T44" fmla="*/ 72 w 145"/>
                <a:gd name="T45" fmla="*/ 145 h 197"/>
                <a:gd name="T46" fmla="*/ 145 w 145"/>
                <a:gd name="T47" fmla="*/ 72 h 197"/>
                <a:gd name="T48" fmla="*/ 129 w 145"/>
                <a:gd name="T49" fmla="*/ 28 h 197"/>
                <a:gd name="T50" fmla="*/ 145 w 145"/>
                <a:gd name="T51" fmla="*/ 12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5" h="197">
                  <a:moveTo>
                    <a:pt x="135" y="72"/>
                  </a:moveTo>
                  <a:cubicBezTo>
                    <a:pt x="135" y="107"/>
                    <a:pt x="107" y="135"/>
                    <a:pt x="72" y="135"/>
                  </a:cubicBezTo>
                  <a:cubicBezTo>
                    <a:pt x="37" y="135"/>
                    <a:pt x="9" y="107"/>
                    <a:pt x="9" y="72"/>
                  </a:cubicBezTo>
                  <a:cubicBezTo>
                    <a:pt x="9" y="37"/>
                    <a:pt x="37" y="9"/>
                    <a:pt x="72" y="9"/>
                  </a:cubicBezTo>
                  <a:cubicBezTo>
                    <a:pt x="89" y="9"/>
                    <a:pt x="104" y="15"/>
                    <a:pt x="115" y="26"/>
                  </a:cubicBezTo>
                  <a:cubicBezTo>
                    <a:pt x="101" y="38"/>
                    <a:pt x="80" y="57"/>
                    <a:pt x="60" y="82"/>
                  </a:cubicBezTo>
                  <a:cubicBezTo>
                    <a:pt x="50" y="74"/>
                    <a:pt x="40" y="67"/>
                    <a:pt x="30" y="60"/>
                  </a:cubicBezTo>
                  <a:cubicBezTo>
                    <a:pt x="26" y="63"/>
                    <a:pt x="24" y="65"/>
                    <a:pt x="20" y="68"/>
                  </a:cubicBezTo>
                  <a:cubicBezTo>
                    <a:pt x="34" y="88"/>
                    <a:pt x="47" y="107"/>
                    <a:pt x="61" y="126"/>
                  </a:cubicBezTo>
                  <a:cubicBezTo>
                    <a:pt x="80" y="95"/>
                    <a:pt x="99" y="63"/>
                    <a:pt x="123" y="35"/>
                  </a:cubicBezTo>
                  <a:cubicBezTo>
                    <a:pt x="130" y="45"/>
                    <a:pt x="135" y="58"/>
                    <a:pt x="135" y="72"/>
                  </a:cubicBezTo>
                  <a:close/>
                  <a:moveTo>
                    <a:pt x="145" y="12"/>
                  </a:moveTo>
                  <a:cubicBezTo>
                    <a:pt x="141" y="12"/>
                    <a:pt x="138" y="12"/>
                    <a:pt x="135" y="12"/>
                  </a:cubicBezTo>
                  <a:cubicBezTo>
                    <a:pt x="135" y="12"/>
                    <a:pt x="130" y="15"/>
                    <a:pt x="123" y="21"/>
                  </a:cubicBezTo>
                  <a:cubicBezTo>
                    <a:pt x="110" y="8"/>
                    <a:pt x="92" y="0"/>
                    <a:pt x="72" y="0"/>
                  </a:cubicBezTo>
                  <a:cubicBezTo>
                    <a:pt x="32" y="0"/>
                    <a:pt x="0" y="32"/>
                    <a:pt x="0" y="72"/>
                  </a:cubicBezTo>
                  <a:cubicBezTo>
                    <a:pt x="0" y="97"/>
                    <a:pt x="11" y="118"/>
                    <a:pt x="30" y="131"/>
                  </a:cubicBezTo>
                  <a:cubicBezTo>
                    <a:pt x="7" y="175"/>
                    <a:pt x="7" y="175"/>
                    <a:pt x="7" y="175"/>
                  </a:cubicBezTo>
                  <a:cubicBezTo>
                    <a:pt x="3" y="182"/>
                    <a:pt x="6" y="190"/>
                    <a:pt x="13" y="193"/>
                  </a:cubicBezTo>
                  <a:cubicBezTo>
                    <a:pt x="20" y="197"/>
                    <a:pt x="28" y="194"/>
                    <a:pt x="32" y="187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8" y="143"/>
                    <a:pt x="65" y="145"/>
                    <a:pt x="72" y="145"/>
                  </a:cubicBezTo>
                  <a:cubicBezTo>
                    <a:pt x="112" y="145"/>
                    <a:pt x="145" y="112"/>
                    <a:pt x="145" y="72"/>
                  </a:cubicBezTo>
                  <a:cubicBezTo>
                    <a:pt x="145" y="55"/>
                    <a:pt x="138" y="40"/>
                    <a:pt x="129" y="28"/>
                  </a:cubicBezTo>
                  <a:cubicBezTo>
                    <a:pt x="134" y="22"/>
                    <a:pt x="139" y="17"/>
                    <a:pt x="145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41075" y="6253719"/>
              <a:ext cx="1475337" cy="3829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Lời Giải</a:t>
              </a:r>
              <a:endParaRPr lang="en-US" sz="3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58835" y="5038095"/>
            <a:ext cx="11838141" cy="1526957"/>
            <a:chOff x="247181" y="1451419"/>
            <a:chExt cx="11838141" cy="1526957"/>
          </a:xfrm>
        </p:grpSpPr>
        <p:grpSp>
          <p:nvGrpSpPr>
            <p:cNvPr id="48" name="Group 47"/>
            <p:cNvGrpSpPr/>
            <p:nvPr/>
          </p:nvGrpSpPr>
          <p:grpSpPr>
            <a:xfrm>
              <a:off x="247181" y="1501341"/>
              <a:ext cx="3090381" cy="922872"/>
              <a:chOff x="5537206" y="1557991"/>
              <a:chExt cx="3079904" cy="857940"/>
            </a:xfrm>
          </p:grpSpPr>
          <p:sp>
            <p:nvSpPr>
              <p:cNvPr id="82" name="Rectangle 8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4" name="TextBox 83"/>
                  <p:cNvSpPr txBox="1"/>
                  <p:nvPr/>
                </p:nvSpPr>
                <p:spPr>
                  <a:xfrm>
                    <a:off x="6081471" y="1578309"/>
                    <a:ext cx="2280848" cy="83762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𝟐𝟒𝟓</m:t>
                            </m:r>
                          </m:num>
                          <m:den>
                            <m:r>
                              <a:rPr lang="en-US" sz="36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𝟏𝟎𝟖</m:t>
                            </m:r>
                          </m:den>
                        </m:f>
                      </m:oMath>
                    </a14:m>
                    <a:r>
                      <a:rPr lang="en-US" sz="36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.</a:t>
                    </a:r>
                    <a:endParaRPr lang="en-US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4" name="TextBox 8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81471" y="1578309"/>
                    <a:ext cx="2280848" cy="837622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b="-1013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9" name="Group 48"/>
            <p:cNvGrpSpPr/>
            <p:nvPr/>
          </p:nvGrpSpPr>
          <p:grpSpPr>
            <a:xfrm>
              <a:off x="3163101" y="1501345"/>
              <a:ext cx="3090381" cy="914402"/>
              <a:chOff x="5537206" y="1557992"/>
              <a:chExt cx="3079904" cy="850064"/>
            </a:xfrm>
          </p:grpSpPr>
          <p:sp>
            <p:nvSpPr>
              <p:cNvPr id="79" name="Rectangle 78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TextBox 80"/>
                  <p:cNvSpPr txBox="1"/>
                  <p:nvPr/>
                </p:nvSpPr>
                <p:spPr>
                  <a:xfrm>
                    <a:off x="6053338" y="1561554"/>
                    <a:ext cx="2280848" cy="83571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28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𝟗</m:t>
                              </m:r>
                            </m:num>
                            <m:den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𝟒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2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1" name="TextBox 8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53338" y="1561554"/>
                    <a:ext cx="2280848" cy="835712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0" name="Group 49"/>
            <p:cNvGrpSpPr/>
            <p:nvPr/>
          </p:nvGrpSpPr>
          <p:grpSpPr>
            <a:xfrm>
              <a:off x="6079021" y="1501348"/>
              <a:ext cx="3090381" cy="946098"/>
              <a:chOff x="5537206" y="1557992"/>
              <a:chExt cx="3079904" cy="879528"/>
            </a:xfrm>
          </p:grpSpPr>
          <p:sp>
            <p:nvSpPr>
              <p:cNvPr id="66" name="Rectangle 6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TextBox 73"/>
                  <p:cNvSpPr txBox="1"/>
                  <p:nvPr/>
                </p:nvSpPr>
                <p:spPr>
                  <a:xfrm>
                    <a:off x="6238072" y="1600617"/>
                    <a:ext cx="2280848" cy="83690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sz="2800" dirty="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28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𝟔𝟒</m:t>
                              </m:r>
                            </m:num>
                            <m:den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𝟐𝟕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fr-FR" sz="24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4" name="TextBox 7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38072" y="1600617"/>
                    <a:ext cx="2280848" cy="836903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2" name="Group 51"/>
            <p:cNvGrpSpPr/>
            <p:nvPr/>
          </p:nvGrpSpPr>
          <p:grpSpPr>
            <a:xfrm>
              <a:off x="8994941" y="1451419"/>
              <a:ext cx="3090381" cy="1526957"/>
              <a:chOff x="5537206" y="1511579"/>
              <a:chExt cx="3079904" cy="1419520"/>
            </a:xfrm>
          </p:grpSpPr>
          <p:sp>
            <p:nvSpPr>
              <p:cNvPr id="63" name="Rectangle 62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5" name="TextBox 64"/>
                  <p:cNvSpPr txBox="1"/>
                  <p:nvPr/>
                </p:nvSpPr>
                <p:spPr>
                  <a:xfrm>
                    <a:off x="6035496" y="1511579"/>
                    <a:ext cx="2493487" cy="14195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just">
                      <a:lnSpc>
                        <a:spcPct val="107000"/>
                      </a:lnSpc>
                      <a:spcAft>
                        <a:spcPts val="1000"/>
                      </a:spcAft>
                      <a:tabLst>
                        <a:tab pos="540385" algn="l"/>
                        <a:tab pos="1980565" algn="l"/>
                        <a:tab pos="3420745" algn="l"/>
                        <a:tab pos="4770755" algn="l"/>
                      </a:tabLs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28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𝟕𝟓</m:t>
                              </m:r>
                            </m:num>
                            <m:den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𝟑𝟐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2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 </m:t>
                          </m:r>
                        </m:oMath>
                      </m:oMathPara>
                    </a14:m>
                    <a:endPara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 algn="ctr"/>
                    <a:r>
                      <a:rPr lang="en-US" sz="28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.</a:t>
                    </a:r>
                    <a:endPara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5" name="TextBox 6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35496" y="1511579"/>
                    <a:ext cx="2493487" cy="1419520"/>
                  </a:xfrm>
                  <a:prstGeom prst="rect">
                    <a:avLst/>
                  </a:prstGeom>
                  <a:blipFill rotWithShape="1">
                    <a:blip r:embed="rId8"/>
                    <a:stretch>
                      <a:fillRect b="-9960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7" name="Group 6"/>
          <p:cNvGrpSpPr/>
          <p:nvPr/>
        </p:nvGrpSpPr>
        <p:grpSpPr>
          <a:xfrm>
            <a:off x="7267035" y="191281"/>
            <a:ext cx="4884345" cy="4574273"/>
            <a:chOff x="7267035" y="191281"/>
            <a:chExt cx="4884345" cy="4574273"/>
          </a:xfrm>
        </p:grpSpPr>
        <p:pic>
          <p:nvPicPr>
            <p:cNvPr id="85" name="Picture 84"/>
            <p:cNvPicPr/>
            <p:nvPr/>
          </p:nvPicPr>
          <p:blipFill rotWithShape="1">
            <a:blip r:embed="rId9" cstate="print">
              <a:lum bright="-40000" contrast="-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5" b="3017"/>
            <a:stretch/>
          </p:blipFill>
          <p:spPr bwMode="auto">
            <a:xfrm>
              <a:off x="7267035" y="191281"/>
              <a:ext cx="4884345" cy="45742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10205418" y="2663083"/>
              <a:ext cx="7842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tx2"/>
                  </a:solidFill>
                </a:rPr>
                <a:t>M</a:t>
              </a:r>
              <a:endParaRPr lang="vi-VN" b="1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260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40613" y="111704"/>
            <a:ext cx="11834900" cy="6733083"/>
            <a:chOff x="184495" y="3636272"/>
            <a:chExt cx="11834900" cy="7360657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20"/>
              <a:ext cx="11834900" cy="7131709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2"/>
              <a:ext cx="2342697" cy="724644"/>
              <a:chOff x="1275608" y="6239450"/>
              <a:chExt cx="4592536" cy="1316644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3" y="4701163"/>
                <a:ext cx="828632" cy="407189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813136" cy="1316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224660" y="816958"/>
                <a:ext cx="8556734" cy="5577410"/>
              </a:xfrm>
              <a:prstGeom prst="rect">
                <a:avLst/>
              </a:prstGeom>
              <a:noFill/>
            </p:spPr>
            <p:txBody>
              <a:bodyPr wrap="square" lIns="91426" tIns="45713" rIns="91426" bIns="45713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1000"/>
                  </a:spcAft>
                </a:pP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Tọa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),</m:t>
                    </m:r>
                    <m:r>
                      <m:rPr>
                        <m:nor/>
                      </m:rPr>
                      <a:rPr lang="en-US" sz="280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;;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),</m:t>
                    </m:r>
                    <m:r>
                      <m:rPr>
                        <m:nor/>
                      </m:rPr>
                      <a:rPr lang="en-US" sz="280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1000"/>
                  </a:spcAft>
                </a:pP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Tọa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vectơ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acc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;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;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US" sz="280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</m:t>
                      </m:r>
                    </m:oMath>
                  </m:oMathPara>
                </a14:m>
                <a:endParaRPr lang="en-US" sz="28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1000"/>
                  </a:spcAft>
                </a:pPr>
                <a:r>
                  <a:rPr lang="en-US" sz="28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𝐵𝐷</m:t>
                        </m:r>
                      </m:e>
                    </m:acc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sz="280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</m:t>
                    </m:r>
                    <m:acc>
                      <m:accPr>
                        <m:chr m:val="⃗"/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𝐵𝑀</m:t>
                        </m:r>
                      </m:e>
                    </m:acc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pl-PL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28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1000"/>
                  </a:spcAft>
                </a:pPr>
                <a:r>
                  <a:rPr lang="pl-PL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 </a:t>
                </a:r>
                <a:r>
                  <a:rPr lang="pl-PL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 </a:t>
                </a:r>
                <a:r>
                  <a:rPr lang="pl-PL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pl-PL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hướng</a:t>
                </a:r>
                <a:r>
                  <a:rPr lang="en-US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acc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𝐵𝐷</m:t>
                            </m:r>
                          </m:e>
                        </m:acc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𝑚𝑛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𝑚𝑛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;−</m:t>
                        </m:r>
                        <m:sSup>
                          <m:sSupPr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660" y="816958"/>
                <a:ext cx="8556734" cy="5577410"/>
              </a:xfrm>
              <a:prstGeom prst="rect">
                <a:avLst/>
              </a:prstGeom>
              <a:blipFill rotWithShape="1">
                <a:blip r:embed="rId2"/>
                <a:stretch>
                  <a:fillRect l="-1496" b="-10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Action Button: Forward or Next 49">
            <a:hlinkClick r:id="" action="ppaction://hlinkshowjump?jump=nextslide" highlightClick="1"/>
          </p:cNvPr>
          <p:cNvSpPr/>
          <p:nvPr/>
        </p:nvSpPr>
        <p:spPr>
          <a:xfrm>
            <a:off x="11172536" y="6505777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Action Button: Back or Previous 63">
            <a:hlinkClick r:id="" action="ppaction://hlinkshowjump?jump=previousslide" highlightClick="1"/>
          </p:cNvPr>
          <p:cNvSpPr/>
          <p:nvPr/>
        </p:nvSpPr>
        <p:spPr>
          <a:xfrm>
            <a:off x="10608824" y="6505777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5" name="Action Button: Home 64">
            <a:hlinkClick r:id="rId3" action="ppaction://hlinksldjump" highlightClick="1"/>
          </p:cNvPr>
          <p:cNvSpPr/>
          <p:nvPr/>
        </p:nvSpPr>
        <p:spPr>
          <a:xfrm>
            <a:off x="9719992" y="6385913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6" name="Group 15"/>
          <p:cNvGrpSpPr/>
          <p:nvPr/>
        </p:nvGrpSpPr>
        <p:grpSpPr>
          <a:xfrm>
            <a:off x="6542690" y="570835"/>
            <a:ext cx="5178331" cy="5073219"/>
            <a:chOff x="7267035" y="191281"/>
            <a:chExt cx="4884345" cy="4574273"/>
          </a:xfrm>
        </p:grpSpPr>
        <p:pic>
          <p:nvPicPr>
            <p:cNvPr id="17" name="Picture 16"/>
            <p:cNvPicPr/>
            <p:nvPr/>
          </p:nvPicPr>
          <p:blipFill rotWithShape="1">
            <a:blip r:embed="rId4" cstate="print">
              <a:lum bright="-40000" contrast="-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5" b="3017"/>
            <a:stretch/>
          </p:blipFill>
          <p:spPr bwMode="auto">
            <a:xfrm>
              <a:off x="7267035" y="191281"/>
              <a:ext cx="4884345" cy="45742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10205418" y="2663083"/>
              <a:ext cx="7842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tx2"/>
                  </a:solidFill>
                </a:rPr>
                <a:t>M</a:t>
              </a:r>
              <a:endParaRPr lang="vi-VN" b="1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364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40613" y="111704"/>
            <a:ext cx="11834900" cy="6733083"/>
            <a:chOff x="184495" y="3636272"/>
            <a:chExt cx="11834900" cy="7360657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20"/>
              <a:ext cx="11834900" cy="7131709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2"/>
              <a:ext cx="2342697" cy="724644"/>
              <a:chOff x="1275608" y="6239450"/>
              <a:chExt cx="4592536" cy="1316644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3" y="4701163"/>
                <a:ext cx="828632" cy="407189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813136" cy="1316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224660" y="909887"/>
                <a:ext cx="6318030" cy="4734167"/>
              </a:xfrm>
              <a:prstGeom prst="rect">
                <a:avLst/>
              </a:prstGeom>
              <a:noFill/>
            </p:spPr>
            <p:txBody>
              <a:bodyPr wrap="square" lIns="91426" tIns="45713" rIns="91426" bIns="45713" rtlCol="0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1000"/>
                  </a:spcAft>
                  <a:tabLst>
                    <a:tab pos="540385" algn="l"/>
                    <a:tab pos="1980565" algn="l"/>
                    <a:tab pos="3420745" algn="l"/>
                    <a:tab pos="4770755" algn="l"/>
                  </a:tabLst>
                </a:pPr>
                <a:r>
                  <a:rPr lang="pl-PL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 Thể tích của tứ diện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𝐵𝐷𝐴</m:t>
                    </m:r>
                    <m:r>
                      <a:rPr lang="pl-PL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pl-PL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được tính theo công thức</a:t>
                </a:r>
                <a:endPara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1000"/>
                  </a:spcAft>
                  <a:tabLst>
                    <a:tab pos="540385" algn="l"/>
                    <a:tab pos="1980565" algn="l"/>
                    <a:tab pos="3420745" algn="l"/>
                    <a:tab pos="4770755" algn="l"/>
                  </a:tabLst>
                </a:pPr>
                <a:r>
                  <a:rPr lang="pl-PL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𝐵𝐷</m:t>
                        </m:r>
                        <m:sSup>
                          <m:sSupPr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pl-PL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sub>
                    </m:sSub>
                    <m:r>
                      <a:rPr lang="pl-PL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l-PL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pl-PL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d>
                      <m:dPr>
                        <m:begChr m:val="|"/>
                        <m:endChr m:val="|"/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28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𝐵</m:t>
                                </m:r>
                                <m:sSup>
                                  <m:sSupPr>
                                    <m:ctrlPr>
                                      <a:rPr lang="en-US" sz="2800" i="1">
                                        <a:latin typeface="Cambria Math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𝐴</m:t>
                                    </m:r>
                                  </m:e>
                                  <m:sup>
                                    <m:r>
                                      <a:rPr lang="pl-PL" sz="2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acc>
                            <m:r>
                              <a:rPr lang="pl-PL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acc>
                              <m:accPr>
                                <m:chr m:val="⃗"/>
                                <m:ctrlPr>
                                  <a:rPr lang="en-US" sz="28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𝐵𝐷</m:t>
                                </m:r>
                              </m:e>
                            </m:acc>
                          </m:e>
                        </m:d>
                        <m:r>
                          <a:rPr lang="pl-PL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acc>
                          <m:accPr>
                            <m:chr m:val="⃗"/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𝐵𝑀</m:t>
                            </m:r>
                          </m:e>
                        </m:acc>
                      </m:e>
                    </m:d>
                    <m:r>
                      <a:rPr lang="pl-PL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pl-PL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num>
                      <m:den>
                        <m:r>
                          <a:rPr lang="pl-PL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pl-PL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1000"/>
                  </a:spcAft>
                  <a:tabLst>
                    <a:tab pos="540385" algn="l"/>
                    <a:tab pos="1980565" algn="l"/>
                    <a:tab pos="3420745" algn="l"/>
                    <a:tab pos="4770755" algn="l"/>
                  </a:tabLst>
                </a:pPr>
                <a:r>
                  <a:rPr lang="pl-PL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 Theo bất đẳng thức Cô Si ta có 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Bef>
                    <a:spcPts val="600"/>
                  </a:spcBef>
                  <a:spcAft>
                    <a:spcPts val="1000"/>
                  </a:spcAft>
                  <a:tabLst>
                    <a:tab pos="540385" algn="l"/>
                    <a:tab pos="1980565" algn="l"/>
                    <a:tab pos="3420745" algn="l"/>
                    <a:tab pos="477075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.(2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)≤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𝑚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𝑚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+2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512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27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256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27</m:t>
                          </m:r>
                        </m:den>
                      </m:f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660" y="909887"/>
                <a:ext cx="6318030" cy="4734167"/>
              </a:xfrm>
              <a:prstGeom prst="rect">
                <a:avLst/>
              </a:prstGeom>
              <a:blipFill rotWithShape="1">
                <a:blip r:embed="rId2"/>
                <a:stretch>
                  <a:fillRect l="-2027" t="-1287" r="-193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Action Button: Forward or Next 49">
            <a:hlinkClick r:id="" action="ppaction://hlinkshowjump?jump=nextslide" highlightClick="1"/>
          </p:cNvPr>
          <p:cNvSpPr/>
          <p:nvPr/>
        </p:nvSpPr>
        <p:spPr>
          <a:xfrm>
            <a:off x="11172536" y="6505777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Action Button: Back or Previous 63">
            <a:hlinkClick r:id="" action="ppaction://hlinkshowjump?jump=previousslide" highlightClick="1"/>
          </p:cNvPr>
          <p:cNvSpPr/>
          <p:nvPr/>
        </p:nvSpPr>
        <p:spPr>
          <a:xfrm>
            <a:off x="10608824" y="6505777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5" name="Action Button: Home 64">
            <a:hlinkClick r:id="rId3" action="ppaction://hlinksldjump" highlightClick="1"/>
          </p:cNvPr>
          <p:cNvSpPr/>
          <p:nvPr/>
        </p:nvSpPr>
        <p:spPr>
          <a:xfrm>
            <a:off x="9719992" y="6385913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6" name="Group 15"/>
          <p:cNvGrpSpPr/>
          <p:nvPr/>
        </p:nvGrpSpPr>
        <p:grpSpPr>
          <a:xfrm>
            <a:off x="6542690" y="570835"/>
            <a:ext cx="5178331" cy="5073219"/>
            <a:chOff x="7267035" y="191281"/>
            <a:chExt cx="4884345" cy="4574273"/>
          </a:xfrm>
        </p:grpSpPr>
        <p:pic>
          <p:nvPicPr>
            <p:cNvPr id="17" name="Picture 16"/>
            <p:cNvPicPr/>
            <p:nvPr/>
          </p:nvPicPr>
          <p:blipFill rotWithShape="1">
            <a:blip r:embed="rId4" cstate="print">
              <a:lum bright="-40000" contrast="-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5" b="3017"/>
            <a:stretch/>
          </p:blipFill>
          <p:spPr bwMode="auto">
            <a:xfrm>
              <a:off x="7267035" y="191281"/>
              <a:ext cx="4884345" cy="45742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10205418" y="2663083"/>
              <a:ext cx="7842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tx2"/>
                  </a:solidFill>
                </a:rPr>
                <a:t>M</a:t>
              </a:r>
              <a:endParaRPr lang="vi-VN" b="1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798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40613" y="1132607"/>
            <a:ext cx="11834900" cy="5519643"/>
            <a:chOff x="184495" y="3636272"/>
            <a:chExt cx="11834900" cy="6034116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20"/>
              <a:ext cx="11834900" cy="5805168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2"/>
              <a:ext cx="2342698" cy="724644"/>
              <a:chOff x="1275608" y="6239450"/>
              <a:chExt cx="4592537" cy="1316644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240027" y="4879022"/>
                <a:ext cx="1184345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813136" cy="1316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502769" y="1665740"/>
                <a:ext cx="6036530" cy="4986928"/>
              </a:xfrm>
              <a:prstGeom prst="rect">
                <a:avLst/>
              </a:prstGeom>
              <a:noFill/>
            </p:spPr>
            <p:txBody>
              <a:bodyPr wrap="square" lIns="91426" tIns="45713" rIns="91426" bIns="45713" rtlCol="0">
                <a:spAutoFit/>
              </a:bodyPr>
              <a:lstStyle/>
              <a:p>
                <a:pPr>
                  <a:tabLst>
                    <a:tab pos="540385" algn="l"/>
                    <a:tab pos="1980565" algn="l"/>
                    <a:tab pos="3420745" algn="l"/>
                    <a:tab pos="4770755" algn="l"/>
                  </a:tabLst>
                </a:pP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Đẳng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xảy</a:t>
                </a:r>
                <a:r>
                  <a:rPr lang="en-US" sz="32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chỉ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</a:t>
                </a:r>
              </a:p>
              <a:p>
                <a:pPr>
                  <a:tabLst>
                    <a:tab pos="540385" algn="l"/>
                    <a:tab pos="1980565" algn="l"/>
                    <a:tab pos="3420745" algn="l"/>
                    <a:tab pos="4770755" algn="l"/>
                  </a:tabLst>
                </a:pP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e>
                        </m:eqAr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d>
                      <m:dPr>
                        <m:begChr m:val="{"/>
                        <m:endChr m:val=""/>
                        <m:ctrlPr>
                          <a:rPr lang="en-US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32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8</m:t>
                                </m:r>
                              </m:num>
                              <m:den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32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num>
                              <m:den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eqArr>
                      </m:e>
                    </m:d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endParaRPr lang="en-US" sz="32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tabLst>
                    <a:tab pos="540385" algn="l"/>
                    <a:tab pos="1980565" algn="l"/>
                    <a:tab pos="3420745" algn="l"/>
                    <a:tab pos="4770755" algn="l"/>
                  </a:tabLst>
                </a:pP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32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𝐵𝐷</m:t>
                        </m:r>
                        <m:sSup>
                          <m:sSupPr>
                            <m:ctrlPr>
                              <a:rPr lang="en-US" sz="32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≤</m:t>
                    </m:r>
                    <m:f>
                      <m:fPr>
                        <m:ctrlPr>
                          <a:rPr lang="en-US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64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  </a:t>
                </a:r>
                <a:r>
                  <a:rPr lang="en-US" sz="32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lớn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tứ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𝐵𝐷𝐴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pl-PL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64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27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769" y="1665740"/>
                <a:ext cx="6036530" cy="4986928"/>
              </a:xfrm>
              <a:prstGeom prst="rect">
                <a:avLst/>
              </a:prstGeom>
              <a:blipFill rotWithShape="1">
                <a:blip r:embed="rId2"/>
                <a:stretch>
                  <a:fillRect l="-2523" t="-17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Action Button: Forward or Next 49">
            <a:hlinkClick r:id="" action="ppaction://hlinkshowjump?jump=nextslide" highlightClick="1"/>
          </p:cNvPr>
          <p:cNvSpPr/>
          <p:nvPr/>
        </p:nvSpPr>
        <p:spPr>
          <a:xfrm>
            <a:off x="11172536" y="6505777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Action Button: Back or Previous 63">
            <a:hlinkClick r:id="" action="ppaction://hlinkshowjump?jump=previousslide" highlightClick="1"/>
          </p:cNvPr>
          <p:cNvSpPr/>
          <p:nvPr/>
        </p:nvSpPr>
        <p:spPr>
          <a:xfrm>
            <a:off x="10608824" y="6505777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5" name="Action Button: Home 64">
            <a:hlinkClick r:id="rId3" action="ppaction://hlinksldjump" highlightClick="1"/>
          </p:cNvPr>
          <p:cNvSpPr/>
          <p:nvPr/>
        </p:nvSpPr>
        <p:spPr>
          <a:xfrm>
            <a:off x="9719992" y="6385913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6" name="Group 15"/>
          <p:cNvGrpSpPr/>
          <p:nvPr/>
        </p:nvGrpSpPr>
        <p:grpSpPr>
          <a:xfrm>
            <a:off x="6581553" y="1202442"/>
            <a:ext cx="5178331" cy="5073219"/>
            <a:chOff x="7267035" y="191281"/>
            <a:chExt cx="4884345" cy="4574273"/>
          </a:xfrm>
        </p:grpSpPr>
        <p:pic>
          <p:nvPicPr>
            <p:cNvPr id="17" name="Picture 16"/>
            <p:cNvPicPr/>
            <p:nvPr/>
          </p:nvPicPr>
          <p:blipFill rotWithShape="1">
            <a:blip r:embed="rId4" cstate="print">
              <a:lum bright="-40000" contrast="-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5" b="3017"/>
            <a:stretch/>
          </p:blipFill>
          <p:spPr bwMode="auto">
            <a:xfrm>
              <a:off x="7267035" y="191281"/>
              <a:ext cx="4884345" cy="45742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10205418" y="2663083"/>
              <a:ext cx="7842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tx2"/>
                  </a:solidFill>
                </a:rPr>
                <a:t>M</a:t>
              </a:r>
              <a:endParaRPr lang="vi-VN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96173" y="96232"/>
            <a:ext cx="11838141" cy="1526957"/>
            <a:chOff x="247181" y="1451419"/>
            <a:chExt cx="11838141" cy="1526957"/>
          </a:xfrm>
        </p:grpSpPr>
        <p:grpSp>
          <p:nvGrpSpPr>
            <p:cNvPr id="20" name="Group 19"/>
            <p:cNvGrpSpPr/>
            <p:nvPr/>
          </p:nvGrpSpPr>
          <p:grpSpPr>
            <a:xfrm>
              <a:off x="247181" y="1501341"/>
              <a:ext cx="3090381" cy="922872"/>
              <a:chOff x="5537206" y="1557991"/>
              <a:chExt cx="3079904" cy="857940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6081471" y="1578309"/>
                    <a:ext cx="2280848" cy="83762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𝟐𝟒𝟓</m:t>
                            </m:r>
                          </m:num>
                          <m:den>
                            <m:r>
                              <a:rPr lang="en-US" sz="36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𝟏𝟎𝟖</m:t>
                            </m:r>
                          </m:den>
                        </m:f>
                      </m:oMath>
                    </a14:m>
                    <a:r>
                      <a:rPr lang="en-US" sz="36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.</a:t>
                    </a:r>
                    <a:endParaRPr lang="en-US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5" name="TextBox 3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81471" y="1578309"/>
                    <a:ext cx="2280848" cy="837622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b="-10884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1" name="Group 20"/>
            <p:cNvGrpSpPr/>
            <p:nvPr/>
          </p:nvGrpSpPr>
          <p:grpSpPr>
            <a:xfrm>
              <a:off x="3163101" y="1501345"/>
              <a:ext cx="3090381" cy="914402"/>
              <a:chOff x="5537206" y="1557992"/>
              <a:chExt cx="3079904" cy="850064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6053338" y="1561554"/>
                    <a:ext cx="2280848" cy="83571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28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𝟗</m:t>
                              </m:r>
                            </m:num>
                            <m:den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𝟒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2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2" name="TextBox 3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53338" y="1561554"/>
                    <a:ext cx="2280848" cy="835712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Group 21"/>
            <p:cNvGrpSpPr/>
            <p:nvPr/>
          </p:nvGrpSpPr>
          <p:grpSpPr>
            <a:xfrm>
              <a:off x="6079021" y="1501348"/>
              <a:ext cx="3090381" cy="946098"/>
              <a:chOff x="5537206" y="1557992"/>
              <a:chExt cx="3079904" cy="879528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6238072" y="1600617"/>
                    <a:ext cx="2280848" cy="83690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sz="2800" dirty="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28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𝟔𝟒</m:t>
                              </m:r>
                            </m:num>
                            <m:den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𝟐𝟕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fr-FR" sz="24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9" name="TextBox 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38072" y="1600617"/>
                    <a:ext cx="2280848" cy="836903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" name="Group 22"/>
            <p:cNvGrpSpPr/>
            <p:nvPr/>
          </p:nvGrpSpPr>
          <p:grpSpPr>
            <a:xfrm>
              <a:off x="8994941" y="1451419"/>
              <a:ext cx="3090381" cy="1526957"/>
              <a:chOff x="5537206" y="1511579"/>
              <a:chExt cx="3079904" cy="1419520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6035496" y="1511579"/>
                    <a:ext cx="2493487" cy="14195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just">
                      <a:lnSpc>
                        <a:spcPct val="107000"/>
                      </a:lnSpc>
                      <a:spcAft>
                        <a:spcPts val="1000"/>
                      </a:spcAft>
                      <a:tabLst>
                        <a:tab pos="540385" algn="l"/>
                        <a:tab pos="1980565" algn="l"/>
                        <a:tab pos="3420745" algn="l"/>
                        <a:tab pos="4770755" algn="l"/>
                      </a:tabLs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28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𝟕𝟓</m:t>
                              </m:r>
                            </m:num>
                            <m:den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𝟑𝟐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2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 </m:t>
                          </m:r>
                        </m:oMath>
                      </m:oMathPara>
                    </a14:m>
                    <a:endPara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 algn="ctr"/>
                    <a:r>
                      <a:rPr lang="en-US" sz="28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.</a:t>
                    </a:r>
                    <a:endPara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6" name="TextBox 2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35496" y="1511579"/>
                    <a:ext cx="2493487" cy="1419520"/>
                  </a:xfrm>
                  <a:prstGeom prst="rect">
                    <a:avLst/>
                  </a:prstGeom>
                  <a:blipFill rotWithShape="1">
                    <a:blip r:embed="rId8"/>
                    <a:stretch>
                      <a:fillRect b="-10400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78901251-A012-4798-8FF5-A48A2302F0D4}"/>
              </a:ext>
            </a:extLst>
          </p:cNvPr>
          <p:cNvSpPr/>
          <p:nvPr/>
        </p:nvSpPr>
        <p:spPr>
          <a:xfrm>
            <a:off x="5993183" y="373070"/>
            <a:ext cx="588370" cy="583587"/>
          </a:xfrm>
          <a:prstGeom prst="ellipse">
            <a:avLst/>
          </a:prstGeom>
          <a:solidFill>
            <a:srgbClr val="CC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5" rIns="45711" bIns="22855" rtlCol="0" anchor="ctr"/>
          <a:lstStyle/>
          <a:p>
            <a:pPr algn="ctr"/>
            <a:r>
              <a:rPr lang="vi-VN" sz="3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12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47057" y="3755479"/>
            <a:ext cx="11755672" cy="3032718"/>
            <a:chOff x="184495" y="3636276"/>
            <a:chExt cx="11834900" cy="2250364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2021422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6"/>
              <a:ext cx="2342697" cy="483133"/>
              <a:chOff x="1275608" y="6239450"/>
              <a:chExt cx="4592536" cy="877829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500413" y="4618637"/>
                <a:ext cx="663571" cy="407189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4" y="6239450"/>
                <a:ext cx="2832095" cy="7469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65542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47057" y="119052"/>
            <a:ext cx="11906397" cy="2151182"/>
            <a:chOff x="534987" y="1869705"/>
            <a:chExt cx="23340848" cy="3607930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3607930"/>
              <a:chOff x="534987" y="1647866"/>
              <a:chExt cx="23340848" cy="3607930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1"/>
                <a:ext cx="23120186" cy="3534905"/>
              </a:xfrm>
              <a:prstGeom prst="roundRect">
                <a:avLst>
                  <a:gd name="adj" fmla="val 549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328128" y="1653394"/>
                  <a:ext cx="2690581" cy="9291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3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43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1630553" y="2351159"/>
                  <a:ext cx="21861543" cy="27022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algn="just">
                    <a:lnSpc>
                      <a:spcPct val="107000"/>
                    </a:lnSpc>
                    <a:spcBef>
                      <a:spcPts val="600"/>
                    </a:spcBef>
                    <a:spcAft>
                      <a:spcPts val="1000"/>
                    </a:spcAft>
                  </a:pPr>
                  <a:r>
                    <a:rPr lang="en-US" sz="28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          </a:t>
                  </a:r>
                  <a:r>
                    <a:rPr lang="pl-PL" sz="28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Xét </a:t>
                  </a:r>
                  <a:r>
                    <a:rPr lang="pl-PL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các số phức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𝑧</m:t>
                      </m:r>
                    </m:oMath>
                  </a14:m>
                  <a:r>
                    <a:rPr lang="pl-PL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thoả mãn </a:t>
                  </a:r>
                  <a14:m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  <m:r>
                            <a:rPr lang="pl-PL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pl-PL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e>
                      </m:d>
                      <m:r>
                        <a:rPr lang="pl-PL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pl-PL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rad>
                    </m:oMath>
                  </a14:m>
                  <a:r>
                    <a:rPr lang="pl-PL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. Trên mặt phẳng toạ độ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𝑂𝑥𝑦</m:t>
                      </m:r>
                    </m:oMath>
                  </a14:m>
                  <a:r>
                    <a:rPr lang="pl-PL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, tập hợp điểm biểu diễn số phức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𝑤</m:t>
                      </m:r>
                      <m:r>
                        <a:rPr lang="pl-PL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pl-PL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pl-PL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pl-PL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e>
                      </m:d>
                      <m:acc>
                        <m:accPr>
                          <m:chr m:val="̄"/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e>
                      </m:acc>
                      <m:r>
                        <a:rPr lang="pl-PL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pl-PL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a:rPr lang="pl-PL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𝑖</m:t>
                      </m:r>
                    </m:oMath>
                  </a14:m>
                  <a:r>
                    <a:rPr lang="pl-PL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là một đường tròn có tâm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pl-PL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;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d>
                    </m:oMath>
                  </a14:m>
                  <a:r>
                    <a:rPr lang="pl-PL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và bán kính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𝑅</m:t>
                      </m:r>
                    </m:oMath>
                  </a14:m>
                  <a:r>
                    <a:rPr lang="pl-PL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. Khẳng định nào sau đây đúng?</a:t>
                  </a:r>
                  <a:endPara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30553" y="2351159"/>
                  <a:ext cx="21861543" cy="2702208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328" r="-273" b="-4924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D0AB9FB-A402-43C6-830F-BAC47ED452D0}"/>
              </a:ext>
            </a:extLst>
          </p:cNvPr>
          <p:cNvGrpSpPr/>
          <p:nvPr/>
        </p:nvGrpSpPr>
        <p:grpSpPr>
          <a:xfrm>
            <a:off x="637336" y="2380449"/>
            <a:ext cx="5182440" cy="617268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="" xmlns:a16="http://schemas.microsoft.com/office/drawing/2014/main" id="{0839FD11-1E39-4EBB-A7FB-DEB39691C378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pl-PL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pl-PL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𝑹</m:t>
                            </m:r>
                          </m:e>
                          <m:sup>
                            <m:r>
                              <a:rPr lang="pl-PL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pl-PL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pl-PL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𝟒𝟓</m:t>
                        </m:r>
                        <m:r>
                          <m:rPr>
                            <m:nor/>
                          </m:rPr>
                          <a:rPr lang="pl-PL" sz="28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3000" b="1" dirty="0">
                    <a:solidFill>
                      <a:schemeClr val="bg1"/>
                    </a:solidFill>
                    <a:latin typeface="+mj-lt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0839FD11-1E39-4EBB-A7FB-DEB39691C3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8634B6D4-DECA-4F71-9C3F-B85DE60414F0}"/>
                </a:ext>
              </a:extLst>
            </p:cNvPr>
            <p:cNvSpPr/>
            <p:nvPr/>
          </p:nvSpPr>
          <p:spPr>
            <a:xfrm>
              <a:off x="1458731" y="6481814"/>
              <a:ext cx="151038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000" b="1" dirty="0">
                  <a:latin typeface="+mj-lt"/>
                  <a:ea typeface="Tahoma" pitchFamily="34" charset="0"/>
                  <a:cs typeface="Tahoma" pitchFamily="34" charset="0"/>
                </a:rPr>
                <a:t>A</a:t>
              </a:r>
              <a:endParaRPr lang="en-US" sz="3000" dirty="0">
                <a:latin typeface="+mj-lt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A2194087-0D43-42CA-A1D2-4373C69CC457}"/>
              </a:ext>
            </a:extLst>
          </p:cNvPr>
          <p:cNvGrpSpPr/>
          <p:nvPr/>
        </p:nvGrpSpPr>
        <p:grpSpPr>
          <a:xfrm>
            <a:off x="6679219" y="2395774"/>
            <a:ext cx="4947487" cy="617268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="" xmlns:a16="http://schemas.microsoft.com/office/drawing/2014/main" id="{FB0B6341-256C-4170-AF4E-1216E5EDD04C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pl-PL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pl-PL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𝑹</m:t>
                          </m:r>
                        </m:e>
                        <m:sup>
                          <m:r>
                            <a:rPr lang="pl-PL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pl-PL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pl-PL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𝟑𝟑</m:t>
                      </m:r>
                    </m:oMath>
                  </a14:m>
                  <a:r>
                    <a:rPr lang="pl-PL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.</a:t>
                  </a:r>
                  <a:endParaRPr lang="en-US" sz="3000" b="1" dirty="0">
                    <a:solidFill>
                      <a:schemeClr val="bg1"/>
                    </a:solidFill>
                    <a:latin typeface="+mj-lt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FB0B6341-256C-4170-AF4E-1216E5EDD0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15596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13A7BA64-0BA1-4ADF-A17E-617425026AFB}"/>
                </a:ext>
              </a:extLst>
            </p:cNvPr>
            <p:cNvSpPr/>
            <p:nvPr/>
          </p:nvSpPr>
          <p:spPr>
            <a:xfrm>
              <a:off x="1458731" y="6481814"/>
              <a:ext cx="1426038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B</a:t>
              </a:r>
              <a:endParaRPr lang="en-US" sz="3000" b="1" dirty="0">
                <a:latin typeface="+mj-lt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4D274B26-9415-432A-9282-BDEF246F0009}"/>
              </a:ext>
            </a:extLst>
          </p:cNvPr>
          <p:cNvGrpSpPr/>
          <p:nvPr/>
        </p:nvGrpSpPr>
        <p:grpSpPr>
          <a:xfrm>
            <a:off x="637336" y="3089966"/>
            <a:ext cx="5208063" cy="617268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="" xmlns:a16="http://schemas.microsoft.com/office/drawing/2014/main" id="{6E15A8FC-94CE-45FB-8D02-B33F2327F992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spcBef>
                      <a:spcPts val="900"/>
                    </a:spcBef>
                  </a:pPr>
                  <a:r>
                    <a:rPr lang="en-US" sz="2800" b="1" dirty="0" smtClean="0">
                      <a:solidFill>
                        <a:schemeClr val="bg1"/>
                      </a:solidFill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schemeClr val="bg1"/>
                          </a:solidFill>
                          <a:latin typeface="Cambria Math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     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pl-PL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pl-PL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𝑹</m:t>
                          </m:r>
                        </m:e>
                        <m:sup>
                          <m:r>
                            <a:rPr lang="pl-PL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pl-PL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pl-PL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𝟑𝟏</m:t>
                      </m:r>
                    </m:oMath>
                  </a14:m>
                  <a:r>
                    <a:rPr lang="pl-PL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	</a:t>
                  </a:r>
                  <a:endParaRPr lang="vi-VN" sz="3000" b="1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6E15A8FC-94CE-45FB-8D02-B33F2327F9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14679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0D6B711C-CC2A-45AE-A2BD-46B4ECA3D81C}"/>
                </a:ext>
              </a:extLst>
            </p:cNvPr>
            <p:cNvSpPr/>
            <p:nvPr/>
          </p:nvSpPr>
          <p:spPr>
            <a:xfrm>
              <a:off x="1458731" y="6481814"/>
              <a:ext cx="145268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C</a:t>
              </a:r>
              <a:endParaRPr lang="en-US" sz="3000" dirty="0">
                <a:latin typeface="+mj-lt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E278C7C5-EAEF-4F1A-B3FB-29FCE054F0E0}"/>
              </a:ext>
            </a:extLst>
          </p:cNvPr>
          <p:cNvGrpSpPr/>
          <p:nvPr/>
        </p:nvGrpSpPr>
        <p:grpSpPr>
          <a:xfrm>
            <a:off x="6636958" y="3056613"/>
            <a:ext cx="4971950" cy="617268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>
                  <a:extLst>
                    <a:ext uri="{FF2B5EF4-FFF2-40B4-BE49-F238E27FC236}">
                      <a16:creationId xmlns="" xmlns:a16="http://schemas.microsoft.com/office/drawing/2014/main" id="{C4F0F9CE-3F15-4D47-A2C9-5C6F65E0E3FB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630555" marR="0" indent="-630555" algn="ctr">
                    <a:lnSpc>
                      <a:spcPct val="107000"/>
                    </a:lnSpc>
                    <a:spcBef>
                      <a:spcPts val="600"/>
                    </a:spcBef>
                    <a:spcAft>
                      <a:spcPts val="0"/>
                    </a:spcAft>
                    <a:tabLst>
                      <a:tab pos="2160270" algn="l"/>
                      <a:tab pos="3600450" algn="l"/>
                      <a:tab pos="5040630" algn="l"/>
                    </a:tabLst>
                  </a:pPr>
                  <a14:m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pl-PL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pl-PL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𝑹</m:t>
                          </m:r>
                        </m:e>
                        <m:sup>
                          <m:r>
                            <a:rPr lang="pl-PL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pl-PL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pl-PL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𝟒𝟕</m:t>
                      </m:r>
                    </m:oMath>
                  </a14:m>
                  <a:r>
                    <a:rPr lang="fr-FR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.</a:t>
                  </a:r>
                  <a:endPara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6" name="Rectangle 65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C4F0F9CE-3F15-4D47-A2C9-5C6F65E0E3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11818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17C2C013-2C1D-4DEE-A68B-FF23256FE92A}"/>
                </a:ext>
              </a:extLst>
            </p:cNvPr>
            <p:cNvSpPr/>
            <p:nvPr/>
          </p:nvSpPr>
          <p:spPr>
            <a:xfrm>
              <a:off x="1458731" y="6481814"/>
              <a:ext cx="1483518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D</a:t>
              </a:r>
              <a:endParaRPr lang="en-US" sz="3000" b="1" dirty="0">
                <a:latin typeface="+mj-lt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11740" y="4498768"/>
                <a:ext cx="11124514" cy="17105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30555" marR="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:r>
                  <a:rPr lang="fr-FR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fr-FR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32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  <m:r>
                          <a:rPr lang="fr-FR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e>
                    </m:d>
                    <m:r>
                      <a:rPr lang="fr-FR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  <m:r>
                      <a:rPr lang="fr-FR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⇒</m:t>
                    </m:r>
                    <m:d>
                      <m:dPr>
                        <m:begChr m:val="|"/>
                        <m:endChr m:val="|"/>
                        <m:ctrlPr>
                          <a:rPr lang="en-US" sz="32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̄"/>
                            <m:ctrlPr>
                              <a:rPr lang="en-US" sz="3200" i="1"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𝑧</m:t>
                            </m:r>
                          </m:e>
                        </m:acc>
                        <m:r>
                          <a:rPr lang="fr-FR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fr-FR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e>
                    </m:d>
                    <m:r>
                      <a:rPr lang="fr-FR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30555" marR="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𝑤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200" i="1"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e>
                      </m:d>
                      <m:d>
                        <m:dPr>
                          <m:ctrlPr>
                            <a:rPr lang="en-US" sz="3200" i="1"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̄"/>
                              <m:ctrlPr>
                                <a:rPr lang="en-US" sz="3200" i="1">
                                  <a:latin typeface="Cambria Math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</m:e>
                          </m:acc>
                          <m:r>
                            <a:rPr lang="en-US" sz="32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𝑖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6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𝑖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𝑤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7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𝑖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200" i="1"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e>
                      </m:d>
                      <m:d>
                        <m:dPr>
                          <m:ctrlPr>
                            <a:rPr lang="en-US" sz="3200" i="1"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̄"/>
                              <m:ctrlPr>
                                <a:rPr lang="en-US" sz="3200" i="1">
                                  <a:latin typeface="Cambria Math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</m:e>
                          </m:acc>
                          <m:r>
                            <a:rPr lang="en-US" sz="32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e>
                      </m:d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740" y="4498768"/>
                <a:ext cx="11124514" cy="1710596"/>
              </a:xfrm>
              <a:prstGeom prst="rect">
                <a:avLst/>
              </a:prstGeom>
              <a:blipFill rotWithShape="1">
                <a:blip r:embed="rId8"/>
                <a:stretch>
                  <a:fillRect t="-284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Action Button: Forward or Next 53">
            <a:hlinkClick r:id="" action="ppaction://hlinkshowjump?jump=nextslide" highlightClick="1"/>
          </p:cNvPr>
          <p:cNvSpPr/>
          <p:nvPr/>
        </p:nvSpPr>
        <p:spPr>
          <a:xfrm>
            <a:off x="11564032" y="6565052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5" name="Action Button: Back or Previous 54">
            <a:hlinkClick r:id="" action="ppaction://hlinkshowjump?jump=previousslide" highlightClick="1"/>
          </p:cNvPr>
          <p:cNvSpPr/>
          <p:nvPr/>
        </p:nvSpPr>
        <p:spPr>
          <a:xfrm>
            <a:off x="11000320" y="6565052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Action Button: Home 55">
            <a:hlinkClick r:id="rId9" action="ppaction://hlinksldjump" highlightClick="1"/>
          </p:cNvPr>
          <p:cNvSpPr/>
          <p:nvPr/>
        </p:nvSpPr>
        <p:spPr>
          <a:xfrm>
            <a:off x="6438531" y="6445187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54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204555" y="3703730"/>
            <a:ext cx="11755672" cy="3032719"/>
            <a:chOff x="184495" y="3636276"/>
            <a:chExt cx="11834900" cy="2250365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41817"/>
              <a:ext cx="11834900" cy="2044824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6"/>
              <a:ext cx="2342697" cy="483133"/>
              <a:chOff x="1275608" y="6239450"/>
              <a:chExt cx="4592536" cy="877829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500413" y="4618637"/>
                <a:ext cx="663571" cy="407189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4" y="6239450"/>
                <a:ext cx="2832095" cy="7469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65542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47058" y="0"/>
            <a:ext cx="11906397" cy="2151182"/>
            <a:chOff x="534987" y="1869705"/>
            <a:chExt cx="23340848" cy="3607930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3607930"/>
              <a:chOff x="534987" y="1647866"/>
              <a:chExt cx="23340848" cy="3607930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1"/>
                <a:ext cx="23120186" cy="3534905"/>
              </a:xfrm>
              <a:prstGeom prst="roundRect">
                <a:avLst>
                  <a:gd name="adj" fmla="val 549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328128" y="1653394"/>
                  <a:ext cx="2690581" cy="9291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3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43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1630553" y="2351159"/>
                  <a:ext cx="21861543" cy="27022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algn="just">
                    <a:lnSpc>
                      <a:spcPct val="107000"/>
                    </a:lnSpc>
                    <a:spcBef>
                      <a:spcPts val="600"/>
                    </a:spcBef>
                    <a:spcAft>
                      <a:spcPts val="1000"/>
                    </a:spcAft>
                  </a:pPr>
                  <a:r>
                    <a:rPr lang="en-US" sz="28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          </a:t>
                  </a:r>
                  <a:r>
                    <a:rPr lang="pl-PL" sz="28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Xét </a:t>
                  </a:r>
                  <a:r>
                    <a:rPr lang="pl-PL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các số phức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𝑧</m:t>
                      </m:r>
                    </m:oMath>
                  </a14:m>
                  <a:r>
                    <a:rPr lang="pl-PL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thoả mãn </a:t>
                  </a:r>
                  <a14:m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  <m:r>
                            <a:rPr lang="pl-PL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pl-PL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e>
                      </m:d>
                      <m:r>
                        <a:rPr lang="pl-PL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pl-PL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rad>
                    </m:oMath>
                  </a14:m>
                  <a:r>
                    <a:rPr lang="pl-PL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. Trên mặt phẳng toạ độ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𝑂𝑥𝑦</m:t>
                      </m:r>
                    </m:oMath>
                  </a14:m>
                  <a:r>
                    <a:rPr lang="pl-PL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, tập hợp điểm biểu diễn số phức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𝑤</m:t>
                      </m:r>
                      <m:r>
                        <a:rPr lang="pl-PL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pl-PL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pl-PL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pl-PL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e>
                      </m:d>
                      <m:acc>
                        <m:accPr>
                          <m:chr m:val="̄"/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e>
                      </m:acc>
                      <m:r>
                        <a:rPr lang="pl-PL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pl-PL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a:rPr lang="pl-PL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𝑖</m:t>
                      </m:r>
                    </m:oMath>
                  </a14:m>
                  <a:r>
                    <a:rPr lang="pl-PL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là một đường tròn có tâm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pl-PL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;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d>
                    </m:oMath>
                  </a14:m>
                  <a:r>
                    <a:rPr lang="pl-PL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và bán kính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𝑅</m:t>
                      </m:r>
                    </m:oMath>
                  </a14:m>
                  <a:r>
                    <a:rPr lang="pl-PL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. Khẳng định nào sau đây đúng?</a:t>
                  </a:r>
                  <a:endPara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30553" y="2351159"/>
                  <a:ext cx="21861543" cy="2702208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328" r="-273" b="-5303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D0AB9FB-A402-43C6-830F-BAC47ED452D0}"/>
              </a:ext>
            </a:extLst>
          </p:cNvPr>
          <p:cNvGrpSpPr/>
          <p:nvPr/>
        </p:nvGrpSpPr>
        <p:grpSpPr>
          <a:xfrm>
            <a:off x="611740" y="2251880"/>
            <a:ext cx="5182440" cy="617268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="" xmlns:a16="http://schemas.microsoft.com/office/drawing/2014/main" id="{0839FD11-1E39-4EBB-A7FB-DEB39691C378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pl-PL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pl-PL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𝑹</m:t>
                            </m:r>
                          </m:e>
                          <m:sup>
                            <m:r>
                              <a:rPr lang="pl-PL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pl-PL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pl-PL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𝟒𝟓</m:t>
                        </m:r>
                        <m:r>
                          <m:rPr>
                            <m:nor/>
                          </m:rPr>
                          <a:rPr lang="pl-PL" sz="28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3000" b="1" dirty="0">
                    <a:solidFill>
                      <a:schemeClr val="bg1"/>
                    </a:solidFill>
                    <a:latin typeface="+mj-lt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0839FD11-1E39-4EBB-A7FB-DEB39691C3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8634B6D4-DECA-4F71-9C3F-B85DE60414F0}"/>
                </a:ext>
              </a:extLst>
            </p:cNvPr>
            <p:cNvSpPr/>
            <p:nvPr/>
          </p:nvSpPr>
          <p:spPr>
            <a:xfrm>
              <a:off x="1458731" y="6481814"/>
              <a:ext cx="151038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000" b="1" dirty="0">
                  <a:latin typeface="+mj-lt"/>
                  <a:ea typeface="Tahoma" pitchFamily="34" charset="0"/>
                  <a:cs typeface="Tahoma" pitchFamily="34" charset="0"/>
                </a:rPr>
                <a:t>A</a:t>
              </a:r>
              <a:endParaRPr lang="en-US" sz="3000" dirty="0">
                <a:latin typeface="+mj-lt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A2194087-0D43-42CA-A1D2-4373C69CC457}"/>
              </a:ext>
            </a:extLst>
          </p:cNvPr>
          <p:cNvGrpSpPr/>
          <p:nvPr/>
        </p:nvGrpSpPr>
        <p:grpSpPr>
          <a:xfrm>
            <a:off x="6653623" y="2267205"/>
            <a:ext cx="4947487" cy="617268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="" xmlns:a16="http://schemas.microsoft.com/office/drawing/2014/main" id="{FB0B6341-256C-4170-AF4E-1216E5EDD04C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pl-PL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pl-PL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𝑹</m:t>
                          </m:r>
                        </m:e>
                        <m:sup>
                          <m:r>
                            <a:rPr lang="pl-PL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pl-PL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pl-PL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𝟑𝟑</m:t>
                      </m:r>
                    </m:oMath>
                  </a14:m>
                  <a:r>
                    <a:rPr lang="pl-PL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.</a:t>
                  </a:r>
                  <a:endParaRPr lang="en-US" sz="3000" b="1" dirty="0">
                    <a:solidFill>
                      <a:schemeClr val="bg1"/>
                    </a:solidFill>
                    <a:latin typeface="+mj-lt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FB0B6341-256C-4170-AF4E-1216E5EDD0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15596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13A7BA64-0BA1-4ADF-A17E-617425026AFB}"/>
                </a:ext>
              </a:extLst>
            </p:cNvPr>
            <p:cNvSpPr/>
            <p:nvPr/>
          </p:nvSpPr>
          <p:spPr>
            <a:xfrm>
              <a:off x="1458731" y="6481814"/>
              <a:ext cx="1426038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B</a:t>
              </a:r>
              <a:endParaRPr lang="en-US" sz="3000" b="1" dirty="0">
                <a:latin typeface="+mj-lt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4D274B26-9415-432A-9282-BDEF246F0009}"/>
              </a:ext>
            </a:extLst>
          </p:cNvPr>
          <p:cNvGrpSpPr/>
          <p:nvPr/>
        </p:nvGrpSpPr>
        <p:grpSpPr>
          <a:xfrm>
            <a:off x="602018" y="2995628"/>
            <a:ext cx="5208063" cy="617268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="" xmlns:a16="http://schemas.microsoft.com/office/drawing/2014/main" id="{6E15A8FC-94CE-45FB-8D02-B33F2327F992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spcBef>
                      <a:spcPts val="900"/>
                    </a:spcBef>
                  </a:pPr>
                  <a:r>
                    <a:rPr lang="en-US" sz="2800" b="1" dirty="0" smtClean="0">
                      <a:solidFill>
                        <a:schemeClr val="bg1"/>
                      </a:solidFill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schemeClr val="bg1"/>
                          </a:solidFill>
                          <a:latin typeface="Cambria Math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     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pl-PL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pl-PL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𝑹</m:t>
                          </m:r>
                        </m:e>
                        <m:sup>
                          <m:r>
                            <a:rPr lang="pl-PL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pl-PL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pl-PL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𝟑𝟏</m:t>
                      </m:r>
                    </m:oMath>
                  </a14:m>
                  <a:r>
                    <a:rPr lang="pl-PL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	</a:t>
                  </a:r>
                  <a:endParaRPr lang="vi-VN" sz="3000" b="1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6E15A8FC-94CE-45FB-8D02-B33F2327F9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14545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0D6B711C-CC2A-45AE-A2BD-46B4ECA3D81C}"/>
                </a:ext>
              </a:extLst>
            </p:cNvPr>
            <p:cNvSpPr/>
            <p:nvPr/>
          </p:nvSpPr>
          <p:spPr>
            <a:xfrm>
              <a:off x="1458731" y="6481814"/>
              <a:ext cx="1452682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C</a:t>
              </a:r>
              <a:endParaRPr lang="en-US" sz="3000" dirty="0">
                <a:latin typeface="+mj-lt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E278C7C5-EAEF-4F1A-B3FB-29FCE054F0E0}"/>
              </a:ext>
            </a:extLst>
          </p:cNvPr>
          <p:cNvGrpSpPr/>
          <p:nvPr/>
        </p:nvGrpSpPr>
        <p:grpSpPr>
          <a:xfrm>
            <a:off x="6601640" y="2962275"/>
            <a:ext cx="4971950" cy="617268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>
                  <a:extLst>
                    <a:ext uri="{FF2B5EF4-FFF2-40B4-BE49-F238E27FC236}">
                      <a16:creationId xmlns="" xmlns:a16="http://schemas.microsoft.com/office/drawing/2014/main" id="{C4F0F9CE-3F15-4D47-A2C9-5C6F65E0E3FB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630555" marR="0" indent="-630555" algn="ctr">
                    <a:lnSpc>
                      <a:spcPct val="107000"/>
                    </a:lnSpc>
                    <a:spcBef>
                      <a:spcPts val="600"/>
                    </a:spcBef>
                    <a:spcAft>
                      <a:spcPts val="0"/>
                    </a:spcAft>
                    <a:tabLst>
                      <a:tab pos="2160270" algn="l"/>
                      <a:tab pos="3600450" algn="l"/>
                      <a:tab pos="5040630" algn="l"/>
                    </a:tabLst>
                  </a:pPr>
                  <a14:m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pl-PL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pl-PL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𝑹</m:t>
                          </m:r>
                        </m:e>
                        <m:sup>
                          <m:r>
                            <a:rPr lang="pl-PL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pl-PL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pl-PL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𝟒𝟕</m:t>
                      </m:r>
                    </m:oMath>
                  </a14:m>
                  <a:r>
                    <a:rPr lang="fr-FR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.</a:t>
                  </a:r>
                  <a:endPara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6" name="Rectangle 65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C4F0F9CE-3F15-4D47-A2C9-5C6F65E0E3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12844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17C2C013-2C1D-4DEE-A68B-FF23256FE92A}"/>
                </a:ext>
              </a:extLst>
            </p:cNvPr>
            <p:cNvSpPr/>
            <p:nvPr/>
          </p:nvSpPr>
          <p:spPr>
            <a:xfrm>
              <a:off x="1458731" y="6481814"/>
              <a:ext cx="1483518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D</a:t>
              </a:r>
              <a:endParaRPr lang="en-US" sz="3000" b="1" dirty="0">
                <a:latin typeface="+mj-lt"/>
              </a:endParaRPr>
            </a:p>
          </p:txBody>
        </p:sp>
      </p:grpSp>
      <p:sp>
        <p:nvSpPr>
          <p:cNvPr id="50" name="Oval 49">
            <a:extLst>
              <a:ext uri="{FF2B5EF4-FFF2-40B4-BE49-F238E27FC236}">
                <a16:creationId xmlns="" xmlns:a16="http://schemas.microsoft.com/office/drawing/2014/main" id="{432E638B-F586-4599-B26E-BBF1E009BB5A}"/>
              </a:ext>
            </a:extLst>
          </p:cNvPr>
          <p:cNvSpPr/>
          <p:nvPr/>
        </p:nvSpPr>
        <p:spPr>
          <a:xfrm>
            <a:off x="6625934" y="2325706"/>
            <a:ext cx="567268" cy="543442"/>
          </a:xfrm>
          <a:prstGeom prst="ellipse">
            <a:avLst/>
          </a:prstGeom>
          <a:solidFill>
            <a:srgbClr val="CC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5" rIns="45711" bIns="22855" rtlCol="0" anchor="ctr"/>
          <a:lstStyle/>
          <a:p>
            <a:pPr algn="ctr"/>
            <a:r>
              <a:rPr lang="vi-VN" sz="3000" b="1" dirty="0" smtClean="0">
                <a:latin typeface="+mj-lt"/>
                <a:ea typeface="Tahoma" pitchFamily="34" charset="0"/>
                <a:cs typeface="Tahoma" pitchFamily="34" charset="0"/>
              </a:rPr>
              <a:t>B</a:t>
            </a:r>
            <a:endParaRPr lang="en-US" sz="3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23341" y="4021347"/>
                <a:ext cx="11866392" cy="33300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                                </m:t>
                    </m:r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⇒</m:t>
                    </m:r>
                    <m:d>
                      <m:dPr>
                        <m:begChr m:val="|"/>
                        <m:endChr m:val="|"/>
                        <m:ctrlPr>
                          <a:rPr lang="en-US" sz="2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𝑤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2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e>
                    </m:d>
                    <m:d>
                      <m:dPr>
                        <m:begChr m:val="|"/>
                        <m:endChr m:val="|"/>
                        <m:ctrlPr>
                          <a:rPr lang="en-US" sz="2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̄"/>
                            <m:ctrlPr>
                              <a:rPr lang="en-US" sz="2800" i="1"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𝑧</m:t>
                            </m:r>
                          </m:e>
                        </m:acc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39</m:t>
                        </m:r>
                      </m:e>
                    </m:rad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(*)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R="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:r>
                  <a:rPr lang="en-US" sz="2800" dirty="0" smtClean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            </a:t>
                </a:r>
                <a:r>
                  <a:rPr lang="en-US" sz="2800" dirty="0" err="1" smtClean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Giả</a:t>
                </a:r>
                <a:r>
                  <a:rPr lang="en-US" sz="2800" dirty="0" smtClean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sử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𝑤</m:t>
                    </m:r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𝑦𝑖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2800" dirty="0" smtClean="0"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R="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smtClean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           </a:t>
                </a:r>
                <a:r>
                  <a:rPr lang="en-US" sz="2800" dirty="0" err="1" smtClean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2800" dirty="0" smtClean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(*)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trở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e>
                        </m:d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39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R="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629920" algn="l"/>
                    <a:tab pos="2160270" algn="l"/>
                    <a:tab pos="3599815" algn="l"/>
                    <a:tab pos="5039995" algn="l"/>
                  </a:tabLst>
                </a:pPr>
                <a:r>
                  <a:rPr lang="en-US" sz="2800" dirty="0" smtClean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     </a:t>
                </a:r>
                <a:r>
                  <a:rPr lang="en-US" sz="2800" dirty="0" err="1" smtClean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 smtClean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hợp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diễn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phức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𝑤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𝐼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;−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, </a:t>
                </a:r>
                <a:endParaRPr lang="en-US" sz="2800" dirty="0" smtClean="0"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600"/>
                  </a:spcBef>
                  <a:tabLst>
                    <a:tab pos="629920" algn="l"/>
                    <a:tab pos="2160270" algn="l"/>
                    <a:tab pos="3599815" algn="l"/>
                    <a:tab pos="5039995" algn="l"/>
                  </a:tabLst>
                </a:pPr>
                <a:r>
                  <a:rPr lang="en-US" sz="2800" dirty="0" smtClean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     </a:t>
                </a:r>
                <a:r>
                  <a:rPr lang="en-US" sz="2800" dirty="0" err="1" smtClean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lang="en-US" sz="2800" dirty="0" smtClean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39</m:t>
                        </m:r>
                      </m:e>
                    </m:rad>
                    <m:r>
                      <a:rPr lang="en-US" sz="2800" b="0" i="0" smtClean="0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 </m:t>
                    </m:r>
                  </m:oMath>
                </a14:m>
                <a:r>
                  <a:rPr lang="en-US" sz="2800" dirty="0" smtClean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Symbol"/>
                      </a:rPr>
                      <m:t>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  <a:sym typeface="Symbol"/>
                      </a:rPr>
                      <m:t>  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pl-PL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pl-PL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𝑹</m:t>
                        </m:r>
                      </m:e>
                      <m:sup>
                        <m:r>
                          <a:rPr lang="pl-PL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pl-PL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l-PL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𝟑𝟑</m:t>
                    </m:r>
                  </m:oMath>
                </a14:m>
                <a:r>
                  <a:rPr lang="pl-PL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000" b="1" dirty="0">
                  <a:solidFill>
                    <a:srgbClr val="FF0000"/>
                  </a:solidFill>
                  <a:ea typeface="Tahoma" pitchFamily="34" charset="0"/>
                  <a:cs typeface="Tahoma" pitchFamily="34" charset="0"/>
                </a:endParaRPr>
              </a:p>
              <a:p>
                <a:pPr marR="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629920" algn="l"/>
                    <a:tab pos="2160270" algn="l"/>
                    <a:tab pos="3599815" algn="l"/>
                    <a:tab pos="5039995" algn="l"/>
                  </a:tabLst>
                </a:pP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341" y="4021347"/>
                <a:ext cx="11866392" cy="3330014"/>
              </a:xfrm>
              <a:prstGeom prst="rect">
                <a:avLst/>
              </a:prstGeom>
              <a:blipFill rotWithShape="1">
                <a:blip r:embed="rId8"/>
                <a:stretch>
                  <a:fillRect t="-91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Action Button: Forward or Next 53">
            <a:hlinkClick r:id="" action="ppaction://hlinkshowjump?jump=nextslide" highlightClick="1"/>
          </p:cNvPr>
          <p:cNvSpPr/>
          <p:nvPr/>
        </p:nvSpPr>
        <p:spPr>
          <a:xfrm>
            <a:off x="11574814" y="6520446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5" name="Action Button: Back or Previous 54">
            <a:hlinkClick r:id="" action="ppaction://hlinkshowjump?jump=previousslide" highlightClick="1"/>
          </p:cNvPr>
          <p:cNvSpPr/>
          <p:nvPr/>
        </p:nvSpPr>
        <p:spPr>
          <a:xfrm>
            <a:off x="11011102" y="6520446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Action Button: Home 55">
            <a:hlinkClick r:id="rId9" action="ppaction://hlinksldjump" highlightClick="1"/>
          </p:cNvPr>
          <p:cNvSpPr/>
          <p:nvPr/>
        </p:nvSpPr>
        <p:spPr>
          <a:xfrm>
            <a:off x="10201506" y="6364455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086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207418" y="3339550"/>
            <a:ext cx="11834900" cy="3426200"/>
            <a:chOff x="184495" y="3636272"/>
            <a:chExt cx="11834900" cy="4481559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45076"/>
              <a:ext cx="11834900" cy="427275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2"/>
              <a:ext cx="2342698" cy="724644"/>
              <a:chOff x="1275608" y="6239450"/>
              <a:chExt cx="4592537" cy="1316644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240027" y="4879022"/>
                <a:ext cx="1184345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813136" cy="1316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3"/>
                <a:ext cx="852450" cy="1176198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0" y="6378164"/>
                <a:ext cx="447898" cy="1144249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47058" y="45025"/>
            <a:ext cx="11906395" cy="2131231"/>
            <a:chOff x="534987" y="1869705"/>
            <a:chExt cx="23340848" cy="3574457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3465275"/>
              <a:chOff x="534987" y="1647866"/>
              <a:chExt cx="23340848" cy="3465275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4"/>
                <a:ext cx="23120186" cy="3392247"/>
              </a:xfrm>
              <a:prstGeom prst="roundRect">
                <a:avLst>
                  <a:gd name="adj" fmla="val 549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328130" y="1653394"/>
                  <a:ext cx="2690581" cy="929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3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44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1702316" y="2085533"/>
                  <a:ext cx="22025427" cy="33586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629920" marR="0" indent="-629920"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  <a:tabLst>
                      <a:tab pos="629920" algn="l"/>
                    </a:tabLst>
                  </a:pPr>
                  <a:r>
                    <a:rPr lang="en-US" sz="28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             </a:t>
                  </a:r>
                  <a:r>
                    <a:rPr lang="en-US" sz="28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hàm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𝑓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liên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tục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đạo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hàm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trên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đoạn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;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d>
                    </m:oMath>
                  </a14:m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 </a:t>
                  </a:r>
                  <a:endPara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629920" marR="0" indent="-629920"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  <a:tabLst>
                      <a:tab pos="629920" algn="l"/>
                    </a:tabLst>
                  </a:pPr>
                  <a:r>
                    <a:rPr lang="en-US" sz="2800" dirty="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smtClean="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  </a:t>
                  </a:r>
                  <a:r>
                    <a:rPr lang="en-US" sz="2800" dirty="0" err="1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Biết</a:t>
                  </a:r>
                  <a:r>
                    <a:rPr lang="en-US" sz="28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𝑓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)=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7</m:t>
                      </m:r>
                    </m:oMath>
                  </a14:m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𝑓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21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12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12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𝑥𝑓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với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∀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;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d>
                    </m:oMath>
                  </a14:m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  <a:endPara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629920" marR="0" indent="-629920"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  <a:tabLst>
                      <a:tab pos="629920" algn="l"/>
                    </a:tabLst>
                  </a:pPr>
                  <a:r>
                    <a:rPr lang="en-US" sz="2800" dirty="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smtClean="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 </a:t>
                  </a:r>
                  <a:r>
                    <a:rPr lang="en-US" sz="2800" dirty="0" err="1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Tính</a:t>
                  </a:r>
                  <a:r>
                    <a:rPr lang="en-US" sz="28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tích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phân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𝐼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𝑑𝑥</m:t>
                          </m:r>
                        </m:e>
                      </m:nary>
                    </m:oMath>
                  </a14:m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2316" y="2085533"/>
                  <a:ext cx="22025427" cy="3358629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b="-912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491710" y="3879376"/>
                <a:ext cx="11491869" cy="2469573"/>
              </a:xfrm>
              <a:prstGeom prst="rect">
                <a:avLst/>
              </a:prstGeom>
              <a:noFill/>
            </p:spPr>
            <p:txBody>
              <a:bodyPr wrap="square" lIns="91426" tIns="45713" rIns="91426" bIns="45713" rtlCol="0">
                <a:spAutoFit/>
              </a:bodyPr>
              <a:lstStyle/>
              <a:p>
                <a:pPr marR="0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8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thiết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  <m:e>
                        <m:sSup>
                          <m:sSupPr>
                            <m:ctrlPr>
                              <a:rPr lang="en-US" sz="2800" i="1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800" i="1">
                                    <a:latin typeface="Cambria Math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800" i="1">
                                        <a:latin typeface="Cambria Math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𝑓</m:t>
                                    </m:r>
                                  </m:e>
                                  <m:sup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𝑑𝑥</m:t>
                        </m:r>
                      </m:e>
                    </m:nary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800" i="1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21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sup>
                            </m:s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𝑥𝑓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</m:d>
                      </m:e>
                    </m:nary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𝑑𝑥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R="0"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                   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⇒</m:t>
                      </m:r>
                      <m:nary>
                        <m:nary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  <m:e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800" i="1">
                                      <a:latin typeface="Cambria Math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𝑓</m:t>
                                      </m:r>
                                    </m:e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(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21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12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𝑑𝑥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12</m:t>
                      </m:r>
                      <m:nary>
                        <m:nary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𝑥𝑓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sz="2800" i="1" dirty="0" smtClean="0">
                  <a:latin typeface="Cambria Math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R="0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800" dirty="0" smtClean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⇒</m:t>
                    </m:r>
                    <m:nary>
                      <m:naryPr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  <m:e>
                        <m:sSup>
                          <m:sSupPr>
                            <m:ctrlPr>
                              <a:rPr lang="en-US" sz="2800" i="1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800" i="1">
                                    <a:latin typeface="Cambria Math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800" i="1">
                                        <a:latin typeface="Cambria Math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𝑓</m:t>
                                    </m:r>
                                  </m:e>
                                  <m:sup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𝑑𝑥</m:t>
                        </m:r>
                      </m:e>
                    </m:nary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552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12</m:t>
                    </m:r>
                    <m:nary>
                      <m:naryPr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𝑥𝑓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𝑑𝑥</m:t>
                        </m:r>
                      </m:e>
                    </m:nary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(*)</a:t>
                </a:r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710" y="3879376"/>
                <a:ext cx="11491869" cy="2469573"/>
              </a:xfrm>
              <a:prstGeom prst="rect">
                <a:avLst/>
              </a:prstGeom>
              <a:blipFill rotWithShape="1">
                <a:blip r:embed="rId3"/>
                <a:stretch>
                  <a:fillRect l="-1114" b="-19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178453" y="2281162"/>
            <a:ext cx="11892830" cy="1116752"/>
            <a:chOff x="247181" y="1501339"/>
            <a:chExt cx="11892830" cy="1116752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39"/>
              <a:ext cx="3092071" cy="1116752"/>
              <a:chOff x="5537206" y="1557991"/>
              <a:chExt cx="3081588" cy="1038179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337946" y="1631701"/>
                    <a:ext cx="2280848" cy="96446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𝑰</m:t>
                        </m:r>
                        <m:r>
                          <a:rPr lang="en-US" sz="2800" b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m:rPr>
                            <m:nor/>
                          </m:rPr>
                          <a:rPr lang="en-US" sz="28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	</m:t>
                        </m:r>
                      </m:oMath>
                    </a14:m>
                    <a:r>
                      <a: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.	</a:t>
                    </a:r>
                    <a:r>
                      <a:rPr lang="vi-VN" sz="28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vi-VN" sz="3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37946" y="1631701"/>
                    <a:ext cx="2280848" cy="964469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t="-588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4"/>
              <a:ext cx="3090381" cy="914401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6255245" y="1720731"/>
                    <a:ext cx="2280848" cy="4864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𝑰</m:t>
                        </m:r>
                        <m:r>
                          <a:rPr lang="en-US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a14:m>
                    <a:r>
                      <a: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.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55245" y="1720731"/>
                    <a:ext cx="2280848" cy="486406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t="-12791" b="-30233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3"/>
              <a:ext cx="3090381" cy="914402"/>
              <a:chOff x="5537206" y="1557992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196652" y="1720732"/>
                    <a:ext cx="2280848" cy="5150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   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𝑰</m:t>
                        </m:r>
                        <m:r>
                          <a:rPr lang="en-US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oMath>
                    </a14:m>
                    <a:r>
                      <a: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.</a:t>
                    </a:r>
                    <a:r>
                      <a:rPr lang="vi-VN" sz="3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6652" y="1720732"/>
                    <a:ext cx="2280848" cy="515018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 t="-7692" b="-27473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4"/>
              <a:ext cx="3145070" cy="914400"/>
              <a:chOff x="5537206" y="1557992"/>
              <a:chExt cx="3134408" cy="850063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178127" y="1794272"/>
                    <a:ext cx="2493487" cy="4864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𝑰</m:t>
                          </m:r>
                          <m:r>
                            <a:rPr lang="en-US" sz="28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  <m:r>
                            <m:rPr>
                              <m:nor/>
                            </m:rPr>
                            <a:rPr lang="en-US" sz="2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8127" y="1794272"/>
                    <a:ext cx="2493487" cy="486406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5" name="Action Button: Home 64">
            <a:hlinkClick r:id="rId8" action="ppaction://hlinksldjump" highlightClick="1"/>
          </p:cNvPr>
          <p:cNvSpPr/>
          <p:nvPr/>
        </p:nvSpPr>
        <p:spPr>
          <a:xfrm>
            <a:off x="6345689" y="6396486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Action Button: Forward or Next 49">
            <a:hlinkClick r:id="" action="ppaction://hlinkshowjump?jump=nextslide" highlightClick="1"/>
          </p:cNvPr>
          <p:cNvSpPr/>
          <p:nvPr/>
        </p:nvSpPr>
        <p:spPr>
          <a:xfrm>
            <a:off x="11172536" y="6505777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Action Button: Back or Previous 63">
            <a:hlinkClick r:id="" action="ppaction://hlinkshowjump?jump=previousslide" highlightClick="1"/>
          </p:cNvPr>
          <p:cNvSpPr/>
          <p:nvPr/>
        </p:nvSpPr>
        <p:spPr>
          <a:xfrm>
            <a:off x="10608824" y="6505777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38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40613" y="111704"/>
            <a:ext cx="11834900" cy="6540547"/>
            <a:chOff x="184495" y="3636272"/>
            <a:chExt cx="11834900" cy="7360657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20"/>
              <a:ext cx="11834900" cy="7131709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2"/>
              <a:ext cx="2342697" cy="724644"/>
              <a:chOff x="1275608" y="6239450"/>
              <a:chExt cx="4592535" cy="1316644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2" y="4701164"/>
                <a:ext cx="828631" cy="407189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813136" cy="1316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0" y="751419"/>
                <a:ext cx="11619186" cy="5487707"/>
              </a:xfrm>
              <a:prstGeom prst="rect">
                <a:avLst/>
              </a:prstGeom>
              <a:noFill/>
            </p:spPr>
            <p:txBody>
              <a:bodyPr wrap="square" lIns="91426" tIns="45713" rIns="91426" bIns="45713" rtlCol="0">
                <a:spAutoFit/>
              </a:bodyPr>
              <a:lstStyle/>
              <a:p>
                <a:pPr marL="629920" marR="0" algn="just">
                  <a:spcBef>
                    <a:spcPts val="0"/>
                  </a:spcBef>
                </a:pPr>
                <a:r>
                  <a:rPr lang="en-US" sz="30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đây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3000" i="1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000" i="1">
                                    <a:latin typeface="Cambria Math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𝑓</m:t>
                                </m:r>
                              </m:e>
                              <m:sup>
                                <m:r>
                                  <a:rPr lang="en-US" sz="3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3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sz="3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</m:d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chưa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tạo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do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trước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hết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30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3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𝑥𝑓</m:t>
                        </m:r>
                        <m:r>
                          <a:rPr lang="en-US" sz="3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sz="3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𝑑𝑥</m:t>
                        </m:r>
                      </m:e>
                    </m:nary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tạo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3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đặt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0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000" i="1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3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3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  <m:r>
                              <a:rPr lang="en-US" sz="3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3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  <m:r>
                              <a:rPr lang="en-US" sz="3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sz="3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sz="3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3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𝑑𝑣</m:t>
                            </m:r>
                            <m:r>
                              <a:rPr lang="en-US" sz="3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3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𝑥𝑑𝑥</m:t>
                            </m:r>
                          </m:e>
                        </m:eqArr>
                      </m:e>
                    </m:d>
                    <m:r>
                      <a:rPr lang="en-US" sz="3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⇒</m:t>
                    </m:r>
                    <m:d>
                      <m:dPr>
                        <m:begChr m:val="{"/>
                        <m:endChr m:val=""/>
                        <m:ctrlPr>
                          <a:rPr lang="en-US" sz="30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000" i="1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3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3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𝑑𝑢</m:t>
                            </m:r>
                            <m:r>
                              <a:rPr lang="en-US" sz="3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en-US" sz="3000" i="1">
                                    <a:latin typeface="Cambria Math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𝑓</m:t>
                                </m:r>
                              </m:e>
                              <m:sup>
                                <m:r>
                                  <a:rPr lang="en-US" sz="3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3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sz="3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  <m:r>
                              <a:rPr lang="en-US" sz="3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𝑑𝑥</m:t>
                            </m:r>
                          </m:e>
                          <m:e>
                            <m:r>
                              <a:rPr lang="en-US" sz="3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3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  <m:r>
                              <a:rPr lang="en-US" sz="3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3000" i="1">
                                    <a:latin typeface="Cambria Math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3000" i="1">
                                        <a:latin typeface="Cambria Math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sz="3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eqArr>
                      </m:e>
                    </m:d>
                  </m:oMath>
                </a14:m>
                <a:endParaRPr lang="en-US" sz="30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29920" marR="0" algn="just">
                  <a:spcBef>
                    <a:spcPts val="0"/>
                  </a:spcBef>
                </a:pP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30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30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3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𝑥𝑓</m:t>
                        </m:r>
                        <m:r>
                          <a:rPr lang="en-US" sz="3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sz="3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𝑑𝑥</m:t>
                        </m:r>
                      </m:e>
                    </m:nary>
                    <m:r>
                      <a:rPr lang="en-US" sz="3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30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3000" i="1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000" i="1">
                                    <a:latin typeface="Cambria Math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000" i="1">
                                        <a:latin typeface="Cambria Math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3000" i="1">
                                            <a:latin typeface="Cambria Math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0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sz="3000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3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3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𝑓</m:t>
                                </m:r>
                                <m:r>
                                  <a:rPr lang="en-US" sz="3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sz="3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3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US" sz="3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sz="3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0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nary>
                      <m:naryPr>
                        <m:ctrlPr>
                          <a:rPr lang="en-US" sz="30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3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  <m:e>
                        <m:sSup>
                          <m:sSupPr>
                            <m:ctrlPr>
                              <a:rPr lang="en-US" sz="3000" i="1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3000" i="1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en-US" sz="3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d>
                          <m:dPr>
                            <m:ctrlPr>
                              <a:rPr lang="en-US" sz="3000" i="1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3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𝑑𝑥</m:t>
                        </m:r>
                      </m:e>
                    </m:nary>
                  </m:oMath>
                </a14:m>
                <a:endParaRPr lang="en-US" sz="3000" i="1" dirty="0" smtClean="0">
                  <a:latin typeface="Cambria Math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29920" marR="0" algn="just">
                  <a:spcBef>
                    <a:spcPts val="0"/>
                  </a:spcBef>
                </a:pPr>
                <a:r>
                  <a:rPr lang="en-US" sz="3000" dirty="0" smtClean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14</m:t>
                    </m:r>
                    <m:r>
                      <a:rPr lang="en-US" sz="3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0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nary>
                      <m:naryPr>
                        <m:ctrlPr>
                          <a:rPr lang="en-US" sz="30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3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  <m:e>
                        <m:sSup>
                          <m:sSupPr>
                            <m:ctrlPr>
                              <a:rPr lang="en-US" sz="3000" i="1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3000" i="1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en-US" sz="3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sz="3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𝑑𝑥</m:t>
                        </m:r>
                      </m:e>
                    </m:nary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0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thế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(*) ta </a:t>
                </a:r>
                <a:r>
                  <a:rPr lang="en-US" sz="30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0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</a:pPr>
                <a:r>
                  <a:rPr lang="en-US" sz="3000" dirty="0" smtClean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30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3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  <m:e>
                        <m:sSup>
                          <m:sSupPr>
                            <m:ctrlPr>
                              <a:rPr lang="en-US" sz="3000" i="1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000" i="1">
                                    <a:latin typeface="Cambria Math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3000" i="1">
                                        <a:latin typeface="Cambria Math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𝑓</m:t>
                                    </m:r>
                                  </m:e>
                                  <m:sup>
                                    <m:r>
                                      <a:rPr lang="en-US" sz="3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sz="3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sz="3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3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  <m:sup>
                            <m:r>
                              <a:rPr lang="en-US" sz="3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𝑑𝑥</m:t>
                        </m:r>
                      </m:e>
                    </m:nary>
                    <m:r>
                      <a:rPr lang="en-US" sz="3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552</m:t>
                        </m:r>
                      </m:num>
                      <m:den>
                        <m:r>
                          <a:rPr lang="en-US" sz="3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3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12</m:t>
                    </m:r>
                    <m:d>
                      <m:dPr>
                        <m:begChr m:val="["/>
                        <m:endChr m:val="]"/>
                        <m:ctrlPr>
                          <a:rPr lang="en-US" sz="30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14</m:t>
                        </m:r>
                        <m:r>
                          <a:rPr lang="en-US" sz="3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000" i="1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nary>
                          <m:naryPr>
                            <m:ctrlPr>
                              <a:rPr lang="en-US" sz="3000" i="1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naryPr>
                          <m:sub>
                            <m:r>
                              <a:rPr lang="en-US" sz="3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3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sz="3000" i="1">
                                    <a:latin typeface="Cambria Math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3000" i="1">
                                    <a:latin typeface="Cambria Math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𝑓</m:t>
                                </m:r>
                              </m:e>
                              <m:sup>
                                <m:r>
                                  <a:rPr lang="en-US" sz="3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′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sz="3000" i="1">
                                    <a:latin typeface="Cambria Math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3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𝑑𝑥</m:t>
                            </m:r>
                          </m:e>
                        </m:nary>
                      </m:e>
                    </m:d>
                  </m:oMath>
                </a14:m>
                <a:endParaRPr lang="en-US" sz="3000" i="1" dirty="0" smtClean="0">
                  <a:latin typeface="Cambria Math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</a:pPr>
                <a:r>
                  <a:rPr lang="en-US" sz="3000" dirty="0" smtClean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⇔</m:t>
                    </m:r>
                    <m:nary>
                      <m:naryPr>
                        <m:ctrlPr>
                          <a:rPr lang="en-US" sz="30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3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  <m:e>
                        <m:sSup>
                          <m:sSupPr>
                            <m:ctrlPr>
                              <a:rPr lang="en-US" sz="3000" i="1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000" i="1">
                                    <a:latin typeface="Cambria Math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3000" i="1">
                                        <a:latin typeface="Cambria Math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𝑓</m:t>
                                    </m:r>
                                  </m:e>
                                  <m:sup>
                                    <m:r>
                                      <a:rPr lang="en-US" sz="30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sz="3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sz="3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3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  <m:sup>
                            <m:r>
                              <a:rPr lang="en-US" sz="3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𝑑𝑥</m:t>
                        </m:r>
                      </m:e>
                    </m:nary>
                    <m:r>
                      <a:rPr lang="en-US" sz="3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</m:t>
                    </m:r>
                    <m:nary>
                      <m:naryPr>
                        <m:ctrlPr>
                          <a:rPr lang="en-US" sz="30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3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  <m:e>
                        <m:sSup>
                          <m:sSupPr>
                            <m:ctrlPr>
                              <a:rPr lang="en-US" sz="3000" i="1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3000" i="1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en-US" sz="3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sz="3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𝑑𝑥</m:t>
                        </m:r>
                      </m:e>
                    </m:nary>
                    <m:r>
                      <a:rPr lang="en-US" sz="3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0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288</m:t>
                        </m:r>
                      </m:num>
                      <m:den>
                        <m:r>
                          <a:rPr lang="en-US" sz="3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3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(**)</a:t>
                </a:r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51419"/>
                <a:ext cx="11619186" cy="5487707"/>
              </a:xfrm>
              <a:prstGeom prst="rect">
                <a:avLst/>
              </a:prstGeom>
              <a:blipFill rotWithShape="1">
                <a:blip r:embed="rId2"/>
                <a:stretch>
                  <a:fillRect t="-1444" r="-1207" b="-6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Action Button: Forward or Next 49">
            <a:hlinkClick r:id="" action="ppaction://hlinkshowjump?jump=nextslide" highlightClick="1"/>
          </p:cNvPr>
          <p:cNvSpPr/>
          <p:nvPr/>
        </p:nvSpPr>
        <p:spPr>
          <a:xfrm>
            <a:off x="11172536" y="6505777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Action Button: Back or Previous 63">
            <a:hlinkClick r:id="" action="ppaction://hlinkshowjump?jump=previousslide" highlightClick="1"/>
          </p:cNvPr>
          <p:cNvSpPr/>
          <p:nvPr/>
        </p:nvSpPr>
        <p:spPr>
          <a:xfrm>
            <a:off x="10608824" y="6505777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5" name="Action Button: Home 64">
            <a:hlinkClick r:id="rId3" action="ppaction://hlinksldjump" highlightClick="1"/>
          </p:cNvPr>
          <p:cNvSpPr/>
          <p:nvPr/>
        </p:nvSpPr>
        <p:spPr>
          <a:xfrm>
            <a:off x="9719992" y="6385913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618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95604" y="2509990"/>
            <a:ext cx="11834900" cy="4220905"/>
            <a:chOff x="184495" y="3636269"/>
            <a:chExt cx="11834900" cy="4481564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425261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69"/>
              <a:ext cx="2342698" cy="588210"/>
              <a:chOff x="1275608" y="6239450"/>
              <a:chExt cx="4592537" cy="1068751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813136" cy="10687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47058" y="45025"/>
            <a:ext cx="11906395" cy="1344148"/>
            <a:chOff x="534987" y="1869705"/>
            <a:chExt cx="23340848" cy="2254377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2254377"/>
              <a:chOff x="534987" y="1647866"/>
              <a:chExt cx="23340848" cy="2254377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0"/>
                <a:ext cx="23120186" cy="2181353"/>
              </a:xfrm>
              <a:prstGeom prst="roundRect">
                <a:avLst>
                  <a:gd name="adj" fmla="val 549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533960" y="1653394"/>
                  <a:ext cx="2278917" cy="929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vi-VN" sz="3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5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3866723" y="2365570"/>
                  <a:ext cx="17944590" cy="11935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0" marR="0" lvl="2" algn="just">
                    <a:lnSpc>
                      <a:spcPct val="107000"/>
                    </a:lnSpc>
                    <a:spcBef>
                      <a:spcPts val="1000"/>
                    </a:spcBef>
                    <a:spcAft>
                      <a:spcPts val="0"/>
                    </a:spcAft>
                    <a:buClr>
                      <a:srgbClr val="0000FF"/>
                    </a:buClr>
                  </a:pPr>
                  <a:r>
                    <a:rPr lang="en-US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Thể</a:t>
                  </a:r>
                  <a:r>
                    <a:rPr lang="en-US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tích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khối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trụ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chiều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cao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h,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bán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kính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đáy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𝑟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là</a:t>
                  </a:r>
                  <a:endPara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6723" y="2365570"/>
                  <a:ext cx="17944590" cy="1193506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t="-5983" b="-14530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/>
          <p:cNvGrpSpPr/>
          <p:nvPr/>
        </p:nvGrpSpPr>
        <p:grpSpPr>
          <a:xfrm>
            <a:off x="247182" y="1501340"/>
            <a:ext cx="11838141" cy="922713"/>
            <a:chOff x="247181" y="1501340"/>
            <a:chExt cx="11838141" cy="922713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08332" y="1732392"/>
                    <a:ext cx="2280848" cy="4954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𝝅</m:t>
                          </m:r>
                          <m:sSup>
                            <m:sSupPr>
                              <m:ctrlP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𝒉</m:t>
                          </m:r>
                          <m:r>
                            <m:rPr>
                              <m:nor/>
                            </m:rPr>
                            <a:rPr lang="en-US" sz="24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280848" cy="495467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5"/>
              <a:ext cx="3090381" cy="922708"/>
              <a:chOff x="5537206" y="1557992"/>
              <a:chExt cx="3079904" cy="857786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5978841" y="1577442"/>
                    <a:ext cx="2280848" cy="83833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28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den>
                          </m:f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𝝅</m:t>
                          </m:r>
                          <m:sSup>
                            <m:sSupPr>
                              <m:ctrlP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𝒉</m:t>
                          </m:r>
                          <m:r>
                            <m:rPr>
                              <m:nor/>
                            </m:rPr>
                            <a:rPr lang="en-US" sz="2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8841" y="1577442"/>
                    <a:ext cx="2280848" cy="838336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5"/>
              <a:ext cx="3090381" cy="921169"/>
              <a:chOff x="5537206" y="1557992"/>
              <a:chExt cx="3079904" cy="85635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158981" y="1577442"/>
                    <a:ext cx="2280848" cy="83690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28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𝟒</m:t>
                              </m:r>
                            </m:num>
                            <m:den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den>
                          </m:f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𝝅</m:t>
                          </m:r>
                          <m:sSup>
                            <m:sSupPr>
                              <m:ctrlP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𝒉</m:t>
                          </m:r>
                          <m:r>
                            <m:rPr>
                              <m:nor/>
                            </m:rPr>
                            <a:rPr lang="en-US" sz="2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58981" y="1577442"/>
                    <a:ext cx="2280848" cy="836904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5"/>
              <a:ext cx="3090381" cy="914400"/>
              <a:chOff x="5537206" y="1557992"/>
              <a:chExt cx="3079904" cy="850063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078059" y="1779051"/>
                    <a:ext cx="2493487" cy="52414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marL="630555" marR="0" indent="-630555" algn="just">
                      <a:lnSpc>
                        <a:spcPct val="107000"/>
                      </a:lnSpc>
                      <a:spcBef>
                        <a:spcPts val="600"/>
                      </a:spcBef>
                      <a:spcAft>
                        <a:spcPts val="0"/>
                      </a:spcAft>
                      <a:tabLst>
                        <a:tab pos="2160270" algn="l"/>
                        <a:tab pos="3600450" algn="l"/>
                        <a:tab pos="5040630" algn="l"/>
                      </a:tabLs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𝝅</m:t>
                          </m:r>
                          <m:sSup>
                            <m:sSupPr>
                              <m:ctrlP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sup>
                          </m:sSup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𝒉</m:t>
                          </m:r>
                          <m:r>
                            <m:rPr>
                              <m:nor/>
                            </m:rPr>
                            <a:rPr lang="en-US" sz="2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78059" y="1779051"/>
                    <a:ext cx="2493487" cy="524140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id="{6486030C-3A67-43C4-BD8F-4F6E51BAA2A3}"/>
                  </a:ext>
                </a:extLst>
              </p:cNvPr>
              <p:cNvSpPr/>
              <p:nvPr/>
            </p:nvSpPr>
            <p:spPr>
              <a:xfrm>
                <a:off x="279650" y="3826977"/>
                <a:ext cx="11620899" cy="715057"/>
              </a:xfrm>
              <a:prstGeom prst="rect">
                <a:avLst/>
              </a:prstGeom>
            </p:spPr>
            <p:txBody>
              <a:bodyPr wrap="square" lIns="45711" tIns="22855" rIns="45711" bIns="22855">
                <a:spAutoFit/>
              </a:bodyPr>
              <a:lstStyle/>
              <a:p>
                <a:pPr marL="629920" marR="0"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629920" algn="l"/>
                    <a:tab pos="2160270" algn="l"/>
                    <a:tab pos="3599815" algn="l"/>
                    <a:tab pos="503999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US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ể </m:t>
                      </m:r>
                      <m:r>
                        <m:rPr>
                          <m:nor/>
                        </m:rPr>
                        <a:rPr lang="en-US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í</m:t>
                      </m:r>
                      <m:r>
                        <m:rPr>
                          <m:nor/>
                        </m:rPr>
                        <a:rPr lang="en-US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kh</m:t>
                      </m:r>
                      <m:r>
                        <m:rPr>
                          <m:nor/>
                        </m:rPr>
                        <a:rPr lang="en-US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ố</m:t>
                      </m:r>
                      <m:r>
                        <m:rPr>
                          <m:nor/>
                        </m:rPr>
                        <a:rPr lang="en-US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ụ </m:t>
                      </m:r>
                      <m:r>
                        <m:rPr>
                          <m:nor/>
                        </m:rPr>
                        <a:rPr lang="en-US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chi</m:t>
                      </m:r>
                      <m:r>
                        <m:rPr>
                          <m:nor/>
                        </m:rPr>
                        <a:rPr lang="en-US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ề</m:t>
                      </m:r>
                      <m:r>
                        <m:rPr>
                          <m:nor/>
                        </m:rPr>
                        <a:rPr lang="en-US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en-US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cao</m:t>
                      </m:r>
                      <m:r>
                        <m:rPr>
                          <m:nor/>
                        </m:rPr>
                        <a:rPr lang="en-US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6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k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í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đá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6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𝑟</m:t>
                      </m:r>
                      <m:r>
                        <m:rPr>
                          <m:nor/>
                        </m:rPr>
                        <a:rPr lang="en-US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à: </m:t>
                      </m:r>
                      <m:r>
                        <a:rPr lang="en-US" sz="36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𝝅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0000FF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𝒓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𝒉</m:t>
                      </m:r>
                      <m:r>
                        <m:rPr>
                          <m:nor/>
                        </m:rP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486030C-3A67-43C4-BD8F-4F6E51BAA2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650" y="3826977"/>
                <a:ext cx="11620899" cy="715057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Oval 63">
            <a:extLst>
              <a:ext uri="{FF2B5EF4-FFF2-40B4-BE49-F238E27FC236}">
                <a16:creationId xmlns="" xmlns:a16="http://schemas.microsoft.com/office/drawing/2014/main" id="{78901251-A012-4798-8FF5-A48A2302F0D4}"/>
              </a:ext>
            </a:extLst>
          </p:cNvPr>
          <p:cNvSpPr/>
          <p:nvPr/>
        </p:nvSpPr>
        <p:spPr>
          <a:xfrm>
            <a:off x="259620" y="1773705"/>
            <a:ext cx="546116" cy="538129"/>
          </a:xfrm>
          <a:prstGeom prst="ellipse">
            <a:avLst/>
          </a:prstGeom>
          <a:solidFill>
            <a:srgbClr val="CC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5" rIns="45711" bIns="22855" rtlCol="0" anchor="ctr"/>
          <a:lstStyle/>
          <a:p>
            <a:pPr algn="ctr"/>
            <a:r>
              <a:rPr lang="vi-VN" sz="3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6" name="Action Button: Forward or Next 65">
            <a:hlinkClick r:id="" action="ppaction://hlinkshowjump?jump=nextslide" highlightClick="1"/>
          </p:cNvPr>
          <p:cNvSpPr/>
          <p:nvPr/>
        </p:nvSpPr>
        <p:spPr>
          <a:xfrm>
            <a:off x="11564032" y="6565052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7" name="Action Button: Back or Previous 66">
            <a:hlinkClick r:id="" action="ppaction://hlinkshowjump?jump=previousslide" highlightClick="1"/>
          </p:cNvPr>
          <p:cNvSpPr/>
          <p:nvPr/>
        </p:nvSpPr>
        <p:spPr>
          <a:xfrm>
            <a:off x="11000320" y="6565052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8" name="Action Button: Home 67">
            <a:hlinkClick r:id="rId9" action="ppaction://hlinksldjump" highlightClick="1"/>
          </p:cNvPr>
          <p:cNvSpPr/>
          <p:nvPr/>
        </p:nvSpPr>
        <p:spPr>
          <a:xfrm>
            <a:off x="6438531" y="6445187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213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94385" y="1365635"/>
            <a:ext cx="11834900" cy="5286615"/>
            <a:chOff x="184495" y="3636272"/>
            <a:chExt cx="11834900" cy="6915030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45076"/>
              <a:ext cx="11834900" cy="6706226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2"/>
              <a:ext cx="2342698" cy="724644"/>
              <a:chOff x="1275608" y="6239450"/>
              <a:chExt cx="4592538" cy="1316644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240028" y="4879023"/>
                <a:ext cx="1184345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813136" cy="1316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5"/>
                <a:ext cx="852450" cy="1176195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0" y="652821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599754" y="1760000"/>
                <a:ext cx="11491869" cy="4659338"/>
              </a:xfrm>
              <a:prstGeom prst="rect">
                <a:avLst/>
              </a:prstGeom>
              <a:noFill/>
            </p:spPr>
            <p:txBody>
              <a:bodyPr wrap="square" lIns="91426" tIns="45713" rIns="91426" bIns="45713" rtlCol="0">
                <a:spAutoFit/>
              </a:bodyPr>
              <a:lstStyle/>
              <a:p>
                <a:pPr marR="0" algn="just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fr-FR" sz="28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</a:t>
                </a:r>
                <a:r>
                  <a:rPr lang="fr-FR" sz="2800" dirty="0" err="1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fr-FR" sz="28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fr-FR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fr-FR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  <m:e>
                        <m:r>
                          <a:rPr lang="fr-FR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  <m:sSup>
                          <m:sSupPr>
                            <m:ctrlPr>
                              <a:rPr lang="en-US" sz="2800" i="1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𝑑𝑥</m:t>
                        </m:r>
                        <m:r>
                          <a:rPr lang="fr-FR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800" i="1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FR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288</m:t>
                            </m:r>
                          </m:num>
                          <m:den>
                            <m:r>
                              <a:rPr lang="fr-FR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e>
                    </m:nary>
                  </m:oMath>
                </a14:m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nên 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(**)</a:t>
                </a:r>
                <a:endParaRPr lang="fr-FR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R="0" algn="just"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⇔</m:t>
                      </m:r>
                      <m:nary>
                        <m:nary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fr-F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fr-F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  <m:e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800" i="1">
                                      <a:latin typeface="Cambria Math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𝑓</m:t>
                                      </m:r>
                                    </m:e>
                                    <m:sup>
                                      <m:r>
                                        <a:rPr lang="fr-FR" sz="28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fr-FR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(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fr-FR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fr-FR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6</m:t>
                      </m:r>
                      <m:nary>
                        <m:nary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fr-F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fr-F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  <m:e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fr-FR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fr-F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fr-FR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nary>
                        <m:nary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fr-F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fr-F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  <m:e>
                          <m:r>
                            <a:rPr lang="fr-F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fr-FR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fr-FR" sz="280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fr-FR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⇔</m:t>
                      </m:r>
                      <m:nary>
                        <m:nary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fr-F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fr-F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  <m:e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800" i="1">
                                      <a:latin typeface="Cambria Math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𝑓</m:t>
                                      </m:r>
                                    </m:e>
                                    <m:sup>
                                      <m:r>
                                        <a:rPr lang="fr-FR" sz="28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fr-FR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(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fr-FR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)−</m:t>
                                  </m:r>
                                  <m:r>
                                    <a:rPr lang="fr-FR" sz="28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fr-FR" sz="28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fr-FR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𝑑𝑥</m:t>
                          </m:r>
                          <m:r>
                            <a:rPr lang="fr-F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fr-F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  <m:r>
                            <a:rPr lang="fr-F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⇒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fr-FR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fr-F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)=</m:t>
                          </m:r>
                          <m:r>
                            <a:rPr lang="fr-F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800" i="1" dirty="0" smtClean="0">
                  <a:latin typeface="Cambria Math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R="0" algn="just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fr-FR" sz="2800" dirty="0" smtClean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</a:t>
                </a:r>
                <a14:m>
                  <m:oMath xmlns:m="http://schemas.openxmlformats.org/officeDocument/2006/math">
                    <m:r>
                      <a:rPr lang="fr-FR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fr-FR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)=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endParaRPr lang="fr-FR" sz="28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R="0" algn="just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fr-FR" sz="28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fr-FR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fr-FR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fr-FR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fr-FR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fr-FR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fr-FR" sz="28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fr-FR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800" b="0" i="0" smtClean="0"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 </m:t>
                    </m:r>
                  </m:oMath>
                </a14:m>
                <a:endParaRPr lang="fr-FR" sz="28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R="0" algn="just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fr-FR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Khi </a:t>
                </a:r>
                <a:r>
                  <a:rPr lang="fr-FR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  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𝐼</m:t>
                    </m:r>
                    <m:r>
                      <a:rPr lang="fr-FR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fr-FR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fr-FR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fr-FR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𝑑𝑥</m:t>
                        </m:r>
                      </m:e>
                    </m:nary>
                    <m:r>
                      <a:rPr lang="fr-FR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fr-FR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fr-FR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  <m:e>
                        <m:d>
                          <m:dPr>
                            <m:ctrlPr>
                              <a:rPr lang="en-US" sz="2800" i="1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i="1">
                                    <a:latin typeface="Cambria Math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fr-FR" sz="2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fr-FR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𝑑𝑥</m:t>
                        </m:r>
                      </m:e>
                    </m:nary>
                    <m:r>
                      <a:rPr lang="fr-FR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.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754" y="1760000"/>
                <a:ext cx="11491869" cy="465933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136455" y="252108"/>
            <a:ext cx="11892830" cy="1116752"/>
            <a:chOff x="247181" y="1501339"/>
            <a:chExt cx="11892830" cy="1116752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39"/>
              <a:ext cx="3092071" cy="1116752"/>
              <a:chOff x="5537206" y="1557991"/>
              <a:chExt cx="3081588" cy="1038179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337946" y="1631701"/>
                    <a:ext cx="2280848" cy="96446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𝑰</m:t>
                        </m:r>
                        <m:r>
                          <a:rPr lang="en-US" sz="2800" b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m:rPr>
                            <m:nor/>
                          </m:rPr>
                          <a:rPr lang="en-US" sz="28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	</m:t>
                        </m:r>
                      </m:oMath>
                    </a14:m>
                    <a:r>
                      <a: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.	</a:t>
                    </a:r>
                    <a:r>
                      <a:rPr lang="vi-VN" sz="28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vi-VN" sz="3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37946" y="1631701"/>
                    <a:ext cx="2280848" cy="964469"/>
                  </a:xfrm>
                  <a:prstGeom prst="rect">
                    <a:avLst/>
                  </a:prstGeom>
                  <a:blipFill rotWithShape="1">
                    <a:blip r:embed="rId3"/>
                    <a:stretch>
                      <a:fillRect t="-58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4"/>
              <a:ext cx="3090381" cy="914401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6255245" y="1720731"/>
                    <a:ext cx="2280848" cy="4864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𝑰</m:t>
                        </m:r>
                        <m:r>
                          <a:rPr lang="en-US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a14:m>
                    <a:r>
                      <a: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.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55245" y="1720731"/>
                    <a:ext cx="2280848" cy="486406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t="-12791" b="-30233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3"/>
              <a:ext cx="3090381" cy="914402"/>
              <a:chOff x="5537206" y="1557992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196652" y="1720732"/>
                    <a:ext cx="2280848" cy="5150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   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𝑰</m:t>
                        </m:r>
                        <m:r>
                          <a:rPr lang="en-US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oMath>
                    </a14:m>
                    <a:r>
                      <a: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.</a:t>
                    </a:r>
                    <a:r>
                      <a:rPr lang="vi-VN" sz="3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6652" y="1720732"/>
                    <a:ext cx="2280848" cy="515018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t="-7692" b="-27473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4"/>
              <a:ext cx="3145070" cy="914400"/>
              <a:chOff x="5537206" y="1557992"/>
              <a:chExt cx="3134408" cy="850063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178127" y="1794272"/>
                    <a:ext cx="2493487" cy="4864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𝑰</m:t>
                          </m:r>
                          <m:r>
                            <a:rPr lang="en-US" sz="28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  <m:r>
                            <m:rPr>
                              <m:nor/>
                            </m:rPr>
                            <a:rPr lang="en-US" sz="2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8127" y="1794272"/>
                    <a:ext cx="2493487" cy="486406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5" name="Action Button: Home 64">
            <a:hlinkClick r:id="rId7" action="ppaction://hlinksldjump" highlightClick="1"/>
          </p:cNvPr>
          <p:cNvSpPr/>
          <p:nvPr/>
        </p:nvSpPr>
        <p:spPr>
          <a:xfrm>
            <a:off x="6345689" y="6396486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Action Button: Forward or Next 49">
            <a:hlinkClick r:id="" action="ppaction://hlinkshowjump?jump=nextslide" highlightClick="1"/>
          </p:cNvPr>
          <p:cNvSpPr/>
          <p:nvPr/>
        </p:nvSpPr>
        <p:spPr>
          <a:xfrm>
            <a:off x="11172536" y="6505777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Action Button: Back or Previous 63">
            <a:hlinkClick r:id="" action="ppaction://hlinkshowjump?jump=previousslide" highlightClick="1"/>
          </p:cNvPr>
          <p:cNvSpPr/>
          <p:nvPr/>
        </p:nvSpPr>
        <p:spPr>
          <a:xfrm>
            <a:off x="10608824" y="6505777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3" name="Oval 62"/>
          <p:cNvSpPr/>
          <p:nvPr/>
        </p:nvSpPr>
        <p:spPr>
          <a:xfrm>
            <a:off x="112345" y="537019"/>
            <a:ext cx="731195" cy="629768"/>
          </a:xfrm>
          <a:prstGeom prst="ellipse">
            <a:avLst/>
          </a:prstGeom>
          <a:solidFill>
            <a:srgbClr val="CC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8091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3" grpId="1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86237" y="122140"/>
            <a:ext cx="11906398" cy="4140575"/>
            <a:chOff x="534987" y="1869705"/>
            <a:chExt cx="23340850" cy="7411947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50" cy="7411947"/>
              <a:chOff x="534987" y="1647866"/>
              <a:chExt cx="23340850" cy="7411947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51" y="1771634"/>
                <a:ext cx="23120186" cy="7288179"/>
              </a:xfrm>
              <a:prstGeom prst="roundRect">
                <a:avLst>
                  <a:gd name="adj" fmla="val 549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328128" y="1653394"/>
                  <a:ext cx="2690581" cy="9916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3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45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1251472" y="3158005"/>
                  <a:ext cx="12865832" cy="43855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629920" marR="0" indent="-629920" algn="just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  <a:tabLst>
                      <a:tab pos="629920" algn="l"/>
                    </a:tabLst>
                  </a:pPr>
                  <a:r>
                    <a:rPr lang="fr-FR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Cho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hàm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số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bậc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ba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a14:m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có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đồ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thị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như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vẽ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bên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.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Số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nghiệm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thực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phương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trình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fr-FR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fr-FR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a14:m>
                  <a:endPara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51472" y="3158005"/>
                  <a:ext cx="12865832" cy="4385530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929" t="-249" r="-929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1" name="Group 50"/>
          <p:cNvGrpSpPr/>
          <p:nvPr/>
        </p:nvGrpSpPr>
        <p:grpSpPr>
          <a:xfrm>
            <a:off x="297241" y="4368511"/>
            <a:ext cx="11838142" cy="865013"/>
            <a:chOff x="247181" y="1501341"/>
            <a:chExt cx="11838142" cy="914407"/>
          </a:xfrm>
        </p:grpSpPr>
        <p:grpSp>
          <p:nvGrpSpPr>
            <p:cNvPr id="53" name="Group 52"/>
            <p:cNvGrpSpPr/>
            <p:nvPr/>
          </p:nvGrpSpPr>
          <p:grpSpPr>
            <a:xfrm>
              <a:off x="247181" y="1501341"/>
              <a:ext cx="3090381" cy="914401"/>
              <a:chOff x="5537206" y="1557991"/>
              <a:chExt cx="3079904" cy="850065"/>
            </a:xfrm>
          </p:grpSpPr>
          <p:sp>
            <p:nvSpPr>
              <p:cNvPr id="71" name="Rectangle 70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TextBox 72"/>
                  <p:cNvSpPr txBox="1"/>
                  <p:nvPr/>
                </p:nvSpPr>
                <p:spPr>
                  <a:xfrm>
                    <a:off x="6175326" y="1799315"/>
                    <a:ext cx="2280848" cy="574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vi-VN" b="1" i="1" smtClean="0">
                            <a:solidFill>
                              <a:schemeClr val="bg1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vi-VN" b="1" i="1" smtClean="0">
                            <a:solidFill>
                              <a:schemeClr val="bg1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a14:m>
                    <a:r>
                      <a: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dirty="0"/>
                  </a:p>
                </p:txBody>
              </p:sp>
            </mc:Choice>
            <mc:Fallback xmlns="">
              <p:sp>
                <p:nvSpPr>
                  <p:cNvPr id="73" name="TextBox 7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5326" y="1799315"/>
                    <a:ext cx="2280848" cy="574674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4" name="Group 53"/>
            <p:cNvGrpSpPr/>
            <p:nvPr/>
          </p:nvGrpSpPr>
          <p:grpSpPr>
            <a:xfrm>
              <a:off x="3163101" y="1501346"/>
              <a:ext cx="3090381" cy="914402"/>
              <a:chOff x="5537206" y="1557992"/>
              <a:chExt cx="3079904" cy="850064"/>
            </a:xfrm>
          </p:grpSpPr>
          <p:sp>
            <p:nvSpPr>
              <p:cNvPr id="67" name="Rectangle 66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TextBox 69"/>
                  <p:cNvSpPr txBox="1"/>
                  <p:nvPr/>
                </p:nvSpPr>
                <p:spPr>
                  <a:xfrm>
                    <a:off x="6255245" y="1778617"/>
                    <a:ext cx="2280848" cy="5436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  <m:r>
                            <m:rPr>
                              <m:nor/>
                            </m:rPr>
                            <a:rPr lang="en-US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b="1" dirty="0">
                      <a:solidFill>
                        <a:schemeClr val="bg1"/>
                      </a:solidFill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70" name="TextBox 6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55245" y="1778617"/>
                    <a:ext cx="2280848" cy="543630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6079021" y="1501343"/>
              <a:ext cx="3090381" cy="914402"/>
              <a:chOff x="5537206" y="1557992"/>
              <a:chExt cx="3079904" cy="850064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247145" y="1765662"/>
                    <a:ext cx="2280848" cy="57467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:r>
                      <a:rPr lang="en-US" b="1" dirty="0" smtClean="0">
                        <a:solidFill>
                          <a:schemeClr val="bg1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   </a:t>
                    </a:r>
                    <a14:m>
                      <m:oMath xmlns:m="http://schemas.openxmlformats.org/officeDocument/2006/math">
                        <m:r>
                          <a:rPr lang="vi-VN" b="1" i="1" smtClean="0">
                            <a:solidFill>
                              <a:schemeClr val="bg1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vi-VN" b="1" i="1" smtClean="0">
                            <a:solidFill>
                              <a:schemeClr val="bg1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a14:m>
                    <a:r>
                      <a:rPr lang="vi-VN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sz="3000" dirty="0"/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47145" y="1765662"/>
                    <a:ext cx="2280848" cy="574672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6" name="Group 55"/>
            <p:cNvGrpSpPr/>
            <p:nvPr/>
          </p:nvGrpSpPr>
          <p:grpSpPr>
            <a:xfrm>
              <a:off x="8994942" y="1501345"/>
              <a:ext cx="3090381" cy="914400"/>
              <a:chOff x="5537206" y="1557992"/>
              <a:chExt cx="3079904" cy="850063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5962630" y="1778618"/>
                    <a:ext cx="2493487" cy="50953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marL="629920" marR="0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tabLst>
                        <a:tab pos="2160270" algn="l"/>
                        <a:tab pos="3599815" algn="l"/>
                        <a:tab pos="5039995" algn="l"/>
                      </a:tabLst>
                    </a:pPr>
                    <a14:m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oMath>
                    </a14:m>
                    <a:r>
                      <a: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.</a:t>
                    </a:r>
                    <a:endPara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9" name="TextBox 5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62630" y="1778618"/>
                    <a:ext cx="2493487" cy="509535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 t="-6977" b="-36047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46" name="Picture 45"/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64" t="15374" r="31775" b="19436"/>
          <a:stretch/>
        </p:blipFill>
        <p:spPr bwMode="auto">
          <a:xfrm>
            <a:off x="7822076" y="310357"/>
            <a:ext cx="3742297" cy="38567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" name="Group 47"/>
          <p:cNvGrpSpPr/>
          <p:nvPr/>
        </p:nvGrpSpPr>
        <p:grpSpPr>
          <a:xfrm>
            <a:off x="134458" y="5286423"/>
            <a:ext cx="11989245" cy="1425103"/>
            <a:chOff x="184495" y="3636272"/>
            <a:chExt cx="11834900" cy="1864071"/>
          </a:xfrm>
        </p:grpSpPr>
        <p:sp>
          <p:nvSpPr>
            <p:cNvPr id="49" name="Rounded Rectangle 48"/>
            <p:cNvSpPr/>
            <p:nvPr/>
          </p:nvSpPr>
          <p:spPr>
            <a:xfrm>
              <a:off x="184495" y="3845076"/>
              <a:ext cx="11834900" cy="1655267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203200" y="3636272"/>
              <a:ext cx="2342698" cy="724644"/>
              <a:chOff x="1275608" y="6239450"/>
              <a:chExt cx="4592537" cy="1316644"/>
            </a:xfrm>
          </p:grpSpPr>
          <p:sp>
            <p:nvSpPr>
              <p:cNvPr id="52" name="Freeform 20"/>
              <p:cNvSpPr>
                <a:spLocks/>
              </p:cNvSpPr>
              <p:nvPr/>
            </p:nvSpPr>
            <p:spPr bwMode="auto">
              <a:xfrm rot="16200000" flipV="1">
                <a:off x="3240027" y="4879022"/>
                <a:ext cx="1184345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2187353" y="6239450"/>
                <a:ext cx="2813136" cy="1316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4" name="Round Diagonal Corner Rectangle 63"/>
              <p:cNvSpPr/>
              <p:nvPr/>
            </p:nvSpPr>
            <p:spPr>
              <a:xfrm flipV="1">
                <a:off x="1275608" y="6330945"/>
                <a:ext cx="852450" cy="1176195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65" name="Freeform 64"/>
              <p:cNvSpPr>
                <a:spLocks noEditPoints="1"/>
              </p:cNvSpPr>
              <p:nvPr/>
            </p:nvSpPr>
            <p:spPr bwMode="auto">
              <a:xfrm>
                <a:off x="1499906" y="6618837"/>
                <a:ext cx="463499" cy="773263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sp>
        <p:nvSpPr>
          <p:cNvPr id="3" name="Action Button: Forward or Next 2">
            <a:hlinkClick r:id="" action="ppaction://hlinkshowjump?jump=nextslide" highlightClick="1"/>
          </p:cNvPr>
          <p:cNvSpPr/>
          <p:nvPr/>
        </p:nvSpPr>
        <p:spPr>
          <a:xfrm>
            <a:off x="11564032" y="6565052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Action Button: Back or Previous 3">
            <a:hlinkClick r:id="" action="ppaction://hlinkshowjump?jump=previousslide" highlightClick="1"/>
          </p:cNvPr>
          <p:cNvSpPr/>
          <p:nvPr/>
        </p:nvSpPr>
        <p:spPr>
          <a:xfrm>
            <a:off x="11000320" y="6565052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Action Button: Home 11">
            <a:hlinkClick r:id="rId10" action="ppaction://hlinksldjump" highlightClick="1"/>
          </p:cNvPr>
          <p:cNvSpPr/>
          <p:nvPr/>
        </p:nvSpPr>
        <p:spPr>
          <a:xfrm>
            <a:off x="10067340" y="6456368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351423" y="5525595"/>
                <a:ext cx="8788436" cy="1051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Phương </a:t>
                </a:r>
                <a:r>
                  <a:rPr lang="fr-FR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fr-FR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800" i="1"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i="1"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fr-FR" sz="28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sup>
                            </m:sSup>
                            <m:r>
                              <a:rPr lang="fr-FR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fr-FR" sz="28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d>
                    <m:r>
                      <a:rPr lang="fr-FR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fr-FR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⇔</m:t>
                    </m:r>
                    <m:d>
                      <m:dPr>
                        <m:begChr m:val="["/>
                        <m:endChr m:val=""/>
                        <m:ctrlPr>
                          <a:rPr lang="en-US" sz="2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2800" i="1"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800" i="1">
                                        <a:latin typeface="Cambria Math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  <m:r>
                                  <a:rPr lang="fr-FR" sz="28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fr-FR" sz="28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sSup>
                                  <m:sSupPr>
                                    <m:ctrlPr>
                                      <a:rPr lang="en-US" sz="2800" i="1">
                                        <a:latin typeface="Cambria Math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fr-FR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2800" i="1"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800" i="1">
                                        <a:latin typeface="Cambria Math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  <m:r>
                                  <a:rPr lang="fr-FR" sz="28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fr-FR" sz="28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sSup>
                                  <m:sSupPr>
                                    <m:ctrlPr>
                                      <a:rPr lang="en-US" sz="2800" i="1">
                                        <a:latin typeface="Cambria Math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fr-FR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=−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eqArr>
                      </m:e>
                    </m:d>
                  </m:oMath>
                </a14:m>
                <a:endParaRPr lang="vi-VN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1423" y="5525595"/>
                <a:ext cx="8788436" cy="1051185"/>
              </a:xfrm>
              <a:prstGeom prst="rect">
                <a:avLst/>
              </a:prstGeom>
              <a:blipFill rotWithShape="1">
                <a:blip r:embed="rId11"/>
                <a:stretch>
                  <a:fillRect l="-14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785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40613" y="111704"/>
            <a:ext cx="11834900" cy="6540547"/>
            <a:chOff x="184495" y="3636272"/>
            <a:chExt cx="11834900" cy="7360657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20"/>
              <a:ext cx="11834900" cy="7131709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2"/>
              <a:ext cx="2342697" cy="724644"/>
              <a:chOff x="1275608" y="6239450"/>
              <a:chExt cx="4592536" cy="1316644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1282" y="4707764"/>
                <a:ext cx="841833" cy="407189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813136" cy="1316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376739" y="701169"/>
                <a:ext cx="6008295" cy="5378189"/>
              </a:xfrm>
              <a:prstGeom prst="rect">
                <a:avLst/>
              </a:prstGeom>
              <a:noFill/>
            </p:spPr>
            <p:txBody>
              <a:bodyPr wrap="square" lIns="91426" tIns="45713" rIns="91426" bIns="45713" rtlCol="0">
                <a:spAutoFit/>
              </a:bodyPr>
              <a:lstStyle/>
              <a:p>
                <a:pPr marL="457200" marR="0" indent="-457200">
                  <a:lnSpc>
                    <a:spcPct val="150000"/>
                  </a:lnSpc>
                  <a:spcBef>
                    <a:spcPts val="0"/>
                  </a:spcBef>
                  <a:buFont typeface="Arial" charset="0"/>
                  <a:buChar char="•"/>
                </a:pPr>
                <a:r>
                  <a:rPr lang="en-US" sz="2800" dirty="0" smtClean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Phương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trình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 </m:t>
                    </m:r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sz="2800" i="1"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endParaRPr lang="en-US" sz="2800" i="1" dirty="0" smtClean="0"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R="0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800" dirty="0" smtClean="0">
                    <a:ea typeface="Arial" panose="020B0604020202020204" pitchFamily="34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⇔</m:t>
                    </m:r>
                    <m:d>
                      <m:dPr>
                        <m:begChr m:val="["/>
                        <m:endChr m:val=""/>
                        <m:ctrlPr>
                          <a:rPr lang="en-US" sz="2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sup>
                            </m:s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−2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d>
                              <m:dPr>
                                <m:ctrlPr>
                                  <a:rPr lang="en-US" sz="2800" i="1"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−1&lt;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&lt;0</m:t>
                                </m:r>
                              </m:e>
                            </m:d>
                          </m:e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sup>
                            </m:s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−2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d>
                              <m:dPr>
                                <m:ctrlPr>
                                  <a:rPr lang="en-US" sz="2800" i="1"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0&lt;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&lt;1</m:t>
                                </m:r>
                              </m:e>
                            </m:d>
                          </m:e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sup>
                            </m:s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−2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d>
                              <m:dPr>
                                <m:ctrlPr>
                                  <a:rPr lang="en-US" sz="2800" i="1"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2&lt;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𝑑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&lt;3</m:t>
                                </m:r>
                              </m:e>
                            </m:d>
                          </m:e>
                        </m:eqArr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*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sz="2800" i="1"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=−2</m:t>
                    </m:r>
                  </m:oMath>
                </a14:m>
                <a:endParaRPr lang="en-US" sz="2800" i="1" dirty="0"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R="0"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⇔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−2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−2&lt;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&lt;−1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Đồ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−2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 dirty="0" smtClean="0"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smtClean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739" y="701169"/>
                <a:ext cx="6008295" cy="5378189"/>
              </a:xfrm>
              <a:prstGeom prst="rect">
                <a:avLst/>
              </a:prstGeom>
              <a:blipFill rotWithShape="1">
                <a:blip r:embed="rId2"/>
                <a:stretch>
                  <a:fillRect l="-2132" b="-7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Action Button: Forward or Next 49">
            <a:hlinkClick r:id="" action="ppaction://hlinkshowjump?jump=nextslide" highlightClick="1"/>
          </p:cNvPr>
          <p:cNvSpPr/>
          <p:nvPr/>
        </p:nvSpPr>
        <p:spPr>
          <a:xfrm>
            <a:off x="11172536" y="6505777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Action Button: Back or Previous 63">
            <a:hlinkClick r:id="" action="ppaction://hlinkshowjump?jump=previousslide" highlightClick="1"/>
          </p:cNvPr>
          <p:cNvSpPr/>
          <p:nvPr/>
        </p:nvSpPr>
        <p:spPr>
          <a:xfrm>
            <a:off x="10608824" y="6505777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5" name="Action Button: Home 64">
            <a:hlinkClick r:id="rId3" action="ppaction://hlinksldjump" highlightClick="1"/>
          </p:cNvPr>
          <p:cNvSpPr/>
          <p:nvPr/>
        </p:nvSpPr>
        <p:spPr>
          <a:xfrm>
            <a:off x="9719992" y="6385913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2" t="12424" r="29659" b="14709"/>
          <a:stretch>
            <a:fillRect/>
          </a:stretch>
        </p:blipFill>
        <p:spPr bwMode="auto">
          <a:xfrm>
            <a:off x="6641553" y="564163"/>
            <a:ext cx="5162550" cy="54720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51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40613" y="111704"/>
            <a:ext cx="11834900" cy="6540547"/>
            <a:chOff x="184495" y="3636272"/>
            <a:chExt cx="11834900" cy="7360657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20"/>
              <a:ext cx="11834900" cy="7131709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2"/>
              <a:ext cx="2342697" cy="724644"/>
              <a:chOff x="1275608" y="6239450"/>
              <a:chExt cx="4592535" cy="1316644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2" y="4701164"/>
                <a:ext cx="828631" cy="407189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813136" cy="1316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363714" y="1124596"/>
                <a:ext cx="6008295" cy="4718201"/>
              </a:xfrm>
              <a:prstGeom prst="rect">
                <a:avLst/>
              </a:prstGeom>
              <a:noFill/>
            </p:spPr>
            <p:txBody>
              <a:bodyPr wrap="square" lIns="91426" tIns="45713" rIns="91426" bIns="45713" rtlCol="0">
                <a:spAutoFit/>
              </a:bodyPr>
              <a:lstStyle/>
              <a:p>
                <a:pPr marL="62992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Dựa </a:t>
                </a:r>
                <a:r>
                  <a:rPr 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vào</a:t>
                </a:r>
                <a:r>
                  <a:rPr 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đồ</a:t>
                </a:r>
                <a:r>
                  <a:rPr 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thị</a:t>
                </a:r>
                <a:r>
                  <a:rPr 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:endPara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2992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- </a:t>
                </a:r>
                <a:r>
                  <a:rPr 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trình</a:t>
                </a:r>
                <a:endParaRPr lang="en-US" sz="3200" dirty="0"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62992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32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</m:t>
                    </m:r>
                    <m:d>
                      <m:dPr>
                        <m:ctrlPr>
                          <a:rPr lang="en-US" sz="32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&lt;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&lt;−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2992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- </a:t>
                </a:r>
                <a:r>
                  <a:rPr 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trình</a:t>
                </a:r>
                <a:endParaRPr lang="en-US" sz="3200" dirty="0"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62992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32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</m:t>
                    </m:r>
                    <m:d>
                      <m:dPr>
                        <m:ctrlPr>
                          <a:rPr lang="en-US" sz="32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&lt;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&lt;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4 </a:t>
                </a:r>
                <a:r>
                  <a:rPr 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biệt</a:t>
                </a:r>
                <a:r>
                  <a:rPr 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714" y="1124596"/>
                <a:ext cx="6008295" cy="4718201"/>
              </a:xfrm>
              <a:prstGeom prst="rect">
                <a:avLst/>
              </a:prstGeom>
              <a:blipFill rotWithShape="1">
                <a:blip r:embed="rId2"/>
                <a:stretch>
                  <a:fillRect t="-1809" b="-245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Action Button: Forward or Next 49">
            <a:hlinkClick r:id="" action="ppaction://hlinkshowjump?jump=nextslide" highlightClick="1"/>
          </p:cNvPr>
          <p:cNvSpPr/>
          <p:nvPr/>
        </p:nvSpPr>
        <p:spPr>
          <a:xfrm>
            <a:off x="11172536" y="6505777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Action Button: Back or Previous 63">
            <a:hlinkClick r:id="" action="ppaction://hlinkshowjump?jump=previousslide" highlightClick="1"/>
          </p:cNvPr>
          <p:cNvSpPr/>
          <p:nvPr/>
        </p:nvSpPr>
        <p:spPr>
          <a:xfrm>
            <a:off x="10608824" y="6505777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5" name="Action Button: Home 64">
            <a:hlinkClick r:id="rId3" action="ppaction://hlinksldjump" highlightClick="1"/>
          </p:cNvPr>
          <p:cNvSpPr/>
          <p:nvPr/>
        </p:nvSpPr>
        <p:spPr>
          <a:xfrm>
            <a:off x="9719992" y="6385913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5" name="Picture 14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83" t="17542" r="29479" b="19102"/>
          <a:stretch/>
        </p:blipFill>
        <p:spPr bwMode="auto">
          <a:xfrm>
            <a:off x="6921184" y="659882"/>
            <a:ext cx="4838700" cy="53496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065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17077" y="1018155"/>
            <a:ext cx="11834900" cy="5634095"/>
            <a:chOff x="184495" y="3636272"/>
            <a:chExt cx="11834900" cy="6915030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712616"/>
              <a:ext cx="11834900" cy="6838686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2"/>
              <a:ext cx="2342697" cy="724644"/>
              <a:chOff x="1275608" y="6239450"/>
              <a:chExt cx="4592536" cy="1316644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3" y="4701165"/>
                <a:ext cx="828632" cy="407189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813136" cy="1316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457916" y="1645189"/>
                <a:ext cx="6575256" cy="4442228"/>
              </a:xfrm>
              <a:prstGeom prst="rect">
                <a:avLst/>
              </a:prstGeom>
              <a:noFill/>
            </p:spPr>
            <p:txBody>
              <a:bodyPr wrap="square" lIns="91426" tIns="45713" rIns="91426" bIns="45713" rtlCol="0">
                <a:spAutoFit/>
              </a:bodyPr>
              <a:lstStyle/>
              <a:p>
                <a:pPr marR="0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200" dirty="0" smtClean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- </a:t>
                </a:r>
                <a:r>
                  <a:rPr 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R="0"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32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</m:t>
                    </m:r>
                    <m:d>
                      <m:dPr>
                        <m:ctrlPr>
                          <a:rPr lang="en-US" sz="32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&lt;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&lt;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2 </a:t>
                </a:r>
                <a:r>
                  <a:rPr lang="en-US" sz="3200" dirty="0" smtClean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   </a:t>
                </a:r>
                <a:r>
                  <a:rPr lang="en-US" sz="3200" dirty="0" err="1" smtClean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200" dirty="0" smtClean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biệt</a:t>
                </a:r>
                <a:r>
                  <a:rPr 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R="0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- </a:t>
                </a:r>
                <a:r>
                  <a:rPr 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trình</a:t>
                </a:r>
                <a:endParaRPr lang="en-US" sz="3200" dirty="0"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R="0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32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</m:t>
                    </m:r>
                    <m:d>
                      <m:dPr>
                        <m:ctrlPr>
                          <a:rPr lang="en-US" sz="32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&lt;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&lt;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2 </a:t>
                </a:r>
                <a:r>
                  <a:rPr 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biệt</a:t>
                </a:r>
                <a:r>
                  <a:rPr 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R="0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3200" i="1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3200" i="1">
                                <a:latin typeface="Cambria Math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200" i="1"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sup>
                            </m:sSup>
                            <m:r>
                              <a:rPr lang="en-US" sz="32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sz="3200" i="1">
                                    <a:latin typeface="Cambria Math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8 </a:t>
                </a:r>
                <a:r>
                  <a:rPr 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biệt</a:t>
                </a:r>
                <a:r>
                  <a:rPr 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16" y="1645189"/>
                <a:ext cx="6575256" cy="4442228"/>
              </a:xfrm>
              <a:prstGeom prst="rect">
                <a:avLst/>
              </a:prstGeom>
              <a:blipFill rotWithShape="1">
                <a:blip r:embed="rId2"/>
                <a:stretch>
                  <a:fillRect l="-2317" t="-1920" b="-342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/>
          <p:cNvGrpSpPr/>
          <p:nvPr/>
        </p:nvGrpSpPr>
        <p:grpSpPr>
          <a:xfrm>
            <a:off x="191143" y="97092"/>
            <a:ext cx="11838142" cy="865013"/>
            <a:chOff x="247181" y="1501341"/>
            <a:chExt cx="11838142" cy="914407"/>
          </a:xfrm>
        </p:grpSpPr>
        <p:grpSp>
          <p:nvGrpSpPr>
            <p:cNvPr id="33" name="Group 32"/>
            <p:cNvGrpSpPr/>
            <p:nvPr/>
          </p:nvGrpSpPr>
          <p:grpSpPr>
            <a:xfrm>
              <a:off x="247181" y="1501341"/>
              <a:ext cx="3090381" cy="914401"/>
              <a:chOff x="5537206" y="1557991"/>
              <a:chExt cx="3079904" cy="850065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7" name="TextBox 66"/>
                  <p:cNvSpPr txBox="1"/>
                  <p:nvPr/>
                </p:nvSpPr>
                <p:spPr>
                  <a:xfrm>
                    <a:off x="6175326" y="1799315"/>
                    <a:ext cx="2280848" cy="574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vi-VN" b="1" i="1" smtClean="0">
                            <a:solidFill>
                              <a:schemeClr val="bg1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oMath>
                    </a14:m>
                    <a:r>
                      <a:rPr lang="vi-VN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.</a:t>
                    </a:r>
                    <a:r>
                      <a: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dirty="0"/>
                  </a:p>
                </p:txBody>
              </p:sp>
            </mc:Choice>
            <mc:Fallback xmlns="">
              <p:sp>
                <p:nvSpPr>
                  <p:cNvPr id="67" name="TextBox 6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5326" y="1799315"/>
                    <a:ext cx="2280848" cy="574674"/>
                  </a:xfrm>
                  <a:prstGeom prst="rect">
                    <a:avLst/>
                  </a:prstGeom>
                  <a:blipFill rotWithShape="1">
                    <a:blip r:embed="rId3"/>
                    <a:stretch>
                      <a:fillRect t="-15625" b="-31250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4" name="Group 33"/>
            <p:cNvGrpSpPr/>
            <p:nvPr/>
          </p:nvGrpSpPr>
          <p:grpSpPr>
            <a:xfrm>
              <a:off x="3163101" y="1501346"/>
              <a:ext cx="3090381" cy="914402"/>
              <a:chOff x="5537206" y="1557992"/>
              <a:chExt cx="3079904" cy="850064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Box 44"/>
                  <p:cNvSpPr txBox="1"/>
                  <p:nvPr/>
                </p:nvSpPr>
                <p:spPr>
                  <a:xfrm>
                    <a:off x="6255245" y="1778617"/>
                    <a:ext cx="2280848" cy="5436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  <m:r>
                            <m:rPr>
                              <m:nor/>
                            </m:rPr>
                            <a:rPr lang="en-US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b="1" dirty="0">
                      <a:solidFill>
                        <a:schemeClr val="bg1"/>
                      </a:solidFill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5" name="TextBox 4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55245" y="1778617"/>
                    <a:ext cx="2280848" cy="543630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5" name="Group 34"/>
            <p:cNvGrpSpPr/>
            <p:nvPr/>
          </p:nvGrpSpPr>
          <p:grpSpPr>
            <a:xfrm>
              <a:off x="6079021" y="1501343"/>
              <a:ext cx="3090381" cy="914402"/>
              <a:chOff x="5537206" y="1557992"/>
              <a:chExt cx="3079904" cy="850064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6247145" y="1765662"/>
                    <a:ext cx="2280848" cy="57467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:r>
                      <a:rPr lang="en-US" b="1" dirty="0" smtClean="0">
                        <a:solidFill>
                          <a:schemeClr val="bg1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   </a:t>
                    </a:r>
                    <a14:m>
                      <m:oMath xmlns:m="http://schemas.openxmlformats.org/officeDocument/2006/math">
                        <m:r>
                          <a:rPr lang="vi-VN" b="1" i="1" smtClean="0">
                            <a:solidFill>
                              <a:schemeClr val="bg1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</m:oMath>
                    </a14:m>
                    <a:r>
                      <a:rPr lang="vi-VN" sz="3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.</a:t>
                    </a:r>
                    <a:r>
                      <a:rPr lang="vi-VN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sz="3000" dirty="0"/>
                  </a:p>
                </p:txBody>
              </p:sp>
            </mc:Choice>
            <mc:Fallback xmlns="">
              <p:sp>
                <p:nvSpPr>
                  <p:cNvPr id="42" name="TextBox 4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47145" y="1765662"/>
                    <a:ext cx="2280848" cy="574672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t="-10417" b="-29167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6" name="Group 35"/>
            <p:cNvGrpSpPr/>
            <p:nvPr/>
          </p:nvGrpSpPr>
          <p:grpSpPr>
            <a:xfrm>
              <a:off x="8994942" y="1501345"/>
              <a:ext cx="3090381" cy="914400"/>
              <a:chOff x="5537206" y="1557992"/>
              <a:chExt cx="3079904" cy="850063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5962630" y="1778618"/>
                    <a:ext cx="2493487" cy="50953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marL="629920" marR="0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tabLst>
                        <a:tab pos="2160270" algn="l"/>
                        <a:tab pos="3599815" algn="l"/>
                        <a:tab pos="5039995" algn="l"/>
                      </a:tabLst>
                    </a:pPr>
                    <a14:m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oMath>
                    </a14:m>
                    <a:r>
                      <a: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.</a:t>
                    </a:r>
                    <a:endPara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9" name="TextBox 3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62630" y="1778618"/>
                    <a:ext cx="2493487" cy="509535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 t="-7059" b="-37647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3" name="Oval 62"/>
          <p:cNvSpPr/>
          <p:nvPr/>
        </p:nvSpPr>
        <p:spPr>
          <a:xfrm>
            <a:off x="117077" y="383806"/>
            <a:ext cx="731195" cy="629768"/>
          </a:xfrm>
          <a:prstGeom prst="ellipse">
            <a:avLst/>
          </a:prstGeom>
          <a:solidFill>
            <a:srgbClr val="CC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 </a:t>
            </a:r>
            <a:endParaRPr lang="en-US" sz="3200" dirty="0"/>
          </a:p>
        </p:txBody>
      </p:sp>
      <p:pic>
        <p:nvPicPr>
          <p:cNvPr id="68" name="Picture 67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83" t="17542" r="29479" b="19102"/>
          <a:stretch/>
        </p:blipFill>
        <p:spPr bwMode="auto">
          <a:xfrm>
            <a:off x="6946425" y="1191471"/>
            <a:ext cx="4838700" cy="5349663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Action Button: Home 64">
            <a:hlinkClick r:id="rId9" action="ppaction://hlinksldjump" highlightClick="1"/>
          </p:cNvPr>
          <p:cNvSpPr/>
          <p:nvPr/>
        </p:nvSpPr>
        <p:spPr>
          <a:xfrm>
            <a:off x="6345689" y="6396486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Action Button: Forward or Next 49">
            <a:hlinkClick r:id="" action="ppaction://hlinkshowjump?jump=nextslide" highlightClick="1"/>
          </p:cNvPr>
          <p:cNvSpPr/>
          <p:nvPr/>
        </p:nvSpPr>
        <p:spPr>
          <a:xfrm>
            <a:off x="11172536" y="6505777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Action Button: Back or Previous 63">
            <a:hlinkClick r:id="" action="ppaction://hlinkshowjump?jump=previousslide" highlightClick="1"/>
          </p:cNvPr>
          <p:cNvSpPr/>
          <p:nvPr/>
        </p:nvSpPr>
        <p:spPr>
          <a:xfrm>
            <a:off x="10608824" y="6505777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255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3" grpId="1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56292" y="3262469"/>
            <a:ext cx="11834900" cy="3537349"/>
            <a:chOff x="184495" y="3547848"/>
            <a:chExt cx="11834900" cy="4626944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45076"/>
              <a:ext cx="11834900" cy="4329716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547848"/>
              <a:ext cx="2342697" cy="724644"/>
              <a:chOff x="1275608" y="6078788"/>
              <a:chExt cx="4592536" cy="1316644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3" y="4701164"/>
                <a:ext cx="828631" cy="407189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078788"/>
                <a:ext cx="2813136" cy="1316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22997" y="45025"/>
            <a:ext cx="11930456" cy="2084152"/>
            <a:chOff x="487819" y="1869705"/>
            <a:chExt cx="23388016" cy="3495496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3495496"/>
              <a:chOff x="534987" y="1647866"/>
              <a:chExt cx="23340848" cy="3495496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4"/>
                <a:ext cx="23120186" cy="3422468"/>
              </a:xfrm>
              <a:prstGeom prst="roundRect">
                <a:avLst>
                  <a:gd name="adj" fmla="val 549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328130" y="1653394"/>
                  <a:ext cx="2690581" cy="929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46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487819" y="2216116"/>
                  <a:ext cx="23331234" cy="31033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629920" marR="0" indent="-629920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  <a:tabLst>
                      <a:tab pos="629920" algn="l"/>
                    </a:tabLst>
                  </a:pPr>
                  <a:r>
                    <a:rPr lang="en-US" sz="3000" dirty="0" smtClean="0">
                      <a:solidFill>
                        <a:schemeClr val="accent6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               </a:t>
                  </a:r>
                  <a:r>
                    <a:rPr lang="en-US" sz="2800" dirty="0" smtClean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(</a:t>
                  </a:r>
                  <a:r>
                    <a:rPr lang="en-US" sz="28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LÝ TỰ TRỌNG – TPHCM) </a:t>
                  </a:r>
                  <a:r>
                    <a:rPr lang="en-US" sz="2800" dirty="0" smtClean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30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bao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nhiêu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giá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trị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thực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tham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𝑚</m:t>
                      </m:r>
                    </m:oMath>
                  </a14:m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để</a:t>
                  </a:r>
                  <a:r>
                    <a:rPr lang="en-US" sz="3000" dirty="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phương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trình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sz="3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30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sSup>
                            <m:sSupPr>
                              <m:ctrlPr>
                                <a:rPr lang="en-US" sz="30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0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0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r>
                        <a:rPr lang="en-US" sz="3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0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r>
                            <a:rPr lang="en-US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sz="3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𝑚</m:t>
                      </m:r>
                    </m:oMath>
                  </a14:m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có 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đúng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3</m:t>
                      </m:r>
                    </m:oMath>
                  </a14:m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nghiệm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thực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phân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biệt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819" y="2216116"/>
                  <a:ext cx="23331234" cy="3103326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b="-4605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2550991" y="3058546"/>
                <a:ext cx="8811363" cy="3473053"/>
              </a:xfrm>
              <a:prstGeom prst="rect">
                <a:avLst/>
              </a:prstGeom>
              <a:noFill/>
            </p:spPr>
            <p:txBody>
              <a:bodyPr wrap="square" lIns="91426" tIns="45713" rIns="91426" bIns="45713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pt-BR" sz="28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Đặt.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8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pt-BR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t-BR" sz="2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e>
                              <m:sup>
                                <m:sSup>
                                  <m:sSupPr>
                                    <m:ctrlPr>
                                      <a:rPr lang="en-US" sz="2800" i="1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pt-BR" sz="28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pt-BR" sz="2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pt-BR" sz="2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pt-BR" sz="2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pt-BR" sz="2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pt-BR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e>
                          <m:e>
                            <m:r>
                              <a:rPr lang="pt-BR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t-BR" sz="2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e>
                              <m:sup>
                                <m:r>
                                  <a:rPr lang="pt-BR" sz="2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  <m:r>
                                  <a:rPr lang="pt-BR" sz="2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2800" i="1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pt-BR" sz="28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sup>
                            </m:sSup>
                            <m:r>
                              <a:rPr lang="pt-BR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</m:eqArr>
                      </m:e>
                    </m:d>
                    <m:r>
                      <a:rPr lang="pt-BR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pt-BR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𝑣</m:t>
                    </m:r>
                    <m:r>
                      <a:rPr lang="pt-BR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pt-BR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pt-BR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  <m:r>
                          <a:rPr lang="pt-BR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pt-BR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pt-BR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pt-BR" sz="28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pt-BR" sz="28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 </a:t>
                </a:r>
                <a:r>
                  <a:rPr lang="pt-BR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 phương trình trở thành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𝑚𝑢</m:t>
                    </m:r>
                    <m:r>
                      <a:rPr lang="pt-BR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𝑣</m:t>
                    </m:r>
                    <m:r>
                      <a:rPr lang="pt-BR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𝑢𝑣</m:t>
                    </m:r>
                    <m:r>
                      <a:rPr lang="pt-BR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endParaRPr lang="en-US" sz="2800" i="1" dirty="0" smtClean="0"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pt-BR" sz="2800" dirty="0" smtClean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</a:t>
                </a:r>
                <a14:m>
                  <m:oMath xmlns:m="http://schemas.openxmlformats.org/officeDocument/2006/math">
                    <m:r>
                      <a:rPr lang="pt-BR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  <m:r>
                          <a:rPr lang="pt-BR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pt-BR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pt-BR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𝑣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  <m:r>
                          <a:rPr lang="pt-BR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pt-BR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pt-BR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800" b="0" i="1" smtClean="0"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</m:t>
                    </m:r>
                  </m:oMath>
                </a14:m>
                <a:endParaRPr lang="en-US" sz="2800" b="0" i="1" dirty="0" smtClean="0">
                  <a:latin typeface="Cambria Math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                       </m:t>
                      </m:r>
                      <m:r>
                        <a:rPr lang="pt-BR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⇔</m:t>
                      </m:r>
                      <m:d>
                        <m:dPr>
                          <m:ctrlPr>
                            <a:rPr lang="en-US" sz="2800" i="1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𝑢</m:t>
                          </m:r>
                          <m: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  <m:d>
                        <m:dPr>
                          <m:ctrlPr>
                            <a:rPr lang="en-US" sz="2800" i="1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pt-BR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d>
                      <m:r>
                        <a:rPr lang="pt-BR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pt-BR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0991" y="3058546"/>
                <a:ext cx="8811363" cy="3473053"/>
              </a:xfrm>
              <a:prstGeom prst="rect">
                <a:avLst/>
              </a:prstGeom>
              <a:blipFill rotWithShape="1">
                <a:blip r:embed="rId3"/>
                <a:stretch>
                  <a:fillRect l="-138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160623" y="2261069"/>
            <a:ext cx="11892830" cy="914405"/>
            <a:chOff x="247181" y="1501340"/>
            <a:chExt cx="11892830" cy="914405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75326" y="1799315"/>
                    <a:ext cx="2280848" cy="5150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   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oMath>
                    </a14:m>
                    <a:r>
                      <a: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	</a:t>
                    </a:r>
                    <a:r>
                      <a:rPr lang="vi-VN" sz="28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vi-VN" sz="3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5326" y="1799315"/>
                    <a:ext cx="2280848" cy="515020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4"/>
              <a:ext cx="3090381" cy="914401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6255245" y="1720731"/>
                    <a:ext cx="2280848" cy="51501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vi-VN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oMath>
                    </a14:m>
                    <a:r>
                      <a:rPr lang="vi-VN" sz="3000" b="1" dirty="0" smtClean="0">
                        <a:solidFill>
                          <a:schemeClr val="bg1"/>
                        </a:solidFill>
                      </a:rPr>
                      <a:t>.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55245" y="1720731"/>
                    <a:ext cx="2280848" cy="515019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t="-16484" b="-30769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3"/>
              <a:ext cx="3090381" cy="914402"/>
              <a:chOff x="5537206" y="1557992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196652" y="1720732"/>
                    <a:ext cx="2280848" cy="5150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   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oMath>
                    </a14:m>
                    <a:r>
                      <a: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. </a:t>
                    </a:r>
                    <a:r>
                      <a:rPr lang="vi-VN" sz="3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6652" y="1720732"/>
                    <a:ext cx="2280848" cy="515018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 t="-7692" b="-27473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4"/>
              <a:ext cx="3145070" cy="914400"/>
              <a:chOff x="5537206" y="1557992"/>
              <a:chExt cx="3134408" cy="850063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178127" y="1794272"/>
                    <a:ext cx="2493487" cy="4864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oMath>
                    </a14:m>
                    <a:r>
                      <a:rPr lang="vi-VN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.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8127" y="1794272"/>
                    <a:ext cx="2493487" cy="486406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 t="-12941" b="-3176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5" name="Action Button: Home 64">
            <a:hlinkClick r:id="rId8" action="ppaction://hlinksldjump" highlightClick="1"/>
          </p:cNvPr>
          <p:cNvSpPr/>
          <p:nvPr/>
        </p:nvSpPr>
        <p:spPr>
          <a:xfrm>
            <a:off x="9733211" y="6368759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Action Button: Forward or Next 49">
            <a:hlinkClick r:id="" action="ppaction://hlinkshowjump?jump=nextslide" highlightClick="1"/>
          </p:cNvPr>
          <p:cNvSpPr/>
          <p:nvPr/>
        </p:nvSpPr>
        <p:spPr>
          <a:xfrm>
            <a:off x="11154706" y="6511593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Action Button: Back or Previous 63">
            <a:hlinkClick r:id="" action="ppaction://hlinkshowjump?jump=previousslide" highlightClick="1"/>
          </p:cNvPr>
          <p:cNvSpPr/>
          <p:nvPr/>
        </p:nvSpPr>
        <p:spPr>
          <a:xfrm>
            <a:off x="10590994" y="6511593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412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06367" y="3237601"/>
            <a:ext cx="11834900" cy="3543970"/>
            <a:chOff x="184495" y="3636272"/>
            <a:chExt cx="11834900" cy="4635604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45076"/>
              <a:ext cx="11834900" cy="4426800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2"/>
              <a:ext cx="2342698" cy="724644"/>
              <a:chOff x="1275608" y="6239450"/>
              <a:chExt cx="4592538" cy="1316644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240028" y="4879023"/>
                <a:ext cx="1184345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813136" cy="1316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3"/>
                <a:ext cx="852450" cy="1176198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82064" y="6333281"/>
                <a:ext cx="645994" cy="1128979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22997" y="45025"/>
            <a:ext cx="11930456" cy="2084152"/>
            <a:chOff x="487819" y="1869705"/>
            <a:chExt cx="23388016" cy="3495496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3495496"/>
              <a:chOff x="534987" y="1647866"/>
              <a:chExt cx="23340848" cy="3495496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4"/>
                <a:ext cx="23120186" cy="3422468"/>
              </a:xfrm>
              <a:prstGeom prst="roundRect">
                <a:avLst>
                  <a:gd name="adj" fmla="val 549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328130" y="1653394"/>
                  <a:ext cx="2690581" cy="929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46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487819" y="2216116"/>
                  <a:ext cx="23331234" cy="31033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629920" marR="0" indent="-629920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0"/>
                    </a:spcAft>
                    <a:tabLst>
                      <a:tab pos="629920" algn="l"/>
                    </a:tabLst>
                  </a:pPr>
                  <a:r>
                    <a:rPr lang="en-US" sz="3000" dirty="0" smtClean="0">
                      <a:solidFill>
                        <a:schemeClr val="accent6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               </a:t>
                  </a:r>
                  <a:r>
                    <a:rPr lang="en-US" sz="2800" dirty="0" smtClean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(</a:t>
                  </a:r>
                  <a:r>
                    <a:rPr lang="en-US" sz="28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LÝ TỰ TRỌNG – TPHCM) </a:t>
                  </a:r>
                  <a:r>
                    <a:rPr lang="en-US" sz="2800" dirty="0" smtClean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30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bao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nhiêu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giá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trị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thực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tham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𝑚</m:t>
                      </m:r>
                    </m:oMath>
                  </a14:m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để</a:t>
                  </a:r>
                  <a:r>
                    <a:rPr lang="en-US" sz="3000" dirty="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phương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trình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sz="3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30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sSup>
                            <m:sSupPr>
                              <m:ctrlPr>
                                <a:rPr lang="en-US" sz="30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0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0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r>
                        <a:rPr lang="en-US" sz="3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0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r>
                            <a:rPr lang="en-US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sz="3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𝑚</m:t>
                      </m:r>
                    </m:oMath>
                  </a14:m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có 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đúng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3</m:t>
                      </m:r>
                    </m:oMath>
                  </a14:m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nghiệm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thực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phân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biệt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819" y="2216116"/>
                  <a:ext cx="23331234" cy="3103326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b="-4605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-40780" y="3632247"/>
                <a:ext cx="12129193" cy="1953598"/>
              </a:xfrm>
              <a:prstGeom prst="rect">
                <a:avLst/>
              </a:prstGeom>
              <a:noFill/>
            </p:spPr>
            <p:txBody>
              <a:bodyPr wrap="square" lIns="91426" tIns="45713" rIns="91426" bIns="45713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smtClean="0">
                          <a:latin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["/>
                          <m:endChr m:val=""/>
                          <m:ctrlPr>
                            <a:rPr lang="en-US" sz="2800" i="1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eqArr>
                        </m:e>
                      </m:d>
                      <m:r>
                        <a:rPr lang="en-US" sz="2800">
                          <a:latin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["/>
                          <m:endChr m:val=""/>
                          <m:ctrlPr>
                            <a:rPr lang="en-US" sz="2800" i="1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sup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80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sup>
                                  <m:r>
                                    <a:rPr lang="en-US" sz="2800" b="0" i="0" smtClean="0">
                                      <a:latin typeface="Cambria Math"/>
                                    </a:rPr>
                                    <m:t>4</m:t>
                                  </m:r>
                                  <m: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80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sup>
                              </m:sSup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&gt;</m:t>
                                  </m:r>
                                  <m: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eqArr>
                        </m:e>
                      </m:d>
                      <m:r>
                        <a:rPr lang="en-US" sz="2800">
                          <a:latin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["/>
                          <m:endChr m:val=""/>
                          <m:ctrlPr>
                            <a:rPr lang="en-US" sz="2800" i="1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en-US" sz="2800" b="0" i="1" smtClean="0">
                                  <a:latin typeface="Cambria Math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unc>
                                <m:func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𝑙𝑜𝑔</m:t>
                                      </m:r>
                                    </m:e>
                                    <m:sub>
                                      <m:r>
                                        <a:rPr lang="en-US" sz="280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fName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func>
                            </m:e>
                          </m:eqArr>
                        </m:e>
                      </m:d>
                      <m:r>
                        <a:rPr lang="en-US" sz="2800">
                          <a:latin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["/>
                          <m:endChr m:val=""/>
                          <m:ctrlPr>
                            <a:rPr lang="en-US" sz="2800" i="1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𝑙𝑜𝑔</m:t>
                                      </m:r>
                                    </m:e>
                                    <m:sub>
                                      <m:r>
                                        <a:rPr lang="en-US" sz="280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fName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func>
                            </m:e>
                          </m:eqArr>
                        </m:e>
                      </m:d>
                    </m:oMath>
                  </m:oMathPara>
                </a14:m>
                <a:endParaRPr lang="en-US" sz="2800" dirty="0"/>
              </a:p>
              <a:p>
                <a:pPr>
                  <a:lnSpc>
                    <a:spcPct val="150000"/>
                  </a:lnSpc>
                </a:pP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0780" y="3632247"/>
                <a:ext cx="12129193" cy="195359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160623" y="2261069"/>
            <a:ext cx="11892830" cy="914405"/>
            <a:chOff x="247181" y="1501340"/>
            <a:chExt cx="11892830" cy="914405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75326" y="1799315"/>
                    <a:ext cx="2280848" cy="5150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   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oMath>
                    </a14:m>
                    <a:r>
                      <a: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	</a:t>
                    </a:r>
                    <a:r>
                      <a:rPr lang="vi-VN" sz="28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vi-VN" sz="3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5326" y="1799315"/>
                    <a:ext cx="2280848" cy="515020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4"/>
              <a:ext cx="3090381" cy="914401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6255245" y="1720731"/>
                    <a:ext cx="2280848" cy="51501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vi-VN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oMath>
                    </a14:m>
                    <a:r>
                      <a:rPr lang="vi-VN" sz="3000" b="1" dirty="0" smtClean="0">
                        <a:solidFill>
                          <a:schemeClr val="bg1"/>
                        </a:solidFill>
                      </a:rPr>
                      <a:t>.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55245" y="1720731"/>
                    <a:ext cx="2280848" cy="515019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t="-16484" b="-30769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3"/>
              <a:ext cx="3090381" cy="914402"/>
              <a:chOff x="5537206" y="1557992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196652" y="1720732"/>
                    <a:ext cx="2280848" cy="5150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   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oMath>
                    </a14:m>
                    <a:r>
                      <a: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. </a:t>
                    </a:r>
                    <a:r>
                      <a:rPr lang="vi-VN" sz="3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6652" y="1720732"/>
                    <a:ext cx="2280848" cy="515018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 t="-7692" b="-27473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4"/>
              <a:ext cx="3145070" cy="914400"/>
              <a:chOff x="5537206" y="1557992"/>
              <a:chExt cx="3134408" cy="850063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178127" y="1794272"/>
                    <a:ext cx="2493487" cy="4864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oMath>
                    </a14:m>
                    <a:r>
                      <a:rPr lang="vi-VN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a:t>.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8127" y="1794272"/>
                    <a:ext cx="2493487" cy="486406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 t="-12941" b="-3176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68523" y="4856714"/>
                <a:ext cx="11530240" cy="2323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8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Để phương trình có ba nghiệm thì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pt-BR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pt-BR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pt-BR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func>
                      <m:funcPr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800" i="1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𝑙𝑜𝑔</m:t>
                            </m:r>
                          </m:e>
                          <m:sub>
                            <m:r>
                              <a:rPr lang="pt-BR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fName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</m:func>
                  </m:oMath>
                </a14:m>
                <a:r>
                  <a:rPr lang="pt-BR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có một nghiệm khác </a:t>
                </a:r>
                <a14:m>
                  <m:oMath xmlns:m="http://schemas.openxmlformats.org/officeDocument/2006/math">
                    <m:r>
                      <a:rPr lang="pt-BR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pt-BR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pt-BR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pt-BR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Tức</a:t>
                </a:r>
                <a:r>
                  <a:rPr lang="pt-BR" sz="28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"/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en-US" sz="2800"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r>
                              <a:rPr lang="pt-BR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a:rPr lang="pt-BR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unc>
                              <m:funcPr>
                                <m:ctrlPr>
                                  <a:rPr lang="en-US" sz="2800" i="1">
                                    <a:latin typeface="Cambria Math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𝑙𝑜𝑔</m:t>
                                    </m:r>
                                  </m:e>
                                  <m:sub>
                                    <m:r>
                                      <a:rPr lang="pt-BR" sz="28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fName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e>
                            </m:func>
                            <m:r>
                              <a:rPr lang="pt-BR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2800" b="0" i="1" smtClean="0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sz="2800"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r>
                              <a:rPr lang="pt-BR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a:rPr lang="pt-BR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unc>
                              <m:funcPr>
                                <m:ctrlPr>
                                  <a:rPr lang="en-US" sz="2800" i="1">
                                    <a:latin typeface="Cambria Math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𝑙𝑜𝑔</m:t>
                                    </m:r>
                                  </m:e>
                                  <m:sub>
                                    <m:r>
                                      <a:rPr lang="pt-BR" sz="28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fName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e>
                            </m:func>
                            <m:r>
                              <a:rPr lang="pt-BR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2800" b="0" i="1" smtClean="0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e>
                          <m:e>
                            <m:r>
                              <a:rPr lang="en-US" sz="2800"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r>
                              <a:rPr lang="pt-BR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a:rPr lang="pt-BR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unc>
                              <m:funcPr>
                                <m:ctrlPr>
                                  <a:rPr lang="en-US" sz="2800" i="1">
                                    <a:latin typeface="Cambria Math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𝑙𝑜𝑔</m:t>
                                    </m:r>
                                  </m:e>
                                  <m:sub>
                                    <m:r>
                                      <a:rPr lang="pt-BR" sz="28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fName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e>
                            </m:func>
                            <m:r>
                              <a:rPr lang="pt-BR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2800" b="0" i="1" smtClean="0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pt-BR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⇔</m:t>
                    </m:r>
                    <m:d>
                      <m:dPr>
                        <m:begChr m:val="["/>
                        <m:endChr m:val=""/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en-US" sz="2800"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func>
                              <m:funcPr>
                                <m:ctrlPr>
                                  <a:rPr lang="en-US" sz="2800" i="1">
                                    <a:latin typeface="Cambria Math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𝑙𝑜𝑔</m:t>
                                    </m:r>
                                  </m:e>
                                  <m:sub>
                                    <m:r>
                                      <a:rPr lang="pt-BR" sz="28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fName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e>
                            </m:func>
                            <m:r>
                              <a:rPr lang="pt-BR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2800" b="0" i="1" smtClean="0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  <m:e>
                            <m:r>
                              <a:rPr lang="en-US" sz="2800"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func>
                              <m:funcPr>
                                <m:ctrlPr>
                                  <a:rPr lang="en-US" sz="2800" i="1">
                                    <a:latin typeface="Cambria Math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𝑙𝑜𝑔</m:t>
                                    </m:r>
                                  </m:e>
                                  <m:sub>
                                    <m:r>
                                      <a:rPr lang="pt-BR" sz="28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fName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e>
                            </m:func>
                            <m:r>
                              <a:rPr lang="pt-BR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2800" b="0" i="1" smtClean="0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sz="2800"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func>
                              <m:funcPr>
                                <m:ctrlPr>
                                  <a:rPr lang="en-US" sz="2800" i="1">
                                    <a:latin typeface="Cambria Math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𝑙𝑜𝑔</m:t>
                                    </m:r>
                                  </m:e>
                                  <m:sub>
                                    <m:r>
                                      <a:rPr lang="pt-BR" sz="28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fName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e>
                            </m:func>
                            <m:r>
                              <a:rPr lang="pt-BR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2800" b="0" i="1" smtClean="0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e>
                        </m:eqArr>
                      </m:e>
                    </m:d>
                    <m:r>
                      <a:rPr lang="pt-BR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⇔</m:t>
                    </m:r>
                    <m:d>
                      <m:dPr>
                        <m:begChr m:val="["/>
                        <m:endChr m:val=""/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en-US" sz="2800"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func>
                              <m:funcPr>
                                <m:ctrlPr>
                                  <a:rPr lang="en-US" sz="2800" i="1">
                                    <a:latin typeface="Cambria Math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/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e>
                            </m:func>
                            <m:r>
                              <a:rPr lang="pt-BR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2800" b="0" i="1" smtClean="0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27</m:t>
                            </m:r>
                          </m:e>
                          <m:e>
                            <m:r>
                              <a:rPr lang="en-US" sz="2800"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r>
                              <a:rPr lang="en-US" sz="2800" b="0" i="1" smtClean="0">
                                <a:latin typeface="Cambria Math"/>
                              </a:rPr>
                              <m:t>     </m:t>
                            </m:r>
                            <m:r>
                              <a:rPr lang="en-US" sz="2800" b="0" i="1" smtClean="0">
                                <a:latin typeface="Cambria Math"/>
                              </a:rPr>
                              <m:t>𝑚</m:t>
                            </m:r>
                            <m:r>
                              <a:rPr lang="pt-BR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2800" b="0" i="1" smtClean="0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sz="2800"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func>
                              <m:funcPr>
                                <m:ctrlPr>
                                  <a:rPr lang="en-US" sz="2800" i="1">
                                    <a:latin typeface="Cambria Math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/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e>
                            </m:func>
                            <m:r>
                              <a:rPr lang="pt-BR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2800" b="0" i="1" smtClean="0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81</m:t>
                            </m:r>
                          </m:e>
                        </m:eqArr>
                      </m:e>
                    </m:d>
                  </m:oMath>
                </a14:m>
                <a:r>
                  <a:rPr lang="pt-BR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vi-VN" sz="2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523" y="4856714"/>
                <a:ext cx="11530240" cy="2323585"/>
              </a:xfrm>
              <a:prstGeom prst="rect">
                <a:avLst/>
              </a:prstGeom>
              <a:blipFill rotWithShape="1">
                <a:blip r:embed="rId8"/>
                <a:stretch>
                  <a:fillRect l="-1111" t="-26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Oval 65"/>
          <p:cNvSpPr/>
          <p:nvPr/>
        </p:nvSpPr>
        <p:spPr>
          <a:xfrm>
            <a:off x="5904266" y="2370690"/>
            <a:ext cx="731195" cy="703965"/>
          </a:xfrm>
          <a:prstGeom prst="ellipse">
            <a:avLst/>
          </a:prstGeom>
          <a:solidFill>
            <a:srgbClr val="CC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 </a:t>
            </a:r>
            <a:endParaRPr lang="en-US" sz="3200" dirty="0"/>
          </a:p>
        </p:txBody>
      </p:sp>
      <p:sp>
        <p:nvSpPr>
          <p:cNvPr id="65" name="Action Button: Home 64">
            <a:hlinkClick r:id="rId9" action="ppaction://hlinksldjump" highlightClick="1"/>
          </p:cNvPr>
          <p:cNvSpPr/>
          <p:nvPr/>
        </p:nvSpPr>
        <p:spPr>
          <a:xfrm>
            <a:off x="9733211" y="6391729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Action Button: Forward or Next 49">
            <a:hlinkClick r:id="" action="ppaction://hlinkshowjump?jump=nextslide" highlightClick="1"/>
          </p:cNvPr>
          <p:cNvSpPr/>
          <p:nvPr/>
        </p:nvSpPr>
        <p:spPr>
          <a:xfrm>
            <a:off x="11154706" y="6511593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Action Button: Back or Previous 63">
            <a:hlinkClick r:id="" action="ppaction://hlinkshowjump?jump=previousslide" highlightClick="1"/>
          </p:cNvPr>
          <p:cNvSpPr/>
          <p:nvPr/>
        </p:nvSpPr>
        <p:spPr>
          <a:xfrm>
            <a:off x="10590994" y="6511593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160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6" grpId="0" animBg="1"/>
      <p:bldP spid="66" grpId="1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28826" y="0"/>
            <a:ext cx="11975251" cy="4112227"/>
            <a:chOff x="534987" y="1869705"/>
            <a:chExt cx="23475827" cy="6896963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475827" cy="6896963"/>
              <a:chOff x="534987" y="1647866"/>
              <a:chExt cx="23475827" cy="6896963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816203" y="1691183"/>
                <a:ext cx="23194611" cy="6853646"/>
              </a:xfrm>
              <a:prstGeom prst="roundRect">
                <a:avLst>
                  <a:gd name="adj" fmla="val 549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328128" y="1653394"/>
                  <a:ext cx="2690581" cy="9291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3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47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647702" y="2797356"/>
                  <a:ext cx="22412523" cy="59693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630555" marR="0" indent="-630555" algn="just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  <a:tabLst>
                      <a:tab pos="630555" algn="l"/>
                    </a:tabLst>
                  </a:pPr>
                  <a:r>
                    <a:rPr lang="en-US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       </a:t>
                  </a:r>
                  <a:r>
                    <a:rPr lang="vi-VN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Trong không gian với hệ tọa độ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𝑂𝑥𝑦𝑧</m:t>
                      </m:r>
                    </m:oMath>
                  </a14:m>
                  <a:r>
                    <a:rPr lang="vi-VN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, cho mặt cầu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</m:d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6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𝑧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13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a14:m>
                  <a:r>
                    <a:rPr lang="vi-VN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và đường thẳng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: 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𝑧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den>
                      </m:f>
                    </m:oMath>
                  </a14:m>
                  <a:r>
                    <a:rPr lang="vi-VN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 Điểm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𝑀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(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𝑎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;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𝑏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;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𝑐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) </m:t>
                      </m:r>
                      <m:d>
                        <m:d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&gt;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</m:d>
                    </m:oMath>
                  </a14:m>
                  <a:r>
                    <a:rPr lang="vi-VN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nằm trên đường thẳng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𝑑</m:t>
                      </m:r>
                    </m:oMath>
                  </a14:m>
                  <a:r>
                    <a:rPr lang="vi-VN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sao cho từ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𝑀</m:t>
                      </m:r>
                    </m:oMath>
                  </a14:m>
                  <a:r>
                    <a:rPr lang="vi-VN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kẻ được ba tiếp tuyến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𝑀𝐴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,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𝑀𝐵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,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𝑀𝐶</m:t>
                      </m:r>
                    </m:oMath>
                  </a14:m>
                  <a:r>
                    <a:rPr lang="vi-VN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đến mặt cầu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</m:d>
                    </m:oMath>
                  </a14:m>
                  <a:r>
                    <a:rPr lang="vi-VN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(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𝐴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𝐵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𝐶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là các tiếp điểm) và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𝐴𝑀𝐵</m:t>
                          </m:r>
                        </m:e>
                      </m:acc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6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𝐵𝑀𝐶</m:t>
                          </m:r>
                        </m:e>
                      </m:acc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9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𝐶𝑀𝐴</m:t>
                          </m:r>
                        </m:e>
                      </m:acc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12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a14:m>
                  <a:r>
                    <a:rPr lang="vi-VN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Tính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702" y="2797356"/>
                  <a:ext cx="22412523" cy="596931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t="-1199" r="-533" b="-3253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D0AB9FB-A402-43C6-830F-BAC47ED452D0}"/>
              </a:ext>
            </a:extLst>
          </p:cNvPr>
          <p:cNvGrpSpPr/>
          <p:nvPr/>
        </p:nvGrpSpPr>
        <p:grpSpPr>
          <a:xfrm>
            <a:off x="774333" y="4285832"/>
            <a:ext cx="5235317" cy="1018467"/>
            <a:chOff x="1318103" y="6334162"/>
            <a:chExt cx="13923484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="" xmlns:a16="http://schemas.microsoft.com/office/drawing/2014/main" id="{0839FD11-1E39-4EBB-A7FB-DEB39691C378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𝒄</m:t>
                            </m:r>
                          </m:e>
                          <m:sup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𝟏𝟕𝟑</m:t>
                            </m:r>
                          </m:num>
                          <m:den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𝟗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28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3000" b="1" dirty="0">
                    <a:solidFill>
                      <a:schemeClr val="bg1"/>
                    </a:solidFill>
                    <a:latin typeface="+mj-lt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0839FD11-1E39-4EBB-A7FB-DEB39691C3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8634B6D4-DECA-4F71-9C3F-B85DE60414F0}"/>
                </a:ext>
              </a:extLst>
            </p:cNvPr>
            <p:cNvSpPr/>
            <p:nvPr/>
          </p:nvSpPr>
          <p:spPr>
            <a:xfrm>
              <a:off x="1318103" y="6580382"/>
              <a:ext cx="1719115" cy="703831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000" b="1" dirty="0">
                  <a:latin typeface="+mj-lt"/>
                  <a:ea typeface="Tahoma" pitchFamily="34" charset="0"/>
                  <a:cs typeface="Tahoma" pitchFamily="34" charset="0"/>
                </a:rPr>
                <a:t>A</a:t>
              </a:r>
              <a:endParaRPr lang="en-US" sz="3000" dirty="0">
                <a:latin typeface="+mj-lt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A2194087-0D43-42CA-A1D2-4373C69CC457}"/>
              </a:ext>
            </a:extLst>
          </p:cNvPr>
          <p:cNvGrpSpPr/>
          <p:nvPr/>
        </p:nvGrpSpPr>
        <p:grpSpPr>
          <a:xfrm>
            <a:off x="6362701" y="4270046"/>
            <a:ext cx="5314188" cy="1018467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="" xmlns:a16="http://schemas.microsoft.com/office/drawing/2014/main" id="{FB0B6341-256C-4170-AF4E-1216E5EDD04C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629920" marR="0" algn="just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tabLst>
                      <a:tab pos="3599815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𝐚</m:t>
                            </m:r>
                          </m:e>
                          <m:sup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𝐛</m:t>
                            </m:r>
                          </m:e>
                          <m:sup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𝐜</m:t>
                            </m:r>
                          </m:e>
                          <m:sup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𝟏𝟏𝟐</m:t>
                            </m:r>
                          </m:num>
                          <m:den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𝟗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28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FB0B6341-256C-4170-AF4E-1216E5EDD0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13A7BA64-0BA1-4ADF-A17E-617425026AFB}"/>
                </a:ext>
              </a:extLst>
            </p:cNvPr>
            <p:cNvSpPr/>
            <p:nvPr/>
          </p:nvSpPr>
          <p:spPr>
            <a:xfrm>
              <a:off x="1458731" y="6622062"/>
              <a:ext cx="1783050" cy="680885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B</a:t>
              </a:r>
              <a:endParaRPr lang="en-US" sz="3000" b="1" dirty="0">
                <a:latin typeface="+mj-lt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4D274B26-9415-432A-9282-BDEF246F0009}"/>
              </a:ext>
            </a:extLst>
          </p:cNvPr>
          <p:cNvGrpSpPr/>
          <p:nvPr/>
        </p:nvGrpSpPr>
        <p:grpSpPr>
          <a:xfrm>
            <a:off x="774333" y="5390861"/>
            <a:ext cx="5182441" cy="1020222"/>
            <a:chOff x="1316653" y="6334162"/>
            <a:chExt cx="13924934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="" xmlns:a16="http://schemas.microsoft.com/office/drawing/2014/main" id="{6E15A8FC-94CE-45FB-8D02-B33F2327F992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spcBef>
                      <a:spcPts val="900"/>
                    </a:spcBef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𝒄</m:t>
                          </m:r>
                        </m:e>
                        <m:sup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=−</m:t>
                      </m:r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𝟖</m:t>
                      </m:r>
                      <m:r>
                        <m:rPr>
                          <m:nor/>
                        </m:rPr>
                        <a:rPr lang="en-US" sz="3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a14:m>
                  <a:r>
                    <a:rPr lang="en-US" sz="32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	</a:t>
                  </a:r>
                  <a:endParaRPr lang="vi-VN" sz="3200" b="1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6E15A8FC-94CE-45FB-8D02-B33F2327F9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0D6B711C-CC2A-45AE-A2BD-46B4ECA3D81C}"/>
                </a:ext>
              </a:extLst>
            </p:cNvPr>
            <p:cNvSpPr/>
            <p:nvPr/>
          </p:nvSpPr>
          <p:spPr>
            <a:xfrm>
              <a:off x="1316653" y="6593223"/>
              <a:ext cx="1594761" cy="716413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C</a:t>
              </a:r>
              <a:endParaRPr lang="en-US" sz="3000" dirty="0">
                <a:latin typeface="+mj-lt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E278C7C5-EAEF-4F1A-B3FB-29FCE054F0E0}"/>
              </a:ext>
            </a:extLst>
          </p:cNvPr>
          <p:cNvGrpSpPr/>
          <p:nvPr/>
        </p:nvGrpSpPr>
        <p:grpSpPr>
          <a:xfrm>
            <a:off x="6283715" y="5375536"/>
            <a:ext cx="5374309" cy="1035547"/>
            <a:chOff x="1346948" y="6334162"/>
            <a:chExt cx="13894639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>
                  <a:extLst>
                    <a:ext uri="{FF2B5EF4-FFF2-40B4-BE49-F238E27FC236}">
                      <a16:creationId xmlns="" xmlns:a16="http://schemas.microsoft.com/office/drawing/2014/main" id="{C4F0F9CE-3F15-4D47-A2C9-5C6F65E0E3FB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630555" marR="0" algn="just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  <a:tabLst>
                      <a:tab pos="630555" algn="l"/>
                      <a:tab pos="1871980" algn="l"/>
                      <a:tab pos="3491865" algn="l"/>
                      <a:tab pos="5111750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𝒄</m:t>
                            </m:r>
                          </m:e>
                          <m:sup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𝟐𝟑</m:t>
                            </m:r>
                          </m:num>
                          <m:den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𝟗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28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6" name="Rectangle 65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C4F0F9CE-3F15-4D47-A2C9-5C6F65E0E3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17C2C013-2C1D-4DEE-A68B-FF23256FE92A}"/>
                </a:ext>
              </a:extLst>
            </p:cNvPr>
            <p:cNvSpPr/>
            <p:nvPr/>
          </p:nvSpPr>
          <p:spPr>
            <a:xfrm>
              <a:off x="1346948" y="6701320"/>
              <a:ext cx="1712368" cy="68417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D</a:t>
              </a:r>
              <a:endParaRPr lang="en-US" sz="3000" b="1" dirty="0">
                <a:latin typeface="+mj-lt"/>
              </a:endParaRPr>
            </a:p>
          </p:txBody>
        </p:sp>
      </p:grpSp>
      <p:sp>
        <p:nvSpPr>
          <p:cNvPr id="54" name="Action Button: Forward or Next 53">
            <a:hlinkClick r:id="" action="ppaction://hlinkshowjump?jump=nextslide" highlightClick="1"/>
          </p:cNvPr>
          <p:cNvSpPr/>
          <p:nvPr/>
        </p:nvSpPr>
        <p:spPr>
          <a:xfrm>
            <a:off x="11564032" y="6565052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5" name="Action Button: Back or Previous 54">
            <a:hlinkClick r:id="" action="ppaction://hlinkshowjump?jump=previousslide" highlightClick="1"/>
          </p:cNvPr>
          <p:cNvSpPr/>
          <p:nvPr/>
        </p:nvSpPr>
        <p:spPr>
          <a:xfrm>
            <a:off x="11000320" y="6565052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Action Button: Home 55">
            <a:hlinkClick r:id="rId8" action="ppaction://hlinksldjump" highlightClick="1"/>
          </p:cNvPr>
          <p:cNvSpPr/>
          <p:nvPr/>
        </p:nvSpPr>
        <p:spPr>
          <a:xfrm>
            <a:off x="6438531" y="6445187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875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40613" y="111704"/>
            <a:ext cx="11834900" cy="6540547"/>
            <a:chOff x="184495" y="3636272"/>
            <a:chExt cx="11834900" cy="7360657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20"/>
              <a:ext cx="11834900" cy="7131709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2"/>
              <a:ext cx="2511954" cy="724644"/>
              <a:chOff x="1275608" y="6239450"/>
              <a:chExt cx="4924340" cy="1316644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749687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813136" cy="1316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1" y="1072002"/>
                <a:ext cx="7173310" cy="4535908"/>
              </a:xfrm>
              <a:prstGeom prst="rect">
                <a:avLst/>
              </a:prstGeom>
              <a:noFill/>
            </p:spPr>
            <p:txBody>
              <a:bodyPr wrap="square" lIns="91426" tIns="45713" rIns="91426" bIns="45713" rtlCol="0">
                <a:spAutoFit/>
              </a:bodyPr>
              <a:lstStyle/>
              <a:p>
                <a:pPr marL="630555" marR="0">
                  <a:spcBef>
                    <a:spcPts val="0"/>
                  </a:spcBef>
                  <a:spcAft>
                    <a:spcPts val="0"/>
                  </a:spcAft>
                  <a:tabLst>
                    <a:tab pos="630555" algn="l"/>
                  </a:tabLst>
                </a:pP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 cầu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  <a:cs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tâm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cs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1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;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2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;−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bán kính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𝑅</m:t>
                    </m:r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3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/>
                            <a:cs typeface="Cambria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30555" marR="0">
                  <a:spcBef>
                    <a:spcPts val="0"/>
                  </a:spcBef>
                  <a:spcAft>
                    <a:spcPts val="0"/>
                  </a:spcAft>
                  <a:tabLst>
                    <a:tab pos="630555" algn="l"/>
                  </a:tabLst>
                </a:pP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𝑀</m:t>
                    </m:r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(</m:t>
                    </m:r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𝑎</m:t>
                    </m:r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;</m:t>
                    </m:r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𝑏</m:t>
                    </m:r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;</m:t>
                    </m:r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𝑐</m:t>
                    </m:r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) 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cs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𝑎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&gt;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 trên đường thẳng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𝑑</m:t>
                    </m:r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⇒</m:t>
                    </m:r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𝑀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cs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1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+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𝑡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;−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2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+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𝑡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;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1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+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800" b="0" i="1" smtClean="0">
                        <a:latin typeface="Cambria Math"/>
                        <a:cs typeface="Cambria" panose="02040503050406030204" pitchFamily="18" charset="0"/>
                      </a:rPr>
                      <m:t>  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cs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𝑡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&gt;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30555" marR="0">
                  <a:spcBef>
                    <a:spcPts val="0"/>
                  </a:spcBef>
                  <a:spcAft>
                    <a:spcPts val="0"/>
                  </a:spcAft>
                  <a:tabLst>
                    <a:tab pos="630555" algn="l"/>
                  </a:tabLst>
                </a:pPr>
                <a:r>
                  <a:rPr lang="en-US" sz="2800" dirty="0" smtClean="0">
                    <a:cs typeface="Cambria" panose="02040503050406030204" pitchFamily="18" charset="0"/>
                  </a:rPr>
                  <a:t>   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latin typeface="Cambria Math"/>
                            <a:cs typeface="Cambria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𝐼𝑀</m:t>
                        </m:r>
                      </m:e>
                    </m:acc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cs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𝑡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2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;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𝑡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4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;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𝑡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+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30555" marR="0">
                  <a:spcBef>
                    <a:spcPts val="0"/>
                  </a:spcBef>
                  <a:spcAft>
                    <a:spcPts val="0"/>
                  </a:spcAft>
                  <a:tabLst>
                    <a:tab pos="630555" algn="l"/>
                  </a:tabLst>
                </a:pP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𝑀𝐴</m:t>
                    </m:r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𝑀𝐵</m:t>
                    </m:r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𝑀𝐶</m:t>
                    </m:r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𝑚</m:t>
                    </m:r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&gt;</m:t>
                    </m:r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0</m:t>
                    </m:r>
                  </m:oMath>
                </a14:m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30555" marR="0">
                  <a:spcBef>
                    <a:spcPts val="0"/>
                  </a:spcBef>
                  <a:spcAft>
                    <a:spcPts val="0"/>
                  </a:spcAft>
                  <a:tabLst>
                    <a:tab pos="630555" algn="l"/>
                  </a:tabLst>
                </a:pPr>
                <a:r>
                  <a:rPr lang="en-US" sz="2800" dirty="0" smtClean="0">
                    <a:cs typeface="Cambria" panose="02040503050406030204" pitchFamily="18" charset="0"/>
                  </a:rPr>
                  <a:t>         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𝐴𝐵</m:t>
                    </m:r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𝑚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𝑚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𝐴𝐶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𝑚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i="1" dirty="0" smtClean="0"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  <a:p>
                <a:pPr marL="630555" marR="0">
                  <a:spcBef>
                    <a:spcPts val="0"/>
                  </a:spcBef>
                  <a:spcAft>
                    <a:spcPts val="0"/>
                  </a:spcAft>
                  <a:tabLst>
                    <a:tab pos="630555" algn="l"/>
                  </a:tabLst>
                </a:pPr>
                <a:r>
                  <a:rPr lang="en-US" sz="2800" dirty="0" smtClean="0">
                    <a:cs typeface="Cambria Math" panose="02040503050406030204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⇒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𝛥</m:t>
                    </m:r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𝐴𝐵𝐶</m:t>
                    </m:r>
                  </m:oMath>
                </a14:m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𝐵</m:t>
                    </m:r>
                  </m:oMath>
                </a14:m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30555" marR="0">
                  <a:spcBef>
                    <a:spcPts val="0"/>
                  </a:spcBef>
                  <a:spcAft>
                    <a:spcPts val="0"/>
                  </a:spcAft>
                  <a:tabLst>
                    <a:tab pos="630555" algn="l"/>
                  </a:tabLst>
                </a:pP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𝐽</m:t>
                    </m:r>
                  </m:oMath>
                </a14:m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trung điểm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𝐴𝐶</m:t>
                    </m:r>
                    <m:r>
                      <a:rPr lang="en-US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⇒</m:t>
                    </m:r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𝐽𝐴</m:t>
                    </m:r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𝐽𝐵</m:t>
                    </m:r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𝐽𝐶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1072002"/>
                <a:ext cx="7173310" cy="4535908"/>
              </a:xfrm>
              <a:prstGeom prst="rect">
                <a:avLst/>
              </a:prstGeom>
              <a:blipFill rotWithShape="1">
                <a:blip r:embed="rId2"/>
                <a:stretch>
                  <a:fillRect t="-1344" b="-282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Action Button: Forward or Next 49">
            <a:hlinkClick r:id="" action="ppaction://hlinkshowjump?jump=nextslide" highlightClick="1"/>
          </p:cNvPr>
          <p:cNvSpPr/>
          <p:nvPr/>
        </p:nvSpPr>
        <p:spPr>
          <a:xfrm>
            <a:off x="11172536" y="6505777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Action Button: Back or Previous 63">
            <a:hlinkClick r:id="" action="ppaction://hlinkshowjump?jump=previousslide" highlightClick="1"/>
          </p:cNvPr>
          <p:cNvSpPr/>
          <p:nvPr/>
        </p:nvSpPr>
        <p:spPr>
          <a:xfrm>
            <a:off x="10608824" y="6505777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5" name="Action Button: Home 64">
            <a:hlinkClick r:id="rId3" action="ppaction://hlinksldjump" highlightClick="1"/>
          </p:cNvPr>
          <p:cNvSpPr/>
          <p:nvPr/>
        </p:nvSpPr>
        <p:spPr>
          <a:xfrm>
            <a:off x="9719992" y="6385913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6" name="Picture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343" y="874502"/>
            <a:ext cx="4255498" cy="521838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615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50654" y="2180799"/>
            <a:ext cx="11909967" cy="4617926"/>
            <a:chOff x="184495" y="3636272"/>
            <a:chExt cx="11909967" cy="5196962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20"/>
              <a:ext cx="11909967" cy="4968014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2"/>
              <a:ext cx="2511954" cy="724644"/>
              <a:chOff x="1275608" y="6239450"/>
              <a:chExt cx="4924340" cy="1316644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749687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813136" cy="1316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2546" y="2770348"/>
                <a:ext cx="8466083" cy="3642265"/>
              </a:xfrm>
              <a:prstGeom prst="rect">
                <a:avLst/>
              </a:prstGeom>
              <a:noFill/>
            </p:spPr>
            <p:txBody>
              <a:bodyPr wrap="square" lIns="91426" tIns="45713" rIns="91426" bIns="45713" rtlCol="0">
                <a:spAutoFit/>
              </a:bodyPr>
              <a:lstStyle/>
              <a:p>
                <a:pPr marL="630555" marR="0">
                  <a:spcBef>
                    <a:spcPts val="0"/>
                  </a:spcBef>
                  <a:spcAft>
                    <a:spcPts val="0"/>
                  </a:spcAft>
                  <a:tabLst>
                    <a:tab pos="630555" algn="l"/>
                  </a:tabLst>
                </a:pP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𝐼𝐴</m:t>
                    </m:r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𝐼𝐵</m:t>
                    </m:r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𝐼𝐶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𝑀𝐼</m:t>
                    </m:r>
                    <m:r>
                      <a:rPr lang="en-US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⊥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cs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𝐴𝐵𝐶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𝐽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630555" marR="0">
                  <a:spcBef>
                    <a:spcPts val="0"/>
                  </a:spcBef>
                  <a:spcAft>
                    <a:spcPts val="0"/>
                  </a:spcAft>
                  <a:tabLst>
                    <a:tab pos="630555" algn="l"/>
                  </a:tabLst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𝑀𝐼𝐶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/>
                            <a:cs typeface="Cambria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𝐽𝑀𝐶</m:t>
                        </m:r>
                      </m:e>
                    </m:acc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60</m:t>
                    </m:r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°</m:t>
                    </m:r>
                  </m:oMath>
                </a14:m>
                <a:endParaRPr lang="en-US" sz="2800" i="1" dirty="0" smtClean="0">
                  <a:latin typeface="Cambria Math" panose="02040503050406030204" pitchFamily="18" charset="0"/>
                  <a:cs typeface="Cambria" panose="02040503050406030204" pitchFamily="18" charset="0"/>
                </a:endParaRPr>
              </a:p>
              <a:p>
                <a:pPr marL="630555" marR="0">
                  <a:spcBef>
                    <a:spcPts val="0"/>
                  </a:spcBef>
                  <a:spcAft>
                    <a:spcPts val="0"/>
                  </a:spcAft>
                  <a:tabLst>
                    <a:tab pos="630555" algn="l"/>
                  </a:tabLst>
                </a:pPr>
                <a:r>
                  <a:rPr lang="en-US" sz="2800" dirty="0" smtClean="0">
                    <a:cs typeface="Cambria" panose="02040503050406030204" pitchFamily="18" charset="0"/>
                  </a:rPr>
                  <a:t>                                          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2800" i="1">
                            <a:latin typeface="Cambria Math"/>
                            <a:cs typeface="Cambria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𝑀𝐼𝐶</m:t>
                        </m:r>
                      </m:e>
                    </m:acc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30</m:t>
                    </m:r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°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630555" marR="0">
                  <a:spcBef>
                    <a:spcPts val="0"/>
                  </a:spcBef>
                  <a:spcAft>
                    <a:spcPts val="0"/>
                  </a:spcAft>
                  <a:tabLst>
                    <a:tab pos="630555" algn="l"/>
                  </a:tabLst>
                </a:pP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𝑀𝐼</m:t>
                    </m:r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cs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𝐼𝐶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𝑐𝑜𝑠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30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°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6</m:t>
                    </m:r>
                    <m:r>
                      <a:rPr lang="en-US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⇔</m:t>
                    </m:r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  <a:cs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−</m:t>
                    </m:r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4</m:t>
                    </m:r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𝑡</m:t>
                    </m:r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0</m:t>
                    </m:r>
                  </m:oMath>
                </a14:m>
                <a:endParaRPr lang="en-US" sz="2800" i="1" dirty="0" smtClean="0">
                  <a:latin typeface="Cambria Math" panose="02040503050406030204" pitchFamily="18" charset="0"/>
                  <a:cs typeface="Cambria" panose="02040503050406030204" pitchFamily="18" charset="0"/>
                </a:endParaRPr>
              </a:p>
              <a:p>
                <a:pPr marL="630555" marR="0">
                  <a:spcBef>
                    <a:spcPts val="0"/>
                  </a:spcBef>
                  <a:spcAft>
                    <a:spcPts val="0"/>
                  </a:spcAft>
                  <a:tabLst>
                    <a:tab pos="630555" algn="l"/>
                  </a:tabLst>
                </a:pPr>
                <a:r>
                  <a:rPr lang="en-US" sz="2800" dirty="0" smtClean="0">
                    <a:cs typeface="Cambria" panose="02040503050406030204" pitchFamily="18" charset="0"/>
                  </a:rPr>
                  <a:t>                              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⇔</m:t>
                    </m:r>
                    <m:d>
                      <m:dPr>
                        <m:begChr m:val="["/>
                        <m:endChr m:val=""/>
                        <m:ctrlPr>
                          <a:rPr lang="en-US" sz="2800" i="1">
                            <a:latin typeface="Cambria Math"/>
                            <a:cs typeface="Cambria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latin typeface="Cambria Math"/>
                                <a:cs typeface="Cambria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cs typeface="Cambria" panose="02040503050406030204" pitchFamily="18" charset="0"/>
                              </a:rPr>
                              <m:t>&amp;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cs typeface="Cambria" panose="02040503050406030204" pitchFamily="18" charset="0"/>
                              </a:rPr>
                              <m:t>𝑡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cs typeface="Cambria" panose="02040503050406030204" pitchFamily="18" charset="0"/>
                              </a:rPr>
                              <m:t>=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cs typeface="Cambria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cs typeface="Cambria" panose="02040503050406030204" pitchFamily="18" charset="0"/>
                              </a:rPr>
                              <m:t>&amp;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cs typeface="Cambria" panose="02040503050406030204" pitchFamily="18" charset="0"/>
                              </a:rPr>
                              <m:t>𝑡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cs typeface="Cambria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2800" i="1">
                                    <a:latin typeface="Cambria Math"/>
                                    <a:cs typeface="Cambria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cs typeface="Cambria" panose="02040503050406030204" pitchFamily="18" charset="0"/>
                                  </a:rPr>
                                  <m:t>4</m:t>
                                </m:r>
                              </m:num>
                              <m:den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cs typeface="Cambria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eqArr>
                      </m:e>
                    </m:d>
                    <m:r>
                      <a:rPr lang="en-US" sz="2800" b="0" i="0" smtClean="0">
                        <a:latin typeface="Cambria Math"/>
                        <a:cs typeface="Cambria" panose="02040503050406030204" pitchFamily="18" charset="0"/>
                      </a:rPr>
                      <m:t>  </m:t>
                    </m:r>
                  </m:oMath>
                </a14:m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kiện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loại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𝑡</m:t>
                    </m:r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0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630555" marR="0">
                  <a:spcBef>
                    <a:spcPts val="0"/>
                  </a:spcBef>
                  <a:spcAft>
                    <a:spcPts val="0"/>
                  </a:spcAft>
                  <a:tabLst>
                    <a:tab pos="630555" algn="l"/>
                  </a:tabLst>
                </a:pP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𝑡</m:t>
                    </m:r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cs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⇒</m:t>
                    </m:r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𝑀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cs typeface="Cambria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>
                                <a:latin typeface="Cambria Math"/>
                                <a:cs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  <a:cs typeface="Cambria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  <a:cs typeface="Cambria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;−</m:t>
                        </m:r>
                        <m:f>
                          <m:fPr>
                            <m:ctrlPr>
                              <a:rPr lang="en-US" sz="2800" i="1">
                                <a:latin typeface="Cambria Math"/>
                                <a:cs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  <a:cs typeface="Cambria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  <a:cs typeface="Cambria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2800" i="1">
                                <a:latin typeface="Cambria Math"/>
                                <a:cs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  <a:cs typeface="Cambria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  <a:cs typeface="Cambria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  <m:r>
                      <a:rPr lang="en-US" sz="2800" b="0" i="0" smtClean="0">
                        <a:latin typeface="Cambria Math"/>
                        <a:cs typeface="Cambria" panose="02040503050406030204" pitchFamily="18" charset="0"/>
                      </a:rPr>
                      <m:t>. </m:t>
                    </m:r>
                  </m:oMath>
                </a14:m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  <a:cs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  <a:cs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  <a:cs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  <a:cs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cs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112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6" y="2770348"/>
                <a:ext cx="8466083" cy="3642265"/>
              </a:xfrm>
              <a:prstGeom prst="rect">
                <a:avLst/>
              </a:prstGeom>
              <a:blipFill rotWithShape="1">
                <a:blip r:embed="rId2"/>
                <a:stretch>
                  <a:fillRect t="-1672" r="-1368" b="-6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851" y="2179863"/>
            <a:ext cx="3339248" cy="420511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50" name="Action Button: Forward or Next 49">
            <a:hlinkClick r:id="" action="ppaction://hlinkshowjump?jump=nextslide" highlightClick="1"/>
          </p:cNvPr>
          <p:cNvSpPr/>
          <p:nvPr/>
        </p:nvSpPr>
        <p:spPr>
          <a:xfrm>
            <a:off x="11172536" y="6505777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Action Button: Back or Previous 63">
            <a:hlinkClick r:id="" action="ppaction://hlinkshowjump?jump=previousslide" highlightClick="1"/>
          </p:cNvPr>
          <p:cNvSpPr/>
          <p:nvPr/>
        </p:nvSpPr>
        <p:spPr>
          <a:xfrm>
            <a:off x="10608824" y="6505777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5" name="Action Button: Home 64">
            <a:hlinkClick r:id="rId4" action="ppaction://hlinksldjump" highlightClick="1"/>
          </p:cNvPr>
          <p:cNvSpPr/>
          <p:nvPr/>
        </p:nvSpPr>
        <p:spPr>
          <a:xfrm>
            <a:off x="9719992" y="6385913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4D0AB9FB-A402-43C6-830F-BAC47ED452D0}"/>
              </a:ext>
            </a:extLst>
          </p:cNvPr>
          <p:cNvGrpSpPr/>
          <p:nvPr/>
        </p:nvGrpSpPr>
        <p:grpSpPr>
          <a:xfrm>
            <a:off x="502769" y="136175"/>
            <a:ext cx="5235317" cy="870259"/>
            <a:chOff x="1318103" y="6334162"/>
            <a:chExt cx="13923484" cy="12345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>
                  <a:extLst>
                    <a:ext uri="{FF2B5EF4-FFF2-40B4-BE49-F238E27FC236}">
                      <a16:creationId xmlns="" xmlns:a16="http://schemas.microsoft.com/office/drawing/2014/main" id="{0839FD11-1E39-4EBB-A7FB-DEB39691C378}"/>
                    </a:ext>
                  </a:extLst>
                </p:cNvPr>
                <p:cNvSpPr/>
                <p:nvPr/>
              </p:nvSpPr>
              <p:spPr>
                <a:xfrm>
                  <a:off x="2140385" y="6334162"/>
                  <a:ext cx="13101202" cy="1234539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𝒄</m:t>
                            </m:r>
                          </m:e>
                          <m:sup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𝟏𝟕𝟑</m:t>
                            </m:r>
                          </m:num>
                          <m:den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𝟗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28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3000" b="1" dirty="0">
                    <a:solidFill>
                      <a:schemeClr val="bg1"/>
                    </a:solidFill>
                    <a:latin typeface="+mj-lt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17" name="Rectangle 16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0839FD11-1E39-4EBB-A7FB-DEB39691C3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5" y="6334162"/>
                  <a:ext cx="13101202" cy="1234539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8634B6D4-DECA-4F71-9C3F-B85DE60414F0}"/>
                </a:ext>
              </a:extLst>
            </p:cNvPr>
            <p:cNvSpPr/>
            <p:nvPr/>
          </p:nvSpPr>
          <p:spPr>
            <a:xfrm>
              <a:off x="1318103" y="6580382"/>
              <a:ext cx="1578490" cy="703831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000" b="1" dirty="0">
                  <a:latin typeface="+mj-lt"/>
                  <a:ea typeface="Tahoma" pitchFamily="34" charset="0"/>
                  <a:cs typeface="Tahoma" pitchFamily="34" charset="0"/>
                </a:rPr>
                <a:t>A</a:t>
              </a:r>
              <a:endParaRPr lang="en-US" sz="3000" dirty="0">
                <a:latin typeface="+mj-lt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A2194087-0D43-42CA-A1D2-4373C69CC457}"/>
              </a:ext>
            </a:extLst>
          </p:cNvPr>
          <p:cNvGrpSpPr/>
          <p:nvPr/>
        </p:nvGrpSpPr>
        <p:grpSpPr>
          <a:xfrm>
            <a:off x="6091137" y="197841"/>
            <a:ext cx="5314188" cy="886042"/>
            <a:chOff x="1458731" y="6442072"/>
            <a:chExt cx="13782856" cy="12345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="" xmlns:a16="http://schemas.microsoft.com/office/drawing/2014/main" id="{FB0B6341-256C-4170-AF4E-1216E5EDD04C}"/>
                    </a:ext>
                  </a:extLst>
                </p:cNvPr>
                <p:cNvSpPr/>
                <p:nvPr/>
              </p:nvSpPr>
              <p:spPr>
                <a:xfrm>
                  <a:off x="2140385" y="6442072"/>
                  <a:ext cx="13101202" cy="1234534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629920" marR="0" algn="just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tabLst>
                      <a:tab pos="3599815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𝐚</m:t>
                            </m:r>
                          </m:e>
                          <m:sup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𝐛</m:t>
                            </m:r>
                          </m:e>
                          <m:sup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𝐜</m:t>
                            </m:r>
                          </m:e>
                          <m:sup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𝟏𝟏𝟐</m:t>
                            </m:r>
                          </m:num>
                          <m:den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𝟗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28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FB0B6341-256C-4170-AF4E-1216E5EDD0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5" y="6442072"/>
                  <a:ext cx="13101202" cy="1234534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Oval 20">
              <a:extLst>
                <a:ext uri="{FF2B5EF4-FFF2-40B4-BE49-F238E27FC236}">
                  <a16:creationId xmlns="" xmlns:a16="http://schemas.microsoft.com/office/drawing/2014/main" id="{13A7BA64-0BA1-4ADF-A17E-617425026AFB}"/>
                </a:ext>
              </a:extLst>
            </p:cNvPr>
            <p:cNvSpPr/>
            <p:nvPr/>
          </p:nvSpPr>
          <p:spPr>
            <a:xfrm>
              <a:off x="1458731" y="6622062"/>
              <a:ext cx="1512951" cy="680885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B</a:t>
              </a:r>
              <a:endParaRPr lang="en-US" sz="3000" b="1" dirty="0">
                <a:latin typeface="+mj-lt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4D274B26-9415-432A-9282-BDEF246F0009}"/>
              </a:ext>
            </a:extLst>
          </p:cNvPr>
          <p:cNvGrpSpPr/>
          <p:nvPr/>
        </p:nvGrpSpPr>
        <p:grpSpPr>
          <a:xfrm>
            <a:off x="502769" y="1241205"/>
            <a:ext cx="5182441" cy="871756"/>
            <a:chOff x="1316653" y="6334162"/>
            <a:chExt cx="13924934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="" xmlns:a16="http://schemas.microsoft.com/office/drawing/2014/main" id="{6E15A8FC-94CE-45FB-8D02-B33F2327F992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spcBef>
                      <a:spcPts val="900"/>
                    </a:spcBef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𝒄</m:t>
                          </m:r>
                        </m:e>
                        <m:sup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=−</m:t>
                      </m:r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𝟖</m:t>
                      </m:r>
                      <m:r>
                        <m:rPr>
                          <m:nor/>
                        </m:rPr>
                        <a:rPr lang="en-US" sz="3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a14:m>
                  <a:r>
                    <a:rPr lang="en-US" sz="32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	</a:t>
                  </a:r>
                  <a:endParaRPr lang="vi-VN" sz="3200" b="1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6E15A8FC-94CE-45FB-8D02-B33F2327F9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0D6B711C-CC2A-45AE-A2BD-46B4ECA3D81C}"/>
                </a:ext>
              </a:extLst>
            </p:cNvPr>
            <p:cNvSpPr/>
            <p:nvPr/>
          </p:nvSpPr>
          <p:spPr>
            <a:xfrm>
              <a:off x="1316653" y="6593222"/>
              <a:ext cx="1594761" cy="716413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C</a:t>
              </a:r>
              <a:endParaRPr lang="en-US" sz="3000" dirty="0">
                <a:latin typeface="+mj-lt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E278C7C5-EAEF-4F1A-B3FB-29FCE054F0E0}"/>
              </a:ext>
            </a:extLst>
          </p:cNvPr>
          <p:cNvGrpSpPr/>
          <p:nvPr/>
        </p:nvGrpSpPr>
        <p:grpSpPr>
          <a:xfrm>
            <a:off x="6105637" y="1225880"/>
            <a:ext cx="5280823" cy="884851"/>
            <a:chOff x="1588645" y="6334162"/>
            <a:chExt cx="13652942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="" xmlns:a16="http://schemas.microsoft.com/office/drawing/2014/main" id="{C4F0F9CE-3F15-4D47-A2C9-5C6F65E0E3FB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630555" marR="0" algn="just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  <a:tabLst>
                      <a:tab pos="630555" algn="l"/>
                      <a:tab pos="1871980" algn="l"/>
                      <a:tab pos="3491865" algn="l"/>
                      <a:tab pos="5111750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𝒄</m:t>
                            </m:r>
                          </m:e>
                          <m:sup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𝟐𝟑</m:t>
                            </m:r>
                          </m:num>
                          <m:den>
                            <m: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𝟗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28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C4F0F9CE-3F15-4D47-A2C9-5C6F65E0E3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17C2C013-2C1D-4DEE-A68B-FF23256FE92A}"/>
                </a:ext>
              </a:extLst>
            </p:cNvPr>
            <p:cNvSpPr/>
            <p:nvPr/>
          </p:nvSpPr>
          <p:spPr>
            <a:xfrm>
              <a:off x="1588645" y="6701320"/>
              <a:ext cx="1470671" cy="68417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D</a:t>
              </a:r>
              <a:endParaRPr lang="en-US" sz="3000" b="1" dirty="0">
                <a:latin typeface="+mj-lt"/>
              </a:endParaRPr>
            </a:p>
          </p:txBody>
        </p:sp>
      </p:grpSp>
      <p:sp>
        <p:nvSpPr>
          <p:cNvPr id="28" name="Oval 27"/>
          <p:cNvSpPr/>
          <p:nvPr/>
        </p:nvSpPr>
        <p:spPr>
          <a:xfrm>
            <a:off x="5988361" y="219321"/>
            <a:ext cx="731195" cy="703965"/>
          </a:xfrm>
          <a:prstGeom prst="ellipse">
            <a:avLst/>
          </a:prstGeom>
          <a:solidFill>
            <a:srgbClr val="CC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5721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249105" y="3794622"/>
            <a:ext cx="11755672" cy="2924649"/>
            <a:chOff x="184495" y="3636275"/>
            <a:chExt cx="11834900" cy="2170174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1941231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5"/>
              <a:ext cx="2342698" cy="501927"/>
              <a:chOff x="1275608" y="6239450"/>
              <a:chExt cx="4592537" cy="911977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4" y="6239450"/>
                <a:ext cx="2832095" cy="7469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47057" y="119052"/>
            <a:ext cx="11906396" cy="1404948"/>
            <a:chOff x="534987" y="1869705"/>
            <a:chExt cx="23340848" cy="2356356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2356356"/>
              <a:chOff x="534987" y="1647866"/>
              <a:chExt cx="23340848" cy="2356356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1"/>
                <a:ext cx="23120186" cy="2283331"/>
              </a:xfrm>
              <a:prstGeom prst="roundRect">
                <a:avLst>
                  <a:gd name="adj" fmla="val 549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533960" y="1653394"/>
                  <a:ext cx="2278917" cy="9291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3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6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1614727" y="2701370"/>
                  <a:ext cx="21102690" cy="11935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0" marR="0" lvl="2" algn="just">
                    <a:lnSpc>
                      <a:spcPct val="107000"/>
                    </a:lnSpc>
                    <a:spcBef>
                      <a:spcPts val="1000"/>
                    </a:spcBef>
                    <a:spcAft>
                      <a:spcPts val="0"/>
                    </a:spcAft>
                    <a:buClr>
                      <a:srgbClr val="0000FF"/>
                    </a:buClr>
                  </a:pPr>
                  <a:r>
                    <a:rPr lang="en-US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Số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phức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liên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hợp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phức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𝑧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thỏa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mãn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𝑧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𝑖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là</a:t>
                  </a:r>
                  <a:endPara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4727" y="2701370"/>
                  <a:ext cx="21102690" cy="1193509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566" t="-5983" b="-14530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D0AB9FB-A402-43C6-830F-BAC47ED452D0}"/>
              </a:ext>
            </a:extLst>
          </p:cNvPr>
          <p:cNvGrpSpPr/>
          <p:nvPr/>
        </p:nvGrpSpPr>
        <p:grpSpPr>
          <a:xfrm>
            <a:off x="473162" y="1749292"/>
            <a:ext cx="5182440" cy="836253"/>
            <a:chOff x="1458731" y="6464051"/>
            <a:chExt cx="13782856" cy="11046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="" xmlns:a16="http://schemas.microsoft.com/office/drawing/2014/main" id="{0839FD11-1E39-4EBB-A7FB-DEB39691C378}"/>
                    </a:ext>
                  </a:extLst>
                </p:cNvPr>
                <p:cNvSpPr/>
                <p:nvPr/>
              </p:nvSpPr>
              <p:spPr>
                <a:xfrm>
                  <a:off x="2140385" y="6464051"/>
                  <a:ext cx="13101202" cy="1104647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barPr>
                        <m: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𝐳</m:t>
                          </m:r>
                        </m:e>
                      </m:bar>
                      <m:r>
                        <a:rPr lang="en-US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𝟏𝟗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den>
                      </m:f>
                      <m:r>
                        <a:rPr lang="en-US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den>
                      </m:f>
                      <m:r>
                        <a:rPr lang="en-US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𝐢</m:t>
                      </m:r>
                    </m:oMath>
                  </a14:m>
                  <a:r>
                    <a:rPr lang="fr-FR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  <a:endParaRPr lang="en-US" sz="3000" b="1" dirty="0">
                    <a:solidFill>
                      <a:schemeClr val="bg1"/>
                    </a:solidFill>
                    <a:latin typeface="+mj-lt"/>
                    <a:ea typeface="Tahoma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0839FD11-1E39-4EBB-A7FB-DEB39691C3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5" y="6464051"/>
                  <a:ext cx="13101202" cy="1104647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8634B6D4-DECA-4F71-9C3F-B85DE60414F0}"/>
                </a:ext>
              </a:extLst>
            </p:cNvPr>
            <p:cNvSpPr/>
            <p:nvPr/>
          </p:nvSpPr>
          <p:spPr>
            <a:xfrm>
              <a:off x="1458731" y="6481814"/>
              <a:ext cx="2033823" cy="1000533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000" b="1" dirty="0">
                  <a:latin typeface="+mj-lt"/>
                  <a:ea typeface="Tahoma" pitchFamily="34" charset="0"/>
                  <a:cs typeface="Tahoma" pitchFamily="34" charset="0"/>
                </a:rPr>
                <a:t>A</a:t>
              </a:r>
              <a:endParaRPr lang="en-US" sz="3000" dirty="0">
                <a:latin typeface="+mj-lt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A2194087-0D43-42CA-A1D2-4373C69CC457}"/>
              </a:ext>
            </a:extLst>
          </p:cNvPr>
          <p:cNvGrpSpPr/>
          <p:nvPr/>
        </p:nvGrpSpPr>
        <p:grpSpPr>
          <a:xfrm>
            <a:off x="6438531" y="1650961"/>
            <a:ext cx="5024001" cy="822156"/>
            <a:chOff x="1245576" y="6334162"/>
            <a:chExt cx="13996010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="" xmlns:a16="http://schemas.microsoft.com/office/drawing/2014/main" id="{FB0B6341-256C-4170-AF4E-1216E5EDD04C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2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630555" marR="0" indent="-630555" algn="just">
                    <a:lnSpc>
                      <a:spcPct val="107000"/>
                    </a:lnSpc>
                    <a:spcBef>
                      <a:spcPts val="600"/>
                    </a:spcBef>
                    <a:spcAft>
                      <a:spcPts val="0"/>
                    </a:spcAft>
                    <a:tabLst>
                      <a:tab pos="2160270" algn="l"/>
                      <a:tab pos="3600450" algn="l"/>
                      <a:tab pos="5040630" algn="l"/>
                    </a:tabLst>
                  </a:pPr>
                  <a14:m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     </m:t>
                      </m:r>
                      <m:bar>
                        <m:barPr>
                          <m:pos m:val="top"/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barPr>
                        <m: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𝒛</m:t>
                          </m:r>
                        </m:e>
                      </m:bar>
                      <m:r>
                        <a:rPr lang="en-US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𝟏𝟗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den>
                      </m:f>
                      <m:r>
                        <a:rPr lang="en-US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den>
                      </m:f>
                      <m:r>
                        <a:rPr lang="en-US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𝒊</m:t>
                      </m:r>
                    </m:oMath>
                  </a14:m>
                  <a:r>
                    <a:rPr lang="fr-FR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	</a:t>
                  </a: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FB0B6341-256C-4170-AF4E-1216E5EDD0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2" cy="1234536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2098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13A7BA64-0BA1-4ADF-A17E-617425026AFB}"/>
                </a:ext>
              </a:extLst>
            </p:cNvPr>
            <p:cNvSpPr/>
            <p:nvPr/>
          </p:nvSpPr>
          <p:spPr>
            <a:xfrm>
              <a:off x="1245576" y="6481813"/>
              <a:ext cx="1915210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B</a:t>
              </a:r>
              <a:endParaRPr lang="en-US" sz="3000" dirty="0">
                <a:latin typeface="+mj-lt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4D274B26-9415-432A-9282-BDEF246F0009}"/>
              </a:ext>
            </a:extLst>
          </p:cNvPr>
          <p:cNvGrpSpPr/>
          <p:nvPr/>
        </p:nvGrpSpPr>
        <p:grpSpPr>
          <a:xfrm>
            <a:off x="492157" y="2697435"/>
            <a:ext cx="5208063" cy="948838"/>
            <a:chOff x="1458731" y="6334162"/>
            <a:chExt cx="13782856" cy="1234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="" xmlns:a16="http://schemas.microsoft.com/office/drawing/2014/main" id="{6E15A8FC-94CE-45FB-8D02-B33F2327F992}"/>
                    </a:ext>
                  </a:extLst>
                </p:cNvPr>
                <p:cNvSpPr/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spcBef>
                      <a:spcPts val="900"/>
                    </a:spcBef>
                  </a:pPr>
                  <a:r>
                    <a:rPr lang="fr-FR" sz="2800" b="1" dirty="0" smtClean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barPr>
                        <m: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𝒛</m:t>
                          </m:r>
                        </m:e>
                      </m:bar>
                      <m:r>
                        <a:rPr lang="en-US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𝟏𝟗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den>
                      </m:f>
                      <m:r>
                        <a:rPr lang="en-US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den>
                      </m:f>
                      <m:r>
                        <a:rPr lang="en-US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𝒊</m:t>
                      </m:r>
                    </m:oMath>
                  </a14:m>
                  <a:r>
                    <a:rPr lang="fr-FR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  <a:endParaRPr lang="vi-VN" sz="3000" b="1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6E15A8FC-94CE-45FB-8D02-B33F2327F9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4" y="6334162"/>
                  <a:ext cx="13101203" cy="1234536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0D6B711C-CC2A-45AE-A2BD-46B4ECA3D81C}"/>
                </a:ext>
              </a:extLst>
            </p:cNvPr>
            <p:cNvSpPr/>
            <p:nvPr/>
          </p:nvSpPr>
          <p:spPr>
            <a:xfrm>
              <a:off x="1458731" y="6481812"/>
              <a:ext cx="1973547" cy="92925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C</a:t>
              </a:r>
              <a:endParaRPr lang="en-US" sz="3000" dirty="0">
                <a:latin typeface="+mj-lt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E278C7C5-EAEF-4F1A-B3FB-29FCE054F0E0}"/>
              </a:ext>
            </a:extLst>
          </p:cNvPr>
          <p:cNvGrpSpPr/>
          <p:nvPr/>
        </p:nvGrpSpPr>
        <p:grpSpPr>
          <a:xfrm>
            <a:off x="6491779" y="2697433"/>
            <a:ext cx="4971950" cy="882469"/>
            <a:chOff x="1458731" y="6177616"/>
            <a:chExt cx="13782856" cy="13910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>
                  <a:extLst>
                    <a:ext uri="{FF2B5EF4-FFF2-40B4-BE49-F238E27FC236}">
                      <a16:creationId xmlns="" xmlns:a16="http://schemas.microsoft.com/office/drawing/2014/main" id="{C4F0F9CE-3F15-4D47-A2C9-5C6F65E0E3FB}"/>
                    </a:ext>
                  </a:extLst>
                </p:cNvPr>
                <p:cNvSpPr/>
                <p:nvPr/>
              </p:nvSpPr>
              <p:spPr>
                <a:xfrm>
                  <a:off x="2140385" y="6177616"/>
                  <a:ext cx="13101202" cy="1391081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630555" marR="0" indent="-630555" algn="just">
                    <a:lnSpc>
                      <a:spcPct val="107000"/>
                    </a:lnSpc>
                    <a:spcBef>
                      <a:spcPts val="600"/>
                    </a:spcBef>
                    <a:spcAft>
                      <a:spcPts val="0"/>
                    </a:spcAft>
                    <a:tabLst>
                      <a:tab pos="2160270" algn="l"/>
                      <a:tab pos="3600450" algn="l"/>
                      <a:tab pos="5040630" algn="l"/>
                    </a:tabLst>
                  </a:pPr>
                  <a:r>
                    <a:rPr lang="en-US" sz="2800" b="1" dirty="0" smtClean="0">
                      <a:solidFill>
                        <a:schemeClr val="bg1"/>
                      </a:solidFill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   </a:t>
                  </a:r>
                  <a14:m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barPr>
                        <m:e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𝒛</m:t>
                          </m:r>
                        </m:e>
                      </m:bar>
                      <m:r>
                        <a:rPr lang="en-US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den>
                      </m:f>
                      <m:r>
                        <a:rPr lang="en-US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𝟏𝟗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den>
                      </m:f>
                      <m:r>
                        <a:rPr lang="en-US" sz="28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𝒊</m:t>
                      </m:r>
                    </m:oMath>
                  </a14:m>
                  <a:r>
                    <a:rPr lang="fr-FR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  <a:endPara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6" name="Rectangle 65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C4F0F9CE-3F15-4D47-A2C9-5C6F65E0E3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385" y="6177616"/>
                  <a:ext cx="13101202" cy="1391081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17C2C013-2C1D-4DEE-A68B-FF23256FE92A}"/>
                </a:ext>
              </a:extLst>
            </p:cNvPr>
            <p:cNvSpPr/>
            <p:nvPr/>
          </p:nvSpPr>
          <p:spPr>
            <a:xfrm>
              <a:off x="1458731" y="6481812"/>
              <a:ext cx="1758177" cy="10005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+mj-lt"/>
                  <a:ea typeface="Tahoma" pitchFamily="34" charset="0"/>
                  <a:cs typeface="Tahoma" pitchFamily="34" charset="0"/>
                </a:rPr>
                <a:t>D</a:t>
              </a:r>
              <a:endParaRPr lang="en-US" sz="3000" dirty="0">
                <a:latin typeface="+mj-lt"/>
              </a:endParaRPr>
            </a:p>
          </p:txBody>
        </p:sp>
      </p:grpSp>
      <p:sp>
        <p:nvSpPr>
          <p:cNvPr id="50" name="Oval 49">
            <a:extLst>
              <a:ext uri="{FF2B5EF4-FFF2-40B4-BE49-F238E27FC236}">
                <a16:creationId xmlns="" xmlns:a16="http://schemas.microsoft.com/office/drawing/2014/main" id="{432E638B-F586-4599-B26E-BBF1E009BB5A}"/>
              </a:ext>
            </a:extLst>
          </p:cNvPr>
          <p:cNvSpPr/>
          <p:nvPr/>
        </p:nvSpPr>
        <p:spPr>
          <a:xfrm>
            <a:off x="441546" y="1762739"/>
            <a:ext cx="796346" cy="757435"/>
          </a:xfrm>
          <a:prstGeom prst="ellipse">
            <a:avLst/>
          </a:prstGeom>
          <a:solidFill>
            <a:srgbClr val="CC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5" rIns="45711" bIns="22855" rtlCol="0" anchor="ctr"/>
          <a:lstStyle/>
          <a:p>
            <a:pPr algn="ctr"/>
            <a:r>
              <a:rPr lang="vi-VN" sz="3000" b="1" dirty="0" smtClean="0">
                <a:latin typeface="+mj-lt"/>
                <a:ea typeface="Tahoma" pitchFamily="34" charset="0"/>
                <a:cs typeface="Tahoma" pitchFamily="34" charset="0"/>
              </a:rPr>
              <a:t>A</a:t>
            </a:r>
            <a:endParaRPr lang="en-US" sz="3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329236" y="4471047"/>
                <a:ext cx="9156795" cy="8594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600"/>
                  </a:spcBef>
                  <a:tabLst>
                    <a:tab pos="629920" algn="l"/>
                    <a:tab pos="2160270" algn="l"/>
                    <a:tab pos="3599815" algn="l"/>
                    <a:tab pos="5039995" algn="l"/>
                  </a:tabLst>
                </a:pP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⇔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19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25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17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25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𝑖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9236" y="4471047"/>
                <a:ext cx="9156795" cy="859466"/>
              </a:xfrm>
              <a:prstGeom prst="rect">
                <a:avLst/>
              </a:prstGeom>
              <a:blipFill rotWithShape="1">
                <a:blip r:embed="rId8"/>
                <a:stretch>
                  <a:fillRect l="-1664" b="-922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1329236" y="5426136"/>
                <a:ext cx="9718419" cy="8408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600"/>
                  </a:spcBef>
                  <a:tabLst>
                    <a:tab pos="629920" algn="l"/>
                    <a:tab pos="2160270" algn="l"/>
                    <a:tab pos="3599815" algn="l"/>
                    <a:tab pos="5039995" algn="l"/>
                  </a:tabLst>
                </a:pP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 ra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phức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liên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phức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𝑧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e>
                    </m:ba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19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25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17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25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𝑖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9236" y="5426136"/>
                <a:ext cx="9718419" cy="840808"/>
              </a:xfrm>
              <a:prstGeom prst="rect">
                <a:avLst/>
              </a:prstGeom>
              <a:blipFill rotWithShape="1">
                <a:blip r:embed="rId9"/>
                <a:stretch>
                  <a:fillRect l="-1568" b="-942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Action Button: Forward or Next 53">
            <a:hlinkClick r:id="" action="ppaction://hlinkshowjump?jump=nextslide" highlightClick="1"/>
          </p:cNvPr>
          <p:cNvSpPr/>
          <p:nvPr/>
        </p:nvSpPr>
        <p:spPr>
          <a:xfrm>
            <a:off x="11329511" y="6565052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5" name="Action Button: Back or Previous 54">
            <a:hlinkClick r:id="" action="ppaction://hlinkshowjump?jump=previousslide" highlightClick="1"/>
          </p:cNvPr>
          <p:cNvSpPr/>
          <p:nvPr/>
        </p:nvSpPr>
        <p:spPr>
          <a:xfrm>
            <a:off x="10765799" y="6565052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Action Button: Home 55">
            <a:hlinkClick r:id="rId10" action="ppaction://hlinksldjump" highlightClick="1"/>
          </p:cNvPr>
          <p:cNvSpPr/>
          <p:nvPr/>
        </p:nvSpPr>
        <p:spPr>
          <a:xfrm>
            <a:off x="6204010" y="6445187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17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11" grpId="0"/>
      <p:bldP spid="41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47058" y="-32374"/>
            <a:ext cx="11906395" cy="4321897"/>
            <a:chOff x="534987" y="1869705"/>
            <a:chExt cx="23340848" cy="7580412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7580412"/>
              <a:chOff x="534987" y="1647866"/>
              <a:chExt cx="23340848" cy="7580412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88"/>
                <a:ext cx="23120186" cy="7507390"/>
              </a:xfrm>
              <a:prstGeom prst="roundRect">
                <a:avLst>
                  <a:gd name="adj" fmla="val 549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328128" y="1653394"/>
                  <a:ext cx="2690581" cy="9716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vi-VN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4</a:t>
                  </a:r>
                  <a:r>
                    <a:rPr lang="vi-VN" sz="3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8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1570176" y="2152097"/>
                  <a:ext cx="21997478" cy="72980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algn="just">
                    <a:lnSpc>
                      <a:spcPct val="115000"/>
                    </a:lnSpc>
                    <a:spcAft>
                      <a:spcPts val="800"/>
                    </a:spcAft>
                  </a:pPr>
                  <a:r>
                    <a:rPr lang="en-US" sz="28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           </a:t>
                  </a:r>
                  <a:r>
                    <a:rPr lang="pl-PL" sz="28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Cho hàm số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a14:m>
                  <a:r>
                    <a:rPr lang="pl-PL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Đồ thị hàm số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a14:m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nl-NL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bảng biến thiên </a:t>
                  </a:r>
                  <a:r>
                    <a:rPr lang="nl-NL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như hình vẽ bên dưới</a:t>
                  </a:r>
                  <a:endPara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R="0" algn="just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endPara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0" marR="0" lvl="2" algn="just">
                    <a:lnSpc>
                      <a:spcPct val="107000"/>
                    </a:lnSpc>
                    <a:spcBef>
                      <a:spcPts val="1000"/>
                    </a:spcBef>
                    <a:spcAft>
                      <a:spcPts val="0"/>
                    </a:spcAft>
                    <a:buClr>
                      <a:srgbClr val="0000FF"/>
                    </a:buClr>
                  </a:pPr>
                  <a:endPara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0" marR="0" lvl="2" algn="just">
                    <a:lnSpc>
                      <a:spcPct val="107000"/>
                    </a:lnSpc>
                    <a:spcBef>
                      <a:spcPts val="1000"/>
                    </a:spcBef>
                    <a:spcAft>
                      <a:spcPts val="0"/>
                    </a:spcAft>
                    <a:buClr>
                      <a:srgbClr val="0000FF"/>
                    </a:buClr>
                  </a:pPr>
                  <a:endPara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629920" indent="635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800"/>
                    </a:spcAft>
                    <a:tabLst>
                      <a:tab pos="629920" algn="l"/>
                    </a:tabLst>
                  </a:pPr>
                  <a:endPara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629920" marR="0" algn="just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28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Hàm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</m:oMath>
                  </a14:m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bao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nhiêu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điểm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cực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tiểu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?</a:t>
                  </a:r>
                  <a:endPara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70176" y="2152097"/>
                  <a:ext cx="21997478" cy="7298019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326" r="-326" b="-2050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/>
          <p:cNvGrpSpPr/>
          <p:nvPr/>
        </p:nvGrpSpPr>
        <p:grpSpPr>
          <a:xfrm>
            <a:off x="58106" y="4436666"/>
            <a:ext cx="11838141" cy="1225308"/>
            <a:chOff x="247181" y="1501340"/>
            <a:chExt cx="11838141" cy="1287954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08332" y="1732392"/>
                    <a:ext cx="2280848" cy="4864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a14:m>
                    <a:r>
                      <a: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.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280848" cy="486407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t="-13415" b="-3658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6"/>
              <a:ext cx="3090381" cy="914402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5978841" y="1732387"/>
                    <a:ext cx="2280848" cy="5150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oMath>
                    </a14:m>
                    <a:r>
                      <a:rPr lang="en-US" sz="3000" b="1" dirty="0" smtClean="0">
                        <a:solidFill>
                          <a:schemeClr val="bg1"/>
                        </a:solidFill>
                      </a:rPr>
                      <a:t>.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8841" y="1732387"/>
                    <a:ext cx="2280848" cy="515018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t="-13793" b="-40230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5"/>
              <a:ext cx="3090381" cy="914403"/>
              <a:chOff x="5537206" y="1557992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238072" y="1732387"/>
                    <a:ext cx="2280848" cy="5150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oMath>
                    </a14:m>
                    <a:r>
                      <a:rPr lang="en-US" sz="3000" b="1" dirty="0" smtClean="0">
                        <a:solidFill>
                          <a:schemeClr val="bg1"/>
                        </a:solidFill>
                      </a:rPr>
                      <a:t>.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38072" y="1732387"/>
                    <a:ext cx="2280848" cy="515018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 t="-13793" b="-40230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5"/>
              <a:ext cx="3090381" cy="1287949"/>
              <a:chOff x="5537206" y="1557992"/>
              <a:chExt cx="3079904" cy="1197329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078059" y="1779051"/>
                    <a:ext cx="2493487" cy="97627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marL="0" lvl="2"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m:rPr>
                              <m:nor/>
                            </m:rPr>
                            <a:rPr lang="en-US" sz="32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 </m:t>
                          </m:r>
                        </m:oMath>
                      </m:oMathPara>
                    </a14:m>
                    <a:endParaRPr lang="en-US" sz="32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 algn="ctr"/>
                    <a:r>
                      <a:rPr lang="en-US" sz="28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.</a:t>
                    </a:r>
                    <a:endPara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78059" y="1779051"/>
                    <a:ext cx="2493487" cy="976270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 b="-17683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41" name="Picture 40"/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8270" b="9023"/>
          <a:stretch/>
        </p:blipFill>
        <p:spPr>
          <a:xfrm>
            <a:off x="2017385" y="1281023"/>
            <a:ext cx="8997950" cy="2345043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102034" y="5354066"/>
            <a:ext cx="11951419" cy="1503935"/>
            <a:chOff x="184495" y="3636276"/>
            <a:chExt cx="11834900" cy="1115963"/>
          </a:xfrm>
        </p:grpSpPr>
        <p:sp>
          <p:nvSpPr>
            <p:cNvPr id="44" name="Rounded Rectangle 43"/>
            <p:cNvSpPr/>
            <p:nvPr/>
          </p:nvSpPr>
          <p:spPr>
            <a:xfrm>
              <a:off x="184495" y="3712620"/>
              <a:ext cx="11834900" cy="1039619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203200" y="3636276"/>
              <a:ext cx="2342697" cy="483133"/>
              <a:chOff x="1275608" y="6239450"/>
              <a:chExt cx="4592536" cy="877829"/>
            </a:xfrm>
          </p:grpSpPr>
          <p:sp>
            <p:nvSpPr>
              <p:cNvPr id="49" name="Freeform 20"/>
              <p:cNvSpPr>
                <a:spLocks/>
              </p:cNvSpPr>
              <p:nvPr/>
            </p:nvSpPr>
            <p:spPr bwMode="auto">
              <a:xfrm rot="16200000" flipV="1">
                <a:off x="3500413" y="4618637"/>
                <a:ext cx="663571" cy="407189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187354" y="6239450"/>
                <a:ext cx="2832095" cy="7469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3" name="Round Diagonal Corner Rectangle 62"/>
              <p:cNvSpPr/>
              <p:nvPr/>
            </p:nvSpPr>
            <p:spPr>
              <a:xfrm flipV="1">
                <a:off x="1275608" y="6330946"/>
                <a:ext cx="852450" cy="65542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64" name="Freeform 63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590592" y="5667772"/>
                <a:ext cx="10099593" cy="10009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30555" marR="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800" dirty="0"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</m:t>
                          </m:r>
                          <m:r>
                            <m:rPr>
                              <m:nor/>
                            </m:rPr>
                            <a:rPr lang="en-US" sz="2800" dirty="0"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dirty="0"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</m:t>
                          </m:r>
                          <m:r>
                            <m:rPr>
                              <m:nor/>
                            </m:rPr>
                            <a:rPr lang="en-US" sz="2800" dirty="0"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ó 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=3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i="1"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  <m:r>
                            <m:rPr>
                              <m:nor/>
                            </m:rPr>
                            <a:rPr lang="en-US" sz="2800" b="0" i="0" smtClean="0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⟺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28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>
                          <a:latin typeface="Cambria Math" panose="02040503050406030204" pitchFamily="18" charset="0"/>
                        </a:rPr>
                        <m:t>=0⇔</m:t>
                      </m:r>
                      <m:d>
                        <m:dPr>
                          <m:begChr m:val="["/>
                          <m:endChr m:val=""/>
                          <m:ctrlPr>
                            <a:rPr lang="en-US" sz="2800" i="1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  <m:e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p>
                                  <m: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80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92" y="5667772"/>
                <a:ext cx="10099593" cy="100091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Action Button: Forward or Next 65">
            <a:hlinkClick r:id="" action="ppaction://hlinkshowjump?jump=nextslide" highlightClick="1"/>
          </p:cNvPr>
          <p:cNvSpPr/>
          <p:nvPr/>
        </p:nvSpPr>
        <p:spPr>
          <a:xfrm>
            <a:off x="11564032" y="6479383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7" name="Action Button: Back or Previous 66">
            <a:hlinkClick r:id="" action="ppaction://hlinkshowjump?jump=previousslide" highlightClick="1"/>
          </p:cNvPr>
          <p:cNvSpPr/>
          <p:nvPr/>
        </p:nvSpPr>
        <p:spPr>
          <a:xfrm>
            <a:off x="11000320" y="6479383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8" name="Action Button: Home 67">
            <a:hlinkClick r:id="rId11" action="ppaction://hlinksldjump" highlightClick="1"/>
          </p:cNvPr>
          <p:cNvSpPr/>
          <p:nvPr/>
        </p:nvSpPr>
        <p:spPr>
          <a:xfrm>
            <a:off x="10135536" y="6152115"/>
            <a:ext cx="687483" cy="66300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890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17077" y="1018155"/>
            <a:ext cx="11834900" cy="5634095"/>
            <a:chOff x="184495" y="3636272"/>
            <a:chExt cx="11834900" cy="6915030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712616"/>
              <a:ext cx="11834900" cy="6838686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2"/>
              <a:ext cx="2342698" cy="724644"/>
              <a:chOff x="1275608" y="6239450"/>
              <a:chExt cx="4592537" cy="1316644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240027" y="4879022"/>
                <a:ext cx="1184345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813136" cy="1316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482675" y="1246074"/>
                <a:ext cx="8772520" cy="5158386"/>
              </a:xfrm>
              <a:prstGeom prst="rect">
                <a:avLst/>
              </a:prstGeom>
              <a:noFill/>
            </p:spPr>
            <p:txBody>
              <a:bodyPr wrap="square" lIns="91426" tIns="45713" rIns="91426" bIns="45713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>
                          <a:latin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["/>
                          <m:endChr m:val=""/>
                          <m:ctrlPr>
                            <a:rPr lang="en-US" sz="2800" i="1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&lt;−</m:t>
                              </m:r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</m:e>
                      </m:d>
                      <m:r>
                        <a:rPr lang="en-US" sz="2800">
                          <a:latin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["/>
                          <m:endChr m:val=""/>
                          <m:ctrlPr>
                            <a:rPr lang="en-US" sz="2800" i="1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ad>
                                <m:rad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radPr>
                                <m:deg>
                                  <m: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g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rad>
                            </m:e>
                            <m:e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ad>
                                <m:rad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radPr>
                                <m:deg>
                                  <m: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g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rad>
                            </m:e>
                          </m:eqArr>
                        </m:e>
                      </m:d>
                      <m:r>
                        <a:rPr lang="en-US" sz="280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Bảng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thiên</a:t>
                </a:r>
                <a:endParaRPr lang="en-US" sz="28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28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28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28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cực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tiểu</a:t>
                </a:r>
                <a:r>
                  <a:rPr lang="en-US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675" y="1246074"/>
                <a:ext cx="8772520" cy="5158386"/>
              </a:xfrm>
              <a:prstGeom prst="rect">
                <a:avLst/>
              </a:prstGeom>
              <a:blipFill rotWithShape="1">
                <a:blip r:embed="rId2"/>
                <a:stretch>
                  <a:fillRect l="-1390" b="-224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/>
          <p:cNvGrpSpPr/>
          <p:nvPr/>
        </p:nvGrpSpPr>
        <p:grpSpPr>
          <a:xfrm>
            <a:off x="191143" y="97092"/>
            <a:ext cx="11838142" cy="865013"/>
            <a:chOff x="247181" y="1501341"/>
            <a:chExt cx="11838142" cy="914407"/>
          </a:xfrm>
        </p:grpSpPr>
        <p:grpSp>
          <p:nvGrpSpPr>
            <p:cNvPr id="33" name="Group 32"/>
            <p:cNvGrpSpPr/>
            <p:nvPr/>
          </p:nvGrpSpPr>
          <p:grpSpPr>
            <a:xfrm>
              <a:off x="247181" y="1501341"/>
              <a:ext cx="3090381" cy="914401"/>
              <a:chOff x="5537206" y="1557991"/>
              <a:chExt cx="3079904" cy="850065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7" name="TextBox 66"/>
                  <p:cNvSpPr txBox="1"/>
                  <p:nvPr/>
                </p:nvSpPr>
                <p:spPr>
                  <a:xfrm>
                    <a:off x="6175326" y="1799315"/>
                    <a:ext cx="2280848" cy="574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vi-VN" b="1" i="1" smtClean="0">
                            <a:solidFill>
                              <a:schemeClr val="bg1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a14:m>
                    <a:r>
                      <a:rPr lang="vi-VN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.</a:t>
                    </a:r>
                    <a:r>
                      <a: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dirty="0"/>
                  </a:p>
                </p:txBody>
              </p:sp>
            </mc:Choice>
            <mc:Fallback xmlns="">
              <p:sp>
                <p:nvSpPr>
                  <p:cNvPr id="67" name="TextBox 6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5326" y="1799315"/>
                    <a:ext cx="2280848" cy="574674"/>
                  </a:xfrm>
                  <a:prstGeom prst="rect">
                    <a:avLst/>
                  </a:prstGeom>
                  <a:blipFill rotWithShape="1">
                    <a:blip r:embed="rId3"/>
                    <a:stretch>
                      <a:fillRect t="-15625" b="-31250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4" name="Group 33"/>
            <p:cNvGrpSpPr/>
            <p:nvPr/>
          </p:nvGrpSpPr>
          <p:grpSpPr>
            <a:xfrm>
              <a:off x="3163101" y="1501346"/>
              <a:ext cx="3090381" cy="914402"/>
              <a:chOff x="5537206" y="1557992"/>
              <a:chExt cx="3079904" cy="850064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Box 44"/>
                  <p:cNvSpPr txBox="1"/>
                  <p:nvPr/>
                </p:nvSpPr>
                <p:spPr>
                  <a:xfrm>
                    <a:off x="6255245" y="1778617"/>
                    <a:ext cx="2280848" cy="57467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m:rPr>
                              <m:nor/>
                            </m:rPr>
                            <a:rPr lang="en-US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b="1" dirty="0">
                      <a:solidFill>
                        <a:schemeClr val="bg1"/>
                      </a:solidFill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5" name="TextBox 4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55245" y="1778617"/>
                    <a:ext cx="2280848" cy="574672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5" name="Group 34"/>
            <p:cNvGrpSpPr/>
            <p:nvPr/>
          </p:nvGrpSpPr>
          <p:grpSpPr>
            <a:xfrm>
              <a:off x="6079021" y="1501343"/>
              <a:ext cx="3090381" cy="914402"/>
              <a:chOff x="5537206" y="1557992"/>
              <a:chExt cx="3079904" cy="850064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6247145" y="1765662"/>
                    <a:ext cx="2280848" cy="57467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:r>
                      <a:rPr lang="en-US" b="1" dirty="0" smtClean="0">
                        <a:solidFill>
                          <a:schemeClr val="bg1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   </a:t>
                    </a:r>
                    <a14:m>
                      <m:oMath xmlns:m="http://schemas.openxmlformats.org/officeDocument/2006/math">
                        <m:r>
                          <a:rPr lang="vi-VN" b="1" i="1" smtClean="0">
                            <a:solidFill>
                              <a:schemeClr val="bg1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oMath>
                    </a14:m>
                    <a:r>
                      <a:rPr lang="vi-VN" sz="3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.</a:t>
                    </a:r>
                    <a:r>
                      <a:rPr lang="vi-VN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sz="3000" dirty="0"/>
                  </a:p>
                </p:txBody>
              </p:sp>
            </mc:Choice>
            <mc:Fallback xmlns="">
              <p:sp>
                <p:nvSpPr>
                  <p:cNvPr id="42" name="TextBox 4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47145" y="1765662"/>
                    <a:ext cx="2280848" cy="574672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t="-10417" b="-29167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6" name="Group 35"/>
            <p:cNvGrpSpPr/>
            <p:nvPr/>
          </p:nvGrpSpPr>
          <p:grpSpPr>
            <a:xfrm>
              <a:off x="8994942" y="1501345"/>
              <a:ext cx="3090381" cy="914400"/>
              <a:chOff x="5537206" y="1557992"/>
              <a:chExt cx="3079904" cy="850063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5962630" y="1778618"/>
                    <a:ext cx="2493487" cy="5386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marL="629920" marR="0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tabLst>
                        <a:tab pos="2160270" algn="l"/>
                        <a:tab pos="3599815" algn="l"/>
                        <a:tab pos="5039995" algn="l"/>
                      </a:tabLst>
                    </a:pPr>
                    <a14:m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oMath>
                    </a14:m>
                    <a:r>
                      <a: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.</a:t>
                    </a:r>
                    <a:endPara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9" name="TextBox 3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62630" y="1778618"/>
                    <a:ext cx="2493487" cy="538631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 t="-6667" b="-30000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3" name="Oval 62"/>
          <p:cNvSpPr/>
          <p:nvPr/>
        </p:nvSpPr>
        <p:spPr>
          <a:xfrm>
            <a:off x="5958235" y="320161"/>
            <a:ext cx="731195" cy="629768"/>
          </a:xfrm>
          <a:prstGeom prst="ellipse">
            <a:avLst/>
          </a:prstGeom>
          <a:solidFill>
            <a:srgbClr val="CC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 </a:t>
            </a:r>
            <a:endParaRPr lang="en-US" sz="3200" dirty="0"/>
          </a:p>
        </p:txBody>
      </p:sp>
      <p:sp>
        <p:nvSpPr>
          <p:cNvPr id="65" name="Action Button: Home 64">
            <a:hlinkClick r:id="rId7" action="ppaction://hlinksldjump" highlightClick="1"/>
          </p:cNvPr>
          <p:cNvSpPr/>
          <p:nvPr/>
        </p:nvSpPr>
        <p:spPr>
          <a:xfrm>
            <a:off x="6345689" y="6396486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Action Button: Forward or Next 49">
            <a:hlinkClick r:id="" action="ppaction://hlinkshowjump?jump=nextslide" highlightClick="1"/>
          </p:cNvPr>
          <p:cNvSpPr/>
          <p:nvPr/>
        </p:nvSpPr>
        <p:spPr>
          <a:xfrm>
            <a:off x="11172536" y="6505777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Action Button: Back or Previous 63">
            <a:hlinkClick r:id="" action="ppaction://hlinkshowjump?jump=previousslide" highlightClick="1"/>
          </p:cNvPr>
          <p:cNvSpPr/>
          <p:nvPr/>
        </p:nvSpPr>
        <p:spPr>
          <a:xfrm>
            <a:off x="10608824" y="6505777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6" name="Picture 45"/>
          <p:cNvPicPr/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0597" y="3191496"/>
            <a:ext cx="8188651" cy="249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4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3" grpId="1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203926" y="3009902"/>
            <a:ext cx="11834900" cy="3751634"/>
            <a:chOff x="184495" y="3636272"/>
            <a:chExt cx="11834900" cy="4496637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4267691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2"/>
              <a:ext cx="2342698" cy="724644"/>
              <a:chOff x="1275608" y="6239450"/>
              <a:chExt cx="4592538" cy="1316644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240027" y="4927974"/>
                <a:ext cx="1184347" cy="407189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813136" cy="1316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4"/>
                <a:ext cx="852450" cy="1225147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0" y="6655434"/>
                <a:ext cx="545196" cy="7391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47058" y="45025"/>
            <a:ext cx="11906395" cy="1908476"/>
            <a:chOff x="534987" y="1869705"/>
            <a:chExt cx="23340848" cy="3200856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3200856"/>
              <a:chOff x="534987" y="1647866"/>
              <a:chExt cx="23340848" cy="3200856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878696"/>
                <a:ext cx="23120186" cy="2970026"/>
              </a:xfrm>
              <a:prstGeom prst="roundRect">
                <a:avLst>
                  <a:gd name="adj" fmla="val 549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328132" y="1653394"/>
                  <a:ext cx="2690581" cy="929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3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49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1203784" y="2283081"/>
                  <a:ext cx="22643375" cy="27874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1588" marR="0" indent="-1588" algn="just"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       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khối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lăng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trụ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𝐴𝐵𝐶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thể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tích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bằng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30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.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Gọi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𝑂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tâm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bình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hành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𝐴𝐵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𝑀</m:t>
                      </m:r>
                    </m:oMath>
                  </a14:m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𝐺</m:t>
                      </m:r>
                    </m:oMath>
                  </a14:m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là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trọng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tâm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tam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giác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vi-VN" sz="32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 </m:t>
                          </m:r>
                          <m:r>
                            <a:rPr lang="vi-VN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vi-VN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vi-VN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vi-VN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vi-VN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vi-VN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.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Tính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thể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tích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khối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tứ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diện</a:t>
                  </a:r>
                  <a:r>
                    <a:rPr lang="fr-FR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𝐶𝑂𝐺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.</m:t>
                      </m:r>
                    </m:oMath>
                  </a14:m>
                  <a:endPara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3784" y="2283081"/>
                  <a:ext cx="22643375" cy="2787478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l="-528" t="-2574" r="-580" b="-8088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707990" y="3700744"/>
                <a:ext cx="6074282" cy="2524780"/>
              </a:xfrm>
              <a:prstGeom prst="rect">
                <a:avLst/>
              </a:prstGeom>
              <a:noFill/>
            </p:spPr>
            <p:txBody>
              <a:bodyPr wrap="square" lIns="91426" tIns="45713" rIns="91426" bIns="45713" rtlCol="0">
                <a:spAutoFit/>
              </a:bodyPr>
              <a:lstStyle/>
              <a:p>
                <a:pPr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fr-FR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rPr>
                      <m:t>𝑀</m:t>
                    </m:r>
                    <m:r>
                      <a:rPr lang="fr-FR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rPr>
                      <m:t>,</m:t>
                    </m:r>
                    <m:r>
                      <a:rPr lang="fr-FR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rPr>
                      <m:t>𝑁</m:t>
                    </m:r>
                  </m:oMath>
                </a14:m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rPr>
                      <m:t>𝐴𝐵</m:t>
                    </m:r>
                    <m:r>
                      <a:rPr lang="fr-FR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rPr>
                      <m:t> </m:t>
                    </m:r>
                    <m:r>
                      <a:rPr lang="fr-FR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rPr>
                      <m:t>𝑣</m:t>
                    </m:r>
                    <m:r>
                      <a:rPr lang="fr-FR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rPr>
                      <m:t>à </m:t>
                    </m:r>
                    <m:sSub>
                      <m:sSubPr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fr-FR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fr-FR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fr-FR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fr-FR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𝐵𝐶𝑁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.</m:t>
                        </m:r>
                        <m:sSub>
                          <m:sSubPr>
                            <m:ctrlPr>
                              <a:rPr lang="en-US" sz="2800" i="1">
                                <a:latin typeface="Cambria Math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latin typeface="Cambria Math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𝐴𝐵𝐶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.</m:t>
                        </m:r>
                        <m:sSub>
                          <m:sSubPr>
                            <m:ctrlPr>
                              <a:rPr lang="en-US" sz="2800" i="1">
                                <a:latin typeface="Cambria Math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latin typeface="Cambria Math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latin typeface="Cambria Math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rPr>
                      <m:t>15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𝑉</m:t>
                        </m:r>
                      </m:e>
                      <m:sub>
                        <m:sSub>
                          <m:sSubPr>
                            <m:ctrlPr>
                              <a:rPr lang="en-US" sz="2800" i="1">
                                <a:latin typeface="Cambria Math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.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𝐶𝑁𝑀</m:t>
                        </m:r>
                        <m:sSub>
                          <m:sSubPr>
                            <m:ctrlPr>
                              <a:rPr lang="en-US" sz="2800" i="1">
                                <a:latin typeface="Cambria Math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3</m:t>
                        </m:r>
                      </m:den>
                    </m:f>
                    <m:sSub>
                      <m:sSubPr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𝐵𝐶𝑁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.</m:t>
                        </m:r>
                        <m:sSub>
                          <m:sSubPr>
                            <m:ctrlPr>
                              <a:rPr lang="en-US" sz="2800" i="1">
                                <a:latin typeface="Cambria Math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latin typeface="Cambria Math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rPr>
                      <m:t>10</m:t>
                    </m:r>
                  </m:oMath>
                </a14:m>
                <a:r>
                  <a:rPr lang="en-US" sz="28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990" y="3700744"/>
                <a:ext cx="6074282" cy="2524780"/>
              </a:xfrm>
              <a:prstGeom prst="rect">
                <a:avLst/>
              </a:prstGeom>
              <a:blipFill rotWithShape="1">
                <a:blip r:embed="rId3"/>
                <a:stretch>
                  <a:fillRect l="-2006" t="-2415" r="-2006" b="-193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247976" y="2057399"/>
            <a:ext cx="11903404" cy="1175049"/>
            <a:chOff x="247181" y="1501339"/>
            <a:chExt cx="11903404" cy="1175049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39"/>
              <a:ext cx="3090381" cy="914401"/>
              <a:chOff x="5537206" y="1557991"/>
              <a:chExt cx="307990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62392" y="1599896"/>
                    <a:ext cx="2280848" cy="74498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a14:m>
                    <a:r>
                      <a:rPr lang="vi-VN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. </a:t>
                    </a:r>
                    <a:r>
                      <a:rPr lang="vi-VN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sz="3000" dirty="0"/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62392" y="1599896"/>
                    <a:ext cx="2280848" cy="744989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b="-9924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1"/>
              <a:ext cx="3090381" cy="914400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6255245" y="1592430"/>
                    <a:ext cx="2280848" cy="7472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𝟏𝟔</m:t>
                            </m:r>
                          </m:num>
                          <m:den>
                            <m:r>
                              <a:rPr lang="en-US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𝟖𝟏</m:t>
                            </m:r>
                          </m:den>
                        </m:f>
                      </m:oMath>
                    </a14:m>
                    <a:r>
                      <a:rPr lang="en-US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vi-VN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.</a:t>
                    </a:r>
                    <a:endParaRPr lang="en-US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55245" y="1592430"/>
                    <a:ext cx="2280848" cy="747255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b="-10687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2"/>
              <a:ext cx="3090381" cy="914402"/>
              <a:chOff x="5537206" y="1557992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196652" y="1601541"/>
                    <a:ext cx="2280848" cy="75172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vi-VN" b="1" i="1" smtClean="0">
                            <a:solidFill>
                              <a:schemeClr val="bg1"/>
                            </a:solidFill>
                            <a:latin typeface="Cambria Math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vi-VN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. </a:t>
                    </a:r>
                    <a:endParaRPr lang="en-US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6652" y="1601541"/>
                    <a:ext cx="2280848" cy="751724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 b="-9774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4"/>
              <a:ext cx="3155644" cy="1175044"/>
              <a:chOff x="5537206" y="1557992"/>
              <a:chExt cx="3144946" cy="1092368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188665" y="1576153"/>
                    <a:ext cx="2493487" cy="10742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𝟏𝟎</m:t>
                              </m:r>
                            </m:num>
                            <m:den>
                              <m:r>
                                <a:rPr lang="en-US" sz="2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24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24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vi-VN" sz="24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24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88665" y="1576153"/>
                    <a:ext cx="2493487" cy="1074207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5" name="Action Button: Home 64">
            <a:hlinkClick r:id="rId8" action="ppaction://hlinksldjump" highlightClick="1"/>
          </p:cNvPr>
          <p:cNvSpPr/>
          <p:nvPr/>
        </p:nvSpPr>
        <p:spPr>
          <a:xfrm>
            <a:off x="4882764" y="6423383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Action Button: Forward or Next 49">
            <a:hlinkClick r:id="" action="ppaction://hlinkshowjump?jump=nextslide" highlightClick="1"/>
          </p:cNvPr>
          <p:cNvSpPr/>
          <p:nvPr/>
        </p:nvSpPr>
        <p:spPr>
          <a:xfrm>
            <a:off x="6279876" y="6543247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Action Button: Back or Previous 63">
            <a:hlinkClick r:id="" action="ppaction://hlinkshowjump?jump=previousslide" highlightClick="1"/>
          </p:cNvPr>
          <p:cNvSpPr/>
          <p:nvPr/>
        </p:nvSpPr>
        <p:spPr>
          <a:xfrm>
            <a:off x="5716164" y="6543247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6" name="Picture 65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5" b="2218"/>
          <a:stretch/>
        </p:blipFill>
        <p:spPr bwMode="auto">
          <a:xfrm>
            <a:off x="7508069" y="2982722"/>
            <a:ext cx="4282681" cy="37897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045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218553" y="1113386"/>
            <a:ext cx="11834900" cy="5648148"/>
            <a:chOff x="184495" y="3718446"/>
            <a:chExt cx="11834900" cy="6684993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7"/>
              <a:ext cx="11834900" cy="6538222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718446"/>
              <a:ext cx="2342697" cy="724644"/>
              <a:chOff x="1275608" y="6388755"/>
              <a:chExt cx="4592536" cy="1316644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346609" y="5011135"/>
                <a:ext cx="971182" cy="4071889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392832" y="6388755"/>
                <a:ext cx="2813136" cy="1316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561485"/>
                <a:ext cx="852450" cy="971184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523655" y="6720141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-1" y="1262608"/>
                <a:ext cx="8261131" cy="5601519"/>
              </a:xfrm>
              <a:prstGeom prst="rect">
                <a:avLst/>
              </a:prstGeom>
              <a:noFill/>
            </p:spPr>
            <p:txBody>
              <a:bodyPr wrap="square" lIns="91426" tIns="45713" rIns="91426" bIns="45713" rtlCol="0">
                <a:spAutoFit/>
              </a:bodyPr>
              <a:lstStyle/>
              <a:p>
                <a:pPr marL="630555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fr-FR" sz="28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</a:t>
                </a:r>
                <a:r>
                  <a:rPr lang="fr-FR" sz="2800" dirty="0" err="1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fr-FR" sz="28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fr-FR" sz="28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630555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𝑉</m:t>
                        </m:r>
                      </m:e>
                      <m:sub>
                        <m:sSub>
                          <m:sSubPr>
                            <m:ctrlPr>
                              <a:rPr lang="en-US" sz="2800" i="1">
                                <a:latin typeface="Cambria Math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.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𝐶𝐺𝑂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3</m:t>
                        </m:r>
                      </m:den>
                    </m:f>
                    <m:sSub>
                      <m:sSubPr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𝐶𝐺𝑂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rPr>
                      <m:t>.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rPr>
                      <m:t>𝑑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rPr>
                      <m:t>,(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rPr>
                      <m:t>𝐶𝐺𝑂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rPr>
                      <m:t>)).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30555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fr-FR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fr-FR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𝐶𝐺𝑂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𝐶𝑁𝑀</m:t>
                        </m:r>
                        <m:sSub>
                          <m:sSubPr>
                            <m:ctrlPr>
                              <a:rPr lang="en-US" sz="2800" i="1">
                                <a:latin typeface="Cambria Math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𝐶𝑁𝑂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𝐶𝐺</m:t>
                        </m:r>
                        <m:sSub>
                          <m:sSubPr>
                            <m:ctrlPr>
                              <a:rPr lang="en-US" sz="2800" i="1">
                                <a:latin typeface="Cambria Math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𝑂𝑀𝐺</m:t>
                        </m:r>
                      </m:sub>
                    </m:sSub>
                  </m:oMath>
                </a14:m>
                <a:endParaRPr lang="en-US" sz="2800" i="1" dirty="0" smtClean="0">
                  <a:latin typeface="Cambria Math"/>
                  <a:ea typeface="Times New Roman" panose="02020603050405020304" pitchFamily="18" charset="0"/>
                  <a:cs typeface="Cambria" panose="02040503050406030204" pitchFamily="18" charset="0"/>
                </a:endParaRPr>
              </a:p>
              <a:p>
                <a:pPr marL="630555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800" dirty="0" smtClean="0">
                    <a:ea typeface="Times New Roman" panose="02020603050405020304" pitchFamily="18" charset="0"/>
                    <a:cs typeface="Cambria" panose="020405030504060302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𝐶𝑁𝑀</m:t>
                        </m:r>
                        <m:sSub>
                          <m:sSubPr>
                            <m:ctrlPr>
                              <a:rPr lang="en-US" sz="2800" i="1">
                                <a:latin typeface="Cambria Math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4</m:t>
                        </m:r>
                      </m:den>
                    </m:f>
                    <m:sSub>
                      <m:sSubPr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𝐶𝑁𝑀</m:t>
                        </m:r>
                        <m:sSub>
                          <m:sSubPr>
                            <m:ctrlPr>
                              <a:rPr lang="en-US" sz="2800" i="1">
                                <a:latin typeface="Cambria Math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12</m:t>
                        </m:r>
                      </m:den>
                    </m:f>
                    <m:sSub>
                      <m:sSubPr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𝐶𝑁𝑀</m:t>
                        </m:r>
                        <m:sSub>
                          <m:sSubPr>
                            <m:ctrlPr>
                              <a:rPr lang="en-US" sz="2800" i="1">
                                <a:latin typeface="Cambria Math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3</m:t>
                        </m:r>
                      </m:den>
                    </m:f>
                    <m:sSub>
                      <m:sSubPr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𝐶𝑁𝑀</m:t>
                        </m:r>
                        <m:sSub>
                          <m:sSubPr>
                            <m:ctrlPr>
                              <a:rPr lang="en-US" sz="2800" i="1">
                                <a:latin typeface="Cambria Math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</m:oMath>
                </a14:m>
                <a:endParaRPr lang="en-US" sz="2800" i="1" dirty="0" smtClean="0">
                  <a:latin typeface="Cambria Math"/>
                  <a:ea typeface="Times New Roman" panose="02020603050405020304" pitchFamily="18" charset="0"/>
                  <a:cs typeface="Cambria" panose="02040503050406030204" pitchFamily="18" charset="0"/>
                </a:endParaRPr>
              </a:p>
              <a:p>
                <a:pPr marL="630555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𝐶𝑁𝑀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  <a:ea typeface="Times New Roman" panose="02020603050405020304" pitchFamily="18" charset="0"/>
                                  <a:cs typeface="Cambria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mbria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mbria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30555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800"/>
                  </a:spcAft>
                  <a:tabLst>
                    <a:tab pos="2160270" algn="l"/>
                    <a:tab pos="3599815" algn="l"/>
                    <a:tab pos="503999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m:t>⇒</m:t>
                      </m:r>
                      <m:sSub>
                        <m:sSub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𝑉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  <a:ea typeface="Times New Roman" panose="02020603050405020304" pitchFamily="18" charset="0"/>
                                  <a:cs typeface="Cambria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mbria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mbria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.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𝐶𝐺𝑂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𝐶𝐺𝑂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.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𝑑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,(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𝐶𝐺𝑂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))=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3</m:t>
                          </m:r>
                        </m:den>
                      </m:f>
                      <m:f>
                        <m:f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𝐶𝑁𝑀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  <a:ea typeface="Times New Roman" panose="02020603050405020304" pitchFamily="18" charset="0"/>
                                  <a:cs typeface="Cambria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mbria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mbria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𝑑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,(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𝐶𝐺𝑂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))=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𝑉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  <a:ea typeface="Times New Roman" panose="02020603050405020304" pitchFamily="18" charset="0"/>
                                  <a:cs typeface="Cambria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mbria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mbria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.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𝐶𝑁𝑀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  <a:ea typeface="Times New Roman" panose="02020603050405020304" pitchFamily="18" charset="0"/>
                                  <a:cs typeface="Cambria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mbria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mbria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1262608"/>
                <a:ext cx="8261131" cy="5601519"/>
              </a:xfrm>
              <a:prstGeom prst="rect">
                <a:avLst/>
              </a:prstGeom>
              <a:blipFill rotWithShape="1">
                <a:blip r:embed="rId2"/>
                <a:stretch>
                  <a:fillRect t="-108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150049" y="123638"/>
            <a:ext cx="11903404" cy="1175049"/>
            <a:chOff x="247181" y="1501339"/>
            <a:chExt cx="11903404" cy="1175049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39"/>
              <a:ext cx="3090381" cy="914401"/>
              <a:chOff x="5537206" y="1557991"/>
              <a:chExt cx="307990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62392" y="1599896"/>
                    <a:ext cx="2280848" cy="74498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a14:m>
                    <a:r>
                      <a:rPr lang="vi-VN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. </a:t>
                    </a:r>
                    <a:r>
                      <a:rPr lang="vi-VN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	</a:t>
                    </a:r>
                    <a:endParaRPr lang="en-US" sz="3000" dirty="0"/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62392" y="1599896"/>
                    <a:ext cx="2280848" cy="744989"/>
                  </a:xfrm>
                  <a:prstGeom prst="rect">
                    <a:avLst/>
                  </a:prstGeom>
                  <a:blipFill rotWithShape="1">
                    <a:blip r:embed="rId3"/>
                    <a:stretch>
                      <a:fillRect b="-9924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1"/>
              <a:ext cx="3090381" cy="914400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6255245" y="1592430"/>
                    <a:ext cx="2280848" cy="7472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𝟏𝟔</m:t>
                            </m:r>
                          </m:num>
                          <m:den>
                            <m:r>
                              <a:rPr lang="en-US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𝟖𝟏</m:t>
                            </m:r>
                          </m:den>
                        </m:f>
                      </m:oMath>
                    </a14:m>
                    <a:r>
                      <a:rPr lang="en-US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vi-VN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.</a:t>
                    </a:r>
                    <a:endParaRPr lang="en-US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55245" y="1592430"/>
                    <a:ext cx="2280848" cy="747255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b="-9848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2"/>
              <a:ext cx="3090381" cy="914402"/>
              <a:chOff x="5537206" y="1557992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196652" y="1601541"/>
                    <a:ext cx="2280848" cy="75172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" panose="020405030504060302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vi-VN" b="1" i="1" smtClean="0">
                            <a:solidFill>
                              <a:schemeClr val="bg1"/>
                            </a:solidFill>
                            <a:latin typeface="Cambria Math"/>
                            <a:ea typeface="Times New Roman" panose="02020603050405020304" pitchFamily="18" charset="0"/>
                            <a:cs typeface="Cambria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vi-VN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. </a:t>
                    </a:r>
                    <a:endParaRPr lang="en-US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6652" y="1601541"/>
                    <a:ext cx="2280848" cy="751724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b="-9774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4"/>
              <a:ext cx="3155644" cy="1175044"/>
              <a:chOff x="5537206" y="1557992"/>
              <a:chExt cx="3144946" cy="1092368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188665" y="1576153"/>
                    <a:ext cx="2493487" cy="10742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𝟏𝟎</m:t>
                              </m:r>
                            </m:num>
                            <m:den>
                              <m:r>
                                <a:rPr lang="en-US" sz="2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24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24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vi-VN" sz="24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24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88665" y="1576153"/>
                    <a:ext cx="2493487" cy="1074207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49" name="Oval 48"/>
          <p:cNvSpPr/>
          <p:nvPr/>
        </p:nvSpPr>
        <p:spPr>
          <a:xfrm>
            <a:off x="8828475" y="403006"/>
            <a:ext cx="731195" cy="629768"/>
          </a:xfrm>
          <a:prstGeom prst="ellipse">
            <a:avLst/>
          </a:prstGeom>
          <a:solidFill>
            <a:srgbClr val="CC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D</a:t>
            </a:r>
            <a:r>
              <a:rPr lang="en-US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sz="3200" dirty="0"/>
          </a:p>
        </p:txBody>
      </p:sp>
      <p:sp>
        <p:nvSpPr>
          <p:cNvPr id="65" name="Action Button: Home 64">
            <a:hlinkClick r:id="rId7" action="ppaction://hlinksldjump" highlightClick="1"/>
          </p:cNvPr>
          <p:cNvSpPr/>
          <p:nvPr/>
        </p:nvSpPr>
        <p:spPr>
          <a:xfrm>
            <a:off x="9662569" y="6348723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Action Button: Forward or Next 49">
            <a:hlinkClick r:id="" action="ppaction://hlinkshowjump?jump=nextslide" highlightClick="1"/>
          </p:cNvPr>
          <p:cNvSpPr/>
          <p:nvPr/>
        </p:nvSpPr>
        <p:spPr>
          <a:xfrm>
            <a:off x="11059681" y="6468587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Action Button: Back or Previous 63">
            <a:hlinkClick r:id="" action="ppaction://hlinkshowjump?jump=previousslide" highlightClick="1"/>
          </p:cNvPr>
          <p:cNvSpPr/>
          <p:nvPr/>
        </p:nvSpPr>
        <p:spPr>
          <a:xfrm>
            <a:off x="10495969" y="6468587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6" name="Picture 65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5" b="2218"/>
          <a:stretch/>
        </p:blipFill>
        <p:spPr bwMode="auto">
          <a:xfrm>
            <a:off x="8040414" y="1534321"/>
            <a:ext cx="3931795" cy="41759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776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47058" y="-32374"/>
            <a:ext cx="11906395" cy="2854402"/>
            <a:chOff x="534987" y="1869705"/>
            <a:chExt cx="23340848" cy="5006492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5006492"/>
              <a:chOff x="534987" y="1647866"/>
              <a:chExt cx="23340848" cy="5006492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88"/>
                <a:ext cx="23120186" cy="4933470"/>
              </a:xfrm>
              <a:prstGeom prst="roundRect">
                <a:avLst>
                  <a:gd name="adj" fmla="val 549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328128" y="1653394"/>
                  <a:ext cx="2690581" cy="9716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vi-VN" sz="3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50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1009522" y="2596702"/>
                  <a:ext cx="21997478" cy="40208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9" tIns="91445" rIns="182889" bIns="91445">
                  <a:spAutoFit/>
                </a:bodyPr>
                <a:lstStyle/>
                <a:p>
                  <a:pPr marL="629920" marR="0" indent="-629920" algn="just">
                    <a:lnSpc>
                      <a:spcPct val="107000"/>
                    </a:lnSpc>
                    <a:spcBef>
                      <a:spcPts val="1000"/>
                    </a:spcBef>
                    <a:spcAft>
                      <a:spcPts val="0"/>
                    </a:spcAft>
                  </a:pPr>
                  <a:r>
                    <a:rPr lang="en-US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           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hai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hàm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d>
                        <m:d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e>
                      </m:d>
                      <m:d>
                        <m:d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−3</m:t>
                          </m:r>
                        </m:e>
                      </m:d>
                      <m:d>
                        <m:d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;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+6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−5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−16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+18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đồ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thị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lần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lượt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</m:t>
                      </m:r>
                      <m:d>
                        <m:d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bao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nhiêu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giá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trị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nguyên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𝑚</m:t>
                      </m:r>
                    </m:oMath>
                  </a14:m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trên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đoạn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−2020;2020</m:t>
                          </m:r>
                        </m:e>
                      </m:d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để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cắt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tại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4</m:t>
                      </m:r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điểm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phân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 err="1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biệt</a:t>
                  </a:r>
                  <a:r>
                    <a:rPr lang="en-US" sz="32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?</a:t>
                  </a:r>
                  <a:endPara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9522" y="2596702"/>
                  <a:ext cx="21997478" cy="4020824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t="-1862" r="-543" b="-3989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/>
          <p:cNvGrpSpPr/>
          <p:nvPr/>
        </p:nvGrpSpPr>
        <p:grpSpPr>
          <a:xfrm>
            <a:off x="120923" y="2916149"/>
            <a:ext cx="11838141" cy="1241890"/>
            <a:chOff x="247181" y="1501340"/>
            <a:chExt cx="11838141" cy="1305384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08332" y="1732392"/>
                    <a:ext cx="2280848" cy="5112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𝟐𝟎𝟐𝟎</m:t>
                        </m:r>
                      </m:oMath>
                    </a14:m>
                    <a:r>
                      <a: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.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280848" cy="511275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t="-12941" b="-3176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6"/>
              <a:ext cx="3090381" cy="914402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5978841" y="1732387"/>
                    <a:ext cx="2280848" cy="54134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𝟒𝟎𝟒𝟏</m:t>
                        </m:r>
                      </m:oMath>
                    </a14:m>
                    <a:r>
                      <a:rPr lang="en-US" sz="3000" b="1" dirty="0" smtClean="0">
                        <a:solidFill>
                          <a:schemeClr val="bg1"/>
                        </a:solidFill>
                      </a:rPr>
                      <a:t>.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8841" y="1732387"/>
                    <a:ext cx="2280848" cy="541349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t="-13187" b="-34066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5"/>
              <a:ext cx="3090381" cy="914403"/>
              <a:chOff x="5537206" y="1557992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238072" y="1732387"/>
                    <a:ext cx="2280848" cy="54134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𝟒𝟎𝟒𝟎</m:t>
                        </m:r>
                      </m:oMath>
                    </a14:m>
                    <a:r>
                      <a:rPr lang="en-US" sz="3000" b="1" dirty="0" smtClean="0">
                        <a:solidFill>
                          <a:schemeClr val="bg1"/>
                        </a:solidFill>
                      </a:rPr>
                      <a:t>.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38072" y="1732387"/>
                    <a:ext cx="2280848" cy="541349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 t="-13187" b="-34066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4"/>
              <a:ext cx="3090381" cy="1305380"/>
              <a:chOff x="5537206" y="1557992"/>
              <a:chExt cx="3079904" cy="1213534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078059" y="1779051"/>
                    <a:ext cx="2493487" cy="9924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marL="0" lvl="2"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𝟐𝟎𝟏𝟗</m:t>
                          </m:r>
                          <m:r>
                            <m:rPr>
                              <m:nor/>
                            </m:rPr>
                            <a:rPr lang="en-US" sz="32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 </m:t>
                          </m:r>
                        </m:oMath>
                      </m:oMathPara>
                    </a14:m>
                    <a:endParaRPr lang="en-US" sz="32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 algn="ctr"/>
                    <a:r>
                      <a:rPr lang="en-US" sz="28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.</a:t>
                    </a:r>
                    <a:endPara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78059" y="1779051"/>
                    <a:ext cx="2493487" cy="992475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 b="-15569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3" name="Group 42"/>
          <p:cNvGrpSpPr/>
          <p:nvPr/>
        </p:nvGrpSpPr>
        <p:grpSpPr>
          <a:xfrm>
            <a:off x="120923" y="3850131"/>
            <a:ext cx="11951419" cy="2964990"/>
            <a:chOff x="184495" y="3636276"/>
            <a:chExt cx="11834900" cy="2200108"/>
          </a:xfrm>
        </p:grpSpPr>
        <p:sp>
          <p:nvSpPr>
            <p:cNvPr id="44" name="Rounded Rectangle 43"/>
            <p:cNvSpPr/>
            <p:nvPr/>
          </p:nvSpPr>
          <p:spPr>
            <a:xfrm>
              <a:off x="184495" y="3712620"/>
              <a:ext cx="11834900" cy="2123764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203200" y="3636276"/>
              <a:ext cx="2342697" cy="483133"/>
              <a:chOff x="1275608" y="6239450"/>
              <a:chExt cx="4592536" cy="877829"/>
            </a:xfrm>
          </p:grpSpPr>
          <p:sp>
            <p:nvSpPr>
              <p:cNvPr id="49" name="Freeform 20"/>
              <p:cNvSpPr>
                <a:spLocks/>
              </p:cNvSpPr>
              <p:nvPr/>
            </p:nvSpPr>
            <p:spPr bwMode="auto">
              <a:xfrm rot="16200000" flipV="1">
                <a:off x="3500413" y="4618637"/>
                <a:ext cx="663571" cy="407189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187354" y="6239450"/>
                <a:ext cx="2832095" cy="7469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3" name="Round Diagonal Corner Rectangle 62"/>
              <p:cNvSpPr/>
              <p:nvPr/>
            </p:nvSpPr>
            <p:spPr>
              <a:xfrm flipV="1">
                <a:off x="1275608" y="6330946"/>
                <a:ext cx="852450" cy="65542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64" name="Freeform 63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486645" y="4040592"/>
                <a:ext cx="11553980" cy="3049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1435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 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ho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độ 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giao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đ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ể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</m:t>
                      </m:r>
                      <m:d>
                        <m:d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d>
                        <m:d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e>
                      </m:d>
                      <m:d>
                        <m:d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−3</m:t>
                          </m:r>
                        </m:e>
                      </m:d>
                      <m:d>
                        <m:d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800" i="1"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+6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−5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−16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+18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28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ễ </m:t>
                      </m:r>
                      <m:r>
                        <m:rPr>
                          <m:nor/>
                        </m:rPr>
                        <a:rPr lang="en-US" sz="28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US" sz="28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ấ</m:t>
                      </m:r>
                      <m:r>
                        <m:rPr>
                          <m:nor/>
                        </m:rPr>
                        <a:rPr lang="en-US" sz="28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1;2;3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kh</m:t>
                      </m:r>
                      <m:r>
                        <m:rPr>
                          <m:nor/>
                        </m:rPr>
                        <a:rPr lang="en-US" sz="28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en-US" sz="28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28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en-US" sz="28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en-US" sz="28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en-US" sz="28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8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28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8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ê</m:t>
                      </m:r>
                      <m:r>
                        <m:rPr>
                          <m:nor/>
                        </m:rPr>
                        <a:rPr lang="en-US" sz="28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m:t>⇔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+6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−5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−16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+18</m:t>
                          </m:r>
                        </m:num>
                        <m:den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−3</m:t>
                              </m:r>
                            </m:e>
                          </m:d>
                        </m:den>
                      </m:f>
                      <m:r>
                        <m:rPr>
                          <m:nor/>
                        </m:rPr>
                        <a:rPr lang="en-US" sz="2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30555" marR="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645" y="4040592"/>
                <a:ext cx="11553980" cy="3049553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Action Button: Forward or Next 65">
            <a:hlinkClick r:id="" action="ppaction://hlinkshowjump?jump=nextslide" highlightClick="1"/>
          </p:cNvPr>
          <p:cNvSpPr/>
          <p:nvPr/>
        </p:nvSpPr>
        <p:spPr>
          <a:xfrm>
            <a:off x="11564032" y="6479383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7" name="Action Button: Back or Previous 66">
            <a:hlinkClick r:id="" action="ppaction://hlinkshowjump?jump=previousslide" highlightClick="1"/>
          </p:cNvPr>
          <p:cNvSpPr/>
          <p:nvPr/>
        </p:nvSpPr>
        <p:spPr>
          <a:xfrm>
            <a:off x="11000320" y="6479383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8" name="Action Button: Home 67">
            <a:hlinkClick r:id="rId9" action="ppaction://hlinksldjump" highlightClick="1"/>
          </p:cNvPr>
          <p:cNvSpPr/>
          <p:nvPr/>
        </p:nvSpPr>
        <p:spPr>
          <a:xfrm>
            <a:off x="10135536" y="6152115"/>
            <a:ext cx="687483" cy="66300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357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40613" y="111704"/>
            <a:ext cx="11834900" cy="6687020"/>
            <a:chOff x="184495" y="3636272"/>
            <a:chExt cx="11834900" cy="7360657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20"/>
              <a:ext cx="11834900" cy="7131709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72"/>
              <a:ext cx="2511954" cy="724644"/>
              <a:chOff x="1275608" y="6239450"/>
              <a:chExt cx="4924340" cy="1316644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749687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813136" cy="1316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509304" y="297258"/>
                <a:ext cx="11466209" cy="6580890"/>
              </a:xfrm>
              <a:prstGeom prst="rect">
                <a:avLst/>
              </a:prstGeom>
              <a:noFill/>
            </p:spPr>
            <p:txBody>
              <a:bodyPr wrap="square" lIns="91426" tIns="45713" rIns="91426" bIns="45713" rtlCol="0">
                <a:spAutoFit/>
              </a:bodyPr>
              <a:lstStyle/>
              <a:p>
                <a:pPr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600" i="1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3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  <m:sSup>
                          <m:sSupPr>
                            <m:ctrlPr>
                              <a:rPr lang="en-US" sz="3600" i="1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3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sSup>
                          <m:sSupPr>
                            <m:ctrlPr>
                              <a:rPr lang="en-US" sz="3600" i="1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16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d>
                          <m:dPr>
                            <m:ctrlPr>
                              <a:rPr lang="en-US" sz="3600" i="1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  <m:d>
                          <m:dPr>
                            <m:ctrlPr>
                              <a:rPr lang="en-US" sz="3600" i="1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d>
                        <m:d>
                          <m:dPr>
                            <m:ctrlPr>
                              <a:rPr lang="en-US" sz="3600" i="1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d>
                      </m:den>
                    </m:f>
                    <m:r>
                      <a:rPr lang="en-US" sz="36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36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6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6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  <m:r>
                      <a:rPr lang="en-US" sz="36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6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6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6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Dễ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dàng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endPara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⇔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∈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ℝ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ℝ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lang="en-US" sz="32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</m:oMath>
                </a14:m>
                <a:endPara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2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200" i="1">
                                      <a:latin typeface="Cambria Math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200" i="1">
                                      <a:latin typeface="Cambria Math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200" i="1">
                                      <a:latin typeface="Cambria Math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3200" i="1"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3200" i="1"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&lt;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,∀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m:t>∈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m:t>ℝ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\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32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;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;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d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304" y="297258"/>
                <a:ext cx="11466209" cy="6580890"/>
              </a:xfrm>
              <a:prstGeom prst="rect">
                <a:avLst/>
              </a:prstGeom>
              <a:blipFill rotWithShape="1">
                <a:blip r:embed="rId2"/>
                <a:stretch>
                  <a:fillRect l="-138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Action Button: Forward or Next 49">
            <a:hlinkClick r:id="" action="ppaction://hlinkshowjump?jump=nextslide" highlightClick="1"/>
          </p:cNvPr>
          <p:cNvSpPr/>
          <p:nvPr/>
        </p:nvSpPr>
        <p:spPr>
          <a:xfrm>
            <a:off x="11172536" y="6505777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Action Button: Back or Previous 63">
            <a:hlinkClick r:id="" action="ppaction://hlinkshowjump?jump=previousslide" highlightClick="1"/>
          </p:cNvPr>
          <p:cNvSpPr/>
          <p:nvPr/>
        </p:nvSpPr>
        <p:spPr>
          <a:xfrm>
            <a:off x="10608824" y="6505777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5" name="Action Button: Home 64">
            <a:hlinkClick r:id="rId3" action="ppaction://hlinksldjump" highlightClick="1"/>
          </p:cNvPr>
          <p:cNvSpPr/>
          <p:nvPr/>
        </p:nvSpPr>
        <p:spPr>
          <a:xfrm>
            <a:off x="9719992" y="6385913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782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02484" y="125652"/>
            <a:ext cx="11838141" cy="1134793"/>
            <a:chOff x="247181" y="1501340"/>
            <a:chExt cx="11838141" cy="1305384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08332" y="1732392"/>
                    <a:ext cx="2280848" cy="5112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𝟐𝟎𝟐𝟎</m:t>
                        </m:r>
                      </m:oMath>
                    </a14:m>
                    <a:r>
                      <a: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.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280848" cy="511275"/>
                  </a:xfrm>
                  <a:prstGeom prst="rect">
                    <a:avLst/>
                  </a:prstGeom>
                  <a:blipFill rotWithShape="1">
                    <a:blip r:embed="rId3"/>
                    <a:stretch>
                      <a:fillRect t="-13924" b="-41772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6"/>
              <a:ext cx="3090381" cy="914402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5978841" y="1732387"/>
                    <a:ext cx="2280848" cy="54134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𝟒𝟎𝟒𝟏</m:t>
                        </m:r>
                      </m:oMath>
                    </a14:m>
                    <a:r>
                      <a:rPr lang="en-US" sz="3000" b="1" dirty="0" smtClean="0">
                        <a:solidFill>
                          <a:schemeClr val="bg1"/>
                        </a:solidFill>
                      </a:rPr>
                      <a:t>.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8841" y="1732387"/>
                    <a:ext cx="2280848" cy="541349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t="-14458" b="-46988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5"/>
              <a:ext cx="3090381" cy="914403"/>
              <a:chOff x="5537206" y="1557992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238072" y="1732387"/>
                    <a:ext cx="2280848" cy="54134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𝟒𝟎𝟒𝟎</m:t>
                        </m:r>
                      </m:oMath>
                    </a14:m>
                    <a:r>
                      <a:rPr lang="en-US" sz="3000" b="1" dirty="0" smtClean="0">
                        <a:solidFill>
                          <a:schemeClr val="bg1"/>
                        </a:solidFill>
                      </a:rPr>
                      <a:t>.</a:t>
                    </a:r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38072" y="1732387"/>
                    <a:ext cx="2280848" cy="541349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t="-14458" b="-46988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4"/>
              <a:ext cx="3090381" cy="1305380"/>
              <a:chOff x="5537206" y="1557992"/>
              <a:chExt cx="3079904" cy="1213534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078059" y="1779051"/>
                    <a:ext cx="2493487" cy="9924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marL="0" lvl="2"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𝟐𝟎𝟏𝟗</m:t>
                          </m:r>
                          <m:r>
                            <m:rPr>
                              <m:nor/>
                            </m:rPr>
                            <a:rPr lang="en-US" sz="32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 </m:t>
                          </m:r>
                        </m:oMath>
                      </m:oMathPara>
                    </a14:m>
                    <a:endParaRPr lang="en-US" sz="32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 algn="ctr"/>
                    <a:r>
                      <a:rPr lang="en-US" sz="28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.</a:t>
                    </a:r>
                    <a:endPara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78059" y="1779051"/>
                    <a:ext cx="2493487" cy="992475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 b="-26974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3" name="Group 42"/>
          <p:cNvGrpSpPr/>
          <p:nvPr/>
        </p:nvGrpSpPr>
        <p:grpSpPr>
          <a:xfrm>
            <a:off x="154695" y="949514"/>
            <a:ext cx="11951419" cy="5822816"/>
            <a:chOff x="184495" y="3636276"/>
            <a:chExt cx="11834900" cy="4320697"/>
          </a:xfrm>
        </p:grpSpPr>
        <p:sp>
          <p:nvSpPr>
            <p:cNvPr id="44" name="Rounded Rectangle 43"/>
            <p:cNvSpPr/>
            <p:nvPr/>
          </p:nvSpPr>
          <p:spPr>
            <a:xfrm>
              <a:off x="184495" y="3712619"/>
              <a:ext cx="11834900" cy="4244354"/>
            </a:xfrm>
            <a:prstGeom prst="roundRect">
              <a:avLst>
                <a:gd name="adj" fmla="val 2239"/>
              </a:avLst>
            </a:prstGeom>
            <a:solidFill>
              <a:srgbClr val="FFF3D1"/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203200" y="3636276"/>
              <a:ext cx="2342695" cy="483133"/>
              <a:chOff x="1275608" y="6239450"/>
              <a:chExt cx="4592534" cy="877829"/>
            </a:xfrm>
          </p:grpSpPr>
          <p:sp>
            <p:nvSpPr>
              <p:cNvPr id="49" name="Freeform 20"/>
              <p:cNvSpPr>
                <a:spLocks/>
              </p:cNvSpPr>
              <p:nvPr/>
            </p:nvSpPr>
            <p:spPr bwMode="auto">
              <a:xfrm rot="16200000" flipV="1">
                <a:off x="3500411" y="4618636"/>
                <a:ext cx="663570" cy="4071892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187354" y="6239450"/>
                <a:ext cx="2832095" cy="7469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3" name="Round Diagonal Corner Rectangle 62"/>
              <p:cNvSpPr/>
              <p:nvPr/>
            </p:nvSpPr>
            <p:spPr>
              <a:xfrm flipV="1">
                <a:off x="1275608" y="6330946"/>
                <a:ext cx="852450" cy="65542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64" name="Freeform 63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423695" y="1326505"/>
                <a:ext cx="11553980" cy="48696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1435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BBT  (của  hàm số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ℝ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</m:oMath>
                </a14:m>
                <a:r>
                  <a:rPr lang="en-US" sz="28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514350" marR="0" algn="just">
                  <a:spcBef>
                    <a:spcPts val="0"/>
                  </a:spcBef>
                  <a:spcAft>
                    <a:spcPts val="0"/>
                  </a:spcAft>
                </a:pP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marR="0" algn="just">
                  <a:spcBef>
                    <a:spcPts val="0"/>
                  </a:spcBef>
                  <a:spcAft>
                    <a:spcPts val="0"/>
                  </a:spcAft>
                </a:pP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</a:p>
              <a:p>
                <a:pPr marL="51435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</a:p>
              <a:p>
                <a:pPr marL="51435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</a:p>
              <a:p>
                <a:pPr marL="51435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28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đồ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marR="0" algn="just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ℝ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</m:oMath>
                </a14:m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30555" marR="0" algn="just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2160270" algn="l"/>
                    <a:tab pos="3600450" algn="l"/>
                    <a:tab pos="5040630" algn="l"/>
                  </a:tabLst>
                </a:pP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695" y="1326505"/>
                <a:ext cx="11553980" cy="486966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Action Button: Back or Previous 66">
            <a:hlinkClick r:id="" action="ppaction://hlinkshowjump?jump=previousslide" highlightClick="1"/>
          </p:cNvPr>
          <p:cNvSpPr/>
          <p:nvPr/>
        </p:nvSpPr>
        <p:spPr>
          <a:xfrm>
            <a:off x="11431194" y="6366107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8" name="Action Button: Home 67">
            <a:hlinkClick r:id="rId8" action="ppaction://hlinksldjump" highlightClick="1"/>
          </p:cNvPr>
          <p:cNvSpPr/>
          <p:nvPr/>
        </p:nvSpPr>
        <p:spPr>
          <a:xfrm>
            <a:off x="11398132" y="5614437"/>
            <a:ext cx="642493" cy="66300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5" name="Picture 64"/>
          <p:cNvPicPr/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8460" y="1983995"/>
            <a:ext cx="9034792" cy="2380593"/>
          </a:xfrm>
          <a:prstGeom prst="rect">
            <a:avLst/>
          </a:prstGeom>
        </p:spPr>
      </p:pic>
      <p:sp>
        <p:nvSpPr>
          <p:cNvPr id="70" name="Oval 69"/>
          <p:cNvSpPr/>
          <p:nvPr/>
        </p:nvSpPr>
        <p:spPr>
          <a:xfrm>
            <a:off x="173585" y="266962"/>
            <a:ext cx="731195" cy="629768"/>
          </a:xfrm>
          <a:prstGeom prst="ellipse">
            <a:avLst/>
          </a:prstGeom>
          <a:solidFill>
            <a:srgbClr val="CC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r>
              <a:rPr lang="en-US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457467" y="5614437"/>
                <a:ext cx="1152020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 smtClean="0">
                    <a:latin typeface="Times New Roman" pitchFamily="18" charset="0"/>
                    <a:cs typeface="Times New Roman" pitchFamily="18" charset="0"/>
                  </a:rPr>
                  <a:t>Để</a:t>
                </a: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 smtClean="0">
                    <a:latin typeface="Times New Roman" pitchFamily="18" charset="0"/>
                    <a:cs typeface="Times New Roman" pitchFamily="18" charset="0"/>
                  </a:rPr>
                  <a:t>chúng</a:t>
                </a: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 smtClean="0">
                    <a:latin typeface="Times New Roman" pitchFamily="18" charset="0"/>
                    <a:cs typeface="Times New Roman" pitchFamily="18" charset="0"/>
                  </a:rPr>
                  <a:t>cắt</a:t>
                </a: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 smtClean="0">
                    <a:latin typeface="Times New Roman" pitchFamily="18" charset="0"/>
                    <a:cs typeface="Times New Roman" pitchFamily="18" charset="0"/>
                  </a:rPr>
                  <a:t>nhau</a:t>
                </a: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 smtClean="0">
                    <a:latin typeface="Times New Roman" pitchFamily="18" charset="0"/>
                    <a:cs typeface="Times New Roman" pitchFamily="18" charset="0"/>
                  </a:rPr>
                  <a:t>tại</a:t>
                </a: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 4 </a:t>
                </a:r>
                <a:r>
                  <a:rPr lang="en-US" sz="2800" dirty="0" err="1" smtClean="0"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en-US" sz="2800" dirty="0" err="1" smtClean="0">
                    <a:latin typeface="Times New Roman" pitchFamily="18" charset="0"/>
                    <a:cs typeface="Times New Roman" pitchFamily="18" charset="0"/>
                  </a:rPr>
                  <a:t>phân</a:t>
                </a: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 smtClean="0">
                    <a:latin typeface="Times New Roman" pitchFamily="18" charset="0"/>
                    <a:cs typeface="Times New Roman" pitchFamily="18" charset="0"/>
                  </a:rPr>
                  <a:t>biệt</a:t>
                </a: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  &gt; 0  </a:t>
                </a:r>
                <a:r>
                  <a:rPr lang="en-US" sz="2800" dirty="0" err="1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mà</a:t>
                </a: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 </a:t>
                </a:r>
                <a:r>
                  <a:rPr lang="en-US" sz="2800" dirty="0" err="1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theo</a:t>
                </a: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  </a:t>
                </a:r>
                <a:r>
                  <a:rPr lang="en-US" sz="2800" dirty="0" err="1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giả</a:t>
                </a: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 </a:t>
                </a:r>
                <a:r>
                  <a:rPr lang="en-US" sz="2800" dirty="0" err="1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thiết</a:t>
                </a: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 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i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2020</m:t>
                        </m:r>
                        <m:r>
                          <a:rPr lang="en-US" sz="2800" i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800" i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2020</m:t>
                        </m:r>
                      </m:e>
                    </m:d>
                    <m:r>
                      <a:rPr lang="en-US" sz="2800" i="0"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 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  <a:sym typeface="Symbol"/>
                  </a:rPr>
                  <a:t>  {</a:t>
                </a: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1; 2; ;…; 2020}. </a:t>
                </a:r>
                <a:r>
                  <a:rPr lang="en-US" sz="2800" dirty="0" err="1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Có</a:t>
                </a: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 2020 </a:t>
                </a:r>
                <a:r>
                  <a:rPr lang="en-US" sz="2800" dirty="0" err="1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giá</a:t>
                </a: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 </a:t>
                </a:r>
                <a:r>
                  <a:rPr lang="en-US" sz="2800" dirty="0" err="1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trị</a:t>
                </a: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 </a:t>
                </a:r>
                <a:r>
                  <a:rPr lang="en-US" sz="2800" dirty="0" err="1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của</a:t>
                </a: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 </a:t>
                </a:r>
                <a:r>
                  <a:rPr lang="en-US" sz="2800" dirty="0" err="1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thõa</a:t>
                </a: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 </a:t>
                </a:r>
                <a:r>
                  <a:rPr lang="en-US" sz="2800" dirty="0" err="1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mãn</a:t>
                </a: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  <a:sym typeface="Symbol"/>
                  </a:rPr>
                  <a:t>.  </a:t>
                </a: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vi-VN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467" y="5614437"/>
                <a:ext cx="11520208" cy="954107"/>
              </a:xfrm>
              <a:prstGeom prst="rect">
                <a:avLst/>
              </a:prstGeom>
              <a:blipFill rotWithShape="1">
                <a:blip r:embed="rId11"/>
                <a:stretch>
                  <a:fillRect l="-1058" t="-6369" b="-1719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300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195604" y="2509990"/>
            <a:ext cx="11834900" cy="4220905"/>
            <a:chOff x="184495" y="3636269"/>
            <a:chExt cx="11834900" cy="4481564"/>
          </a:xfrm>
        </p:grpSpPr>
        <p:sp>
          <p:nvSpPr>
            <p:cNvPr id="5" name="Rounded Rectangle 4"/>
            <p:cNvSpPr/>
            <p:nvPr/>
          </p:nvSpPr>
          <p:spPr>
            <a:xfrm>
              <a:off x="184495" y="3865218"/>
              <a:ext cx="11834900" cy="425261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03200" y="3636269"/>
              <a:ext cx="2342698" cy="588210"/>
              <a:chOff x="1275608" y="6239450"/>
              <a:chExt cx="4592537" cy="1068751"/>
            </a:xfrm>
          </p:grpSpPr>
          <p:sp>
            <p:nvSpPr>
              <p:cNvPr id="7" name="Freeform 20"/>
              <p:cNvSpPr>
                <a:spLocks/>
              </p:cNvSpPr>
              <p:nvPr/>
            </p:nvSpPr>
            <p:spPr bwMode="auto">
              <a:xfrm rot="16200000" flipV="1">
                <a:off x="3417884" y="4701166"/>
                <a:ext cx="828631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7353" y="6239450"/>
                <a:ext cx="2813136" cy="10687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Giải</a:t>
                </a:r>
                <a:endParaRPr lang="en-US" sz="30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47058" y="45025"/>
            <a:ext cx="11906395" cy="1409861"/>
            <a:chOff x="534987" y="1869705"/>
            <a:chExt cx="23340848" cy="2364590"/>
          </a:xfrm>
        </p:grpSpPr>
        <p:grpSp>
          <p:nvGrpSpPr>
            <p:cNvPr id="21" name="Group 20"/>
            <p:cNvGrpSpPr/>
            <p:nvPr/>
          </p:nvGrpSpPr>
          <p:grpSpPr>
            <a:xfrm>
              <a:off x="534987" y="1869705"/>
              <a:ext cx="23340848" cy="2254377"/>
              <a:chOff x="534987" y="1647866"/>
              <a:chExt cx="23340848" cy="2254377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755649" y="1720890"/>
                <a:ext cx="23120186" cy="2181353"/>
              </a:xfrm>
              <a:prstGeom prst="roundRect">
                <a:avLst>
                  <a:gd name="adj" fmla="val 549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6952">
                  <a:defRPr/>
                </a:pPr>
                <a:endParaRPr lang="en-US" sz="32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4987" y="1647866"/>
                <a:ext cx="3505200" cy="1176337"/>
                <a:chOff x="534987" y="1647866"/>
                <a:chExt cx="3505200" cy="1176337"/>
              </a:xfrm>
            </p:grpSpPr>
            <p:sp>
              <p:nvSpPr>
                <p:cNvPr id="27" name="Isosceles Triangle 44"/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Pentagon 27"/>
                <p:cNvSpPr/>
                <p:nvPr/>
              </p:nvSpPr>
              <p:spPr bwMode="auto">
                <a:xfrm>
                  <a:off x="534987" y="1647866"/>
                  <a:ext cx="3505200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2176952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9" name="Group 11"/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32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3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4" name="Freeform 33"/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2176952">
                      <a:defRPr/>
                    </a:pPr>
                    <a:endParaRPr lang="en-US" sz="3200"/>
                  </a:p>
                </p:txBody>
              </p:sp>
            </p:grpSp>
            <p:sp>
              <p:nvSpPr>
                <p:cNvPr id="30" name="Chevron 29"/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176952">
                    <a:defRPr/>
                  </a:pPr>
                  <a:endParaRPr lang="en-US" sz="3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533960" y="1653394"/>
                  <a:ext cx="2278917" cy="929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3000" dirty="0" err="1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 </a:t>
                  </a:r>
                  <a:r>
                    <a:rPr lang="vi-VN" sz="3000" dirty="0" smtClean="0">
                      <a:solidFill>
                        <a:schemeClr val="bg1"/>
                      </a:solidFill>
                      <a:latin typeface="Tahoma" pitchFamily="34" charset="0"/>
                      <a:cs typeface="Tahoma" pitchFamily="34" charset="0"/>
                    </a:rPr>
                    <a:t>7</a:t>
                  </a:r>
                  <a:endParaRPr lang="en-US" sz="3000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p:sp>
          <p:nvSpPr>
            <p:cNvPr id="23" name="Rectangle 22"/>
            <p:cNvSpPr/>
            <p:nvPr/>
          </p:nvSpPr>
          <p:spPr>
            <a:xfrm>
              <a:off x="3896258" y="2157018"/>
              <a:ext cx="17944590" cy="2077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82889" tIns="91445" rIns="182889" bIns="91445">
              <a:spAutoFit/>
            </a:bodyPr>
            <a:lstStyle/>
            <a:p>
              <a:pPr marL="0" marR="0" lvl="2" algn="just">
                <a:lnSpc>
                  <a:spcPct val="107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FF"/>
                </a:buClr>
              </a:pPr>
              <a:r>
                <a:rPr lang="en-US" sz="32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hộp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kích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thước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lượt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cm; </a:t>
              </a:r>
              <a:r>
                <a:rPr lang="vi-VN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cm; </a:t>
              </a:r>
              <a:r>
                <a:rPr lang="vi-VN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cm.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V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nó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vi-VN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47182" y="1501340"/>
            <a:ext cx="11838141" cy="914408"/>
            <a:chOff x="247181" y="1501340"/>
            <a:chExt cx="11838141" cy="914408"/>
          </a:xfrm>
        </p:grpSpPr>
        <p:grpSp>
          <p:nvGrpSpPr>
            <p:cNvPr id="51" name="Group 50"/>
            <p:cNvGrpSpPr/>
            <p:nvPr/>
          </p:nvGrpSpPr>
          <p:grpSpPr>
            <a:xfrm>
              <a:off x="247181" y="1501340"/>
              <a:ext cx="3090381" cy="914401"/>
              <a:chOff x="5537206" y="1557991"/>
              <a:chExt cx="3079904" cy="85006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827750" y="1557991"/>
                <a:ext cx="2789360" cy="8500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108332" y="1732392"/>
                    <a:ext cx="2280848" cy="53797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𝟏𝟔𝟎</m:t>
                          </m:r>
                          <m:d>
                            <m:dPr>
                              <m:ctrlP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𝒄</m:t>
                              </m:r>
                              <m:sSup>
                                <m:sSupPr>
                                  <m:ctrlPr>
                                    <a:rPr lang="en-US" sz="2800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𝒎</m:t>
                                  </m:r>
                                </m:e>
                                <m:sup>
                                  <m:r>
                                    <a:rPr lang="en-US" sz="2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e>
                          </m:d>
                          <m:r>
                            <m:rPr>
                              <m:nor/>
                            </m:rPr>
                            <a:rPr lang="en-US" sz="2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4" name="TextBox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8332" y="1732392"/>
                    <a:ext cx="2280848" cy="537970"/>
                  </a:xfrm>
                  <a:prstGeom prst="rect">
                    <a:avLst/>
                  </a:prstGeom>
                  <a:blipFill rotWithShape="1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/>
            <p:cNvGrpSpPr/>
            <p:nvPr/>
          </p:nvGrpSpPr>
          <p:grpSpPr>
            <a:xfrm>
              <a:off x="3163101" y="1501346"/>
              <a:ext cx="3090381" cy="914402"/>
              <a:chOff x="5537206" y="1557992"/>
              <a:chExt cx="3079904" cy="85006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5978841" y="1732387"/>
                    <a:ext cx="2280848" cy="53796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𝟐𝟏𝟎</m:t>
                          </m:r>
                          <m:d>
                            <m:dPr>
                              <m:ctrlP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𝒄</m:t>
                              </m:r>
                              <m:sSup>
                                <m:sSupPr>
                                  <m:ctrlPr>
                                    <a:rPr lang="en-US" sz="2800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𝒎</m:t>
                                  </m:r>
                                </m:e>
                                <m:sup>
                                  <m:r>
                                    <a:rPr lang="en-US" sz="2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e>
                          </m:d>
                          <m:r>
                            <m:rPr>
                              <m:nor/>
                            </m:rPr>
                            <a:rPr lang="en-US" sz="2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8841" y="1732387"/>
                    <a:ext cx="2280848" cy="537968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/>
            <p:cNvGrpSpPr/>
            <p:nvPr/>
          </p:nvGrpSpPr>
          <p:grpSpPr>
            <a:xfrm>
              <a:off x="6079021" y="1501345"/>
              <a:ext cx="3090381" cy="914403"/>
              <a:chOff x="5537206" y="1557992"/>
              <a:chExt cx="3079904" cy="85006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827750" y="1557992"/>
                <a:ext cx="2789360" cy="850064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238072" y="1732387"/>
                    <a:ext cx="2280848" cy="53796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𝟐𝟒𝟎</m:t>
                          </m:r>
                          <m:d>
                            <m:dPr>
                              <m:ctrlP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𝒄</m:t>
                              </m:r>
                              <m:sSup>
                                <m:sSupPr>
                                  <m:ctrlPr>
                                    <a:rPr lang="en-US" sz="2800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𝒎</m:t>
                                  </m:r>
                                </m:e>
                                <m:sup>
                                  <m:r>
                                    <a:rPr lang="en-US" sz="2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e>
                          </m:d>
                          <m:r>
                            <m:rPr>
                              <m:nor/>
                            </m:rPr>
                            <a:rPr lang="en-US" sz="2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3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38072" y="1732387"/>
                    <a:ext cx="2280848" cy="537968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9" name="Group 58"/>
            <p:cNvGrpSpPr/>
            <p:nvPr/>
          </p:nvGrpSpPr>
          <p:grpSpPr>
            <a:xfrm>
              <a:off x="8994941" y="1501345"/>
              <a:ext cx="3090381" cy="914400"/>
              <a:chOff x="5537206" y="1557992"/>
              <a:chExt cx="3079904" cy="850063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827750" y="1557992"/>
                <a:ext cx="2789360" cy="850063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lang="en-US" sz="32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6078059" y="1779051"/>
                    <a:ext cx="2493487" cy="53796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𝟐𝟒</m:t>
                          </m:r>
                          <m:d>
                            <m:dPr>
                              <m:ctrlP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𝒄</m:t>
                              </m:r>
                              <m:sSup>
                                <m:sSupPr>
                                  <m:ctrlPr>
                                    <a:rPr lang="en-US" sz="2800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𝒎</m:t>
                                  </m:r>
                                </m:e>
                                <m:sup>
                                  <m:r>
                                    <a:rPr lang="en-US" sz="28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e>
                          </m:d>
                          <m:r>
                            <m:rPr>
                              <m:nor/>
                            </m:rPr>
                            <a:rPr lang="en-US" sz="2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78059" y="1779051"/>
                    <a:ext cx="2493487" cy="537969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id="{6486030C-3A67-43C4-BD8F-4F6E51BAA2A3}"/>
                  </a:ext>
                </a:extLst>
              </p:cNvPr>
              <p:cNvSpPr/>
              <p:nvPr/>
            </p:nvSpPr>
            <p:spPr>
              <a:xfrm>
                <a:off x="385597" y="3402317"/>
                <a:ext cx="11620899" cy="1337664"/>
              </a:xfrm>
              <a:prstGeom prst="rect">
                <a:avLst/>
              </a:prstGeom>
            </p:spPr>
            <p:txBody>
              <a:bodyPr wrap="square" lIns="45711" tIns="22855" rIns="45711" bIns="22855">
                <a:spAutoFit/>
              </a:bodyPr>
              <a:lstStyle/>
              <a:p>
                <a:pPr marL="629920" marR="0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629920" algn="l"/>
                    <a:tab pos="2160270" algn="l"/>
                    <a:tab pos="3599815" algn="l"/>
                    <a:tab pos="503999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vi-VN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ể </m:t>
                      </m:r>
                      <m:r>
                        <m:rPr>
                          <m:nor/>
                        </m:rPr>
                        <a:rPr lang="vi-VN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vi-VN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í</m:t>
                      </m:r>
                      <m:r>
                        <m:rPr>
                          <m:nor/>
                        </m:rPr>
                        <a:rPr lang="vi-VN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vi-VN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kh</m:t>
                      </m:r>
                      <m:r>
                        <m:rPr>
                          <m:nor/>
                        </m:rPr>
                        <a:rPr lang="vi-VN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ố</m:t>
                      </m:r>
                      <m:r>
                        <m:rPr>
                          <m:nor/>
                        </m:rPr>
                        <a:rPr lang="vi-VN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vi-VN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ộ</m:t>
                      </m:r>
                      <m:r>
                        <m:rPr>
                          <m:nor/>
                        </m:rPr>
                        <a:rPr lang="vi-VN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vi-VN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vi-VN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ữ </m:t>
                      </m:r>
                      <m:r>
                        <m:rPr>
                          <m:nor/>
                        </m:rPr>
                        <a:rPr lang="vi-VN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vi-VN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vi-VN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à</m:t>
                      </m:r>
                    </m:oMath>
                  </m:oMathPara>
                </a14:m>
                <a:endParaRPr lang="vi-VN" sz="36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29920" marR="0">
                  <a:lnSpc>
                    <a:spcPct val="107000"/>
                  </a:lnSpc>
                  <a:spcBef>
                    <a:spcPts val="600"/>
                  </a:spcBef>
                  <a:spcAft>
                    <a:spcPts val="0"/>
                  </a:spcAft>
                  <a:tabLst>
                    <a:tab pos="629920" algn="l"/>
                    <a:tab pos="2160270" algn="l"/>
                    <a:tab pos="3599815" algn="l"/>
                    <a:tab pos="503999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6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𝑽</m:t>
                      </m:r>
                      <m:r>
                        <a:rPr lang="en-US" sz="36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36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36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𝒄</m:t>
                      </m:r>
                      <m:r>
                        <a:rPr lang="en-US" sz="36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𝟓</m:t>
                      </m:r>
                      <m:r>
                        <a:rPr lang="en-US" sz="36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36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𝟕</m:t>
                      </m:r>
                      <m:r>
                        <a:rPr lang="en-US" sz="36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𝟐𝟏𝟎</m:t>
                      </m:r>
                      <m:d>
                        <m:dPr>
                          <m:ctrlPr>
                            <a:rPr lang="en-US" sz="3600" b="1" i="1">
                              <a:solidFill>
                                <a:srgbClr val="0000FF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6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𝒄</m:t>
                          </m:r>
                          <m:sSup>
                            <m:sSupPr>
                              <m:ctrlPr>
                                <a:rPr lang="en-US" sz="3600" b="1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𝒎</m:t>
                              </m:r>
                            </m:e>
                            <m:sup>
                              <m:r>
                                <a:rPr lang="en-US" sz="36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486030C-3A67-43C4-BD8F-4F6E51BAA2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597" y="3402317"/>
                <a:ext cx="11620899" cy="133766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Oval 63">
            <a:extLst>
              <a:ext uri="{FF2B5EF4-FFF2-40B4-BE49-F238E27FC236}">
                <a16:creationId xmlns="" xmlns:a16="http://schemas.microsoft.com/office/drawing/2014/main" id="{78901251-A012-4798-8FF5-A48A2302F0D4}"/>
              </a:ext>
            </a:extLst>
          </p:cNvPr>
          <p:cNvSpPr/>
          <p:nvPr/>
        </p:nvSpPr>
        <p:spPr>
          <a:xfrm>
            <a:off x="3181576" y="1765533"/>
            <a:ext cx="546116" cy="538129"/>
          </a:xfrm>
          <a:prstGeom prst="ellipse">
            <a:avLst/>
          </a:prstGeom>
          <a:solidFill>
            <a:srgbClr val="CC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5" rIns="45711" bIns="22855" rtlCol="0" anchor="ctr"/>
          <a:lstStyle/>
          <a:p>
            <a:pPr algn="ctr"/>
            <a:r>
              <a:rPr lang="vi-VN" sz="3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6" name="Action Button: Forward or Next 65">
            <a:hlinkClick r:id="" action="ppaction://hlinkshowjump?jump=nextslide" highlightClick="1"/>
          </p:cNvPr>
          <p:cNvSpPr/>
          <p:nvPr/>
        </p:nvSpPr>
        <p:spPr>
          <a:xfrm>
            <a:off x="11564032" y="6565052"/>
            <a:ext cx="587348" cy="29294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7" name="Action Button: Back or Previous 66">
            <a:hlinkClick r:id="" action="ppaction://hlinkshowjump?jump=previousslide" highlightClick="1"/>
          </p:cNvPr>
          <p:cNvSpPr/>
          <p:nvPr/>
        </p:nvSpPr>
        <p:spPr>
          <a:xfrm>
            <a:off x="11000320" y="6565052"/>
            <a:ext cx="563712" cy="2929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8" name="Action Button: Home 67">
            <a:hlinkClick r:id="rId8" action="ppaction://hlinksldjump" highlightClick="1"/>
          </p:cNvPr>
          <p:cNvSpPr/>
          <p:nvPr/>
        </p:nvSpPr>
        <p:spPr>
          <a:xfrm>
            <a:off x="6438531" y="6445187"/>
            <a:ext cx="687483" cy="4128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813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2187</TotalTime>
  <Words>11975</Words>
  <PresentationFormat>Custom</PresentationFormat>
  <Paragraphs>1286</Paragraphs>
  <Slides>86</Slides>
  <Notes>44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88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2020-02-09T14:05:01Z</dcterms:created>
  <dcterms:modified xsi:type="dcterms:W3CDTF">2020-03-18T10:09:14Z</dcterms:modified>
</cp:coreProperties>
</file>