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9144000" cx="1627662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2" roundtripDataSignature="AMtx7mg5bsoXyiYe033TXiQDVyyhaMBP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12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77825" y="685800"/>
            <a:ext cx="61023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570"/>
              </a:spcBef>
              <a:spcAft>
                <a:spcPts val="0"/>
              </a:spcAft>
              <a:buSzPts val="1400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70"/>
              </a:spcBef>
              <a:spcAft>
                <a:spcPts val="0"/>
              </a:spcAft>
              <a:buSzPts val="1400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570"/>
              </a:spcBef>
              <a:spcAft>
                <a:spcPts val="0"/>
              </a:spcAft>
              <a:buSzPts val="1400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70"/>
              </a:spcBef>
              <a:spcAft>
                <a:spcPts val="0"/>
              </a:spcAft>
              <a:buSzPts val="1400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70"/>
              </a:spcBef>
              <a:spcAft>
                <a:spcPts val="0"/>
              </a:spcAft>
              <a:buSzPts val="1400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7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377825" y="685800"/>
            <a:ext cx="61023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7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377825" y="685800"/>
            <a:ext cx="61023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7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/>
          <p:nvPr>
            <p:ph idx="2" type="sldImg"/>
          </p:nvPr>
        </p:nvSpPr>
        <p:spPr>
          <a:xfrm>
            <a:off x="377825" y="685800"/>
            <a:ext cx="61023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7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4:notes"/>
          <p:cNvSpPr/>
          <p:nvPr>
            <p:ph idx="2" type="sldImg"/>
          </p:nvPr>
        </p:nvSpPr>
        <p:spPr>
          <a:xfrm>
            <a:off x="377825" y="685800"/>
            <a:ext cx="61023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7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5:notes"/>
          <p:cNvSpPr/>
          <p:nvPr>
            <p:ph idx="2" type="sldImg"/>
          </p:nvPr>
        </p:nvSpPr>
        <p:spPr>
          <a:xfrm>
            <a:off x="377825" y="685800"/>
            <a:ext cx="61023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7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6:notes"/>
          <p:cNvSpPr/>
          <p:nvPr>
            <p:ph idx="2" type="sldImg"/>
          </p:nvPr>
        </p:nvSpPr>
        <p:spPr>
          <a:xfrm>
            <a:off x="377825" y="685800"/>
            <a:ext cx="61023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title"/>
          </p:nvPr>
        </p:nvSpPr>
        <p:spPr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body"/>
          </p:nvPr>
        </p:nvSpPr>
        <p:spPr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 rot="5400000">
            <a:off x="5121275" y="-2173843"/>
            <a:ext cx="6034088" cy="14648974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 rot="5400000">
            <a:off x="9730667" y="2436081"/>
            <a:ext cx="7802033" cy="3662244"/>
          </a:xfrm>
          <a:prstGeom prst="rect">
            <a:avLst/>
          </a:prstGeom>
          <a:noFill/>
          <a:ln>
            <a:noFill/>
          </a:ln>
        </p:spPr>
        <p:txBody>
          <a:bodyPr anchorCtr="0" anchor="ctr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 rot="5400000">
            <a:off x="2270542" y="-1090524"/>
            <a:ext cx="7802033" cy="10715453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ctrTitle"/>
          </p:nvPr>
        </p:nvSpPr>
        <p:spPr>
          <a:xfrm>
            <a:off x="1220748" y="2840569"/>
            <a:ext cx="13835142" cy="1960033"/>
          </a:xfrm>
          <a:prstGeom prst="rect">
            <a:avLst/>
          </a:prstGeom>
          <a:noFill/>
          <a:ln>
            <a:noFill/>
          </a:ln>
        </p:spPr>
        <p:txBody>
          <a:bodyPr anchorCtr="0" anchor="ctr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subTitle"/>
          </p:nvPr>
        </p:nvSpPr>
        <p:spPr>
          <a:xfrm>
            <a:off x="2441496" y="5181600"/>
            <a:ext cx="11393647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/>
            </a:lvl1pPr>
            <a:lvl2pPr lvl="1" algn="ctr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/>
            </a:lvl2pPr>
            <a:lvl3pPr lvl="2" algn="ctr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/>
            </a:lvl3pPr>
            <a:lvl4pPr lvl="3" algn="ctr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/>
            </a:lvl4pPr>
            <a:lvl5pPr lvl="4" algn="ctr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/>
            </a:lvl5pPr>
            <a:lvl6pPr lvl="5" algn="ctr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/>
            </a:lvl6pPr>
            <a:lvl7pPr lvl="6" algn="ctr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/>
            </a:lvl7pPr>
            <a:lvl8pPr lvl="7" algn="ctr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/>
            </a:lvl8pPr>
            <a:lvl9pPr lvl="8" algn="ctr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1285743" y="5875867"/>
            <a:ext cx="13835142" cy="18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63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1285743" y="3875619"/>
            <a:ext cx="13835142" cy="2000249"/>
          </a:xfrm>
          <a:prstGeom prst="rect">
            <a:avLst/>
          </a:prstGeom>
          <a:noFill/>
          <a:ln>
            <a:noFill/>
          </a:ln>
        </p:spPr>
        <p:txBody>
          <a:bodyPr anchorCtr="0" anchor="b" bIns="71825" lIns="143675" spcFirstLastPara="1" rIns="143675" wrap="square" tIns="71825">
            <a:noAutofit/>
          </a:bodyPr>
          <a:lstStyle>
            <a:lvl1pPr indent="-228600" lvl="0" marL="45720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/>
            </a:lvl1pPr>
            <a:lvl2pPr indent="-2286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/>
            </a:lvl2pPr>
            <a:lvl3pPr indent="-228600" lvl="2" marL="13716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sz="2500"/>
            </a:lvl3pPr>
            <a:lvl4pPr indent="-228600" lvl="3" marL="18288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/>
            </a:lvl4pPr>
            <a:lvl5pPr indent="-228600" lvl="4" marL="22860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/>
            </a:lvl5pPr>
            <a:lvl6pPr indent="-228600" lvl="5" marL="27432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/>
            </a:lvl6pPr>
            <a:lvl7pPr indent="-228600" lvl="6" marL="32004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/>
            </a:lvl7pPr>
            <a:lvl8pPr indent="-228600" lvl="7" marL="36576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/>
            </a:lvl8pPr>
            <a:lvl9pPr indent="-228600" lvl="8" marL="41148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/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813832" y="2133602"/>
            <a:ext cx="7188848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-508000" lvl="0" marL="457200" algn="l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/>
            </a:lvl1pPr>
            <a:lvl2pPr indent="-469900" lvl="1" marL="9144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sz="3800"/>
            </a:lvl2pPr>
            <a:lvl3pPr indent="-425450" lvl="2" marL="137160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  <a:defRPr sz="3100"/>
            </a:lvl3pPr>
            <a:lvl4pPr indent="-406400" lvl="3" marL="18288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4pPr>
            <a:lvl5pPr indent="-406400" lvl="4" marL="22860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/>
            </a:lvl5pPr>
            <a:lvl6pPr indent="-406400" lvl="5" marL="2743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/>
            </a:lvl6pPr>
            <a:lvl7pPr indent="-406400" lvl="6" marL="3200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/>
            </a:lvl7pPr>
            <a:lvl8pPr indent="-406400" lvl="7" marL="36576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/>
            </a:lvl8pPr>
            <a:lvl9pPr indent="-406400" lvl="8" marL="41148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8273958" y="2133602"/>
            <a:ext cx="7188848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-508000" lvl="0" marL="457200" algn="l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/>
            </a:lvl1pPr>
            <a:lvl2pPr indent="-469900" lvl="1" marL="9144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sz="3800"/>
            </a:lvl2pPr>
            <a:lvl3pPr indent="-425450" lvl="2" marL="137160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  <a:defRPr sz="3100"/>
            </a:lvl3pPr>
            <a:lvl4pPr indent="-406400" lvl="3" marL="18288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4pPr>
            <a:lvl5pPr indent="-406400" lvl="4" marL="22860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/>
            </a:lvl5pPr>
            <a:lvl6pPr indent="-406400" lvl="5" marL="2743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/>
            </a:lvl6pPr>
            <a:lvl7pPr indent="-406400" lvl="6" marL="3200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/>
            </a:lvl7pPr>
            <a:lvl8pPr indent="-406400" lvl="7" marL="36576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/>
            </a:lvl8pPr>
            <a:lvl9pPr indent="-406400" lvl="8" marL="41148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813832" y="2046817"/>
            <a:ext cx="7191675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71825" lIns="143675" spcFirstLastPara="1" rIns="143675" wrap="square" tIns="71825">
            <a:noAutofit/>
          </a:bodyPr>
          <a:lstStyle>
            <a:lvl1pPr indent="-228600" lvl="0" marL="4572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b="1" sz="3800"/>
            </a:lvl1pPr>
            <a:lvl2pPr indent="-228600" lvl="1" marL="91440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1" sz="3100"/>
            </a:lvl2pPr>
            <a:lvl3pPr indent="-228600" lvl="2" marL="13716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sz="28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b="1" sz="25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b="1" sz="25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b="1" sz="25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b="1" sz="25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b="1" sz="25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b="1" sz="25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813832" y="2899833"/>
            <a:ext cx="7191675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-469900" lvl="0" marL="4572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/>
            </a:lvl1pPr>
            <a:lvl2pPr indent="-425450" lvl="1" marL="91440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–"/>
              <a:defRPr sz="3100"/>
            </a:lvl2pPr>
            <a:lvl3pPr indent="-406400" lvl="2" marL="13716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3pPr>
            <a:lvl4pPr indent="-387350" lvl="3" marL="18288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–"/>
              <a:defRPr sz="2500"/>
            </a:lvl4pPr>
            <a:lvl5pPr indent="-387350" lvl="4" marL="22860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5pPr>
            <a:lvl6pPr indent="-387350" lvl="5" marL="27432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6pPr>
            <a:lvl7pPr indent="-387350" lvl="6" marL="32004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7pPr>
            <a:lvl8pPr indent="-387350" lvl="7" marL="36576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8pPr>
            <a:lvl9pPr indent="-387350" lvl="8" marL="41148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8268307" y="2046817"/>
            <a:ext cx="7194500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71825" lIns="143675" spcFirstLastPara="1" rIns="143675" wrap="square" tIns="71825">
            <a:noAutofit/>
          </a:bodyPr>
          <a:lstStyle>
            <a:lvl1pPr indent="-228600" lvl="0" marL="4572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b="1" sz="3800"/>
            </a:lvl1pPr>
            <a:lvl2pPr indent="-228600" lvl="1" marL="91440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1" sz="3100"/>
            </a:lvl2pPr>
            <a:lvl3pPr indent="-228600" lvl="2" marL="13716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sz="2800"/>
            </a:lvl3pPr>
            <a:lvl4pPr indent="-228600" lvl="3" marL="18288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b="1" sz="2500"/>
            </a:lvl4pPr>
            <a:lvl5pPr indent="-228600" lvl="4" marL="22860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b="1" sz="2500"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b="1" sz="2500"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b="1" sz="2500"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b="1" sz="2500"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 b="1" sz="25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8268307" y="2899833"/>
            <a:ext cx="7194500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-469900" lvl="0" marL="4572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/>
            </a:lvl1pPr>
            <a:lvl2pPr indent="-425450" lvl="1" marL="91440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–"/>
              <a:defRPr sz="3100"/>
            </a:lvl2pPr>
            <a:lvl3pPr indent="-406400" lvl="2" marL="13716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3pPr>
            <a:lvl4pPr indent="-387350" lvl="3" marL="18288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–"/>
              <a:defRPr sz="2500"/>
            </a:lvl4pPr>
            <a:lvl5pPr indent="-387350" lvl="4" marL="22860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5pPr>
            <a:lvl6pPr indent="-387350" lvl="5" marL="27432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6pPr>
            <a:lvl7pPr indent="-387350" lvl="6" marL="32004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7pPr>
            <a:lvl8pPr indent="-387350" lvl="7" marL="36576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8pPr>
            <a:lvl9pPr indent="-387350" lvl="8" marL="41148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sz="2500"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0" type="dt"/>
          </p:nvPr>
        </p:nvSpPr>
        <p:spPr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813833" y="364067"/>
            <a:ext cx="5354902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71825" lIns="143675" spcFirstLastPara="1" rIns="143675" wrap="square" tIns="718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3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6363713" y="364068"/>
            <a:ext cx="9099093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-546100" lvl="0" marL="4572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Char char="•"/>
              <a:defRPr sz="5000"/>
            </a:lvl1pPr>
            <a:lvl2pPr indent="-508000" lvl="1" marL="914400" algn="l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–"/>
              <a:defRPr sz="4400"/>
            </a:lvl2pPr>
            <a:lvl3pPr indent="-469900" lvl="2" marL="137160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/>
            </a:lvl3pPr>
            <a:lvl4pPr indent="-425450" lvl="3" marL="182880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–"/>
              <a:defRPr sz="3100"/>
            </a:lvl4pPr>
            <a:lvl5pPr indent="-425450" lvl="4" marL="228600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/>
            </a:lvl5pPr>
            <a:lvl6pPr indent="-425450" lvl="5" marL="274320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/>
            </a:lvl6pPr>
            <a:lvl7pPr indent="-425450" lvl="6" marL="320040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/>
            </a:lvl7pPr>
            <a:lvl8pPr indent="-425450" lvl="7" marL="365760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/>
            </a:lvl8pPr>
            <a:lvl9pPr indent="-425450" lvl="8" marL="411480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/>
            </a:lvl9pPr>
          </a:lstStyle>
          <a:p/>
        </p:txBody>
      </p:sp>
      <p:sp>
        <p:nvSpPr>
          <p:cNvPr id="61" name="Google Shape;61;p15"/>
          <p:cNvSpPr txBox="1"/>
          <p:nvPr>
            <p:ph idx="2" type="body"/>
          </p:nvPr>
        </p:nvSpPr>
        <p:spPr>
          <a:xfrm>
            <a:off x="813833" y="1913468"/>
            <a:ext cx="5354902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/>
            </a:lvl1pPr>
            <a:lvl2pPr indent="-228600" lvl="1" marL="91440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19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3190335" y="6400801"/>
            <a:ext cx="9765983" cy="755651"/>
          </a:xfrm>
          <a:prstGeom prst="rect">
            <a:avLst/>
          </a:prstGeom>
          <a:noFill/>
          <a:ln>
            <a:noFill/>
          </a:ln>
        </p:spPr>
        <p:txBody>
          <a:bodyPr anchorCtr="0" anchor="b" bIns="71825" lIns="143675" spcFirstLastPara="1" rIns="143675" wrap="square" tIns="718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3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/>
          <p:nvPr>
            <p:ph idx="2" type="pic"/>
          </p:nvPr>
        </p:nvSpPr>
        <p:spPr>
          <a:xfrm>
            <a:off x="3190335" y="817033"/>
            <a:ext cx="9765983" cy="54864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3190335" y="7156452"/>
            <a:ext cx="9765983" cy="1073149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/>
            </a:lvl1pPr>
            <a:lvl2pPr indent="-228600" lvl="1" marL="91440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19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825" lIns="143675" spcFirstLastPara="1" rIns="143675" wrap="square" tIns="718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-54610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Char char="•"/>
              <a:defRPr b="0" i="0" sz="5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08000" lvl="1" marL="914400" marR="0" rtl="0" algn="l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–"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69900" lvl="2" marL="1371600" marR="0" rtl="0" algn="l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b="0" i="0" sz="3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25450" lvl="3" marL="1828800" marR="0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–"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25450" lvl="4" marL="2286000" marR="0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25450" lvl="5" marL="2743200" marR="0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25450" lvl="6" marL="3200400" marR="0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25450" lvl="7" marL="3657600" marR="0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25450" lvl="8" marL="4114800" marR="0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Relationship Id="rId4" Type="http://schemas.openxmlformats.org/officeDocument/2006/relationships/image" Target="../media/image2.png"/><Relationship Id="rId5" Type="http://schemas.openxmlformats.org/officeDocument/2006/relationships/image" Target="../media/image1.gif"/><Relationship Id="rId6" Type="http://schemas.openxmlformats.org/officeDocument/2006/relationships/image" Target="../media/image6.gif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jp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jpg"/><Relationship Id="rId4" Type="http://schemas.openxmlformats.org/officeDocument/2006/relationships/image" Target="../media/image8.png"/><Relationship Id="rId5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jp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jp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3197197" y="266701"/>
            <a:ext cx="10037260" cy="684213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00" u="none" cap="none" strike="noStrike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TRƯỜNG TIỂU HỌC ……</a:t>
            </a:r>
            <a:endParaRPr/>
          </a:p>
        </p:txBody>
      </p:sp>
      <p:cxnSp>
        <p:nvCxnSpPr>
          <p:cNvPr id="89" name="Google Shape;89;p1"/>
          <p:cNvCxnSpPr/>
          <p:nvPr/>
        </p:nvCxnSpPr>
        <p:spPr>
          <a:xfrm>
            <a:off x="5407784" y="990600"/>
            <a:ext cx="5985862" cy="0"/>
          </a:xfrm>
          <a:prstGeom prst="straightConnector1">
            <a:avLst/>
          </a:prstGeom>
          <a:noFill/>
          <a:ln cap="flat" cmpd="sng" w="25400">
            <a:solidFill>
              <a:srgbClr val="FF0066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90" name="Google Shape;90;p1"/>
          <p:cNvCxnSpPr/>
          <p:nvPr/>
        </p:nvCxnSpPr>
        <p:spPr>
          <a:xfrm>
            <a:off x="5852319" y="1129028"/>
            <a:ext cx="4953000" cy="0"/>
          </a:xfrm>
          <a:prstGeom prst="straightConnector1">
            <a:avLst/>
          </a:prstGeom>
          <a:noFill/>
          <a:ln cap="flat" cmpd="sng" w="25400">
            <a:solidFill>
              <a:srgbClr val="FF0066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91" name="Google Shape;91;p1"/>
          <p:cNvSpPr txBox="1"/>
          <p:nvPr/>
        </p:nvSpPr>
        <p:spPr>
          <a:xfrm>
            <a:off x="1661319" y="4051895"/>
            <a:ext cx="11049000" cy="1730141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Môn Tự nhiên và Xã hội lớp 3</a:t>
            </a:r>
            <a:endParaRPr/>
          </a:p>
          <a:p>
            <a:pPr indent="0" lvl="0" marL="0" marR="0" rtl="0" algn="ctr">
              <a:spcBef>
                <a:spcPts val="180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16: CƠ QUAN TUẦN HOÀN (T2)</a:t>
            </a:r>
            <a:endParaRPr b="1" i="0" sz="54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084093" y="8107680"/>
            <a:ext cx="7102225" cy="1006866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800" u="none" cap="none" strike="noStrik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Giáo viên:……………………………………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800" u="none" cap="none" strike="noStrik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Lớp:  3</a:t>
            </a:r>
            <a:endParaRPr/>
          </a:p>
        </p:txBody>
      </p:sp>
      <p:pic>
        <p:nvPicPr>
          <p:cNvPr descr="bd21315_" id="93" name="Google Shape;9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89233" y="6479382"/>
            <a:ext cx="5616086" cy="204787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/>
        </p:nvSpPr>
        <p:spPr>
          <a:xfrm>
            <a:off x="1889919" y="1702753"/>
            <a:ext cx="12146361" cy="1992313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CHÀO MỪNG QUÝ THẦY CÔ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VỀ DỰ GIỜ THĂM LỚP</a:t>
            </a:r>
            <a:endParaRPr/>
          </a:p>
        </p:txBody>
      </p:sp>
      <p:pic>
        <p:nvPicPr>
          <p:cNvPr descr="BƯỚM 58" id="95" name="Google Shape;95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9961410">
            <a:off x="13947921" y="388164"/>
            <a:ext cx="1197160" cy="156111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nimal-14[1]" id="96" name="Google Shape;96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flipH="1" rot="417220">
            <a:off x="2328913" y="6922250"/>
            <a:ext cx="1110487" cy="8079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2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102" name="Google Shape;102;p2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103" name="Google Shape;103;p2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-US" sz="3000" u="none" cap="none" strike="noStrike">
                    <a:solidFill>
                      <a:srgbClr val="0000CC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Thứ……ngày…..tháng…..năm…….</a:t>
                </a:r>
                <a:endParaRPr/>
              </a:p>
            </p:txBody>
          </p:sp>
          <p:sp>
            <p:nvSpPr>
              <p:cNvPr id="104" name="Google Shape;104;p2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800">
                    <a:solidFill>
                      <a:srgbClr val="FF0066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TỰ NHIÊN VÀ XÃ HỘI</a:t>
                </a:r>
                <a:endParaRPr/>
              </a:p>
            </p:txBody>
          </p:sp>
        </p:grpSp>
        <p:cxnSp>
          <p:nvCxnSpPr>
            <p:cNvPr id="105" name="Google Shape;105;p2"/>
            <p:cNvCxnSpPr/>
            <p:nvPr/>
          </p:nvCxnSpPr>
          <p:spPr>
            <a:xfrm>
              <a:off x="6143131" y="1136154"/>
              <a:ext cx="3595885" cy="0"/>
            </a:xfrm>
            <a:prstGeom prst="straightConnector1">
              <a:avLst/>
            </a:prstGeom>
            <a:noFill/>
            <a:ln cap="flat" cmpd="sng" w="25400">
              <a:solidFill>
                <a:srgbClr val="FF0066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</p:cxnSp>
      </p:grpSp>
      <p:sp>
        <p:nvSpPr>
          <p:cNvPr id="106" name="Google Shape;106;p2"/>
          <p:cNvSpPr/>
          <p:nvPr/>
        </p:nvSpPr>
        <p:spPr>
          <a:xfrm>
            <a:off x="1573149" y="1600200"/>
            <a:ext cx="973680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Tìm hiểu đường đi của máu trong sơ đồ .</a:t>
            </a:r>
            <a:endParaRPr/>
          </a:p>
        </p:txBody>
      </p:sp>
      <p:sp>
        <p:nvSpPr>
          <p:cNvPr id="107" name="Google Shape;107;p2"/>
          <p:cNvSpPr/>
          <p:nvPr/>
        </p:nvSpPr>
        <p:spPr>
          <a:xfrm>
            <a:off x="1573149" y="2209800"/>
            <a:ext cx="1410897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Chỉ và nói về đường đi của máu trong sơ đồ dưới đây.       </a:t>
            </a:r>
            <a:endParaRPr/>
          </a:p>
        </p:txBody>
      </p:sp>
      <p:sp>
        <p:nvSpPr>
          <p:cNvPr id="108" name="Google Shape;108;p2"/>
          <p:cNvSpPr txBox="1"/>
          <p:nvPr/>
        </p:nvSpPr>
        <p:spPr>
          <a:xfrm>
            <a:off x="4785519" y="1097280"/>
            <a:ext cx="6629400" cy="575978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 u="non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16: CƠ QUAN TUẦN HOÀN (T2)</a:t>
            </a:r>
            <a:endParaRPr/>
          </a:p>
        </p:txBody>
      </p:sp>
      <p:sp>
        <p:nvSpPr>
          <p:cNvPr id="109" name="Google Shape;109;p2"/>
          <p:cNvSpPr txBox="1"/>
          <p:nvPr/>
        </p:nvSpPr>
        <p:spPr>
          <a:xfrm>
            <a:off x="-2317" y="5008721"/>
            <a:ext cx="4050570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SƠ ĐỒ CƠ QUAN TUẦN HOÀN</a:t>
            </a:r>
            <a:endParaRPr/>
          </a:p>
        </p:txBody>
      </p:sp>
      <p:pic>
        <p:nvPicPr>
          <p:cNvPr id="110" name="Google Shape;110;p2"/>
          <p:cNvPicPr preferRelativeResize="0"/>
          <p:nvPr/>
        </p:nvPicPr>
        <p:blipFill rotWithShape="1">
          <a:blip r:embed="rId4">
            <a:alphaModFix/>
          </a:blip>
          <a:srcRect b="5234" l="9946" r="3958" t="13091"/>
          <a:stretch/>
        </p:blipFill>
        <p:spPr>
          <a:xfrm>
            <a:off x="3689908" y="3187814"/>
            <a:ext cx="6945901" cy="586770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1" name="Google Shape;111;p2"/>
          <p:cNvGrpSpPr/>
          <p:nvPr/>
        </p:nvGrpSpPr>
        <p:grpSpPr>
          <a:xfrm>
            <a:off x="3871119" y="3252171"/>
            <a:ext cx="6639577" cy="5689304"/>
            <a:chOff x="3838399" y="3246417"/>
            <a:chExt cx="6639577" cy="5689304"/>
          </a:xfrm>
        </p:grpSpPr>
        <p:cxnSp>
          <p:nvCxnSpPr>
            <p:cNvPr id="112" name="Google Shape;112;p2"/>
            <p:cNvCxnSpPr/>
            <p:nvPr/>
          </p:nvCxnSpPr>
          <p:spPr>
            <a:xfrm>
              <a:off x="5033169" y="4495800"/>
              <a:ext cx="66384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13" name="Google Shape;113;p2"/>
            <p:cNvSpPr txBox="1"/>
            <p:nvPr/>
          </p:nvSpPr>
          <p:spPr>
            <a:xfrm>
              <a:off x="5852319" y="3246417"/>
              <a:ext cx="2209800" cy="369332"/>
            </a:xfrm>
            <a:prstGeom prst="rect">
              <a:avLst/>
            </a:prstGeom>
            <a:solidFill>
              <a:srgbClr val="FCE094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Mao mạch phổi</a:t>
              </a:r>
              <a:endParaRPr/>
            </a:p>
          </p:txBody>
        </p:sp>
        <p:cxnSp>
          <p:nvCxnSpPr>
            <p:cNvPr id="114" name="Google Shape;114;p2"/>
            <p:cNvCxnSpPr/>
            <p:nvPr/>
          </p:nvCxnSpPr>
          <p:spPr>
            <a:xfrm>
              <a:off x="4988060" y="6147495"/>
              <a:ext cx="66384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15" name="Google Shape;115;p2"/>
            <p:cNvSpPr txBox="1"/>
            <p:nvPr/>
          </p:nvSpPr>
          <p:spPr>
            <a:xfrm>
              <a:off x="3838399" y="3924739"/>
              <a:ext cx="1531619" cy="923330"/>
            </a:xfrm>
            <a:prstGeom prst="rect">
              <a:avLst/>
            </a:prstGeom>
            <a:solidFill>
              <a:srgbClr val="FCE094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Động mạch đưa máu từ tim đến phổi</a:t>
              </a:r>
              <a:endParaRPr/>
            </a:p>
          </p:txBody>
        </p:sp>
        <p:sp>
          <p:nvSpPr>
            <p:cNvPr id="116" name="Google Shape;116;p2"/>
            <p:cNvSpPr txBox="1"/>
            <p:nvPr/>
          </p:nvSpPr>
          <p:spPr>
            <a:xfrm>
              <a:off x="3854719" y="5450800"/>
              <a:ext cx="1531619" cy="1477328"/>
            </a:xfrm>
            <a:prstGeom prst="rect">
              <a:avLst/>
            </a:prstGeom>
            <a:solidFill>
              <a:srgbClr val="FCE094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Tĩnh mạch đưa máu từ các cơ quan của cơ thể về tim</a:t>
              </a:r>
              <a:endParaRPr/>
            </a:p>
          </p:txBody>
        </p:sp>
        <p:cxnSp>
          <p:nvCxnSpPr>
            <p:cNvPr id="117" name="Google Shape;117;p2"/>
            <p:cNvCxnSpPr/>
            <p:nvPr/>
          </p:nvCxnSpPr>
          <p:spPr>
            <a:xfrm>
              <a:off x="7541993" y="6115915"/>
              <a:ext cx="1423008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8" name="Google Shape;118;p2"/>
            <p:cNvCxnSpPr/>
            <p:nvPr/>
          </p:nvCxnSpPr>
          <p:spPr>
            <a:xfrm>
              <a:off x="8129688" y="4477615"/>
              <a:ext cx="1423008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19" name="Google Shape;119;p2"/>
            <p:cNvSpPr txBox="1"/>
            <p:nvPr/>
          </p:nvSpPr>
          <p:spPr>
            <a:xfrm>
              <a:off x="8900319" y="3976941"/>
              <a:ext cx="1531619" cy="923330"/>
            </a:xfrm>
            <a:prstGeom prst="rect">
              <a:avLst/>
            </a:prstGeom>
            <a:solidFill>
              <a:srgbClr val="FCE094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Tĩnh mạch đưa máu từ phổi về tim</a:t>
              </a:r>
              <a:endParaRPr/>
            </a:p>
          </p:txBody>
        </p:sp>
        <p:sp>
          <p:nvSpPr>
            <p:cNvPr id="120" name="Google Shape;120;p2"/>
            <p:cNvSpPr txBox="1"/>
            <p:nvPr/>
          </p:nvSpPr>
          <p:spPr>
            <a:xfrm>
              <a:off x="8946357" y="5685830"/>
              <a:ext cx="1531619" cy="923330"/>
            </a:xfrm>
            <a:prstGeom prst="rect">
              <a:avLst/>
            </a:prstGeom>
            <a:solidFill>
              <a:srgbClr val="FCE094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Tim co bóp đưa máu đi khắp cơ thể</a:t>
              </a:r>
              <a:endParaRPr/>
            </a:p>
          </p:txBody>
        </p:sp>
        <p:cxnSp>
          <p:nvCxnSpPr>
            <p:cNvPr id="121" name="Google Shape;121;p2"/>
            <p:cNvCxnSpPr/>
            <p:nvPr/>
          </p:nvCxnSpPr>
          <p:spPr>
            <a:xfrm>
              <a:off x="8509270" y="7434562"/>
              <a:ext cx="66384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22" name="Google Shape;122;p2"/>
            <p:cNvSpPr txBox="1"/>
            <p:nvPr/>
          </p:nvSpPr>
          <p:spPr>
            <a:xfrm>
              <a:off x="8946357" y="6745308"/>
              <a:ext cx="1531619" cy="1477328"/>
            </a:xfrm>
            <a:prstGeom prst="rect">
              <a:avLst/>
            </a:prstGeom>
            <a:solidFill>
              <a:srgbClr val="FCE094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Động mạch đưa máu từ tim đến các cơ quan của cơ thể.</a:t>
              </a:r>
              <a:endParaRPr/>
            </a:p>
          </p:txBody>
        </p:sp>
        <p:sp>
          <p:nvSpPr>
            <p:cNvPr id="123" name="Google Shape;123;p2"/>
            <p:cNvSpPr txBox="1"/>
            <p:nvPr/>
          </p:nvSpPr>
          <p:spPr>
            <a:xfrm>
              <a:off x="5623719" y="8534400"/>
              <a:ext cx="3012841" cy="401321"/>
            </a:xfrm>
            <a:prstGeom prst="rect">
              <a:avLst/>
            </a:prstGeom>
            <a:solidFill>
              <a:srgbClr val="FCE094"/>
            </a:solidFill>
            <a:ln>
              <a:noFill/>
            </a:ln>
            <a:effectLst>
              <a:outerShdw blurRad="40000" rotWithShape="0" dir="5400000" dist="23000">
                <a:srgbClr val="000000">
                  <a:alpha val="34901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Mao mạch ở các cơ quan</a:t>
              </a:r>
              <a:endParaRPr/>
            </a:p>
          </p:txBody>
        </p:sp>
      </p:grpSp>
    </p:spTree>
  </p:cSld>
  <p:clrMapOvr>
    <a:masterClrMapping/>
  </p:clrMapOvr>
  <p:transition spd="slow">
    <p:split orient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"/>
          <p:cNvSpPr/>
          <p:nvPr/>
        </p:nvSpPr>
        <p:spPr>
          <a:xfrm>
            <a:off x="1661319" y="3581400"/>
            <a:ext cx="13030200" cy="3276600"/>
          </a:xfrm>
          <a:prstGeom prst="round2SameRect">
            <a:avLst>
              <a:gd fmla="val 39721" name="adj1"/>
              <a:gd fmla="val 0" name="adj2"/>
            </a:avLst>
          </a:prstGeom>
          <a:solidFill>
            <a:srgbClr val="FFFF00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9" name="Google Shape;129;p3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130" name="Google Shape;130;p3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131" name="Google Shape;131;p3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000">
                    <a:solidFill>
                      <a:srgbClr val="0000CC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Thứ……ngày…..tháng…..năm…….</a:t>
                </a:r>
                <a:endParaRPr/>
              </a:p>
            </p:txBody>
          </p:sp>
          <p:sp>
            <p:nvSpPr>
              <p:cNvPr id="132" name="Google Shape;132;p3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800">
                    <a:solidFill>
                      <a:srgbClr val="FF0066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TỰ NHIÊN VÀ XÃ HỘI</a:t>
                </a:r>
                <a:endParaRPr/>
              </a:p>
            </p:txBody>
          </p:sp>
        </p:grpSp>
        <p:cxnSp>
          <p:nvCxnSpPr>
            <p:cNvPr id="133" name="Google Shape;133;p3"/>
            <p:cNvCxnSpPr/>
            <p:nvPr/>
          </p:nvCxnSpPr>
          <p:spPr>
            <a:xfrm>
              <a:off x="6143131" y="1136154"/>
              <a:ext cx="3595885" cy="0"/>
            </a:xfrm>
            <a:prstGeom prst="straightConnector1">
              <a:avLst/>
            </a:prstGeom>
            <a:noFill/>
            <a:ln cap="flat" cmpd="sng" w="25400">
              <a:solidFill>
                <a:srgbClr val="FF0066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</p:cxnSp>
      </p:grpSp>
      <p:sp>
        <p:nvSpPr>
          <p:cNvPr id="134" name="Google Shape;134;p3"/>
          <p:cNvSpPr/>
          <p:nvPr/>
        </p:nvSpPr>
        <p:spPr>
          <a:xfrm>
            <a:off x="1573149" y="1600200"/>
            <a:ext cx="973680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Chức năng của cơ quan tuần hoàn:</a:t>
            </a:r>
            <a:endParaRPr/>
          </a:p>
        </p:txBody>
      </p:sp>
      <p:sp>
        <p:nvSpPr>
          <p:cNvPr id="135" name="Google Shape;135;p3"/>
          <p:cNvSpPr txBox="1"/>
          <p:nvPr/>
        </p:nvSpPr>
        <p:spPr>
          <a:xfrm>
            <a:off x="4785519" y="1097280"/>
            <a:ext cx="6629400" cy="575978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16: CƠ QUAN TUẦN HOÀN (T2)</a:t>
            </a:r>
            <a:endParaRPr/>
          </a:p>
        </p:txBody>
      </p:sp>
      <p:grpSp>
        <p:nvGrpSpPr>
          <p:cNvPr id="136" name="Google Shape;136;p3"/>
          <p:cNvGrpSpPr/>
          <p:nvPr/>
        </p:nvGrpSpPr>
        <p:grpSpPr>
          <a:xfrm>
            <a:off x="1432718" y="2294239"/>
            <a:ext cx="9982201" cy="938718"/>
            <a:chOff x="1331722" y="2323728"/>
            <a:chExt cx="9982201" cy="938718"/>
          </a:xfrm>
        </p:grpSpPr>
        <p:sp>
          <p:nvSpPr>
            <p:cNvPr id="137" name="Google Shape;137;p3"/>
            <p:cNvSpPr txBox="1"/>
            <p:nvPr/>
          </p:nvSpPr>
          <p:spPr>
            <a:xfrm>
              <a:off x="1331722" y="2500700"/>
              <a:ext cx="9982201" cy="707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4000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	Cơ quan tuần hoàn có chức năng gì?</a:t>
              </a:r>
              <a:endParaRPr/>
            </a:p>
          </p:txBody>
        </p:sp>
        <p:pic>
          <p:nvPicPr>
            <p:cNvPr id="138" name="Google Shape;138;p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401136" y="2323728"/>
              <a:ext cx="877762" cy="93871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9" name="Google Shape;139;p3"/>
          <p:cNvGrpSpPr/>
          <p:nvPr/>
        </p:nvGrpSpPr>
        <p:grpSpPr>
          <a:xfrm>
            <a:off x="1098921" y="3884665"/>
            <a:ext cx="13331963" cy="2512867"/>
            <a:chOff x="1570549" y="3763346"/>
            <a:chExt cx="13331963" cy="2512867"/>
          </a:xfrm>
        </p:grpSpPr>
        <p:sp>
          <p:nvSpPr>
            <p:cNvPr id="140" name="Google Shape;140;p3"/>
            <p:cNvSpPr txBox="1"/>
            <p:nvPr/>
          </p:nvSpPr>
          <p:spPr>
            <a:xfrm>
              <a:off x="2714059" y="3763346"/>
              <a:ext cx="12188453" cy="25128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4000">
                  <a:solidFill>
                    <a:srgbClr val="FF006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      </a:t>
              </a:r>
              <a:r>
                <a:rPr b="1" i="1" lang="en-US" sz="4500">
                  <a:solidFill>
                    <a:srgbClr val="FF006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Cơ quan tuần hoàn có chức năng: vận chuyển máu từ tim đến các cơ quan của cơ thể; vận chuyển máu từ các cơ quan của cơ thể trở về tim.</a:t>
              </a:r>
              <a:endParaRPr/>
            </a:p>
          </p:txBody>
        </p:sp>
        <p:pic>
          <p:nvPicPr>
            <p:cNvPr id="141" name="Google Shape;141;p3"/>
            <p:cNvPicPr preferRelativeResize="0"/>
            <p:nvPr/>
          </p:nvPicPr>
          <p:blipFill rotWithShape="1">
            <a:blip r:embed="rId5">
              <a:alphaModFix/>
            </a:blip>
            <a:srcRect b="47288" l="-715" r="92138" t="-3081"/>
            <a:stretch/>
          </p:blipFill>
          <p:spPr>
            <a:xfrm>
              <a:off x="1570549" y="3841081"/>
              <a:ext cx="1125461" cy="982327"/>
            </a:xfrm>
            <a:prstGeom prst="ellipse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spd="slow">
    <p:split orient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oogle Shape;146;p4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147" name="Google Shape;147;p4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148" name="Google Shape;148;p4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000">
                    <a:solidFill>
                      <a:srgbClr val="0000CC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Thứ……ngày…..tháng…..năm…….</a:t>
                </a:r>
                <a:endParaRPr/>
              </a:p>
            </p:txBody>
          </p:sp>
          <p:sp>
            <p:nvSpPr>
              <p:cNvPr id="149" name="Google Shape;149;p4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800">
                    <a:solidFill>
                      <a:srgbClr val="FF0066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TỰ NHIÊN VÀ XÃ HỘI</a:t>
                </a:r>
                <a:endParaRPr/>
              </a:p>
            </p:txBody>
          </p:sp>
        </p:grpSp>
        <p:cxnSp>
          <p:nvCxnSpPr>
            <p:cNvPr id="150" name="Google Shape;150;p4"/>
            <p:cNvCxnSpPr/>
            <p:nvPr/>
          </p:nvCxnSpPr>
          <p:spPr>
            <a:xfrm>
              <a:off x="6143131" y="1136154"/>
              <a:ext cx="3595885" cy="0"/>
            </a:xfrm>
            <a:prstGeom prst="straightConnector1">
              <a:avLst/>
            </a:prstGeom>
            <a:noFill/>
            <a:ln cap="flat" cmpd="sng" w="25400">
              <a:solidFill>
                <a:srgbClr val="FF0066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</p:cxnSp>
      </p:grpSp>
      <p:sp>
        <p:nvSpPr>
          <p:cNvPr id="151" name="Google Shape;151;p4"/>
          <p:cNvSpPr/>
          <p:nvPr/>
        </p:nvSpPr>
        <p:spPr>
          <a:xfrm>
            <a:off x="1573149" y="1782783"/>
            <a:ext cx="973680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Vẽ sơ đồ tuần hoàn máu.</a:t>
            </a:r>
            <a:endParaRPr/>
          </a:p>
        </p:txBody>
      </p:sp>
      <p:sp>
        <p:nvSpPr>
          <p:cNvPr id="152" name="Google Shape;152;p4"/>
          <p:cNvSpPr txBox="1"/>
          <p:nvPr/>
        </p:nvSpPr>
        <p:spPr>
          <a:xfrm>
            <a:off x="4785519" y="1097280"/>
            <a:ext cx="6629400" cy="575978"/>
          </a:xfrm>
          <a:prstGeom prst="rect">
            <a:avLst/>
          </a:prstGeom>
          <a:noFill/>
          <a:ln>
            <a:noFill/>
          </a:ln>
        </p:spPr>
        <p:txBody>
          <a:bodyPr anchorCtr="0" anchor="t" bIns="71825" lIns="143675" spcFirstLastPara="1" rIns="143675" wrap="square" tIns="718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16: CƠ QUAN TUẦN HOÀN (T2)</a:t>
            </a:r>
            <a:endParaRPr/>
          </a:p>
        </p:txBody>
      </p:sp>
      <p:pic>
        <p:nvPicPr>
          <p:cNvPr id="153" name="Google Shape;153;p4"/>
          <p:cNvPicPr preferRelativeResize="0"/>
          <p:nvPr/>
        </p:nvPicPr>
        <p:blipFill rotWithShape="1">
          <a:blip r:embed="rId4">
            <a:alphaModFix/>
          </a:blip>
          <a:srcRect b="5234" l="9946" r="3958" t="13091"/>
          <a:stretch/>
        </p:blipFill>
        <p:spPr>
          <a:xfrm>
            <a:off x="4453937" y="2700828"/>
            <a:ext cx="6945901" cy="58677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split orient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oogle Shape;158;p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159" name="Google Shape;159;p5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160" name="Google Shape;160;p5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000">
                    <a:solidFill>
                      <a:srgbClr val="0000CC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Thứ……ngày…..tháng…..năm…….</a:t>
                </a:r>
                <a:endParaRPr/>
              </a:p>
            </p:txBody>
          </p:sp>
          <p:sp>
            <p:nvSpPr>
              <p:cNvPr id="161" name="Google Shape;161;p5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800">
                    <a:solidFill>
                      <a:srgbClr val="FF0066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TỰ NHIÊN VÀ XÃ HỘI</a:t>
                </a:r>
                <a:endParaRPr/>
              </a:p>
            </p:txBody>
          </p:sp>
        </p:grpSp>
        <p:cxnSp>
          <p:nvCxnSpPr>
            <p:cNvPr id="162" name="Google Shape;162;p5"/>
            <p:cNvCxnSpPr/>
            <p:nvPr/>
          </p:nvCxnSpPr>
          <p:spPr>
            <a:xfrm>
              <a:off x="6143131" y="1136154"/>
              <a:ext cx="3595885" cy="0"/>
            </a:xfrm>
            <a:prstGeom prst="straightConnector1">
              <a:avLst/>
            </a:prstGeom>
            <a:noFill/>
            <a:ln cap="flat" cmpd="sng" w="25400">
              <a:solidFill>
                <a:srgbClr val="FF0066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</p:cxnSp>
      </p:grpSp>
    </p:spTree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nh dep 10" id="167" name="Google Shape;167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6"/>
          <p:cNvSpPr/>
          <p:nvPr/>
        </p:nvSpPr>
        <p:spPr>
          <a:xfrm>
            <a:off x="3642519" y="4114800"/>
            <a:ext cx="9220200" cy="112553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19050">
                  <a:solidFill>
                    <a:srgbClr val="FFFF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Arial"/>
              </a:rPr>
              <a:t>XIN CHÂN THÀNH CẢM ƠN </a:t>
            </a:r>
            <a:br>
              <a:rPr b="1" i="0">
                <a:ln cap="flat" cmpd="sng" w="19050">
                  <a:solidFill>
                    <a:srgbClr val="FFFF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Arial"/>
              </a:rPr>
            </a:br>
            <a:r>
              <a:rPr b="1" i="0">
                <a:ln cap="flat" cmpd="sng" w="19050">
                  <a:solidFill>
                    <a:srgbClr val="FFFF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Arial"/>
              </a:rPr>
              <a:t>QUÝ THẦY CÔ GIÁO VÀ CÁC EM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2008-09-09T22:52:10Z</dcterms:created>
  <dc:creator>Le Hong Minh</dc:creator>
</cp:coreProperties>
</file>