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embeddedFontLst>
    <p:embeddedFont>
      <p:font typeface="Tahom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3" roundtripDataSignature="AMtx7mjyf2az60KrskkMgTqKQpAtG4Yu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Tahoma-bold.fntdata"/><Relationship Id="rId41" Type="http://schemas.openxmlformats.org/officeDocument/2006/relationships/font" Target="fonts/Tahoma-regular.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78" name="Google Shape;17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9" name="Google Shape;44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6" name="Google Shape;51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7" name="Google Shape;51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 name="Google Shape;75;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7"/>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48"/>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8"/>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1" name="Shape 31"/>
        <p:cNvGrpSpPr/>
        <p:nvPr/>
      </p:nvGrpSpPr>
      <p:grpSpPr>
        <a:xfrm>
          <a:off x="0" y="0"/>
          <a:ext cx="0" cy="0"/>
          <a:chOff x="0" y="0"/>
          <a:chExt cx="0" cy="0"/>
        </a:xfrm>
      </p:grpSpPr>
      <p:sp>
        <p:nvSpPr>
          <p:cNvPr id="32" name="Google Shape;32;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0" name="Google Shape;50;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 name="Google Shape;56;p4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7" name="Google Shape;57;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5.jp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p>
        </p:txBody>
      </p:sp>
      <p:graphicFrame>
        <p:nvGraphicFramePr>
          <p:cNvPr id="96" name="Google Shape;96;p1"/>
          <p:cNvGraphicFramePr/>
          <p:nvPr/>
        </p:nvGraphicFramePr>
        <p:xfrm>
          <a:off x="-252413" y="0"/>
          <a:ext cx="9901238" cy="6858000"/>
        </p:xfrm>
        <a:graphic>
          <a:graphicData uri="http://schemas.openxmlformats.org/presentationml/2006/ole">
            <mc:AlternateContent>
              <mc:Choice Requires="v">
                <p:oleObj r:id="rId4" imgH="6858000" imgW="9901238" progId="PowerPoint.Show.8" spid="_x0000_s1">
                  <p:embed/>
                </p:oleObj>
              </mc:Choice>
              <mc:Fallback>
                <p:oleObj r:id="rId5" imgH="6858000" imgW="9901238" progId="PowerPoint.Show.8">
                  <p:embed/>
                  <p:pic>
                    <p:nvPicPr>
                      <p:cNvPr id="96" name="Google Shape;96;p1"/>
                      <p:cNvPicPr preferRelativeResize="0"/>
                      <p:nvPr/>
                    </p:nvPicPr>
                    <p:blipFill rotWithShape="1">
                      <a:blip r:embed="rId6">
                        <a:alphaModFix/>
                      </a:blip>
                      <a:srcRect b="0" l="0" r="0" t="0"/>
                      <a:stretch/>
                    </p:blipFill>
                    <p:spPr>
                      <a:xfrm>
                        <a:off x="-252413" y="0"/>
                        <a:ext cx="9901238" cy="6858000"/>
                      </a:xfrm>
                      <a:prstGeom prst="rect">
                        <a:avLst/>
                      </a:prstGeom>
                      <a:noFill/>
                      <a:ln>
                        <a:noFill/>
                      </a:ln>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nvSpPr>
        <p:spPr>
          <a:xfrm>
            <a:off x="23813" y="152400"/>
            <a:ext cx="9120187" cy="466725"/>
          </a:xfrm>
          <a:prstGeom prst="rect">
            <a:avLst/>
          </a:prstGeom>
          <a:solidFill>
            <a:srgbClr val="92D050"/>
          </a:solidFill>
          <a:ln cap="flat" cmpd="sng" w="952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Phạm Ngũ Lão trong </a:t>
            </a:r>
            <a:r>
              <a:rPr b="1" lang="en-US" sz="2400">
                <a:solidFill>
                  <a:srgbClr val="FF0000"/>
                </a:solidFill>
                <a:latin typeface="Tahoma"/>
                <a:ea typeface="Tahoma"/>
                <a:cs typeface="Tahoma"/>
                <a:sym typeface="Tahoma"/>
              </a:rPr>
              <a:t>đời</a:t>
            </a:r>
            <a:r>
              <a:rPr b="1" lang="en-US" sz="2400">
                <a:solidFill>
                  <a:srgbClr val="FF0000"/>
                </a:solidFill>
                <a:latin typeface="Arial"/>
                <a:ea typeface="Arial"/>
                <a:cs typeface="Arial"/>
                <a:sym typeface="Arial"/>
              </a:rPr>
              <a:t> sống văn hóa tinh thần nhân dân</a:t>
            </a:r>
            <a:endParaRPr/>
          </a:p>
        </p:txBody>
      </p:sp>
      <p:pic>
        <p:nvPicPr>
          <p:cNvPr descr="hian anh pham ngu lao_4" id="181" name="Google Shape;181;p10"/>
          <p:cNvPicPr preferRelativeResize="0"/>
          <p:nvPr/>
        </p:nvPicPr>
        <p:blipFill rotWithShape="1">
          <a:blip r:embed="rId3">
            <a:alphaModFix/>
          </a:blip>
          <a:srcRect b="0" l="0" r="0" t="0"/>
          <a:stretch/>
        </p:blipFill>
        <p:spPr>
          <a:xfrm>
            <a:off x="0" y="685800"/>
            <a:ext cx="4519613" cy="5257800"/>
          </a:xfrm>
          <a:prstGeom prst="rect">
            <a:avLst/>
          </a:prstGeom>
          <a:noFill/>
          <a:ln>
            <a:noFill/>
          </a:ln>
        </p:spPr>
      </p:pic>
      <p:sp>
        <p:nvSpPr>
          <p:cNvPr id="182" name="Google Shape;182;p10"/>
          <p:cNvSpPr/>
          <p:nvPr/>
        </p:nvSpPr>
        <p:spPr>
          <a:xfrm>
            <a:off x="23813" y="6154738"/>
            <a:ext cx="4495800" cy="650875"/>
          </a:xfrm>
          <a:prstGeom prst="rect">
            <a:avLst/>
          </a:prstGeom>
          <a:solidFill>
            <a:srgbClr val="92D05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rgbClr val="0000FF"/>
                </a:solidFill>
                <a:latin typeface="Calibri"/>
                <a:ea typeface="Calibri"/>
                <a:cs typeface="Calibri"/>
                <a:sym typeface="Calibri"/>
              </a:rPr>
              <a:t>Cổng Đình thôn Châu thờ  </a:t>
            </a:r>
            <a:endParaRPr/>
          </a:p>
          <a:p>
            <a:pPr indent="0" lvl="0" marL="0" marR="0" rtl="0" algn="ctr">
              <a:spcBef>
                <a:spcPts val="0"/>
              </a:spcBef>
              <a:spcAft>
                <a:spcPts val="0"/>
              </a:spcAft>
              <a:buNone/>
            </a:pPr>
            <a:r>
              <a:rPr b="1" lang="en-US" sz="1800">
                <a:solidFill>
                  <a:srgbClr val="0000FF"/>
                </a:solidFill>
                <a:latin typeface="Calibri"/>
                <a:ea typeface="Calibri"/>
                <a:cs typeface="Calibri"/>
                <a:sym typeface="Calibri"/>
              </a:rPr>
              <a:t>Tướng quân Phạm Ngũ Lão </a:t>
            </a:r>
            <a:endParaRPr/>
          </a:p>
        </p:txBody>
      </p:sp>
      <p:pic>
        <p:nvPicPr>
          <p:cNvPr descr="ucthanhpham" id="183" name="Google Shape;183;p10"/>
          <p:cNvPicPr preferRelativeResize="0"/>
          <p:nvPr/>
        </p:nvPicPr>
        <p:blipFill rotWithShape="1">
          <a:blip r:embed="rId4">
            <a:alphaModFix/>
          </a:blip>
          <a:srcRect b="0" l="0" r="0" t="0"/>
          <a:stretch/>
        </p:blipFill>
        <p:spPr>
          <a:xfrm>
            <a:off x="4519613" y="609600"/>
            <a:ext cx="4624387" cy="5334000"/>
          </a:xfrm>
          <a:prstGeom prst="rect">
            <a:avLst/>
          </a:prstGeom>
          <a:noFill/>
          <a:ln>
            <a:noFill/>
          </a:ln>
        </p:spPr>
      </p:pic>
      <p:sp>
        <p:nvSpPr>
          <p:cNvPr id="184" name="Google Shape;184;p10"/>
          <p:cNvSpPr/>
          <p:nvPr/>
        </p:nvSpPr>
        <p:spPr>
          <a:xfrm>
            <a:off x="4551363" y="6154738"/>
            <a:ext cx="4560887" cy="650875"/>
          </a:xfrm>
          <a:prstGeom prst="rect">
            <a:avLst/>
          </a:prstGeom>
          <a:solidFill>
            <a:srgbClr val="92D050"/>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rgbClr val="0000FF"/>
                </a:solidFill>
                <a:latin typeface="Calibri"/>
                <a:ea typeface="Calibri"/>
                <a:cs typeface="Calibri"/>
                <a:sym typeface="Calibri"/>
              </a:rPr>
              <a:t>Tượng thờ Tướng quân Phạm Ngũ Lão tại đền Kiếp Bạc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LH_01phu%20ung" id="190" name="Google Shape;190;p11"/>
          <p:cNvPicPr preferRelativeResize="0"/>
          <p:nvPr>
            <p:ph idx="1" type="body"/>
          </p:nvPr>
        </p:nvPicPr>
        <p:blipFill rotWithShape="1">
          <a:blip r:embed="rId3">
            <a:alphaModFix/>
          </a:blip>
          <a:srcRect b="0" l="0" r="0" t="0"/>
          <a:stretch/>
        </p:blipFill>
        <p:spPr>
          <a:xfrm>
            <a:off x="217488" y="304800"/>
            <a:ext cx="8724900" cy="5029200"/>
          </a:xfrm>
          <a:prstGeom prst="rect">
            <a:avLst/>
          </a:prstGeom>
          <a:noFill/>
          <a:ln>
            <a:noFill/>
          </a:ln>
        </p:spPr>
      </p:pic>
      <p:sp>
        <p:nvSpPr>
          <p:cNvPr id="191" name="Google Shape;191;p11"/>
          <p:cNvSpPr/>
          <p:nvPr/>
        </p:nvSpPr>
        <p:spPr>
          <a:xfrm>
            <a:off x="228600" y="5657850"/>
            <a:ext cx="8713788" cy="830263"/>
          </a:xfrm>
          <a:prstGeom prst="rect">
            <a:avLst/>
          </a:prstGeom>
          <a:solidFill>
            <a:srgbClr val="92D050"/>
          </a:solidFill>
          <a:ln cap="flat" cmpd="sng" w="9525">
            <a:solidFill>
              <a:srgbClr val="CC99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66"/>
                </a:solidFill>
                <a:latin typeface="Times New Roman"/>
                <a:ea typeface="Times New Roman"/>
                <a:cs typeface="Times New Roman"/>
                <a:sym typeface="Times New Roman"/>
              </a:rPr>
              <a:t>Lễ hội làng Phù Ủng (Phù Ủng, Ân Thi, Hưng Yên) – quê hương, nơi có đền thờ tướng quân Phạm Ngũ Lão.</a:t>
            </a:r>
            <a:endParaRPr b="1" sz="2400">
              <a:solidFill>
                <a:srgbClr val="000066"/>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BD21315_" id="196" name="Google Shape;196;p12"/>
          <p:cNvPicPr preferRelativeResize="0"/>
          <p:nvPr/>
        </p:nvPicPr>
        <p:blipFill rotWithShape="1">
          <a:blip r:embed="rId3">
            <a:alphaModFix/>
          </a:blip>
          <a:srcRect b="0" l="0" r="0" t="0"/>
          <a:stretch/>
        </p:blipFill>
        <p:spPr>
          <a:xfrm>
            <a:off x="762000" y="763588"/>
            <a:ext cx="7696200" cy="74612"/>
          </a:xfrm>
          <a:prstGeom prst="rect">
            <a:avLst/>
          </a:prstGeom>
          <a:solidFill>
            <a:srgbClr val="FF9900"/>
          </a:solidFill>
          <a:ln>
            <a:noFill/>
          </a:ln>
        </p:spPr>
      </p:pic>
      <p:sp>
        <p:nvSpPr>
          <p:cNvPr id="197" name="Google Shape;197;p12"/>
          <p:cNvSpPr txBox="1"/>
          <p:nvPr/>
        </p:nvSpPr>
        <p:spPr>
          <a:xfrm>
            <a:off x="5519738" y="838200"/>
            <a:ext cx="2871787"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Phạm Ngũ Lão </a:t>
            </a:r>
            <a:endParaRPr/>
          </a:p>
        </p:txBody>
      </p:sp>
      <p:grpSp>
        <p:nvGrpSpPr>
          <p:cNvPr id="198" name="Google Shape;198;p12"/>
          <p:cNvGrpSpPr/>
          <p:nvPr/>
        </p:nvGrpSpPr>
        <p:grpSpPr>
          <a:xfrm>
            <a:off x="1752600" y="76200"/>
            <a:ext cx="5334000" cy="1204913"/>
            <a:chOff x="1104" y="48"/>
            <a:chExt cx="3360" cy="759"/>
          </a:xfrm>
        </p:grpSpPr>
        <p:sp>
          <p:nvSpPr>
            <p:cNvPr id="199" name="Google Shape;199;p12"/>
            <p:cNvSpPr/>
            <p:nvPr/>
          </p:nvSpPr>
          <p:spPr>
            <a:xfrm>
              <a:off x="1104" y="48"/>
              <a:ext cx="3360" cy="384"/>
            </a:xfrm>
            <a:prstGeom prst="rect">
              <a:avLst/>
            </a:prstGeom>
          </p:spPr>
          <p:txBody>
            <a:bodyPr>
              <a:prstTxWarp prst="textPlain"/>
            </a:bodyPr>
            <a:lstStyle/>
            <a:p>
              <a:pPr lvl="0" algn="ctr"/>
              <a:r>
                <a:rPr b="0" i="0">
                  <a:ln cap="flat" cmpd="sng" w="9525">
                    <a:solidFill>
                      <a:srgbClr val="FFFF00"/>
                    </a:solidFill>
                    <a:prstDash val="solid"/>
                    <a:round/>
                    <a:headEnd len="sm" w="sm" type="none"/>
                    <a:tailEnd len="sm" w="sm" type="none"/>
                  </a:ln>
                  <a:solidFill>
                    <a:srgbClr val="FF0000"/>
                  </a:solidFill>
                  <a:latin typeface="Arial"/>
                </a:rPr>
                <a:t>Tá lßng </a:t>
              </a:r>
            </a:p>
          </p:txBody>
        </p:sp>
        <p:sp>
          <p:nvSpPr>
            <p:cNvPr id="200" name="Google Shape;200;p12"/>
            <p:cNvSpPr txBox="1"/>
            <p:nvPr/>
          </p:nvSpPr>
          <p:spPr>
            <a:xfrm>
              <a:off x="1200" y="480"/>
              <a:ext cx="2592"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 Thuật hoài )  </a:t>
              </a:r>
              <a:endParaRPr/>
            </a:p>
          </p:txBody>
        </p:sp>
      </p:grpSp>
      <p:sp>
        <p:nvSpPr>
          <p:cNvPr id="201" name="Google Shape;201;p12"/>
          <p:cNvSpPr/>
          <p:nvPr/>
        </p:nvSpPr>
        <p:spPr>
          <a:xfrm>
            <a:off x="990600" y="2728913"/>
            <a:ext cx="2082800" cy="492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u="sng">
                <a:solidFill>
                  <a:schemeClr val="dk1"/>
                </a:solidFill>
                <a:latin typeface="Times New Roman"/>
                <a:ea typeface="Times New Roman"/>
                <a:cs typeface="Times New Roman"/>
                <a:sym typeface="Times New Roman"/>
              </a:rPr>
              <a:t>b. Sự nghiệp:</a:t>
            </a:r>
            <a:endParaRPr/>
          </a:p>
        </p:txBody>
      </p:sp>
      <p:sp>
        <p:nvSpPr>
          <p:cNvPr id="202" name="Google Shape;202;p12"/>
          <p:cNvSpPr/>
          <p:nvPr/>
        </p:nvSpPr>
        <p:spPr>
          <a:xfrm>
            <a:off x="0" y="3205163"/>
            <a:ext cx="9067800" cy="153193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2600">
                <a:solidFill>
                  <a:schemeClr val="dk1"/>
                </a:solidFill>
                <a:latin typeface="Times New Roman"/>
                <a:ea typeface="Times New Roman"/>
                <a:cs typeface="Times New Roman"/>
                <a:sym typeface="Times New Roman"/>
              </a:rPr>
              <a:t>- </a:t>
            </a:r>
            <a:r>
              <a:rPr b="1" lang="en-US" sz="2600">
                <a:solidFill>
                  <a:schemeClr val="dk1"/>
                </a:solidFill>
                <a:latin typeface="Times New Roman"/>
                <a:ea typeface="Times New Roman"/>
                <a:cs typeface="Times New Roman"/>
                <a:sym typeface="Times New Roman"/>
              </a:rPr>
              <a:t>Ông là một võ tướng nhưng lại giỏi thơ văn. </a:t>
            </a:r>
            <a:endParaRPr/>
          </a:p>
          <a:p>
            <a:pPr indent="0" lvl="0" marL="0" marR="0" rtl="0" algn="just">
              <a:lnSpc>
                <a:spcPct val="120000"/>
              </a:lnSpc>
              <a:spcBef>
                <a:spcPts val="0"/>
              </a:spcBef>
              <a:spcAft>
                <a:spcPts val="0"/>
              </a:spcAft>
              <a:buNone/>
            </a:pPr>
            <a:r>
              <a:rPr lang="en-US" sz="2600">
                <a:solidFill>
                  <a:schemeClr val="dk1"/>
                </a:solidFill>
                <a:latin typeface="Times New Roman"/>
                <a:ea typeface="Times New Roman"/>
                <a:cs typeface="Times New Roman"/>
                <a:sym typeface="Times New Roman"/>
              </a:rPr>
              <a:t>- </a:t>
            </a:r>
            <a:r>
              <a:rPr b="1" lang="en-US" sz="2600">
                <a:solidFill>
                  <a:schemeClr val="dk1"/>
                </a:solidFill>
                <a:latin typeface="Times New Roman"/>
                <a:ea typeface="Times New Roman"/>
                <a:cs typeface="Times New Roman"/>
                <a:sym typeface="Times New Roman"/>
              </a:rPr>
              <a:t>Ông để lại cho đời 2 bài thơ </a:t>
            </a:r>
            <a:r>
              <a:rPr b="1" i="1" lang="en-US" sz="2600">
                <a:solidFill>
                  <a:schemeClr val="dk1"/>
                </a:solidFill>
                <a:latin typeface="Times New Roman"/>
                <a:ea typeface="Times New Roman"/>
                <a:cs typeface="Times New Roman"/>
                <a:sym typeface="Times New Roman"/>
              </a:rPr>
              <a:t>“Tỏ lòng”</a:t>
            </a:r>
            <a:r>
              <a:rPr b="1" lang="en-US" sz="2600">
                <a:solidFill>
                  <a:schemeClr val="dk1"/>
                </a:solidFill>
                <a:latin typeface="Times New Roman"/>
                <a:ea typeface="Times New Roman"/>
                <a:cs typeface="Times New Roman"/>
                <a:sym typeface="Times New Roman"/>
              </a:rPr>
              <a:t> (Thuật hoài) và </a:t>
            </a:r>
            <a:r>
              <a:rPr b="1" i="1" lang="en-US" sz="2600">
                <a:solidFill>
                  <a:schemeClr val="dk1"/>
                </a:solidFill>
                <a:latin typeface="Times New Roman"/>
                <a:ea typeface="Times New Roman"/>
                <a:cs typeface="Times New Roman"/>
                <a:sym typeface="Times New Roman"/>
              </a:rPr>
              <a:t>“Viếng thượng tướng quốc công Hưng Đạo Đại Vương” </a:t>
            </a:r>
            <a:r>
              <a:rPr b="1" lang="en-US" sz="2600">
                <a:solidFill>
                  <a:schemeClr val="dk1"/>
                </a:solidFill>
                <a:latin typeface="Times New Roman"/>
                <a:ea typeface="Times New Roman"/>
                <a:cs typeface="Times New Roman"/>
                <a:sym typeface="Times New Roman"/>
              </a:rPr>
              <a:t>bằng chữ Hán</a:t>
            </a:r>
            <a:r>
              <a:rPr b="1" i="1" lang="en-US" sz="2600">
                <a:solidFill>
                  <a:schemeClr val="dk1"/>
                </a:solidFill>
                <a:latin typeface="Times New Roman"/>
                <a:ea typeface="Times New Roman"/>
                <a:cs typeface="Times New Roman"/>
                <a:sym typeface="Times New Roman"/>
              </a:rPr>
              <a:t>.</a:t>
            </a:r>
            <a:endParaRPr b="1" sz="2600">
              <a:solidFill>
                <a:schemeClr val="dk1"/>
              </a:solidFill>
              <a:latin typeface="Times New Roman"/>
              <a:ea typeface="Times New Roman"/>
              <a:cs typeface="Times New Roman"/>
              <a:sym typeface="Times New Roman"/>
            </a:endParaRPr>
          </a:p>
        </p:txBody>
      </p:sp>
      <p:sp>
        <p:nvSpPr>
          <p:cNvPr id="203" name="Google Shape;203;p12"/>
          <p:cNvSpPr/>
          <p:nvPr/>
        </p:nvSpPr>
        <p:spPr>
          <a:xfrm>
            <a:off x="0" y="4876800"/>
            <a:ext cx="9118600" cy="153193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600">
                <a:solidFill>
                  <a:srgbClr val="974806"/>
                </a:solidFill>
                <a:latin typeface="Times New Roman"/>
                <a:ea typeface="Times New Roman"/>
                <a:cs typeface="Times New Roman"/>
                <a:sym typeface="Times New Roman"/>
              </a:rPr>
              <a:t>=&gt; Phạm Ngũ Lão: danh tướng văn võ song toàn, nhân vật ưu tú của thời đại nhà Trần và của dân tộc Việt Nam, xứng đáng được muôn đời nêu gương và ngợi ca.</a:t>
            </a:r>
            <a:endParaRPr b="1" sz="2600">
              <a:solidFill>
                <a:srgbClr val="974806"/>
              </a:solidFill>
              <a:latin typeface="Times New Roman"/>
              <a:ea typeface="Times New Roman"/>
              <a:cs typeface="Times New Roman"/>
              <a:sym typeface="Times New Roman"/>
            </a:endParaRPr>
          </a:p>
        </p:txBody>
      </p:sp>
      <p:sp>
        <p:nvSpPr>
          <p:cNvPr id="204" name="Google Shape;204;p12"/>
          <p:cNvSpPr txBox="1"/>
          <p:nvPr/>
        </p:nvSpPr>
        <p:spPr>
          <a:xfrm>
            <a:off x="228600" y="1401763"/>
            <a:ext cx="5334000"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a:t>
            </a:r>
            <a:r>
              <a:rPr b="1" lang="en-US" sz="2800" u="sng">
                <a:solidFill>
                  <a:srgbClr val="FF0000"/>
                </a:solidFill>
                <a:latin typeface="Times New Roman"/>
                <a:ea typeface="Times New Roman"/>
                <a:cs typeface="Times New Roman"/>
                <a:sym typeface="Times New Roman"/>
              </a:rPr>
              <a:t>TÌM HIỂU CHUNG</a:t>
            </a:r>
            <a:endParaRPr/>
          </a:p>
        </p:txBody>
      </p:sp>
      <p:sp>
        <p:nvSpPr>
          <p:cNvPr id="205" name="Google Shape;205;p12"/>
          <p:cNvSpPr/>
          <p:nvPr/>
        </p:nvSpPr>
        <p:spPr>
          <a:xfrm>
            <a:off x="609600" y="2117725"/>
            <a:ext cx="3902075" cy="492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u="sng">
                <a:solidFill>
                  <a:schemeClr val="dk1"/>
                </a:solidFill>
                <a:latin typeface="Times New Roman"/>
                <a:ea typeface="Times New Roman"/>
                <a:cs typeface="Times New Roman"/>
                <a:sym typeface="Times New Roman"/>
              </a:rPr>
              <a:t>1. Tác giả Phạm Ngũ Lão: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5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5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idx="1" type="body"/>
          </p:nvPr>
        </p:nvSpPr>
        <p:spPr>
          <a:xfrm>
            <a:off x="400050" y="4800600"/>
            <a:ext cx="8458200" cy="2057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974806"/>
              </a:buClr>
              <a:buSzPts val="2800"/>
              <a:buFont typeface="Times New Roman"/>
              <a:buNone/>
            </a:pPr>
            <a:r>
              <a:rPr b="1" lang="en-US" sz="2800">
                <a:solidFill>
                  <a:srgbClr val="974806"/>
                </a:solidFill>
                <a:latin typeface="Times New Roman"/>
                <a:ea typeface="Times New Roman"/>
                <a:cs typeface="Times New Roman"/>
                <a:sym typeface="Times New Roman"/>
              </a:rPr>
              <a:t>* Văn thơ thao lược, muôn thuở ngợi hùng tài, lời răn khắc đá, biển sông ca vịnh.</a:t>
            </a:r>
            <a:endParaRPr/>
          </a:p>
          <a:p>
            <a:pPr indent="0" lvl="0" marL="0" rtl="0" algn="l">
              <a:spcBef>
                <a:spcPts val="560"/>
              </a:spcBef>
              <a:spcAft>
                <a:spcPts val="0"/>
              </a:spcAft>
              <a:buClr>
                <a:srgbClr val="974806"/>
              </a:buClr>
              <a:buSzPts val="2800"/>
              <a:buFont typeface="Times New Roman"/>
              <a:buNone/>
            </a:pPr>
            <a:r>
              <a:rPr b="1" lang="en-US" sz="2800">
                <a:solidFill>
                  <a:srgbClr val="974806"/>
                </a:solidFill>
                <a:latin typeface="Times New Roman"/>
                <a:ea typeface="Times New Roman"/>
                <a:cs typeface="Times New Roman"/>
                <a:sym typeface="Times New Roman"/>
              </a:rPr>
              <a:t>* Nguyên – Mông, Chiêm – Lào, một thời đều úy phục, triều Trần ghi công, sử Việt lưu danh.</a:t>
            </a:r>
            <a:endParaRPr/>
          </a:p>
        </p:txBody>
      </p:sp>
      <p:pic>
        <p:nvPicPr>
          <p:cNvPr descr="C:\Users\MBC\Downloads\images (9).jpg" id="211" name="Google Shape;211;p13"/>
          <p:cNvPicPr preferRelativeResize="0"/>
          <p:nvPr/>
        </p:nvPicPr>
        <p:blipFill rotWithShape="1">
          <a:blip r:embed="rId3">
            <a:alphaModFix/>
          </a:blip>
          <a:srcRect b="0" l="0" r="0" t="0"/>
          <a:stretch/>
        </p:blipFill>
        <p:spPr>
          <a:xfrm>
            <a:off x="400050" y="152400"/>
            <a:ext cx="8458200" cy="464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nvSpPr>
        <p:spPr>
          <a:xfrm>
            <a:off x="76200" y="196850"/>
            <a:ext cx="3276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hlink"/>
                </a:solidFill>
                <a:latin typeface="Times New Roman"/>
                <a:ea typeface="Times New Roman"/>
                <a:cs typeface="Times New Roman"/>
                <a:sym typeface="Times New Roman"/>
              </a:rPr>
              <a:t>2. T¸c phÈm:</a:t>
            </a:r>
            <a:endParaRPr/>
          </a:p>
        </p:txBody>
      </p:sp>
      <p:sp>
        <p:nvSpPr>
          <p:cNvPr id="217" name="Google Shape;217;p14"/>
          <p:cNvSpPr txBox="1"/>
          <p:nvPr/>
        </p:nvSpPr>
        <p:spPr>
          <a:xfrm>
            <a:off x="410749" y="2460754"/>
            <a:ext cx="3733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C0C0C"/>
                </a:solidFill>
                <a:latin typeface="Times New Roman"/>
                <a:ea typeface="Times New Roman"/>
                <a:cs typeface="Times New Roman"/>
                <a:sym typeface="Times New Roman"/>
              </a:rPr>
              <a:t>-  Nhan đề:</a:t>
            </a:r>
            <a:endParaRPr sz="2400">
              <a:solidFill>
                <a:srgbClr val="0C0C0C"/>
              </a:solidFill>
              <a:latin typeface="Times New Roman"/>
              <a:ea typeface="Times New Roman"/>
              <a:cs typeface="Times New Roman"/>
              <a:sym typeface="Times New Roman"/>
            </a:endParaRPr>
          </a:p>
        </p:txBody>
      </p:sp>
      <p:sp>
        <p:nvSpPr>
          <p:cNvPr id="218" name="Google Shape;218;p14"/>
          <p:cNvSpPr txBox="1"/>
          <p:nvPr/>
        </p:nvSpPr>
        <p:spPr>
          <a:xfrm>
            <a:off x="533400" y="3035763"/>
            <a:ext cx="48006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a:t>
            </a:r>
            <a:r>
              <a:rPr i="1" lang="en-US" sz="2400">
                <a:solidFill>
                  <a:srgbClr val="0070C0"/>
                </a:solidFill>
                <a:latin typeface="Times New Roman"/>
                <a:ea typeface="Times New Roman"/>
                <a:cs typeface="Times New Roman"/>
                <a:sym typeface="Times New Roman"/>
              </a:rPr>
              <a:t>Thuật</a:t>
            </a:r>
            <a:r>
              <a:rPr lang="en-US" sz="2400">
                <a:solidFill>
                  <a:schemeClr val="dk1"/>
                </a:solidFill>
                <a:latin typeface="Times New Roman"/>
                <a:ea typeface="Times New Roman"/>
                <a:cs typeface="Times New Roman"/>
                <a:sym typeface="Times New Roman"/>
              </a:rPr>
              <a:t>: Kể, bày tỏ</a:t>
            </a:r>
            <a:endParaRPr sz="2400">
              <a:solidFill>
                <a:schemeClr val="dk1"/>
              </a:solidFill>
              <a:latin typeface="Times New Roman"/>
              <a:ea typeface="Times New Roman"/>
              <a:cs typeface="Times New Roman"/>
              <a:sym typeface="Times New Roman"/>
            </a:endParaRPr>
          </a:p>
          <a:p>
            <a:pPr indent="0" lvl="0" marL="0" marR="0" rtl="0" algn="l">
              <a:spcBef>
                <a:spcPts val="1200"/>
              </a:spcBef>
              <a:spcAft>
                <a:spcPts val="0"/>
              </a:spcAft>
              <a:buNone/>
            </a:pPr>
            <a:r>
              <a:rPr lang="en-US" sz="2400">
                <a:solidFill>
                  <a:schemeClr val="dk1"/>
                </a:solidFill>
                <a:latin typeface="Times New Roman"/>
                <a:ea typeface="Times New Roman"/>
                <a:cs typeface="Times New Roman"/>
                <a:sym typeface="Times New Roman"/>
              </a:rPr>
              <a:t>- </a:t>
            </a:r>
            <a:r>
              <a:rPr i="1" lang="en-US" sz="2400">
                <a:solidFill>
                  <a:srgbClr val="0070C0"/>
                </a:solidFill>
                <a:latin typeface="Times New Roman"/>
                <a:ea typeface="Times New Roman"/>
                <a:cs typeface="Times New Roman"/>
                <a:sym typeface="Times New Roman"/>
              </a:rPr>
              <a:t>Hoài</a:t>
            </a:r>
            <a:r>
              <a:rPr lang="en-US" sz="2400">
                <a:solidFill>
                  <a:schemeClr val="dk1"/>
                </a:solidFill>
                <a:latin typeface="Times New Roman"/>
                <a:ea typeface="Times New Roman"/>
                <a:cs typeface="Times New Roman"/>
                <a:sym typeface="Times New Roman"/>
              </a:rPr>
              <a:t> : ôm ấp trong lòng</a:t>
            </a:r>
            <a:endParaRPr sz="2400">
              <a:solidFill>
                <a:schemeClr val="dk1"/>
              </a:solidFill>
              <a:latin typeface="Times New Roman"/>
              <a:ea typeface="Times New Roman"/>
              <a:cs typeface="Times New Roman"/>
              <a:sym typeface="Times New Roman"/>
            </a:endParaRPr>
          </a:p>
        </p:txBody>
      </p:sp>
      <p:sp>
        <p:nvSpPr>
          <p:cNvPr id="219" name="Google Shape;219;p14"/>
          <p:cNvSpPr/>
          <p:nvPr/>
        </p:nvSpPr>
        <p:spPr>
          <a:xfrm>
            <a:off x="3986930" y="2922419"/>
            <a:ext cx="152400" cy="1066800"/>
          </a:xfrm>
          <a:prstGeom prst="rightBrace">
            <a:avLst>
              <a:gd fmla="val 58333"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cxnSp>
        <p:nvCxnSpPr>
          <p:cNvPr id="220" name="Google Shape;220;p14"/>
          <p:cNvCxnSpPr/>
          <p:nvPr/>
        </p:nvCxnSpPr>
        <p:spPr>
          <a:xfrm>
            <a:off x="4158640" y="3455819"/>
            <a:ext cx="457200" cy="0"/>
          </a:xfrm>
          <a:prstGeom prst="straightConnector1">
            <a:avLst/>
          </a:prstGeom>
          <a:noFill/>
          <a:ln cap="flat" cmpd="sng" w="38100">
            <a:solidFill>
              <a:schemeClr val="dk1"/>
            </a:solidFill>
            <a:prstDash val="solid"/>
            <a:round/>
            <a:headEnd len="med" w="med" type="none"/>
            <a:tailEnd len="med" w="med" type="triangle"/>
          </a:ln>
        </p:spPr>
      </p:cxnSp>
      <p:sp>
        <p:nvSpPr>
          <p:cNvPr id="221" name="Google Shape;221;p14"/>
          <p:cNvSpPr txBox="1"/>
          <p:nvPr/>
        </p:nvSpPr>
        <p:spPr>
          <a:xfrm>
            <a:off x="4759105" y="3224986"/>
            <a:ext cx="3276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Bày tỏ nỗi lòng</a:t>
            </a:r>
            <a:endParaRPr sz="2400">
              <a:solidFill>
                <a:schemeClr val="dk1"/>
              </a:solidFill>
              <a:latin typeface="Times New Roman"/>
              <a:ea typeface="Times New Roman"/>
              <a:cs typeface="Times New Roman"/>
              <a:sym typeface="Times New Roman"/>
            </a:endParaRPr>
          </a:p>
        </p:txBody>
      </p:sp>
      <p:sp>
        <p:nvSpPr>
          <p:cNvPr id="222" name="Google Shape;222;p14"/>
          <p:cNvSpPr txBox="1"/>
          <p:nvPr/>
        </p:nvSpPr>
        <p:spPr>
          <a:xfrm>
            <a:off x="448326" y="1752166"/>
            <a:ext cx="762887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  </a:t>
            </a:r>
            <a:r>
              <a:rPr lang="en-US" sz="2400">
                <a:solidFill>
                  <a:schemeClr val="dk1"/>
                </a:solidFill>
                <a:latin typeface="Times New Roman"/>
                <a:ea typeface="Times New Roman"/>
                <a:cs typeface="Times New Roman"/>
                <a:sym typeface="Times New Roman"/>
              </a:rPr>
              <a:t>Thể loại: Thơ thất ngôn tứ tuyệt Đường luật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23" name="Google Shape;223;p14"/>
          <p:cNvSpPr txBox="1"/>
          <p:nvPr/>
        </p:nvSpPr>
        <p:spPr>
          <a:xfrm>
            <a:off x="462940" y="4204786"/>
            <a:ext cx="78486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=&gt; </a:t>
            </a:r>
            <a:r>
              <a:rPr lang="en-US" sz="2800">
                <a:solidFill>
                  <a:schemeClr val="dk1"/>
                </a:solidFill>
                <a:latin typeface="Times New Roman"/>
                <a:ea typeface="Times New Roman"/>
                <a:cs typeface="Times New Roman"/>
                <a:sym typeface="Times New Roman"/>
              </a:rPr>
              <a:t>Đề tài quen thuộc của văn học trung đại: </a:t>
            </a:r>
            <a:r>
              <a:rPr i="1" lang="en-US" sz="2800">
                <a:solidFill>
                  <a:srgbClr val="0070C0"/>
                </a:solidFill>
                <a:latin typeface="Times New Roman"/>
                <a:ea typeface="Times New Roman"/>
                <a:cs typeface="Times New Roman"/>
                <a:sym typeface="Times New Roman"/>
              </a:rPr>
              <a:t>thi dĩ ngôn chí</a:t>
            </a:r>
            <a:endParaRPr i="1" sz="2800">
              <a:solidFill>
                <a:srgbClr val="0070C0"/>
              </a:solidFill>
              <a:latin typeface="Times New Roman"/>
              <a:ea typeface="Times New Roman"/>
              <a:cs typeface="Times New Roman"/>
              <a:sym typeface="Times New Roman"/>
            </a:endParaRPr>
          </a:p>
        </p:txBody>
      </p:sp>
      <p:sp>
        <p:nvSpPr>
          <p:cNvPr id="224" name="Google Shape;224;p14"/>
          <p:cNvSpPr txBox="1"/>
          <p:nvPr/>
        </p:nvSpPr>
        <p:spPr>
          <a:xfrm>
            <a:off x="489818" y="843180"/>
            <a:ext cx="754588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Hoàn cảnh sáng tác: Ước đoán bài thơ ra đời trong cuộc kháng chiến chống quân Mông - Nguyên lần 2 (1258)</a:t>
            </a:r>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5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500"/>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nvSpPr>
        <p:spPr>
          <a:xfrm flipH="1" rot="10800000">
            <a:off x="3886200" y="2576513"/>
            <a:ext cx="200977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230" name="Google Shape;230;p15"/>
          <p:cNvSpPr txBox="1"/>
          <p:nvPr/>
        </p:nvSpPr>
        <p:spPr>
          <a:xfrm>
            <a:off x="5546725" y="1081088"/>
            <a:ext cx="438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231" name="Google Shape;231;p15"/>
          <p:cNvSpPr txBox="1"/>
          <p:nvPr/>
        </p:nvSpPr>
        <p:spPr>
          <a:xfrm>
            <a:off x="5661025" y="1058863"/>
            <a:ext cx="184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232" name="Google Shape;232;p15"/>
          <p:cNvSpPr txBox="1"/>
          <p:nvPr/>
        </p:nvSpPr>
        <p:spPr>
          <a:xfrm>
            <a:off x="3048000" y="1066800"/>
            <a:ext cx="27971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233" name="Google Shape;233;p15"/>
          <p:cNvSpPr txBox="1"/>
          <p:nvPr/>
        </p:nvSpPr>
        <p:spPr>
          <a:xfrm>
            <a:off x="3200400" y="5486400"/>
            <a:ext cx="51054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0" sz="1800">
              <a:solidFill>
                <a:schemeClr val="dk1"/>
              </a:solidFill>
              <a:latin typeface="Calibri"/>
              <a:ea typeface="Calibri"/>
              <a:cs typeface="Calibri"/>
              <a:sym typeface="Calibri"/>
            </a:endParaRPr>
          </a:p>
        </p:txBody>
      </p:sp>
      <p:cxnSp>
        <p:nvCxnSpPr>
          <p:cNvPr id="234" name="Google Shape;234;p15"/>
          <p:cNvCxnSpPr/>
          <p:nvPr/>
        </p:nvCxnSpPr>
        <p:spPr>
          <a:xfrm>
            <a:off x="2971800" y="1179288"/>
            <a:ext cx="52623" cy="5678712"/>
          </a:xfrm>
          <a:prstGeom prst="straightConnector1">
            <a:avLst/>
          </a:prstGeom>
          <a:noFill/>
          <a:ln cap="flat" cmpd="tri" w="76200">
            <a:solidFill>
              <a:schemeClr val="dk1"/>
            </a:solidFill>
            <a:prstDash val="solid"/>
            <a:round/>
            <a:headEnd len="med" w="med" type="none"/>
            <a:tailEnd len="med" w="med" type="none"/>
          </a:ln>
        </p:spPr>
      </p:cxnSp>
      <p:sp>
        <p:nvSpPr>
          <p:cNvPr id="235" name="Google Shape;235;p15"/>
          <p:cNvSpPr/>
          <p:nvPr/>
        </p:nvSpPr>
        <p:spPr>
          <a:xfrm>
            <a:off x="0" y="3581400"/>
            <a:ext cx="3378198" cy="461665"/>
          </a:xfrm>
          <a:prstGeom prst="rect">
            <a:avLst/>
          </a:prstGeom>
          <a:noFill/>
          <a:ln>
            <a:noFill/>
          </a:ln>
        </p:spPr>
        <p:txBody>
          <a:bodyPr anchorCtr="0" anchor="ctr" bIns="45700" lIns="91425" spcFirstLastPara="1" rIns="91425" wrap="square" tIns="45700">
            <a:spAutoFit/>
          </a:bodyPr>
          <a:lstStyle/>
          <a:p>
            <a:pPr indent="-304800" lvl="0" marL="304800" marR="0" rtl="0" algn="just">
              <a:spcBef>
                <a:spcPts val="0"/>
              </a:spcBef>
              <a:spcAft>
                <a:spcPts val="0"/>
              </a:spcAft>
              <a:buNone/>
            </a:pPr>
            <a:r>
              <a:rPr b="1" i="0" lang="en-US" sz="2400">
                <a:solidFill>
                  <a:schemeClr val="dk1"/>
                </a:solidFill>
                <a:latin typeface="Arial"/>
                <a:ea typeface="Arial"/>
                <a:cs typeface="Arial"/>
                <a:sym typeface="Arial"/>
              </a:rPr>
              <a:t> </a:t>
            </a:r>
            <a:endParaRPr b="1" i="0" sz="2400">
              <a:solidFill>
                <a:schemeClr val="dk1"/>
              </a:solidFill>
              <a:latin typeface="Arial"/>
              <a:ea typeface="Arial"/>
              <a:cs typeface="Arial"/>
              <a:sym typeface="Arial"/>
            </a:endParaRPr>
          </a:p>
        </p:txBody>
      </p:sp>
      <p:sp>
        <p:nvSpPr>
          <p:cNvPr id="236" name="Google Shape;236;p15"/>
          <p:cNvSpPr/>
          <p:nvPr/>
        </p:nvSpPr>
        <p:spPr>
          <a:xfrm>
            <a:off x="0" y="1598613"/>
            <a:ext cx="1600200" cy="430887"/>
          </a:xfrm>
          <a:prstGeom prst="rect">
            <a:avLst/>
          </a:prstGeom>
          <a:noFill/>
          <a:ln>
            <a:noFill/>
          </a:ln>
        </p:spPr>
        <p:txBody>
          <a:bodyPr anchorCtr="0" anchor="ctr" bIns="45700" lIns="91425" spcFirstLastPara="1" rIns="91425" wrap="square" tIns="45700">
            <a:spAutoFit/>
          </a:bodyPr>
          <a:lstStyle/>
          <a:p>
            <a:pPr indent="-304800" lvl="0" marL="304800" marR="0" rtl="0" algn="just">
              <a:spcBef>
                <a:spcPts val="0"/>
              </a:spcBef>
              <a:spcAft>
                <a:spcPts val="0"/>
              </a:spcAft>
              <a:buNone/>
            </a:pPr>
            <a:r>
              <a:rPr b="1" i="0" lang="en-US" sz="2200">
                <a:solidFill>
                  <a:schemeClr val="dk1"/>
                </a:solidFill>
                <a:latin typeface="Arial"/>
                <a:ea typeface="Arial"/>
                <a:cs typeface="Arial"/>
                <a:sym typeface="Arial"/>
              </a:rPr>
              <a:t>1.Tác giả </a:t>
            </a:r>
            <a:endParaRPr b="1" i="0" sz="2200">
              <a:solidFill>
                <a:schemeClr val="dk1"/>
              </a:solidFill>
              <a:latin typeface="Arial"/>
              <a:ea typeface="Arial"/>
              <a:cs typeface="Arial"/>
              <a:sym typeface="Arial"/>
            </a:endParaRPr>
          </a:p>
        </p:txBody>
      </p:sp>
      <p:sp>
        <p:nvSpPr>
          <p:cNvPr id="237" name="Google Shape;237;p15"/>
          <p:cNvSpPr/>
          <p:nvPr/>
        </p:nvSpPr>
        <p:spPr>
          <a:xfrm>
            <a:off x="-21780" y="1144588"/>
            <a:ext cx="3048000" cy="43088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200">
                <a:solidFill>
                  <a:srgbClr val="FF0000"/>
                </a:solidFill>
                <a:latin typeface="Arial"/>
                <a:ea typeface="Arial"/>
                <a:cs typeface="Arial"/>
                <a:sym typeface="Arial"/>
              </a:rPr>
              <a:t>I. Tìm hiểu chung </a:t>
            </a:r>
            <a:endParaRPr/>
          </a:p>
        </p:txBody>
      </p:sp>
      <p:sp>
        <p:nvSpPr>
          <p:cNvPr id="238" name="Google Shape;238;p15"/>
          <p:cNvSpPr/>
          <p:nvPr/>
        </p:nvSpPr>
        <p:spPr>
          <a:xfrm>
            <a:off x="-12700" y="2127250"/>
            <a:ext cx="2755900" cy="430887"/>
          </a:xfrm>
          <a:prstGeom prst="rect">
            <a:avLst/>
          </a:prstGeom>
          <a:noFill/>
          <a:ln>
            <a:noFill/>
          </a:ln>
        </p:spPr>
        <p:txBody>
          <a:bodyPr anchorCtr="0" anchor="ctr" bIns="45700" lIns="91425" spcFirstLastPara="1" rIns="91425" wrap="square" tIns="45700">
            <a:spAutoFit/>
          </a:bodyPr>
          <a:lstStyle/>
          <a:p>
            <a:pPr indent="-304800" lvl="0" marL="304800" marR="0" rtl="0" algn="l">
              <a:spcBef>
                <a:spcPts val="0"/>
              </a:spcBef>
              <a:spcAft>
                <a:spcPts val="0"/>
              </a:spcAft>
              <a:buNone/>
            </a:pPr>
            <a:r>
              <a:rPr b="1" i="0" lang="en-US" sz="2200">
                <a:solidFill>
                  <a:schemeClr val="dk1"/>
                </a:solidFill>
                <a:latin typeface="Arial"/>
                <a:ea typeface="Arial"/>
                <a:cs typeface="Arial"/>
                <a:sym typeface="Arial"/>
              </a:rPr>
              <a:t>2.Tác phẩm </a:t>
            </a:r>
            <a:endParaRPr/>
          </a:p>
        </p:txBody>
      </p:sp>
      <p:grpSp>
        <p:nvGrpSpPr>
          <p:cNvPr id="239" name="Google Shape;239;p15"/>
          <p:cNvGrpSpPr/>
          <p:nvPr/>
        </p:nvGrpSpPr>
        <p:grpSpPr>
          <a:xfrm>
            <a:off x="-14513" y="-43542"/>
            <a:ext cx="9158513" cy="865188"/>
            <a:chOff x="-31" y="38"/>
            <a:chExt cx="5791" cy="545"/>
          </a:xfrm>
        </p:grpSpPr>
        <p:sp>
          <p:nvSpPr>
            <p:cNvPr id="240" name="Google Shape;240;p15"/>
            <p:cNvSpPr/>
            <p:nvPr/>
          </p:nvSpPr>
          <p:spPr>
            <a:xfrm>
              <a:off x="0" y="38"/>
              <a:ext cx="5760" cy="545"/>
            </a:xfrm>
            <a:prstGeom prst="roundRect">
              <a:avLst>
                <a:gd fmla="val 16667" name="adj"/>
              </a:avLst>
            </a:prstGeom>
            <a:gradFill>
              <a:gsLst>
                <a:gs pos="0">
                  <a:srgbClr val="FFFF99"/>
                </a:gs>
                <a:gs pos="100000">
                  <a:schemeClr val="lt1"/>
                </a:gs>
              </a:gsLst>
              <a:lin ang="5400000" scaled="0"/>
            </a:gradFill>
            <a:ln cap="flat" cmpd="sng" w="111125">
              <a:solidFill>
                <a:schemeClr val="dk2"/>
              </a:solidFill>
              <a:prstDash val="solid"/>
              <a:round/>
              <a:headEnd len="sm" w="sm" type="none"/>
              <a:tailEnd len="sm" w="sm" type="none"/>
            </a:ln>
          </p:spPr>
          <p:txBody>
            <a:bodyPr anchorCtr="1" anchor="ctr" bIns="0" lIns="0" spcFirstLastPara="1" rIns="0" wrap="square" tIns="0">
              <a:noAutofit/>
            </a:bodyPr>
            <a:lstStyle/>
            <a:p>
              <a:pPr indent="0" lvl="0" marL="0" marR="0" rtl="0" algn="ctr">
                <a:spcBef>
                  <a:spcPts val="0"/>
                </a:spcBef>
                <a:spcAft>
                  <a:spcPts val="0"/>
                </a:spcAft>
                <a:buNone/>
              </a:pPr>
              <a:r>
                <a:t/>
              </a:r>
              <a:endParaRPr b="1" baseline="-25000" i="0" sz="2400">
                <a:solidFill>
                  <a:srgbClr val="CC0000"/>
                </a:solidFill>
                <a:latin typeface="Arial"/>
                <a:ea typeface="Arial"/>
                <a:cs typeface="Arial"/>
                <a:sym typeface="Arial"/>
              </a:endParaRPr>
            </a:p>
          </p:txBody>
        </p:sp>
        <p:sp>
          <p:nvSpPr>
            <p:cNvPr id="241" name="Google Shape;241;p15"/>
            <p:cNvSpPr/>
            <p:nvPr/>
          </p:nvSpPr>
          <p:spPr>
            <a:xfrm>
              <a:off x="-31" y="164"/>
              <a:ext cx="5791" cy="3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a:solidFill>
                    <a:schemeClr val="dk1"/>
                  </a:solidFill>
                  <a:latin typeface="Arial"/>
                  <a:ea typeface="Arial"/>
                  <a:cs typeface="Arial"/>
                  <a:sym typeface="Arial"/>
                </a:rPr>
                <a:t>Tiết </a:t>
              </a:r>
              <a:r>
                <a:rPr b="1" lang="en-US" sz="2800">
                  <a:solidFill>
                    <a:schemeClr val="dk1"/>
                  </a:solidFill>
                  <a:latin typeface="Arial"/>
                  <a:ea typeface="Arial"/>
                  <a:cs typeface="Arial"/>
                  <a:sym typeface="Arial"/>
                </a:rPr>
                <a:t>34 </a:t>
              </a:r>
              <a:r>
                <a:rPr b="1" i="0" lang="en-US" sz="2800">
                  <a:solidFill>
                    <a:schemeClr val="dk1"/>
                  </a:solidFill>
                  <a:latin typeface="Arial"/>
                  <a:ea typeface="Arial"/>
                  <a:cs typeface="Arial"/>
                  <a:sym typeface="Arial"/>
                </a:rPr>
                <a:t>- Đọc văn:     </a:t>
              </a:r>
              <a:r>
                <a:rPr b="1" lang="en-US" sz="2800">
                  <a:solidFill>
                    <a:schemeClr val="dk1"/>
                  </a:solidFill>
                  <a:latin typeface="Arial"/>
                  <a:ea typeface="Arial"/>
                  <a:cs typeface="Arial"/>
                  <a:sym typeface="Arial"/>
                </a:rPr>
                <a:t>TỎ LÒNG</a:t>
              </a:r>
              <a:r>
                <a:rPr b="1" i="0" lang="en-US" sz="2800">
                  <a:solidFill>
                    <a:schemeClr val="dk1"/>
                  </a:solidFill>
                  <a:latin typeface="Arial"/>
                  <a:ea typeface="Arial"/>
                  <a:cs typeface="Arial"/>
                  <a:sym typeface="Arial"/>
                </a:rPr>
                <a:t>   (</a:t>
              </a:r>
              <a:r>
                <a:rPr b="1" lang="en-US" sz="2800">
                  <a:solidFill>
                    <a:schemeClr val="dk1"/>
                  </a:solidFill>
                  <a:latin typeface="Arial"/>
                  <a:ea typeface="Arial"/>
                  <a:cs typeface="Arial"/>
                  <a:sym typeface="Arial"/>
                </a:rPr>
                <a:t>Phạm Ngũ Lão</a:t>
              </a:r>
              <a:r>
                <a:rPr b="1" i="0" lang="en-US" sz="2800">
                  <a:solidFill>
                    <a:schemeClr val="dk1"/>
                  </a:solidFill>
                  <a:latin typeface="Arial"/>
                  <a:ea typeface="Arial"/>
                  <a:cs typeface="Arial"/>
                  <a:sym typeface="Arial"/>
                </a:rPr>
                <a:t>)</a:t>
              </a:r>
              <a:endParaRPr b="1" i="0" sz="2800">
                <a:solidFill>
                  <a:schemeClr val="dk1"/>
                </a:solidFill>
                <a:latin typeface="Arial"/>
                <a:ea typeface="Arial"/>
                <a:cs typeface="Arial"/>
                <a:sym typeface="Arial"/>
              </a:endParaRPr>
            </a:p>
          </p:txBody>
        </p:sp>
      </p:grpSp>
      <p:pic>
        <p:nvPicPr>
          <p:cNvPr descr="http://lib.agu.edu.vn/collect/thovan/index/assoc/HASHf476.dir/214.png" id="242" name="Google Shape;242;p15"/>
          <p:cNvPicPr preferRelativeResize="0"/>
          <p:nvPr/>
        </p:nvPicPr>
        <p:blipFill rotWithShape="1">
          <a:blip r:embed="rId3">
            <a:alphaModFix/>
          </a:blip>
          <a:srcRect b="0" l="0" r="0" t="0"/>
          <a:stretch/>
        </p:blipFill>
        <p:spPr>
          <a:xfrm>
            <a:off x="0" y="3200400"/>
            <a:ext cx="2895600" cy="3352800"/>
          </a:xfrm>
          <a:prstGeom prst="rect">
            <a:avLst/>
          </a:prstGeom>
          <a:noFill/>
          <a:ln>
            <a:noFill/>
          </a:ln>
        </p:spPr>
      </p:pic>
      <p:sp>
        <p:nvSpPr>
          <p:cNvPr id="243" name="Google Shape;243;p15"/>
          <p:cNvSpPr txBox="1"/>
          <p:nvPr/>
        </p:nvSpPr>
        <p:spPr>
          <a:xfrm>
            <a:off x="4648200" y="914400"/>
            <a:ext cx="41148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7030A0"/>
                </a:solidFill>
                <a:latin typeface="Times New Roman"/>
                <a:ea typeface="Times New Roman"/>
                <a:cs typeface="Times New Roman"/>
                <a:sym typeface="Times New Roman"/>
              </a:rPr>
              <a:t>Hoành sóc </a:t>
            </a:r>
            <a:r>
              <a:rPr b="1" lang="en-US" sz="2000">
                <a:solidFill>
                  <a:srgbClr val="000000"/>
                </a:solidFill>
                <a:latin typeface="Times New Roman"/>
                <a:ea typeface="Times New Roman"/>
                <a:cs typeface="Times New Roman"/>
                <a:sym typeface="Times New Roman"/>
              </a:rPr>
              <a:t>giang sơn kháp kỉ thu,</a:t>
            </a:r>
            <a:br>
              <a:rPr b="1" lang="en-US" sz="2000">
                <a:solidFill>
                  <a:srgbClr val="000000"/>
                </a:solidFill>
                <a:latin typeface="Times New Roman"/>
                <a:ea typeface="Times New Roman"/>
                <a:cs typeface="Times New Roman"/>
                <a:sym typeface="Times New Roman"/>
              </a:rPr>
            </a:br>
            <a:r>
              <a:rPr b="1" lang="en-US" sz="2000">
                <a:solidFill>
                  <a:srgbClr val="000000"/>
                </a:solidFill>
                <a:latin typeface="Times New Roman"/>
                <a:ea typeface="Times New Roman"/>
                <a:cs typeface="Times New Roman"/>
                <a:sym typeface="Times New Roman"/>
              </a:rPr>
              <a:t>Tam quân </a:t>
            </a:r>
            <a:r>
              <a:rPr b="1" lang="en-US" sz="2000">
                <a:solidFill>
                  <a:srgbClr val="FF0000"/>
                </a:solidFill>
                <a:latin typeface="Times New Roman"/>
                <a:ea typeface="Times New Roman"/>
                <a:cs typeface="Times New Roman"/>
                <a:sym typeface="Times New Roman"/>
              </a:rPr>
              <a:t>tì hổ khí thôn ngưu.</a:t>
            </a:r>
            <a:br>
              <a:rPr b="1" lang="en-US" sz="2000">
                <a:solidFill>
                  <a:srgbClr val="FF0000"/>
                </a:solidFill>
                <a:latin typeface="Times New Roman"/>
                <a:ea typeface="Times New Roman"/>
                <a:cs typeface="Times New Roman"/>
                <a:sym typeface="Times New Roman"/>
              </a:rPr>
            </a:br>
            <a:r>
              <a:rPr b="1" lang="en-US" sz="2000">
                <a:solidFill>
                  <a:srgbClr val="000000"/>
                </a:solidFill>
                <a:latin typeface="Times New Roman"/>
                <a:ea typeface="Times New Roman"/>
                <a:cs typeface="Times New Roman"/>
                <a:sym typeface="Times New Roman"/>
              </a:rPr>
              <a:t>Nam nhi vị liễu công danh trái,</a:t>
            </a:r>
            <a:br>
              <a:rPr b="1" lang="en-US" sz="2000">
                <a:solidFill>
                  <a:srgbClr val="000000"/>
                </a:solidFill>
                <a:latin typeface="Times New Roman"/>
                <a:ea typeface="Times New Roman"/>
                <a:cs typeface="Times New Roman"/>
                <a:sym typeface="Times New Roman"/>
              </a:rPr>
            </a:br>
            <a:r>
              <a:rPr b="1" lang="en-US" sz="2000">
                <a:solidFill>
                  <a:srgbClr val="000000"/>
                </a:solidFill>
                <a:latin typeface="Times New Roman"/>
                <a:ea typeface="Times New Roman"/>
                <a:cs typeface="Times New Roman"/>
                <a:sym typeface="Times New Roman"/>
              </a:rPr>
              <a:t>Tu thính nhân gian thuyết Vũ hầu.</a:t>
            </a:r>
            <a:endParaRPr sz="2000">
              <a:solidFill>
                <a:schemeClr val="dk1"/>
              </a:solidFill>
              <a:latin typeface="Calibri"/>
              <a:ea typeface="Calibri"/>
              <a:cs typeface="Calibri"/>
              <a:sym typeface="Calibri"/>
            </a:endParaRPr>
          </a:p>
        </p:txBody>
      </p:sp>
      <p:sp>
        <p:nvSpPr>
          <p:cNvPr id="244" name="Google Shape;244;p15"/>
          <p:cNvSpPr txBox="1"/>
          <p:nvPr/>
        </p:nvSpPr>
        <p:spPr>
          <a:xfrm>
            <a:off x="4724400" y="4572000"/>
            <a:ext cx="441960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rgbClr val="5F497A"/>
                </a:solidFill>
                <a:latin typeface="Times New Roman"/>
                <a:ea typeface="Times New Roman"/>
                <a:cs typeface="Times New Roman"/>
                <a:sym typeface="Times New Roman"/>
              </a:rPr>
              <a:t>Múa giáo </a:t>
            </a:r>
            <a:r>
              <a:rPr b="1" i="1" lang="en-US" sz="2000">
                <a:solidFill>
                  <a:srgbClr val="000000"/>
                </a:solidFill>
                <a:latin typeface="Times New Roman"/>
                <a:ea typeface="Times New Roman"/>
                <a:cs typeface="Times New Roman"/>
                <a:sym typeface="Times New Roman"/>
              </a:rPr>
              <a:t>non sông trải mấy thu,</a:t>
            </a:r>
            <a:br>
              <a:rPr b="1" i="1" lang="en-US" sz="2000">
                <a:solidFill>
                  <a:srgbClr val="000000"/>
                </a:solidFill>
                <a:latin typeface="Times New Roman"/>
                <a:ea typeface="Times New Roman"/>
                <a:cs typeface="Times New Roman"/>
                <a:sym typeface="Times New Roman"/>
              </a:rPr>
            </a:br>
            <a:r>
              <a:rPr b="1" i="1" lang="en-US" sz="2000">
                <a:solidFill>
                  <a:srgbClr val="000000"/>
                </a:solidFill>
                <a:latin typeface="Times New Roman"/>
                <a:ea typeface="Times New Roman"/>
                <a:cs typeface="Times New Roman"/>
                <a:sym typeface="Times New Roman"/>
              </a:rPr>
              <a:t>Ba quân khí mạnh nuốt trôi trâu.</a:t>
            </a:r>
            <a:br>
              <a:rPr b="1" i="1" lang="en-US" sz="2000">
                <a:solidFill>
                  <a:srgbClr val="000000"/>
                </a:solidFill>
                <a:latin typeface="Times New Roman"/>
                <a:ea typeface="Times New Roman"/>
                <a:cs typeface="Times New Roman"/>
                <a:sym typeface="Times New Roman"/>
              </a:rPr>
            </a:br>
            <a:r>
              <a:rPr b="1" i="1" lang="en-US" sz="2000">
                <a:solidFill>
                  <a:srgbClr val="000000"/>
                </a:solidFill>
                <a:latin typeface="Times New Roman"/>
                <a:ea typeface="Times New Roman"/>
                <a:cs typeface="Times New Roman"/>
                <a:sym typeface="Times New Roman"/>
              </a:rPr>
              <a:t>Công danh nam tử còn vương nợ,</a:t>
            </a:r>
            <a:br>
              <a:rPr b="1" i="1" lang="en-US" sz="2000">
                <a:solidFill>
                  <a:srgbClr val="000000"/>
                </a:solidFill>
                <a:latin typeface="Times New Roman"/>
                <a:ea typeface="Times New Roman"/>
                <a:cs typeface="Times New Roman"/>
                <a:sym typeface="Times New Roman"/>
              </a:rPr>
            </a:br>
            <a:r>
              <a:rPr b="1" i="1" lang="en-US" sz="2000">
                <a:solidFill>
                  <a:srgbClr val="000000"/>
                </a:solidFill>
                <a:latin typeface="Times New Roman"/>
                <a:ea typeface="Times New Roman"/>
                <a:cs typeface="Times New Roman"/>
                <a:sym typeface="Times New Roman"/>
              </a:rPr>
              <a:t>Luống thẹn tai nghe chuyện Vũ hầu</a:t>
            </a:r>
            <a:r>
              <a:rPr b="1" i="1" lang="en-US" sz="2000">
                <a:solidFill>
                  <a:schemeClr val="dk1"/>
                </a:solidFill>
                <a:latin typeface="Times New Roman"/>
                <a:ea typeface="Times New Roman"/>
                <a:cs typeface="Times New Roman"/>
                <a:sym typeface="Times New Roman"/>
              </a:rPr>
              <a:t>.</a:t>
            </a:r>
            <a:endParaRPr/>
          </a:p>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              </a:t>
            </a:r>
            <a:r>
              <a:rPr b="1" lang="en-US" sz="1600">
                <a:solidFill>
                  <a:schemeClr val="dk1"/>
                </a:solidFill>
                <a:latin typeface="Times New Roman"/>
                <a:ea typeface="Times New Roman"/>
                <a:cs typeface="Times New Roman"/>
                <a:sym typeface="Times New Roman"/>
              </a:rPr>
              <a:t>(Bùi Văn Nguyên dịch)</a:t>
            </a:r>
            <a:endParaRPr sz="1600">
              <a:solidFill>
                <a:schemeClr val="dk1"/>
              </a:solidFill>
              <a:latin typeface="Calibri"/>
              <a:ea typeface="Calibri"/>
              <a:cs typeface="Calibri"/>
              <a:sym typeface="Calibri"/>
            </a:endParaRPr>
          </a:p>
        </p:txBody>
      </p:sp>
      <p:sp>
        <p:nvSpPr>
          <p:cNvPr id="245" name="Google Shape;245;p15"/>
          <p:cNvSpPr txBox="1"/>
          <p:nvPr/>
        </p:nvSpPr>
        <p:spPr>
          <a:xfrm flipH="1">
            <a:off x="3657600" y="1392450"/>
            <a:ext cx="990600" cy="27699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Phiên âm</a:t>
            </a:r>
            <a:endParaRPr/>
          </a:p>
        </p:txBody>
      </p:sp>
      <p:sp>
        <p:nvSpPr>
          <p:cNvPr id="246" name="Google Shape;246;p15"/>
          <p:cNvSpPr txBox="1"/>
          <p:nvPr/>
        </p:nvSpPr>
        <p:spPr>
          <a:xfrm flipH="1">
            <a:off x="3733800" y="5163823"/>
            <a:ext cx="914400" cy="27699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Dịch thơ</a:t>
            </a:r>
            <a:endParaRPr b="1" sz="1200">
              <a:solidFill>
                <a:schemeClr val="dk1"/>
              </a:solidFill>
              <a:latin typeface="Arial"/>
              <a:ea typeface="Arial"/>
              <a:cs typeface="Arial"/>
              <a:sym typeface="Arial"/>
            </a:endParaRPr>
          </a:p>
        </p:txBody>
      </p:sp>
      <p:sp>
        <p:nvSpPr>
          <p:cNvPr id="247" name="Google Shape;247;p15"/>
          <p:cNvSpPr txBox="1"/>
          <p:nvPr/>
        </p:nvSpPr>
        <p:spPr>
          <a:xfrm flipH="1">
            <a:off x="838200" y="2893398"/>
            <a:ext cx="1066800" cy="27699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Nguyên tác</a:t>
            </a:r>
            <a:endParaRPr b="1" sz="1200">
              <a:solidFill>
                <a:schemeClr val="dk1"/>
              </a:solidFill>
              <a:latin typeface="Arial"/>
              <a:ea typeface="Arial"/>
              <a:cs typeface="Arial"/>
              <a:sym typeface="Arial"/>
            </a:endParaRPr>
          </a:p>
        </p:txBody>
      </p:sp>
      <p:sp>
        <p:nvSpPr>
          <p:cNvPr id="248" name="Google Shape;248;p15"/>
          <p:cNvSpPr txBox="1"/>
          <p:nvPr/>
        </p:nvSpPr>
        <p:spPr>
          <a:xfrm>
            <a:off x="4800600" y="2971800"/>
            <a:ext cx="3962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5"/>
          <p:cNvSpPr txBox="1"/>
          <p:nvPr/>
        </p:nvSpPr>
        <p:spPr>
          <a:xfrm>
            <a:off x="3124200" y="3048000"/>
            <a:ext cx="664730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7030A0"/>
                </a:solidFill>
                <a:latin typeface="Times New Roman"/>
                <a:ea typeface="Times New Roman"/>
                <a:cs typeface="Times New Roman"/>
                <a:sym typeface="Times New Roman"/>
              </a:rPr>
              <a:t>Cầm ngang ngọn giáo </a:t>
            </a:r>
            <a:r>
              <a:rPr b="1" lang="en-US" sz="1800">
                <a:solidFill>
                  <a:srgbClr val="00B050"/>
                </a:solidFill>
                <a:latin typeface="Times New Roman"/>
                <a:ea typeface="Times New Roman"/>
                <a:cs typeface="Times New Roman"/>
                <a:sym typeface="Times New Roman"/>
              </a:rPr>
              <a:t>gìn giữ non sông đã mấy thu,</a:t>
            </a:r>
            <a:endParaRPr b="1" sz="1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Ba quân như hổ báo, khí thế hùng dũng nuốt trôi trâu.</a:t>
            </a:r>
            <a:endParaRPr b="1" sz="1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Thân nam nhi mà chưa trả xong nợ công danh,</a:t>
            </a:r>
            <a:endParaRPr b="1" sz="1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Thì luống thẹn thùng khi nghe người đời kể chuyện Vũ hầu.</a:t>
            </a:r>
            <a:endParaRPr/>
          </a:p>
          <a:p>
            <a:pPr indent="0" lvl="0" marL="0" marR="0" rtl="0" algn="l">
              <a:spcBef>
                <a:spcPts val="0"/>
              </a:spcBef>
              <a:spcAft>
                <a:spcPts val="0"/>
              </a:spcAft>
              <a:buNone/>
            </a:pPr>
            <a:r>
              <a:t/>
            </a:r>
            <a:endParaRPr b="1" sz="1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                                                                                  </a:t>
            </a:r>
            <a:endParaRPr b="1" sz="1800">
              <a:solidFill>
                <a:srgbClr val="00B050"/>
              </a:solidFill>
              <a:latin typeface="Times New Roman"/>
              <a:ea typeface="Times New Roman"/>
              <a:cs typeface="Times New Roman"/>
              <a:sym typeface="Times New Roman"/>
            </a:endParaRPr>
          </a:p>
        </p:txBody>
      </p:sp>
      <p:sp>
        <p:nvSpPr>
          <p:cNvPr id="250" name="Google Shape;250;p15"/>
          <p:cNvSpPr txBox="1"/>
          <p:nvPr/>
        </p:nvSpPr>
        <p:spPr>
          <a:xfrm flipH="1">
            <a:off x="5311775" y="2694801"/>
            <a:ext cx="1066800" cy="276999"/>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Dịch nghĩa</a:t>
            </a:r>
            <a:endParaRPr b="1" sz="1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6"/>
          <p:cNvSpPr txBox="1"/>
          <p:nvPr>
            <p:ph idx="1" type="body"/>
          </p:nvPr>
        </p:nvSpPr>
        <p:spPr>
          <a:xfrm>
            <a:off x="381000" y="228600"/>
            <a:ext cx="8305800" cy="49212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FF0000"/>
              </a:buClr>
              <a:buSzPts val="2600"/>
              <a:buFont typeface="Times New Roman"/>
              <a:buNone/>
            </a:pPr>
            <a:r>
              <a:rPr b="1" lang="en-US" sz="2600">
                <a:solidFill>
                  <a:srgbClr val="FF0000"/>
                </a:solidFill>
                <a:latin typeface="Times New Roman"/>
                <a:ea typeface="Times New Roman"/>
                <a:cs typeface="Times New Roman"/>
                <a:sym typeface="Times New Roman"/>
              </a:rPr>
              <a:t>II. </a:t>
            </a:r>
            <a:r>
              <a:rPr b="1" lang="en-US" sz="2600" u="sng">
                <a:solidFill>
                  <a:srgbClr val="FF0000"/>
                </a:solidFill>
                <a:latin typeface="Times New Roman"/>
                <a:ea typeface="Times New Roman"/>
                <a:cs typeface="Times New Roman"/>
                <a:sym typeface="Times New Roman"/>
              </a:rPr>
              <a:t>ĐỌC – HIỂU VĂN BẢN</a:t>
            </a:r>
            <a:r>
              <a:rPr b="1" lang="en-US" sz="2600">
                <a:solidFill>
                  <a:srgbClr val="FF0000"/>
                </a:solidFill>
                <a:latin typeface="Times New Roman"/>
                <a:ea typeface="Times New Roman"/>
                <a:cs typeface="Times New Roman"/>
                <a:sym typeface="Times New Roman"/>
              </a:rPr>
              <a:t>:</a:t>
            </a:r>
            <a:endParaRPr/>
          </a:p>
        </p:txBody>
      </p:sp>
      <p:sp>
        <p:nvSpPr>
          <p:cNvPr id="256" name="Google Shape;256;p16"/>
          <p:cNvSpPr/>
          <p:nvPr/>
        </p:nvSpPr>
        <p:spPr>
          <a:xfrm>
            <a:off x="381000" y="762000"/>
            <a:ext cx="41529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a:t>
            </a:r>
            <a:r>
              <a:rPr b="1" lang="en-US" sz="2800">
                <a:solidFill>
                  <a:srgbClr val="FF0000"/>
                </a:solidFill>
                <a:latin typeface="Times New Roman"/>
                <a:ea typeface="Times New Roman"/>
                <a:cs typeface="Times New Roman"/>
                <a:sym typeface="Times New Roman"/>
              </a:rPr>
              <a:t>1. </a:t>
            </a:r>
            <a:r>
              <a:rPr b="1" lang="en-US" sz="2800" u="sng">
                <a:solidFill>
                  <a:srgbClr val="FF0000"/>
                </a:solidFill>
                <a:latin typeface="Times New Roman"/>
                <a:ea typeface="Times New Roman"/>
                <a:cs typeface="Times New Roman"/>
                <a:sym typeface="Times New Roman"/>
              </a:rPr>
              <a:t>Hai câu đầu</a:t>
            </a:r>
            <a:r>
              <a:rPr b="1" lang="en-US" sz="2800">
                <a:solidFill>
                  <a:srgbClr val="FF0000"/>
                </a:solidFill>
                <a:latin typeface="Times New Roman"/>
                <a:ea typeface="Times New Roman"/>
                <a:cs typeface="Times New Roman"/>
                <a:sym typeface="Times New Roman"/>
              </a:rPr>
              <a:t>: </a:t>
            </a:r>
            <a:endParaRPr/>
          </a:p>
        </p:txBody>
      </p:sp>
      <p:sp>
        <p:nvSpPr>
          <p:cNvPr id="257" name="Google Shape;257;p16"/>
          <p:cNvSpPr/>
          <p:nvPr/>
        </p:nvSpPr>
        <p:spPr>
          <a:xfrm>
            <a:off x="457200" y="1285875"/>
            <a:ext cx="4000500" cy="89058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u="sng">
                <a:solidFill>
                  <a:srgbClr val="17365D"/>
                </a:solidFill>
                <a:latin typeface="Times New Roman"/>
                <a:ea typeface="Times New Roman"/>
                <a:cs typeface="Times New Roman"/>
                <a:sym typeface="Times New Roman"/>
              </a:rPr>
              <a:t>a. Câu 1: Hình ảnh con người thời Trần</a:t>
            </a:r>
            <a:endParaRPr b="1" sz="2800" u="sng">
              <a:solidFill>
                <a:srgbClr val="17365D"/>
              </a:solidFill>
              <a:latin typeface="Calibri"/>
              <a:ea typeface="Calibri"/>
              <a:cs typeface="Calibri"/>
              <a:sym typeface="Calibri"/>
            </a:endParaRPr>
          </a:p>
        </p:txBody>
      </p:sp>
      <p:sp>
        <p:nvSpPr>
          <p:cNvPr id="258" name="Google Shape;258;p16"/>
          <p:cNvSpPr txBox="1"/>
          <p:nvPr/>
        </p:nvSpPr>
        <p:spPr>
          <a:xfrm>
            <a:off x="428625" y="2286000"/>
            <a:ext cx="3838575" cy="954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*Tư thế: Hoành sóc  (Cầm ngang ngọn giáo)</a:t>
            </a:r>
            <a:endParaRPr/>
          </a:p>
        </p:txBody>
      </p:sp>
      <p:pic>
        <p:nvPicPr>
          <p:cNvPr id="259" name="Google Shape;259;p16"/>
          <p:cNvPicPr preferRelativeResize="0"/>
          <p:nvPr/>
        </p:nvPicPr>
        <p:blipFill rotWithShape="1">
          <a:blip r:embed="rId3">
            <a:alphaModFix/>
          </a:blip>
          <a:srcRect b="0" l="0" r="0" t="0"/>
          <a:stretch/>
        </p:blipFill>
        <p:spPr>
          <a:xfrm>
            <a:off x="4267200" y="1981200"/>
            <a:ext cx="4724400" cy="4855260"/>
          </a:xfrm>
          <a:prstGeom prst="rect">
            <a:avLst/>
          </a:prstGeom>
          <a:noFill/>
          <a:ln>
            <a:noFill/>
          </a:ln>
        </p:spPr>
      </p:pic>
      <p:sp>
        <p:nvSpPr>
          <p:cNvPr id="260" name="Google Shape;260;p16"/>
          <p:cNvSpPr txBox="1"/>
          <p:nvPr/>
        </p:nvSpPr>
        <p:spPr>
          <a:xfrm>
            <a:off x="5715000" y="1023937"/>
            <a:ext cx="3429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6"/>
          <p:cNvSpPr txBox="1"/>
          <p:nvPr/>
        </p:nvSpPr>
        <p:spPr>
          <a:xfrm>
            <a:off x="250651" y="3240088"/>
            <a:ext cx="36576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800">
                <a:solidFill>
                  <a:srgbClr val="0C0C0C"/>
                </a:solidFill>
                <a:latin typeface="Calibri"/>
                <a:ea typeface="Calibri"/>
                <a:cs typeface="Calibri"/>
                <a:sym typeface="Calibri"/>
              </a:rPr>
              <a:t>=&gt; Chủ động, tự tin, hiên ngang, lẫm liệt, sẵn sàng chiến đấu bảo vệ tổ quốc.</a:t>
            </a:r>
            <a:endParaRPr/>
          </a:p>
        </p:txBody>
      </p:sp>
      <p:sp>
        <p:nvSpPr>
          <p:cNvPr id="262" name="Google Shape;262;p16"/>
          <p:cNvSpPr txBox="1"/>
          <p:nvPr/>
        </p:nvSpPr>
        <p:spPr>
          <a:xfrm>
            <a:off x="214117" y="5093548"/>
            <a:ext cx="373380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-&gt; Hình ảnh kì vĩ mang tính chất sử thi, tầm vóc vũ trụ.</a:t>
            </a:r>
            <a:endParaRPr/>
          </a:p>
        </p:txBody>
      </p:sp>
      <p:sp>
        <p:nvSpPr>
          <p:cNvPr id="263" name="Google Shape;263;p16"/>
          <p:cNvSpPr txBox="1"/>
          <p:nvPr/>
        </p:nvSpPr>
        <p:spPr>
          <a:xfrm>
            <a:off x="4272969" y="1101209"/>
            <a:ext cx="45662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Hoành sóc giang sơn kháp kỉ thu</a:t>
            </a:r>
            <a:endParaRPr b="1" i="1"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500"/>
                                        <p:tgtEl>
                                          <p:spTgt spid="2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5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7"/>
          <p:cNvSpPr/>
          <p:nvPr/>
        </p:nvSpPr>
        <p:spPr>
          <a:xfrm>
            <a:off x="1752600" y="76200"/>
            <a:ext cx="5334000" cy="609600"/>
          </a:xfrm>
          <a:prstGeom prst="rect">
            <a:avLst/>
          </a:prstGeom>
        </p:spPr>
        <p:txBody>
          <a:bodyPr>
            <a:prstTxWarp prst="textPlain"/>
          </a:bodyPr>
          <a:lstStyle/>
          <a:p>
            <a:pPr lvl="0" algn="ctr"/>
            <a:r>
              <a:rPr b="0" i="0">
                <a:ln cap="flat" cmpd="sng" w="9525">
                  <a:solidFill>
                    <a:srgbClr val="FFFF00"/>
                  </a:solidFill>
                  <a:prstDash val="solid"/>
                  <a:round/>
                  <a:headEnd len="sm" w="sm" type="none"/>
                  <a:tailEnd len="sm" w="sm" type="none"/>
                </a:ln>
                <a:solidFill>
                  <a:srgbClr val="FF0000"/>
                </a:solidFill>
                <a:latin typeface="Arial"/>
              </a:rPr>
              <a:t>Tá lßng </a:t>
            </a:r>
          </a:p>
        </p:txBody>
      </p:sp>
      <p:pic>
        <p:nvPicPr>
          <p:cNvPr descr="BD21315_" id="269" name="Google Shape;269;p17"/>
          <p:cNvPicPr preferRelativeResize="0"/>
          <p:nvPr/>
        </p:nvPicPr>
        <p:blipFill rotWithShape="1">
          <a:blip r:embed="rId3">
            <a:alphaModFix/>
          </a:blip>
          <a:srcRect b="0" l="0" r="0" t="0"/>
          <a:stretch/>
        </p:blipFill>
        <p:spPr>
          <a:xfrm>
            <a:off x="762000" y="763588"/>
            <a:ext cx="7696200" cy="74612"/>
          </a:xfrm>
          <a:prstGeom prst="rect">
            <a:avLst/>
          </a:prstGeom>
          <a:solidFill>
            <a:srgbClr val="FF9900"/>
          </a:solidFill>
          <a:ln>
            <a:noFill/>
          </a:ln>
        </p:spPr>
      </p:pic>
      <p:sp>
        <p:nvSpPr>
          <p:cNvPr id="270" name="Google Shape;270;p17"/>
          <p:cNvSpPr txBox="1"/>
          <p:nvPr/>
        </p:nvSpPr>
        <p:spPr>
          <a:xfrm>
            <a:off x="0" y="1447800"/>
            <a:ext cx="53340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Times New Roman"/>
                <a:ea typeface="Times New Roman"/>
                <a:cs typeface="Times New Roman"/>
                <a:sym typeface="Times New Roman"/>
              </a:rPr>
              <a:t>II. </a:t>
            </a:r>
            <a:r>
              <a:rPr b="1" lang="en-US" sz="2600" u="sng">
                <a:solidFill>
                  <a:srgbClr val="FF0000"/>
                </a:solidFill>
                <a:latin typeface="Times New Roman"/>
                <a:ea typeface="Times New Roman"/>
                <a:cs typeface="Times New Roman"/>
                <a:sym typeface="Times New Roman"/>
              </a:rPr>
              <a:t>ĐỌC – HIỂU VĂN BẢN</a:t>
            </a:r>
            <a:r>
              <a:rPr b="1" lang="en-US" sz="2600">
                <a:solidFill>
                  <a:srgbClr val="FF0000"/>
                </a:solidFill>
                <a:latin typeface="Times New Roman"/>
                <a:ea typeface="Times New Roman"/>
                <a:cs typeface="Times New Roman"/>
                <a:sym typeface="Times New Roman"/>
              </a:rPr>
              <a:t>:</a:t>
            </a:r>
            <a:endParaRPr/>
          </a:p>
        </p:txBody>
      </p:sp>
      <p:sp>
        <p:nvSpPr>
          <p:cNvPr id="271" name="Google Shape;271;p17"/>
          <p:cNvSpPr txBox="1"/>
          <p:nvPr/>
        </p:nvSpPr>
        <p:spPr>
          <a:xfrm>
            <a:off x="5519738" y="838200"/>
            <a:ext cx="2871787"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Phạm Ngũ Lão </a:t>
            </a:r>
            <a:endParaRPr/>
          </a:p>
        </p:txBody>
      </p:sp>
      <p:sp>
        <p:nvSpPr>
          <p:cNvPr id="272" name="Google Shape;272;p17"/>
          <p:cNvSpPr txBox="1"/>
          <p:nvPr/>
        </p:nvSpPr>
        <p:spPr>
          <a:xfrm>
            <a:off x="1905000" y="762000"/>
            <a:ext cx="4114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 Thuật hoài )  </a:t>
            </a:r>
            <a:endParaRPr/>
          </a:p>
        </p:txBody>
      </p:sp>
      <p:sp>
        <p:nvSpPr>
          <p:cNvPr id="273" name="Google Shape;273;p17"/>
          <p:cNvSpPr txBox="1"/>
          <p:nvPr/>
        </p:nvSpPr>
        <p:spPr>
          <a:xfrm>
            <a:off x="228600" y="5237163"/>
            <a:ext cx="5105400" cy="1200329"/>
          </a:xfrm>
          <a:prstGeom prst="rect">
            <a:avLst/>
          </a:prstGeom>
          <a:noFill/>
          <a:ln>
            <a:noFill/>
          </a:ln>
        </p:spPr>
        <p:txBody>
          <a:bodyPr anchorCtr="0" anchor="t" bIns="45700" lIns="91425" spcFirstLastPara="1" rIns="91425" wrap="square" tIns="45700">
            <a:spAutoFit/>
          </a:bodyPr>
          <a:lstStyle/>
          <a:p>
            <a:pPr indent="-228600" lvl="2" marL="1143000" marR="0" rtl="0" algn="l">
              <a:spcBef>
                <a:spcPts val="0"/>
              </a:spcBef>
              <a:spcAft>
                <a:spcPts val="0"/>
              </a:spcAft>
              <a:buClr>
                <a:srgbClr val="0000FF"/>
              </a:buClr>
              <a:buSzPts val="2400"/>
              <a:buFont typeface="Noto Sans Symbols"/>
              <a:buChar char="🡺"/>
            </a:pPr>
            <a:r>
              <a:rPr b="1" i="1" lang="en-US" sz="2400" u="none" cap="none" strike="noStrike">
                <a:solidFill>
                  <a:srgbClr val="0000FF"/>
                </a:solidFill>
                <a:latin typeface="Times New Roman"/>
                <a:ea typeface="Times New Roman"/>
                <a:cs typeface="Times New Roman"/>
                <a:sym typeface="Times New Roman"/>
              </a:rPr>
              <a:t>Tầm vóc lớn lao kì vĩ, oai phong lẫm liệt và ý chí chiến đấu bền bỉ, kiên trì</a:t>
            </a:r>
            <a:endParaRPr b="1" i="1" sz="2400" u="none" cap="none" strike="noStrike">
              <a:solidFill>
                <a:srgbClr val="0000FF"/>
              </a:solidFill>
              <a:latin typeface="Times New Roman"/>
              <a:ea typeface="Times New Roman"/>
              <a:cs typeface="Times New Roman"/>
              <a:sym typeface="Times New Roman"/>
            </a:endParaRPr>
          </a:p>
        </p:txBody>
      </p:sp>
      <p:sp>
        <p:nvSpPr>
          <p:cNvPr id="274" name="Google Shape;274;p17"/>
          <p:cNvSpPr txBox="1"/>
          <p:nvPr/>
        </p:nvSpPr>
        <p:spPr>
          <a:xfrm>
            <a:off x="119063" y="2590800"/>
            <a:ext cx="419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*Bối cảnh xuất hiện:</a:t>
            </a:r>
            <a:endParaRPr sz="2800">
              <a:solidFill>
                <a:schemeClr val="dk1"/>
              </a:solidFill>
              <a:latin typeface="Times New Roman"/>
              <a:ea typeface="Times New Roman"/>
              <a:cs typeface="Times New Roman"/>
              <a:sym typeface="Times New Roman"/>
            </a:endParaRPr>
          </a:p>
        </p:txBody>
      </p:sp>
      <p:sp>
        <p:nvSpPr>
          <p:cNvPr id="275" name="Google Shape;275;p17"/>
          <p:cNvSpPr txBox="1"/>
          <p:nvPr/>
        </p:nvSpPr>
        <p:spPr>
          <a:xfrm>
            <a:off x="228600" y="3114675"/>
            <a:ext cx="2133600" cy="460375"/>
          </a:xfrm>
          <a:prstGeom prst="rect">
            <a:avLst/>
          </a:prstGeom>
          <a:noFill/>
          <a:ln cap="flat" cmpd="sng" w="9525">
            <a:solidFill>
              <a:srgbClr val="CC99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Không gian:</a:t>
            </a:r>
            <a:endParaRPr/>
          </a:p>
        </p:txBody>
      </p:sp>
      <p:sp>
        <p:nvSpPr>
          <p:cNvPr id="276" name="Google Shape;276;p17"/>
          <p:cNvSpPr txBox="1"/>
          <p:nvPr/>
        </p:nvSpPr>
        <p:spPr>
          <a:xfrm flipH="1">
            <a:off x="228600" y="4037013"/>
            <a:ext cx="2133600" cy="461962"/>
          </a:xfrm>
          <a:prstGeom prst="rect">
            <a:avLst/>
          </a:prstGeom>
          <a:noFill/>
          <a:ln cap="flat" cmpd="sng" w="9525">
            <a:solidFill>
              <a:srgbClr val="CC99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 Thời gian:</a:t>
            </a:r>
            <a:endParaRPr/>
          </a:p>
        </p:txBody>
      </p:sp>
      <p:sp>
        <p:nvSpPr>
          <p:cNvPr id="277" name="Google Shape;277;p17"/>
          <p:cNvSpPr txBox="1"/>
          <p:nvPr/>
        </p:nvSpPr>
        <p:spPr>
          <a:xfrm>
            <a:off x="2362200" y="4037013"/>
            <a:ext cx="3157538"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990099"/>
                </a:solidFill>
                <a:latin typeface="Times New Roman"/>
                <a:ea typeface="Times New Roman"/>
                <a:cs typeface="Times New Roman"/>
                <a:sym typeface="Times New Roman"/>
              </a:rPr>
              <a:t>Kháp kỉ thu</a:t>
            </a:r>
            <a:r>
              <a:rPr b="1" lang="en-US" sz="2400">
                <a:solidFill>
                  <a:srgbClr val="990099"/>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(đã mấy thu)  =&gt; Thời gian dài (suốt chiều dài lịch sử)</a:t>
            </a:r>
            <a:endParaRPr/>
          </a:p>
        </p:txBody>
      </p:sp>
      <p:sp>
        <p:nvSpPr>
          <p:cNvPr id="278" name="Google Shape;278;p17"/>
          <p:cNvSpPr txBox="1"/>
          <p:nvPr/>
        </p:nvSpPr>
        <p:spPr>
          <a:xfrm>
            <a:off x="2362200" y="3114675"/>
            <a:ext cx="3157538"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990099"/>
                </a:solidFill>
                <a:latin typeface="Times New Roman"/>
                <a:ea typeface="Times New Roman"/>
                <a:cs typeface="Times New Roman"/>
                <a:sym typeface="Times New Roman"/>
              </a:rPr>
              <a:t>Giang sơn</a:t>
            </a:r>
            <a:r>
              <a:rPr b="1" lang="en-US" sz="2400">
                <a:solidFill>
                  <a:schemeClr val="dk1"/>
                </a:solidFill>
                <a:latin typeface="Times New Roman"/>
                <a:ea typeface="Times New Roman"/>
                <a:cs typeface="Times New Roman"/>
                <a:sym typeface="Times New Roman"/>
              </a:rPr>
              <a:t> (non sông)  =&gt; Vũ trụ rộng lớn.</a:t>
            </a:r>
            <a:endParaRPr/>
          </a:p>
        </p:txBody>
      </p:sp>
      <p:pic>
        <p:nvPicPr>
          <p:cNvPr descr="C:\Users\MBC\Downloads\BachDangGiang.jpg" id="279" name="Google Shape;279;p17"/>
          <p:cNvPicPr preferRelativeResize="0"/>
          <p:nvPr/>
        </p:nvPicPr>
        <p:blipFill rotWithShape="1">
          <a:blip r:embed="rId4">
            <a:alphaModFix/>
          </a:blip>
          <a:srcRect b="0" l="0" r="0" t="0"/>
          <a:stretch/>
        </p:blipFill>
        <p:spPr>
          <a:xfrm>
            <a:off x="5519738" y="1457325"/>
            <a:ext cx="3654425" cy="5400675"/>
          </a:xfrm>
          <a:prstGeom prst="rect">
            <a:avLst/>
          </a:prstGeom>
          <a:noFill/>
          <a:ln>
            <a:noFill/>
          </a:ln>
        </p:spPr>
      </p:pic>
      <p:sp>
        <p:nvSpPr>
          <p:cNvPr id="280" name="Google Shape;280;p17"/>
          <p:cNvSpPr/>
          <p:nvPr/>
        </p:nvSpPr>
        <p:spPr>
          <a:xfrm>
            <a:off x="357188" y="1936750"/>
            <a:ext cx="2728912"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a:t>
            </a:r>
            <a:r>
              <a:rPr b="1" lang="en-US" sz="2800" u="sng">
                <a:solidFill>
                  <a:schemeClr val="dk1"/>
                </a:solidFill>
                <a:latin typeface="Times New Roman"/>
                <a:ea typeface="Times New Roman"/>
                <a:cs typeface="Times New Roman"/>
                <a:sym typeface="Times New Roman"/>
              </a:rPr>
              <a:t>Hai câu đầu</a:t>
            </a:r>
            <a:r>
              <a:rPr b="1" lang="en-US" sz="2800">
                <a:solidFill>
                  <a:schemeClr val="dk1"/>
                </a:solidFill>
                <a:latin typeface="Times New Roman"/>
                <a:ea typeface="Times New Roman"/>
                <a:cs typeface="Times New Roman"/>
                <a:sym typeface="Times New Roman"/>
              </a:rPr>
              <a:t>: </a:t>
            </a:r>
            <a:endParaRPr/>
          </a:p>
        </p:txBody>
      </p:sp>
      <p:pic>
        <p:nvPicPr>
          <p:cNvPr id="281" name="Google Shape;281;p17"/>
          <p:cNvPicPr preferRelativeResize="0"/>
          <p:nvPr/>
        </p:nvPicPr>
        <p:blipFill rotWithShape="1">
          <a:blip r:embed="rId5">
            <a:alphaModFix/>
          </a:blip>
          <a:srcRect b="0" l="0" r="0" t="0"/>
          <a:stretch/>
        </p:blipFill>
        <p:spPr>
          <a:xfrm>
            <a:off x="5638800" y="1457326"/>
            <a:ext cx="3505200" cy="5248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18"/>
          <p:cNvPicPr preferRelativeResize="0"/>
          <p:nvPr/>
        </p:nvPicPr>
        <p:blipFill rotWithShape="1">
          <a:blip r:embed="rId3">
            <a:alphaModFix/>
          </a:blip>
          <a:srcRect b="0" l="0" r="0" t="0"/>
          <a:stretch/>
        </p:blipFill>
        <p:spPr>
          <a:xfrm>
            <a:off x="4572000" y="381000"/>
            <a:ext cx="4419600" cy="6172200"/>
          </a:xfrm>
          <a:prstGeom prst="rect">
            <a:avLst/>
          </a:prstGeom>
          <a:noFill/>
          <a:ln>
            <a:noFill/>
          </a:ln>
        </p:spPr>
      </p:pic>
      <p:sp>
        <p:nvSpPr>
          <p:cNvPr id="287" name="Google Shape;287;p18"/>
          <p:cNvSpPr txBox="1"/>
          <p:nvPr>
            <p:ph idx="1" type="body"/>
          </p:nvPr>
        </p:nvSpPr>
        <p:spPr>
          <a:xfrm>
            <a:off x="152399" y="228600"/>
            <a:ext cx="8229600" cy="49212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FF0000"/>
              </a:buClr>
              <a:buSzPts val="2600"/>
              <a:buFont typeface="Times New Roman"/>
              <a:buNone/>
            </a:pPr>
            <a:r>
              <a:rPr b="1" lang="en-US" sz="2600">
                <a:solidFill>
                  <a:srgbClr val="FF0000"/>
                </a:solidFill>
                <a:latin typeface="Times New Roman"/>
                <a:ea typeface="Times New Roman"/>
                <a:cs typeface="Times New Roman"/>
                <a:sym typeface="Times New Roman"/>
              </a:rPr>
              <a:t>II. </a:t>
            </a:r>
            <a:r>
              <a:rPr b="1" lang="en-US" sz="2600" u="sng">
                <a:solidFill>
                  <a:srgbClr val="FF0000"/>
                </a:solidFill>
                <a:latin typeface="Times New Roman"/>
                <a:ea typeface="Times New Roman"/>
                <a:cs typeface="Times New Roman"/>
                <a:sym typeface="Times New Roman"/>
              </a:rPr>
              <a:t>ĐỌC – HIỂU VĂN BẢN</a:t>
            </a:r>
            <a:r>
              <a:rPr b="1" lang="en-US" sz="2600">
                <a:solidFill>
                  <a:srgbClr val="FF0000"/>
                </a:solidFill>
                <a:latin typeface="Times New Roman"/>
                <a:ea typeface="Times New Roman"/>
                <a:cs typeface="Times New Roman"/>
                <a:sym typeface="Times New Roman"/>
              </a:rPr>
              <a:t>:</a:t>
            </a:r>
            <a:endParaRPr/>
          </a:p>
        </p:txBody>
      </p:sp>
      <p:sp>
        <p:nvSpPr>
          <p:cNvPr id="288" name="Google Shape;288;p18"/>
          <p:cNvSpPr/>
          <p:nvPr/>
        </p:nvSpPr>
        <p:spPr>
          <a:xfrm flipH="1">
            <a:off x="266699" y="1600200"/>
            <a:ext cx="4343400" cy="8921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u="sng">
                <a:solidFill>
                  <a:srgbClr val="974806"/>
                </a:solidFill>
                <a:latin typeface="Times New Roman"/>
                <a:ea typeface="Times New Roman"/>
                <a:cs typeface="Times New Roman"/>
                <a:sym typeface="Times New Roman"/>
              </a:rPr>
              <a:t>b. Câu 2: Hình ảnh quân đội thời Trần: </a:t>
            </a:r>
            <a:endParaRPr/>
          </a:p>
        </p:txBody>
      </p:sp>
      <p:sp>
        <p:nvSpPr>
          <p:cNvPr id="289" name="Google Shape;289;p18"/>
          <p:cNvSpPr/>
          <p:nvPr/>
        </p:nvSpPr>
        <p:spPr>
          <a:xfrm flipH="1">
            <a:off x="176408" y="2558961"/>
            <a:ext cx="4267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Times New Roman"/>
                <a:ea typeface="Times New Roman"/>
                <a:cs typeface="Times New Roman"/>
                <a:sym typeface="Times New Roman"/>
              </a:rPr>
              <a:t>* </a:t>
            </a:r>
            <a:r>
              <a:rPr b="1" lang="en-US" sz="2400">
                <a:solidFill>
                  <a:schemeClr val="dk1"/>
                </a:solidFill>
                <a:latin typeface="Times New Roman"/>
                <a:ea typeface="Times New Roman"/>
                <a:cs typeface="Times New Roman"/>
                <a:sym typeface="Times New Roman"/>
              </a:rPr>
              <a:t>Ba quân: Quân đội thời Trần (Chia làm ba đội quân: tiền quân, trung quân và hậu)</a:t>
            </a:r>
            <a:endParaRPr b="1" sz="2400">
              <a:solidFill>
                <a:schemeClr val="dk1"/>
              </a:solidFill>
              <a:latin typeface="Times New Roman"/>
              <a:ea typeface="Times New Roman"/>
              <a:cs typeface="Times New Roman"/>
              <a:sym typeface="Times New Roman"/>
            </a:endParaRPr>
          </a:p>
        </p:txBody>
      </p:sp>
      <p:sp>
        <p:nvSpPr>
          <p:cNvPr id="290" name="Google Shape;290;p18"/>
          <p:cNvSpPr/>
          <p:nvPr/>
        </p:nvSpPr>
        <p:spPr>
          <a:xfrm>
            <a:off x="266699" y="838200"/>
            <a:ext cx="40386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1. </a:t>
            </a:r>
            <a:r>
              <a:rPr b="1" lang="en-US" sz="2800" u="sng">
                <a:solidFill>
                  <a:schemeClr val="dk1"/>
                </a:solidFill>
                <a:latin typeface="Times New Roman"/>
                <a:ea typeface="Times New Roman"/>
                <a:cs typeface="Times New Roman"/>
                <a:sym typeface="Times New Roman"/>
              </a:rPr>
              <a:t>Hai câu đầu</a:t>
            </a:r>
            <a:r>
              <a:rPr b="1" lang="en-US" sz="2800">
                <a:solidFill>
                  <a:schemeClr val="dk1"/>
                </a:solidFill>
                <a:latin typeface="Times New Roman"/>
                <a:ea typeface="Times New Roman"/>
                <a:cs typeface="Times New Roman"/>
                <a:sym typeface="Times New Roman"/>
              </a:rPr>
              <a:t>: </a:t>
            </a:r>
            <a:endParaRPr/>
          </a:p>
        </p:txBody>
      </p:sp>
      <p:sp>
        <p:nvSpPr>
          <p:cNvPr id="291" name="Google Shape;291;p18"/>
          <p:cNvSpPr txBox="1"/>
          <p:nvPr/>
        </p:nvSpPr>
        <p:spPr>
          <a:xfrm>
            <a:off x="457200" y="3962400"/>
            <a:ext cx="3581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FF"/>
                </a:solidFill>
                <a:latin typeface="Times New Roman"/>
                <a:ea typeface="Times New Roman"/>
                <a:cs typeface="Times New Roman"/>
                <a:sym typeface="Times New Roman"/>
              </a:rPr>
              <a:t> =&gt; Biểu tượng quân đội của đất nước, sức mạnh của dân tộc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500"/>
                                        <p:tgtEl>
                                          <p:spTgt spid="29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9"/>
          <p:cNvSpPr txBox="1"/>
          <p:nvPr>
            <p:ph idx="1" type="body"/>
          </p:nvPr>
        </p:nvSpPr>
        <p:spPr>
          <a:xfrm>
            <a:off x="0" y="0"/>
            <a:ext cx="8763000" cy="2743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imes New Roman"/>
              <a:buNone/>
            </a:pPr>
            <a:r>
              <a:rPr lang="en-US">
                <a:latin typeface="Times New Roman"/>
                <a:ea typeface="Times New Roman"/>
                <a:cs typeface="Times New Roman"/>
                <a:sym typeface="Times New Roman"/>
              </a:rPr>
              <a:t> </a:t>
            </a: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Sức mạnh: </a:t>
            </a:r>
            <a:r>
              <a:rPr b="1" i="1" lang="en-US" sz="2400">
                <a:solidFill>
                  <a:srgbClr val="0000FF"/>
                </a:solidFill>
                <a:latin typeface="Times New Roman"/>
                <a:ea typeface="Times New Roman"/>
                <a:cs typeface="Times New Roman"/>
                <a:sym typeface="Times New Roman"/>
              </a:rPr>
              <a:t>Như hổ báo </a:t>
            </a:r>
            <a:r>
              <a:rPr b="1" lang="en-US" sz="2400">
                <a:latin typeface="Times New Roman"/>
                <a:ea typeface="Times New Roman"/>
                <a:cs typeface="Times New Roman"/>
                <a:sym typeface="Times New Roman"/>
              </a:rPr>
              <a:t>(so sánh, ẩn dụ)</a:t>
            </a:r>
            <a:endParaRPr/>
          </a:p>
          <a:p>
            <a:pPr indent="0" lvl="0" marL="0" rtl="0" algn="l">
              <a:lnSpc>
                <a:spcPct val="90000"/>
              </a:lnSpc>
              <a:spcBef>
                <a:spcPts val="1200"/>
              </a:spcBef>
              <a:spcAft>
                <a:spcPts val="0"/>
              </a:spcAft>
              <a:buClr>
                <a:schemeClr val="dk1"/>
              </a:buClr>
              <a:buSzPts val="2400"/>
              <a:buFont typeface="Times New Roman"/>
              <a:buNone/>
            </a:pPr>
            <a:r>
              <a:rPr b="1" lang="en-US" sz="2400">
                <a:latin typeface="Times New Roman"/>
                <a:ea typeface="Times New Roman"/>
                <a:cs typeface="Times New Roman"/>
                <a:sym typeface="Times New Roman"/>
              </a:rPr>
              <a:t> * Khí thế: </a:t>
            </a:r>
            <a:r>
              <a:rPr b="1" i="1" lang="en-US" sz="2400">
                <a:solidFill>
                  <a:srgbClr val="0000FF"/>
                </a:solidFill>
                <a:latin typeface="Times New Roman"/>
                <a:ea typeface="Times New Roman"/>
                <a:cs typeface="Times New Roman"/>
                <a:sym typeface="Times New Roman"/>
              </a:rPr>
              <a:t>Nuốt trôi trâu, át sao Ngưu </a:t>
            </a:r>
            <a:r>
              <a:rPr b="1" lang="en-US" sz="2400">
                <a:latin typeface="Times New Roman"/>
                <a:ea typeface="Times New Roman"/>
                <a:cs typeface="Times New Roman"/>
                <a:sym typeface="Times New Roman"/>
              </a:rPr>
              <a:t>(phóng đại)</a:t>
            </a:r>
            <a:endParaRPr/>
          </a:p>
          <a:p>
            <a:pPr indent="0" lvl="0" marL="0" rtl="0" algn="l">
              <a:lnSpc>
                <a:spcPct val="90000"/>
              </a:lnSpc>
              <a:spcBef>
                <a:spcPts val="1200"/>
              </a:spcBef>
              <a:spcAft>
                <a:spcPts val="0"/>
              </a:spcAft>
              <a:buClr>
                <a:srgbClr val="974806"/>
              </a:buClr>
              <a:buSzPts val="2400"/>
              <a:buFont typeface="Times New Roman"/>
              <a:buNone/>
            </a:pPr>
            <a:r>
              <a:rPr b="1" lang="en-US" sz="2400">
                <a:solidFill>
                  <a:srgbClr val="974806"/>
                </a:solidFill>
                <a:latin typeface="Times New Roman"/>
                <a:ea typeface="Times New Roman"/>
                <a:cs typeface="Times New Roman"/>
                <a:sym typeface="Times New Roman"/>
              </a:rPr>
              <a:t>     =&gt; Cụ thể hóa sức mạnh vật chất – khái quát hoa sức mạnh tinh thần của quân đội nhà Trần: hào khí bừng bừng, sục sôi, sức tiến công như vũ bão, quyết chiến, quyết thắng mọi kẻ thù xâm lược.</a:t>
            </a:r>
            <a:r>
              <a:rPr b="1" lang="en-US" sz="2400">
                <a:solidFill>
                  <a:srgbClr val="C00000"/>
                </a:solidFill>
                <a:latin typeface="Times New Roman"/>
                <a:ea typeface="Times New Roman"/>
                <a:cs typeface="Times New Roman"/>
                <a:sym typeface="Times New Roman"/>
              </a:rPr>
              <a:t> </a:t>
            </a:r>
            <a:r>
              <a:rPr b="1" lang="en-US" sz="2400">
                <a:solidFill>
                  <a:srgbClr val="3F3151"/>
                </a:solidFill>
                <a:latin typeface="Times New Roman"/>
                <a:ea typeface="Times New Roman"/>
                <a:cs typeface="Times New Roman"/>
                <a:sym typeface="Times New Roman"/>
              </a:rPr>
              <a:t>(Hào khí Đông A)</a:t>
            </a:r>
            <a:endParaRPr b="1" sz="2400">
              <a:solidFill>
                <a:srgbClr val="3F3151"/>
              </a:solidFill>
              <a:latin typeface="Times New Roman"/>
              <a:ea typeface="Times New Roman"/>
              <a:cs typeface="Times New Roman"/>
              <a:sym typeface="Times New Roman"/>
            </a:endParaRPr>
          </a:p>
        </p:txBody>
      </p:sp>
      <p:pic>
        <p:nvPicPr>
          <p:cNvPr id="297" name="Google Shape;297;p19"/>
          <p:cNvPicPr preferRelativeResize="0"/>
          <p:nvPr/>
        </p:nvPicPr>
        <p:blipFill rotWithShape="1">
          <a:blip r:embed="rId3">
            <a:alphaModFix/>
          </a:blip>
          <a:srcRect b="0" l="0" r="0" t="0"/>
          <a:stretch/>
        </p:blipFill>
        <p:spPr>
          <a:xfrm>
            <a:off x="0" y="2895600"/>
            <a:ext cx="9144000" cy="396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500"/>
                                        <p:tgtEl>
                                          <p:spTgt spid="29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838200" y="27432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TGS\Documents\Toản.png" id="102" name="Google Shape;102;p2"/>
          <p:cNvPicPr preferRelativeResize="0"/>
          <p:nvPr/>
        </p:nvPicPr>
        <p:blipFill rotWithShape="1">
          <a:blip r:embed="rId3">
            <a:alphaModFix/>
          </a:blip>
          <a:srcRect b="0" l="0" r="0" t="0"/>
          <a:stretch/>
        </p:blipFill>
        <p:spPr>
          <a:xfrm>
            <a:off x="18789" y="0"/>
            <a:ext cx="9144000" cy="8305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6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txBox="1"/>
          <p:nvPr>
            <p:ph type="title"/>
          </p:nvPr>
        </p:nvSpPr>
        <p:spPr>
          <a:xfrm>
            <a:off x="76200" y="0"/>
            <a:ext cx="8458200" cy="4111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Trận Hàm Tử-Hưng Đạo Vương chém đầu Toa Đô</a:t>
            </a:r>
            <a:endParaRPr b="1" sz="2800">
              <a:solidFill>
                <a:srgbClr val="FF0000"/>
              </a:solidFill>
              <a:latin typeface="Times New Roman"/>
              <a:ea typeface="Times New Roman"/>
              <a:cs typeface="Times New Roman"/>
              <a:sym typeface="Times New Roman"/>
            </a:endParaRPr>
          </a:p>
        </p:txBody>
      </p:sp>
      <p:pic>
        <p:nvPicPr>
          <p:cNvPr id="303" name="Google Shape;303;p20"/>
          <p:cNvPicPr preferRelativeResize="0"/>
          <p:nvPr>
            <p:ph idx="1" type="body"/>
          </p:nvPr>
        </p:nvPicPr>
        <p:blipFill rotWithShape="1">
          <a:blip r:embed="rId3">
            <a:alphaModFix/>
          </a:blip>
          <a:srcRect b="0" l="0" r="0" t="0"/>
          <a:stretch/>
        </p:blipFill>
        <p:spPr>
          <a:xfrm>
            <a:off x="0" y="533400"/>
            <a:ext cx="9144000" cy="6324600"/>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txBox="1"/>
          <p:nvPr>
            <p:ph type="title"/>
          </p:nvPr>
        </p:nvSpPr>
        <p:spPr>
          <a:xfrm>
            <a:off x="0" y="-228600"/>
            <a:ext cx="82296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2400"/>
              <a:buFont typeface="Times New Roman"/>
              <a:buNone/>
            </a:pPr>
            <a:r>
              <a:rPr b="1" lang="en-US" sz="2400">
                <a:solidFill>
                  <a:srgbClr val="FF0000"/>
                </a:solidFill>
                <a:latin typeface="Times New Roman"/>
                <a:ea typeface="Times New Roman"/>
                <a:cs typeface="Times New Roman"/>
                <a:sym typeface="Times New Roman"/>
              </a:rPr>
              <a:t>                   </a:t>
            </a:r>
            <a:r>
              <a:rPr b="1" lang="en-US" sz="2800">
                <a:solidFill>
                  <a:srgbClr val="FF0000"/>
                </a:solidFill>
                <a:latin typeface="Times New Roman"/>
                <a:ea typeface="Times New Roman"/>
                <a:cs typeface="Times New Roman"/>
                <a:sym typeface="Times New Roman"/>
              </a:rPr>
              <a:t>Trận toàn thắng trên sông Bạch Đằng 1288</a:t>
            </a:r>
            <a:endParaRPr/>
          </a:p>
        </p:txBody>
      </p:sp>
      <p:sp>
        <p:nvSpPr>
          <p:cNvPr id="309" name="Google Shape;309;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310" name="Google Shape;310;p21"/>
          <p:cNvPicPr preferRelativeResize="0"/>
          <p:nvPr/>
        </p:nvPicPr>
        <p:blipFill rotWithShape="1">
          <a:blip r:embed="rId3">
            <a:alphaModFix/>
          </a:blip>
          <a:srcRect b="0" l="0" r="0" t="0"/>
          <a:stretch/>
        </p:blipFill>
        <p:spPr>
          <a:xfrm>
            <a:off x="0" y="685800"/>
            <a:ext cx="9144000" cy="6172200"/>
          </a:xfrm>
          <a:prstGeom prst="rect">
            <a:avLst/>
          </a:prstGeom>
          <a:noFill/>
          <a:ln>
            <a:noFill/>
          </a:ln>
        </p:spPr>
      </p:pic>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2"/>
          <p:cNvSpPr txBox="1"/>
          <p:nvPr/>
        </p:nvSpPr>
        <p:spPr>
          <a:xfrm flipH="1" rot="10800000">
            <a:off x="3886200" y="2576513"/>
            <a:ext cx="200977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316" name="Google Shape;316;p22"/>
          <p:cNvSpPr txBox="1"/>
          <p:nvPr/>
        </p:nvSpPr>
        <p:spPr>
          <a:xfrm>
            <a:off x="5546725" y="1081088"/>
            <a:ext cx="438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317" name="Google Shape;317;p22"/>
          <p:cNvSpPr txBox="1"/>
          <p:nvPr/>
        </p:nvSpPr>
        <p:spPr>
          <a:xfrm>
            <a:off x="5661025" y="1058863"/>
            <a:ext cx="184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318" name="Google Shape;318;p22"/>
          <p:cNvSpPr txBox="1"/>
          <p:nvPr/>
        </p:nvSpPr>
        <p:spPr>
          <a:xfrm>
            <a:off x="3048000" y="1066800"/>
            <a:ext cx="27971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Calibri"/>
                <a:ea typeface="Calibri"/>
                <a:cs typeface="Calibri"/>
                <a:sym typeface="Calibri"/>
              </a:rPr>
              <a:t>        </a:t>
            </a:r>
            <a:endParaRPr/>
          </a:p>
        </p:txBody>
      </p:sp>
      <p:sp>
        <p:nvSpPr>
          <p:cNvPr id="319" name="Google Shape;319;p22"/>
          <p:cNvSpPr/>
          <p:nvPr/>
        </p:nvSpPr>
        <p:spPr>
          <a:xfrm>
            <a:off x="0" y="3581400"/>
            <a:ext cx="3378198" cy="461665"/>
          </a:xfrm>
          <a:prstGeom prst="rect">
            <a:avLst/>
          </a:prstGeom>
          <a:noFill/>
          <a:ln>
            <a:noFill/>
          </a:ln>
        </p:spPr>
        <p:txBody>
          <a:bodyPr anchorCtr="0" anchor="ctr" bIns="45700" lIns="91425" spcFirstLastPara="1" rIns="91425" wrap="square" tIns="45700">
            <a:spAutoFit/>
          </a:bodyPr>
          <a:lstStyle/>
          <a:p>
            <a:pPr indent="-304800" lvl="0" marL="304800" marR="0" rtl="0" algn="just">
              <a:spcBef>
                <a:spcPts val="0"/>
              </a:spcBef>
              <a:spcAft>
                <a:spcPts val="0"/>
              </a:spcAft>
              <a:buNone/>
            </a:pPr>
            <a:r>
              <a:rPr b="1" i="0" lang="en-US" sz="2400">
                <a:solidFill>
                  <a:schemeClr val="dk1"/>
                </a:solidFill>
                <a:latin typeface="Arial"/>
                <a:ea typeface="Arial"/>
                <a:cs typeface="Arial"/>
                <a:sym typeface="Arial"/>
              </a:rPr>
              <a:t> </a:t>
            </a:r>
            <a:endParaRPr b="1" i="0" sz="2400">
              <a:solidFill>
                <a:schemeClr val="dk1"/>
              </a:solidFill>
              <a:latin typeface="Arial"/>
              <a:ea typeface="Arial"/>
              <a:cs typeface="Arial"/>
              <a:sym typeface="Arial"/>
            </a:endParaRPr>
          </a:p>
        </p:txBody>
      </p:sp>
      <p:sp>
        <p:nvSpPr>
          <p:cNvPr id="320" name="Google Shape;320;p22"/>
          <p:cNvSpPr/>
          <p:nvPr/>
        </p:nvSpPr>
        <p:spPr>
          <a:xfrm>
            <a:off x="-21780" y="914400"/>
            <a:ext cx="3048000" cy="43088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200">
                <a:solidFill>
                  <a:srgbClr val="FF0000"/>
                </a:solidFill>
                <a:latin typeface="Arial"/>
                <a:ea typeface="Arial"/>
                <a:cs typeface="Arial"/>
                <a:sym typeface="Arial"/>
              </a:rPr>
              <a:t>I. Tìm hiểu chung </a:t>
            </a:r>
            <a:endParaRPr/>
          </a:p>
        </p:txBody>
      </p:sp>
      <p:sp>
        <p:nvSpPr>
          <p:cNvPr id="321" name="Google Shape;321;p22"/>
          <p:cNvSpPr/>
          <p:nvPr/>
        </p:nvSpPr>
        <p:spPr>
          <a:xfrm>
            <a:off x="-86520" y="1295400"/>
            <a:ext cx="3517900" cy="43088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200">
                <a:solidFill>
                  <a:srgbClr val="CC3300"/>
                </a:solidFill>
                <a:latin typeface="Arial"/>
                <a:ea typeface="Arial"/>
                <a:cs typeface="Arial"/>
                <a:sym typeface="Arial"/>
              </a:rPr>
              <a:t> </a:t>
            </a:r>
            <a:r>
              <a:rPr b="1" i="0" lang="en-US" sz="2200">
                <a:solidFill>
                  <a:srgbClr val="FF0000"/>
                </a:solidFill>
                <a:latin typeface="Arial"/>
                <a:ea typeface="Arial"/>
                <a:cs typeface="Arial"/>
                <a:sym typeface="Arial"/>
              </a:rPr>
              <a:t>II. Đọc - hiểu văn bản</a:t>
            </a:r>
            <a:endParaRPr i="0" sz="2200">
              <a:solidFill>
                <a:srgbClr val="FF0000"/>
              </a:solidFill>
              <a:latin typeface="Arial"/>
              <a:ea typeface="Arial"/>
              <a:cs typeface="Arial"/>
              <a:sym typeface="Arial"/>
            </a:endParaRPr>
          </a:p>
        </p:txBody>
      </p:sp>
      <p:grpSp>
        <p:nvGrpSpPr>
          <p:cNvPr id="322" name="Google Shape;322;p22"/>
          <p:cNvGrpSpPr/>
          <p:nvPr/>
        </p:nvGrpSpPr>
        <p:grpSpPr>
          <a:xfrm>
            <a:off x="-14513" y="-43542"/>
            <a:ext cx="9158513" cy="865188"/>
            <a:chOff x="-31" y="38"/>
            <a:chExt cx="5791" cy="545"/>
          </a:xfrm>
        </p:grpSpPr>
        <p:sp>
          <p:nvSpPr>
            <p:cNvPr id="323" name="Google Shape;323;p22"/>
            <p:cNvSpPr/>
            <p:nvPr/>
          </p:nvSpPr>
          <p:spPr>
            <a:xfrm>
              <a:off x="0" y="38"/>
              <a:ext cx="5760" cy="545"/>
            </a:xfrm>
            <a:prstGeom prst="roundRect">
              <a:avLst>
                <a:gd fmla="val 16667" name="adj"/>
              </a:avLst>
            </a:prstGeom>
            <a:gradFill>
              <a:gsLst>
                <a:gs pos="0">
                  <a:srgbClr val="FFFF99"/>
                </a:gs>
                <a:gs pos="100000">
                  <a:schemeClr val="lt1"/>
                </a:gs>
              </a:gsLst>
              <a:lin ang="5400000" scaled="0"/>
            </a:gradFill>
            <a:ln cap="flat" cmpd="sng" w="111125">
              <a:solidFill>
                <a:schemeClr val="dk2"/>
              </a:solidFill>
              <a:prstDash val="solid"/>
              <a:round/>
              <a:headEnd len="sm" w="sm" type="none"/>
              <a:tailEnd len="sm" w="sm" type="none"/>
            </a:ln>
          </p:spPr>
          <p:txBody>
            <a:bodyPr anchorCtr="1" anchor="ctr" bIns="0" lIns="0" spcFirstLastPara="1" rIns="0" wrap="square" tIns="0">
              <a:noAutofit/>
            </a:bodyPr>
            <a:lstStyle/>
            <a:p>
              <a:pPr indent="0" lvl="0" marL="0" marR="0" rtl="0" algn="ctr">
                <a:spcBef>
                  <a:spcPts val="0"/>
                </a:spcBef>
                <a:spcAft>
                  <a:spcPts val="0"/>
                </a:spcAft>
                <a:buNone/>
              </a:pPr>
              <a:r>
                <a:t/>
              </a:r>
              <a:endParaRPr b="1" baseline="-25000" i="0" sz="2400">
                <a:solidFill>
                  <a:srgbClr val="CC0000"/>
                </a:solidFill>
                <a:latin typeface="Arial"/>
                <a:ea typeface="Arial"/>
                <a:cs typeface="Arial"/>
                <a:sym typeface="Arial"/>
              </a:endParaRPr>
            </a:p>
          </p:txBody>
        </p:sp>
        <p:sp>
          <p:nvSpPr>
            <p:cNvPr id="324" name="Google Shape;324;p22"/>
            <p:cNvSpPr/>
            <p:nvPr/>
          </p:nvSpPr>
          <p:spPr>
            <a:xfrm>
              <a:off x="-31" y="164"/>
              <a:ext cx="5791" cy="3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a:solidFill>
                    <a:schemeClr val="dk1"/>
                  </a:solidFill>
                  <a:latin typeface="Arial"/>
                  <a:ea typeface="Arial"/>
                  <a:cs typeface="Arial"/>
                  <a:sym typeface="Arial"/>
                </a:rPr>
                <a:t>Tiết </a:t>
              </a:r>
              <a:r>
                <a:rPr b="1" lang="en-US" sz="2800">
                  <a:solidFill>
                    <a:schemeClr val="dk1"/>
                  </a:solidFill>
                  <a:latin typeface="Arial"/>
                  <a:ea typeface="Arial"/>
                  <a:cs typeface="Arial"/>
                  <a:sym typeface="Arial"/>
                </a:rPr>
                <a:t>34 </a:t>
              </a:r>
              <a:r>
                <a:rPr b="1" i="0" lang="en-US" sz="2800">
                  <a:solidFill>
                    <a:schemeClr val="dk1"/>
                  </a:solidFill>
                  <a:latin typeface="Arial"/>
                  <a:ea typeface="Arial"/>
                  <a:cs typeface="Arial"/>
                  <a:sym typeface="Arial"/>
                </a:rPr>
                <a:t>- Đọc văn:     </a:t>
              </a:r>
              <a:r>
                <a:rPr b="1" lang="en-US" sz="2800">
                  <a:solidFill>
                    <a:schemeClr val="dk1"/>
                  </a:solidFill>
                  <a:latin typeface="Arial"/>
                  <a:ea typeface="Arial"/>
                  <a:cs typeface="Arial"/>
                  <a:sym typeface="Arial"/>
                </a:rPr>
                <a:t>TỎ LÒNG</a:t>
              </a:r>
              <a:r>
                <a:rPr b="1" i="0" lang="en-US" sz="2800">
                  <a:solidFill>
                    <a:schemeClr val="dk1"/>
                  </a:solidFill>
                  <a:latin typeface="Arial"/>
                  <a:ea typeface="Arial"/>
                  <a:cs typeface="Arial"/>
                  <a:sym typeface="Arial"/>
                </a:rPr>
                <a:t>   (</a:t>
              </a:r>
              <a:r>
                <a:rPr b="1" lang="en-US" sz="2800">
                  <a:solidFill>
                    <a:schemeClr val="dk1"/>
                  </a:solidFill>
                  <a:latin typeface="Arial"/>
                  <a:ea typeface="Arial"/>
                  <a:cs typeface="Arial"/>
                  <a:sym typeface="Arial"/>
                </a:rPr>
                <a:t>Phạm Ngũ Lão</a:t>
              </a:r>
              <a:r>
                <a:rPr b="1" i="0" lang="en-US" sz="2800">
                  <a:solidFill>
                    <a:schemeClr val="dk1"/>
                  </a:solidFill>
                  <a:latin typeface="Arial"/>
                  <a:ea typeface="Arial"/>
                  <a:cs typeface="Arial"/>
                  <a:sym typeface="Arial"/>
                </a:rPr>
                <a:t>)</a:t>
              </a:r>
              <a:endParaRPr b="1" i="0" sz="2800">
                <a:solidFill>
                  <a:schemeClr val="dk1"/>
                </a:solidFill>
                <a:latin typeface="Arial"/>
                <a:ea typeface="Arial"/>
                <a:cs typeface="Arial"/>
                <a:sym typeface="Arial"/>
              </a:endParaRPr>
            </a:p>
          </p:txBody>
        </p:sp>
      </p:grpSp>
      <p:sp>
        <p:nvSpPr>
          <p:cNvPr id="325" name="Google Shape;325;p22"/>
          <p:cNvSpPr/>
          <p:nvPr/>
        </p:nvSpPr>
        <p:spPr>
          <a:xfrm>
            <a:off x="228600" y="6019800"/>
            <a:ext cx="228600" cy="609600"/>
          </a:xfrm>
          <a:prstGeom prst="curvedRightArrow">
            <a:avLst>
              <a:gd fmla="val 42000" name="adj1"/>
              <a:gd fmla="val 84000" name="adj2"/>
              <a:gd fmla="val 60000" name="adj3"/>
            </a:avLst>
          </a:prstGeom>
          <a:solidFill>
            <a:schemeClr val="dk2"/>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2"/>
          <p:cNvSpPr/>
          <p:nvPr/>
        </p:nvSpPr>
        <p:spPr>
          <a:xfrm>
            <a:off x="4191000" y="990600"/>
            <a:ext cx="4953000" cy="2057400"/>
          </a:xfrm>
          <a:prstGeom prst="cloudCallout">
            <a:avLst>
              <a:gd fmla="val -17084" name="adj1"/>
              <a:gd fmla="val 66500" name="adj2"/>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rgbClr val="FF0000"/>
              </a:solidFill>
              <a:latin typeface="Calibri"/>
              <a:ea typeface="Calibri"/>
              <a:cs typeface="Calibri"/>
              <a:sym typeface="Calibri"/>
            </a:endParaRPr>
          </a:p>
          <a:p>
            <a:pPr indent="0" lvl="0" marL="0" marR="0" rtl="0" algn="ctr">
              <a:spcBef>
                <a:spcPts val="0"/>
              </a:spcBef>
              <a:spcAft>
                <a:spcPts val="0"/>
              </a:spcAft>
              <a:buNone/>
            </a:pPr>
            <a:r>
              <a:rPr b="1" lang="en-US" sz="2400">
                <a:solidFill>
                  <a:srgbClr val="FF0000"/>
                </a:solidFill>
                <a:latin typeface="Calibri"/>
                <a:ea typeface="Calibri"/>
                <a:cs typeface="Calibri"/>
                <a:sym typeface="Calibri"/>
              </a:rPr>
              <a:t>Vậy, qua việc phân tích hai câu thơ đầu: em hiểu thế nào là Hào khí Đông A? </a:t>
            </a:r>
            <a:endParaRPr b="1" sz="2400">
              <a:solidFill>
                <a:schemeClr val="lt1"/>
              </a:solidFill>
              <a:latin typeface="Calibri"/>
              <a:ea typeface="Calibri"/>
              <a:cs typeface="Calibri"/>
              <a:sym typeface="Calibri"/>
            </a:endParaRPr>
          </a:p>
        </p:txBody>
      </p:sp>
      <p:sp>
        <p:nvSpPr>
          <p:cNvPr id="327" name="Google Shape;327;p22"/>
          <p:cNvSpPr/>
          <p:nvPr/>
        </p:nvSpPr>
        <p:spPr>
          <a:xfrm>
            <a:off x="0" y="1676401"/>
            <a:ext cx="2755900" cy="430887"/>
          </a:xfrm>
          <a:prstGeom prst="rect">
            <a:avLst/>
          </a:prstGeom>
          <a:noFill/>
          <a:ln>
            <a:noFill/>
          </a:ln>
        </p:spPr>
        <p:txBody>
          <a:bodyPr anchorCtr="0" anchor="ctr" bIns="45700" lIns="91425" spcFirstLastPara="1" rIns="91425" wrap="square" tIns="45700">
            <a:spAutoFit/>
          </a:bodyPr>
          <a:lstStyle/>
          <a:p>
            <a:pPr indent="-304800" lvl="0" marL="304800" marR="0" rtl="0" algn="l">
              <a:spcBef>
                <a:spcPts val="0"/>
              </a:spcBef>
              <a:spcAft>
                <a:spcPts val="0"/>
              </a:spcAft>
              <a:buNone/>
            </a:pPr>
            <a:r>
              <a:rPr b="1" lang="en-US" sz="2200">
                <a:solidFill>
                  <a:schemeClr val="dk1"/>
                </a:solidFill>
                <a:latin typeface="Arial"/>
                <a:ea typeface="Arial"/>
                <a:cs typeface="Arial"/>
                <a:sym typeface="Arial"/>
              </a:rPr>
              <a:t>1. Hai câu đầu</a:t>
            </a:r>
            <a:r>
              <a:rPr b="1" i="0" lang="en-US" sz="2200">
                <a:solidFill>
                  <a:schemeClr val="dk1"/>
                </a:solidFill>
                <a:latin typeface="Arial"/>
                <a:ea typeface="Arial"/>
                <a:cs typeface="Arial"/>
                <a:sym typeface="Arial"/>
              </a:rPr>
              <a:t> </a:t>
            </a:r>
            <a:endParaRPr b="1" i="0" sz="2200">
              <a:solidFill>
                <a:schemeClr val="dk1"/>
              </a:solidFill>
              <a:latin typeface="Arial"/>
              <a:ea typeface="Arial"/>
              <a:cs typeface="Arial"/>
              <a:sym typeface="Arial"/>
            </a:endParaRPr>
          </a:p>
        </p:txBody>
      </p:sp>
      <p:sp>
        <p:nvSpPr>
          <p:cNvPr id="328" name="Google Shape;328;p22"/>
          <p:cNvSpPr txBox="1"/>
          <p:nvPr/>
        </p:nvSpPr>
        <p:spPr>
          <a:xfrm>
            <a:off x="1752600" y="1752600"/>
            <a:ext cx="5867400" cy="677108"/>
          </a:xfrm>
          <a:prstGeom prst="rect">
            <a:avLst/>
          </a:prstGeom>
          <a:noFill/>
          <a:ln>
            <a:noFill/>
          </a:ln>
        </p:spPr>
        <p:txBody>
          <a:bodyPr anchorCtr="0" anchor="t" bIns="45700" lIns="91425" spcFirstLastPara="1" rIns="91425" wrap="square" tIns="45700">
            <a:spAutoFit/>
          </a:bodyPr>
          <a:lstStyle/>
          <a:p>
            <a:pPr indent="-576263" lvl="0" marL="576263" marR="0" rtl="0" algn="just">
              <a:spcBef>
                <a:spcPts val="0"/>
              </a:spcBef>
              <a:spcAft>
                <a:spcPts val="0"/>
              </a:spcAft>
              <a:buNone/>
            </a:pPr>
            <a:r>
              <a:rPr i="1" lang="en-US" sz="3400">
                <a:solidFill>
                  <a:srgbClr val="004EEA"/>
                </a:solidFill>
                <a:latin typeface="Times New Roman"/>
                <a:ea typeface="Times New Roman"/>
                <a:cs typeface="Times New Roman"/>
                <a:sym typeface="Times New Roman"/>
              </a:rPr>
              <a:t>        </a:t>
            </a:r>
            <a:r>
              <a:rPr b="1" i="1" lang="en-US" sz="3400" u="sng">
                <a:solidFill>
                  <a:srgbClr val="FF0000"/>
                </a:solidFill>
                <a:latin typeface="Times New Roman"/>
                <a:ea typeface="Times New Roman"/>
                <a:cs typeface="Times New Roman"/>
                <a:sym typeface="Times New Roman"/>
              </a:rPr>
              <a:t>Haøo khí Ñoâng A</a:t>
            </a:r>
            <a:r>
              <a:rPr b="1" i="1" lang="en-US" sz="3400" u="sng">
                <a:solidFill>
                  <a:srgbClr val="004EEA"/>
                </a:solidFill>
                <a:latin typeface="Times New Roman"/>
                <a:ea typeface="Times New Roman"/>
                <a:cs typeface="Times New Roman"/>
                <a:sym typeface="Times New Roman"/>
              </a:rPr>
              <a:t> </a:t>
            </a:r>
            <a:r>
              <a:rPr b="1" lang="en-US" sz="3800">
                <a:solidFill>
                  <a:srgbClr val="004EEA"/>
                </a:solidFill>
                <a:latin typeface="Times New Roman"/>
                <a:ea typeface="Times New Roman"/>
                <a:cs typeface="Times New Roman"/>
                <a:sym typeface="Times New Roman"/>
              </a:rPr>
              <a:t> </a:t>
            </a:r>
            <a:endParaRPr b="1" sz="3800">
              <a:solidFill>
                <a:srgbClr val="004EEA"/>
              </a:solidFill>
              <a:latin typeface="Times New Roman"/>
              <a:ea typeface="Times New Roman"/>
              <a:cs typeface="Times New Roman"/>
              <a:sym typeface="Times New Roman"/>
            </a:endParaRPr>
          </a:p>
        </p:txBody>
      </p:sp>
      <p:sp>
        <p:nvSpPr>
          <p:cNvPr id="329" name="Google Shape;329;p22"/>
          <p:cNvSpPr txBox="1"/>
          <p:nvPr/>
        </p:nvSpPr>
        <p:spPr>
          <a:xfrm>
            <a:off x="838200" y="2286000"/>
            <a:ext cx="8153400" cy="677108"/>
          </a:xfrm>
          <a:prstGeom prst="rect">
            <a:avLst/>
          </a:prstGeom>
          <a:noFill/>
          <a:ln>
            <a:noFill/>
          </a:ln>
        </p:spPr>
        <p:txBody>
          <a:bodyPr anchorCtr="0" anchor="t" bIns="45700" lIns="91425" spcFirstLastPara="1" rIns="91425" wrap="square" tIns="45700">
            <a:spAutoFit/>
          </a:bodyPr>
          <a:lstStyle/>
          <a:p>
            <a:pPr indent="-576263" lvl="0" marL="576263" marR="0" rtl="0" algn="just">
              <a:spcBef>
                <a:spcPts val="0"/>
              </a:spcBef>
              <a:spcAft>
                <a:spcPts val="0"/>
              </a:spcAft>
              <a:buNone/>
            </a:pPr>
            <a:r>
              <a:rPr i="1" lang="en-US" sz="3800">
                <a:solidFill>
                  <a:srgbClr val="FFFF00"/>
                </a:solidFill>
                <a:latin typeface="Calibri"/>
                <a:ea typeface="Calibri"/>
                <a:cs typeface="Calibri"/>
                <a:sym typeface="Calibri"/>
              </a:rPr>
              <a:t> </a:t>
            </a:r>
            <a:r>
              <a:rPr i="1" lang="en-US" sz="2400">
                <a:solidFill>
                  <a:srgbClr val="0000FF"/>
                </a:solidFill>
                <a:latin typeface="Times New Roman"/>
                <a:ea typeface="Times New Roman"/>
                <a:cs typeface="Times New Roman"/>
                <a:sym typeface="Times New Roman"/>
              </a:rPr>
              <a:t>Taâm hoàn, khí phaùch daân toäc thôøi Traàn</a:t>
            </a:r>
            <a:r>
              <a:rPr lang="en-US" sz="2400">
                <a:solidFill>
                  <a:srgbClr val="0000FF"/>
                </a:solidFill>
                <a:latin typeface="Times New Roman"/>
                <a:ea typeface="Times New Roman"/>
                <a:cs typeface="Times New Roman"/>
                <a:sym typeface="Times New Roman"/>
              </a:rPr>
              <a:t>:</a:t>
            </a:r>
            <a:endParaRPr sz="2400">
              <a:solidFill>
                <a:srgbClr val="0000FF"/>
              </a:solidFill>
              <a:latin typeface="Calibri"/>
              <a:ea typeface="Calibri"/>
              <a:cs typeface="Calibri"/>
              <a:sym typeface="Calibri"/>
            </a:endParaRPr>
          </a:p>
        </p:txBody>
      </p:sp>
      <p:sp>
        <p:nvSpPr>
          <p:cNvPr id="330" name="Google Shape;330;p22"/>
          <p:cNvSpPr txBox="1"/>
          <p:nvPr/>
        </p:nvSpPr>
        <p:spPr>
          <a:xfrm>
            <a:off x="533400" y="2971800"/>
            <a:ext cx="8534400" cy="1015663"/>
          </a:xfrm>
          <a:prstGeom prst="rect">
            <a:avLst/>
          </a:prstGeom>
          <a:noFill/>
          <a:ln>
            <a:noFill/>
          </a:ln>
        </p:spPr>
        <p:txBody>
          <a:bodyPr anchorCtr="0" anchor="t" bIns="45700" lIns="91425" spcFirstLastPara="1" rIns="91425" wrap="square" tIns="45700">
            <a:spAutoFit/>
          </a:bodyPr>
          <a:lstStyle/>
          <a:p>
            <a:pPr indent="-576262" lvl="0" marL="576262" marR="0" rtl="0" algn="just">
              <a:spcBef>
                <a:spcPts val="0"/>
              </a:spcBef>
              <a:spcAft>
                <a:spcPts val="0"/>
              </a:spcAft>
              <a:buNone/>
            </a:pPr>
            <a:r>
              <a:rPr i="1" lang="en-US" sz="2400">
                <a:solidFill>
                  <a:schemeClr val="dk1"/>
                </a:solidFill>
                <a:latin typeface="Times New Roman"/>
                <a:ea typeface="Times New Roman"/>
                <a:cs typeface="Times New Roman"/>
                <a:sym typeface="Times New Roman"/>
              </a:rPr>
              <a:t>+uyeát thaéng keû thuø xaâm lö</a:t>
            </a:r>
            <a:r>
              <a:rPr i="1" lang="en-US" sz="2400">
                <a:solidFill>
                  <a:schemeClr val="dk1"/>
                </a:solidFill>
                <a:latin typeface="Times New Roman"/>
                <a:ea typeface="Times New Roman"/>
                <a:cs typeface="Times New Roman"/>
                <a:sym typeface="Times New Roman"/>
              </a:rPr>
              <a:t> Tö töôûng ñoäc laäp töï cöôøng, töï haøo daân toäc.</a:t>
            </a:r>
            <a:endParaRPr/>
          </a:p>
          <a:p>
            <a:pPr indent="-576262" lvl="0" marL="576262" marR="0" rtl="0" algn="just">
              <a:spcBef>
                <a:spcPts val="0"/>
              </a:spcBef>
              <a:spcAft>
                <a:spcPts val="0"/>
              </a:spcAft>
              <a:buNone/>
            </a:pPr>
            <a:r>
              <a:rPr i="1" lang="en-US" sz="2400">
                <a:solidFill>
                  <a:schemeClr val="dk1"/>
                </a:solidFill>
                <a:latin typeface="Times New Roman"/>
                <a:ea typeface="Times New Roman"/>
                <a:cs typeface="Times New Roman"/>
                <a:sym typeface="Times New Roman"/>
              </a:rPr>
              <a:t>+ Ý chí quyeát chieán, q</a:t>
            </a:r>
            <a:r>
              <a:rPr i="1" lang="en-US" sz="2400">
                <a:solidFill>
                  <a:schemeClr val="dk1"/>
                </a:solidFill>
                <a:latin typeface="Times New Roman"/>
                <a:ea typeface="Times New Roman"/>
                <a:cs typeface="Times New Roman"/>
                <a:sym typeface="Times New Roman"/>
              </a:rPr>
              <a:t>ôïc.</a:t>
            </a:r>
            <a:endParaRPr sz="2400">
              <a:solidFill>
                <a:schemeClr val="dk1"/>
              </a:solidFill>
              <a:latin typeface="Times New Roman"/>
              <a:ea typeface="Times New Roman"/>
              <a:cs typeface="Times New Roman"/>
              <a:sym typeface="Times New Roman"/>
            </a:endParaRPr>
          </a:p>
        </p:txBody>
      </p:sp>
      <p:sp>
        <p:nvSpPr>
          <p:cNvPr id="331" name="Google Shape;331;p22"/>
          <p:cNvSpPr txBox="1"/>
          <p:nvPr/>
        </p:nvSpPr>
        <p:spPr>
          <a:xfrm>
            <a:off x="304800" y="3962400"/>
            <a:ext cx="84582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a:t>
            </a:r>
            <a:r>
              <a:rPr i="1" lang="en-US" sz="2400">
                <a:solidFill>
                  <a:srgbClr val="0000FF"/>
                </a:solidFill>
                <a:latin typeface="Times New Roman"/>
                <a:ea typeface="Times New Roman"/>
                <a:cs typeface="Times New Roman"/>
                <a:sym typeface="Times New Roman"/>
              </a:rPr>
              <a:t>Ñaây coøn laø loái chôi chöõ</a:t>
            </a:r>
            <a:r>
              <a:rPr lang="en-US" sz="2400">
                <a:solidFill>
                  <a:srgbClr val="0000FF"/>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 </a:t>
            </a:r>
            <a:endParaRPr/>
          </a:p>
          <a:p>
            <a:pPr indent="0" lvl="0" marL="0" marR="0" rtl="0" algn="ctr">
              <a:spcBef>
                <a:spcPts val="1200"/>
              </a:spcBef>
              <a:spcAft>
                <a:spcPts val="0"/>
              </a:spcAft>
              <a:buNone/>
            </a:pPr>
            <a:r>
              <a:rPr lang="en-US" sz="2400">
                <a:solidFill>
                  <a:schemeClr val="dk1"/>
                </a:solidFill>
                <a:latin typeface="Times New Roman"/>
                <a:ea typeface="Times New Roman"/>
                <a:cs typeface="Times New Roman"/>
                <a:sym typeface="Times New Roman"/>
              </a:rPr>
              <a:t>chöõ</a:t>
            </a:r>
            <a:r>
              <a:rPr b="1" i="1" lang="en-US" sz="2400">
                <a:solidFill>
                  <a:schemeClr val="dk1"/>
                </a:solidFill>
                <a:latin typeface="Times New Roman"/>
                <a:ea typeface="Times New Roman"/>
                <a:cs typeface="Times New Roman"/>
                <a:sym typeface="Times New Roman"/>
              </a:rPr>
              <a:t> “</a:t>
            </a:r>
            <a:r>
              <a:rPr b="1" i="1" lang="en-US" sz="2400">
                <a:solidFill>
                  <a:srgbClr val="0C0C0C"/>
                </a:solidFill>
                <a:latin typeface="Times New Roman"/>
                <a:ea typeface="Times New Roman"/>
                <a:cs typeface="Times New Roman"/>
                <a:sym typeface="Times New Roman"/>
              </a:rPr>
              <a:t>Ñoâng</a:t>
            </a:r>
            <a:r>
              <a:rPr b="1" i="1" lang="en-US" sz="2400">
                <a:solidFill>
                  <a:schemeClr val="dk1"/>
                </a:solidFill>
                <a:latin typeface="Times New Roman"/>
                <a:ea typeface="Times New Roman"/>
                <a:cs typeface="Times New Roman"/>
                <a:sym typeface="Times New Roman"/>
              </a:rPr>
              <a:t>”</a:t>
            </a:r>
            <a:r>
              <a:rPr b="1" lang="en-US" sz="2400">
                <a:solidFill>
                  <a:schemeClr val="dk1"/>
                </a:solidFill>
                <a:latin typeface="Times New Roman"/>
                <a:ea typeface="Times New Roman"/>
                <a:cs typeface="Times New Roman"/>
                <a:sym typeface="Times New Roman"/>
              </a:rPr>
              <a:t> + </a:t>
            </a:r>
            <a:r>
              <a:rPr lang="en-US" sz="2400">
                <a:solidFill>
                  <a:schemeClr val="dk1"/>
                </a:solidFill>
                <a:latin typeface="Times New Roman"/>
                <a:ea typeface="Times New Roman"/>
                <a:cs typeface="Times New Roman"/>
                <a:sym typeface="Times New Roman"/>
              </a:rPr>
              <a:t>boä</a:t>
            </a:r>
            <a:r>
              <a:rPr b="1" lang="en-US" sz="2400">
                <a:solidFill>
                  <a:schemeClr val="dk1"/>
                </a:solidFill>
                <a:latin typeface="Times New Roman"/>
                <a:ea typeface="Times New Roman"/>
                <a:cs typeface="Times New Roman"/>
                <a:sym typeface="Times New Roman"/>
              </a:rPr>
              <a:t> </a:t>
            </a:r>
            <a:r>
              <a:rPr b="1" i="1" lang="en-US" sz="2400">
                <a:solidFill>
                  <a:srgbClr val="0C0C0C"/>
                </a:solidFill>
                <a:latin typeface="Times New Roman"/>
                <a:ea typeface="Times New Roman"/>
                <a:cs typeface="Times New Roman"/>
                <a:sym typeface="Times New Roman"/>
              </a:rPr>
              <a:t>A</a:t>
            </a:r>
            <a:r>
              <a:rPr b="1" lang="en-US" sz="2400">
                <a:solidFill>
                  <a:schemeClr val="dk1"/>
                </a:solidFill>
                <a:latin typeface="Times New Roman"/>
                <a:ea typeface="Times New Roman"/>
                <a:cs typeface="Times New Roman"/>
                <a:sym typeface="Times New Roman"/>
              </a:rPr>
              <a:t> = chöõ “</a:t>
            </a:r>
            <a:r>
              <a:rPr b="1" i="1" lang="en-US" sz="2400">
                <a:solidFill>
                  <a:srgbClr val="0C0C0C"/>
                </a:solidFill>
                <a:latin typeface="Times New Roman"/>
                <a:ea typeface="Times New Roman"/>
                <a:cs typeface="Times New Roman"/>
                <a:sym typeface="Times New Roman"/>
              </a:rPr>
              <a:t>Traàn</a:t>
            </a:r>
            <a:r>
              <a:rPr b="1"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a:t>
            </a:r>
            <a:endParaRPr/>
          </a:p>
        </p:txBody>
      </p:sp>
      <p:grpSp>
        <p:nvGrpSpPr>
          <p:cNvPr id="332" name="Google Shape;332;p22"/>
          <p:cNvGrpSpPr/>
          <p:nvPr/>
        </p:nvGrpSpPr>
        <p:grpSpPr>
          <a:xfrm rot="-60000">
            <a:off x="3053928" y="5110104"/>
            <a:ext cx="575627" cy="684366"/>
            <a:chOff x="2994" y="1251"/>
            <a:chExt cx="1378" cy="2154"/>
          </a:xfrm>
        </p:grpSpPr>
        <p:cxnSp>
          <p:nvCxnSpPr>
            <p:cNvPr id="333" name="Google Shape;333;p22"/>
            <p:cNvCxnSpPr/>
            <p:nvPr/>
          </p:nvCxnSpPr>
          <p:spPr>
            <a:xfrm>
              <a:off x="3661" y="1649"/>
              <a:ext cx="0" cy="650"/>
            </a:xfrm>
            <a:prstGeom prst="straightConnector1">
              <a:avLst/>
            </a:prstGeom>
            <a:noFill/>
            <a:ln cap="flat" cmpd="sng" w="38100">
              <a:solidFill>
                <a:srgbClr val="99FF66"/>
              </a:solidFill>
              <a:prstDash val="solid"/>
              <a:round/>
              <a:headEnd len="med" w="med" type="none"/>
              <a:tailEnd len="med" w="med" type="none"/>
            </a:ln>
          </p:spPr>
        </p:cxnSp>
        <p:sp>
          <p:nvSpPr>
            <p:cNvPr id="334" name="Google Shape;334;p22"/>
            <p:cNvSpPr/>
            <p:nvPr/>
          </p:nvSpPr>
          <p:spPr>
            <a:xfrm>
              <a:off x="3000" y="2373"/>
              <a:ext cx="529" cy="576"/>
            </a:xfrm>
            <a:custGeom>
              <a:rect b="b" l="l" r="r" t="t"/>
              <a:pathLst>
                <a:path extrusionOk="0" h="652" w="864">
                  <a:moveTo>
                    <a:pt x="864" y="0"/>
                  </a:moveTo>
                  <a:cubicBezTo>
                    <a:pt x="816" y="63"/>
                    <a:pt x="697" y="284"/>
                    <a:pt x="601" y="376"/>
                  </a:cubicBezTo>
                  <a:cubicBezTo>
                    <a:pt x="505" y="468"/>
                    <a:pt x="388" y="505"/>
                    <a:pt x="288" y="551"/>
                  </a:cubicBezTo>
                  <a:cubicBezTo>
                    <a:pt x="188" y="597"/>
                    <a:pt x="60" y="631"/>
                    <a:pt x="0" y="652"/>
                  </a:cubicBezTo>
                </a:path>
              </a:pathLst>
            </a:custGeom>
            <a:noFill/>
            <a:ln cap="flat" cmpd="sng" w="4445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35" name="Google Shape;335;p22"/>
            <p:cNvCxnSpPr/>
            <p:nvPr/>
          </p:nvCxnSpPr>
          <p:spPr>
            <a:xfrm>
              <a:off x="3650" y="1134"/>
              <a:ext cx="0" cy="780"/>
            </a:xfrm>
            <a:prstGeom prst="straightConnector1">
              <a:avLst/>
            </a:prstGeom>
            <a:noFill/>
            <a:ln cap="flat" cmpd="sng" w="44450">
              <a:solidFill>
                <a:srgbClr val="99FF66"/>
              </a:solidFill>
              <a:prstDash val="solid"/>
              <a:round/>
              <a:headEnd len="med" w="med" type="none"/>
              <a:tailEnd len="med" w="med" type="none"/>
            </a:ln>
          </p:spPr>
        </p:cxnSp>
        <p:sp>
          <p:nvSpPr>
            <p:cNvPr id="336" name="Google Shape;336;p22"/>
            <p:cNvSpPr/>
            <p:nvPr/>
          </p:nvSpPr>
          <p:spPr>
            <a:xfrm>
              <a:off x="2994" y="1709"/>
              <a:ext cx="1274" cy="2"/>
            </a:xfrm>
            <a:custGeom>
              <a:rect b="b" l="l" r="r" t="t"/>
              <a:pathLst>
                <a:path extrusionOk="0" h="2" w="1274">
                  <a:moveTo>
                    <a:pt x="1274" y="0"/>
                  </a:moveTo>
                  <a:lnTo>
                    <a:pt x="0" y="2"/>
                  </a:lnTo>
                </a:path>
              </a:pathLst>
            </a:custGeom>
            <a:noFill/>
            <a:ln cap="flat" cmpd="sng" w="5715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22"/>
            <p:cNvSpPr/>
            <p:nvPr/>
          </p:nvSpPr>
          <p:spPr>
            <a:xfrm>
              <a:off x="3214" y="2196"/>
              <a:ext cx="826" cy="35"/>
            </a:xfrm>
            <a:custGeom>
              <a:rect b="b" l="l" r="r" t="t"/>
              <a:pathLst>
                <a:path extrusionOk="0" h="35" w="826">
                  <a:moveTo>
                    <a:pt x="826" y="0"/>
                  </a:moveTo>
                  <a:lnTo>
                    <a:pt x="0" y="35"/>
                  </a:lnTo>
                </a:path>
              </a:pathLst>
            </a:custGeom>
            <a:noFill/>
            <a:ln cap="flat" cmpd="sng" w="381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2"/>
            <p:cNvSpPr/>
            <p:nvPr/>
          </p:nvSpPr>
          <p:spPr>
            <a:xfrm>
              <a:off x="4040" y="1705"/>
              <a:ext cx="142" cy="513"/>
            </a:xfrm>
            <a:custGeom>
              <a:rect b="b" l="l" r="r" t="t"/>
              <a:pathLst>
                <a:path extrusionOk="0" h="513" w="142">
                  <a:moveTo>
                    <a:pt x="142" y="0"/>
                  </a:moveTo>
                  <a:lnTo>
                    <a:pt x="139" y="408"/>
                  </a:lnTo>
                  <a:lnTo>
                    <a:pt x="124" y="513"/>
                  </a:lnTo>
                  <a:lnTo>
                    <a:pt x="0" y="463"/>
                  </a:lnTo>
                </a:path>
              </a:pathLst>
            </a:custGeom>
            <a:noFill/>
            <a:ln cap="flat" cmpd="sng" w="381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2"/>
            <p:cNvSpPr/>
            <p:nvPr/>
          </p:nvSpPr>
          <p:spPr>
            <a:xfrm>
              <a:off x="3027" y="1706"/>
              <a:ext cx="176" cy="563"/>
            </a:xfrm>
            <a:custGeom>
              <a:rect b="b" l="l" r="r" t="t"/>
              <a:pathLst>
                <a:path extrusionOk="0" h="563" w="176">
                  <a:moveTo>
                    <a:pt x="176" y="563"/>
                  </a:moveTo>
                  <a:lnTo>
                    <a:pt x="129" y="373"/>
                  </a:lnTo>
                  <a:lnTo>
                    <a:pt x="72" y="201"/>
                  </a:lnTo>
                  <a:lnTo>
                    <a:pt x="0" y="0"/>
                  </a:lnTo>
                </a:path>
              </a:pathLst>
            </a:custGeom>
            <a:noFill/>
            <a:ln cap="flat" cmpd="sng" w="4445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0" name="Google Shape;340;p22"/>
            <p:cNvGrpSpPr/>
            <p:nvPr/>
          </p:nvGrpSpPr>
          <p:grpSpPr>
            <a:xfrm rot="-369689">
              <a:off x="3816" y="2331"/>
              <a:ext cx="520" cy="708"/>
              <a:chOff x="6583" y="2273"/>
              <a:chExt cx="841" cy="657"/>
            </a:xfrm>
          </p:grpSpPr>
          <p:sp>
            <p:nvSpPr>
              <p:cNvPr id="341" name="Google Shape;341;p22"/>
              <p:cNvSpPr/>
              <p:nvPr/>
            </p:nvSpPr>
            <p:spPr>
              <a:xfrm>
                <a:off x="6602" y="2319"/>
                <a:ext cx="804" cy="611"/>
              </a:xfrm>
              <a:custGeom>
                <a:rect b="b" l="l" r="r" t="t"/>
                <a:pathLst>
                  <a:path extrusionOk="0" h="611" w="804">
                    <a:moveTo>
                      <a:pt x="804" y="589"/>
                    </a:moveTo>
                    <a:cubicBezTo>
                      <a:pt x="736" y="584"/>
                      <a:pt x="511" y="611"/>
                      <a:pt x="402" y="561"/>
                    </a:cubicBezTo>
                    <a:cubicBezTo>
                      <a:pt x="293" y="511"/>
                      <a:pt x="216" y="383"/>
                      <a:pt x="149" y="290"/>
                    </a:cubicBezTo>
                    <a:cubicBezTo>
                      <a:pt x="82" y="197"/>
                      <a:pt x="31" y="60"/>
                      <a:pt x="0" y="0"/>
                    </a:cubicBezTo>
                  </a:path>
                </a:pathLst>
              </a:custGeom>
              <a:noFill/>
              <a:ln cap="flat" cmpd="sng" w="635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2"/>
              <p:cNvSpPr/>
              <p:nvPr/>
            </p:nvSpPr>
            <p:spPr>
              <a:xfrm>
                <a:off x="6583" y="2273"/>
                <a:ext cx="841" cy="579"/>
              </a:xfrm>
              <a:custGeom>
                <a:rect b="b" l="l" r="r" t="t"/>
                <a:pathLst>
                  <a:path extrusionOk="0" h="579" w="841">
                    <a:moveTo>
                      <a:pt x="841" y="579"/>
                    </a:moveTo>
                    <a:cubicBezTo>
                      <a:pt x="771" y="568"/>
                      <a:pt x="531" y="571"/>
                      <a:pt x="421" y="523"/>
                    </a:cubicBezTo>
                    <a:cubicBezTo>
                      <a:pt x="311" y="475"/>
                      <a:pt x="248" y="376"/>
                      <a:pt x="178" y="289"/>
                    </a:cubicBezTo>
                    <a:cubicBezTo>
                      <a:pt x="108" y="202"/>
                      <a:pt x="37" y="60"/>
                      <a:pt x="0" y="0"/>
                    </a:cubicBezTo>
                  </a:path>
                </a:pathLst>
              </a:custGeom>
              <a:noFill/>
              <a:ln cap="flat" cmpd="sng" w="635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FF"/>
                  </a:solidFill>
                  <a:latin typeface="Calibri"/>
                  <a:ea typeface="Calibri"/>
                  <a:cs typeface="Calibri"/>
                  <a:sym typeface="Calibri"/>
                </a:endParaRPr>
              </a:p>
            </p:txBody>
          </p:sp>
        </p:grpSp>
        <p:sp>
          <p:nvSpPr>
            <p:cNvPr id="343" name="Google Shape;343;p22"/>
            <p:cNvSpPr/>
            <p:nvPr/>
          </p:nvSpPr>
          <p:spPr>
            <a:xfrm>
              <a:off x="4060" y="1665"/>
              <a:ext cx="188" cy="604"/>
            </a:xfrm>
            <a:custGeom>
              <a:rect b="b" l="l" r="r" t="t"/>
              <a:pathLst>
                <a:path extrusionOk="0" h="604" w="188">
                  <a:moveTo>
                    <a:pt x="188" y="0"/>
                  </a:moveTo>
                  <a:lnTo>
                    <a:pt x="160" y="408"/>
                  </a:lnTo>
                  <a:lnTo>
                    <a:pt x="139" y="604"/>
                  </a:lnTo>
                  <a:lnTo>
                    <a:pt x="0" y="518"/>
                  </a:lnTo>
                </a:path>
              </a:pathLst>
            </a:custGeom>
            <a:noFill/>
            <a:ln cap="flat" cmpd="sng" w="381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4" name="Google Shape;344;p22"/>
            <p:cNvGrpSpPr/>
            <p:nvPr/>
          </p:nvGrpSpPr>
          <p:grpSpPr>
            <a:xfrm>
              <a:off x="3474" y="1251"/>
              <a:ext cx="170" cy="2154"/>
              <a:chOff x="2090" y="1269"/>
              <a:chExt cx="170" cy="2091"/>
            </a:xfrm>
          </p:grpSpPr>
          <p:sp>
            <p:nvSpPr>
              <p:cNvPr id="345" name="Google Shape;345;p22"/>
              <p:cNvSpPr/>
              <p:nvPr/>
            </p:nvSpPr>
            <p:spPr>
              <a:xfrm>
                <a:off x="2144" y="1269"/>
                <a:ext cx="116" cy="2091"/>
              </a:xfrm>
              <a:custGeom>
                <a:rect b="b" l="l" r="r" t="t"/>
                <a:pathLst>
                  <a:path extrusionOk="0" h="2091" w="116">
                    <a:moveTo>
                      <a:pt x="99" y="0"/>
                    </a:moveTo>
                    <a:lnTo>
                      <a:pt x="116" y="1307"/>
                    </a:lnTo>
                    <a:lnTo>
                      <a:pt x="116" y="1774"/>
                    </a:lnTo>
                    <a:lnTo>
                      <a:pt x="112" y="2016"/>
                    </a:lnTo>
                    <a:lnTo>
                      <a:pt x="107" y="2078"/>
                    </a:lnTo>
                    <a:lnTo>
                      <a:pt x="90" y="2091"/>
                    </a:lnTo>
                    <a:lnTo>
                      <a:pt x="0" y="2054"/>
                    </a:lnTo>
                  </a:path>
                </a:pathLst>
              </a:custGeom>
              <a:noFill/>
              <a:ln cap="flat" cmpd="sng" w="508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2"/>
              <p:cNvSpPr/>
              <p:nvPr/>
            </p:nvSpPr>
            <p:spPr>
              <a:xfrm>
                <a:off x="2090" y="2364"/>
                <a:ext cx="170" cy="994"/>
              </a:xfrm>
              <a:custGeom>
                <a:rect b="b" l="l" r="r" t="t"/>
                <a:pathLst>
                  <a:path extrusionOk="0" h="994" w="170">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47" name="Google Shape;347;p22"/>
          <p:cNvGrpSpPr/>
          <p:nvPr/>
        </p:nvGrpSpPr>
        <p:grpSpPr>
          <a:xfrm rot="-120000">
            <a:off x="4491843" y="5189214"/>
            <a:ext cx="477439" cy="519173"/>
            <a:chOff x="2139" y="1373"/>
            <a:chExt cx="697" cy="2156"/>
          </a:xfrm>
        </p:grpSpPr>
        <p:grpSp>
          <p:nvGrpSpPr>
            <p:cNvPr id="348" name="Google Shape;348;p22"/>
            <p:cNvGrpSpPr/>
            <p:nvPr/>
          </p:nvGrpSpPr>
          <p:grpSpPr>
            <a:xfrm rot="60000">
              <a:off x="2294" y="1419"/>
              <a:ext cx="531" cy="1284"/>
              <a:chOff x="2306" y="1214"/>
              <a:chExt cx="531" cy="1284"/>
            </a:xfrm>
          </p:grpSpPr>
          <p:sp>
            <p:nvSpPr>
              <p:cNvPr id="349" name="Google Shape;349;p22"/>
              <p:cNvSpPr/>
              <p:nvPr/>
            </p:nvSpPr>
            <p:spPr>
              <a:xfrm>
                <a:off x="2306" y="1278"/>
                <a:ext cx="455" cy="1161"/>
              </a:xfrm>
              <a:custGeom>
                <a:rect b="b" l="l" r="r" t="t"/>
                <a:pathLst>
                  <a:path extrusionOk="0" h="1161" w="455">
                    <a:moveTo>
                      <a:pt x="0" y="61"/>
                    </a:moveTo>
                    <a:cubicBezTo>
                      <a:pt x="64" y="53"/>
                      <a:pt x="323" y="0"/>
                      <a:pt x="384" y="12"/>
                    </a:cubicBezTo>
                    <a:cubicBezTo>
                      <a:pt x="445" y="24"/>
                      <a:pt x="381" y="92"/>
                      <a:pt x="367" y="133"/>
                    </a:cubicBezTo>
                    <a:cubicBezTo>
                      <a:pt x="353" y="174"/>
                      <a:pt x="331" y="205"/>
                      <a:pt x="298" y="260"/>
                    </a:cubicBezTo>
                    <a:cubicBezTo>
                      <a:pt x="265" y="315"/>
                      <a:pt x="186" y="423"/>
                      <a:pt x="169" y="465"/>
                    </a:cubicBezTo>
                    <a:cubicBezTo>
                      <a:pt x="152" y="507"/>
                      <a:pt x="174" y="485"/>
                      <a:pt x="196" y="512"/>
                    </a:cubicBezTo>
                    <a:cubicBezTo>
                      <a:pt x="218" y="539"/>
                      <a:pt x="271" y="592"/>
                      <a:pt x="303" y="629"/>
                    </a:cubicBezTo>
                    <a:cubicBezTo>
                      <a:pt x="335" y="666"/>
                      <a:pt x="369" y="695"/>
                      <a:pt x="390" y="732"/>
                    </a:cubicBezTo>
                    <a:cubicBezTo>
                      <a:pt x="411" y="769"/>
                      <a:pt x="420" y="813"/>
                      <a:pt x="429" y="850"/>
                    </a:cubicBezTo>
                    <a:cubicBezTo>
                      <a:pt x="438" y="887"/>
                      <a:pt x="443" y="925"/>
                      <a:pt x="447" y="957"/>
                    </a:cubicBezTo>
                    <a:cubicBezTo>
                      <a:pt x="451" y="989"/>
                      <a:pt x="455" y="1011"/>
                      <a:pt x="453" y="1043"/>
                    </a:cubicBezTo>
                    <a:cubicBezTo>
                      <a:pt x="451" y="1075"/>
                      <a:pt x="453" y="1133"/>
                      <a:pt x="436" y="1147"/>
                    </a:cubicBezTo>
                    <a:cubicBezTo>
                      <a:pt x="419" y="1161"/>
                      <a:pt x="375" y="1140"/>
                      <a:pt x="350" y="1130"/>
                    </a:cubicBezTo>
                    <a:cubicBezTo>
                      <a:pt x="325" y="1120"/>
                      <a:pt x="311" y="1103"/>
                      <a:pt x="286" y="1084"/>
                    </a:cubicBezTo>
                    <a:cubicBezTo>
                      <a:pt x="261" y="1065"/>
                      <a:pt x="218" y="1029"/>
                      <a:pt x="200" y="1014"/>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22"/>
              <p:cNvSpPr/>
              <p:nvPr/>
            </p:nvSpPr>
            <p:spPr>
              <a:xfrm>
                <a:off x="2315" y="1214"/>
                <a:ext cx="522" cy="1284"/>
              </a:xfrm>
              <a:custGeom>
                <a:rect b="b" l="l" r="r" t="t"/>
                <a:pathLst>
                  <a:path extrusionOk="0" h="1284" w="522">
                    <a:moveTo>
                      <a:pt x="0" y="120"/>
                    </a:moveTo>
                    <a:cubicBezTo>
                      <a:pt x="66" y="101"/>
                      <a:pt x="325" y="0"/>
                      <a:pt x="398" y="7"/>
                    </a:cubicBezTo>
                    <a:cubicBezTo>
                      <a:pt x="471" y="14"/>
                      <a:pt x="448" y="111"/>
                      <a:pt x="438" y="163"/>
                    </a:cubicBezTo>
                    <a:cubicBezTo>
                      <a:pt x="428" y="215"/>
                      <a:pt x="384" y="257"/>
                      <a:pt x="338" y="319"/>
                    </a:cubicBezTo>
                    <a:cubicBezTo>
                      <a:pt x="292" y="381"/>
                      <a:pt x="191" y="494"/>
                      <a:pt x="162" y="537"/>
                    </a:cubicBezTo>
                    <a:cubicBezTo>
                      <a:pt x="133" y="580"/>
                      <a:pt x="150" y="562"/>
                      <a:pt x="162" y="577"/>
                    </a:cubicBezTo>
                    <a:cubicBezTo>
                      <a:pt x="174" y="592"/>
                      <a:pt x="189" y="590"/>
                      <a:pt x="237" y="629"/>
                    </a:cubicBezTo>
                    <a:cubicBezTo>
                      <a:pt x="285" y="668"/>
                      <a:pt x="405" y="757"/>
                      <a:pt x="450" y="814"/>
                    </a:cubicBezTo>
                    <a:cubicBezTo>
                      <a:pt x="495" y="871"/>
                      <a:pt x="497" y="919"/>
                      <a:pt x="507" y="969"/>
                    </a:cubicBezTo>
                    <a:cubicBezTo>
                      <a:pt x="517" y="1019"/>
                      <a:pt x="522" y="1062"/>
                      <a:pt x="513" y="1113"/>
                    </a:cubicBezTo>
                    <a:cubicBezTo>
                      <a:pt x="504" y="1164"/>
                      <a:pt x="490" y="1264"/>
                      <a:pt x="450" y="1274"/>
                    </a:cubicBezTo>
                    <a:cubicBezTo>
                      <a:pt x="410" y="1284"/>
                      <a:pt x="317" y="1208"/>
                      <a:pt x="272" y="1172"/>
                    </a:cubicBezTo>
                    <a:cubicBezTo>
                      <a:pt x="227" y="1136"/>
                      <a:pt x="199" y="1080"/>
                      <a:pt x="179" y="1055"/>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1" name="Google Shape;351;p22"/>
            <p:cNvGrpSpPr/>
            <p:nvPr/>
          </p:nvGrpSpPr>
          <p:grpSpPr>
            <a:xfrm rot="60000">
              <a:off x="2158" y="1374"/>
              <a:ext cx="158" cy="2154"/>
              <a:chOff x="2090" y="1269"/>
              <a:chExt cx="170" cy="2091"/>
            </a:xfrm>
          </p:grpSpPr>
          <p:sp>
            <p:nvSpPr>
              <p:cNvPr id="352" name="Google Shape;352;p22"/>
              <p:cNvSpPr/>
              <p:nvPr/>
            </p:nvSpPr>
            <p:spPr>
              <a:xfrm>
                <a:off x="2144" y="1269"/>
                <a:ext cx="116" cy="2091"/>
              </a:xfrm>
              <a:custGeom>
                <a:rect b="b" l="l" r="r" t="t"/>
                <a:pathLst>
                  <a:path extrusionOk="0" h="2091" w="116">
                    <a:moveTo>
                      <a:pt x="99" y="0"/>
                    </a:moveTo>
                    <a:lnTo>
                      <a:pt x="116" y="1307"/>
                    </a:lnTo>
                    <a:lnTo>
                      <a:pt x="116" y="1774"/>
                    </a:lnTo>
                    <a:lnTo>
                      <a:pt x="112" y="2016"/>
                    </a:lnTo>
                    <a:lnTo>
                      <a:pt x="107" y="2078"/>
                    </a:lnTo>
                    <a:lnTo>
                      <a:pt x="90" y="2091"/>
                    </a:lnTo>
                    <a:lnTo>
                      <a:pt x="0" y="2054"/>
                    </a:lnTo>
                  </a:path>
                </a:pathLst>
              </a:custGeom>
              <a:noFill/>
              <a:ln cap="flat" cmpd="sng" w="508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22"/>
              <p:cNvSpPr/>
              <p:nvPr/>
            </p:nvSpPr>
            <p:spPr>
              <a:xfrm>
                <a:off x="2090" y="2364"/>
                <a:ext cx="170" cy="994"/>
              </a:xfrm>
              <a:custGeom>
                <a:rect b="b" l="l" r="r" t="t"/>
                <a:pathLst>
                  <a:path extrusionOk="0" h="994" w="170">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54" name="Google Shape;354;p22"/>
          <p:cNvGrpSpPr/>
          <p:nvPr/>
        </p:nvGrpSpPr>
        <p:grpSpPr>
          <a:xfrm rot="-120000">
            <a:off x="5711045" y="5189214"/>
            <a:ext cx="477439" cy="519173"/>
            <a:chOff x="2139" y="1373"/>
            <a:chExt cx="697" cy="2156"/>
          </a:xfrm>
        </p:grpSpPr>
        <p:grpSp>
          <p:nvGrpSpPr>
            <p:cNvPr id="355" name="Google Shape;355;p22"/>
            <p:cNvGrpSpPr/>
            <p:nvPr/>
          </p:nvGrpSpPr>
          <p:grpSpPr>
            <a:xfrm rot="60000">
              <a:off x="2294" y="1419"/>
              <a:ext cx="531" cy="1284"/>
              <a:chOff x="2306" y="1214"/>
              <a:chExt cx="531" cy="1284"/>
            </a:xfrm>
          </p:grpSpPr>
          <p:sp>
            <p:nvSpPr>
              <p:cNvPr id="356" name="Google Shape;356;p22"/>
              <p:cNvSpPr/>
              <p:nvPr/>
            </p:nvSpPr>
            <p:spPr>
              <a:xfrm>
                <a:off x="2306" y="1278"/>
                <a:ext cx="455" cy="1161"/>
              </a:xfrm>
              <a:custGeom>
                <a:rect b="b" l="l" r="r" t="t"/>
                <a:pathLst>
                  <a:path extrusionOk="0" h="1161" w="455">
                    <a:moveTo>
                      <a:pt x="0" y="61"/>
                    </a:moveTo>
                    <a:cubicBezTo>
                      <a:pt x="64" y="53"/>
                      <a:pt x="323" y="0"/>
                      <a:pt x="384" y="12"/>
                    </a:cubicBezTo>
                    <a:cubicBezTo>
                      <a:pt x="445" y="24"/>
                      <a:pt x="381" y="92"/>
                      <a:pt x="367" y="133"/>
                    </a:cubicBezTo>
                    <a:cubicBezTo>
                      <a:pt x="353" y="174"/>
                      <a:pt x="331" y="205"/>
                      <a:pt x="298" y="260"/>
                    </a:cubicBezTo>
                    <a:cubicBezTo>
                      <a:pt x="265" y="315"/>
                      <a:pt x="186" y="423"/>
                      <a:pt x="169" y="465"/>
                    </a:cubicBezTo>
                    <a:cubicBezTo>
                      <a:pt x="152" y="507"/>
                      <a:pt x="174" y="485"/>
                      <a:pt x="196" y="512"/>
                    </a:cubicBezTo>
                    <a:cubicBezTo>
                      <a:pt x="218" y="539"/>
                      <a:pt x="271" y="592"/>
                      <a:pt x="303" y="629"/>
                    </a:cubicBezTo>
                    <a:cubicBezTo>
                      <a:pt x="335" y="666"/>
                      <a:pt x="369" y="695"/>
                      <a:pt x="390" y="732"/>
                    </a:cubicBezTo>
                    <a:cubicBezTo>
                      <a:pt x="411" y="769"/>
                      <a:pt x="420" y="813"/>
                      <a:pt x="429" y="850"/>
                    </a:cubicBezTo>
                    <a:cubicBezTo>
                      <a:pt x="438" y="887"/>
                      <a:pt x="443" y="925"/>
                      <a:pt x="447" y="957"/>
                    </a:cubicBezTo>
                    <a:cubicBezTo>
                      <a:pt x="451" y="989"/>
                      <a:pt x="455" y="1011"/>
                      <a:pt x="453" y="1043"/>
                    </a:cubicBezTo>
                    <a:cubicBezTo>
                      <a:pt x="451" y="1075"/>
                      <a:pt x="453" y="1133"/>
                      <a:pt x="436" y="1147"/>
                    </a:cubicBezTo>
                    <a:cubicBezTo>
                      <a:pt x="419" y="1161"/>
                      <a:pt x="375" y="1140"/>
                      <a:pt x="350" y="1130"/>
                    </a:cubicBezTo>
                    <a:cubicBezTo>
                      <a:pt x="325" y="1120"/>
                      <a:pt x="311" y="1103"/>
                      <a:pt x="286" y="1084"/>
                    </a:cubicBezTo>
                    <a:cubicBezTo>
                      <a:pt x="261" y="1065"/>
                      <a:pt x="218" y="1029"/>
                      <a:pt x="200" y="1014"/>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2"/>
              <p:cNvSpPr/>
              <p:nvPr/>
            </p:nvSpPr>
            <p:spPr>
              <a:xfrm>
                <a:off x="2315" y="1214"/>
                <a:ext cx="522" cy="1284"/>
              </a:xfrm>
              <a:custGeom>
                <a:rect b="b" l="l" r="r" t="t"/>
                <a:pathLst>
                  <a:path extrusionOk="0" h="1284" w="522">
                    <a:moveTo>
                      <a:pt x="0" y="120"/>
                    </a:moveTo>
                    <a:cubicBezTo>
                      <a:pt x="66" y="101"/>
                      <a:pt x="325" y="0"/>
                      <a:pt x="398" y="7"/>
                    </a:cubicBezTo>
                    <a:cubicBezTo>
                      <a:pt x="471" y="14"/>
                      <a:pt x="448" y="111"/>
                      <a:pt x="438" y="163"/>
                    </a:cubicBezTo>
                    <a:cubicBezTo>
                      <a:pt x="428" y="215"/>
                      <a:pt x="384" y="257"/>
                      <a:pt x="338" y="319"/>
                    </a:cubicBezTo>
                    <a:cubicBezTo>
                      <a:pt x="292" y="381"/>
                      <a:pt x="191" y="494"/>
                      <a:pt x="162" y="537"/>
                    </a:cubicBezTo>
                    <a:cubicBezTo>
                      <a:pt x="133" y="580"/>
                      <a:pt x="150" y="562"/>
                      <a:pt x="162" y="577"/>
                    </a:cubicBezTo>
                    <a:cubicBezTo>
                      <a:pt x="174" y="592"/>
                      <a:pt x="189" y="590"/>
                      <a:pt x="237" y="629"/>
                    </a:cubicBezTo>
                    <a:cubicBezTo>
                      <a:pt x="285" y="668"/>
                      <a:pt x="405" y="757"/>
                      <a:pt x="450" y="814"/>
                    </a:cubicBezTo>
                    <a:cubicBezTo>
                      <a:pt x="495" y="871"/>
                      <a:pt x="497" y="919"/>
                      <a:pt x="507" y="969"/>
                    </a:cubicBezTo>
                    <a:cubicBezTo>
                      <a:pt x="517" y="1019"/>
                      <a:pt x="522" y="1062"/>
                      <a:pt x="513" y="1113"/>
                    </a:cubicBezTo>
                    <a:cubicBezTo>
                      <a:pt x="504" y="1164"/>
                      <a:pt x="490" y="1264"/>
                      <a:pt x="450" y="1274"/>
                    </a:cubicBezTo>
                    <a:cubicBezTo>
                      <a:pt x="410" y="1284"/>
                      <a:pt x="317" y="1208"/>
                      <a:pt x="272" y="1172"/>
                    </a:cubicBezTo>
                    <a:cubicBezTo>
                      <a:pt x="227" y="1136"/>
                      <a:pt x="199" y="1080"/>
                      <a:pt x="179" y="1055"/>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8" name="Google Shape;358;p22"/>
            <p:cNvGrpSpPr/>
            <p:nvPr/>
          </p:nvGrpSpPr>
          <p:grpSpPr>
            <a:xfrm rot="60000">
              <a:off x="2158" y="1374"/>
              <a:ext cx="158" cy="2154"/>
              <a:chOff x="2090" y="1269"/>
              <a:chExt cx="170" cy="2091"/>
            </a:xfrm>
          </p:grpSpPr>
          <p:sp>
            <p:nvSpPr>
              <p:cNvPr id="359" name="Google Shape;359;p22"/>
              <p:cNvSpPr/>
              <p:nvPr/>
            </p:nvSpPr>
            <p:spPr>
              <a:xfrm>
                <a:off x="2144" y="1269"/>
                <a:ext cx="116" cy="2091"/>
              </a:xfrm>
              <a:custGeom>
                <a:rect b="b" l="l" r="r" t="t"/>
                <a:pathLst>
                  <a:path extrusionOk="0" h="2091" w="116">
                    <a:moveTo>
                      <a:pt x="99" y="0"/>
                    </a:moveTo>
                    <a:lnTo>
                      <a:pt x="116" y="1307"/>
                    </a:lnTo>
                    <a:lnTo>
                      <a:pt x="116" y="1774"/>
                    </a:lnTo>
                    <a:lnTo>
                      <a:pt x="112" y="2016"/>
                    </a:lnTo>
                    <a:lnTo>
                      <a:pt x="107" y="2078"/>
                    </a:lnTo>
                    <a:lnTo>
                      <a:pt x="90" y="2091"/>
                    </a:lnTo>
                    <a:lnTo>
                      <a:pt x="0" y="2054"/>
                    </a:lnTo>
                  </a:path>
                </a:pathLst>
              </a:custGeom>
              <a:noFill/>
              <a:ln cap="flat" cmpd="sng" w="508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22"/>
              <p:cNvSpPr/>
              <p:nvPr/>
            </p:nvSpPr>
            <p:spPr>
              <a:xfrm>
                <a:off x="2090" y="2364"/>
                <a:ext cx="170" cy="994"/>
              </a:xfrm>
              <a:custGeom>
                <a:rect b="b" l="l" r="r" t="t"/>
                <a:pathLst>
                  <a:path extrusionOk="0" h="994" w="170">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61" name="Google Shape;361;p22"/>
          <p:cNvGrpSpPr/>
          <p:nvPr/>
        </p:nvGrpSpPr>
        <p:grpSpPr>
          <a:xfrm rot="-60000">
            <a:off x="6180039" y="5105224"/>
            <a:ext cx="620794" cy="761883"/>
            <a:chOff x="2994" y="1251"/>
            <a:chExt cx="1378" cy="2154"/>
          </a:xfrm>
        </p:grpSpPr>
        <p:cxnSp>
          <p:nvCxnSpPr>
            <p:cNvPr id="362" name="Google Shape;362;p22"/>
            <p:cNvCxnSpPr/>
            <p:nvPr/>
          </p:nvCxnSpPr>
          <p:spPr>
            <a:xfrm>
              <a:off x="3661" y="1649"/>
              <a:ext cx="0" cy="650"/>
            </a:xfrm>
            <a:prstGeom prst="straightConnector1">
              <a:avLst/>
            </a:prstGeom>
            <a:noFill/>
            <a:ln cap="flat" cmpd="sng" w="38100">
              <a:solidFill>
                <a:srgbClr val="99FF66"/>
              </a:solidFill>
              <a:prstDash val="solid"/>
              <a:round/>
              <a:headEnd len="med" w="med" type="none"/>
              <a:tailEnd len="med" w="med" type="none"/>
            </a:ln>
          </p:spPr>
        </p:cxnSp>
        <p:sp>
          <p:nvSpPr>
            <p:cNvPr id="363" name="Google Shape;363;p22"/>
            <p:cNvSpPr/>
            <p:nvPr/>
          </p:nvSpPr>
          <p:spPr>
            <a:xfrm>
              <a:off x="3000" y="2373"/>
              <a:ext cx="529" cy="576"/>
            </a:xfrm>
            <a:custGeom>
              <a:rect b="b" l="l" r="r" t="t"/>
              <a:pathLst>
                <a:path extrusionOk="0" h="652" w="864">
                  <a:moveTo>
                    <a:pt x="864" y="0"/>
                  </a:moveTo>
                  <a:cubicBezTo>
                    <a:pt x="816" y="63"/>
                    <a:pt x="697" y="284"/>
                    <a:pt x="601" y="376"/>
                  </a:cubicBezTo>
                  <a:cubicBezTo>
                    <a:pt x="505" y="468"/>
                    <a:pt x="388" y="505"/>
                    <a:pt x="288" y="551"/>
                  </a:cubicBezTo>
                  <a:cubicBezTo>
                    <a:pt x="188" y="597"/>
                    <a:pt x="60" y="631"/>
                    <a:pt x="0" y="652"/>
                  </a:cubicBezTo>
                </a:path>
              </a:pathLst>
            </a:custGeom>
            <a:noFill/>
            <a:ln cap="flat" cmpd="sng" w="4445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64" name="Google Shape;364;p22"/>
            <p:cNvCxnSpPr/>
            <p:nvPr/>
          </p:nvCxnSpPr>
          <p:spPr>
            <a:xfrm>
              <a:off x="3650" y="1134"/>
              <a:ext cx="0" cy="780"/>
            </a:xfrm>
            <a:prstGeom prst="straightConnector1">
              <a:avLst/>
            </a:prstGeom>
            <a:noFill/>
            <a:ln cap="flat" cmpd="sng" w="44450">
              <a:solidFill>
                <a:srgbClr val="99FF66"/>
              </a:solidFill>
              <a:prstDash val="solid"/>
              <a:round/>
              <a:headEnd len="med" w="med" type="none"/>
              <a:tailEnd len="med" w="med" type="none"/>
            </a:ln>
          </p:spPr>
        </p:cxnSp>
        <p:sp>
          <p:nvSpPr>
            <p:cNvPr id="365" name="Google Shape;365;p22"/>
            <p:cNvSpPr/>
            <p:nvPr/>
          </p:nvSpPr>
          <p:spPr>
            <a:xfrm>
              <a:off x="2994" y="1709"/>
              <a:ext cx="1274" cy="2"/>
            </a:xfrm>
            <a:custGeom>
              <a:rect b="b" l="l" r="r" t="t"/>
              <a:pathLst>
                <a:path extrusionOk="0" h="2" w="1274">
                  <a:moveTo>
                    <a:pt x="1274" y="0"/>
                  </a:moveTo>
                  <a:lnTo>
                    <a:pt x="0" y="2"/>
                  </a:lnTo>
                </a:path>
              </a:pathLst>
            </a:custGeom>
            <a:noFill/>
            <a:ln cap="flat" cmpd="sng" w="5715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22"/>
            <p:cNvSpPr/>
            <p:nvPr/>
          </p:nvSpPr>
          <p:spPr>
            <a:xfrm>
              <a:off x="3214" y="2196"/>
              <a:ext cx="826" cy="35"/>
            </a:xfrm>
            <a:custGeom>
              <a:rect b="b" l="l" r="r" t="t"/>
              <a:pathLst>
                <a:path extrusionOk="0" h="35" w="826">
                  <a:moveTo>
                    <a:pt x="826" y="0"/>
                  </a:moveTo>
                  <a:lnTo>
                    <a:pt x="0" y="35"/>
                  </a:lnTo>
                </a:path>
              </a:pathLst>
            </a:custGeom>
            <a:noFill/>
            <a:ln cap="flat" cmpd="sng" w="381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22"/>
            <p:cNvSpPr/>
            <p:nvPr/>
          </p:nvSpPr>
          <p:spPr>
            <a:xfrm>
              <a:off x="4040" y="1705"/>
              <a:ext cx="142" cy="513"/>
            </a:xfrm>
            <a:custGeom>
              <a:rect b="b" l="l" r="r" t="t"/>
              <a:pathLst>
                <a:path extrusionOk="0" h="513" w="142">
                  <a:moveTo>
                    <a:pt x="142" y="0"/>
                  </a:moveTo>
                  <a:lnTo>
                    <a:pt x="139" y="408"/>
                  </a:lnTo>
                  <a:lnTo>
                    <a:pt x="124" y="513"/>
                  </a:lnTo>
                  <a:lnTo>
                    <a:pt x="0" y="463"/>
                  </a:lnTo>
                </a:path>
              </a:pathLst>
            </a:custGeom>
            <a:noFill/>
            <a:ln cap="flat" cmpd="sng" w="381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22"/>
            <p:cNvSpPr/>
            <p:nvPr/>
          </p:nvSpPr>
          <p:spPr>
            <a:xfrm>
              <a:off x="3027" y="1706"/>
              <a:ext cx="176" cy="563"/>
            </a:xfrm>
            <a:custGeom>
              <a:rect b="b" l="l" r="r" t="t"/>
              <a:pathLst>
                <a:path extrusionOk="0" h="563" w="176">
                  <a:moveTo>
                    <a:pt x="176" y="563"/>
                  </a:moveTo>
                  <a:lnTo>
                    <a:pt x="129" y="373"/>
                  </a:lnTo>
                  <a:lnTo>
                    <a:pt x="72" y="201"/>
                  </a:lnTo>
                  <a:lnTo>
                    <a:pt x="0" y="0"/>
                  </a:lnTo>
                </a:path>
              </a:pathLst>
            </a:custGeom>
            <a:noFill/>
            <a:ln cap="flat" cmpd="sng" w="4445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9" name="Google Shape;369;p22"/>
            <p:cNvGrpSpPr/>
            <p:nvPr/>
          </p:nvGrpSpPr>
          <p:grpSpPr>
            <a:xfrm rot="-369689">
              <a:off x="3816" y="2331"/>
              <a:ext cx="520" cy="708"/>
              <a:chOff x="6583" y="2273"/>
              <a:chExt cx="841" cy="657"/>
            </a:xfrm>
          </p:grpSpPr>
          <p:sp>
            <p:nvSpPr>
              <p:cNvPr id="370" name="Google Shape;370;p22"/>
              <p:cNvSpPr/>
              <p:nvPr/>
            </p:nvSpPr>
            <p:spPr>
              <a:xfrm>
                <a:off x="6602" y="2319"/>
                <a:ext cx="804" cy="611"/>
              </a:xfrm>
              <a:custGeom>
                <a:rect b="b" l="l" r="r" t="t"/>
                <a:pathLst>
                  <a:path extrusionOk="0" h="611" w="804">
                    <a:moveTo>
                      <a:pt x="804" y="589"/>
                    </a:moveTo>
                    <a:cubicBezTo>
                      <a:pt x="736" y="584"/>
                      <a:pt x="511" y="611"/>
                      <a:pt x="402" y="561"/>
                    </a:cubicBezTo>
                    <a:cubicBezTo>
                      <a:pt x="293" y="511"/>
                      <a:pt x="216" y="383"/>
                      <a:pt x="149" y="290"/>
                    </a:cubicBezTo>
                    <a:cubicBezTo>
                      <a:pt x="82" y="197"/>
                      <a:pt x="31" y="60"/>
                      <a:pt x="0" y="0"/>
                    </a:cubicBezTo>
                  </a:path>
                </a:pathLst>
              </a:custGeom>
              <a:noFill/>
              <a:ln cap="flat" cmpd="sng" w="635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22"/>
              <p:cNvSpPr/>
              <p:nvPr/>
            </p:nvSpPr>
            <p:spPr>
              <a:xfrm>
                <a:off x="6583" y="2273"/>
                <a:ext cx="841" cy="579"/>
              </a:xfrm>
              <a:custGeom>
                <a:rect b="b" l="l" r="r" t="t"/>
                <a:pathLst>
                  <a:path extrusionOk="0" h="579" w="841">
                    <a:moveTo>
                      <a:pt x="841" y="579"/>
                    </a:moveTo>
                    <a:cubicBezTo>
                      <a:pt x="771" y="568"/>
                      <a:pt x="531" y="571"/>
                      <a:pt x="421" y="523"/>
                    </a:cubicBezTo>
                    <a:cubicBezTo>
                      <a:pt x="311" y="475"/>
                      <a:pt x="248" y="376"/>
                      <a:pt x="178" y="289"/>
                    </a:cubicBezTo>
                    <a:cubicBezTo>
                      <a:pt x="108" y="202"/>
                      <a:pt x="37" y="60"/>
                      <a:pt x="0" y="0"/>
                    </a:cubicBezTo>
                  </a:path>
                </a:pathLst>
              </a:custGeom>
              <a:noFill/>
              <a:ln cap="flat" cmpd="sng" w="635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2" name="Google Shape;372;p22"/>
            <p:cNvSpPr/>
            <p:nvPr/>
          </p:nvSpPr>
          <p:spPr>
            <a:xfrm>
              <a:off x="4060" y="1665"/>
              <a:ext cx="188" cy="604"/>
            </a:xfrm>
            <a:custGeom>
              <a:rect b="b" l="l" r="r" t="t"/>
              <a:pathLst>
                <a:path extrusionOk="0" h="604" w="188">
                  <a:moveTo>
                    <a:pt x="188" y="0"/>
                  </a:moveTo>
                  <a:lnTo>
                    <a:pt x="160" y="408"/>
                  </a:lnTo>
                  <a:lnTo>
                    <a:pt x="139" y="604"/>
                  </a:lnTo>
                  <a:lnTo>
                    <a:pt x="0" y="518"/>
                  </a:lnTo>
                </a:path>
              </a:pathLst>
            </a:custGeom>
            <a:noFill/>
            <a:ln cap="flat" cmpd="sng" w="381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73" name="Google Shape;373;p22"/>
            <p:cNvGrpSpPr/>
            <p:nvPr/>
          </p:nvGrpSpPr>
          <p:grpSpPr>
            <a:xfrm>
              <a:off x="3474" y="1251"/>
              <a:ext cx="170" cy="2154"/>
              <a:chOff x="2090" y="1269"/>
              <a:chExt cx="170" cy="2091"/>
            </a:xfrm>
          </p:grpSpPr>
          <p:sp>
            <p:nvSpPr>
              <p:cNvPr id="374" name="Google Shape;374;p22"/>
              <p:cNvSpPr/>
              <p:nvPr/>
            </p:nvSpPr>
            <p:spPr>
              <a:xfrm>
                <a:off x="2144" y="1269"/>
                <a:ext cx="116" cy="2091"/>
              </a:xfrm>
              <a:custGeom>
                <a:rect b="b" l="l" r="r" t="t"/>
                <a:pathLst>
                  <a:path extrusionOk="0" h="2091" w="116">
                    <a:moveTo>
                      <a:pt x="99" y="0"/>
                    </a:moveTo>
                    <a:lnTo>
                      <a:pt x="116" y="1307"/>
                    </a:lnTo>
                    <a:lnTo>
                      <a:pt x="116" y="1774"/>
                    </a:lnTo>
                    <a:lnTo>
                      <a:pt x="112" y="2016"/>
                    </a:lnTo>
                    <a:lnTo>
                      <a:pt x="107" y="2078"/>
                    </a:lnTo>
                    <a:lnTo>
                      <a:pt x="90" y="2091"/>
                    </a:lnTo>
                    <a:lnTo>
                      <a:pt x="0" y="2054"/>
                    </a:lnTo>
                  </a:path>
                </a:pathLst>
              </a:custGeom>
              <a:noFill/>
              <a:ln cap="flat" cmpd="sng" w="50800">
                <a:solidFill>
                  <a:srgbClr val="99FF66"/>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22"/>
              <p:cNvSpPr/>
              <p:nvPr/>
            </p:nvSpPr>
            <p:spPr>
              <a:xfrm>
                <a:off x="2090" y="2364"/>
                <a:ext cx="170" cy="994"/>
              </a:xfrm>
              <a:custGeom>
                <a:rect b="b" l="l" r="r" t="t"/>
                <a:pathLst>
                  <a:path extrusionOk="0" h="994" w="170">
                    <a:moveTo>
                      <a:pt x="170" y="0"/>
                    </a:moveTo>
                    <a:cubicBezTo>
                      <a:pt x="168" y="33"/>
                      <a:pt x="162" y="133"/>
                      <a:pt x="159" y="199"/>
                    </a:cubicBezTo>
                    <a:cubicBezTo>
                      <a:pt x="156" y="265"/>
                      <a:pt x="155" y="324"/>
                      <a:pt x="150" y="395"/>
                    </a:cubicBezTo>
                    <a:cubicBezTo>
                      <a:pt x="145" y="466"/>
                      <a:pt x="139" y="536"/>
                      <a:pt x="130" y="628"/>
                    </a:cubicBezTo>
                    <a:cubicBezTo>
                      <a:pt x="121" y="720"/>
                      <a:pt x="115" y="898"/>
                      <a:pt x="93" y="946"/>
                    </a:cubicBezTo>
                    <a:cubicBezTo>
                      <a:pt x="71" y="994"/>
                      <a:pt x="19" y="924"/>
                      <a:pt x="0" y="918"/>
                    </a:cubicBezTo>
                  </a:path>
                </a:pathLst>
              </a:custGeom>
              <a:noFill/>
              <a:ln cap="flat" cmpd="sng" w="50800">
                <a:solidFill>
                  <a:srgbClr val="99FF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76" name="Google Shape;376;p22"/>
          <p:cNvSpPr/>
          <p:nvPr/>
        </p:nvSpPr>
        <p:spPr>
          <a:xfrm>
            <a:off x="626630" y="5943600"/>
            <a:ext cx="8305800" cy="685800"/>
          </a:xfrm>
          <a:prstGeom prst="rect">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3200" u="sng">
                <a:solidFill>
                  <a:srgbClr val="0C0C0C"/>
                </a:solidFill>
                <a:latin typeface="Times New Roman"/>
                <a:ea typeface="Times New Roman"/>
                <a:cs typeface="Times New Roman"/>
                <a:sym typeface="Times New Roman"/>
              </a:rPr>
              <a:t>Haøo khí Ñoâng A</a:t>
            </a:r>
            <a:r>
              <a:rPr b="1" lang="en-US" sz="3200">
                <a:solidFill>
                  <a:srgbClr val="0C0C0C"/>
                </a:solidFill>
                <a:latin typeface="Times New Roman"/>
                <a:ea typeface="Times New Roman"/>
                <a:cs typeface="Times New Roman"/>
                <a:sym typeface="Times New Roman"/>
              </a:rPr>
              <a:t> </a:t>
            </a:r>
            <a:r>
              <a:rPr lang="en-US" sz="3200">
                <a:solidFill>
                  <a:schemeClr val="lt1"/>
                </a:solidFill>
                <a:latin typeface="Times New Roman"/>
                <a:ea typeface="Times New Roman"/>
                <a:cs typeface="Times New Roman"/>
                <a:sym typeface="Times New Roman"/>
              </a:rPr>
              <a:t>: </a:t>
            </a:r>
            <a:r>
              <a:rPr lang="en-US" sz="3200">
                <a:solidFill>
                  <a:srgbClr val="0000FF"/>
                </a:solidFill>
                <a:latin typeface="Times New Roman"/>
                <a:ea typeface="Times New Roman"/>
                <a:cs typeface="Times New Roman"/>
                <a:sym typeface="Times New Roman"/>
              </a:rPr>
              <a:t>Haøo khí thôøi Traàn  </a:t>
            </a:r>
            <a:endParaRPr sz="3200">
              <a:solidFill>
                <a:srgbClr val="0000FF"/>
              </a:solidFill>
              <a:latin typeface="Times New Roman"/>
              <a:ea typeface="Times New Roman"/>
              <a:cs typeface="Times New Roman"/>
              <a:sym typeface="Times New Roman"/>
            </a:endParaRPr>
          </a:p>
        </p:txBody>
      </p:sp>
    </p:spTree>
  </p:cSld>
  <p:clrMapOvr>
    <a:masterClrMapping/>
  </p:clrMapOvr>
  <p:transition>
    <p:wheel spokes="2"/>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2000"/>
                                        <p:tgtEl>
                                          <p:spTgt spid="326"/>
                                        </p:tgtEl>
                                        <p:attrNameLst>
                                          <p:attrName>ppt_w</p:attrName>
                                        </p:attrNameLst>
                                      </p:cBhvr>
                                      <p:tavLst>
                                        <p:tav fmla="" tm="0">
                                          <p:val>
                                            <p:strVal val="0"/>
                                          </p:val>
                                        </p:tav>
                                        <p:tav fmla="" tm="100000">
                                          <p:val>
                                            <p:strVal val="#ppt_w"/>
                                          </p:val>
                                        </p:tav>
                                      </p:tavLst>
                                    </p:anim>
                                    <p:anim calcmode="lin" valueType="num">
                                      <p:cBhvr additive="base">
                                        <p:cTn dur="2000"/>
                                        <p:tgtEl>
                                          <p:spTgt spid="3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26"/>
                                        </p:tgtEl>
                                      </p:cBhvr>
                                    </p:animEffect>
                                    <p:set>
                                      <p:cBhvr>
                                        <p:cTn dur="1" fill="hold">
                                          <p:stCondLst>
                                            <p:cond delay="1000"/>
                                          </p:stCondLst>
                                        </p:cTn>
                                        <p:tgtEl>
                                          <p:spTgt spid="326"/>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2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3"/>
          <p:cNvSpPr/>
          <p:nvPr/>
        </p:nvSpPr>
        <p:spPr>
          <a:xfrm>
            <a:off x="762000" y="1995814"/>
            <a:ext cx="3886200" cy="35814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800" u="sng">
              <a:solidFill>
                <a:srgbClr val="FFFF00"/>
              </a:solidFill>
              <a:latin typeface="Calibri"/>
              <a:ea typeface="Calibri"/>
              <a:cs typeface="Calibri"/>
              <a:sym typeface="Calibri"/>
            </a:endParaRPr>
          </a:p>
          <a:p>
            <a:pPr indent="0" lvl="0" marL="0" marR="0" rtl="0" algn="l">
              <a:spcBef>
                <a:spcPts val="0"/>
              </a:spcBef>
              <a:spcAft>
                <a:spcPts val="0"/>
              </a:spcAft>
              <a:buNone/>
            </a:pPr>
            <a:r>
              <a:rPr b="1" lang="en-US" sz="2800">
                <a:solidFill>
                  <a:srgbClr val="FFFF00"/>
                </a:solidFill>
                <a:latin typeface="Calibri"/>
                <a:ea typeface="Calibri"/>
                <a:cs typeface="Calibri"/>
                <a:sym typeface="Calibri"/>
              </a:rPr>
              <a:t>           </a:t>
            </a:r>
            <a:r>
              <a:rPr b="1" lang="en-US" sz="2800" u="sng">
                <a:solidFill>
                  <a:srgbClr val="FFFF00"/>
                </a:solidFill>
                <a:latin typeface="Calibri"/>
                <a:ea typeface="Calibri"/>
                <a:cs typeface="Calibri"/>
                <a:sym typeface="Calibri"/>
              </a:rPr>
              <a:t>Nhóm 1 </a:t>
            </a:r>
            <a:endParaRPr b="1" sz="2800" u="sng">
              <a:solidFill>
                <a:srgbClr val="FFFF00"/>
              </a:solidFill>
              <a:latin typeface="Calibri"/>
              <a:ea typeface="Calibri"/>
              <a:cs typeface="Calibri"/>
              <a:sym typeface="Calibri"/>
            </a:endParaRPr>
          </a:p>
          <a:p>
            <a:pPr indent="0" lvl="0" marL="0" marR="0" rtl="0" algn="l">
              <a:spcBef>
                <a:spcPts val="0"/>
              </a:spcBef>
              <a:spcAft>
                <a:spcPts val="0"/>
              </a:spcAft>
              <a:buNone/>
            </a:pPr>
            <a:r>
              <a:rPr b="1" lang="en-US" sz="2800">
                <a:solidFill>
                  <a:srgbClr val="FFFF00"/>
                </a:solidFill>
                <a:latin typeface="Calibri"/>
                <a:ea typeface="Calibri"/>
                <a:cs typeface="Calibri"/>
                <a:sym typeface="Calibri"/>
              </a:rPr>
              <a:t>- Đọc kĩ câu thơ 3</a:t>
            </a:r>
            <a:endParaRPr/>
          </a:p>
          <a:p>
            <a:pPr indent="0" lvl="0" marL="0" marR="0" rtl="0" algn="l">
              <a:spcBef>
                <a:spcPts val="0"/>
              </a:spcBef>
              <a:spcAft>
                <a:spcPts val="0"/>
              </a:spcAft>
              <a:buNone/>
            </a:pPr>
            <a:r>
              <a:rPr b="1" lang="en-US" sz="2800">
                <a:solidFill>
                  <a:srgbClr val="FFFF00"/>
                </a:solidFill>
                <a:latin typeface="Calibri"/>
                <a:ea typeface="Calibri"/>
                <a:cs typeface="Calibri"/>
                <a:sym typeface="Calibri"/>
              </a:rPr>
              <a:t>- Em hiểu như thế nào về </a:t>
            </a:r>
            <a:r>
              <a:rPr b="1" i="1" lang="en-US" sz="2800">
                <a:solidFill>
                  <a:srgbClr val="FFFF00"/>
                </a:solidFill>
                <a:latin typeface="Calibri"/>
                <a:ea typeface="Calibri"/>
                <a:cs typeface="Calibri"/>
                <a:sym typeface="Calibri"/>
              </a:rPr>
              <a:t>nợ</a:t>
            </a:r>
            <a:r>
              <a:rPr b="1" lang="en-US" sz="2800">
                <a:solidFill>
                  <a:srgbClr val="FFFF00"/>
                </a:solidFill>
                <a:latin typeface="Calibri"/>
                <a:ea typeface="Calibri"/>
                <a:cs typeface="Calibri"/>
                <a:sym typeface="Calibri"/>
              </a:rPr>
              <a:t> công danh được tác giả nói đến trong câu thơ? Cách nói ấy thể hiện tâm trạng, cảm xúc gì?</a:t>
            </a:r>
            <a:endParaRPr b="1" sz="2800">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FFFF00"/>
              </a:solidFill>
              <a:latin typeface="Calibri"/>
              <a:ea typeface="Calibri"/>
              <a:cs typeface="Calibri"/>
              <a:sym typeface="Calibri"/>
            </a:endParaRPr>
          </a:p>
        </p:txBody>
      </p:sp>
      <p:sp>
        <p:nvSpPr>
          <p:cNvPr id="382" name="Google Shape;382;p23"/>
          <p:cNvSpPr/>
          <p:nvPr/>
        </p:nvSpPr>
        <p:spPr>
          <a:xfrm>
            <a:off x="4953000" y="1981200"/>
            <a:ext cx="3886200" cy="35814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Calibri"/>
                <a:ea typeface="Calibri"/>
                <a:cs typeface="Calibri"/>
                <a:sym typeface="Calibri"/>
              </a:rPr>
              <a:t>            </a:t>
            </a:r>
            <a:r>
              <a:rPr b="1" lang="en-US" sz="2800" u="sng">
                <a:solidFill>
                  <a:srgbClr val="FFFF00"/>
                </a:solidFill>
                <a:latin typeface="Calibri"/>
                <a:ea typeface="Calibri"/>
                <a:cs typeface="Calibri"/>
                <a:sym typeface="Calibri"/>
              </a:rPr>
              <a:t>Nhóm 2 </a:t>
            </a:r>
            <a:endParaRPr b="1" sz="2800" u="sng">
              <a:solidFill>
                <a:srgbClr val="FFFF00"/>
              </a:solidFill>
              <a:latin typeface="Calibri"/>
              <a:ea typeface="Calibri"/>
              <a:cs typeface="Calibri"/>
              <a:sym typeface="Calibri"/>
            </a:endParaRPr>
          </a:p>
          <a:p>
            <a:pPr indent="0" lvl="0" marL="0" marR="0" rtl="0" algn="l">
              <a:spcBef>
                <a:spcPts val="0"/>
              </a:spcBef>
              <a:spcAft>
                <a:spcPts val="0"/>
              </a:spcAft>
              <a:buNone/>
            </a:pPr>
            <a:r>
              <a:rPr b="1" lang="en-US" sz="2800">
                <a:solidFill>
                  <a:srgbClr val="FFFF00"/>
                </a:solidFill>
                <a:latin typeface="Calibri"/>
                <a:ea typeface="Calibri"/>
                <a:cs typeface="Calibri"/>
                <a:sym typeface="Calibri"/>
              </a:rPr>
              <a:t>- Đọc kĩ câu thơ 4 </a:t>
            </a:r>
            <a:endParaRPr b="1" sz="2800">
              <a:solidFill>
                <a:srgbClr val="FFFF00"/>
              </a:solidFill>
              <a:latin typeface="Calibri"/>
              <a:ea typeface="Calibri"/>
              <a:cs typeface="Calibri"/>
              <a:sym typeface="Calibri"/>
            </a:endParaRPr>
          </a:p>
          <a:p>
            <a:pPr indent="0" lvl="0" marL="0" marR="0" rtl="0" algn="l">
              <a:spcBef>
                <a:spcPts val="0"/>
              </a:spcBef>
              <a:spcAft>
                <a:spcPts val="0"/>
              </a:spcAft>
              <a:buNone/>
            </a:pPr>
            <a:r>
              <a:rPr b="1" lang="en-US" sz="2800">
                <a:solidFill>
                  <a:srgbClr val="FFFF00"/>
                </a:solidFill>
                <a:latin typeface="Calibri"/>
                <a:ea typeface="Calibri"/>
                <a:cs typeface="Calibri"/>
                <a:sym typeface="Calibri"/>
              </a:rPr>
              <a:t>- Tác giả </a:t>
            </a:r>
            <a:r>
              <a:rPr b="1" i="1" lang="en-US" sz="2800">
                <a:solidFill>
                  <a:srgbClr val="FFFF00"/>
                </a:solidFill>
                <a:latin typeface="Calibri"/>
                <a:ea typeface="Calibri"/>
                <a:cs typeface="Calibri"/>
                <a:sym typeface="Calibri"/>
              </a:rPr>
              <a:t>thẹn</a:t>
            </a:r>
            <a:r>
              <a:rPr b="1" lang="en-US" sz="2800">
                <a:solidFill>
                  <a:srgbClr val="FFFF00"/>
                </a:solidFill>
                <a:latin typeface="Calibri"/>
                <a:ea typeface="Calibri"/>
                <a:cs typeface="Calibri"/>
                <a:sym typeface="Calibri"/>
              </a:rPr>
              <a:t> với ai? Vì sao? Nỗi thẹn ấy cho thấy phẩm chất nhân cách gì?</a:t>
            </a:r>
            <a:endParaRPr b="1" sz="2800">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FFFF00"/>
              </a:solidFill>
              <a:latin typeface="Calibri"/>
              <a:ea typeface="Calibri"/>
              <a:cs typeface="Calibri"/>
              <a:sym typeface="Calibri"/>
            </a:endParaRPr>
          </a:p>
        </p:txBody>
      </p:sp>
      <p:sp>
        <p:nvSpPr>
          <p:cNvPr id="383" name="Google Shape;383;p23"/>
          <p:cNvSpPr/>
          <p:nvPr/>
        </p:nvSpPr>
        <p:spPr>
          <a:xfrm>
            <a:off x="3124200" y="838200"/>
            <a:ext cx="3657600" cy="6096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Calibri"/>
                <a:ea typeface="Calibri"/>
                <a:cs typeface="Calibri"/>
                <a:sym typeface="Calibri"/>
              </a:rPr>
              <a:t> Thảo luận cặp đôi</a:t>
            </a:r>
            <a:endParaRPr b="1" sz="2800">
              <a:solidFill>
                <a:srgbClr val="FFFF00"/>
              </a:solidFill>
              <a:latin typeface="Calibri"/>
              <a:ea typeface="Calibri"/>
              <a:cs typeface="Calibri"/>
              <a:sym typeface="Calibri"/>
            </a:endParaRPr>
          </a:p>
        </p:txBody>
      </p:sp>
      <p:cxnSp>
        <p:nvCxnSpPr>
          <p:cNvPr id="384" name="Google Shape;384;p23"/>
          <p:cNvCxnSpPr/>
          <p:nvPr/>
        </p:nvCxnSpPr>
        <p:spPr>
          <a:xfrm flipH="1">
            <a:off x="2648733" y="1447800"/>
            <a:ext cx="1770867" cy="503128"/>
          </a:xfrm>
          <a:prstGeom prst="straightConnector1">
            <a:avLst/>
          </a:prstGeom>
          <a:noFill/>
          <a:ln cap="flat" cmpd="sng" w="9525">
            <a:solidFill>
              <a:srgbClr val="4A7DBA"/>
            </a:solidFill>
            <a:prstDash val="solid"/>
            <a:round/>
            <a:headEnd len="sm" w="sm" type="none"/>
            <a:tailEnd len="med" w="med" type="stealth"/>
          </a:ln>
        </p:spPr>
      </p:cxnSp>
      <p:cxnSp>
        <p:nvCxnSpPr>
          <p:cNvPr id="385" name="Google Shape;385;p23"/>
          <p:cNvCxnSpPr/>
          <p:nvPr/>
        </p:nvCxnSpPr>
        <p:spPr>
          <a:xfrm>
            <a:off x="5410200" y="1447800"/>
            <a:ext cx="2118464" cy="503129"/>
          </a:xfrm>
          <a:prstGeom prst="straightConnector1">
            <a:avLst/>
          </a:prstGeom>
          <a:noFill/>
          <a:ln cap="flat" cmpd="sng" w="9525">
            <a:solidFill>
              <a:srgbClr val="4A7DBA"/>
            </a:solidFill>
            <a:prstDash val="solid"/>
            <a:round/>
            <a:headEnd len="sm" w="sm" type="none"/>
            <a:tailEnd len="med" w="med" type="stealth"/>
          </a:ln>
        </p:spPr>
      </p:cxnSp>
      <p:sp>
        <p:nvSpPr>
          <p:cNvPr id="386" name="Google Shape;386;p23"/>
          <p:cNvSpPr txBox="1"/>
          <p:nvPr/>
        </p:nvSpPr>
        <p:spPr>
          <a:xfrm>
            <a:off x="533400" y="5715000"/>
            <a:ext cx="82296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1D1B10"/>
                </a:solidFill>
                <a:latin typeface="Calibri"/>
                <a:ea typeface="Calibri"/>
                <a:cs typeface="Calibri"/>
                <a:sym typeface="Calibri"/>
              </a:rPr>
              <a:t>Yêu Cầu</a:t>
            </a:r>
            <a:r>
              <a:rPr lang="en-US" sz="2800" u="sng">
                <a:solidFill>
                  <a:srgbClr val="1D1B10"/>
                </a:solidFill>
                <a:latin typeface="Calibri"/>
                <a:ea typeface="Calibri"/>
                <a:cs typeface="Calibri"/>
                <a:sym typeface="Calibri"/>
              </a:rPr>
              <a:t>: </a:t>
            </a:r>
            <a:r>
              <a:rPr lang="en-US" sz="2800">
                <a:solidFill>
                  <a:srgbClr val="1D1B10"/>
                </a:solidFill>
                <a:latin typeface="Calibri"/>
                <a:ea typeface="Calibri"/>
                <a:cs typeface="Calibri"/>
                <a:sym typeface="Calibri"/>
              </a:rPr>
              <a:t>- </a:t>
            </a:r>
            <a:r>
              <a:rPr b="1" lang="en-US" sz="2800">
                <a:solidFill>
                  <a:srgbClr val="1D1B10"/>
                </a:solidFill>
                <a:latin typeface="Calibri"/>
                <a:ea typeface="Calibri"/>
                <a:cs typeface="Calibri"/>
                <a:sym typeface="Calibri"/>
              </a:rPr>
              <a:t>Ghi ngắn gọn ý ra giấy nháp để trình bày</a:t>
            </a:r>
            <a:endParaRPr/>
          </a:p>
          <a:p>
            <a:pPr indent="0" lvl="0" marL="0" marR="0" rtl="0" algn="l">
              <a:spcBef>
                <a:spcPts val="0"/>
              </a:spcBef>
              <a:spcAft>
                <a:spcPts val="0"/>
              </a:spcAft>
              <a:buNone/>
            </a:pPr>
            <a:r>
              <a:rPr b="1" lang="en-US" sz="2800">
                <a:solidFill>
                  <a:srgbClr val="1D1B10"/>
                </a:solidFill>
                <a:latin typeface="Calibri"/>
                <a:ea typeface="Calibri"/>
                <a:cs typeface="Calibri"/>
                <a:sym typeface="Calibri"/>
              </a:rPr>
              <a:t>                 - Thời gian thảo luận và chuẩn bị : 2 phút</a:t>
            </a:r>
            <a:endParaRPr b="1" sz="2800">
              <a:solidFill>
                <a:srgbClr val="1D1B10"/>
              </a:solidFill>
              <a:latin typeface="Calibri"/>
              <a:ea typeface="Calibri"/>
              <a:cs typeface="Calibri"/>
              <a:sym typeface="Calibri"/>
            </a:endParaRPr>
          </a:p>
        </p:txBody>
      </p:sp>
      <p:sp>
        <p:nvSpPr>
          <p:cNvPr id="387" name="Google Shape;387;p23"/>
          <p:cNvSpPr txBox="1"/>
          <p:nvPr/>
        </p:nvSpPr>
        <p:spPr>
          <a:xfrm>
            <a:off x="381000" y="125208"/>
            <a:ext cx="2743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imes New Roman"/>
                <a:ea typeface="Times New Roman"/>
                <a:cs typeface="Times New Roman"/>
                <a:sym typeface="Times New Roman"/>
              </a:rPr>
              <a:t>2. Hai câu sau</a:t>
            </a:r>
            <a:endParaRPr sz="3200">
              <a:solidFill>
                <a:srgbClr val="FF0000"/>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4"/>
          <p:cNvSpPr txBox="1"/>
          <p:nvPr/>
        </p:nvSpPr>
        <p:spPr>
          <a:xfrm>
            <a:off x="228600" y="334963"/>
            <a:ext cx="6934200" cy="5032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rgbClr val="FF0000"/>
                </a:solidFill>
                <a:latin typeface="Times New Roman"/>
                <a:ea typeface="Times New Roman"/>
                <a:cs typeface="Times New Roman"/>
                <a:sym typeface="Times New Roman"/>
              </a:rPr>
              <a:t>2.Hai câu cuối: Nỗi lòng tác giả</a:t>
            </a:r>
            <a:endParaRPr b="1" sz="2700">
              <a:solidFill>
                <a:srgbClr val="FF0000"/>
              </a:solidFill>
              <a:latin typeface="Times New Roman"/>
              <a:ea typeface="Times New Roman"/>
              <a:cs typeface="Times New Roman"/>
              <a:sym typeface="Times New Roman"/>
            </a:endParaRPr>
          </a:p>
        </p:txBody>
      </p:sp>
      <p:sp>
        <p:nvSpPr>
          <p:cNvPr id="393" name="Google Shape;393;p24"/>
          <p:cNvSpPr txBox="1"/>
          <p:nvPr/>
        </p:nvSpPr>
        <p:spPr>
          <a:xfrm>
            <a:off x="609600" y="958850"/>
            <a:ext cx="60960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rgbClr val="0000FF"/>
                </a:solidFill>
                <a:latin typeface="Times New Roman"/>
                <a:ea typeface="Times New Roman"/>
                <a:cs typeface="Times New Roman"/>
                <a:sym typeface="Times New Roman"/>
              </a:rPr>
              <a:t>* Câu 3:</a:t>
            </a:r>
            <a:endParaRPr sz="2600">
              <a:solidFill>
                <a:srgbClr val="0000FF"/>
              </a:solidFill>
              <a:latin typeface="Times New Roman"/>
              <a:ea typeface="Times New Roman"/>
              <a:cs typeface="Times New Roman"/>
              <a:sym typeface="Times New Roman"/>
            </a:endParaRPr>
          </a:p>
        </p:txBody>
      </p:sp>
      <p:sp>
        <p:nvSpPr>
          <p:cNvPr id="394" name="Google Shape;394;p24"/>
          <p:cNvSpPr txBox="1"/>
          <p:nvPr/>
        </p:nvSpPr>
        <p:spPr>
          <a:xfrm>
            <a:off x="281836" y="1466676"/>
            <a:ext cx="22860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“Công danh”</a:t>
            </a:r>
            <a:endParaRPr/>
          </a:p>
        </p:txBody>
      </p:sp>
      <p:sp>
        <p:nvSpPr>
          <p:cNvPr id="395" name="Google Shape;395;p24"/>
          <p:cNvSpPr txBox="1"/>
          <p:nvPr/>
        </p:nvSpPr>
        <p:spPr>
          <a:xfrm>
            <a:off x="2857500" y="985033"/>
            <a:ext cx="16002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Lập công:</a:t>
            </a:r>
            <a:endParaRPr/>
          </a:p>
        </p:txBody>
      </p:sp>
      <p:sp>
        <p:nvSpPr>
          <p:cNvPr id="396" name="Google Shape;396;p24"/>
          <p:cNvSpPr txBox="1"/>
          <p:nvPr/>
        </p:nvSpPr>
        <p:spPr>
          <a:xfrm>
            <a:off x="4331918" y="985033"/>
            <a:ext cx="35814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Làm nên sự nghiệp</a:t>
            </a:r>
            <a:endParaRPr sz="2600">
              <a:solidFill>
                <a:schemeClr val="dk1"/>
              </a:solidFill>
              <a:latin typeface="Times New Roman"/>
              <a:ea typeface="Times New Roman"/>
              <a:cs typeface="Times New Roman"/>
              <a:sym typeface="Times New Roman"/>
            </a:endParaRPr>
          </a:p>
        </p:txBody>
      </p:sp>
      <p:sp>
        <p:nvSpPr>
          <p:cNvPr id="397" name="Google Shape;397;p24"/>
          <p:cNvSpPr txBox="1"/>
          <p:nvPr/>
        </p:nvSpPr>
        <p:spPr>
          <a:xfrm>
            <a:off x="2907604" y="1721154"/>
            <a:ext cx="22860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Lập danh:</a:t>
            </a:r>
            <a:endParaRPr/>
          </a:p>
        </p:txBody>
      </p:sp>
      <p:sp>
        <p:nvSpPr>
          <p:cNvPr id="398" name="Google Shape;398;p24"/>
          <p:cNvSpPr txBox="1"/>
          <p:nvPr/>
        </p:nvSpPr>
        <p:spPr>
          <a:xfrm>
            <a:off x="4446218" y="1692231"/>
            <a:ext cx="33528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Để lại tiếng thơm</a:t>
            </a:r>
            <a:endParaRPr sz="2600">
              <a:solidFill>
                <a:schemeClr val="dk1"/>
              </a:solidFill>
              <a:latin typeface="Times New Roman"/>
              <a:ea typeface="Times New Roman"/>
              <a:cs typeface="Times New Roman"/>
              <a:sym typeface="Times New Roman"/>
            </a:endParaRPr>
          </a:p>
        </p:txBody>
      </p:sp>
      <p:sp>
        <p:nvSpPr>
          <p:cNvPr id="399" name="Google Shape;399;p24"/>
          <p:cNvSpPr txBox="1"/>
          <p:nvPr/>
        </p:nvSpPr>
        <p:spPr>
          <a:xfrm>
            <a:off x="603859" y="2254554"/>
            <a:ext cx="8001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Lý tưởng sống phổ biến của người trai thời phong kiến.</a:t>
            </a:r>
            <a:endParaRPr sz="2400">
              <a:solidFill>
                <a:schemeClr val="dk1"/>
              </a:solidFill>
              <a:latin typeface="Times New Roman"/>
              <a:ea typeface="Times New Roman"/>
              <a:cs typeface="Times New Roman"/>
              <a:sym typeface="Times New Roman"/>
            </a:endParaRPr>
          </a:p>
        </p:txBody>
      </p:sp>
      <p:sp>
        <p:nvSpPr>
          <p:cNvPr id="400" name="Google Shape;400;p24"/>
          <p:cNvSpPr txBox="1"/>
          <p:nvPr/>
        </p:nvSpPr>
        <p:spPr>
          <a:xfrm>
            <a:off x="513567" y="2895600"/>
            <a:ext cx="12192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“Nợ”</a:t>
            </a:r>
            <a:endParaRPr/>
          </a:p>
        </p:txBody>
      </p:sp>
      <p:sp>
        <p:nvSpPr>
          <p:cNvPr id="401" name="Google Shape;401;p24"/>
          <p:cNvSpPr txBox="1"/>
          <p:nvPr/>
        </p:nvSpPr>
        <p:spPr>
          <a:xfrm>
            <a:off x="1752600" y="2660020"/>
            <a:ext cx="7239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 Tự ý thức về trách nhiệm của kẻ làm trai đối với đất nước</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Khát vọng lập công lập danh để thỏa chí nam nhi</a:t>
            </a:r>
            <a:endParaRPr sz="2400">
              <a:solidFill>
                <a:schemeClr val="dk1"/>
              </a:solidFill>
              <a:latin typeface="Times New Roman"/>
              <a:ea typeface="Times New Roman"/>
              <a:cs typeface="Times New Roman"/>
              <a:sym typeface="Times New Roman"/>
            </a:endParaRPr>
          </a:p>
        </p:txBody>
      </p:sp>
      <p:pic>
        <p:nvPicPr>
          <p:cNvPr descr="dividers55mf9aw1rm2" id="402" name="Google Shape;402;p24"/>
          <p:cNvPicPr preferRelativeResize="0"/>
          <p:nvPr/>
        </p:nvPicPr>
        <p:blipFill rotWithShape="1">
          <a:blip r:embed="rId3">
            <a:alphaModFix/>
          </a:blip>
          <a:srcRect b="0" l="0" r="0" t="0"/>
          <a:stretch/>
        </p:blipFill>
        <p:spPr>
          <a:xfrm>
            <a:off x="0" y="6172200"/>
            <a:ext cx="9144000" cy="685800"/>
          </a:xfrm>
          <a:prstGeom prst="rect">
            <a:avLst/>
          </a:prstGeom>
          <a:noFill/>
          <a:ln>
            <a:noFill/>
          </a:ln>
        </p:spPr>
      </p:pic>
      <p:cxnSp>
        <p:nvCxnSpPr>
          <p:cNvPr id="403" name="Google Shape;403;p24"/>
          <p:cNvCxnSpPr/>
          <p:nvPr/>
        </p:nvCxnSpPr>
        <p:spPr>
          <a:xfrm flipH="1" rot="10800000">
            <a:off x="2324100" y="1276176"/>
            <a:ext cx="533400" cy="381000"/>
          </a:xfrm>
          <a:prstGeom prst="straightConnector1">
            <a:avLst/>
          </a:prstGeom>
          <a:noFill/>
          <a:ln cap="flat" cmpd="sng" w="9525">
            <a:solidFill>
              <a:srgbClr val="4A7DBA"/>
            </a:solidFill>
            <a:prstDash val="solid"/>
            <a:round/>
            <a:headEnd len="sm" w="sm" type="none"/>
            <a:tailEnd len="med" w="med" type="stealth"/>
          </a:ln>
        </p:spPr>
      </p:cxnSp>
      <p:cxnSp>
        <p:nvCxnSpPr>
          <p:cNvPr id="404" name="Google Shape;404;p24"/>
          <p:cNvCxnSpPr/>
          <p:nvPr/>
        </p:nvCxnSpPr>
        <p:spPr>
          <a:xfrm>
            <a:off x="2384121" y="1711151"/>
            <a:ext cx="533400" cy="244475"/>
          </a:xfrm>
          <a:prstGeom prst="straightConnector1">
            <a:avLst/>
          </a:prstGeom>
          <a:noFill/>
          <a:ln cap="flat" cmpd="sng" w="9525">
            <a:solidFill>
              <a:srgbClr val="4A7DBA"/>
            </a:solidFill>
            <a:prstDash val="solid"/>
            <a:round/>
            <a:headEnd len="sm" w="sm" type="none"/>
            <a:tailEnd len="med" w="med" type="stealth"/>
          </a:ln>
        </p:spPr>
      </p:cxnSp>
      <p:sp>
        <p:nvSpPr>
          <p:cNvPr id="405" name="Google Shape;405;p24"/>
          <p:cNvSpPr txBox="1"/>
          <p:nvPr/>
        </p:nvSpPr>
        <p:spPr>
          <a:xfrm>
            <a:off x="616907" y="3897466"/>
            <a:ext cx="6324600" cy="206210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Phạm Ngũ Lão tự thấy mình chưa trả xong nợ công danh, vì chí làm trai trong thời loạn phải lập công danh đền nợ nước.  </a:t>
            </a:r>
            <a:endParaRPr/>
          </a:p>
          <a:p>
            <a:pPr indent="-342900" lvl="0" marL="342900" marR="0" rtl="0" algn="l">
              <a:spcBef>
                <a:spcPts val="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Tư tưởng, quan niệm tích cực của con người có lí tưởng hoài bão</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300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xEl>
                                              <p:pRg end="0" st="0"/>
                                            </p:txEl>
                                          </p:spTgt>
                                        </p:tgtEl>
                                        <p:attrNameLst>
                                          <p:attrName>style.visibility</p:attrName>
                                        </p:attrNameLst>
                                      </p:cBhvr>
                                      <p:to>
                                        <p:strVal val="visible"/>
                                      </p:to>
                                    </p:set>
                                    <p:animEffect filter="fade" transition="in">
                                      <p:cBhvr>
                                        <p:cTn dur="1000"/>
                                        <p:tgtEl>
                                          <p:spTgt spid="4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xEl>
                                              <p:pRg end="1" st="1"/>
                                            </p:txEl>
                                          </p:spTgt>
                                        </p:tgtEl>
                                        <p:attrNameLst>
                                          <p:attrName>style.visibility</p:attrName>
                                        </p:attrNameLst>
                                      </p:cBhvr>
                                      <p:to>
                                        <p:strVal val="visible"/>
                                      </p:to>
                                    </p:set>
                                    <p:animEffect filter="fade" transition="in">
                                      <p:cBhvr>
                                        <p:cTn dur="1000"/>
                                        <p:tgtEl>
                                          <p:spTgt spid="4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500"/>
                                        <p:tgtEl>
                                          <p:spTgt spid="4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500"/>
                                        <p:tgtEl>
                                          <p:spTgt spid="4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1" name="Google Shape;411;p25"/>
          <p:cNvSpPr txBox="1"/>
          <p:nvPr>
            <p:ph type="title"/>
          </p:nvPr>
        </p:nvSpPr>
        <p:spPr>
          <a:xfrm>
            <a:off x="3172216" y="1716564"/>
            <a:ext cx="2590800" cy="685800"/>
          </a:xfrm>
          <a:prstGeom prst="rect">
            <a:avLst/>
          </a:prstGeom>
          <a:noFill/>
          <a:ln cap="flat" cmpd="thinThick" w="57150">
            <a:solidFill>
              <a:schemeClr val="accent2"/>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3600"/>
              <a:buFont typeface="Times New Roman"/>
              <a:buNone/>
            </a:pPr>
            <a:r>
              <a:rPr b="1" lang="en-US" sz="3600">
                <a:solidFill>
                  <a:srgbClr val="0070C0"/>
                </a:solidFill>
                <a:latin typeface="Times New Roman"/>
                <a:ea typeface="Times New Roman"/>
                <a:cs typeface="Times New Roman"/>
                <a:sym typeface="Times New Roman"/>
              </a:rPr>
              <a:t>Nỗi thẹn</a:t>
            </a:r>
            <a:endParaRPr b="1" sz="3600">
              <a:solidFill>
                <a:srgbClr val="0070C0"/>
              </a:solidFill>
              <a:latin typeface="Times New Roman"/>
              <a:ea typeface="Times New Roman"/>
              <a:cs typeface="Times New Roman"/>
              <a:sym typeface="Times New Roman"/>
            </a:endParaRPr>
          </a:p>
        </p:txBody>
      </p:sp>
      <p:sp>
        <p:nvSpPr>
          <p:cNvPr id="412" name="Google Shape;412;p25"/>
          <p:cNvSpPr/>
          <p:nvPr/>
        </p:nvSpPr>
        <p:spPr>
          <a:xfrm>
            <a:off x="708764" y="2947309"/>
            <a:ext cx="3200400" cy="867930"/>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800">
                <a:solidFill>
                  <a:srgbClr val="000000"/>
                </a:solidFill>
                <a:latin typeface="Calibri"/>
                <a:ea typeface="Calibri"/>
                <a:cs typeface="Calibri"/>
                <a:sym typeface="Calibri"/>
              </a:rPr>
              <a:t> </a:t>
            </a:r>
            <a:r>
              <a:rPr b="1" lang="en-US" sz="2800">
                <a:solidFill>
                  <a:srgbClr val="000000"/>
                </a:solidFill>
                <a:latin typeface="Times New Roman"/>
                <a:ea typeface="Times New Roman"/>
                <a:cs typeface="Times New Roman"/>
                <a:sym typeface="Times New Roman"/>
              </a:rPr>
              <a:t>Vũ Hầu: vì tự cảm chưa bằng Vũ Hầu</a:t>
            </a:r>
            <a:endParaRPr b="1" sz="2800">
              <a:solidFill>
                <a:srgbClr val="000000"/>
              </a:solidFill>
              <a:latin typeface="Times New Roman"/>
              <a:ea typeface="Times New Roman"/>
              <a:cs typeface="Times New Roman"/>
              <a:sym typeface="Times New Roman"/>
            </a:endParaRPr>
          </a:p>
        </p:txBody>
      </p:sp>
      <p:sp>
        <p:nvSpPr>
          <p:cNvPr id="413" name="Google Shape;413;p25"/>
          <p:cNvSpPr/>
          <p:nvPr/>
        </p:nvSpPr>
        <p:spPr>
          <a:xfrm>
            <a:off x="5305816" y="2859564"/>
            <a:ext cx="3048000" cy="955675"/>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Nước: Vì chưa trả xong nợ nước</a:t>
            </a:r>
            <a:endParaRPr b="1" sz="2800">
              <a:solidFill>
                <a:srgbClr val="000000"/>
              </a:solidFill>
              <a:latin typeface="Times New Roman"/>
              <a:ea typeface="Times New Roman"/>
              <a:cs typeface="Times New Roman"/>
              <a:sym typeface="Times New Roman"/>
            </a:endParaRPr>
          </a:p>
        </p:txBody>
      </p:sp>
      <p:sp>
        <p:nvSpPr>
          <p:cNvPr id="414" name="Google Shape;414;p25"/>
          <p:cNvSpPr/>
          <p:nvPr/>
        </p:nvSpPr>
        <p:spPr>
          <a:xfrm>
            <a:off x="381000" y="4199371"/>
            <a:ext cx="3657600" cy="954107"/>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4EEA"/>
                </a:solidFill>
                <a:latin typeface="Times New Roman"/>
                <a:ea typeface="Times New Roman"/>
                <a:cs typeface="Times New Roman"/>
                <a:sym typeface="Times New Roman"/>
              </a:rPr>
              <a:t>Thể hiện: </a:t>
            </a:r>
            <a:r>
              <a:rPr b="1" lang="en-US" sz="2800">
                <a:solidFill>
                  <a:srgbClr val="000000"/>
                </a:solidFill>
                <a:latin typeface="Times New Roman"/>
                <a:ea typeface="Times New Roman"/>
                <a:cs typeface="Times New Roman"/>
                <a:sym typeface="Times New Roman"/>
              </a:rPr>
              <a:t>sự khiêm tốn, khiêm nhường ...</a:t>
            </a:r>
            <a:endParaRPr b="1" sz="2400">
              <a:solidFill>
                <a:schemeClr val="dk1"/>
              </a:solidFill>
              <a:latin typeface="Times New Roman"/>
              <a:ea typeface="Times New Roman"/>
              <a:cs typeface="Times New Roman"/>
              <a:sym typeface="Times New Roman"/>
            </a:endParaRPr>
          </a:p>
        </p:txBody>
      </p:sp>
      <p:sp>
        <p:nvSpPr>
          <p:cNvPr id="415" name="Google Shape;415;p25"/>
          <p:cNvSpPr/>
          <p:nvPr/>
        </p:nvSpPr>
        <p:spPr>
          <a:xfrm>
            <a:off x="5029200" y="4215029"/>
            <a:ext cx="3657600" cy="954107"/>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4EEA"/>
                </a:solidFill>
                <a:latin typeface="Times New Roman"/>
                <a:ea typeface="Times New Roman"/>
                <a:cs typeface="Times New Roman"/>
                <a:sym typeface="Times New Roman"/>
              </a:rPr>
              <a:t>Thể hiện: </a:t>
            </a:r>
            <a:r>
              <a:rPr b="1" lang="en-US" sz="2800">
                <a:solidFill>
                  <a:srgbClr val="000000"/>
                </a:solidFill>
                <a:latin typeface="Times New Roman"/>
                <a:ea typeface="Times New Roman"/>
                <a:cs typeface="Times New Roman"/>
                <a:sym typeface="Times New Roman"/>
              </a:rPr>
              <a:t>một khát vọng được cống hiến</a:t>
            </a:r>
            <a:endParaRPr b="1" sz="2400">
              <a:solidFill>
                <a:schemeClr val="dk1"/>
              </a:solidFill>
              <a:latin typeface="Times New Roman"/>
              <a:ea typeface="Times New Roman"/>
              <a:cs typeface="Times New Roman"/>
              <a:sym typeface="Times New Roman"/>
            </a:endParaRPr>
          </a:p>
        </p:txBody>
      </p:sp>
      <p:cxnSp>
        <p:nvCxnSpPr>
          <p:cNvPr id="416" name="Google Shape;416;p25"/>
          <p:cNvCxnSpPr/>
          <p:nvPr/>
        </p:nvCxnSpPr>
        <p:spPr>
          <a:xfrm flipH="1">
            <a:off x="2159357" y="2402364"/>
            <a:ext cx="964843" cy="544945"/>
          </a:xfrm>
          <a:prstGeom prst="straightConnector1">
            <a:avLst/>
          </a:prstGeom>
          <a:noFill/>
          <a:ln cap="flat" cmpd="sng" w="76200">
            <a:solidFill>
              <a:schemeClr val="dk1"/>
            </a:solidFill>
            <a:prstDash val="solid"/>
            <a:round/>
            <a:headEnd len="med" w="med" type="none"/>
            <a:tailEnd len="med" w="med" type="triangle"/>
          </a:ln>
        </p:spPr>
      </p:cxnSp>
      <p:cxnSp>
        <p:nvCxnSpPr>
          <p:cNvPr id="417" name="Google Shape;417;p25"/>
          <p:cNvCxnSpPr/>
          <p:nvPr/>
        </p:nvCxnSpPr>
        <p:spPr>
          <a:xfrm>
            <a:off x="5763016" y="2402364"/>
            <a:ext cx="1066800" cy="457200"/>
          </a:xfrm>
          <a:prstGeom prst="straightConnector1">
            <a:avLst/>
          </a:prstGeom>
          <a:noFill/>
          <a:ln cap="flat" cmpd="sng" w="76200">
            <a:solidFill>
              <a:schemeClr val="dk1"/>
            </a:solidFill>
            <a:prstDash val="solid"/>
            <a:round/>
            <a:headEnd len="med" w="med" type="none"/>
            <a:tailEnd len="med" w="med" type="triangle"/>
          </a:ln>
        </p:spPr>
      </p:cxnSp>
      <p:cxnSp>
        <p:nvCxnSpPr>
          <p:cNvPr id="418" name="Google Shape;418;p25"/>
          <p:cNvCxnSpPr/>
          <p:nvPr/>
        </p:nvCxnSpPr>
        <p:spPr>
          <a:xfrm>
            <a:off x="6928981" y="3843945"/>
            <a:ext cx="0" cy="381000"/>
          </a:xfrm>
          <a:prstGeom prst="straightConnector1">
            <a:avLst/>
          </a:prstGeom>
          <a:noFill/>
          <a:ln cap="flat" cmpd="sng" w="76200">
            <a:solidFill>
              <a:schemeClr val="dk1"/>
            </a:solidFill>
            <a:prstDash val="solid"/>
            <a:round/>
            <a:headEnd len="med" w="med" type="none"/>
            <a:tailEnd len="med" w="med" type="triangle"/>
          </a:ln>
        </p:spPr>
      </p:cxnSp>
      <p:cxnSp>
        <p:nvCxnSpPr>
          <p:cNvPr id="419" name="Google Shape;419;p25"/>
          <p:cNvCxnSpPr/>
          <p:nvPr/>
        </p:nvCxnSpPr>
        <p:spPr>
          <a:xfrm>
            <a:off x="1573582" y="5153478"/>
            <a:ext cx="902918" cy="417493"/>
          </a:xfrm>
          <a:prstGeom prst="straightConnector1">
            <a:avLst/>
          </a:prstGeom>
          <a:noFill/>
          <a:ln cap="flat" cmpd="sng" w="76200">
            <a:solidFill>
              <a:schemeClr val="dk1"/>
            </a:solidFill>
            <a:prstDash val="solid"/>
            <a:round/>
            <a:headEnd len="med" w="med" type="none"/>
            <a:tailEnd len="med" w="med" type="triangle"/>
          </a:ln>
        </p:spPr>
      </p:cxnSp>
      <p:cxnSp>
        <p:nvCxnSpPr>
          <p:cNvPr id="420" name="Google Shape;420;p25"/>
          <p:cNvCxnSpPr/>
          <p:nvPr/>
        </p:nvCxnSpPr>
        <p:spPr>
          <a:xfrm flipH="1">
            <a:off x="5867400" y="5252581"/>
            <a:ext cx="990600" cy="304800"/>
          </a:xfrm>
          <a:prstGeom prst="straightConnector1">
            <a:avLst/>
          </a:prstGeom>
          <a:noFill/>
          <a:ln cap="flat" cmpd="sng" w="76200">
            <a:solidFill>
              <a:schemeClr val="dk1"/>
            </a:solidFill>
            <a:prstDash val="solid"/>
            <a:round/>
            <a:headEnd len="med" w="med" type="none"/>
            <a:tailEnd len="med" w="med" type="triangle"/>
          </a:ln>
        </p:spPr>
      </p:cxnSp>
      <p:sp>
        <p:nvSpPr>
          <p:cNvPr id="421" name="Google Shape;421;p25"/>
          <p:cNvSpPr/>
          <p:nvPr/>
        </p:nvSpPr>
        <p:spPr>
          <a:xfrm>
            <a:off x="640443" y="5638800"/>
            <a:ext cx="7848600" cy="10668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Nỗi thẹn nâng cao phẩm giá, nhân cách của tác giả: đó chính là sự chân thành, </a:t>
            </a:r>
            <a:r>
              <a:rPr b="1" lang="en-US" sz="2000" u="sng">
                <a:solidFill>
                  <a:schemeClr val="lt1"/>
                </a:solidFill>
                <a:latin typeface="Arial"/>
                <a:ea typeface="Arial"/>
                <a:cs typeface="Arial"/>
                <a:sym typeface="Arial"/>
              </a:rPr>
              <a:t>đức độ, </a:t>
            </a:r>
            <a:r>
              <a:rPr b="1" lang="en-US" sz="2000">
                <a:solidFill>
                  <a:schemeClr val="lt1"/>
                </a:solidFill>
                <a:latin typeface="Arial"/>
                <a:ea typeface="Arial"/>
                <a:cs typeface="Arial"/>
                <a:sym typeface="Arial"/>
              </a:rPr>
              <a:t>là cái </a:t>
            </a:r>
            <a:r>
              <a:rPr b="1" lang="en-US" sz="2000" u="sng">
                <a:solidFill>
                  <a:schemeClr val="lt1"/>
                </a:solidFill>
                <a:latin typeface="Arial"/>
                <a:ea typeface="Arial"/>
                <a:cs typeface="Arial"/>
                <a:sym typeface="Arial"/>
              </a:rPr>
              <a:t>tâm</a:t>
            </a:r>
            <a:r>
              <a:rPr b="1" lang="en-US" sz="2000">
                <a:solidFill>
                  <a:schemeClr val="lt1"/>
                </a:solidFill>
                <a:latin typeface="Arial"/>
                <a:ea typeface="Arial"/>
                <a:cs typeface="Arial"/>
                <a:sym typeface="Arial"/>
              </a:rPr>
              <a:t>  cái </a:t>
            </a:r>
            <a:r>
              <a:rPr b="1" lang="en-US" sz="2000" u="sng">
                <a:solidFill>
                  <a:schemeClr val="lt1"/>
                </a:solidFill>
                <a:latin typeface="Arial"/>
                <a:ea typeface="Arial"/>
                <a:cs typeface="Arial"/>
                <a:sym typeface="Arial"/>
              </a:rPr>
              <a:t>tài</a:t>
            </a:r>
            <a:r>
              <a:rPr b="1" lang="en-US" sz="2000">
                <a:solidFill>
                  <a:schemeClr val="lt1"/>
                </a:solidFill>
                <a:latin typeface="Arial"/>
                <a:ea typeface="Arial"/>
                <a:cs typeface="Arial"/>
                <a:sym typeface="Arial"/>
              </a:rPr>
              <a:t> của Phạm Ngũ Lão - của con người thời Trần</a:t>
            </a:r>
            <a:endParaRPr b="1" sz="2000">
              <a:solidFill>
                <a:schemeClr val="lt1"/>
              </a:solidFill>
              <a:latin typeface="Arial"/>
              <a:ea typeface="Arial"/>
              <a:cs typeface="Arial"/>
              <a:sym typeface="Arial"/>
            </a:endParaRPr>
          </a:p>
        </p:txBody>
      </p:sp>
      <p:cxnSp>
        <p:nvCxnSpPr>
          <p:cNvPr id="422" name="Google Shape;422;p25"/>
          <p:cNvCxnSpPr/>
          <p:nvPr/>
        </p:nvCxnSpPr>
        <p:spPr>
          <a:xfrm>
            <a:off x="2159357" y="3818371"/>
            <a:ext cx="0" cy="381000"/>
          </a:xfrm>
          <a:prstGeom prst="straightConnector1">
            <a:avLst/>
          </a:prstGeom>
          <a:noFill/>
          <a:ln cap="flat" cmpd="sng" w="76200">
            <a:solidFill>
              <a:schemeClr val="dk1"/>
            </a:solidFill>
            <a:prstDash val="solid"/>
            <a:round/>
            <a:headEnd len="med" w="med" type="none"/>
            <a:tailEnd len="med" w="med" type="triangle"/>
          </a:ln>
        </p:spPr>
      </p:cxnSp>
      <p:grpSp>
        <p:nvGrpSpPr>
          <p:cNvPr id="423" name="Google Shape;423;p25"/>
          <p:cNvGrpSpPr/>
          <p:nvPr/>
        </p:nvGrpSpPr>
        <p:grpSpPr>
          <a:xfrm>
            <a:off x="-14513" y="0"/>
            <a:ext cx="9158513" cy="762000"/>
            <a:chOff x="-31" y="38"/>
            <a:chExt cx="5791" cy="545"/>
          </a:xfrm>
        </p:grpSpPr>
        <p:sp>
          <p:nvSpPr>
            <p:cNvPr id="424" name="Google Shape;424;p25"/>
            <p:cNvSpPr/>
            <p:nvPr/>
          </p:nvSpPr>
          <p:spPr>
            <a:xfrm>
              <a:off x="0" y="38"/>
              <a:ext cx="5751" cy="545"/>
            </a:xfrm>
            <a:prstGeom prst="roundRect">
              <a:avLst>
                <a:gd fmla="val 16667" name="adj"/>
              </a:avLst>
            </a:prstGeom>
            <a:gradFill>
              <a:gsLst>
                <a:gs pos="0">
                  <a:srgbClr val="FFFF99"/>
                </a:gs>
                <a:gs pos="100000">
                  <a:schemeClr val="lt1"/>
                </a:gs>
              </a:gsLst>
              <a:lin ang="5400000" scaled="0"/>
            </a:gradFill>
            <a:ln cap="flat" cmpd="sng" w="111125">
              <a:solidFill>
                <a:schemeClr val="dk2"/>
              </a:solidFill>
              <a:prstDash val="solid"/>
              <a:round/>
              <a:headEnd len="sm" w="sm" type="none"/>
              <a:tailEnd len="sm" w="sm" type="none"/>
            </a:ln>
          </p:spPr>
          <p:txBody>
            <a:bodyPr anchorCtr="1" anchor="ctr" bIns="0" lIns="0" spcFirstLastPara="1" rIns="0" wrap="square" tIns="0">
              <a:noAutofit/>
            </a:bodyPr>
            <a:lstStyle/>
            <a:p>
              <a:pPr indent="0" lvl="0" marL="0" marR="0" rtl="0" algn="ctr">
                <a:spcBef>
                  <a:spcPts val="0"/>
                </a:spcBef>
                <a:spcAft>
                  <a:spcPts val="0"/>
                </a:spcAft>
                <a:buNone/>
              </a:pPr>
              <a:r>
                <a:t/>
              </a:r>
              <a:endParaRPr b="1" baseline="-25000" i="0" sz="2400">
                <a:solidFill>
                  <a:srgbClr val="CC0000"/>
                </a:solidFill>
                <a:latin typeface="Arial"/>
                <a:ea typeface="Arial"/>
                <a:cs typeface="Arial"/>
                <a:sym typeface="Arial"/>
              </a:endParaRPr>
            </a:p>
          </p:txBody>
        </p:sp>
        <p:sp>
          <p:nvSpPr>
            <p:cNvPr id="425" name="Google Shape;425;p25"/>
            <p:cNvSpPr/>
            <p:nvPr/>
          </p:nvSpPr>
          <p:spPr>
            <a:xfrm>
              <a:off x="-31" y="164"/>
              <a:ext cx="5791" cy="30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a:solidFill>
                    <a:schemeClr val="dk1"/>
                  </a:solidFill>
                  <a:latin typeface="Arial"/>
                  <a:ea typeface="Arial"/>
                  <a:cs typeface="Arial"/>
                  <a:sym typeface="Arial"/>
                </a:rPr>
                <a:t>Tiết </a:t>
              </a:r>
              <a:r>
                <a:rPr b="1" lang="en-US" sz="2800">
                  <a:solidFill>
                    <a:schemeClr val="dk1"/>
                  </a:solidFill>
                  <a:latin typeface="Arial"/>
                  <a:ea typeface="Arial"/>
                  <a:cs typeface="Arial"/>
                  <a:sym typeface="Arial"/>
                </a:rPr>
                <a:t>37 </a:t>
              </a:r>
              <a:r>
                <a:rPr b="1" i="0" lang="en-US" sz="2800">
                  <a:solidFill>
                    <a:schemeClr val="dk1"/>
                  </a:solidFill>
                  <a:latin typeface="Arial"/>
                  <a:ea typeface="Arial"/>
                  <a:cs typeface="Arial"/>
                  <a:sym typeface="Arial"/>
                </a:rPr>
                <a:t>- Đọc văn:     </a:t>
              </a:r>
              <a:r>
                <a:rPr b="1" lang="en-US" sz="2800">
                  <a:solidFill>
                    <a:schemeClr val="dk1"/>
                  </a:solidFill>
                  <a:latin typeface="Arial"/>
                  <a:ea typeface="Arial"/>
                  <a:cs typeface="Arial"/>
                  <a:sym typeface="Arial"/>
                </a:rPr>
                <a:t>TỎ LÒNG</a:t>
              </a:r>
              <a:r>
                <a:rPr b="1" i="0" lang="en-US" sz="2800">
                  <a:solidFill>
                    <a:schemeClr val="dk1"/>
                  </a:solidFill>
                  <a:latin typeface="Arial"/>
                  <a:ea typeface="Arial"/>
                  <a:cs typeface="Arial"/>
                  <a:sym typeface="Arial"/>
                </a:rPr>
                <a:t>   (</a:t>
              </a:r>
              <a:r>
                <a:rPr b="1" lang="en-US" sz="2800">
                  <a:solidFill>
                    <a:schemeClr val="dk1"/>
                  </a:solidFill>
                  <a:latin typeface="Arial"/>
                  <a:ea typeface="Arial"/>
                  <a:cs typeface="Arial"/>
                  <a:sym typeface="Arial"/>
                </a:rPr>
                <a:t>Phạm Ngũ Lão</a:t>
              </a:r>
              <a:r>
                <a:rPr b="1" i="0" lang="en-US" sz="2800">
                  <a:solidFill>
                    <a:schemeClr val="dk1"/>
                  </a:solidFill>
                  <a:latin typeface="Arial"/>
                  <a:ea typeface="Arial"/>
                  <a:cs typeface="Arial"/>
                  <a:sym typeface="Arial"/>
                </a:rPr>
                <a:t>)</a:t>
              </a:r>
              <a:endParaRPr b="1" i="0" sz="2800">
                <a:solidFill>
                  <a:schemeClr val="dk1"/>
                </a:solidFill>
                <a:latin typeface="Arial"/>
                <a:ea typeface="Arial"/>
                <a:cs typeface="Arial"/>
                <a:sym typeface="Arial"/>
              </a:endParaRPr>
            </a:p>
          </p:txBody>
        </p:sp>
      </p:grpSp>
      <p:sp>
        <p:nvSpPr>
          <p:cNvPr id="426" name="Google Shape;426;p25"/>
          <p:cNvSpPr txBox="1"/>
          <p:nvPr/>
        </p:nvSpPr>
        <p:spPr>
          <a:xfrm>
            <a:off x="-14513" y="990600"/>
            <a:ext cx="3124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u="sng">
                <a:solidFill>
                  <a:srgbClr val="FF0000"/>
                </a:solidFill>
                <a:latin typeface="Arial"/>
                <a:ea typeface="Arial"/>
                <a:cs typeface="Arial"/>
                <a:sym typeface="Arial"/>
              </a:rPr>
              <a:t> </a:t>
            </a:r>
            <a:r>
              <a:rPr b="1" lang="en-US" sz="2800" u="sng">
                <a:solidFill>
                  <a:srgbClr val="FF0000"/>
                </a:solidFill>
                <a:latin typeface="Arial"/>
                <a:ea typeface="Arial"/>
                <a:cs typeface="Arial"/>
                <a:sym typeface="Arial"/>
              </a:rPr>
              <a:t>b. Hai câu cuối:</a:t>
            </a:r>
            <a:endParaRPr b="1" i="0" sz="2800" u="sng">
              <a:solidFill>
                <a:srgbClr val="FF0000"/>
              </a:solidFill>
              <a:latin typeface="Arial"/>
              <a:ea typeface="Arial"/>
              <a:cs typeface="Arial"/>
              <a:sym typeface="Arial"/>
            </a:endParaRPr>
          </a:p>
        </p:txBody>
      </p:sp>
      <p:sp>
        <p:nvSpPr>
          <p:cNvPr id="427" name="Google Shape;427;p25"/>
          <p:cNvSpPr txBox="1"/>
          <p:nvPr/>
        </p:nvSpPr>
        <p:spPr>
          <a:xfrm>
            <a:off x="3208750" y="1067544"/>
            <a:ext cx="54780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Tu thính nhân gian thuyết Vũ Hầu</a:t>
            </a:r>
            <a:endParaRPr b="1" sz="28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xEl>
                                              <p:pRg end="0" st="0"/>
                                            </p:txEl>
                                          </p:spTgt>
                                        </p:tgtEl>
                                        <p:attrNameLst>
                                          <p:attrName>style.visibility</p:attrName>
                                        </p:attrNameLst>
                                      </p:cBhvr>
                                      <p:to>
                                        <p:strVal val="visible"/>
                                      </p:to>
                                    </p:set>
                                    <p:animEffect filter="fade" transition="in">
                                      <p:cBhvr>
                                        <p:cTn dur="500"/>
                                        <p:tgtEl>
                                          <p:spTgt spid="4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500"/>
                                        <p:tgtEl>
                                          <p:spTgt spid="4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6"/>
          <p:cNvSpPr txBox="1"/>
          <p:nvPr/>
        </p:nvSpPr>
        <p:spPr>
          <a:xfrm>
            <a:off x="612775" y="1143000"/>
            <a:ext cx="1676400" cy="485775"/>
          </a:xfrm>
          <a:prstGeom prst="rect">
            <a:avLst/>
          </a:prstGeom>
          <a:solidFill>
            <a:srgbClr val="92D050"/>
          </a:solidFill>
          <a:ln cap="flat" cmpd="sng" w="28575">
            <a:solidFill>
              <a:srgbClr val="8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Arial"/>
                <a:ea typeface="Arial"/>
                <a:cs typeface="Arial"/>
                <a:sym typeface="Arial"/>
              </a:rPr>
              <a:t>Tóm lại:</a:t>
            </a:r>
            <a:endParaRPr/>
          </a:p>
        </p:txBody>
      </p:sp>
      <p:grpSp>
        <p:nvGrpSpPr>
          <p:cNvPr id="433" name="Google Shape;433;p26"/>
          <p:cNvGrpSpPr/>
          <p:nvPr/>
        </p:nvGrpSpPr>
        <p:grpSpPr>
          <a:xfrm>
            <a:off x="4343400" y="1524000"/>
            <a:ext cx="4724400" cy="1752600"/>
            <a:chOff x="2736" y="960"/>
            <a:chExt cx="2976" cy="1104"/>
          </a:xfrm>
        </p:grpSpPr>
        <p:sp>
          <p:nvSpPr>
            <p:cNvPr id="434" name="Google Shape;434;p26"/>
            <p:cNvSpPr/>
            <p:nvPr/>
          </p:nvSpPr>
          <p:spPr>
            <a:xfrm>
              <a:off x="2736" y="960"/>
              <a:ext cx="2976" cy="1104"/>
            </a:xfrm>
            <a:prstGeom prst="wedgeRoundRectCallout">
              <a:avLst>
                <a:gd fmla="val -93986" name="adj1"/>
                <a:gd fmla="val -45199" name="adj2"/>
                <a:gd fmla="val 16667" name="adj3"/>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sp>
          <p:nvSpPr>
            <p:cNvPr id="435" name="Google Shape;435;p26"/>
            <p:cNvSpPr txBox="1"/>
            <p:nvPr/>
          </p:nvSpPr>
          <p:spPr>
            <a:xfrm>
              <a:off x="2812" y="996"/>
              <a:ext cx="2880" cy="1026"/>
            </a:xfrm>
            <a:prstGeom prst="rect">
              <a:avLst/>
            </a:prstGeom>
            <a:solidFill>
              <a:srgbClr val="FDE9D8"/>
            </a:solid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1" lang="en-US" sz="2100">
                  <a:solidFill>
                    <a:schemeClr val="dk1"/>
                  </a:solidFill>
                  <a:latin typeface="Arial"/>
                  <a:ea typeface="Arial"/>
                  <a:cs typeface="Arial"/>
                  <a:sym typeface="Arial"/>
                </a:rPr>
                <a:t>Quan niệm về nợ công danh – là động lực quan trọng thúc đẩy con người vượt qua khó khăn lập nên kỳ tích, chiến công.</a:t>
              </a:r>
              <a:endParaRPr/>
            </a:p>
          </p:txBody>
        </p:sp>
      </p:grpSp>
      <p:grpSp>
        <p:nvGrpSpPr>
          <p:cNvPr id="436" name="Google Shape;436;p26"/>
          <p:cNvGrpSpPr/>
          <p:nvPr/>
        </p:nvGrpSpPr>
        <p:grpSpPr>
          <a:xfrm>
            <a:off x="2743200" y="3733800"/>
            <a:ext cx="5410200" cy="1371600"/>
            <a:chOff x="1728" y="2352"/>
            <a:chExt cx="3408" cy="864"/>
          </a:xfrm>
        </p:grpSpPr>
        <p:sp>
          <p:nvSpPr>
            <p:cNvPr id="437" name="Google Shape;437;p26"/>
            <p:cNvSpPr/>
            <p:nvPr/>
          </p:nvSpPr>
          <p:spPr>
            <a:xfrm>
              <a:off x="1728" y="2352"/>
              <a:ext cx="3408" cy="864"/>
            </a:xfrm>
            <a:prstGeom prst="wedgeRoundRectCallout">
              <a:avLst>
                <a:gd fmla="val -58713" name="adj1"/>
                <a:gd fmla="val -204745" name="adj2"/>
                <a:gd fmla="val 16667" name="adj3"/>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sp>
          <p:nvSpPr>
            <p:cNvPr id="438" name="Google Shape;438;p26"/>
            <p:cNvSpPr txBox="1"/>
            <p:nvPr/>
          </p:nvSpPr>
          <p:spPr>
            <a:xfrm>
              <a:off x="1776" y="2424"/>
              <a:ext cx="3360" cy="724"/>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1" i="1" lang="en-US" sz="2100">
                  <a:solidFill>
                    <a:schemeClr val="dk1"/>
                  </a:solidFill>
                  <a:latin typeface="Arial"/>
                  <a:ea typeface="Arial"/>
                  <a:cs typeface="Arial"/>
                  <a:sym typeface="Arial"/>
                </a:rPr>
                <a:t>Thực chất về “Chí làm trai” và “Công danh” như Phạm Ngũ Lão đã nói và làm, thực không có gì đáng “thẹn”.</a:t>
              </a:r>
              <a:endParaRPr/>
            </a:p>
          </p:txBody>
        </p:sp>
      </p:grpSp>
      <p:grpSp>
        <p:nvGrpSpPr>
          <p:cNvPr id="439" name="Google Shape;439;p26"/>
          <p:cNvGrpSpPr/>
          <p:nvPr/>
        </p:nvGrpSpPr>
        <p:grpSpPr>
          <a:xfrm>
            <a:off x="152400" y="5257800"/>
            <a:ext cx="5494338" cy="1295400"/>
            <a:chOff x="96" y="3312"/>
            <a:chExt cx="3461" cy="816"/>
          </a:xfrm>
        </p:grpSpPr>
        <p:sp>
          <p:nvSpPr>
            <p:cNvPr id="440" name="Google Shape;440;p26"/>
            <p:cNvSpPr/>
            <p:nvPr/>
          </p:nvSpPr>
          <p:spPr>
            <a:xfrm>
              <a:off x="96" y="3312"/>
              <a:ext cx="3461" cy="816"/>
            </a:xfrm>
            <a:prstGeom prst="wedgeRoundRectCallout">
              <a:avLst>
                <a:gd fmla="val -11079" name="adj1"/>
                <a:gd fmla="val -330023" name="adj2"/>
                <a:gd fmla="val 16667" name="adj3"/>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100">
                <a:solidFill>
                  <a:schemeClr val="lt1"/>
                </a:solidFill>
                <a:latin typeface="Calibri"/>
                <a:ea typeface="Calibri"/>
                <a:cs typeface="Calibri"/>
                <a:sym typeface="Calibri"/>
              </a:endParaRPr>
            </a:p>
          </p:txBody>
        </p:sp>
        <p:sp>
          <p:nvSpPr>
            <p:cNvPr id="441" name="Google Shape;441;p26"/>
            <p:cNvSpPr txBox="1"/>
            <p:nvPr/>
          </p:nvSpPr>
          <p:spPr>
            <a:xfrm>
              <a:off x="192" y="3360"/>
              <a:ext cx="3249" cy="724"/>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1" i="1" lang="en-US" sz="2100">
                  <a:solidFill>
                    <a:schemeClr val="dk1"/>
                  </a:solidFill>
                  <a:latin typeface="Arial"/>
                  <a:ea typeface="Arial"/>
                  <a:cs typeface="Arial"/>
                  <a:sym typeface="Arial"/>
                </a:rPr>
                <a:t>Cách nói khiêm nhường của Phạm Ngũ Lão càng vinh danh và nêu gương cho người đương thời và hậu thế.</a:t>
              </a:r>
              <a:endParaRPr/>
            </a:p>
          </p:txBody>
        </p:sp>
      </p:grpSp>
      <p:grpSp>
        <p:nvGrpSpPr>
          <p:cNvPr id="442" name="Google Shape;442;p26"/>
          <p:cNvGrpSpPr/>
          <p:nvPr/>
        </p:nvGrpSpPr>
        <p:grpSpPr>
          <a:xfrm>
            <a:off x="1676400" y="0"/>
            <a:ext cx="6638925" cy="1281113"/>
            <a:chOff x="1104" y="48"/>
            <a:chExt cx="4182" cy="807"/>
          </a:xfrm>
        </p:grpSpPr>
        <p:sp>
          <p:nvSpPr>
            <p:cNvPr id="443" name="Google Shape;443;p26"/>
            <p:cNvSpPr/>
            <p:nvPr/>
          </p:nvSpPr>
          <p:spPr>
            <a:xfrm>
              <a:off x="1104" y="48"/>
              <a:ext cx="3360" cy="384"/>
            </a:xfrm>
            <a:prstGeom prst="rect">
              <a:avLst/>
            </a:prstGeom>
          </p:spPr>
          <p:txBody>
            <a:bodyPr>
              <a:prstTxWarp prst="textPlain"/>
            </a:bodyPr>
            <a:lstStyle/>
            <a:p>
              <a:pPr lvl="0" algn="ctr"/>
              <a:r>
                <a:rPr b="0" i="0">
                  <a:ln cap="flat" cmpd="sng" w="9525">
                    <a:solidFill>
                      <a:srgbClr val="FFFF00"/>
                    </a:solidFill>
                    <a:prstDash val="solid"/>
                    <a:round/>
                    <a:headEnd len="sm" w="sm" type="none"/>
                    <a:tailEnd len="sm" w="sm" type="none"/>
                  </a:ln>
                  <a:solidFill>
                    <a:srgbClr val="FF0000"/>
                  </a:solidFill>
                  <a:latin typeface="Arial"/>
                </a:rPr>
                <a:t>Tá lßng </a:t>
              </a:r>
            </a:p>
          </p:txBody>
        </p:sp>
        <p:sp>
          <p:nvSpPr>
            <p:cNvPr id="444" name="Google Shape;444;p26"/>
            <p:cNvSpPr txBox="1"/>
            <p:nvPr/>
          </p:nvSpPr>
          <p:spPr>
            <a:xfrm>
              <a:off x="3477" y="528"/>
              <a:ext cx="1809"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Phạm Ngũ Lão </a:t>
              </a:r>
              <a:endParaRPr/>
            </a:p>
          </p:txBody>
        </p:sp>
        <p:sp>
          <p:nvSpPr>
            <p:cNvPr id="445" name="Google Shape;445;p26"/>
            <p:cNvSpPr txBox="1"/>
            <p:nvPr/>
          </p:nvSpPr>
          <p:spPr>
            <a:xfrm>
              <a:off x="1200" y="480"/>
              <a:ext cx="2592"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 Thuật hoài )  </a:t>
              </a:r>
              <a:endParaRPr/>
            </a:p>
          </p:txBody>
        </p:sp>
      </p:grpSp>
      <p:pic>
        <p:nvPicPr>
          <p:cNvPr descr="BD21315_" id="446" name="Google Shape;446;p26"/>
          <p:cNvPicPr preferRelativeResize="0"/>
          <p:nvPr/>
        </p:nvPicPr>
        <p:blipFill rotWithShape="1">
          <a:blip r:embed="rId3">
            <a:alphaModFix/>
          </a:blip>
          <a:srcRect b="0" l="0" r="0" t="0"/>
          <a:stretch/>
        </p:blipFill>
        <p:spPr>
          <a:xfrm>
            <a:off x="609600" y="685800"/>
            <a:ext cx="7696200" cy="74613"/>
          </a:xfrm>
          <a:prstGeom prst="rect">
            <a:avLst/>
          </a:prstGeom>
          <a:solidFill>
            <a:srgbClr val="FF9900"/>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7"/>
          <p:cNvSpPr txBox="1"/>
          <p:nvPr/>
        </p:nvSpPr>
        <p:spPr>
          <a:xfrm>
            <a:off x="3794125" y="5881688"/>
            <a:ext cx="1841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52" name="Google Shape;452;p27"/>
          <p:cNvPicPr preferRelativeResize="0"/>
          <p:nvPr/>
        </p:nvPicPr>
        <p:blipFill rotWithShape="1">
          <a:blip r:embed="rId3">
            <a:alphaModFix/>
          </a:blip>
          <a:srcRect b="14953" l="644" r="4602" t="21495"/>
          <a:stretch/>
        </p:blipFill>
        <p:spPr>
          <a:xfrm>
            <a:off x="0" y="152400"/>
            <a:ext cx="9144000" cy="6705600"/>
          </a:xfrm>
          <a:prstGeom prst="rect">
            <a:avLst/>
          </a:prstGeom>
          <a:noFill/>
          <a:ln>
            <a:noFill/>
          </a:ln>
        </p:spPr>
      </p:pic>
      <p:sp>
        <p:nvSpPr>
          <p:cNvPr id="453" name="Google Shape;453;p27"/>
          <p:cNvSpPr/>
          <p:nvPr/>
        </p:nvSpPr>
        <p:spPr>
          <a:xfrm>
            <a:off x="1143000" y="1103030"/>
            <a:ext cx="3824990" cy="612648"/>
          </a:xfrm>
          <a:prstGeom prst="flowChartAlternateProcess">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2060"/>
                </a:solidFill>
                <a:latin typeface="Arial"/>
                <a:ea typeface="Arial"/>
                <a:cs typeface="Arial"/>
                <a:sym typeface="Arial"/>
              </a:rPr>
              <a:t>SƠ ĐỒ TỔNG HỢP</a:t>
            </a:r>
            <a:endParaRPr/>
          </a:p>
        </p:txBody>
      </p:sp>
      <p:sp>
        <p:nvSpPr>
          <p:cNvPr id="454" name="Google Shape;454;p27"/>
          <p:cNvSpPr txBox="1"/>
          <p:nvPr/>
        </p:nvSpPr>
        <p:spPr>
          <a:xfrm>
            <a:off x="304800" y="363441"/>
            <a:ext cx="4267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III. TỔNG KẾT</a:t>
            </a:r>
            <a:endParaRPr b="1"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2000"/>
                                        <p:tgtEl>
                                          <p:spTgt spid="4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2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8"/>
          <p:cNvSpPr txBox="1"/>
          <p:nvPr/>
        </p:nvSpPr>
        <p:spPr>
          <a:xfrm>
            <a:off x="609600" y="4419600"/>
            <a:ext cx="77724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60" name="Google Shape;460;p28"/>
          <p:cNvSpPr txBox="1"/>
          <p:nvPr/>
        </p:nvSpPr>
        <p:spPr>
          <a:xfrm>
            <a:off x="609600" y="44958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61" name="Google Shape;461;p28"/>
          <p:cNvSpPr txBox="1"/>
          <p:nvPr/>
        </p:nvSpPr>
        <p:spPr>
          <a:xfrm>
            <a:off x="1066800" y="685800"/>
            <a:ext cx="74676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62" name="Google Shape;462;p28"/>
          <p:cNvSpPr txBox="1"/>
          <p:nvPr/>
        </p:nvSpPr>
        <p:spPr>
          <a:xfrm>
            <a:off x="900545" y="528459"/>
            <a:ext cx="7620000"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                      BÀI TẬP CỦNG CỐ</a:t>
            </a:r>
            <a:endParaRPr/>
          </a:p>
          <a:p>
            <a:pPr indent="0" lvl="0" marL="0" marR="0" rtl="0" algn="l">
              <a:spcBef>
                <a:spcPts val="0"/>
              </a:spcBef>
              <a:spcAft>
                <a:spcPts val="0"/>
              </a:spcAft>
              <a:buNone/>
            </a:pPr>
            <a:r>
              <a:t/>
            </a:r>
            <a:endParaRPr b="1" sz="2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B050"/>
                </a:solidFill>
                <a:latin typeface="Times New Roman"/>
                <a:ea typeface="Times New Roman"/>
                <a:cs typeface="Times New Roman"/>
                <a:sym typeface="Times New Roman"/>
              </a:rPr>
              <a:t>C©u 1. </a:t>
            </a:r>
            <a:r>
              <a:rPr b="1" lang="en-US" sz="2800">
                <a:solidFill>
                  <a:srgbClr val="00B050"/>
                </a:solidFill>
                <a:latin typeface="Calibri"/>
                <a:ea typeface="Calibri"/>
                <a:cs typeface="Calibri"/>
                <a:sym typeface="Calibri"/>
              </a:rPr>
              <a:t>Bài thơ </a:t>
            </a:r>
            <a:r>
              <a:rPr b="1" i="1" lang="en-US" sz="2800">
                <a:solidFill>
                  <a:srgbClr val="FF0000"/>
                </a:solidFill>
                <a:latin typeface="Calibri"/>
                <a:ea typeface="Calibri"/>
                <a:cs typeface="Calibri"/>
                <a:sym typeface="Calibri"/>
              </a:rPr>
              <a:t>Tỏ lòng </a:t>
            </a:r>
            <a:r>
              <a:rPr b="1" lang="en-US" sz="2800">
                <a:solidFill>
                  <a:srgbClr val="00B050"/>
                </a:solidFill>
                <a:latin typeface="Calibri"/>
                <a:ea typeface="Calibri"/>
                <a:cs typeface="Calibri"/>
                <a:sym typeface="Calibri"/>
              </a:rPr>
              <a:t>được sáng tác theo thể thơ nào</a:t>
            </a:r>
            <a:r>
              <a:rPr b="1" lang="en-US" sz="2800">
                <a:solidFill>
                  <a:srgbClr val="00B050"/>
                </a:solidFill>
                <a:latin typeface="Times New Roman"/>
                <a:ea typeface="Times New Roman"/>
                <a:cs typeface="Times New Roman"/>
                <a:sym typeface="Times New Roman"/>
              </a:rPr>
              <a:t>?</a:t>
            </a:r>
            <a:endParaRPr b="1" sz="2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B050"/>
                </a:solidFill>
                <a:latin typeface="Times New Roman"/>
                <a:ea typeface="Times New Roman"/>
                <a:cs typeface="Times New Roman"/>
                <a:sym typeface="Times New Roman"/>
              </a:rPr>
              <a:t>A. Th</a:t>
            </a:r>
            <a:r>
              <a:rPr b="1" lang="en-US" sz="2800">
                <a:solidFill>
                  <a:srgbClr val="00B050"/>
                </a:solidFill>
                <a:latin typeface="Calibri"/>
                <a:ea typeface="Calibri"/>
                <a:cs typeface="Calibri"/>
                <a:sym typeface="Calibri"/>
              </a:rPr>
              <a:t>ơ lục bát</a:t>
            </a:r>
            <a:endParaRPr b="1" sz="2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B050"/>
                </a:solidFill>
                <a:latin typeface="Times New Roman"/>
                <a:ea typeface="Times New Roman"/>
                <a:cs typeface="Times New Roman"/>
                <a:sym typeface="Times New Roman"/>
              </a:rPr>
              <a:t>B. Th</a:t>
            </a:r>
            <a:r>
              <a:rPr b="1" lang="en-US" sz="2800">
                <a:solidFill>
                  <a:srgbClr val="00B050"/>
                </a:solidFill>
                <a:latin typeface="Calibri"/>
                <a:ea typeface="Calibri"/>
                <a:cs typeface="Calibri"/>
                <a:sym typeface="Calibri"/>
              </a:rPr>
              <a:t>ơ tự do</a:t>
            </a:r>
            <a:endParaRPr b="1" sz="2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B050"/>
                </a:solidFill>
                <a:latin typeface="Times New Roman"/>
                <a:ea typeface="Times New Roman"/>
                <a:cs typeface="Times New Roman"/>
                <a:sym typeface="Times New Roman"/>
              </a:rPr>
              <a:t>C.Th</a:t>
            </a:r>
            <a:r>
              <a:rPr b="1" lang="en-US" sz="2800">
                <a:solidFill>
                  <a:srgbClr val="00B050"/>
                </a:solidFill>
                <a:latin typeface="Calibri"/>
                <a:ea typeface="Calibri"/>
                <a:cs typeface="Calibri"/>
                <a:sym typeface="Calibri"/>
              </a:rPr>
              <a:t>ơ tứ tuyệt Đường luật</a:t>
            </a:r>
            <a:r>
              <a:rPr b="1" lang="en-US" sz="2800">
                <a:solidFill>
                  <a:srgbClr val="00B050"/>
                </a:solidFill>
                <a:latin typeface="Times New Roman"/>
                <a:ea typeface="Times New Roman"/>
                <a:cs typeface="Times New Roman"/>
                <a:sym typeface="Times New Roman"/>
              </a:rPr>
              <a:t> </a:t>
            </a:r>
            <a:endParaRPr b="1" sz="2800">
              <a:solidFill>
                <a:srgbClr val="00B05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B050"/>
                </a:solidFill>
                <a:latin typeface="Times New Roman"/>
                <a:ea typeface="Times New Roman"/>
                <a:cs typeface="Times New Roman"/>
                <a:sym typeface="Times New Roman"/>
              </a:rPr>
              <a:t>D. Th</a:t>
            </a:r>
            <a:r>
              <a:rPr b="1" lang="en-US" sz="2800">
                <a:solidFill>
                  <a:srgbClr val="00B050"/>
                </a:solidFill>
                <a:latin typeface="Calibri"/>
                <a:ea typeface="Calibri"/>
                <a:cs typeface="Calibri"/>
                <a:sym typeface="Calibri"/>
              </a:rPr>
              <a:t>ơ song thất lục bát</a:t>
            </a:r>
            <a:endParaRPr b="1" sz="2800">
              <a:solidFill>
                <a:srgbClr val="00B050"/>
              </a:solidFill>
              <a:latin typeface="Times New Roman"/>
              <a:ea typeface="Times New Roman"/>
              <a:cs typeface="Times New Roman"/>
              <a:sym typeface="Times New Roman"/>
            </a:endParaRPr>
          </a:p>
        </p:txBody>
      </p:sp>
      <p:sp>
        <p:nvSpPr>
          <p:cNvPr id="463" name="Google Shape;463;p28"/>
          <p:cNvSpPr txBox="1"/>
          <p:nvPr/>
        </p:nvSpPr>
        <p:spPr>
          <a:xfrm>
            <a:off x="381000" y="3886200"/>
            <a:ext cx="6096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64" name="Google Shape;464;p28"/>
          <p:cNvSpPr/>
          <p:nvPr/>
        </p:nvSpPr>
        <p:spPr>
          <a:xfrm>
            <a:off x="762000" y="30480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6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9"/>
          <p:cNvSpPr txBox="1"/>
          <p:nvPr/>
        </p:nvSpPr>
        <p:spPr>
          <a:xfrm>
            <a:off x="990600" y="1143000"/>
            <a:ext cx="73152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B050"/>
                </a:solidFill>
                <a:latin typeface="Times New Roman"/>
                <a:ea typeface="Times New Roman"/>
                <a:cs typeface="Times New Roman"/>
                <a:sym typeface="Times New Roman"/>
              </a:rPr>
              <a:t>C©u 2: </a:t>
            </a:r>
            <a:r>
              <a:rPr b="1" lang="en-US" sz="2800">
                <a:solidFill>
                  <a:srgbClr val="00B050"/>
                </a:solidFill>
                <a:latin typeface="Calibri"/>
                <a:ea typeface="Calibri"/>
                <a:cs typeface="Calibri"/>
                <a:sym typeface="Calibri"/>
              </a:rPr>
              <a:t>Chủ thể trữ tình của bài thơ </a:t>
            </a:r>
            <a:r>
              <a:rPr b="1" i="1" lang="en-US" sz="2800">
                <a:solidFill>
                  <a:srgbClr val="FF0000"/>
                </a:solidFill>
                <a:latin typeface="Calibri"/>
                <a:ea typeface="Calibri"/>
                <a:cs typeface="Calibri"/>
                <a:sym typeface="Calibri"/>
              </a:rPr>
              <a:t>Tỏ lòng </a:t>
            </a:r>
            <a:r>
              <a:rPr b="1" lang="en-US" sz="2800">
                <a:solidFill>
                  <a:srgbClr val="00B050"/>
                </a:solidFill>
                <a:latin typeface="Calibri"/>
                <a:ea typeface="Calibri"/>
                <a:cs typeface="Calibri"/>
                <a:sym typeface="Calibri"/>
              </a:rPr>
              <a:t>là:</a:t>
            </a:r>
            <a:endParaRPr b="1" sz="2800">
              <a:solidFill>
                <a:srgbClr val="00B050"/>
              </a:solidFill>
              <a:latin typeface="Times New Roman"/>
              <a:ea typeface="Times New Roman"/>
              <a:cs typeface="Times New Roman"/>
              <a:sym typeface="Times New Roman"/>
            </a:endParaRPr>
          </a:p>
          <a:p>
            <a:pPr indent="-514350" lvl="0" marL="514350" marR="0" rtl="0" algn="l">
              <a:spcBef>
                <a:spcPts val="1400"/>
              </a:spcBef>
              <a:spcAft>
                <a:spcPts val="0"/>
              </a:spcAft>
              <a:buClr>
                <a:srgbClr val="00B050"/>
              </a:buClr>
              <a:buSzPts val="2800"/>
              <a:buFont typeface="Calibri"/>
              <a:buAutoNum type="alphaUcPeriod"/>
            </a:pPr>
            <a:r>
              <a:rPr b="1" lang="en-US" sz="2800">
                <a:solidFill>
                  <a:srgbClr val="00B050"/>
                </a:solidFill>
                <a:latin typeface="Calibri"/>
                <a:ea typeface="Calibri"/>
                <a:cs typeface="Calibri"/>
                <a:sym typeface="Calibri"/>
              </a:rPr>
              <a:t>Một nhà nho</a:t>
            </a:r>
            <a:endParaRPr/>
          </a:p>
          <a:p>
            <a:pPr indent="-514350" lvl="0" marL="514350" marR="0" rtl="0" algn="l">
              <a:spcBef>
                <a:spcPts val="1400"/>
              </a:spcBef>
              <a:spcAft>
                <a:spcPts val="0"/>
              </a:spcAft>
              <a:buClr>
                <a:srgbClr val="00B050"/>
              </a:buClr>
              <a:buSzPts val="2800"/>
              <a:buFont typeface="Calibri"/>
              <a:buAutoNum type="alphaUcPeriod"/>
            </a:pPr>
            <a:r>
              <a:rPr b="1" lang="en-US" sz="2800">
                <a:solidFill>
                  <a:srgbClr val="00B050"/>
                </a:solidFill>
                <a:latin typeface="Calibri"/>
                <a:ea typeface="Calibri"/>
                <a:cs typeface="Calibri"/>
                <a:sym typeface="Calibri"/>
              </a:rPr>
              <a:t>Một vị vua</a:t>
            </a:r>
            <a:endParaRPr/>
          </a:p>
          <a:p>
            <a:pPr indent="-514350" lvl="0" marL="514350" marR="0" rtl="0" algn="l">
              <a:spcBef>
                <a:spcPts val="1400"/>
              </a:spcBef>
              <a:spcAft>
                <a:spcPts val="0"/>
              </a:spcAft>
              <a:buClr>
                <a:srgbClr val="00B050"/>
              </a:buClr>
              <a:buSzPts val="2800"/>
              <a:buFont typeface="Calibri"/>
              <a:buAutoNum type="alphaUcPeriod"/>
            </a:pPr>
            <a:r>
              <a:rPr b="1" lang="en-US" sz="2800">
                <a:solidFill>
                  <a:srgbClr val="00B050"/>
                </a:solidFill>
                <a:latin typeface="Calibri"/>
                <a:ea typeface="Calibri"/>
                <a:cs typeface="Calibri"/>
                <a:sym typeface="Calibri"/>
              </a:rPr>
              <a:t>Một vị tướng</a:t>
            </a:r>
            <a:endParaRPr/>
          </a:p>
          <a:p>
            <a:pPr indent="-514350" lvl="0" marL="514350" marR="0" rtl="0" algn="l">
              <a:spcBef>
                <a:spcPts val="1400"/>
              </a:spcBef>
              <a:spcAft>
                <a:spcPts val="0"/>
              </a:spcAft>
              <a:buClr>
                <a:srgbClr val="00B050"/>
              </a:buClr>
              <a:buSzPts val="2800"/>
              <a:buFont typeface="Calibri"/>
              <a:buAutoNum type="alphaUcPeriod"/>
            </a:pPr>
            <a:r>
              <a:rPr b="1" lang="en-US" sz="2800">
                <a:solidFill>
                  <a:srgbClr val="00B050"/>
                </a:solidFill>
                <a:latin typeface="Calibri"/>
                <a:ea typeface="Calibri"/>
                <a:cs typeface="Calibri"/>
                <a:sym typeface="Calibri"/>
              </a:rPr>
              <a:t>Một nhà sư</a:t>
            </a:r>
            <a:endParaRPr b="1" sz="2800">
              <a:solidFill>
                <a:srgbClr val="00B050"/>
              </a:solidFill>
              <a:latin typeface="Calibri"/>
              <a:ea typeface="Calibri"/>
              <a:cs typeface="Calibri"/>
              <a:sym typeface="Calibri"/>
            </a:endParaRPr>
          </a:p>
        </p:txBody>
      </p:sp>
      <p:sp>
        <p:nvSpPr>
          <p:cNvPr id="470" name="Google Shape;470;p29"/>
          <p:cNvSpPr/>
          <p:nvPr/>
        </p:nvSpPr>
        <p:spPr>
          <a:xfrm>
            <a:off x="914400" y="30480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2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6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p:nvPr/>
        </p:nvSpPr>
        <p:spPr>
          <a:xfrm>
            <a:off x="838200" y="27432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3"/>
          <p:cNvSpPr txBox="1"/>
          <p:nvPr/>
        </p:nvSpPr>
        <p:spPr>
          <a:xfrm>
            <a:off x="990600" y="1072039"/>
            <a:ext cx="7391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rgbClr val="00B050"/>
              </a:solidFill>
              <a:latin typeface="Calibri"/>
              <a:ea typeface="Calibri"/>
              <a:cs typeface="Calibri"/>
              <a:sym typeface="Calibri"/>
            </a:endParaRPr>
          </a:p>
        </p:txBody>
      </p:sp>
      <p:pic>
        <p:nvPicPr>
          <p:cNvPr descr="hoi-nghi-dien-hong" id="109" name="Google Shape;109;p3"/>
          <p:cNvPicPr preferRelativeResize="0"/>
          <p:nvPr/>
        </p:nvPicPr>
        <p:blipFill rotWithShape="1">
          <a:blip r:embed="rId3">
            <a:alphaModFix/>
          </a:blip>
          <a:srcRect b="0" l="0" r="0" t="0"/>
          <a:stretch/>
        </p:blipFill>
        <p:spPr>
          <a:xfrm>
            <a:off x="0" y="1"/>
            <a:ext cx="4724400" cy="6858000"/>
          </a:xfrm>
          <a:prstGeom prst="rect">
            <a:avLst/>
          </a:prstGeom>
          <a:noFill/>
          <a:ln>
            <a:noFill/>
          </a:ln>
        </p:spPr>
      </p:pic>
      <p:pic>
        <p:nvPicPr>
          <p:cNvPr descr="gomsu4" id="110" name="Google Shape;110;p3"/>
          <p:cNvPicPr preferRelativeResize="0"/>
          <p:nvPr/>
        </p:nvPicPr>
        <p:blipFill rotWithShape="1">
          <a:blip r:embed="rId4">
            <a:alphaModFix/>
          </a:blip>
          <a:srcRect b="0" l="0" r="0" t="0"/>
          <a:stretch/>
        </p:blipFill>
        <p:spPr>
          <a:xfrm>
            <a:off x="4800600" y="2"/>
            <a:ext cx="4495801" cy="68579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6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0"/>
          <p:cNvSpPr txBox="1"/>
          <p:nvPr/>
        </p:nvSpPr>
        <p:spPr>
          <a:xfrm>
            <a:off x="990600" y="1072039"/>
            <a:ext cx="73914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B050"/>
                </a:solidFill>
                <a:latin typeface="Times New Roman"/>
                <a:ea typeface="Times New Roman"/>
                <a:cs typeface="Times New Roman"/>
                <a:sym typeface="Times New Roman"/>
              </a:rPr>
              <a:t>C©u 3: </a:t>
            </a:r>
            <a:r>
              <a:rPr b="1" lang="en-US" sz="2800">
                <a:solidFill>
                  <a:srgbClr val="00B050"/>
                </a:solidFill>
                <a:latin typeface="Times New Roman"/>
                <a:ea typeface="Times New Roman"/>
                <a:cs typeface="Times New Roman"/>
                <a:sym typeface="Times New Roman"/>
              </a:rPr>
              <a:t>H×nh ¶nh </a:t>
            </a:r>
            <a:r>
              <a:rPr b="1" i="1" lang="en-US" sz="2800">
                <a:solidFill>
                  <a:srgbClr val="FF0000"/>
                </a:solidFill>
                <a:latin typeface="Times New Roman"/>
                <a:ea typeface="Times New Roman"/>
                <a:cs typeface="Times New Roman"/>
                <a:sym typeface="Times New Roman"/>
              </a:rPr>
              <a:t>cÇm ngang ngän gi¸o </a:t>
            </a:r>
            <a:r>
              <a:rPr b="1" lang="en-US" sz="2800">
                <a:solidFill>
                  <a:srgbClr val="00B050"/>
                </a:solidFill>
                <a:latin typeface="Times New Roman"/>
                <a:ea typeface="Times New Roman"/>
                <a:cs typeface="Times New Roman"/>
                <a:sym typeface="Times New Roman"/>
              </a:rPr>
              <a:t>thÓ hiÖn ®iÒu g×?</a:t>
            </a:r>
            <a:endParaRPr/>
          </a:p>
          <a:p>
            <a:pPr indent="-514350" lvl="0" marL="514350" marR="0" rtl="0" algn="l">
              <a:spcBef>
                <a:spcPts val="1400"/>
              </a:spcBef>
              <a:spcAft>
                <a:spcPts val="0"/>
              </a:spcAft>
              <a:buClr>
                <a:srgbClr val="00B050"/>
              </a:buClr>
              <a:buSzPts val="2800"/>
              <a:buFont typeface="Times New Roman"/>
              <a:buAutoNum type="alphaUcPeriod"/>
            </a:pPr>
            <a:r>
              <a:rPr b="1" lang="en-US" sz="2800">
                <a:solidFill>
                  <a:srgbClr val="00B050"/>
                </a:solidFill>
                <a:latin typeface="Times New Roman"/>
                <a:ea typeface="Times New Roman"/>
                <a:cs typeface="Times New Roman"/>
                <a:sym typeface="Times New Roman"/>
              </a:rPr>
              <a:t>KhÝ thÕ sôc s«i                </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B. </a:t>
            </a:r>
            <a:r>
              <a:rPr b="1" lang="en-US" sz="2800">
                <a:solidFill>
                  <a:srgbClr val="00B050"/>
                </a:solidFill>
                <a:latin typeface="Calibri"/>
                <a:ea typeface="Calibri"/>
                <a:cs typeface="Calibri"/>
                <a:sym typeface="Calibri"/>
              </a:rPr>
              <a:t>Tư thế hiên ngang, vững chãi</a:t>
            </a:r>
            <a:endParaRPr b="1" sz="2800">
              <a:solidFill>
                <a:srgbClr val="00B050"/>
              </a:solidFill>
              <a:latin typeface="Calibri"/>
              <a:ea typeface="Calibri"/>
              <a:cs typeface="Calibri"/>
              <a:sym typeface="Calibri"/>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C. </a:t>
            </a:r>
            <a:r>
              <a:rPr b="1" lang="en-US" sz="2800">
                <a:solidFill>
                  <a:srgbClr val="00B050"/>
                </a:solidFill>
                <a:latin typeface="Calibri"/>
                <a:ea typeface="Calibri"/>
                <a:cs typeface="Calibri"/>
                <a:sym typeface="Calibri"/>
              </a:rPr>
              <a:t>Âm hưởng hào hùng</a:t>
            </a:r>
            <a:endParaRPr b="1" sz="2800">
              <a:solidFill>
                <a:srgbClr val="00B050"/>
              </a:solidFill>
              <a:latin typeface="Calibri"/>
              <a:ea typeface="Calibri"/>
              <a:cs typeface="Calibri"/>
              <a:sym typeface="Calibri"/>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D. Lßng can ®¶m</a:t>
            </a:r>
            <a:endParaRPr b="1" sz="2800">
              <a:solidFill>
                <a:srgbClr val="00B050"/>
              </a:solidFill>
              <a:latin typeface="Calibri"/>
              <a:ea typeface="Calibri"/>
              <a:cs typeface="Calibri"/>
              <a:sym typeface="Calibri"/>
            </a:endParaRPr>
          </a:p>
        </p:txBody>
      </p:sp>
      <p:sp>
        <p:nvSpPr>
          <p:cNvPr id="476" name="Google Shape;476;p30"/>
          <p:cNvSpPr/>
          <p:nvPr/>
        </p:nvSpPr>
        <p:spPr>
          <a:xfrm>
            <a:off x="838200" y="27432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2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6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1"/>
          <p:cNvSpPr txBox="1"/>
          <p:nvPr/>
        </p:nvSpPr>
        <p:spPr>
          <a:xfrm>
            <a:off x="609600" y="4419600"/>
            <a:ext cx="77724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82" name="Google Shape;482;p31"/>
          <p:cNvSpPr txBox="1"/>
          <p:nvPr/>
        </p:nvSpPr>
        <p:spPr>
          <a:xfrm>
            <a:off x="609600" y="4495800"/>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83" name="Google Shape;483;p31"/>
          <p:cNvSpPr txBox="1"/>
          <p:nvPr/>
        </p:nvSpPr>
        <p:spPr>
          <a:xfrm>
            <a:off x="1066800" y="685800"/>
            <a:ext cx="74676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84" name="Google Shape;484;p31"/>
          <p:cNvSpPr txBox="1"/>
          <p:nvPr/>
        </p:nvSpPr>
        <p:spPr>
          <a:xfrm>
            <a:off x="609600" y="1066800"/>
            <a:ext cx="8610600" cy="461664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0B050"/>
                </a:solidFill>
                <a:latin typeface="Times New Roman"/>
                <a:ea typeface="Times New Roman"/>
                <a:cs typeface="Times New Roman"/>
                <a:sym typeface="Times New Roman"/>
              </a:rPr>
              <a:t>C©u 4. C©u: "</a:t>
            </a:r>
            <a:r>
              <a:rPr b="1" i="1" lang="en-US" sz="2800">
                <a:solidFill>
                  <a:srgbClr val="FF3300"/>
                </a:solidFill>
                <a:latin typeface="Times New Roman"/>
                <a:ea typeface="Times New Roman"/>
                <a:cs typeface="Times New Roman"/>
                <a:sym typeface="Times New Roman"/>
              </a:rPr>
              <a:t>Ba qu©n khÝ m¹nh nuèt tr«i tr©u</a:t>
            </a:r>
            <a:r>
              <a:rPr b="1" lang="en-US" sz="2800">
                <a:solidFill>
                  <a:srgbClr val="00B050"/>
                </a:solidFill>
                <a:latin typeface="Times New Roman"/>
                <a:ea typeface="Times New Roman"/>
                <a:cs typeface="Times New Roman"/>
                <a:sym typeface="Times New Roman"/>
              </a:rPr>
              <a:t>" thÓ hiÖn ®iÒu g×?</a:t>
            </a:r>
            <a:endParaRPr/>
          </a:p>
          <a:p>
            <a:pPr indent="0" lvl="0" marL="0" marR="0" rtl="0" algn="l">
              <a:lnSpc>
                <a:spcPct val="150000"/>
              </a:lnSpc>
              <a:spcBef>
                <a:spcPts val="0"/>
              </a:spcBef>
              <a:spcAft>
                <a:spcPts val="0"/>
              </a:spcAft>
              <a:buNone/>
            </a:pPr>
            <a:r>
              <a:rPr b="1" lang="en-US" sz="2800">
                <a:solidFill>
                  <a:srgbClr val="00B050"/>
                </a:solidFill>
                <a:latin typeface="Times New Roman"/>
                <a:ea typeface="Times New Roman"/>
                <a:cs typeface="Times New Roman"/>
                <a:sym typeface="Times New Roman"/>
              </a:rPr>
              <a:t>A.</a:t>
            </a:r>
            <a:r>
              <a:rPr b="1" lang="en-US" sz="2800">
                <a:solidFill>
                  <a:schemeClr val="dk1"/>
                </a:solidFill>
                <a:latin typeface="Times New Roman"/>
                <a:ea typeface="Times New Roman"/>
                <a:cs typeface="Times New Roman"/>
                <a:sym typeface="Times New Roman"/>
              </a:rPr>
              <a:t> </a:t>
            </a:r>
            <a:r>
              <a:rPr b="1" lang="en-US" sz="2800">
                <a:solidFill>
                  <a:srgbClr val="00B050"/>
                </a:solidFill>
                <a:latin typeface="Times New Roman"/>
                <a:ea typeface="Times New Roman"/>
                <a:cs typeface="Times New Roman"/>
                <a:sym typeface="Times New Roman"/>
              </a:rPr>
              <a:t>Phãng ®¹i vÒ søc m¹nh cña qu©n ®éi nhµ TrÇn.</a:t>
            </a:r>
            <a:endParaRPr/>
          </a:p>
          <a:p>
            <a:pPr indent="0" lvl="0" marL="0" marR="0" rtl="0" algn="l">
              <a:lnSpc>
                <a:spcPct val="150000"/>
              </a:lnSpc>
              <a:spcBef>
                <a:spcPts val="0"/>
              </a:spcBef>
              <a:spcAft>
                <a:spcPts val="0"/>
              </a:spcAft>
              <a:buNone/>
            </a:pPr>
            <a:r>
              <a:rPr b="1" lang="en-US" sz="2800">
                <a:solidFill>
                  <a:srgbClr val="00B050"/>
                </a:solidFill>
                <a:latin typeface="Times New Roman"/>
                <a:ea typeface="Times New Roman"/>
                <a:cs typeface="Times New Roman"/>
                <a:sym typeface="Times New Roman"/>
              </a:rPr>
              <a:t>B. DiÔn t¶ khÝ ph¸ch m¹nh mÏ cña ®éi qu©n nhµ TrÇn. </a:t>
            </a:r>
            <a:endParaRPr b="1" sz="2800">
              <a:solidFill>
                <a:srgbClr val="00B05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2800">
                <a:solidFill>
                  <a:srgbClr val="00B050"/>
                </a:solidFill>
                <a:latin typeface="Times New Roman"/>
                <a:ea typeface="Times New Roman"/>
                <a:cs typeface="Times New Roman"/>
                <a:sym typeface="Times New Roman"/>
              </a:rPr>
              <a:t>C. Võa cô thÓ ho¸ søc m¹nh vËt chÊt, võa kh¸t qu¸t ho¸ søc m¹nh tinh thÇn cña qu©n ®éi nhµ TrÇn.</a:t>
            </a:r>
            <a:endParaRPr/>
          </a:p>
          <a:p>
            <a:pPr indent="0" lvl="0" marL="0" marR="0" rtl="0" algn="l">
              <a:lnSpc>
                <a:spcPct val="150000"/>
              </a:lnSpc>
              <a:spcBef>
                <a:spcPts val="0"/>
              </a:spcBef>
              <a:spcAft>
                <a:spcPts val="0"/>
              </a:spcAft>
              <a:buNone/>
            </a:pPr>
            <a:r>
              <a:rPr b="1" lang="en-US" sz="2800">
                <a:solidFill>
                  <a:srgbClr val="00B050"/>
                </a:solidFill>
                <a:latin typeface="Times New Roman"/>
                <a:ea typeface="Times New Roman"/>
                <a:cs typeface="Times New Roman"/>
                <a:sym typeface="Times New Roman"/>
              </a:rPr>
              <a:t>D. C¶ A, B vµ C ®Òu ®óng.</a:t>
            </a:r>
            <a:endParaRPr/>
          </a:p>
        </p:txBody>
      </p:sp>
      <p:sp>
        <p:nvSpPr>
          <p:cNvPr id="485" name="Google Shape;485;p31"/>
          <p:cNvSpPr txBox="1"/>
          <p:nvPr/>
        </p:nvSpPr>
        <p:spPr>
          <a:xfrm>
            <a:off x="381000" y="3886200"/>
            <a:ext cx="6096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86" name="Google Shape;486;p31"/>
          <p:cNvSpPr/>
          <p:nvPr/>
        </p:nvSpPr>
        <p:spPr>
          <a:xfrm>
            <a:off x="457200" y="50292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6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2"/>
          <p:cNvSpPr txBox="1"/>
          <p:nvPr/>
        </p:nvSpPr>
        <p:spPr>
          <a:xfrm>
            <a:off x="457200" y="762000"/>
            <a:ext cx="83820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B050"/>
                </a:solidFill>
                <a:latin typeface="Times New Roman"/>
                <a:ea typeface="Times New Roman"/>
                <a:cs typeface="Times New Roman"/>
                <a:sym typeface="Times New Roman"/>
              </a:rPr>
              <a:t>C©u 5</a:t>
            </a:r>
            <a:r>
              <a:rPr b="1" lang="en-US" sz="2800">
                <a:solidFill>
                  <a:srgbClr val="00B050"/>
                </a:solidFill>
                <a:latin typeface="Times New Roman"/>
                <a:ea typeface="Times New Roman"/>
                <a:cs typeface="Times New Roman"/>
                <a:sym typeface="Times New Roman"/>
              </a:rPr>
              <a:t>: </a:t>
            </a:r>
            <a:r>
              <a:rPr b="1" lang="en-US" sz="2800">
                <a:solidFill>
                  <a:srgbClr val="00B050"/>
                </a:solidFill>
                <a:latin typeface="Calibri"/>
                <a:ea typeface="Calibri"/>
                <a:cs typeface="Calibri"/>
                <a:sym typeface="Calibri"/>
              </a:rPr>
              <a:t>Câu thơ</a:t>
            </a:r>
            <a:r>
              <a:rPr b="1" lang="en-US" sz="2800">
                <a:solidFill>
                  <a:schemeClr val="dk1"/>
                </a:solidFill>
                <a:latin typeface="Calibri"/>
                <a:ea typeface="Calibri"/>
                <a:cs typeface="Calibri"/>
                <a:sym typeface="Calibri"/>
              </a:rPr>
              <a:t> </a:t>
            </a:r>
            <a:r>
              <a:rPr b="1" i="1" lang="en-US" sz="2800">
                <a:solidFill>
                  <a:srgbClr val="FF0000"/>
                </a:solidFill>
                <a:latin typeface="Calibri"/>
                <a:ea typeface="Calibri"/>
                <a:cs typeface="Calibri"/>
                <a:sym typeface="Calibri"/>
              </a:rPr>
              <a:t>Công danh nam tử còn vương nợ </a:t>
            </a:r>
            <a:r>
              <a:rPr b="1" lang="en-US" sz="2800">
                <a:solidFill>
                  <a:srgbClr val="00B050"/>
                </a:solidFill>
                <a:latin typeface="Calibri"/>
                <a:ea typeface="Calibri"/>
                <a:cs typeface="Calibri"/>
                <a:sym typeface="Calibri"/>
              </a:rPr>
              <a:t>thể hiện:</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A. </a:t>
            </a:r>
            <a:r>
              <a:rPr b="1" lang="en-US" sz="2800">
                <a:solidFill>
                  <a:srgbClr val="00B050"/>
                </a:solidFill>
                <a:latin typeface="Calibri"/>
                <a:ea typeface="Calibri"/>
                <a:cs typeface="Calibri"/>
                <a:sym typeface="Calibri"/>
              </a:rPr>
              <a:t>Quan niệm về công danh</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B. T</a:t>
            </a:r>
            <a:r>
              <a:rPr b="1" lang="en-US" sz="2800">
                <a:solidFill>
                  <a:srgbClr val="00B050"/>
                </a:solidFill>
                <a:latin typeface="Calibri"/>
                <a:ea typeface="Calibri"/>
                <a:cs typeface="Calibri"/>
                <a:sym typeface="Calibri"/>
              </a:rPr>
              <a:t>ự nhận thấy chưa trả được món nợ công danh</a:t>
            </a:r>
            <a:r>
              <a:rPr b="1" lang="en-US" sz="2800">
                <a:solidFill>
                  <a:srgbClr val="00B050"/>
                </a:solidFill>
                <a:latin typeface="Times New Roman"/>
                <a:ea typeface="Times New Roman"/>
                <a:cs typeface="Times New Roman"/>
                <a:sym typeface="Times New Roman"/>
              </a:rPr>
              <a:t>.</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C. </a:t>
            </a:r>
            <a:r>
              <a:rPr b="1" lang="en-US" sz="2800">
                <a:solidFill>
                  <a:srgbClr val="00B050"/>
                </a:solidFill>
                <a:latin typeface="Calibri"/>
                <a:ea typeface="Calibri"/>
                <a:cs typeface="Calibri"/>
                <a:sym typeface="Calibri"/>
              </a:rPr>
              <a:t>Khát vọng lập công danh cho thỏa chí nam nhi</a:t>
            </a:r>
            <a:r>
              <a:rPr b="1" lang="en-US" sz="2800">
                <a:solidFill>
                  <a:srgbClr val="00B050"/>
                </a:solidFill>
                <a:latin typeface="Times New Roman"/>
                <a:ea typeface="Times New Roman"/>
                <a:cs typeface="Times New Roman"/>
                <a:sym typeface="Times New Roman"/>
              </a:rPr>
              <a:t>.</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D. C¶ ba ý trªn</a:t>
            </a:r>
            <a:endParaRPr b="1" sz="2800">
              <a:solidFill>
                <a:srgbClr val="00B050"/>
              </a:solidFill>
              <a:latin typeface="Times New Roman"/>
              <a:ea typeface="Times New Roman"/>
              <a:cs typeface="Times New Roman"/>
              <a:sym typeface="Times New Roman"/>
            </a:endParaRPr>
          </a:p>
        </p:txBody>
      </p:sp>
      <p:sp>
        <p:nvSpPr>
          <p:cNvPr id="492" name="Google Shape;492;p32"/>
          <p:cNvSpPr txBox="1"/>
          <p:nvPr/>
        </p:nvSpPr>
        <p:spPr>
          <a:xfrm>
            <a:off x="609600" y="4419600"/>
            <a:ext cx="77724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93" name="Google Shape;493;p32"/>
          <p:cNvSpPr txBox="1"/>
          <p:nvPr/>
        </p:nvSpPr>
        <p:spPr>
          <a:xfrm>
            <a:off x="609600" y="6110287"/>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494" name="Google Shape;494;p32"/>
          <p:cNvSpPr/>
          <p:nvPr/>
        </p:nvSpPr>
        <p:spPr>
          <a:xfrm>
            <a:off x="457200" y="3657600"/>
            <a:ext cx="457200" cy="6096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3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3"/>
          <p:cNvSpPr txBox="1"/>
          <p:nvPr/>
        </p:nvSpPr>
        <p:spPr>
          <a:xfrm>
            <a:off x="762000" y="1066800"/>
            <a:ext cx="76962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00B050"/>
                </a:solidFill>
                <a:latin typeface="Times New Roman"/>
                <a:ea typeface="Times New Roman"/>
                <a:cs typeface="Times New Roman"/>
                <a:sym typeface="Times New Roman"/>
              </a:rPr>
              <a:t>C©u 6: </a:t>
            </a:r>
            <a:r>
              <a:rPr b="1" lang="en-US" sz="2800">
                <a:solidFill>
                  <a:srgbClr val="00B050"/>
                </a:solidFill>
                <a:latin typeface="Times New Roman"/>
                <a:ea typeface="Times New Roman"/>
                <a:cs typeface="Times New Roman"/>
                <a:sym typeface="Times New Roman"/>
              </a:rPr>
              <a:t>N</a:t>
            </a:r>
            <a:r>
              <a:rPr b="1" lang="en-US" sz="2800">
                <a:solidFill>
                  <a:srgbClr val="00B050"/>
                </a:solidFill>
                <a:latin typeface="Calibri"/>
                <a:ea typeface="Calibri"/>
                <a:cs typeface="Calibri"/>
                <a:sym typeface="Calibri"/>
              </a:rPr>
              <a:t>ỗi </a:t>
            </a:r>
            <a:r>
              <a:rPr b="1" i="1" lang="en-US" sz="2800">
                <a:solidFill>
                  <a:srgbClr val="FF0000"/>
                </a:solidFill>
                <a:latin typeface="Calibri"/>
                <a:ea typeface="Calibri"/>
                <a:cs typeface="Calibri"/>
                <a:sym typeface="Calibri"/>
              </a:rPr>
              <a:t>thẹn</a:t>
            </a:r>
            <a:r>
              <a:rPr b="1" lang="en-US" sz="2800">
                <a:solidFill>
                  <a:schemeClr val="dk1"/>
                </a:solidFill>
                <a:latin typeface="Calibri"/>
                <a:ea typeface="Calibri"/>
                <a:cs typeface="Calibri"/>
                <a:sym typeface="Calibri"/>
              </a:rPr>
              <a:t> </a:t>
            </a:r>
            <a:r>
              <a:rPr b="1" lang="en-US" sz="2800">
                <a:solidFill>
                  <a:srgbClr val="00B050"/>
                </a:solidFill>
                <a:latin typeface="Calibri"/>
                <a:ea typeface="Calibri"/>
                <a:cs typeface="Calibri"/>
                <a:sym typeface="Calibri"/>
              </a:rPr>
              <a:t>của tác giả cho thấy điều gì?</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A. Tù </a:t>
            </a:r>
            <a:r>
              <a:rPr b="1" lang="en-US" sz="2800">
                <a:solidFill>
                  <a:srgbClr val="00B050"/>
                </a:solidFill>
                <a:latin typeface="Calibri"/>
                <a:ea typeface="Calibri"/>
                <a:cs typeface="Calibri"/>
                <a:sym typeface="Calibri"/>
              </a:rPr>
              <a:t>đề cao chính mình</a:t>
            </a:r>
            <a:r>
              <a:rPr b="1" lang="en-US" sz="2800">
                <a:solidFill>
                  <a:srgbClr val="00B050"/>
                </a:solidFill>
                <a:latin typeface="Times New Roman"/>
                <a:ea typeface="Times New Roman"/>
                <a:cs typeface="Times New Roman"/>
                <a:sym typeface="Times New Roman"/>
              </a:rPr>
              <a:t>.</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B. Th</a:t>
            </a:r>
            <a:r>
              <a:rPr b="1" lang="en-US" sz="2800">
                <a:solidFill>
                  <a:srgbClr val="00B050"/>
                </a:solidFill>
                <a:latin typeface="Calibri"/>
                <a:ea typeface="Calibri"/>
                <a:cs typeface="Calibri"/>
                <a:sym typeface="Calibri"/>
              </a:rPr>
              <a:t>ái độ khiêm tốn</a:t>
            </a:r>
            <a:r>
              <a:rPr b="1" lang="en-US" sz="2800">
                <a:solidFill>
                  <a:srgbClr val="00B050"/>
                </a:solidFill>
                <a:latin typeface="Times New Roman"/>
                <a:ea typeface="Times New Roman"/>
                <a:cs typeface="Times New Roman"/>
                <a:sym typeface="Times New Roman"/>
              </a:rPr>
              <a:t>.</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C. H</a:t>
            </a:r>
            <a:r>
              <a:rPr b="1" lang="en-US" sz="2800">
                <a:solidFill>
                  <a:srgbClr val="00B050"/>
                </a:solidFill>
                <a:latin typeface="Calibri"/>
                <a:ea typeface="Calibri"/>
                <a:cs typeface="Calibri"/>
                <a:sym typeface="Calibri"/>
              </a:rPr>
              <a:t>oài bão và khát vọng cống hiến </a:t>
            </a:r>
            <a:r>
              <a:rPr b="1" lang="en-US" sz="2800">
                <a:solidFill>
                  <a:srgbClr val="00B050"/>
                </a:solidFill>
                <a:latin typeface="Times New Roman"/>
                <a:ea typeface="Times New Roman"/>
                <a:cs typeface="Times New Roman"/>
                <a:sym typeface="Times New Roman"/>
              </a:rPr>
              <a:t>.</a:t>
            </a:r>
            <a:endParaRPr b="1" sz="2800">
              <a:solidFill>
                <a:srgbClr val="00B050"/>
              </a:solidFill>
              <a:latin typeface="Times New Roman"/>
              <a:ea typeface="Times New Roman"/>
              <a:cs typeface="Times New Roman"/>
              <a:sym typeface="Times New Roman"/>
            </a:endParaRPr>
          </a:p>
          <a:p>
            <a:pPr indent="0" lvl="0" marL="0" marR="0" rtl="0" algn="l">
              <a:spcBef>
                <a:spcPts val="1400"/>
              </a:spcBef>
              <a:spcAft>
                <a:spcPts val="0"/>
              </a:spcAft>
              <a:buNone/>
            </a:pPr>
            <a:r>
              <a:rPr b="1" lang="en-US" sz="2800">
                <a:solidFill>
                  <a:srgbClr val="00B050"/>
                </a:solidFill>
                <a:latin typeface="Times New Roman"/>
                <a:ea typeface="Times New Roman"/>
                <a:cs typeface="Times New Roman"/>
                <a:sym typeface="Times New Roman"/>
              </a:rPr>
              <a:t>D. Ng</a:t>
            </a:r>
            <a:r>
              <a:rPr b="1" lang="en-US" sz="2800">
                <a:solidFill>
                  <a:srgbClr val="00B050"/>
                </a:solidFill>
                <a:latin typeface="Calibri"/>
                <a:ea typeface="Calibri"/>
                <a:cs typeface="Calibri"/>
                <a:sym typeface="Calibri"/>
              </a:rPr>
              <a:t>ợi ca Vũ hầu, Gia Cát Lượng</a:t>
            </a:r>
            <a:endParaRPr b="1" sz="2800">
              <a:solidFill>
                <a:srgbClr val="00B050"/>
              </a:solidFill>
              <a:latin typeface="Times New Roman"/>
              <a:ea typeface="Times New Roman"/>
              <a:cs typeface="Times New Roman"/>
              <a:sym typeface="Times New Roman"/>
            </a:endParaRPr>
          </a:p>
        </p:txBody>
      </p:sp>
      <p:sp>
        <p:nvSpPr>
          <p:cNvPr id="501" name="Google Shape;501;p33"/>
          <p:cNvSpPr txBox="1"/>
          <p:nvPr/>
        </p:nvSpPr>
        <p:spPr>
          <a:xfrm>
            <a:off x="609600" y="4419600"/>
            <a:ext cx="77724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502" name="Google Shape;502;p33"/>
          <p:cNvSpPr txBox="1"/>
          <p:nvPr/>
        </p:nvSpPr>
        <p:spPr>
          <a:xfrm>
            <a:off x="609600" y="6110287"/>
            <a:ext cx="8001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503" name="Google Shape;503;p33"/>
          <p:cNvSpPr/>
          <p:nvPr/>
        </p:nvSpPr>
        <p:spPr>
          <a:xfrm>
            <a:off x="762000" y="2895600"/>
            <a:ext cx="457200" cy="6096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30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4"/>
          <p:cNvSpPr txBox="1"/>
          <p:nvPr>
            <p:ph type="title"/>
          </p:nvPr>
        </p:nvSpPr>
        <p:spPr>
          <a:xfrm>
            <a:off x="381000" y="24384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790"/>
              <a:buFont typeface="Calibri"/>
              <a:buNone/>
            </a:pPr>
            <a:r>
              <a:rPr lang="en-US" sz="2790"/>
              <a:t>     </a:t>
            </a:r>
            <a:r>
              <a:rPr b="1" lang="en-US" sz="3240">
                <a:solidFill>
                  <a:srgbClr val="00B050"/>
                </a:solidFill>
              </a:rPr>
              <a:t>So sánh hào khí Đông A được thể hiện trong hai bài thơ: </a:t>
            </a:r>
            <a:r>
              <a:rPr b="1" i="1" lang="en-US" sz="3240">
                <a:solidFill>
                  <a:srgbClr val="00B050"/>
                </a:solidFill>
              </a:rPr>
              <a:t>Thuật hoài </a:t>
            </a:r>
            <a:r>
              <a:rPr b="1" lang="en-US" sz="3240">
                <a:solidFill>
                  <a:srgbClr val="00B050"/>
                </a:solidFill>
              </a:rPr>
              <a:t>của Phạm Ngũ Lão và </a:t>
            </a:r>
            <a:r>
              <a:rPr b="1" i="1" lang="en-US" sz="3240">
                <a:solidFill>
                  <a:srgbClr val="00B050"/>
                </a:solidFill>
              </a:rPr>
              <a:t>Tụng giá hoàn kinh sư </a:t>
            </a:r>
            <a:r>
              <a:rPr b="1" lang="en-US" sz="3240">
                <a:solidFill>
                  <a:srgbClr val="00B050"/>
                </a:solidFill>
              </a:rPr>
              <a:t>của Trần Quang Khải</a:t>
            </a:r>
            <a:br>
              <a:rPr b="1" lang="en-US" sz="3240">
                <a:solidFill>
                  <a:srgbClr val="00B050"/>
                </a:solidFill>
              </a:rPr>
            </a:br>
            <a:br>
              <a:rPr b="1" lang="en-US" sz="3240">
                <a:solidFill>
                  <a:srgbClr val="00B050"/>
                </a:solidFill>
              </a:rPr>
            </a:br>
            <a:endParaRPr b="1" sz="3240">
              <a:solidFill>
                <a:srgbClr val="00B050"/>
              </a:solidFill>
            </a:endParaRPr>
          </a:p>
        </p:txBody>
      </p:sp>
      <p:sp>
        <p:nvSpPr>
          <p:cNvPr id="509" name="Google Shape;509;p34"/>
          <p:cNvSpPr txBox="1"/>
          <p:nvPr>
            <p:ph idx="1" type="body"/>
          </p:nvPr>
        </p:nvSpPr>
        <p:spPr>
          <a:xfrm>
            <a:off x="838200" y="3581400"/>
            <a:ext cx="2590800"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0000"/>
              </a:buClr>
              <a:buSzPts val="2400"/>
              <a:buNone/>
            </a:pPr>
            <a:r>
              <a:rPr i="1" lang="en-US">
                <a:solidFill>
                  <a:srgbClr val="FF0000"/>
                </a:solidFill>
                <a:latin typeface="Calibri"/>
                <a:ea typeface="Calibri"/>
                <a:cs typeface="Calibri"/>
                <a:sym typeface="Calibri"/>
              </a:rPr>
              <a:t>Thuật hoài</a:t>
            </a:r>
            <a:endParaRPr i="1">
              <a:solidFill>
                <a:srgbClr val="FF0000"/>
              </a:solidFill>
              <a:latin typeface="Calibri"/>
              <a:ea typeface="Calibri"/>
              <a:cs typeface="Calibri"/>
              <a:sym typeface="Calibri"/>
            </a:endParaRPr>
          </a:p>
        </p:txBody>
      </p:sp>
      <p:sp>
        <p:nvSpPr>
          <p:cNvPr id="510" name="Google Shape;510;p34"/>
          <p:cNvSpPr txBox="1"/>
          <p:nvPr>
            <p:ph idx="2" type="body"/>
          </p:nvPr>
        </p:nvSpPr>
        <p:spPr>
          <a:xfrm>
            <a:off x="-34447" y="4267200"/>
            <a:ext cx="5181600" cy="22447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70C0"/>
              </a:buClr>
              <a:buSzPts val="2400"/>
              <a:buNone/>
            </a:pPr>
            <a:r>
              <a:rPr b="1" i="1" lang="en-US">
                <a:solidFill>
                  <a:srgbClr val="0070C0"/>
                </a:solidFill>
                <a:latin typeface="Calibri"/>
                <a:ea typeface="Calibri"/>
                <a:cs typeface="Calibri"/>
                <a:sym typeface="Calibri"/>
              </a:rPr>
              <a:t>Múa giáo non sông trải mấy thu</a:t>
            </a:r>
            <a:endParaRPr/>
          </a:p>
          <a:p>
            <a:pPr indent="0" lvl="0" marL="0" rtl="0" algn="l">
              <a:spcBef>
                <a:spcPts val="480"/>
              </a:spcBef>
              <a:spcAft>
                <a:spcPts val="0"/>
              </a:spcAft>
              <a:buClr>
                <a:srgbClr val="0070C0"/>
              </a:buClr>
              <a:buSzPts val="2400"/>
              <a:buNone/>
            </a:pPr>
            <a:r>
              <a:rPr b="1" i="1" lang="en-US">
                <a:solidFill>
                  <a:srgbClr val="0070C0"/>
                </a:solidFill>
                <a:latin typeface="Calibri"/>
                <a:ea typeface="Calibri"/>
                <a:cs typeface="Calibri"/>
                <a:sym typeface="Calibri"/>
              </a:rPr>
              <a:t>Ba quân khí mạng nuốt trôi trâu</a:t>
            </a:r>
            <a:endParaRPr/>
          </a:p>
          <a:p>
            <a:pPr indent="0" lvl="0" marL="0" rtl="0" algn="l">
              <a:spcBef>
                <a:spcPts val="480"/>
              </a:spcBef>
              <a:spcAft>
                <a:spcPts val="0"/>
              </a:spcAft>
              <a:buClr>
                <a:srgbClr val="0070C0"/>
              </a:buClr>
              <a:buSzPts val="2400"/>
              <a:buNone/>
            </a:pPr>
            <a:r>
              <a:rPr b="1" i="1" lang="en-US">
                <a:solidFill>
                  <a:srgbClr val="0070C0"/>
                </a:solidFill>
                <a:latin typeface="Calibri"/>
                <a:ea typeface="Calibri"/>
                <a:cs typeface="Calibri"/>
                <a:sym typeface="Calibri"/>
              </a:rPr>
              <a:t>Công danh nam tử còn vương nơ</a:t>
            </a:r>
            <a:endParaRPr/>
          </a:p>
          <a:p>
            <a:pPr indent="0" lvl="0" marL="0" rtl="0" algn="l">
              <a:spcBef>
                <a:spcPts val="480"/>
              </a:spcBef>
              <a:spcAft>
                <a:spcPts val="0"/>
              </a:spcAft>
              <a:buClr>
                <a:srgbClr val="0070C0"/>
              </a:buClr>
              <a:buSzPts val="2400"/>
              <a:buNone/>
            </a:pPr>
            <a:r>
              <a:rPr b="1" i="1" lang="en-US">
                <a:solidFill>
                  <a:srgbClr val="0070C0"/>
                </a:solidFill>
                <a:latin typeface="Calibri"/>
                <a:ea typeface="Calibri"/>
                <a:cs typeface="Calibri"/>
                <a:sym typeface="Calibri"/>
              </a:rPr>
              <a:t>Luống thẹn tai nghe chuyện Vũ hầu.</a:t>
            </a:r>
            <a:endParaRPr b="1" i="1">
              <a:solidFill>
                <a:srgbClr val="0070C0"/>
              </a:solidFill>
              <a:latin typeface="Calibri"/>
              <a:ea typeface="Calibri"/>
              <a:cs typeface="Calibri"/>
              <a:sym typeface="Calibri"/>
            </a:endParaRPr>
          </a:p>
        </p:txBody>
      </p:sp>
      <p:sp>
        <p:nvSpPr>
          <p:cNvPr id="511" name="Google Shape;511;p34"/>
          <p:cNvSpPr txBox="1"/>
          <p:nvPr>
            <p:ph idx="3" type="body"/>
          </p:nvPr>
        </p:nvSpPr>
        <p:spPr>
          <a:xfrm>
            <a:off x="5105400" y="3581400"/>
            <a:ext cx="3660775"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0000"/>
              </a:buClr>
              <a:buSzPts val="2400"/>
              <a:buNone/>
            </a:pPr>
            <a:r>
              <a:rPr i="1" lang="en-US">
                <a:solidFill>
                  <a:srgbClr val="FF0000"/>
                </a:solidFill>
                <a:latin typeface="Calibri"/>
                <a:ea typeface="Calibri"/>
                <a:cs typeface="Calibri"/>
                <a:sym typeface="Calibri"/>
              </a:rPr>
              <a:t>Tụng giá hoàn kinh sư</a:t>
            </a:r>
            <a:endParaRPr i="1">
              <a:solidFill>
                <a:srgbClr val="FF0000"/>
              </a:solidFill>
              <a:latin typeface="Calibri"/>
              <a:ea typeface="Calibri"/>
              <a:cs typeface="Calibri"/>
              <a:sym typeface="Calibri"/>
            </a:endParaRPr>
          </a:p>
        </p:txBody>
      </p:sp>
      <p:sp>
        <p:nvSpPr>
          <p:cNvPr id="512" name="Google Shape;512;p34"/>
          <p:cNvSpPr txBox="1"/>
          <p:nvPr>
            <p:ph idx="4" type="body"/>
          </p:nvPr>
        </p:nvSpPr>
        <p:spPr>
          <a:xfrm>
            <a:off x="4953000" y="4308475"/>
            <a:ext cx="4041775" cy="25495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70C0"/>
              </a:buClr>
              <a:buSzPts val="2400"/>
              <a:buNone/>
            </a:pPr>
            <a:r>
              <a:rPr b="1" i="1" lang="en-US">
                <a:solidFill>
                  <a:srgbClr val="0070C0"/>
                </a:solidFill>
                <a:latin typeface="Calibri"/>
                <a:ea typeface="Calibri"/>
                <a:cs typeface="Calibri"/>
                <a:sym typeface="Calibri"/>
              </a:rPr>
              <a:t>Trương Dương cướp giáo giặc</a:t>
            </a:r>
            <a:endParaRPr/>
          </a:p>
          <a:p>
            <a:pPr indent="0" lvl="0" marL="0" rtl="0" algn="l">
              <a:spcBef>
                <a:spcPts val="480"/>
              </a:spcBef>
              <a:spcAft>
                <a:spcPts val="0"/>
              </a:spcAft>
              <a:buClr>
                <a:srgbClr val="0070C0"/>
              </a:buClr>
              <a:buSzPts val="2400"/>
              <a:buNone/>
            </a:pPr>
            <a:r>
              <a:rPr b="1" i="1" lang="en-US">
                <a:solidFill>
                  <a:srgbClr val="0070C0"/>
                </a:solidFill>
                <a:latin typeface="Calibri"/>
                <a:ea typeface="Calibri"/>
                <a:cs typeface="Calibri"/>
                <a:sym typeface="Calibri"/>
              </a:rPr>
              <a:t>Hàm Tử bắt quân thù</a:t>
            </a:r>
            <a:endParaRPr/>
          </a:p>
          <a:p>
            <a:pPr indent="0" lvl="0" marL="0" rtl="0" algn="l">
              <a:spcBef>
                <a:spcPts val="480"/>
              </a:spcBef>
              <a:spcAft>
                <a:spcPts val="0"/>
              </a:spcAft>
              <a:buClr>
                <a:srgbClr val="0070C0"/>
              </a:buClr>
              <a:buSzPts val="2400"/>
              <a:buNone/>
            </a:pPr>
            <a:r>
              <a:rPr b="1" i="1" lang="en-US">
                <a:solidFill>
                  <a:srgbClr val="0070C0"/>
                </a:solidFill>
                <a:latin typeface="Calibri"/>
                <a:ea typeface="Calibri"/>
                <a:cs typeface="Calibri"/>
                <a:sym typeface="Calibri"/>
              </a:rPr>
              <a:t>Thái bình nên gắng sức</a:t>
            </a:r>
            <a:endParaRPr/>
          </a:p>
          <a:p>
            <a:pPr indent="0" lvl="0" marL="0" rtl="0" algn="l">
              <a:spcBef>
                <a:spcPts val="480"/>
              </a:spcBef>
              <a:spcAft>
                <a:spcPts val="0"/>
              </a:spcAft>
              <a:buClr>
                <a:srgbClr val="0070C0"/>
              </a:buClr>
              <a:buSzPts val="2400"/>
              <a:buNone/>
            </a:pPr>
            <a:r>
              <a:rPr b="1" i="1" lang="en-US">
                <a:solidFill>
                  <a:srgbClr val="0070C0"/>
                </a:solidFill>
                <a:latin typeface="Calibri"/>
                <a:ea typeface="Calibri"/>
                <a:cs typeface="Calibri"/>
                <a:sym typeface="Calibri"/>
              </a:rPr>
              <a:t>Non nước ấy ngàn thu.</a:t>
            </a:r>
            <a:endParaRPr b="1" i="1">
              <a:solidFill>
                <a:srgbClr val="0070C0"/>
              </a:solidFill>
              <a:latin typeface="Calibri"/>
              <a:ea typeface="Calibri"/>
              <a:cs typeface="Calibri"/>
              <a:sym typeface="Calibri"/>
            </a:endParaRPr>
          </a:p>
        </p:txBody>
      </p:sp>
      <p:sp>
        <p:nvSpPr>
          <p:cNvPr id="513" name="Google Shape;513;p34"/>
          <p:cNvSpPr txBox="1"/>
          <p:nvPr/>
        </p:nvSpPr>
        <p:spPr>
          <a:xfrm>
            <a:off x="1447800" y="391180"/>
            <a:ext cx="64770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r>
              <a:rPr b="1" lang="en-US" sz="2800">
                <a:solidFill>
                  <a:srgbClr val="FF0000"/>
                </a:solidFill>
                <a:latin typeface="Calibri"/>
                <a:ea typeface="Calibri"/>
                <a:cs typeface="Calibri"/>
                <a:sym typeface="Calibri"/>
              </a:rPr>
              <a:t>BÀI TẬP VẬN DỤNG, SÁNG TẠO </a:t>
            </a:r>
            <a:endParaRPr/>
          </a:p>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 BÀI TẬP VỀ NHÀ )</a:t>
            </a:r>
            <a:r>
              <a:rPr b="1" lang="en-US" sz="2800">
                <a:solidFill>
                  <a:srgbClr val="FF0000"/>
                </a:solidFill>
                <a:latin typeface="Calibri"/>
                <a:ea typeface="Calibri"/>
                <a:cs typeface="Calibri"/>
                <a:sym typeface="Calibri"/>
              </a:rPr>
              <a:t> </a:t>
            </a:r>
            <a:endParaRPr b="1" sz="2800">
              <a:solidFill>
                <a:srgbClr val="FF0000"/>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5"/>
          <p:cNvSpPr/>
          <p:nvPr/>
        </p:nvSpPr>
        <p:spPr>
          <a:xfrm>
            <a:off x="150813" y="1295400"/>
            <a:ext cx="8993187" cy="4340225"/>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lang="en-US" sz="4800">
                <a:solidFill>
                  <a:srgbClr val="FF00FF"/>
                </a:solidFill>
                <a:latin typeface="Times New Roman"/>
                <a:ea typeface="Times New Roman"/>
                <a:cs typeface="Times New Roman"/>
                <a:sym typeface="Times New Roman"/>
              </a:rPr>
              <a:t> Traân troïng caûm ôn</a:t>
            </a:r>
            <a:br>
              <a:rPr lang="en-US" sz="4800">
                <a:solidFill>
                  <a:srgbClr val="FF00FF"/>
                </a:solidFill>
                <a:latin typeface="Times New Roman"/>
                <a:ea typeface="Times New Roman"/>
                <a:cs typeface="Times New Roman"/>
                <a:sym typeface="Times New Roman"/>
              </a:rPr>
            </a:br>
            <a:r>
              <a:rPr lang="en-US" sz="4800">
                <a:solidFill>
                  <a:srgbClr val="FF00FF"/>
                </a:solidFill>
                <a:latin typeface="Times New Roman"/>
                <a:ea typeface="Times New Roman"/>
                <a:cs typeface="Times New Roman"/>
                <a:sym typeface="Times New Roman"/>
              </a:rPr>
              <a:t>quyù thaày coâ giaùo vaø </a:t>
            </a:r>
            <a:br>
              <a:rPr lang="en-US" sz="4800">
                <a:solidFill>
                  <a:srgbClr val="FF00FF"/>
                </a:solidFill>
                <a:latin typeface="Times New Roman"/>
                <a:ea typeface="Times New Roman"/>
                <a:cs typeface="Times New Roman"/>
                <a:sym typeface="Times New Roman"/>
              </a:rPr>
            </a:br>
            <a:r>
              <a:rPr lang="en-US" sz="4800">
                <a:solidFill>
                  <a:srgbClr val="FF00FF"/>
                </a:solidFill>
                <a:latin typeface="Times New Roman"/>
                <a:ea typeface="Times New Roman"/>
                <a:cs typeface="Times New Roman"/>
                <a:sym typeface="Times New Roman"/>
              </a:rPr>
              <a:t> caùc em !</a:t>
            </a:r>
            <a:endParaRPr sz="1600">
              <a:solidFill>
                <a:srgbClr val="FF00FF"/>
              </a:solidFill>
              <a:latin typeface="Times New Roman"/>
              <a:ea typeface="Times New Roman"/>
              <a:cs typeface="Times New Roman"/>
              <a:sym typeface="Times New Roman"/>
            </a:endParaRPr>
          </a:p>
        </p:txBody>
      </p:sp>
      <p:pic>
        <p:nvPicPr>
          <p:cNvPr id="520" name="Google Shape;520;p35"/>
          <p:cNvPicPr preferRelativeResize="0"/>
          <p:nvPr/>
        </p:nvPicPr>
        <p:blipFill rotWithShape="1">
          <a:blip r:embed="rId3">
            <a:alphaModFix/>
          </a:blip>
          <a:srcRect b="0" l="0" r="0" t="0"/>
          <a:stretch/>
        </p:blipFill>
        <p:spPr>
          <a:xfrm>
            <a:off x="0" y="6553200"/>
            <a:ext cx="304800" cy="304800"/>
          </a:xfrm>
          <a:prstGeom prst="rect">
            <a:avLst/>
          </a:prstGeom>
          <a:noFill/>
          <a:ln>
            <a:noFill/>
          </a:ln>
        </p:spPr>
      </p:pic>
      <p:pic>
        <p:nvPicPr>
          <p:cNvPr descr="Copy of blumen-pflanzen042[1]" id="521" name="Google Shape;521;p35"/>
          <p:cNvPicPr preferRelativeResize="0"/>
          <p:nvPr/>
        </p:nvPicPr>
        <p:blipFill rotWithShape="1">
          <a:blip r:embed="rId4">
            <a:alphaModFix/>
          </a:blip>
          <a:srcRect b="0" l="0" r="0" t="0"/>
          <a:stretch/>
        </p:blipFill>
        <p:spPr>
          <a:xfrm>
            <a:off x="3962400" y="5791200"/>
            <a:ext cx="1428750" cy="1504950"/>
          </a:xfrm>
          <a:prstGeom prst="rect">
            <a:avLst/>
          </a:prstGeom>
          <a:noFill/>
          <a:ln>
            <a:noFill/>
          </a:ln>
        </p:spPr>
      </p:pic>
      <p:pic>
        <p:nvPicPr>
          <p:cNvPr descr="Copy of blumen-pflanzen042[1]" id="522" name="Google Shape;522;p35"/>
          <p:cNvPicPr preferRelativeResize="0"/>
          <p:nvPr/>
        </p:nvPicPr>
        <p:blipFill rotWithShape="1">
          <a:blip r:embed="rId4">
            <a:alphaModFix/>
          </a:blip>
          <a:srcRect b="0" l="0" r="0" t="0"/>
          <a:stretch/>
        </p:blipFill>
        <p:spPr>
          <a:xfrm>
            <a:off x="3886200" y="1143000"/>
            <a:ext cx="1428750" cy="1428750"/>
          </a:xfrm>
          <a:prstGeom prst="rect">
            <a:avLst/>
          </a:prstGeom>
          <a:noFill/>
          <a:ln>
            <a:noFill/>
          </a:ln>
        </p:spPr>
      </p:pic>
      <p:pic>
        <p:nvPicPr>
          <p:cNvPr descr="Copy of blumen-pflanzen042[1]" id="523" name="Google Shape;523;p35"/>
          <p:cNvPicPr preferRelativeResize="0"/>
          <p:nvPr/>
        </p:nvPicPr>
        <p:blipFill rotWithShape="1">
          <a:blip r:embed="rId4">
            <a:alphaModFix/>
          </a:blip>
          <a:srcRect b="0" l="0" r="0" t="0"/>
          <a:stretch/>
        </p:blipFill>
        <p:spPr>
          <a:xfrm rot="336556">
            <a:off x="0" y="2133600"/>
            <a:ext cx="1428750" cy="1428750"/>
          </a:xfrm>
          <a:prstGeom prst="rect">
            <a:avLst/>
          </a:prstGeom>
          <a:noFill/>
          <a:ln>
            <a:noFill/>
          </a:ln>
        </p:spPr>
      </p:pic>
      <p:pic>
        <p:nvPicPr>
          <p:cNvPr descr="Copy of blumen-pflanzen042[1]" id="524" name="Google Shape;524;p35"/>
          <p:cNvPicPr preferRelativeResize="0"/>
          <p:nvPr/>
        </p:nvPicPr>
        <p:blipFill rotWithShape="1">
          <a:blip r:embed="rId4">
            <a:alphaModFix/>
          </a:blip>
          <a:srcRect b="0" l="0" r="0" t="0"/>
          <a:stretch/>
        </p:blipFill>
        <p:spPr>
          <a:xfrm>
            <a:off x="2667000" y="381000"/>
            <a:ext cx="1428750" cy="1428750"/>
          </a:xfrm>
          <a:prstGeom prst="rect">
            <a:avLst/>
          </a:prstGeom>
          <a:noFill/>
          <a:ln>
            <a:noFill/>
          </a:ln>
        </p:spPr>
      </p:pic>
      <p:pic>
        <p:nvPicPr>
          <p:cNvPr descr="Copy of blumen-pflanzen042[1]" id="525" name="Google Shape;525;p35"/>
          <p:cNvPicPr preferRelativeResize="0"/>
          <p:nvPr/>
        </p:nvPicPr>
        <p:blipFill rotWithShape="1">
          <a:blip r:embed="rId4">
            <a:alphaModFix/>
          </a:blip>
          <a:srcRect b="0" l="0" r="0" t="0"/>
          <a:stretch/>
        </p:blipFill>
        <p:spPr>
          <a:xfrm>
            <a:off x="7715250" y="152400"/>
            <a:ext cx="1428750" cy="1428750"/>
          </a:xfrm>
          <a:prstGeom prst="rect">
            <a:avLst/>
          </a:prstGeom>
          <a:noFill/>
          <a:ln>
            <a:noFill/>
          </a:ln>
        </p:spPr>
      </p:pic>
      <p:pic>
        <p:nvPicPr>
          <p:cNvPr descr="Copy of blumen-pflanzen042[1]" id="526" name="Google Shape;526;p35"/>
          <p:cNvPicPr preferRelativeResize="0"/>
          <p:nvPr/>
        </p:nvPicPr>
        <p:blipFill rotWithShape="1">
          <a:blip r:embed="rId4">
            <a:alphaModFix/>
          </a:blip>
          <a:srcRect b="0" l="0" r="0" t="0"/>
          <a:stretch/>
        </p:blipFill>
        <p:spPr>
          <a:xfrm>
            <a:off x="6477000" y="-381000"/>
            <a:ext cx="1428750" cy="1428750"/>
          </a:xfrm>
          <a:prstGeom prst="rect">
            <a:avLst/>
          </a:prstGeom>
          <a:noFill/>
          <a:ln>
            <a:noFill/>
          </a:ln>
        </p:spPr>
      </p:pic>
      <p:pic>
        <p:nvPicPr>
          <p:cNvPr descr="Copy of blumen-pflanzen042[1]" id="527" name="Google Shape;527;p35"/>
          <p:cNvPicPr preferRelativeResize="0"/>
          <p:nvPr/>
        </p:nvPicPr>
        <p:blipFill rotWithShape="1">
          <a:blip r:embed="rId4">
            <a:alphaModFix/>
          </a:blip>
          <a:srcRect b="0" l="0" r="0" t="0"/>
          <a:stretch/>
        </p:blipFill>
        <p:spPr>
          <a:xfrm>
            <a:off x="5181600" y="457200"/>
            <a:ext cx="1428750" cy="1428750"/>
          </a:xfrm>
          <a:prstGeom prst="rect">
            <a:avLst/>
          </a:prstGeom>
          <a:noFill/>
          <a:ln>
            <a:noFill/>
          </a:ln>
        </p:spPr>
      </p:pic>
      <p:pic>
        <p:nvPicPr>
          <p:cNvPr descr="Copy of blumen-pflanzen042[1]" id="528" name="Google Shape;528;p35"/>
          <p:cNvPicPr preferRelativeResize="0"/>
          <p:nvPr/>
        </p:nvPicPr>
        <p:blipFill rotWithShape="1">
          <a:blip r:embed="rId4">
            <a:alphaModFix/>
          </a:blip>
          <a:srcRect b="0" l="0" r="0" t="0"/>
          <a:stretch/>
        </p:blipFill>
        <p:spPr>
          <a:xfrm>
            <a:off x="0" y="981075"/>
            <a:ext cx="1428750" cy="1428750"/>
          </a:xfrm>
          <a:prstGeom prst="rect">
            <a:avLst/>
          </a:prstGeom>
          <a:noFill/>
          <a:ln>
            <a:noFill/>
          </a:ln>
        </p:spPr>
      </p:pic>
      <p:pic>
        <p:nvPicPr>
          <p:cNvPr descr="Copy of blumen-pflanzen042[1]" id="529" name="Google Shape;529;p35"/>
          <p:cNvPicPr preferRelativeResize="0"/>
          <p:nvPr/>
        </p:nvPicPr>
        <p:blipFill rotWithShape="1">
          <a:blip r:embed="rId4">
            <a:alphaModFix/>
          </a:blip>
          <a:srcRect b="0" l="0" r="0" t="0"/>
          <a:stretch/>
        </p:blipFill>
        <p:spPr>
          <a:xfrm>
            <a:off x="0" y="0"/>
            <a:ext cx="1428750" cy="1428750"/>
          </a:xfrm>
          <a:prstGeom prst="rect">
            <a:avLst/>
          </a:prstGeom>
          <a:noFill/>
          <a:ln>
            <a:noFill/>
          </a:ln>
        </p:spPr>
      </p:pic>
      <p:pic>
        <p:nvPicPr>
          <p:cNvPr descr="Copy of blumen-pflanzen042[1]" id="530" name="Google Shape;530;p35"/>
          <p:cNvPicPr preferRelativeResize="0"/>
          <p:nvPr/>
        </p:nvPicPr>
        <p:blipFill rotWithShape="1">
          <a:blip r:embed="rId4">
            <a:alphaModFix/>
          </a:blip>
          <a:srcRect b="0" l="0" r="0" t="0"/>
          <a:stretch/>
        </p:blipFill>
        <p:spPr>
          <a:xfrm>
            <a:off x="1447800" y="-304800"/>
            <a:ext cx="1428750" cy="1428750"/>
          </a:xfrm>
          <a:prstGeom prst="rect">
            <a:avLst/>
          </a:prstGeom>
          <a:noFill/>
          <a:ln>
            <a:noFill/>
          </a:ln>
        </p:spPr>
      </p:pic>
      <p:pic>
        <p:nvPicPr>
          <p:cNvPr descr="Copy of blumen-pflanzen042[1]" id="531" name="Google Shape;531;p35"/>
          <p:cNvPicPr preferRelativeResize="0"/>
          <p:nvPr/>
        </p:nvPicPr>
        <p:blipFill rotWithShape="1">
          <a:blip r:embed="rId4">
            <a:alphaModFix/>
          </a:blip>
          <a:srcRect b="0" l="0" r="0" t="0"/>
          <a:stretch/>
        </p:blipFill>
        <p:spPr>
          <a:xfrm>
            <a:off x="539750" y="3357563"/>
            <a:ext cx="1428750" cy="1428750"/>
          </a:xfrm>
          <a:prstGeom prst="rect">
            <a:avLst/>
          </a:prstGeom>
          <a:noFill/>
          <a:ln>
            <a:noFill/>
          </a:ln>
        </p:spPr>
      </p:pic>
      <p:pic>
        <p:nvPicPr>
          <p:cNvPr descr="Copy of blumen-pflanzen042[1]" id="532" name="Google Shape;532;p35"/>
          <p:cNvPicPr preferRelativeResize="0"/>
          <p:nvPr/>
        </p:nvPicPr>
        <p:blipFill rotWithShape="1">
          <a:blip r:embed="rId4">
            <a:alphaModFix/>
          </a:blip>
          <a:srcRect b="0" l="0" r="0" t="0"/>
          <a:stretch/>
        </p:blipFill>
        <p:spPr>
          <a:xfrm>
            <a:off x="1476375" y="4365625"/>
            <a:ext cx="1428750" cy="1428750"/>
          </a:xfrm>
          <a:prstGeom prst="rect">
            <a:avLst/>
          </a:prstGeom>
          <a:noFill/>
          <a:ln>
            <a:noFill/>
          </a:ln>
        </p:spPr>
      </p:pic>
      <p:pic>
        <p:nvPicPr>
          <p:cNvPr descr="Copy of blumen-pflanzen042[1]" id="533" name="Google Shape;533;p35"/>
          <p:cNvPicPr preferRelativeResize="0"/>
          <p:nvPr/>
        </p:nvPicPr>
        <p:blipFill rotWithShape="1">
          <a:blip r:embed="rId4">
            <a:alphaModFix/>
          </a:blip>
          <a:srcRect b="0" l="0" r="0" t="0"/>
          <a:stretch/>
        </p:blipFill>
        <p:spPr>
          <a:xfrm>
            <a:off x="7524750" y="3573463"/>
            <a:ext cx="1428750" cy="1428750"/>
          </a:xfrm>
          <a:prstGeom prst="rect">
            <a:avLst/>
          </a:prstGeom>
          <a:noFill/>
          <a:ln>
            <a:noFill/>
          </a:ln>
        </p:spPr>
      </p:pic>
      <p:pic>
        <p:nvPicPr>
          <p:cNvPr descr="Copy of blumen-pflanzen042[1]" id="534" name="Google Shape;534;p35"/>
          <p:cNvPicPr preferRelativeResize="0"/>
          <p:nvPr/>
        </p:nvPicPr>
        <p:blipFill rotWithShape="1">
          <a:blip r:embed="rId4">
            <a:alphaModFix/>
          </a:blip>
          <a:srcRect b="0" l="0" r="0" t="0"/>
          <a:stretch/>
        </p:blipFill>
        <p:spPr>
          <a:xfrm>
            <a:off x="8027988" y="2349500"/>
            <a:ext cx="1428750" cy="1428750"/>
          </a:xfrm>
          <a:prstGeom prst="rect">
            <a:avLst/>
          </a:prstGeom>
          <a:noFill/>
          <a:ln>
            <a:noFill/>
          </a:ln>
        </p:spPr>
      </p:pic>
      <p:pic>
        <p:nvPicPr>
          <p:cNvPr descr="Copy of blumen-pflanzen042[1]" id="535" name="Google Shape;535;p35"/>
          <p:cNvPicPr preferRelativeResize="0"/>
          <p:nvPr/>
        </p:nvPicPr>
        <p:blipFill rotWithShape="1">
          <a:blip r:embed="rId4">
            <a:alphaModFix/>
          </a:blip>
          <a:srcRect b="0" l="0" r="0" t="0"/>
          <a:stretch/>
        </p:blipFill>
        <p:spPr>
          <a:xfrm>
            <a:off x="6659563" y="4652963"/>
            <a:ext cx="1428750" cy="1428750"/>
          </a:xfrm>
          <a:prstGeom prst="rect">
            <a:avLst/>
          </a:prstGeom>
          <a:noFill/>
          <a:ln>
            <a:noFill/>
          </a:ln>
        </p:spPr>
      </p:pic>
      <p:pic>
        <p:nvPicPr>
          <p:cNvPr descr="Copy of blumen-pflanzen042[1]" id="536" name="Google Shape;536;p35"/>
          <p:cNvPicPr preferRelativeResize="0"/>
          <p:nvPr/>
        </p:nvPicPr>
        <p:blipFill rotWithShape="1">
          <a:blip r:embed="rId4">
            <a:alphaModFix/>
          </a:blip>
          <a:srcRect b="0" l="0" r="0" t="0"/>
          <a:stretch/>
        </p:blipFill>
        <p:spPr>
          <a:xfrm>
            <a:off x="5508625" y="5429250"/>
            <a:ext cx="1428750" cy="1428750"/>
          </a:xfrm>
          <a:prstGeom prst="rect">
            <a:avLst/>
          </a:prstGeom>
          <a:noFill/>
          <a:ln>
            <a:noFill/>
          </a:ln>
        </p:spPr>
      </p:pic>
      <p:pic>
        <p:nvPicPr>
          <p:cNvPr descr="Copy of blumen-pflanzen042[1]" id="537" name="Google Shape;537;p35"/>
          <p:cNvPicPr preferRelativeResize="0"/>
          <p:nvPr/>
        </p:nvPicPr>
        <p:blipFill rotWithShape="1">
          <a:blip r:embed="rId4">
            <a:alphaModFix/>
          </a:blip>
          <a:srcRect b="0" l="0" r="0" t="0"/>
          <a:stretch/>
        </p:blipFill>
        <p:spPr>
          <a:xfrm>
            <a:off x="8001000" y="1219200"/>
            <a:ext cx="1428750" cy="1428750"/>
          </a:xfrm>
          <a:prstGeom prst="rect">
            <a:avLst/>
          </a:prstGeom>
          <a:noFill/>
          <a:ln>
            <a:noFill/>
          </a:ln>
        </p:spPr>
      </p:pic>
      <p:pic>
        <p:nvPicPr>
          <p:cNvPr descr="Copy of blumen-pflanzen042[1]" id="538" name="Google Shape;538;p35"/>
          <p:cNvPicPr preferRelativeResize="0"/>
          <p:nvPr/>
        </p:nvPicPr>
        <p:blipFill rotWithShape="1">
          <a:blip r:embed="rId4">
            <a:alphaModFix/>
          </a:blip>
          <a:srcRect b="0" l="0" r="0" t="0"/>
          <a:stretch/>
        </p:blipFill>
        <p:spPr>
          <a:xfrm>
            <a:off x="2268538" y="5229225"/>
            <a:ext cx="1428750" cy="1428750"/>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23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23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23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23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23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23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23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23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23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23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23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23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23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23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23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23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23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23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19"/>
                                        </p:tgtEl>
                                      </p:cBhvr>
                                    </p:animEffect>
                                    <p:set>
                                      <p:cBhvr>
                                        <p:cTn dur="1" fill="hold">
                                          <p:stCondLst>
                                            <p:cond delay="500"/>
                                          </p:stCondLst>
                                        </p:cTn>
                                        <p:tgtEl>
                                          <p:spTgt spid="5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p:nvPr/>
        </p:nvSpPr>
        <p:spPr>
          <a:xfrm>
            <a:off x="838200" y="27432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tran quoc tuan" id="116" name="Google Shape;116;p4"/>
          <p:cNvPicPr preferRelativeResize="0"/>
          <p:nvPr/>
        </p:nvPicPr>
        <p:blipFill rotWithShape="1">
          <a:blip r:embed="rId3">
            <a:alphaModFix/>
          </a:blip>
          <a:srcRect b="0" l="0" r="0" t="0"/>
          <a:stretch/>
        </p:blipFill>
        <p:spPr>
          <a:xfrm>
            <a:off x="76200" y="76200"/>
            <a:ext cx="8991600" cy="655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6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p:nvPr/>
        </p:nvSpPr>
        <p:spPr>
          <a:xfrm>
            <a:off x="838200" y="2743200"/>
            <a:ext cx="685800" cy="4572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yet kieu" id="122" name="Google Shape;122;p5"/>
          <p:cNvPicPr preferRelativeResize="0"/>
          <p:nvPr/>
        </p:nvPicPr>
        <p:blipFill rotWithShape="1">
          <a:blip r:embed="rId3">
            <a:alphaModFix/>
          </a:blip>
          <a:srcRect b="0" l="0" r="0" t="0"/>
          <a:stretch/>
        </p:blipFill>
        <p:spPr>
          <a:xfrm>
            <a:off x="152400" y="152400"/>
            <a:ext cx="8915400" cy="657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6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C:\Users\TGS\Documents\Toản.png" id="127" name="Google Shape;127;p6"/>
          <p:cNvPicPr preferRelativeResize="0"/>
          <p:nvPr/>
        </p:nvPicPr>
        <p:blipFill rotWithShape="1">
          <a:blip r:embed="rId3">
            <a:alphaModFix/>
          </a:blip>
          <a:srcRect b="0" l="0" r="0" t="0"/>
          <a:stretch/>
        </p:blipFill>
        <p:spPr>
          <a:xfrm>
            <a:off x="66284" y="-38622"/>
            <a:ext cx="4572000" cy="4114799"/>
          </a:xfrm>
          <a:prstGeom prst="rect">
            <a:avLst/>
          </a:prstGeom>
          <a:noFill/>
          <a:ln>
            <a:noFill/>
          </a:ln>
        </p:spPr>
      </p:pic>
      <p:pic>
        <p:nvPicPr>
          <p:cNvPr descr="hoi-nghi-dien-hong" id="128" name="Google Shape;128;p6"/>
          <p:cNvPicPr preferRelativeResize="0"/>
          <p:nvPr/>
        </p:nvPicPr>
        <p:blipFill rotWithShape="1">
          <a:blip r:embed="rId4">
            <a:alphaModFix/>
          </a:blip>
          <a:srcRect b="0" l="0" r="0" t="0"/>
          <a:stretch/>
        </p:blipFill>
        <p:spPr>
          <a:xfrm>
            <a:off x="4648200" y="-19833"/>
            <a:ext cx="4495800" cy="3505199"/>
          </a:xfrm>
          <a:prstGeom prst="rect">
            <a:avLst/>
          </a:prstGeom>
          <a:noFill/>
          <a:ln>
            <a:noFill/>
          </a:ln>
        </p:spPr>
      </p:pic>
      <p:pic>
        <p:nvPicPr>
          <p:cNvPr descr="tran quoc tuan" id="129" name="Google Shape;129;p6"/>
          <p:cNvPicPr preferRelativeResize="0"/>
          <p:nvPr/>
        </p:nvPicPr>
        <p:blipFill rotWithShape="1">
          <a:blip r:embed="rId5">
            <a:alphaModFix/>
          </a:blip>
          <a:srcRect b="0" l="0" r="0" t="0"/>
          <a:stretch/>
        </p:blipFill>
        <p:spPr>
          <a:xfrm>
            <a:off x="66284" y="3431740"/>
            <a:ext cx="4581916" cy="3276600"/>
          </a:xfrm>
          <a:prstGeom prst="rect">
            <a:avLst/>
          </a:prstGeom>
          <a:noFill/>
          <a:ln>
            <a:noFill/>
          </a:ln>
        </p:spPr>
      </p:pic>
      <p:pic>
        <p:nvPicPr>
          <p:cNvPr descr="yet kieu" id="130" name="Google Shape;130;p6"/>
          <p:cNvPicPr preferRelativeResize="0"/>
          <p:nvPr/>
        </p:nvPicPr>
        <p:blipFill rotWithShape="1">
          <a:blip r:embed="rId6">
            <a:alphaModFix/>
          </a:blip>
          <a:srcRect b="0" l="0" r="0" t="0"/>
          <a:stretch/>
        </p:blipFill>
        <p:spPr>
          <a:xfrm>
            <a:off x="4610100" y="3460315"/>
            <a:ext cx="4572000" cy="3219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l_88.gif blue glitter flower image by nasalay" id="135" name="Google Shape;135;p7"/>
          <p:cNvPicPr preferRelativeResize="0"/>
          <p:nvPr/>
        </p:nvPicPr>
        <p:blipFill rotWithShape="1">
          <a:blip r:embed="rId3">
            <a:alphaModFix/>
          </a:blip>
          <a:srcRect b="0" l="0" r="0" t="0"/>
          <a:stretch/>
        </p:blipFill>
        <p:spPr>
          <a:xfrm rot="-5400000">
            <a:off x="-1219200" y="1752600"/>
            <a:ext cx="2971800" cy="533400"/>
          </a:xfrm>
          <a:prstGeom prst="rect">
            <a:avLst/>
          </a:prstGeom>
          <a:noFill/>
          <a:ln>
            <a:noFill/>
          </a:ln>
        </p:spPr>
      </p:pic>
      <p:pic>
        <p:nvPicPr>
          <p:cNvPr descr="l_88.gif blue glitter flower image by nasalay" id="136" name="Google Shape;136;p7"/>
          <p:cNvPicPr preferRelativeResize="0"/>
          <p:nvPr/>
        </p:nvPicPr>
        <p:blipFill rotWithShape="1">
          <a:blip r:embed="rId3">
            <a:alphaModFix/>
          </a:blip>
          <a:srcRect b="0" l="0" r="0" t="0"/>
          <a:stretch/>
        </p:blipFill>
        <p:spPr>
          <a:xfrm rot="-5400000">
            <a:off x="-1219200" y="4648200"/>
            <a:ext cx="2971800" cy="533400"/>
          </a:xfrm>
          <a:prstGeom prst="rect">
            <a:avLst/>
          </a:prstGeom>
          <a:noFill/>
          <a:ln>
            <a:noFill/>
          </a:ln>
        </p:spPr>
      </p:pic>
      <p:pic>
        <p:nvPicPr>
          <p:cNvPr descr="l_88.gif blue glitter flower image by nasalay" id="137" name="Google Shape;137;p7"/>
          <p:cNvPicPr preferRelativeResize="0"/>
          <p:nvPr/>
        </p:nvPicPr>
        <p:blipFill rotWithShape="1">
          <a:blip r:embed="rId3">
            <a:alphaModFix/>
          </a:blip>
          <a:srcRect b="0" l="0" r="0" t="0"/>
          <a:stretch/>
        </p:blipFill>
        <p:spPr>
          <a:xfrm>
            <a:off x="2971800" y="0"/>
            <a:ext cx="2971800" cy="533400"/>
          </a:xfrm>
          <a:prstGeom prst="rect">
            <a:avLst/>
          </a:prstGeom>
          <a:noFill/>
          <a:ln>
            <a:noFill/>
          </a:ln>
        </p:spPr>
      </p:pic>
      <p:pic>
        <p:nvPicPr>
          <p:cNvPr descr="l_88.gif blue glitter flower image by nasalay" id="138" name="Google Shape;138;p7"/>
          <p:cNvPicPr preferRelativeResize="0"/>
          <p:nvPr/>
        </p:nvPicPr>
        <p:blipFill rotWithShape="1">
          <a:blip r:embed="rId3">
            <a:alphaModFix/>
          </a:blip>
          <a:srcRect b="0" l="0" r="0" t="0"/>
          <a:stretch/>
        </p:blipFill>
        <p:spPr>
          <a:xfrm>
            <a:off x="5943600" y="0"/>
            <a:ext cx="2971800" cy="533400"/>
          </a:xfrm>
          <a:prstGeom prst="rect">
            <a:avLst/>
          </a:prstGeom>
          <a:noFill/>
          <a:ln>
            <a:noFill/>
          </a:ln>
        </p:spPr>
      </p:pic>
      <p:pic>
        <p:nvPicPr>
          <p:cNvPr descr="l_88.gif blue glitter flower image by nasalay" id="139" name="Google Shape;139;p7"/>
          <p:cNvPicPr preferRelativeResize="0"/>
          <p:nvPr/>
        </p:nvPicPr>
        <p:blipFill rotWithShape="1">
          <a:blip r:embed="rId3">
            <a:alphaModFix/>
          </a:blip>
          <a:srcRect b="0" l="0" r="0" t="0"/>
          <a:stretch/>
        </p:blipFill>
        <p:spPr>
          <a:xfrm rot="-5400000">
            <a:off x="7391400" y="4648200"/>
            <a:ext cx="2971800" cy="533400"/>
          </a:xfrm>
          <a:prstGeom prst="rect">
            <a:avLst/>
          </a:prstGeom>
          <a:noFill/>
          <a:ln>
            <a:noFill/>
          </a:ln>
        </p:spPr>
      </p:pic>
      <p:pic>
        <p:nvPicPr>
          <p:cNvPr descr="l_88.gif blue glitter flower image by nasalay" id="140" name="Google Shape;140;p7"/>
          <p:cNvPicPr preferRelativeResize="0"/>
          <p:nvPr/>
        </p:nvPicPr>
        <p:blipFill rotWithShape="1">
          <a:blip r:embed="rId3">
            <a:alphaModFix/>
          </a:blip>
          <a:srcRect b="0" l="0" r="0" t="0"/>
          <a:stretch/>
        </p:blipFill>
        <p:spPr>
          <a:xfrm rot="-5400000">
            <a:off x="7391400" y="1600200"/>
            <a:ext cx="2971800" cy="533400"/>
          </a:xfrm>
          <a:prstGeom prst="rect">
            <a:avLst/>
          </a:prstGeom>
          <a:noFill/>
          <a:ln>
            <a:noFill/>
          </a:ln>
        </p:spPr>
      </p:pic>
      <p:pic>
        <p:nvPicPr>
          <p:cNvPr descr="l_88.gif blue glitter flower image by nasalay" id="141" name="Google Shape;141;p7"/>
          <p:cNvPicPr preferRelativeResize="0"/>
          <p:nvPr/>
        </p:nvPicPr>
        <p:blipFill rotWithShape="1">
          <a:blip r:embed="rId3">
            <a:alphaModFix/>
          </a:blip>
          <a:srcRect b="0" l="0" r="0" t="0"/>
          <a:stretch/>
        </p:blipFill>
        <p:spPr>
          <a:xfrm rot="-122725">
            <a:off x="0" y="0"/>
            <a:ext cx="2971800" cy="533400"/>
          </a:xfrm>
          <a:prstGeom prst="rect">
            <a:avLst/>
          </a:prstGeom>
          <a:noFill/>
          <a:ln>
            <a:noFill/>
          </a:ln>
        </p:spPr>
      </p:pic>
      <p:pic>
        <p:nvPicPr>
          <p:cNvPr descr="l_88.gif blue glitter flower image by nasalay" id="142" name="Google Shape;142;p7"/>
          <p:cNvPicPr preferRelativeResize="0"/>
          <p:nvPr/>
        </p:nvPicPr>
        <p:blipFill rotWithShape="1">
          <a:blip r:embed="rId3">
            <a:alphaModFix/>
          </a:blip>
          <a:srcRect b="0" l="0" r="0" t="0"/>
          <a:stretch/>
        </p:blipFill>
        <p:spPr>
          <a:xfrm rot="10800000">
            <a:off x="152400" y="6324600"/>
            <a:ext cx="2971800" cy="533400"/>
          </a:xfrm>
          <a:prstGeom prst="rect">
            <a:avLst/>
          </a:prstGeom>
          <a:noFill/>
          <a:ln>
            <a:noFill/>
          </a:ln>
        </p:spPr>
      </p:pic>
      <p:pic>
        <p:nvPicPr>
          <p:cNvPr descr="l_88.gif blue glitter flower image by nasalay" id="143" name="Google Shape;143;p7"/>
          <p:cNvPicPr preferRelativeResize="0"/>
          <p:nvPr/>
        </p:nvPicPr>
        <p:blipFill rotWithShape="1">
          <a:blip r:embed="rId3">
            <a:alphaModFix/>
          </a:blip>
          <a:srcRect b="0" l="0" r="0" t="0"/>
          <a:stretch/>
        </p:blipFill>
        <p:spPr>
          <a:xfrm>
            <a:off x="3276600" y="6248400"/>
            <a:ext cx="2971800" cy="533400"/>
          </a:xfrm>
          <a:prstGeom prst="rect">
            <a:avLst/>
          </a:prstGeom>
          <a:noFill/>
          <a:ln>
            <a:noFill/>
          </a:ln>
        </p:spPr>
      </p:pic>
      <p:pic>
        <p:nvPicPr>
          <p:cNvPr descr="l_88.gif blue glitter flower image by nasalay" id="144" name="Google Shape;144;p7"/>
          <p:cNvPicPr preferRelativeResize="0"/>
          <p:nvPr/>
        </p:nvPicPr>
        <p:blipFill rotWithShape="1">
          <a:blip r:embed="rId3">
            <a:alphaModFix/>
          </a:blip>
          <a:srcRect b="0" l="0" r="0" t="0"/>
          <a:stretch/>
        </p:blipFill>
        <p:spPr>
          <a:xfrm>
            <a:off x="6172200" y="6248400"/>
            <a:ext cx="2971800" cy="533400"/>
          </a:xfrm>
          <a:prstGeom prst="rect">
            <a:avLst/>
          </a:prstGeom>
          <a:noFill/>
          <a:ln>
            <a:noFill/>
          </a:ln>
        </p:spPr>
      </p:pic>
      <p:sp>
        <p:nvSpPr>
          <p:cNvPr id="145" name="Google Shape;145;p7"/>
          <p:cNvSpPr/>
          <p:nvPr/>
        </p:nvSpPr>
        <p:spPr>
          <a:xfrm>
            <a:off x="1130300" y="1516797"/>
            <a:ext cx="6870700" cy="1600200"/>
          </a:xfrm>
          <a:prstGeom prst="rect">
            <a:avLst/>
          </a:prstGeom>
        </p:spPr>
        <p:txBody>
          <a:bodyPr>
            <a:prstTxWarp prst="textPlain"/>
          </a:bodyPr>
          <a:lstStyle/>
          <a:p>
            <a:pPr lvl="0" algn="ctr"/>
            <a:r>
              <a:rPr b="1" i="0">
                <a:ln cap="flat" cmpd="sng" w="12700">
                  <a:solidFill>
                    <a:srgbClr val="EAEAEA"/>
                  </a:solidFill>
                  <a:prstDash val="solid"/>
                  <a:round/>
                  <a:headEnd len="sm" w="sm" type="none"/>
                  <a:tailEnd len="sm" w="sm" type="none"/>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Arial"/>
              </a:rPr>
              <a:t>Tá lßng</a:t>
            </a:r>
          </a:p>
        </p:txBody>
      </p:sp>
      <p:sp>
        <p:nvSpPr>
          <p:cNvPr id="146" name="Google Shape;146;p7"/>
          <p:cNvSpPr txBox="1"/>
          <p:nvPr/>
        </p:nvSpPr>
        <p:spPr>
          <a:xfrm>
            <a:off x="2286000" y="3794919"/>
            <a:ext cx="4073525" cy="197961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en-US" sz="4800">
                <a:solidFill>
                  <a:schemeClr val="dk1"/>
                </a:solidFill>
                <a:latin typeface="Times New Roman"/>
                <a:ea typeface="Times New Roman"/>
                <a:cs typeface="Times New Roman"/>
                <a:sym typeface="Times New Roman"/>
              </a:rPr>
              <a:t>( </a:t>
            </a:r>
            <a:r>
              <a:rPr b="1" i="1" lang="en-US" sz="4800">
                <a:solidFill>
                  <a:schemeClr val="dk1"/>
                </a:solidFill>
                <a:latin typeface="Times New Roman"/>
                <a:ea typeface="Times New Roman"/>
                <a:cs typeface="Times New Roman"/>
                <a:sym typeface="Times New Roman"/>
              </a:rPr>
              <a:t>ThuËt hoµi )</a:t>
            </a:r>
            <a:endParaRPr/>
          </a:p>
          <a:p>
            <a:pPr indent="-342900" lvl="0" marL="342900" marR="0" rtl="0" algn="l">
              <a:spcBef>
                <a:spcPts val="960"/>
              </a:spcBef>
              <a:spcAft>
                <a:spcPts val="0"/>
              </a:spcAft>
              <a:buNone/>
            </a:pPr>
            <a:r>
              <a:rPr b="1" lang="en-US" sz="4800">
                <a:solidFill>
                  <a:schemeClr val="dk1"/>
                </a:solidFill>
                <a:latin typeface="Times New Roman"/>
                <a:ea typeface="Times New Roman"/>
                <a:cs typeface="Times New Roman"/>
                <a:sym typeface="Times New Roman"/>
              </a:rPr>
              <a:t> </a:t>
            </a:r>
            <a:endParaRPr/>
          </a:p>
        </p:txBody>
      </p:sp>
      <p:sp>
        <p:nvSpPr>
          <p:cNvPr id="147" name="Google Shape;147;p7"/>
          <p:cNvSpPr txBox="1"/>
          <p:nvPr/>
        </p:nvSpPr>
        <p:spPr>
          <a:xfrm>
            <a:off x="4953000" y="5122710"/>
            <a:ext cx="36576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66"/>
                </a:solidFill>
                <a:latin typeface="Times New Roman"/>
                <a:ea typeface="Times New Roman"/>
                <a:cs typeface="Times New Roman"/>
                <a:sym typeface="Times New Roman"/>
              </a:rPr>
              <a:t>Phạm Ngũ Lão</a:t>
            </a:r>
            <a:endParaRPr b="1" sz="3600">
              <a:solidFill>
                <a:srgbClr val="FF0066"/>
              </a:solidFill>
              <a:latin typeface="Times New Roman"/>
              <a:ea typeface="Times New Roman"/>
              <a:cs typeface="Times New Roman"/>
              <a:sym typeface="Times New Roman"/>
            </a:endParaRPr>
          </a:p>
        </p:txBody>
      </p:sp>
      <p:sp>
        <p:nvSpPr>
          <p:cNvPr id="148" name="Google Shape;148;p7"/>
          <p:cNvSpPr txBox="1"/>
          <p:nvPr/>
        </p:nvSpPr>
        <p:spPr>
          <a:xfrm>
            <a:off x="990600" y="685800"/>
            <a:ext cx="2667000" cy="461665"/>
          </a:xfrm>
          <a:prstGeom prst="rect">
            <a:avLst/>
          </a:prstGeom>
          <a:noFill/>
          <a:ln cap="flat" cmpd="sng" w="9525">
            <a:solidFill>
              <a:srgbClr val="CCFF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Calibri"/>
                <a:ea typeface="Calibri"/>
                <a:cs typeface="Calibri"/>
                <a:sym typeface="Calibri"/>
              </a:rPr>
              <a:t>TIẾT 38: ĐỌC VĂN</a:t>
            </a:r>
            <a:endParaRPr b="1" sz="2400" u="sng">
              <a:solidFill>
                <a:schemeClr val="dk1"/>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BD21315_" id="153" name="Google Shape;153;p8"/>
          <p:cNvPicPr preferRelativeResize="0"/>
          <p:nvPr/>
        </p:nvPicPr>
        <p:blipFill rotWithShape="1">
          <a:blip r:embed="rId3">
            <a:alphaModFix/>
          </a:blip>
          <a:srcRect b="0" l="0" r="0" t="0"/>
          <a:stretch/>
        </p:blipFill>
        <p:spPr>
          <a:xfrm>
            <a:off x="762000" y="763588"/>
            <a:ext cx="7696200" cy="74612"/>
          </a:xfrm>
          <a:prstGeom prst="rect">
            <a:avLst/>
          </a:prstGeom>
          <a:solidFill>
            <a:srgbClr val="FF9900"/>
          </a:solidFill>
          <a:ln>
            <a:noFill/>
          </a:ln>
        </p:spPr>
      </p:pic>
      <p:sp>
        <p:nvSpPr>
          <p:cNvPr id="154" name="Google Shape;154;p8"/>
          <p:cNvSpPr txBox="1"/>
          <p:nvPr/>
        </p:nvSpPr>
        <p:spPr>
          <a:xfrm>
            <a:off x="228600" y="1447800"/>
            <a:ext cx="5334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a:t>
            </a:r>
            <a:r>
              <a:rPr b="1" lang="en-US" sz="2800" u="sng">
                <a:solidFill>
                  <a:srgbClr val="FF0000"/>
                </a:solidFill>
                <a:latin typeface="Times New Roman"/>
                <a:ea typeface="Times New Roman"/>
                <a:cs typeface="Times New Roman"/>
                <a:sym typeface="Times New Roman"/>
              </a:rPr>
              <a:t>TÌM HIỂU CHUNG</a:t>
            </a:r>
            <a:endParaRPr/>
          </a:p>
        </p:txBody>
      </p:sp>
      <p:grpSp>
        <p:nvGrpSpPr>
          <p:cNvPr id="155" name="Google Shape;155;p8"/>
          <p:cNvGrpSpPr/>
          <p:nvPr/>
        </p:nvGrpSpPr>
        <p:grpSpPr>
          <a:xfrm>
            <a:off x="1752600" y="76200"/>
            <a:ext cx="6638925" cy="1281113"/>
            <a:chOff x="1104" y="48"/>
            <a:chExt cx="4182" cy="807"/>
          </a:xfrm>
        </p:grpSpPr>
        <p:sp>
          <p:nvSpPr>
            <p:cNvPr id="156" name="Google Shape;156;p8"/>
            <p:cNvSpPr/>
            <p:nvPr/>
          </p:nvSpPr>
          <p:spPr>
            <a:xfrm>
              <a:off x="1104" y="48"/>
              <a:ext cx="3360" cy="384"/>
            </a:xfrm>
            <a:prstGeom prst="rect">
              <a:avLst/>
            </a:prstGeom>
          </p:spPr>
          <p:txBody>
            <a:bodyPr>
              <a:prstTxWarp prst="textPlain"/>
            </a:bodyPr>
            <a:lstStyle/>
            <a:p>
              <a:pPr lvl="0" algn="ctr"/>
              <a:r>
                <a:rPr b="0" i="0">
                  <a:ln cap="flat" cmpd="sng" w="9525">
                    <a:solidFill>
                      <a:srgbClr val="FFFF00"/>
                    </a:solidFill>
                    <a:prstDash val="solid"/>
                    <a:round/>
                    <a:headEnd len="sm" w="sm" type="none"/>
                    <a:tailEnd len="sm" w="sm" type="none"/>
                  </a:ln>
                  <a:solidFill>
                    <a:srgbClr val="FF0000"/>
                  </a:solidFill>
                  <a:latin typeface="Arial"/>
                </a:rPr>
                <a:t>Tá lßng </a:t>
              </a:r>
            </a:p>
          </p:txBody>
        </p:sp>
        <p:sp>
          <p:nvSpPr>
            <p:cNvPr id="157" name="Google Shape;157;p8"/>
            <p:cNvSpPr txBox="1"/>
            <p:nvPr/>
          </p:nvSpPr>
          <p:spPr>
            <a:xfrm>
              <a:off x="3477" y="528"/>
              <a:ext cx="1809"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Phạm Ngũ Lão </a:t>
              </a:r>
              <a:endParaRPr/>
            </a:p>
          </p:txBody>
        </p:sp>
        <p:sp>
          <p:nvSpPr>
            <p:cNvPr id="158" name="Google Shape;158;p8"/>
            <p:cNvSpPr txBox="1"/>
            <p:nvPr/>
          </p:nvSpPr>
          <p:spPr>
            <a:xfrm>
              <a:off x="1200" y="480"/>
              <a:ext cx="2592"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 Thuật hoài )  </a:t>
              </a:r>
              <a:endParaRPr/>
            </a:p>
          </p:txBody>
        </p:sp>
      </p:grpSp>
      <p:sp>
        <p:nvSpPr>
          <p:cNvPr id="159" name="Google Shape;159;p8"/>
          <p:cNvSpPr txBox="1"/>
          <p:nvPr/>
        </p:nvSpPr>
        <p:spPr>
          <a:xfrm>
            <a:off x="228600" y="3227388"/>
            <a:ext cx="8539163"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t>
            </a:r>
            <a:r>
              <a:rPr b="1" lang="en-US" sz="2400">
                <a:solidFill>
                  <a:schemeClr val="dk1"/>
                </a:solidFill>
                <a:latin typeface="Arial"/>
                <a:ea typeface="Arial"/>
                <a:cs typeface="Arial"/>
                <a:sym typeface="Arial"/>
              </a:rPr>
              <a:t> </a:t>
            </a:r>
            <a:r>
              <a:rPr b="1" lang="en-US" sz="2400">
                <a:solidFill>
                  <a:schemeClr val="dk1"/>
                </a:solidFill>
                <a:latin typeface="Times New Roman"/>
                <a:ea typeface="Times New Roman"/>
                <a:cs typeface="Times New Roman"/>
                <a:sym typeface="Times New Roman"/>
              </a:rPr>
              <a:t>Phạm Ngũ Lão (1255-1320)</a:t>
            </a:r>
            <a:endParaRPr/>
          </a:p>
          <a:p>
            <a:pPr indent="-152400" lvl="0" marL="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 Quê: làng Phù Ủng, huyện Đường Hào, tỉnh Hưng Yên</a:t>
            </a:r>
            <a:endParaRPr b="1" sz="2400">
              <a:solidFill>
                <a:schemeClr val="dk1"/>
              </a:solidFill>
              <a:latin typeface="Times New Roman"/>
              <a:ea typeface="Times New Roman"/>
              <a:cs typeface="Times New Roman"/>
              <a:sym typeface="Times New Roman"/>
            </a:endParaRPr>
          </a:p>
          <a:p>
            <a:pPr indent="-152400" lvl="0" marL="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 Xuất thân: bình dân</a:t>
            </a:r>
            <a:endParaRPr b="1" sz="2400">
              <a:solidFill>
                <a:schemeClr val="dk1"/>
              </a:solidFill>
              <a:latin typeface="Times New Roman"/>
              <a:ea typeface="Times New Roman"/>
              <a:cs typeface="Times New Roman"/>
              <a:sym typeface="Times New Roman"/>
            </a:endParaRPr>
          </a:p>
          <a:p>
            <a:pPr indent="-152400" lvl="0" marL="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 Là người văn võ toàn tài và là tướng tài của Trần Hưng Đạo.</a:t>
            </a:r>
            <a:endParaRPr/>
          </a:p>
          <a:p>
            <a:pPr indent="-152400" lvl="0" marL="0" marR="0" rtl="0" algn="just">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Người có công lớn trong 2 cuộc kháng chiến chống quân Mông – Nguyên</a:t>
            </a:r>
            <a:endParaRPr b="1"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Clr>
                <a:schemeClr val="dk1"/>
              </a:buClr>
              <a:buSzPts val="2400"/>
              <a:buFont typeface="Arial"/>
              <a:buNone/>
            </a:pPr>
            <a:r>
              <a:t/>
            </a:r>
            <a:endParaRPr b="1" sz="2400">
              <a:solidFill>
                <a:srgbClr val="0000CC"/>
              </a:solidFill>
              <a:latin typeface="Arial"/>
              <a:ea typeface="Arial"/>
              <a:cs typeface="Arial"/>
              <a:sym typeface="Arial"/>
            </a:endParaRPr>
          </a:p>
        </p:txBody>
      </p:sp>
      <p:sp>
        <p:nvSpPr>
          <p:cNvPr id="160" name="Google Shape;160;p8"/>
          <p:cNvSpPr/>
          <p:nvPr/>
        </p:nvSpPr>
        <p:spPr>
          <a:xfrm>
            <a:off x="609600" y="2133600"/>
            <a:ext cx="3902075" cy="492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u="sng">
                <a:solidFill>
                  <a:schemeClr val="dk1"/>
                </a:solidFill>
                <a:latin typeface="Times New Roman"/>
                <a:ea typeface="Times New Roman"/>
                <a:cs typeface="Times New Roman"/>
                <a:sym typeface="Times New Roman"/>
              </a:rPr>
              <a:t>1. Tác giả Phạm Ngũ Lão:</a:t>
            </a:r>
            <a:endParaRPr/>
          </a:p>
        </p:txBody>
      </p:sp>
      <p:sp>
        <p:nvSpPr>
          <p:cNvPr id="161" name="Google Shape;161;p8"/>
          <p:cNvSpPr/>
          <p:nvPr/>
        </p:nvSpPr>
        <p:spPr>
          <a:xfrm>
            <a:off x="995363" y="2703513"/>
            <a:ext cx="1679575" cy="492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u="sng">
                <a:solidFill>
                  <a:schemeClr val="dk1"/>
                </a:solidFill>
                <a:latin typeface="Times New Roman"/>
                <a:ea typeface="Times New Roman"/>
                <a:cs typeface="Times New Roman"/>
                <a:sym typeface="Times New Roman"/>
              </a:rPr>
              <a:t>a. Tiểu sử: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5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5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5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5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5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500"/>
                                        <p:tgtEl>
                                          <p:spTgt spid="15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p:nvPr/>
        </p:nvSpPr>
        <p:spPr>
          <a:xfrm>
            <a:off x="1143000" y="1676400"/>
            <a:ext cx="6858000" cy="2438400"/>
          </a:xfrm>
          <a:prstGeom prst="cloudCallout">
            <a:avLst>
              <a:gd fmla="val -25833" name="adj1"/>
              <a:gd fmla="val 106056" name="adj2"/>
            </a:avLst>
          </a:prstGeom>
          <a:solidFill>
            <a:srgbClr val="FFCC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Calibri"/>
                <a:ea typeface="Calibri"/>
                <a:cs typeface="Calibri"/>
                <a:sym typeface="Calibri"/>
              </a:rPr>
              <a:t>Ngoài phần Tiểu dẫn -  Sách giáo khoa, em biết gì về cuộc đời Phạm Ngũ Lão?</a:t>
            </a:r>
            <a:endParaRPr/>
          </a:p>
        </p:txBody>
      </p:sp>
      <p:sp>
        <p:nvSpPr>
          <p:cNvPr id="167" name="Google Shape;167;p9"/>
          <p:cNvSpPr txBox="1"/>
          <p:nvPr/>
        </p:nvSpPr>
        <p:spPr>
          <a:xfrm>
            <a:off x="609600" y="5867400"/>
            <a:ext cx="7848600" cy="523875"/>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Những hình ảnh, câu chuyện về Phạm Ngũ Lão</a:t>
            </a:r>
            <a:endParaRPr/>
          </a:p>
        </p:txBody>
      </p:sp>
      <p:pic>
        <p:nvPicPr>
          <p:cNvPr descr="images250238_T4___Pham_ngy_lao" id="168" name="Google Shape;168;p9"/>
          <p:cNvPicPr preferRelativeResize="0"/>
          <p:nvPr/>
        </p:nvPicPr>
        <p:blipFill rotWithShape="1">
          <a:blip r:embed="rId3">
            <a:alphaModFix/>
          </a:blip>
          <a:srcRect b="0" l="0" r="0" t="0"/>
          <a:stretch/>
        </p:blipFill>
        <p:spPr>
          <a:xfrm>
            <a:off x="0" y="1600200"/>
            <a:ext cx="4495800" cy="3800475"/>
          </a:xfrm>
          <a:prstGeom prst="rect">
            <a:avLst/>
          </a:prstGeom>
          <a:noFill/>
          <a:ln>
            <a:noFill/>
          </a:ln>
        </p:spPr>
      </p:pic>
      <p:pic>
        <p:nvPicPr>
          <p:cNvPr descr="BD21315_" id="169" name="Google Shape;169;p9"/>
          <p:cNvPicPr preferRelativeResize="0"/>
          <p:nvPr/>
        </p:nvPicPr>
        <p:blipFill rotWithShape="1">
          <a:blip r:embed="rId4">
            <a:alphaModFix/>
          </a:blip>
          <a:srcRect b="0" l="0" r="0" t="0"/>
          <a:stretch/>
        </p:blipFill>
        <p:spPr>
          <a:xfrm>
            <a:off x="762000" y="763588"/>
            <a:ext cx="7696200" cy="74612"/>
          </a:xfrm>
          <a:prstGeom prst="rect">
            <a:avLst/>
          </a:prstGeom>
          <a:solidFill>
            <a:srgbClr val="FF9900"/>
          </a:solidFill>
          <a:ln>
            <a:noFill/>
          </a:ln>
        </p:spPr>
      </p:pic>
      <p:grpSp>
        <p:nvGrpSpPr>
          <p:cNvPr id="170" name="Google Shape;170;p9"/>
          <p:cNvGrpSpPr/>
          <p:nvPr/>
        </p:nvGrpSpPr>
        <p:grpSpPr>
          <a:xfrm>
            <a:off x="1752600" y="90488"/>
            <a:ext cx="6638925" cy="1281112"/>
            <a:chOff x="1104" y="48"/>
            <a:chExt cx="4182" cy="807"/>
          </a:xfrm>
        </p:grpSpPr>
        <p:sp>
          <p:nvSpPr>
            <p:cNvPr id="171" name="Google Shape;171;p9"/>
            <p:cNvSpPr/>
            <p:nvPr/>
          </p:nvSpPr>
          <p:spPr>
            <a:xfrm>
              <a:off x="1104" y="48"/>
              <a:ext cx="3360" cy="384"/>
            </a:xfrm>
            <a:prstGeom prst="rect">
              <a:avLst/>
            </a:prstGeom>
          </p:spPr>
          <p:txBody>
            <a:bodyPr>
              <a:prstTxWarp prst="textPlain"/>
            </a:bodyPr>
            <a:lstStyle/>
            <a:p>
              <a:pPr lvl="0" algn="ctr"/>
              <a:r>
                <a:rPr b="0" i="0">
                  <a:ln cap="flat" cmpd="sng" w="9525">
                    <a:solidFill>
                      <a:srgbClr val="FFFF00"/>
                    </a:solidFill>
                    <a:prstDash val="solid"/>
                    <a:round/>
                    <a:headEnd len="sm" w="sm" type="none"/>
                    <a:tailEnd len="sm" w="sm" type="none"/>
                  </a:ln>
                  <a:solidFill>
                    <a:srgbClr val="FF0000"/>
                  </a:solidFill>
                  <a:latin typeface="Arial"/>
                </a:rPr>
                <a:t>Tá lßng </a:t>
              </a:r>
            </a:p>
          </p:txBody>
        </p:sp>
        <p:sp>
          <p:nvSpPr>
            <p:cNvPr id="172" name="Google Shape;172;p9"/>
            <p:cNvSpPr txBox="1"/>
            <p:nvPr/>
          </p:nvSpPr>
          <p:spPr>
            <a:xfrm>
              <a:off x="3477" y="528"/>
              <a:ext cx="1809"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Phạm Ngũ Lão </a:t>
              </a:r>
              <a:endParaRPr/>
            </a:p>
          </p:txBody>
        </p:sp>
        <p:sp>
          <p:nvSpPr>
            <p:cNvPr id="173" name="Google Shape;173;p9"/>
            <p:cNvSpPr txBox="1"/>
            <p:nvPr/>
          </p:nvSpPr>
          <p:spPr>
            <a:xfrm>
              <a:off x="1200" y="480"/>
              <a:ext cx="2592"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F0000"/>
                  </a:solidFill>
                  <a:latin typeface="Arial"/>
                  <a:ea typeface="Arial"/>
                  <a:cs typeface="Arial"/>
                  <a:sym typeface="Arial"/>
                </a:rPr>
                <a:t>        ( Thuật hoài )  </a:t>
              </a:r>
              <a:endParaRPr/>
            </a:p>
          </p:txBody>
        </p:sp>
      </p:grpSp>
      <p:pic>
        <p:nvPicPr>
          <p:cNvPr descr="40pnlao" id="174" name="Google Shape;174;p9"/>
          <p:cNvPicPr preferRelativeResize="0"/>
          <p:nvPr/>
        </p:nvPicPr>
        <p:blipFill rotWithShape="1">
          <a:blip r:embed="rId5">
            <a:alphaModFix/>
          </a:blip>
          <a:srcRect b="0" l="0" r="0" t="0"/>
          <a:stretch/>
        </p:blipFill>
        <p:spPr>
          <a:xfrm>
            <a:off x="4572000" y="1600200"/>
            <a:ext cx="4267200" cy="4191000"/>
          </a:xfrm>
          <a:prstGeom prst="rect">
            <a:avLst/>
          </a:prstGeom>
          <a:noFill/>
          <a:ln cap="flat" cmpd="sng" w="38100">
            <a:solidFill>
              <a:srgbClr val="000000"/>
            </a:solidFill>
            <a:prstDash val="solid"/>
            <a:miter lim="800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6"/>
                                        </p:tgtEl>
                                      </p:cBhvr>
                                    </p:animEffect>
                                    <p:set>
                                      <p:cBhvr>
                                        <p:cTn dur="1" fill="hold">
                                          <p:stCondLst>
                                            <p:cond delay="500"/>
                                          </p:stCondLst>
                                        </p:cTn>
                                        <p:tgtEl>
                                          <p:spTgt spid="1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2016-10-27T14:00:30Z</dcterms:created>
  <dc:creator>TGS</dc:creator>
</cp:coreProperties>
</file>