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00" r:id="rId2"/>
    <p:sldId id="304" r:id="rId3"/>
    <p:sldId id="302" r:id="rId4"/>
    <p:sldId id="292" r:id="rId5"/>
    <p:sldId id="360" r:id="rId6"/>
    <p:sldId id="333" r:id="rId7"/>
    <p:sldId id="391" r:id="rId8"/>
    <p:sldId id="408" r:id="rId9"/>
    <p:sldId id="403" r:id="rId10"/>
    <p:sldId id="409" r:id="rId11"/>
    <p:sldId id="410" r:id="rId12"/>
    <p:sldId id="415" r:id="rId13"/>
    <p:sldId id="412" r:id="rId14"/>
    <p:sldId id="413" r:id="rId15"/>
    <p:sldId id="414" r:id="rId16"/>
    <p:sldId id="336" r:id="rId17"/>
    <p:sldId id="406" r:id="rId18"/>
    <p:sldId id="356" r:id="rId19"/>
    <p:sldId id="331" r:id="rId20"/>
    <p:sldId id="295" r:id="rId21"/>
    <p:sldId id="329" r:id="rId22"/>
    <p:sldId id="34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34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Microsoft Office User" initials="MOU" lastIdx="1" clrIdx="1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666"/>
    <p:restoredTop sz="94780"/>
  </p:normalViewPr>
  <p:slideViewPr>
    <p:cSldViewPr snapToGrid="0">
      <p:cViewPr>
        <p:scale>
          <a:sx n="14" d="100"/>
          <a:sy n="14" d="100"/>
        </p:scale>
        <p:origin x="9" y="15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90516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5463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7829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93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400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510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828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394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04541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89619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403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1771" y="0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8"/>
            <a:ext cx="2306445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3: Friends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377246" y="6473297"/>
            <a:ext cx="663380" cy="33819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0878551" y="-47027"/>
            <a:ext cx="1175322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</a:t>
            </a:r>
            <a:r>
              <a:rPr lang="en-US" sz="1800" b="1" baseline="0" dirty="0">
                <a:solidFill>
                  <a:schemeClr val="bg1"/>
                </a:solidFill>
              </a:rPr>
              <a:t> 1.3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8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0.wdp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hyperlink" Target="http://eduhome.com.vn/DHALesson?idGrade=9&amp;idSubject=1&amp;idSeries=32&amp;idTheme=399&amp;IdLevel=1&amp;idThemeServer=50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22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4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11.png"/><Relationship Id="rId10" Type="http://schemas.microsoft.com/office/2007/relationships/hdphoto" Target="../media/hdphoto6.wdp"/><Relationship Id="rId4" Type="http://schemas.openxmlformats.org/officeDocument/2006/relationships/image" Target="../media/image10.svg"/><Relationship Id="rId9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1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12" Type="http://schemas.microsoft.com/office/2007/relationships/hdphoto" Target="../media/hdphoto11.wdp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microsoft.com/office/2007/relationships/hdphoto" Target="../media/hdphoto8.wdp"/><Relationship Id="rId11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microsoft.com/office/2007/relationships/hdphoto" Target="../media/hdphoto10.wdp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4.wdp"/><Relationship Id="rId5" Type="http://schemas.openxmlformats.org/officeDocument/2006/relationships/image" Target="../media/image22.png"/><Relationship Id="rId4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078627" y="2521059"/>
            <a:ext cx="6723841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3: Friends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1.3: Pronunciation &amp; Speaking</a:t>
            </a:r>
          </a:p>
          <a:p>
            <a:pPr algn="ctr"/>
            <a:r>
              <a:rPr lang="en-US" sz="3200" dirty="0">
                <a:solidFill>
                  <a:srgbClr val="00B0F0"/>
                </a:solidFill>
              </a:rPr>
              <a:t>Page 24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217C5C7D-E435-B30C-FC78-111ECC0AA4D4}"/>
              </a:ext>
            </a:extLst>
          </p:cNvPr>
          <p:cNvSpPr txBox="1"/>
          <p:nvPr/>
        </p:nvSpPr>
        <p:spPr>
          <a:xfrm>
            <a:off x="2051025" y="300087"/>
            <a:ext cx="88827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AND ANSWER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B79DBE-E48C-3BEC-0270-DED3F0D4BD0F}"/>
              </a:ext>
            </a:extLst>
          </p:cNvPr>
          <p:cNvSpPr txBox="1"/>
          <p:nvPr/>
        </p:nvSpPr>
        <p:spPr>
          <a:xfrm>
            <a:off x="123566" y="1593534"/>
            <a:ext cx="5029201" cy="107721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3200" b="1" i="1" dirty="0"/>
              <a:t>Student A: </a:t>
            </a:r>
          </a:p>
          <a:p>
            <a:r>
              <a:rPr lang="en-US" sz="3200" i="1" dirty="0"/>
              <a:t>I'm looking for my friend.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C0CBBA-6EA6-1D13-1799-C5F840D212F2}"/>
              </a:ext>
            </a:extLst>
          </p:cNvPr>
          <p:cNvSpPr txBox="1"/>
          <p:nvPr/>
        </p:nvSpPr>
        <p:spPr>
          <a:xfrm>
            <a:off x="868234" y="3133203"/>
            <a:ext cx="5029201" cy="30469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3200" b="1" i="1" dirty="0"/>
              <a:t>Student B: </a:t>
            </a:r>
          </a:p>
          <a:p>
            <a:r>
              <a:rPr lang="en-US" sz="3200" i="1" dirty="0"/>
              <a:t>Is your friend a boy or a girl? </a:t>
            </a:r>
          </a:p>
          <a:p>
            <a:r>
              <a:rPr lang="en-US" sz="3200" i="1" dirty="0"/>
              <a:t>What does he/she look like? </a:t>
            </a:r>
          </a:p>
          <a:p>
            <a:r>
              <a:rPr lang="en-US" sz="3200" i="1" dirty="0"/>
              <a:t>What is he/she wearing?</a:t>
            </a:r>
            <a:br>
              <a:rPr lang="en-US" sz="3200" i="1" dirty="0"/>
            </a:br>
            <a:r>
              <a:rPr lang="en-US" sz="3200" i="1" dirty="0"/>
              <a:t>Is he/she wearing glasses? </a:t>
            </a:r>
          </a:p>
          <a:p>
            <a:r>
              <a:rPr lang="en-US" sz="3200" i="1" dirty="0"/>
              <a:t>Is it (Jack)?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56D4C2-8CF5-E075-07FA-112EA7E9E1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94566" y="1346886"/>
            <a:ext cx="4093339" cy="4888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9212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217C5C7D-E435-B30C-FC78-111ECC0AA4D4}"/>
              </a:ext>
            </a:extLst>
          </p:cNvPr>
          <p:cNvSpPr txBox="1"/>
          <p:nvPr/>
        </p:nvSpPr>
        <p:spPr>
          <a:xfrm>
            <a:off x="2051025" y="300087"/>
            <a:ext cx="88827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AND ANSWER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B79DBE-E48C-3BEC-0270-DED3F0D4BD0F}"/>
              </a:ext>
            </a:extLst>
          </p:cNvPr>
          <p:cNvSpPr txBox="1"/>
          <p:nvPr/>
        </p:nvSpPr>
        <p:spPr>
          <a:xfrm>
            <a:off x="123566" y="1593534"/>
            <a:ext cx="5029201" cy="107721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3200" b="1" i="1" dirty="0"/>
              <a:t>Student A: </a:t>
            </a:r>
          </a:p>
          <a:p>
            <a:r>
              <a:rPr lang="en-US" sz="3200" i="1" dirty="0"/>
              <a:t>I'm looking for my friend.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C0CBBA-6EA6-1D13-1799-C5F840D212F2}"/>
              </a:ext>
            </a:extLst>
          </p:cNvPr>
          <p:cNvSpPr txBox="1"/>
          <p:nvPr/>
        </p:nvSpPr>
        <p:spPr>
          <a:xfrm>
            <a:off x="868234" y="3133203"/>
            <a:ext cx="5029201" cy="30469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3200" b="1" i="1" dirty="0"/>
              <a:t>Student B: </a:t>
            </a:r>
          </a:p>
          <a:p>
            <a:r>
              <a:rPr lang="en-US" sz="3200" i="1" dirty="0"/>
              <a:t>Is your friend a boy or a girl? </a:t>
            </a:r>
          </a:p>
          <a:p>
            <a:r>
              <a:rPr lang="en-US" sz="3200" i="1" dirty="0"/>
              <a:t>What does he/she look like? </a:t>
            </a:r>
          </a:p>
          <a:p>
            <a:r>
              <a:rPr lang="en-US" sz="3200" i="1" dirty="0"/>
              <a:t>What is he/she wearing?</a:t>
            </a:r>
            <a:br>
              <a:rPr lang="en-US" sz="3200" i="1" dirty="0"/>
            </a:br>
            <a:r>
              <a:rPr lang="en-US" sz="3200" i="1" dirty="0"/>
              <a:t>Is he/she wearing glasses? </a:t>
            </a:r>
          </a:p>
          <a:p>
            <a:r>
              <a:rPr lang="en-US" sz="3200" i="1" dirty="0"/>
              <a:t>Is it (Jack)?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41FC7E-4659-84B9-9446-07D81C0AF8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" b="96018" l="2476" r="94693">
                        <a14:foregroundMark x1="3316" y1="10371" x2="79717" y2="2323"/>
                        <a14:foregroundMark x1="79717" y1="2323" x2="79481" y2="996"/>
                        <a14:foregroundMark x1="80425" y1="2765" x2="87146" y2="48119"/>
                        <a14:foregroundMark x1="87146" y1="48119" x2="85731" y2="48119"/>
                        <a14:foregroundMark x1="86910" y1="48341" x2="87146" y2="56858"/>
                        <a14:foregroundMark x1="87146" y1="56858" x2="91509" y2="78982"/>
                        <a14:foregroundMark x1="87382" y1="52876" x2="88679" y2="60841"/>
                        <a14:foregroundMark x1="91509" y1="79425" x2="93313" y2="86987"/>
                        <a14:foregroundMark x1="14135" y1="96438" x2="34788" y2="92478"/>
                        <a14:foregroundMark x1="34788" y1="92478" x2="43750" y2="92478"/>
                        <a14:foregroundMark x1="43750" y1="92478" x2="71308" y2="89976"/>
                        <a14:foregroundMark x1="12251" y1="83782" x2="8844" y2="39823"/>
                        <a14:backgroundMark x1="70637" y1="91040" x2="96226" y2="88164"/>
                        <a14:backgroundMark x1="1533" y1="11615" x2="2476" y2="31195"/>
                        <a14:backgroundMark x1="5425" y1="42588" x2="5189" y2="29646"/>
                        <a14:backgroundMark x1="3774" y1="25332" x2="3774" y2="30531"/>
                        <a14:backgroundMark x1="4953" y1="41925" x2="5189" y2="44469"/>
                        <a14:backgroundMark x1="11203" y1="87611" x2="11203" y2="96018"/>
                        <a14:backgroundMark x1="11203" y1="96018" x2="11792" y2="97898"/>
                        <a14:backgroundMark x1="12736" y1="96792" x2="12500" y2="90819"/>
                        <a14:backgroundMark x1="11203" y1="83850" x2="12264" y2="98341"/>
                        <a14:backgroundMark x1="1297" y1="10288" x2="1533" y2="13053"/>
                        <a14:backgroundMark x1="4717" y1="40597" x2="5189" y2="47566"/>
                        <a14:backgroundMark x1="10024" y1="81305" x2="10259" y2="86504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5029" y="1240604"/>
            <a:ext cx="4837961" cy="515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2579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217C5C7D-E435-B30C-FC78-111ECC0AA4D4}"/>
              </a:ext>
            </a:extLst>
          </p:cNvPr>
          <p:cNvSpPr txBox="1"/>
          <p:nvPr/>
        </p:nvSpPr>
        <p:spPr>
          <a:xfrm>
            <a:off x="2051025" y="300087"/>
            <a:ext cx="88827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AND ANSWER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B79DBE-E48C-3BEC-0270-DED3F0D4BD0F}"/>
              </a:ext>
            </a:extLst>
          </p:cNvPr>
          <p:cNvSpPr txBox="1"/>
          <p:nvPr/>
        </p:nvSpPr>
        <p:spPr>
          <a:xfrm>
            <a:off x="123566" y="1593534"/>
            <a:ext cx="5029201" cy="107721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3200" b="1" i="1" dirty="0"/>
              <a:t>Student A: </a:t>
            </a:r>
          </a:p>
          <a:p>
            <a:r>
              <a:rPr lang="en-US" sz="3200" i="1" dirty="0"/>
              <a:t>I'm looking for my friend.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C0CBBA-6EA6-1D13-1799-C5F840D212F2}"/>
              </a:ext>
            </a:extLst>
          </p:cNvPr>
          <p:cNvSpPr txBox="1"/>
          <p:nvPr/>
        </p:nvSpPr>
        <p:spPr>
          <a:xfrm>
            <a:off x="868234" y="3133203"/>
            <a:ext cx="5029201" cy="30469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3200" b="1" i="1" dirty="0"/>
              <a:t>Student B: </a:t>
            </a:r>
          </a:p>
          <a:p>
            <a:r>
              <a:rPr lang="en-US" sz="3200" i="1" dirty="0"/>
              <a:t>Is your friend a boy or a girl? </a:t>
            </a:r>
          </a:p>
          <a:p>
            <a:r>
              <a:rPr lang="en-US" sz="3200" i="1" dirty="0"/>
              <a:t>What does he/she look like? </a:t>
            </a:r>
          </a:p>
          <a:p>
            <a:r>
              <a:rPr lang="en-US" sz="3200" i="1" dirty="0"/>
              <a:t>What is he/she wearing?</a:t>
            </a:r>
            <a:br>
              <a:rPr lang="en-US" sz="3200" i="1" dirty="0"/>
            </a:br>
            <a:r>
              <a:rPr lang="en-US" sz="3200" i="1" dirty="0"/>
              <a:t>Is he/she wearing glasses? </a:t>
            </a:r>
          </a:p>
          <a:p>
            <a:r>
              <a:rPr lang="en-US" sz="3200" i="1" dirty="0"/>
              <a:t>Is it (Jack)?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B25C02-18AA-CBDF-99A8-59361D654D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48" b="95676" l="0" r="94937">
                        <a14:foregroundMark x1="0" y1="12084" x2="24304" y2="9202"/>
                        <a14:foregroundMark x1="24304" y1="8869" x2="41519" y2="6763"/>
                        <a14:foregroundMark x1="67595" y1="5432" x2="82532" y2="3548"/>
                        <a14:foregroundMark x1="87215" y1="36475" x2="89367" y2="49335"/>
                        <a14:foregroundMark x1="87975" y1="36142" x2="90506" y2="57761"/>
                        <a14:foregroundMark x1="90759" y1="64634" x2="92278" y2="72506"/>
                        <a14:foregroundMark x1="93291" y1="71508" x2="94937" y2="90022"/>
                        <a14:foregroundMark x1="94937" y1="90022" x2="94684" y2="90022"/>
                        <a14:foregroundMark x1="11139" y1="98115" x2="31519" y2="95676"/>
                        <a14:foregroundMark x1="31519" y1="95676" x2="36456" y2="95676"/>
                        <a14:foregroundMark x1="36456" y1="95344" x2="86203" y2="90355"/>
                        <a14:foregroundMark x1="86203" y1="90355" x2="86582" y2="88692"/>
                        <a14:foregroundMark x1="27595" y1="90022" x2="27215" y2="94346"/>
                        <a14:foregroundMark x1="67975" y1="82151" x2="68608" y2="874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9235" y="1324593"/>
            <a:ext cx="4115809" cy="4699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0783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217C5C7D-E435-B30C-FC78-111ECC0AA4D4}"/>
              </a:ext>
            </a:extLst>
          </p:cNvPr>
          <p:cNvSpPr txBox="1"/>
          <p:nvPr/>
        </p:nvSpPr>
        <p:spPr>
          <a:xfrm>
            <a:off x="2051025" y="300087"/>
            <a:ext cx="88827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AND ANSWER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B79DBE-E48C-3BEC-0270-DED3F0D4BD0F}"/>
              </a:ext>
            </a:extLst>
          </p:cNvPr>
          <p:cNvSpPr txBox="1"/>
          <p:nvPr/>
        </p:nvSpPr>
        <p:spPr>
          <a:xfrm>
            <a:off x="123566" y="1593534"/>
            <a:ext cx="5029201" cy="107721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3200" b="1" i="1" dirty="0"/>
              <a:t>Student A: </a:t>
            </a:r>
          </a:p>
          <a:p>
            <a:r>
              <a:rPr lang="en-US" sz="3200" i="1" dirty="0"/>
              <a:t>I'm looking for my friend.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C0CBBA-6EA6-1D13-1799-C5F840D212F2}"/>
              </a:ext>
            </a:extLst>
          </p:cNvPr>
          <p:cNvSpPr txBox="1"/>
          <p:nvPr/>
        </p:nvSpPr>
        <p:spPr>
          <a:xfrm>
            <a:off x="868234" y="3133203"/>
            <a:ext cx="5029201" cy="30469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3200" b="1" i="1" dirty="0"/>
              <a:t>Student B: </a:t>
            </a:r>
          </a:p>
          <a:p>
            <a:r>
              <a:rPr lang="en-US" sz="3200" i="1" dirty="0"/>
              <a:t>Is your friend a boy or a girl? </a:t>
            </a:r>
          </a:p>
          <a:p>
            <a:r>
              <a:rPr lang="en-US" sz="3200" i="1" dirty="0"/>
              <a:t>What does he/she look like? </a:t>
            </a:r>
          </a:p>
          <a:p>
            <a:r>
              <a:rPr lang="en-US" sz="3200" i="1" dirty="0"/>
              <a:t>What is he/she wearing?</a:t>
            </a:r>
            <a:br>
              <a:rPr lang="en-US" sz="3200" i="1" dirty="0"/>
            </a:br>
            <a:r>
              <a:rPr lang="en-US" sz="3200" i="1" dirty="0"/>
              <a:t>Is he/she wearing glasses? </a:t>
            </a:r>
          </a:p>
          <a:p>
            <a:r>
              <a:rPr lang="en-US" sz="3200" i="1" dirty="0"/>
              <a:t>Is it (Jack)?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049D668-0371-4684-DF11-F4BE9FF5D2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67268" y="1248033"/>
            <a:ext cx="41910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453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217C5C7D-E435-B30C-FC78-111ECC0AA4D4}"/>
              </a:ext>
            </a:extLst>
          </p:cNvPr>
          <p:cNvSpPr txBox="1"/>
          <p:nvPr/>
        </p:nvSpPr>
        <p:spPr>
          <a:xfrm>
            <a:off x="2051025" y="300087"/>
            <a:ext cx="88827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AND ANSWER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B79DBE-E48C-3BEC-0270-DED3F0D4BD0F}"/>
              </a:ext>
            </a:extLst>
          </p:cNvPr>
          <p:cNvSpPr txBox="1"/>
          <p:nvPr/>
        </p:nvSpPr>
        <p:spPr>
          <a:xfrm>
            <a:off x="123566" y="1593534"/>
            <a:ext cx="5029201" cy="107721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3200" b="1" i="1" dirty="0"/>
              <a:t>Student A: </a:t>
            </a:r>
          </a:p>
          <a:p>
            <a:r>
              <a:rPr lang="en-US" sz="3200" i="1" dirty="0"/>
              <a:t>I'm looking for my friend.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C0CBBA-6EA6-1D13-1799-C5F840D212F2}"/>
              </a:ext>
            </a:extLst>
          </p:cNvPr>
          <p:cNvSpPr txBox="1"/>
          <p:nvPr/>
        </p:nvSpPr>
        <p:spPr>
          <a:xfrm>
            <a:off x="868234" y="3133203"/>
            <a:ext cx="5029201" cy="30469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3200" b="1" i="1" dirty="0"/>
              <a:t>Student B: </a:t>
            </a:r>
          </a:p>
          <a:p>
            <a:r>
              <a:rPr lang="en-US" sz="3200" i="1" dirty="0"/>
              <a:t>Is your friend a boy or a girl? </a:t>
            </a:r>
          </a:p>
          <a:p>
            <a:r>
              <a:rPr lang="en-US" sz="3200" i="1" dirty="0"/>
              <a:t>What does he/she look like? </a:t>
            </a:r>
          </a:p>
          <a:p>
            <a:r>
              <a:rPr lang="en-US" sz="3200" i="1" dirty="0"/>
              <a:t>What is he/she wearing?</a:t>
            </a:r>
            <a:br>
              <a:rPr lang="en-US" sz="3200" i="1" dirty="0"/>
            </a:br>
            <a:r>
              <a:rPr lang="en-US" sz="3200" i="1" dirty="0"/>
              <a:t>Is he/she wearing glasses? </a:t>
            </a:r>
          </a:p>
          <a:p>
            <a:r>
              <a:rPr lang="en-US" sz="3200" i="1" dirty="0"/>
              <a:t>Is it (Jack)?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28AB4A-DB48-C2A8-2F37-75038C60B1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297" b="95991" l="9971" r="94135">
                        <a14:foregroundMark x1="25220" y1="3538" x2="63196" y2="5189"/>
                        <a14:foregroundMark x1="33871" y1="1533" x2="54106" y2="1887"/>
                        <a14:foregroundMark x1="51320" y1="41156" x2="51320" y2="62500"/>
                        <a14:foregroundMark x1="28886" y1="35849" x2="27713" y2="54481"/>
                        <a14:foregroundMark x1="28446" y1="35495" x2="27273" y2="44222"/>
                        <a14:foregroundMark x1="20674" y1="42453" x2="26393" y2="37500"/>
                        <a14:foregroundMark x1="23167" y1="40802" x2="29765" y2="33844"/>
                        <a14:foregroundMark x1="40469" y1="1533" x2="53226" y2="1887"/>
                        <a14:foregroundMark x1="53226" y1="1887" x2="63050" y2="7783"/>
                        <a14:foregroundMark x1="63050" y1="7783" x2="65396" y2="23467"/>
                        <a14:foregroundMark x1="72434" y1="35849" x2="84751" y2="37854"/>
                        <a14:foregroundMark x1="84751" y1="37854" x2="93402" y2="48113"/>
                        <a14:foregroundMark x1="93402" y1="48113" x2="94135" y2="59198"/>
                        <a14:foregroundMark x1="94135" y1="59198" x2="89443" y2="70519"/>
                        <a14:foregroundMark x1="89443" y1="70519" x2="84751" y2="75472"/>
                        <a14:foregroundMark x1="16129" y1="80778" x2="13196" y2="89387"/>
                        <a14:foregroundMark x1="13196" y1="89387" x2="21261" y2="95755"/>
                        <a14:foregroundMark x1="21261" y1="95755" x2="33431" y2="96462"/>
                        <a14:foregroundMark x1="33431" y1="96462" x2="46041" y2="94811"/>
                        <a14:foregroundMark x1="46041" y1="94811" x2="75806" y2="96816"/>
                        <a14:foregroundMark x1="75806" y1="96816" x2="88270" y2="95991"/>
                        <a14:foregroundMark x1="88270" y1="95991" x2="86510" y2="80425"/>
                        <a14:foregroundMark x1="11584" y1="81132" x2="22874" y2="74882"/>
                        <a14:foregroundMark x1="22874" y1="74882" x2="36657" y2="72170"/>
                        <a14:foregroundMark x1="36657" y1="72170" x2="77859" y2="79363"/>
                        <a14:foregroundMark x1="77859" y1="79363" x2="88416" y2="82901"/>
                        <a14:foregroundMark x1="88416" y1="82901" x2="86510" y2="89505"/>
                        <a14:foregroundMark x1="88123" y1="85967" x2="63490" y2="73467"/>
                        <a14:foregroundMark x1="63490" y1="73467" x2="51760" y2="72170"/>
                        <a14:foregroundMark x1="51760" y1="72170" x2="19208" y2="78892"/>
                        <a14:foregroundMark x1="19208" y1="78892" x2="26100" y2="89741"/>
                        <a14:foregroundMark x1="26100" y1="89741" x2="56452" y2="91627"/>
                        <a14:foregroundMark x1="56452" y1="91627" x2="80499" y2="86203"/>
                        <a14:foregroundMark x1="47067" y1="77476" x2="36510" y2="80660"/>
                        <a14:foregroundMark x1="36510" y1="80660" x2="34457" y2="80660"/>
                        <a14:foregroundMark x1="48240" y1="81132" x2="64809" y2="850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98629" y="1482809"/>
            <a:ext cx="3635139" cy="451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9166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217C5C7D-E435-B30C-FC78-111ECC0AA4D4}"/>
              </a:ext>
            </a:extLst>
          </p:cNvPr>
          <p:cNvSpPr txBox="1"/>
          <p:nvPr/>
        </p:nvSpPr>
        <p:spPr>
          <a:xfrm>
            <a:off x="2051025" y="300087"/>
            <a:ext cx="88827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AND ANSWER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9B79DBE-E48C-3BEC-0270-DED3F0D4BD0F}"/>
              </a:ext>
            </a:extLst>
          </p:cNvPr>
          <p:cNvSpPr txBox="1"/>
          <p:nvPr/>
        </p:nvSpPr>
        <p:spPr>
          <a:xfrm>
            <a:off x="123566" y="1593534"/>
            <a:ext cx="5029201" cy="107721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3200" b="1" i="1" dirty="0"/>
              <a:t>Student A: </a:t>
            </a:r>
          </a:p>
          <a:p>
            <a:r>
              <a:rPr lang="en-US" sz="3200" i="1" dirty="0"/>
              <a:t>I'm looking for my friend.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C0CBBA-6EA6-1D13-1799-C5F840D212F2}"/>
              </a:ext>
            </a:extLst>
          </p:cNvPr>
          <p:cNvSpPr txBox="1"/>
          <p:nvPr/>
        </p:nvSpPr>
        <p:spPr>
          <a:xfrm>
            <a:off x="868234" y="3133203"/>
            <a:ext cx="5029201" cy="3046988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VN" sz="3200" b="1" i="1" dirty="0"/>
              <a:t>Student B: </a:t>
            </a:r>
          </a:p>
          <a:p>
            <a:r>
              <a:rPr lang="en-US" sz="3200" i="1" dirty="0"/>
              <a:t>Is your friend a boy or a girl? </a:t>
            </a:r>
          </a:p>
          <a:p>
            <a:r>
              <a:rPr lang="en-US" sz="3200" i="1" dirty="0"/>
              <a:t>What does he/she look like? </a:t>
            </a:r>
          </a:p>
          <a:p>
            <a:r>
              <a:rPr lang="en-US" sz="3200" i="1" dirty="0"/>
              <a:t>What is he/she wearing?</a:t>
            </a:r>
            <a:br>
              <a:rPr lang="en-US" sz="3200" i="1" dirty="0"/>
            </a:br>
            <a:r>
              <a:rPr lang="en-US" sz="3200" i="1" dirty="0"/>
              <a:t>Is he/she wearing glasses? </a:t>
            </a:r>
          </a:p>
          <a:p>
            <a:r>
              <a:rPr lang="en-US" sz="3200" i="1" dirty="0"/>
              <a:t>Is it (Jack)?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1ABBBA-C93B-C6CA-BBFD-4CB7981596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484" b="97363" l="136" r="96748">
                        <a14:foregroundMark x1="5420" y1="6813" x2="17886" y2="7143"/>
                        <a14:foregroundMark x1="17886" y1="7143" x2="40921" y2="6813"/>
                        <a14:foregroundMark x1="40921" y1="6813" x2="88347" y2="13407"/>
                        <a14:foregroundMark x1="88347" y1="13407" x2="89973" y2="12967"/>
                        <a14:foregroundMark x1="85366" y1="12418" x2="96883" y2="12637"/>
                        <a14:foregroundMark x1="74661" y1="11758" x2="74661" y2="11758"/>
                        <a14:foregroundMark x1="75474" y1="10220" x2="96070" y2="11758"/>
                        <a14:foregroundMark x1="96477" y1="12088" x2="94986" y2="37802"/>
                        <a14:foregroundMark x1="94986" y1="40330" x2="88889" y2="94286"/>
                        <a14:foregroundMark x1="93089" y1="37473" x2="93089" y2="44066"/>
                        <a14:foregroundMark x1="90379" y1="92747" x2="90379" y2="92747"/>
                        <a14:foregroundMark x1="89160" y1="93626" x2="89160" y2="97363"/>
                        <a14:foregroundMark x1="136" y1="92747" x2="75881" y2="973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1802" y="1131084"/>
            <a:ext cx="3831693" cy="4724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4988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2" y="623454"/>
            <a:ext cx="9351818" cy="574963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378565" y="3820376"/>
            <a:ext cx="30617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9957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217C5C7D-E435-B30C-FC78-111ECC0AA4D4}"/>
              </a:ext>
            </a:extLst>
          </p:cNvPr>
          <p:cNvSpPr txBox="1"/>
          <p:nvPr/>
        </p:nvSpPr>
        <p:spPr>
          <a:xfrm>
            <a:off x="1223122" y="312444"/>
            <a:ext cx="888274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They Look Like? 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956C1E-5C29-782E-02CF-B633856B0C60}"/>
              </a:ext>
            </a:extLst>
          </p:cNvPr>
          <p:cNvSpPr/>
          <p:nvPr/>
        </p:nvSpPr>
        <p:spPr>
          <a:xfrm>
            <a:off x="749084" y="992385"/>
            <a:ext cx="10693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</a:rPr>
              <a:t>End the conversation in a friendly way.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FB5164-033D-35E1-2BA0-C4AEC14C11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1910336"/>
            <a:ext cx="12192000" cy="416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464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20640" y="2086984"/>
            <a:ext cx="47871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Giúp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 add </a:t>
            </a:r>
            <a:r>
              <a:rPr lang="en-US" dirty="0" err="1"/>
              <a:t>thêm</a:t>
            </a:r>
            <a:r>
              <a:rPr lang="en-US" dirty="0"/>
              <a:t> </a:t>
            </a:r>
            <a:r>
              <a:rPr lang="en-US" dirty="0" err="1"/>
              <a:t>vài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HS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dạng</a:t>
            </a:r>
            <a:r>
              <a:rPr lang="en-US" dirty="0"/>
              <a:t>, </a:t>
            </a:r>
            <a:r>
              <a:rPr lang="en-US" dirty="0" err="1"/>
              <a:t>nhớ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phát</a:t>
            </a:r>
            <a:r>
              <a:rPr lang="en-US" dirty="0"/>
              <a:t> </a:t>
            </a:r>
            <a:r>
              <a:rPr lang="en-US" dirty="0" err="1"/>
              <a:t>âm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97C8D14-77B7-38ED-A11F-ADB39548D103}"/>
              </a:ext>
            </a:extLst>
          </p:cNvPr>
          <p:cNvSpPr/>
          <p:nvPr/>
        </p:nvSpPr>
        <p:spPr>
          <a:xfrm>
            <a:off x="149290" y="503847"/>
            <a:ext cx="1595534" cy="681135"/>
          </a:xfrm>
          <a:prstGeom prst="rect">
            <a:avLst/>
          </a:prstGeom>
          <a:solidFill>
            <a:schemeClr val="accent5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Extra Practice </a:t>
            </a:r>
          </a:p>
          <a:p>
            <a:pPr algn="ctr"/>
            <a:r>
              <a:rPr lang="en-US" dirty="0"/>
              <a:t>DHA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45962B6-AD16-3871-06AC-A6BE9B9AE2B7}"/>
              </a:ext>
            </a:extLst>
          </p:cNvPr>
          <p:cNvSpPr/>
          <p:nvPr/>
        </p:nvSpPr>
        <p:spPr>
          <a:xfrm>
            <a:off x="2360645" y="404537"/>
            <a:ext cx="9271570" cy="646331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0070C0"/>
                </a:solidFill>
              </a:rPr>
              <a:t>Play the games in DHA App.</a:t>
            </a:r>
            <a:r>
              <a:rPr lang="en-US" sz="2400" i="1" dirty="0">
                <a:solidFill>
                  <a:srgbClr val="0070C0"/>
                </a:solidFill>
              </a:rPr>
              <a:t> Click the picture below.</a:t>
            </a:r>
            <a:endParaRPr lang="en-US" sz="3600" i="1" dirty="0">
              <a:solidFill>
                <a:srgbClr val="0070C0"/>
              </a:solidFill>
            </a:endParaRPr>
          </a:p>
        </p:txBody>
      </p:sp>
      <p:pic>
        <p:nvPicPr>
          <p:cNvPr id="6" name="Picture 5">
            <a:hlinkClick r:id="rId2"/>
            <a:extLst>
              <a:ext uri="{FF2B5EF4-FFF2-40B4-BE49-F238E27FC236}">
                <a16:creationId xmlns:a16="http://schemas.microsoft.com/office/drawing/2014/main" id="{F7720B64-A6B3-CD53-3838-EABE95F395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87822" y="1184982"/>
            <a:ext cx="9244394" cy="514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3987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" y="342900"/>
            <a:ext cx="10058400" cy="603504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78297" y="1614196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84514" y="2632786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531577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75181" y="3589180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3294" y="494145"/>
            <a:ext cx="4201181" cy="5869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C00000"/>
                </a:solidFill>
              </a:rPr>
              <a:t>Today’s lesson</a:t>
            </a:r>
          </a:p>
        </p:txBody>
      </p:sp>
      <p:sp>
        <p:nvSpPr>
          <p:cNvPr id="6" name="Rectangle 5"/>
          <p:cNvSpPr/>
          <p:nvPr/>
        </p:nvSpPr>
        <p:spPr>
          <a:xfrm>
            <a:off x="785916" y="1831098"/>
            <a:ext cx="10861911" cy="378565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4800" i="1" dirty="0">
                <a:solidFill>
                  <a:srgbClr val="FF0000"/>
                </a:solidFill>
              </a:rPr>
              <a:t>Grammar</a:t>
            </a:r>
          </a:p>
          <a:p>
            <a:endParaRPr lang="en-US" sz="4800" i="1" dirty="0">
              <a:solidFill>
                <a:srgbClr val="FF0000"/>
              </a:solidFill>
            </a:endParaRPr>
          </a:p>
          <a:p>
            <a:r>
              <a:rPr lang="en-US" sz="4800" i="1" dirty="0">
                <a:solidFill>
                  <a:srgbClr val="0070C0"/>
                </a:solidFill>
              </a:rPr>
              <a:t>I am wearing ….</a:t>
            </a:r>
          </a:p>
          <a:p>
            <a:r>
              <a:rPr lang="en-US" sz="4800" i="1" dirty="0">
                <a:solidFill>
                  <a:srgbClr val="0070C0"/>
                </a:solidFill>
              </a:rPr>
              <a:t>He/ She is wearing …</a:t>
            </a:r>
          </a:p>
          <a:p>
            <a:r>
              <a:rPr lang="en-US" sz="4800" i="1" dirty="0">
                <a:solidFill>
                  <a:srgbClr val="0070C0"/>
                </a:solidFill>
              </a:rPr>
              <a:t>Is he/ she/ it wearing …?</a:t>
            </a: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614082" y="1997839"/>
            <a:ext cx="10963836" cy="34163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Practice pronouncing /</a:t>
            </a:r>
            <a:r>
              <a:rPr lang="en-US" sz="3600" i="1" dirty="0">
                <a:solidFill>
                  <a:srgbClr val="FF0000"/>
                </a:solidFill>
              </a:rPr>
              <a:t>bl</a:t>
            </a:r>
            <a:r>
              <a:rPr lang="en-US" sz="3600" i="1" dirty="0">
                <a:solidFill>
                  <a:srgbClr val="0070C0"/>
                </a:solidFill>
              </a:rPr>
              <a:t>/ sound correctly.</a:t>
            </a:r>
            <a:endParaRPr lang="en-US" sz="3600" i="1" dirty="0">
              <a:solidFill>
                <a:schemeClr val="accent1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</a:rPr>
              <a:t>Review the vocabulary and grammar notes in </a:t>
            </a:r>
            <a:r>
              <a:rPr lang="en-US" sz="3600" b="1" i="1" dirty="0" err="1">
                <a:solidFill>
                  <a:schemeClr val="accent1"/>
                </a:solidFill>
              </a:rPr>
              <a:t>Tiếng</a:t>
            </a:r>
            <a:r>
              <a:rPr lang="en-US" sz="3600" b="1" i="1" dirty="0">
                <a:solidFill>
                  <a:schemeClr val="accent1"/>
                </a:solidFill>
              </a:rPr>
              <a:t> Anh 6 </a:t>
            </a:r>
            <a:r>
              <a:rPr lang="en-US" sz="3600" b="1" i="1" dirty="0" err="1">
                <a:solidFill>
                  <a:schemeClr val="accent1"/>
                </a:solidFill>
              </a:rPr>
              <a:t>i</a:t>
            </a:r>
            <a:r>
              <a:rPr lang="en-US" sz="3600" b="1" i="1" dirty="0">
                <a:solidFill>
                  <a:schemeClr val="accent1"/>
                </a:solidFill>
              </a:rPr>
              <a:t>-Learn Smart World Notebook</a:t>
            </a:r>
            <a:r>
              <a:rPr lang="en-US" sz="3600" i="1" dirty="0">
                <a:solidFill>
                  <a:schemeClr val="accent1"/>
                </a:solidFill>
              </a:rPr>
              <a:t> (pages 14 &amp; 15).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</a:rPr>
              <a:t>Prepare the next lesson (page 25 - SB).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chemeClr val="accent1"/>
                </a:solidFill>
              </a:rPr>
              <a:t>Tiếng</a:t>
            </a:r>
            <a:r>
              <a:rPr lang="en-US" sz="3600" b="1" i="1" dirty="0">
                <a:solidFill>
                  <a:schemeClr val="accent1"/>
                </a:solidFill>
              </a:rPr>
              <a:t> Anh 6 </a:t>
            </a:r>
            <a:r>
              <a:rPr lang="en-US" sz="3600" b="1" i="1" dirty="0" err="1">
                <a:solidFill>
                  <a:schemeClr val="accent1"/>
                </a:solidFill>
              </a:rPr>
              <a:t>i</a:t>
            </a:r>
            <a:r>
              <a:rPr lang="en-US" sz="3600" b="1" i="1" dirty="0">
                <a:solidFill>
                  <a:schemeClr val="accent1"/>
                </a:solidFill>
              </a:rPr>
              <a:t>-Learn Smart World DHA App</a:t>
            </a:r>
            <a:r>
              <a:rPr lang="en-US" sz="3600" i="1" dirty="0">
                <a:solidFill>
                  <a:schemeClr val="accent1"/>
                </a:solidFill>
              </a:rPr>
              <a:t> on </a:t>
            </a:r>
            <a:r>
              <a:rPr lang="en-US" sz="3600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i="1" dirty="0">
                <a:solidFill>
                  <a:srgbClr val="0070C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92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2B0FB33-2E9C-0D05-C2B3-9D00C9BE15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6491" y="1073020"/>
            <a:ext cx="8665509" cy="537443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210FD0-6C55-341A-4E94-65F4CF288629}"/>
              </a:ext>
            </a:extLst>
          </p:cNvPr>
          <p:cNvSpPr txBox="1"/>
          <p:nvPr/>
        </p:nvSpPr>
        <p:spPr>
          <a:xfrm>
            <a:off x="914405" y="1073020"/>
            <a:ext cx="963193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VN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75B86D-23BC-BD55-A606-65923D1E4CEE}"/>
              </a:ext>
            </a:extLst>
          </p:cNvPr>
          <p:cNvSpPr txBox="1"/>
          <p:nvPr/>
        </p:nvSpPr>
        <p:spPr>
          <a:xfrm>
            <a:off x="1407268" y="3429000"/>
            <a:ext cx="9193968" cy="1200329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chemeClr val="bg1"/>
                </a:solidFill>
              </a:rPr>
              <a:t>pronounce precisely /bl/ sound;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chemeClr val="bg1"/>
                </a:solidFill>
              </a:rPr>
              <a:t>describing friends in a conversation.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610"/>
            <a:ext cx="10058400" cy="612648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B86E0B3-C938-947A-8DEA-4781CD0BA916}"/>
              </a:ext>
            </a:extLst>
          </p:cNvPr>
          <p:cNvSpPr/>
          <p:nvPr/>
        </p:nvSpPr>
        <p:spPr>
          <a:xfrm>
            <a:off x="2193178" y="222222"/>
            <a:ext cx="421732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dirty="0">
                <a:solidFill>
                  <a:schemeClr val="accent6">
                    <a:lumMod val="75000"/>
                  </a:schemeClr>
                </a:solidFill>
                <a:ea typeface="Times New Roman" panose="02020603050405020304" pitchFamily="18" charset="0"/>
              </a:rPr>
              <a:t>Work in pairs</a:t>
            </a:r>
            <a:endParaRPr lang="en-US" sz="54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" name="Graphic 3" descr="Questions">
            <a:extLst>
              <a:ext uri="{FF2B5EF4-FFF2-40B4-BE49-F238E27FC236}">
                <a16:creationId xmlns:a16="http://schemas.microsoft.com/office/drawing/2014/main" id="{13E9861E-53AE-1022-3F58-D87605A920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0916" y="309222"/>
            <a:ext cx="2047950" cy="204795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1BCC2F7-8824-2D52-5112-9DF8958246C9}"/>
              </a:ext>
            </a:extLst>
          </p:cNvPr>
          <p:cNvSpPr/>
          <p:nvPr/>
        </p:nvSpPr>
        <p:spPr>
          <a:xfrm>
            <a:off x="2318866" y="1148811"/>
            <a:ext cx="93055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4400" b="1" i="1" dirty="0">
                <a:solidFill>
                  <a:schemeClr val="accent5">
                    <a:lumMod val="75000"/>
                  </a:schemeClr>
                </a:solidFill>
              </a:rPr>
              <a:t>What color is her/his hair?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2CF598-D963-E758-C79F-5A851BB203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14256"/>
          <a:stretch/>
        </p:blipFill>
        <p:spPr>
          <a:xfrm>
            <a:off x="5562056" y="2767298"/>
            <a:ext cx="2399949" cy="221180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432000-B1E0-525F-889B-EE1E81BC22E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82131" y="3209365"/>
            <a:ext cx="2399949" cy="249982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F380E5-B48E-B657-EAA7-CF32D8AAE9EF}"/>
              </a:ext>
            </a:extLst>
          </p:cNvPr>
          <p:cNvSpPr txBox="1"/>
          <p:nvPr/>
        </p:nvSpPr>
        <p:spPr>
          <a:xfrm>
            <a:off x="852844" y="4493753"/>
            <a:ext cx="4024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1.He has ------------ hair.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6DE8A9C-A0A3-028E-9C87-7EC3885F2790}"/>
              </a:ext>
            </a:extLst>
          </p:cNvPr>
          <p:cNvSpPr txBox="1"/>
          <p:nvPr/>
        </p:nvSpPr>
        <p:spPr>
          <a:xfrm>
            <a:off x="4323840" y="5266173"/>
            <a:ext cx="4173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2.She has ------------ hair.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4060614-274D-3897-0CD9-43E72CE1121D}"/>
              </a:ext>
            </a:extLst>
          </p:cNvPr>
          <p:cNvSpPr txBox="1"/>
          <p:nvPr/>
        </p:nvSpPr>
        <p:spPr>
          <a:xfrm>
            <a:off x="8018678" y="5847968"/>
            <a:ext cx="4173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/>
              <a:t>3.She has ------------ hair.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148CEF-6070-DEEC-E628-B864EF2F47BD}"/>
              </a:ext>
            </a:extLst>
          </p:cNvPr>
          <p:cNvSpPr txBox="1"/>
          <p:nvPr/>
        </p:nvSpPr>
        <p:spPr>
          <a:xfrm>
            <a:off x="2760057" y="4306108"/>
            <a:ext cx="10350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C00000"/>
                </a:solidFill>
              </a:rPr>
              <a:t>BLUE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871E72-2594-20AE-37C0-B63287463F6C}"/>
              </a:ext>
            </a:extLst>
          </p:cNvPr>
          <p:cNvSpPr txBox="1"/>
          <p:nvPr/>
        </p:nvSpPr>
        <p:spPr>
          <a:xfrm>
            <a:off x="6096000" y="5096191"/>
            <a:ext cx="13618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C00000"/>
                </a:solidFill>
              </a:rPr>
              <a:t>BLOND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156B45D-D2F1-5085-D26B-C74B3B52DD8C}"/>
              </a:ext>
            </a:extLst>
          </p:cNvPr>
          <p:cNvSpPr txBox="1"/>
          <p:nvPr/>
        </p:nvSpPr>
        <p:spPr>
          <a:xfrm>
            <a:off x="9790838" y="5680966"/>
            <a:ext cx="12476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3200" dirty="0">
                <a:solidFill>
                  <a:srgbClr val="C00000"/>
                </a:solidFill>
              </a:rPr>
              <a:t>BLACK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914CC2B-03DA-AB46-6ABE-1C00E5D70EA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71" t="7621" r="8458" b="17519"/>
          <a:stretch/>
        </p:blipFill>
        <p:spPr>
          <a:xfrm>
            <a:off x="1685888" y="2013673"/>
            <a:ext cx="2399949" cy="229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473" y="360218"/>
            <a:ext cx="9746673" cy="602672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50906" y="4114805"/>
            <a:ext cx="41697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</a:rPr>
              <a:t>Pronunciation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9956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ommunication icon, two bubbles of information. Chat online sign. Talk hand drawn logo. Vector illustration">
            <a:extLst>
              <a:ext uri="{FF2B5EF4-FFF2-40B4-BE49-F238E27FC236}">
                <a16:creationId xmlns:a16="http://schemas.microsoft.com/office/drawing/2014/main" id="{2AD01240-CAC1-FB42-CD92-BD319D8459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752" t="16993" r="17059" b="21424"/>
          <a:stretch/>
        </p:blipFill>
        <p:spPr bwMode="auto">
          <a:xfrm rot="20347010">
            <a:off x="860950" y="4625734"/>
            <a:ext cx="1665013" cy="1526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217C5C7D-E435-B30C-FC78-111ECC0AA4D4}"/>
              </a:ext>
            </a:extLst>
          </p:cNvPr>
          <p:cNvSpPr txBox="1"/>
          <p:nvPr/>
        </p:nvSpPr>
        <p:spPr>
          <a:xfrm>
            <a:off x="1298041" y="348182"/>
            <a:ext cx="88827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chemeClr val="accent5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a. Listen and repeat. </a:t>
            </a:r>
            <a:endParaRPr lang="en-US" sz="3200" dirty="0">
              <a:solidFill>
                <a:schemeClr val="accent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3246D-4A28-D42F-F2E7-B62F769E975A}"/>
              </a:ext>
            </a:extLst>
          </p:cNvPr>
          <p:cNvSpPr txBox="1"/>
          <p:nvPr/>
        </p:nvSpPr>
        <p:spPr>
          <a:xfrm>
            <a:off x="1277495" y="952241"/>
            <a:ext cx="49864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75000"/>
                  </a:schemeClr>
                </a:solidFill>
              </a:rPr>
              <a:t>Focus on the /bl/ sound. </a:t>
            </a:r>
            <a:endParaRPr lang="en-US" sz="3600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681BD5C-46DB-2590-BEB1-2014E03A046F}"/>
              </a:ext>
            </a:extLst>
          </p:cNvPr>
          <p:cNvSpPr txBox="1"/>
          <p:nvPr/>
        </p:nvSpPr>
        <p:spPr>
          <a:xfrm>
            <a:off x="1298041" y="1743316"/>
            <a:ext cx="983421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effectLst/>
                <a:latin typeface="FuturaLT"/>
              </a:rPr>
              <a:t>Listen to the words and focus on the underlined letters. </a:t>
            </a:r>
            <a:endParaRPr lang="en-US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AF7B4D-FC38-2264-90B2-B79DA8A3EB7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duotone>
              <a:prstClr val="black"/>
              <a:schemeClr val="tx1">
                <a:lumMod val="95000"/>
                <a:lumOff val="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11429"/>
          <a:stretch/>
        </p:blipFill>
        <p:spPr>
          <a:xfrm>
            <a:off x="1409252" y="3076895"/>
            <a:ext cx="2159000" cy="1181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F09C95-02A7-9148-457E-ADA82F14780B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prstClr val="black"/>
              <a:srgbClr val="FFC000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69035" y="3076895"/>
            <a:ext cx="2171700" cy="1181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7D57556-70A4-000A-F473-CF4EFD016ED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b="1064"/>
          <a:stretch/>
        </p:blipFill>
        <p:spPr>
          <a:xfrm>
            <a:off x="8141518" y="3076895"/>
            <a:ext cx="2133600" cy="11811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4D869F-60D9-1A60-C45C-1D38C64A10CD}"/>
              </a:ext>
            </a:extLst>
          </p:cNvPr>
          <p:cNvSpPr txBox="1"/>
          <p:nvPr/>
        </p:nvSpPr>
        <p:spPr>
          <a:xfrm>
            <a:off x="2252732" y="5388772"/>
            <a:ext cx="8022386" cy="5232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800" b="1" dirty="0"/>
              <a:t>Read the words with the correct sound to a partner. </a:t>
            </a:r>
            <a:endParaRPr lang="en-US" sz="2800" dirty="0"/>
          </a:p>
        </p:txBody>
      </p:sp>
      <p:pic>
        <p:nvPicPr>
          <p:cNvPr id="4" name="CD1-TRACK 33">
            <a:hlinkClick r:id="" action="ppaction://media"/>
            <a:extLst>
              <a:ext uri="{FF2B5EF4-FFF2-40B4-BE49-F238E27FC236}">
                <a16:creationId xmlns:a16="http://schemas.microsoft.com/office/drawing/2014/main" id="{E666217F-0D6F-F6F7-0D39-EF8809E356D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523"/>
                </p14:media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31971" y="417293"/>
            <a:ext cx="720651" cy="720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09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4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08" y="526472"/>
            <a:ext cx="9497291" cy="57912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11493" y="37664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Practice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6895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217C5C7D-E435-B30C-FC78-111ECC0AA4D4}"/>
              </a:ext>
            </a:extLst>
          </p:cNvPr>
          <p:cNvSpPr txBox="1"/>
          <p:nvPr/>
        </p:nvSpPr>
        <p:spPr>
          <a:xfrm>
            <a:off x="2051025" y="300087"/>
            <a:ext cx="888274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AND ANSWER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0443883-6915-B5E0-F91A-75FF1EDDE9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4025" y="1355641"/>
            <a:ext cx="9372600" cy="12827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83F394-8E5F-C987-2F20-04B37C2A31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191146" y="3000059"/>
            <a:ext cx="8710999" cy="331847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6764427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11111</TotalTime>
  <Words>582</Words>
  <Application>Microsoft Office PowerPoint</Application>
  <PresentationFormat>Widescreen</PresentationFormat>
  <Paragraphs>109</Paragraphs>
  <Slides>22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FuturaLT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Hien Kim</cp:lastModifiedBy>
  <cp:revision>382</cp:revision>
  <dcterms:created xsi:type="dcterms:W3CDTF">2020-12-08T03:17:05Z</dcterms:created>
  <dcterms:modified xsi:type="dcterms:W3CDTF">2023-07-29T07:40:15Z</dcterms:modified>
</cp:coreProperties>
</file>