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01" r:id="rId2"/>
    <p:sldId id="257" r:id="rId3"/>
    <p:sldId id="284" r:id="rId4"/>
    <p:sldId id="285" r:id="rId5"/>
    <p:sldId id="379" r:id="rId6"/>
    <p:sldId id="380" r:id="rId7"/>
    <p:sldId id="334" r:id="rId8"/>
    <p:sldId id="370" r:id="rId9"/>
    <p:sldId id="371" r:id="rId10"/>
    <p:sldId id="372" r:id="rId11"/>
    <p:sldId id="373" r:id="rId12"/>
    <p:sldId id="337" r:id="rId13"/>
    <p:sldId id="317" r:id="rId14"/>
    <p:sldId id="346" r:id="rId15"/>
    <p:sldId id="338" r:id="rId16"/>
    <p:sldId id="374" r:id="rId17"/>
    <p:sldId id="375" r:id="rId18"/>
    <p:sldId id="347" r:id="rId19"/>
    <p:sldId id="359" r:id="rId20"/>
    <p:sldId id="344" r:id="rId21"/>
    <p:sldId id="376" r:id="rId22"/>
    <p:sldId id="377" r:id="rId23"/>
    <p:sldId id="378" r:id="rId24"/>
    <p:sldId id="294" r:id="rId25"/>
    <p:sldId id="332" r:id="rId26"/>
    <p:sldId id="331" r:id="rId27"/>
    <p:sldId id="269" r:id="rId28"/>
    <p:sldId id="295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8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81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05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6</a:t>
            </a:r>
          </a:p>
        </p:txBody>
      </p:sp>
      <p:sp>
        <p:nvSpPr>
          <p:cNvPr id="2" name="AutoShape 2" descr="Decorative Wooden Baskets With Handle, Size/Dimension: 14 Inch Height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2.3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6: COMMUNITY LIFE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2.3 – Pronunciation &amp;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53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5" y="1191706"/>
            <a:ext cx="5609805" cy="416978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370618" y="2770909"/>
            <a:ext cx="3186546" cy="1011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SPORTS</a:t>
            </a:r>
          </a:p>
        </p:txBody>
      </p:sp>
    </p:spTree>
    <p:extLst>
      <p:ext uri="{BB962C8B-B14F-4D97-AF65-F5344CB8AC3E}">
        <p14:creationId xmlns:p14="http://schemas.microsoft.com/office/powerpoint/2010/main" val="22627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5505" y="520377"/>
            <a:ext cx="5501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Change into plural nouns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67345" y="1995051"/>
            <a:ext cx="3186546" cy="32419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SHIRT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</a:rPr>
              <a:t> TENT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</a:rPr>
              <a:t>RACKET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02581" y="1995048"/>
            <a:ext cx="3186546" cy="32419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SHIRT</a:t>
            </a:r>
            <a:r>
              <a:rPr lang="en-US" sz="5000" b="1" u="sng" dirty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</a:rPr>
              <a:t> TENT</a:t>
            </a:r>
            <a:r>
              <a:rPr lang="en-US" sz="5000" b="1" u="sng" dirty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</a:rPr>
              <a:t>RACKET</a:t>
            </a:r>
            <a:r>
              <a:rPr lang="en-US" sz="5000" b="1" u="sng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575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14" y="-7920827"/>
            <a:ext cx="13350240" cy="14903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210AC6-E19C-4238-952D-A6BB022F38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70" y="473996"/>
            <a:ext cx="5914114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2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33" y="344172"/>
            <a:ext cx="19399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Lead-in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8109" y="390691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Final /</a:t>
            </a:r>
            <a:r>
              <a:rPr lang="en-US" sz="4000" b="1" dirty="0" err="1">
                <a:solidFill>
                  <a:srgbClr val="FF0000"/>
                </a:solidFill>
              </a:rPr>
              <a:t>ts</a:t>
            </a:r>
            <a:r>
              <a:rPr lang="en-US" sz="4000" b="1" dirty="0">
                <a:solidFill>
                  <a:srgbClr val="0070C0"/>
                </a:solidFill>
              </a:rPr>
              <a:t>/ sounds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435" y="1595735"/>
            <a:ext cx="10695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b. Listen to the words and focus on the underlined letters.</a:t>
            </a:r>
            <a:r>
              <a:rPr lang="en-US" sz="3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42108" y="2347783"/>
            <a:ext cx="10252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racke</a:t>
            </a:r>
            <a:r>
              <a:rPr lang="en-US" sz="3200" i="1" u="sng" dirty="0"/>
              <a:t>ts</a:t>
            </a:r>
            <a:r>
              <a:rPr lang="en-US" sz="3200" i="1" dirty="0"/>
              <a:t> 		spor</a:t>
            </a:r>
            <a:r>
              <a:rPr lang="en-US" sz="3200" i="1" u="sng" dirty="0"/>
              <a:t>ts</a:t>
            </a:r>
            <a:r>
              <a:rPr lang="en-US" sz="3200" i="1" dirty="0"/>
              <a:t> 		ticke</a:t>
            </a:r>
            <a:r>
              <a:rPr lang="en-US" sz="3200" i="1" u="sng" dirty="0"/>
              <a:t>ts</a:t>
            </a:r>
            <a:r>
              <a:rPr lang="en-US" sz="3200" i="1" dirty="0"/>
              <a:t> 		T-shir</a:t>
            </a:r>
            <a:r>
              <a:rPr lang="en-US" sz="3200" i="1" u="sng" dirty="0"/>
              <a:t>ts</a:t>
            </a:r>
            <a:r>
              <a:rPr lang="en-US" sz="3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20435" y="3279294"/>
            <a:ext cx="10321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c. Listen and cross out the word with the wrong sound.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0435" y="4959343"/>
            <a:ext cx="10695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d. Take turns saying the words in c. while your partner points to them.</a:t>
            </a:r>
            <a:r>
              <a:rPr lang="en-US" sz="32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108" y="4031342"/>
            <a:ext cx="9213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242021"/>
                </a:solidFill>
              </a:rPr>
              <a:t>tents 		students 		courts</a:t>
            </a:r>
            <a:r>
              <a:rPr lang="en-US" sz="3200" dirty="0"/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42108" y="4351439"/>
            <a:ext cx="94211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D1-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5926" y="1583322"/>
            <a:ext cx="609600" cy="609600"/>
          </a:xfrm>
          <a:prstGeom prst="rect">
            <a:avLst/>
          </a:prstGeom>
        </p:spPr>
      </p:pic>
      <p:pic>
        <p:nvPicPr>
          <p:cNvPr id="14" name="CD1-TRACK 6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5926" y="3288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5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2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1" y="392039"/>
            <a:ext cx="3086966" cy="868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3527" y="585996"/>
            <a:ext cx="8631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a. Match the rules to the pictures and take turns saying the rules for each place</a:t>
            </a:r>
            <a:r>
              <a:rPr lang="en-US" sz="3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7526" y="1860002"/>
            <a:ext cx="101830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1. Clothes should be kept in the lockers.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Books should be returned to the front desk.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Tickets must be shown to the driver when getting on.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4. Swimming caps must be worn at all times.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Bags must not be left by passengers.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Passports must be shown on arrival.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7. </a:t>
            </a:r>
            <a:r>
              <a:rPr lang="en-US" sz="3200" dirty="0">
                <a:solidFill>
                  <a:srgbClr val="A3248F"/>
                </a:solidFill>
              </a:rPr>
              <a:t>Registration </a:t>
            </a:r>
            <a:r>
              <a:rPr lang="en-US" sz="3200" dirty="0">
                <a:solidFill>
                  <a:srgbClr val="242021"/>
                </a:solidFill>
              </a:rPr>
              <a:t>forms should be filled in by guests.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8. Books must not be returned late.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947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935182"/>
            <a:ext cx="9658350" cy="3352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66825" y="4807527"/>
            <a:ext cx="4649066" cy="1011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Rules No. 6, 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76109" y="4807526"/>
            <a:ext cx="4649066" cy="1011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Rules No. 1, 4</a:t>
            </a:r>
          </a:p>
        </p:txBody>
      </p:sp>
    </p:spTree>
    <p:extLst>
      <p:ext uri="{BB962C8B-B14F-4D97-AF65-F5344CB8AC3E}">
        <p14:creationId xmlns:p14="http://schemas.microsoft.com/office/powerpoint/2010/main" val="16242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13" y="370608"/>
            <a:ext cx="9175606" cy="48624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43013" y="5529695"/>
            <a:ext cx="4451205" cy="898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Rules No. 3, 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67414" y="5529695"/>
            <a:ext cx="4451205" cy="898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Rules No. 2, 8</a:t>
            </a:r>
          </a:p>
        </p:txBody>
      </p:sp>
    </p:spTree>
    <p:extLst>
      <p:ext uri="{BB962C8B-B14F-4D97-AF65-F5344CB8AC3E}">
        <p14:creationId xmlns:p14="http://schemas.microsoft.com/office/powerpoint/2010/main" val="22619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83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691" y="71230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20002" y="2341419"/>
            <a:ext cx="8465126" cy="112221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b. Think of one more rule for each place.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28" y="1569209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754028" y="5397531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9" y="2344321"/>
            <a:ext cx="4116098" cy="729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2200"/>
            <a:ext cx="4466582" cy="792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31" y="4461430"/>
            <a:ext cx="3856101" cy="683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003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727" y="1856513"/>
            <a:ext cx="10792691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200" b="1" dirty="0"/>
              <a:t>You are going to make some new rules for your school. In pairs: Choose one of the following places: gym, library, and schoolyard. Discuss and write six rules for that place.</a:t>
            </a:r>
            <a:r>
              <a:rPr lang="en-US" sz="32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49" y="670213"/>
            <a:ext cx="74961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5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42409" y="568037"/>
            <a:ext cx="5507181" cy="112221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Sample: At the library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0983" y="2413338"/>
            <a:ext cx="9324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1. Food must not be eaten in the library.</a:t>
            </a:r>
          </a:p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2. Our books must be looked after.</a:t>
            </a:r>
          </a:p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3. Quiet voices must be used.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5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42409" y="568037"/>
            <a:ext cx="5507181" cy="112221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Sample: At the gym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0983" y="2413338"/>
            <a:ext cx="9324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1. Food, gum, glass, and soft drinks must not be taken to the gym.</a:t>
            </a:r>
          </a:p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2. Litter must be put into the garbage can.</a:t>
            </a:r>
          </a:p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3. Weights must be replaced after use.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122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42409" y="568037"/>
            <a:ext cx="5507181" cy="112221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Sample: At the schoolyard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0314" y="2413338"/>
            <a:ext cx="9324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1. Wet equipment can not be used.</a:t>
            </a:r>
          </a:p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2. Litter must be put into the garbage can.</a:t>
            </a:r>
          </a:p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3. Flowers must not be picked up.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9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252" y="1126285"/>
            <a:ext cx="3121432" cy="707886"/>
          </a:xfrm>
          <a:prstGeom prst="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71230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541971"/>
            <a:ext cx="2219325" cy="152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4217" y="2817830"/>
            <a:ext cx="8700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Listen to another pair's rules. Do you agree that they are good rules? How would you change them?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790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1818" y="1813098"/>
            <a:ext cx="98367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Pronunciation</a:t>
            </a:r>
            <a:r>
              <a:rPr lang="en-US" sz="3600" dirty="0">
                <a:solidFill>
                  <a:srgbClr val="0070C0"/>
                </a:solidFill>
              </a:rPr>
              <a:t>: practice final /</a:t>
            </a:r>
            <a:r>
              <a:rPr lang="en-US" sz="3600" dirty="0" err="1">
                <a:solidFill>
                  <a:srgbClr val="FF0000"/>
                </a:solidFill>
              </a:rPr>
              <a:t>ts</a:t>
            </a:r>
            <a:r>
              <a:rPr lang="en-US" sz="3600" dirty="0">
                <a:solidFill>
                  <a:srgbClr val="0070C0"/>
                </a:solidFill>
              </a:rPr>
              <a:t>/ sounds </a:t>
            </a: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talk about rules using Modals with Passive Voice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4630"/>
            <a:ext cx="11984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Review all the vocabularies and grammar point in the lesson.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Practice talking about rules with Modals 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Find out more nouns with /</a:t>
            </a:r>
            <a:r>
              <a:rPr lang="en-US" sz="32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ts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/ sounds and practice saying them.</a:t>
            </a:r>
            <a:endParaRPr lang="en-US" sz="3200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Lesson 3 on page 54 in 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2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Anh </a:t>
            </a:r>
            <a:r>
              <a:rPr lang="en-US" sz="32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DHA App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52" y="3556446"/>
            <a:ext cx="11761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the final /</a:t>
            </a:r>
            <a:r>
              <a:rPr lang="en-US" sz="3600" dirty="0" err="1">
                <a:solidFill>
                  <a:srgbClr val="FF0000"/>
                </a:solidFill>
                <a:ea typeface="Calibri" panose="020F0502020204030204" pitchFamily="34" charset="0"/>
                <a:cs typeface="JDCLK L+ Frutiger LT Std"/>
              </a:rPr>
              <a:t>ts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/ sound.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talk about rules.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member		B. locker		C. racket		D. balloon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 A. return		B. delay		C. predict		D. practice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center		B. swimming	C. raincoat		D. report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0321" y="6005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283" y="767150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295153" y="132817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53812" y="331907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53812" y="524807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3337" y="1690318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/ˈmembə/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83047" y="1648832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/ˈlɑ:kə/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7662" y="1678546"/>
            <a:ext cx="2556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/ˈrækɪt/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52450" y="1648832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/bəˈlu:n/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0087" y="3654914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/rɪˈtɜ:n/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3614" y="3642391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/dɪˈleɪ/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01177" y="3665782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/prɪˈdɪkt/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42506" y="3665782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/ˈpræktɪs/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/ˈsentə/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90515" y="559842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/ˈswɪmɪŋ/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880" y="5539362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/ˈreɪŋkoʊt/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82149" y="5539362"/>
            <a:ext cx="239951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/rɪˈpɔ:rt/</a:t>
            </a:r>
          </a:p>
        </p:txBody>
      </p:sp>
    </p:spTree>
    <p:extLst>
      <p:ext uri="{BB962C8B-B14F-4D97-AF65-F5344CB8AC3E}">
        <p14:creationId xmlns:p14="http://schemas.microsoft.com/office/powerpoint/2010/main" val="7237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l</a:t>
            </a:r>
            <a:r>
              <a:rPr lang="en-US" sz="3200" u="sng"/>
              <a:t>i</a:t>
            </a:r>
            <a:r>
              <a:rPr lang="en-US" sz="3200"/>
              <a:t>brary		B. equ</a:t>
            </a:r>
            <a:r>
              <a:rPr lang="en-US" sz="3200" u="sng"/>
              <a:t>i</a:t>
            </a:r>
            <a:r>
              <a:rPr lang="en-US" sz="3200"/>
              <a:t>pment	C. hosp</a:t>
            </a:r>
            <a:r>
              <a:rPr lang="en-US" sz="3200" u="sng"/>
              <a:t>i</a:t>
            </a:r>
            <a:r>
              <a:rPr lang="en-US" sz="3200"/>
              <a:t>tal		 D. follow</a:t>
            </a:r>
            <a:r>
              <a:rPr lang="en-US" sz="3200" u="sng"/>
              <a:t>i</a:t>
            </a:r>
            <a:r>
              <a:rPr lang="en-US" sz="3200"/>
              <a:t>ng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A. c</a:t>
            </a:r>
            <a:r>
              <a:rPr lang="en-US" sz="3200" u="sng"/>
              <a:t>a</a:t>
            </a:r>
            <a:r>
              <a:rPr lang="en-US" sz="3200"/>
              <a:t>p			B. pl</a:t>
            </a:r>
            <a:r>
              <a:rPr lang="en-US" sz="3200" u="sng"/>
              <a:t>a</a:t>
            </a:r>
            <a:r>
              <a:rPr lang="en-US" sz="3200"/>
              <a:t>ce		C. day		D. pl</a:t>
            </a:r>
            <a:r>
              <a:rPr lang="en-US" sz="3200" u="sng"/>
              <a:t>a</a:t>
            </a:r>
            <a:r>
              <a:rPr lang="en-US" sz="3200"/>
              <a:t>y</a:t>
            </a:r>
            <a:endParaRPr lang="en-US" sz="3200" u="sng"/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d</a:t>
            </a:r>
            <a:r>
              <a:rPr lang="en-US" sz="3200" u="sng"/>
              <a:t>e</a:t>
            </a:r>
            <a:r>
              <a:rPr lang="en-US" sz="3200"/>
              <a:t>sk			B. b</a:t>
            </a:r>
            <a:r>
              <a:rPr lang="en-US" sz="3200" u="sng"/>
              <a:t>e</a:t>
            </a:r>
            <a:r>
              <a:rPr lang="en-US" sz="3200"/>
              <a:t>nch		C. fri</a:t>
            </a:r>
            <a:r>
              <a:rPr lang="en-US" sz="3200" u="sng"/>
              <a:t>e</a:t>
            </a:r>
            <a:r>
              <a:rPr lang="en-US" sz="3200"/>
              <a:t>nd		D. us</a:t>
            </a:r>
            <a:r>
              <a:rPr lang="en-US" sz="3200" u="sng"/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74984" y="141073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2113" y="339316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9221841" y="536144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0969" y="1819905"/>
            <a:ext cx="218823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/ˈlaɪbreri/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74442" y="1765832"/>
            <a:ext cx="258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/ɪˈkwɪpmənt/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28250" y="1754853"/>
            <a:ext cx="341142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/ˈhɑ:spɪtəl 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98036" y="1812266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/ˈfɑ:loʊɪŋ/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/kæp/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96512" y="3802339"/>
            <a:ext cx="31117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/pleɪs/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40663"/>
            <a:ext cx="314750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/deɪ/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21807" y="3689902"/>
            <a:ext cx="299805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/pleɪ/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8397" y="569069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/desk/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91785" y="5690697"/>
            <a:ext cx="30722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/bentʃ/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28250" y="5666844"/>
            <a:ext cx="292535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/frend/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402424" y="5667883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/ju:z/</a:t>
            </a:r>
          </a:p>
        </p:txBody>
      </p:sp>
    </p:spTree>
    <p:extLst>
      <p:ext uri="{BB962C8B-B14F-4D97-AF65-F5344CB8AC3E}">
        <p14:creationId xmlns:p14="http://schemas.microsoft.com/office/powerpoint/2010/main" val="1654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0215" y="438358"/>
            <a:ext cx="529946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ea typeface="Times New Roman" panose="02020603050405020304" pitchFamily="18" charset="0"/>
              </a:rPr>
              <a:t>Game: Who is faster?</a:t>
            </a:r>
            <a:endParaRPr lang="en-US" sz="45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ress Shirt 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591" y="1496291"/>
            <a:ext cx="4370338" cy="4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70618" y="2770909"/>
            <a:ext cx="3186546" cy="1011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SHIRT </a:t>
            </a:r>
          </a:p>
        </p:txBody>
      </p:sp>
    </p:spTree>
    <p:extLst>
      <p:ext uri="{BB962C8B-B14F-4D97-AF65-F5344CB8AC3E}">
        <p14:creationId xmlns:p14="http://schemas.microsoft.com/office/powerpoint/2010/main" val="4306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61" y="1097539"/>
            <a:ext cx="5468133" cy="441656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70618" y="2770909"/>
            <a:ext cx="3186546" cy="1011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TENT </a:t>
            </a:r>
          </a:p>
        </p:txBody>
      </p:sp>
    </p:spTree>
    <p:extLst>
      <p:ext uri="{BB962C8B-B14F-4D97-AF65-F5344CB8AC3E}">
        <p14:creationId xmlns:p14="http://schemas.microsoft.com/office/powerpoint/2010/main" val="39817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88" y="1090612"/>
            <a:ext cx="5112951" cy="46451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370618" y="2770909"/>
            <a:ext cx="3186546" cy="1011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RACKET</a:t>
            </a:r>
          </a:p>
        </p:txBody>
      </p:sp>
    </p:spTree>
    <p:extLst>
      <p:ext uri="{BB962C8B-B14F-4D97-AF65-F5344CB8AC3E}">
        <p14:creationId xmlns:p14="http://schemas.microsoft.com/office/powerpoint/2010/main" val="3813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813</Words>
  <Application>Microsoft Office PowerPoint</Application>
  <PresentationFormat>Màn hình rộng</PresentationFormat>
  <Paragraphs>103</Paragraphs>
  <Slides>28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548</cp:revision>
  <dcterms:created xsi:type="dcterms:W3CDTF">2022-02-12T14:14:43Z</dcterms:created>
  <dcterms:modified xsi:type="dcterms:W3CDTF">2022-07-26T03:58:57Z</dcterms:modified>
</cp:coreProperties>
</file>