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72" r:id="rId3"/>
    <p:sldId id="273" r:id="rId4"/>
    <p:sldId id="256" r:id="rId5"/>
    <p:sldId id="259" r:id="rId6"/>
    <p:sldId id="263" r:id="rId7"/>
    <p:sldId id="265" r:id="rId8"/>
    <p:sldId id="277" r:id="rId9"/>
    <p:sldId id="278" r:id="rId10"/>
    <p:sldId id="279" r:id="rId11"/>
    <p:sldId id="280" r:id="rId12"/>
    <p:sldId id="275" r:id="rId13"/>
    <p:sldId id="261" r:id="rId14"/>
    <p:sldId id="281" r:id="rId15"/>
    <p:sldId id="283" r:id="rId16"/>
    <p:sldId id="284" r:id="rId17"/>
    <p:sldId id="285" r:id="rId18"/>
    <p:sldId id="289" r:id="rId19"/>
    <p:sldId id="290" r:id="rId20"/>
    <p:sldId id="291" r:id="rId21"/>
    <p:sldId id="292" r:id="rId22"/>
    <p:sldId id="293" r:id="rId23"/>
    <p:sldId id="294" r:id="rId24"/>
    <p:sldId id="295" r:id="rId25"/>
    <p:sldId id="296" r:id="rId26"/>
    <p:sldId id="286" r:id="rId27"/>
    <p:sldId id="287" r:id="rId28"/>
    <p:sldId id="288" r:id="rId29"/>
    <p:sldId id="276" r:id="rId30"/>
    <p:sldId id="260" r:id="rId31"/>
    <p:sldId id="297" r:id="rId32"/>
    <p:sldId id="267" r:id="rId33"/>
    <p:sldId id="299" r:id="rId34"/>
    <p:sldId id="298" r:id="rId35"/>
    <p:sldId id="269" r:id="rId36"/>
    <p:sldId id="271" r:id="rId37"/>
  </p:sldIdLst>
  <p:sldSz cx="18288000" cy="10287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49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3.svg"/><Relationship Id="rId18" Type="http://schemas.openxmlformats.org/officeDocument/2006/relationships/image" Target="../media/image9.png"/><Relationship Id="rId3" Type="http://schemas.openxmlformats.org/officeDocument/2006/relationships/image" Target="../media/image87.svg"/><Relationship Id="rId21" Type="http://schemas.openxmlformats.org/officeDocument/2006/relationships/image" Target="../media/image46.svg"/><Relationship Id="rId7" Type="http://schemas.openxmlformats.org/officeDocument/2006/relationships/image" Target="../media/image34.svg"/><Relationship Id="rId12" Type="http://schemas.openxmlformats.org/officeDocument/2006/relationships/image" Target="../media/image6.png"/><Relationship Id="rId17" Type="http://schemas.openxmlformats.org/officeDocument/2006/relationships/image" Target="../media/image40.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0.svg"/><Relationship Id="rId24" Type="http://schemas.openxmlformats.org/officeDocument/2006/relationships/image" Target="../media/image12.png"/><Relationship Id="rId5" Type="http://schemas.openxmlformats.org/officeDocument/2006/relationships/image" Target="../media/image52.svg"/><Relationship Id="rId15" Type="http://schemas.openxmlformats.org/officeDocument/2006/relationships/image" Target="../media/image38.svg"/><Relationship Id="rId23" Type="http://schemas.openxmlformats.org/officeDocument/2006/relationships/image" Target="../media/image81.svg"/><Relationship Id="rId10" Type="http://schemas.openxmlformats.org/officeDocument/2006/relationships/image" Target="../media/image5.png"/><Relationship Id="rId19"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89.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sv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6.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26.svg"/><Relationship Id="rId10" Type="http://schemas.openxmlformats.org/officeDocument/2006/relationships/image" Target="../media/image13.pn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svg"/><Relationship Id="rId18" Type="http://schemas.openxmlformats.org/officeDocument/2006/relationships/image" Target="../media/image17.png"/><Relationship Id="rId26" Type="http://schemas.openxmlformats.org/officeDocument/2006/relationships/image" Target="../media/image41.png"/><Relationship Id="rId3" Type="http://schemas.openxmlformats.org/officeDocument/2006/relationships/image" Target="../media/image56.svg"/><Relationship Id="rId21" Type="http://schemas.openxmlformats.org/officeDocument/2006/relationships/image" Target="../media/image19.png"/><Relationship Id="rId7" Type="http://schemas.openxmlformats.org/officeDocument/2006/relationships/image" Target="../media/image24.svg"/><Relationship Id="rId12" Type="http://schemas.openxmlformats.org/officeDocument/2006/relationships/image" Target="../media/image36.png"/><Relationship Id="rId17" Type="http://schemas.openxmlformats.org/officeDocument/2006/relationships/image" Target="../media/image28.svg"/><Relationship Id="rId25" Type="http://schemas.openxmlformats.org/officeDocument/2006/relationships/image" Target="../media/image60.svg"/><Relationship Id="rId2" Type="http://schemas.openxmlformats.org/officeDocument/2006/relationships/image" Target="../media/image34.png"/><Relationship Id="rId16" Type="http://schemas.openxmlformats.org/officeDocument/2006/relationships/image" Target="../media/image14.pn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24" Type="http://schemas.openxmlformats.org/officeDocument/2006/relationships/image" Target="../media/image40.png"/><Relationship Id="rId5" Type="http://schemas.openxmlformats.org/officeDocument/2006/relationships/image" Target="../media/image48.svg"/><Relationship Id="rId15" Type="http://schemas.openxmlformats.org/officeDocument/2006/relationships/image" Target="../media/image36.svg"/><Relationship Id="rId23" Type="http://schemas.openxmlformats.org/officeDocument/2006/relationships/image" Target="../media/image58.svg"/><Relationship Id="rId10" Type="http://schemas.openxmlformats.org/officeDocument/2006/relationships/image" Target="../media/image24.png"/><Relationship Id="rId19"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svg"/><Relationship Id="rId14" Type="http://schemas.openxmlformats.org/officeDocument/2006/relationships/image" Target="../media/image37.png"/><Relationship Id="rId22" Type="http://schemas.openxmlformats.org/officeDocument/2006/relationships/image" Target="../media/image39.png"/><Relationship Id="rId27"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18" Type="http://schemas.openxmlformats.org/officeDocument/2006/relationships/image" Target="../media/image18.png"/><Relationship Id="rId7" Type="http://schemas.openxmlformats.org/officeDocument/2006/relationships/image" Target="../media/image24.svg"/><Relationship Id="rId12" Type="http://schemas.openxmlformats.org/officeDocument/2006/relationships/image" Target="../media/image15.png"/><Relationship Id="rId17" Type="http://schemas.openxmlformats.org/officeDocument/2006/relationships/image" Target="../media/image34.svg"/><Relationship Id="rId2" Type="http://schemas.openxmlformats.org/officeDocument/2006/relationships/image" Target="../media/image12.png"/><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28.svg"/><Relationship Id="rId15" Type="http://schemas.openxmlformats.org/officeDocument/2006/relationships/image" Target="../media/image32.svg"/><Relationship Id="rId10" Type="http://schemas.openxmlformats.org/officeDocument/2006/relationships/image" Target="../media/image14.png"/><Relationship Id="rId19" Type="http://schemas.openxmlformats.org/officeDocument/2006/relationships/image" Target="../media/image36.svg"/><Relationship Id="rId9" Type="http://schemas.openxmlformats.org/officeDocument/2006/relationships/image" Target="../media/image26.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svg"/><Relationship Id="rId18" Type="http://schemas.openxmlformats.org/officeDocument/2006/relationships/image" Target="../media/image17.png"/><Relationship Id="rId26" Type="http://schemas.openxmlformats.org/officeDocument/2006/relationships/image" Target="../media/image41.png"/><Relationship Id="rId3" Type="http://schemas.openxmlformats.org/officeDocument/2006/relationships/image" Target="../media/image56.svg"/><Relationship Id="rId21" Type="http://schemas.openxmlformats.org/officeDocument/2006/relationships/image" Target="../media/image19.png"/><Relationship Id="rId7" Type="http://schemas.openxmlformats.org/officeDocument/2006/relationships/image" Target="../media/image24.svg"/><Relationship Id="rId12" Type="http://schemas.openxmlformats.org/officeDocument/2006/relationships/image" Target="../media/image36.png"/><Relationship Id="rId17" Type="http://schemas.openxmlformats.org/officeDocument/2006/relationships/image" Target="../media/image28.svg"/><Relationship Id="rId25" Type="http://schemas.openxmlformats.org/officeDocument/2006/relationships/image" Target="../media/image60.svg"/><Relationship Id="rId2" Type="http://schemas.openxmlformats.org/officeDocument/2006/relationships/image" Target="../media/image34.png"/><Relationship Id="rId16" Type="http://schemas.openxmlformats.org/officeDocument/2006/relationships/image" Target="../media/image14.pn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24" Type="http://schemas.openxmlformats.org/officeDocument/2006/relationships/image" Target="../media/image40.png"/><Relationship Id="rId5" Type="http://schemas.openxmlformats.org/officeDocument/2006/relationships/image" Target="../media/image48.svg"/><Relationship Id="rId15" Type="http://schemas.openxmlformats.org/officeDocument/2006/relationships/image" Target="../media/image36.svg"/><Relationship Id="rId23" Type="http://schemas.openxmlformats.org/officeDocument/2006/relationships/image" Target="../media/image58.svg"/><Relationship Id="rId10" Type="http://schemas.openxmlformats.org/officeDocument/2006/relationships/image" Target="../media/image24.png"/><Relationship Id="rId19"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svg"/><Relationship Id="rId14" Type="http://schemas.openxmlformats.org/officeDocument/2006/relationships/image" Target="../media/image37.png"/><Relationship Id="rId22" Type="http://schemas.openxmlformats.org/officeDocument/2006/relationships/image" Target="../media/image39.png"/><Relationship Id="rId27" Type="http://schemas.openxmlformats.org/officeDocument/2006/relationships/image" Target="../media/image6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6.svg"/><Relationship Id="rId18" Type="http://schemas.openxmlformats.org/officeDocument/2006/relationships/image" Target="../media/image24.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26.svg"/><Relationship Id="rId2" Type="http://schemas.openxmlformats.org/officeDocument/2006/relationships/image" Target="../media/image2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4.svg"/><Relationship Id="rId5" Type="http://schemas.openxmlformats.org/officeDocument/2006/relationships/image" Target="../media/image2.svg"/><Relationship Id="rId15" Type="http://schemas.openxmlformats.org/officeDocument/2006/relationships/image" Target="../media/image40.svg"/><Relationship Id="rId10" Type="http://schemas.openxmlformats.org/officeDocument/2006/relationships/image" Target="../media/image9.png"/><Relationship Id="rId19" Type="http://schemas.openxmlformats.org/officeDocument/2006/relationships/image" Target="../media/image8.svg"/><Relationship Id="rId9" Type="http://schemas.openxmlformats.org/officeDocument/2006/relationships/image" Target="../media/image14.svg"/><Relationship Id="rId1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6.svg"/><Relationship Id="rId18" Type="http://schemas.openxmlformats.org/officeDocument/2006/relationships/image" Target="../media/image24.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26.svg"/><Relationship Id="rId2" Type="http://schemas.openxmlformats.org/officeDocument/2006/relationships/image" Target="../media/image2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4.svg"/><Relationship Id="rId5" Type="http://schemas.openxmlformats.org/officeDocument/2006/relationships/image" Target="../media/image2.svg"/><Relationship Id="rId15" Type="http://schemas.openxmlformats.org/officeDocument/2006/relationships/image" Target="../media/image40.svg"/><Relationship Id="rId10" Type="http://schemas.openxmlformats.org/officeDocument/2006/relationships/image" Target="../media/image9.png"/><Relationship Id="rId19" Type="http://schemas.openxmlformats.org/officeDocument/2006/relationships/image" Target="../media/image8.svg"/><Relationship Id="rId9" Type="http://schemas.openxmlformats.org/officeDocument/2006/relationships/image" Target="../media/image14.sv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52.png"/><Relationship Id="rId2" Type="http://schemas.openxmlformats.org/officeDocument/2006/relationships/image" Target="../media/image22.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26.svg"/><Relationship Id="rId1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svg"/><Relationship Id="rId1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52.png"/><Relationship Id="rId2" Type="http://schemas.openxmlformats.org/officeDocument/2006/relationships/image" Target="../media/image22.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26.svg"/><Relationship Id="rId1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svg"/><Relationship Id="rId1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52.png"/><Relationship Id="rId2" Type="http://schemas.openxmlformats.org/officeDocument/2006/relationships/image" Target="../media/image22.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26.svg"/><Relationship Id="rId1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svg"/><Relationship Id="rId1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1.svg"/><Relationship Id="rId3" Type="http://schemas.openxmlformats.org/officeDocument/2006/relationships/image" Target="../media/image83.svg"/><Relationship Id="rId7" Type="http://schemas.openxmlformats.org/officeDocument/2006/relationships/image" Target="../media/image38.svg"/><Relationship Id="rId12" Type="http://schemas.openxmlformats.org/officeDocument/2006/relationships/image" Target="../media/image11.png"/><Relationship Id="rId17" Type="http://schemas.openxmlformats.org/officeDocument/2006/relationships/image" Target="../media/image85.svg"/><Relationship Id="rId2" Type="http://schemas.openxmlformats.org/officeDocument/2006/relationships/image" Target="../media/image53.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svg"/><Relationship Id="rId5" Type="http://schemas.openxmlformats.org/officeDocument/2006/relationships/image" Target="../media/image48.svg"/><Relationship Id="rId15" Type="http://schemas.openxmlformats.org/officeDocument/2006/relationships/image" Target="../media/image42.svg"/><Relationship Id="rId10"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3.svg"/><Relationship Id="rId18" Type="http://schemas.openxmlformats.org/officeDocument/2006/relationships/image" Target="../media/image9.png"/><Relationship Id="rId3" Type="http://schemas.openxmlformats.org/officeDocument/2006/relationships/image" Target="../media/image87.svg"/><Relationship Id="rId21" Type="http://schemas.openxmlformats.org/officeDocument/2006/relationships/image" Target="../media/image46.svg"/><Relationship Id="rId7" Type="http://schemas.openxmlformats.org/officeDocument/2006/relationships/image" Target="../media/image34.svg"/><Relationship Id="rId12" Type="http://schemas.openxmlformats.org/officeDocument/2006/relationships/image" Target="../media/image6.png"/><Relationship Id="rId17" Type="http://schemas.openxmlformats.org/officeDocument/2006/relationships/image" Target="../media/image40.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0.svg"/><Relationship Id="rId24" Type="http://schemas.openxmlformats.org/officeDocument/2006/relationships/image" Target="../media/image12.png"/><Relationship Id="rId5" Type="http://schemas.openxmlformats.org/officeDocument/2006/relationships/image" Target="../media/image52.svg"/><Relationship Id="rId15" Type="http://schemas.openxmlformats.org/officeDocument/2006/relationships/image" Target="../media/image38.svg"/><Relationship Id="rId23" Type="http://schemas.openxmlformats.org/officeDocument/2006/relationships/image" Target="../media/image81.svg"/><Relationship Id="rId10" Type="http://schemas.openxmlformats.org/officeDocument/2006/relationships/image" Target="../media/image5.png"/><Relationship Id="rId19"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89.svg"/><Relationship Id="rId14" Type="http://schemas.openxmlformats.org/officeDocument/2006/relationships/image" Target="../media/image7.png"/><Relationship Id="rId22"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svg"/><Relationship Id="rId18" Type="http://schemas.openxmlformats.org/officeDocument/2006/relationships/image" Target="../media/image29.png"/><Relationship Id="rId3" Type="http://schemas.openxmlformats.org/officeDocument/2006/relationships/image" Target="../media/image2.svg"/><Relationship Id="rId21" Type="http://schemas.openxmlformats.org/officeDocument/2006/relationships/image" Target="../media/image31.png"/><Relationship Id="rId7" Type="http://schemas.openxmlformats.org/officeDocument/2006/relationships/image" Target="../media/image6.svg"/><Relationship Id="rId12" Type="http://schemas.openxmlformats.org/officeDocument/2006/relationships/image" Target="../media/image26.png"/><Relationship Id="rId17" Type="http://schemas.openxmlformats.org/officeDocument/2006/relationships/image" Target="../media/image16.svg"/><Relationship Id="rId2" Type="http://schemas.openxmlformats.org/officeDocument/2006/relationships/image" Target="../media/image21.png"/><Relationship Id="rId16" Type="http://schemas.openxmlformats.org/officeDocument/2006/relationships/image" Target="../media/image28.pn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0.svg"/><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27.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13" Type="http://schemas.openxmlformats.org/officeDocument/2006/relationships/image" Target="../media/image34.svg"/><Relationship Id="rId3" Type="http://schemas.openxmlformats.org/officeDocument/2006/relationships/image" Target="../media/image4.svg"/><Relationship Id="rId12" Type="http://schemas.openxmlformats.org/officeDocument/2006/relationships/image" Target="../media/image3.png"/><Relationship Id="rId17"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svg"/><Relationship Id="rId5" Type="http://schemas.openxmlformats.org/officeDocument/2006/relationships/image" Target="../media/image26.svg"/><Relationship Id="rId4" Type="http://schemas.openxmlformats.org/officeDocument/2006/relationships/image" Target="../media/image13.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svg"/><Relationship Id="rId18" Type="http://schemas.openxmlformats.org/officeDocument/2006/relationships/image" Target="../media/image17.png"/><Relationship Id="rId26" Type="http://schemas.openxmlformats.org/officeDocument/2006/relationships/image" Target="../media/image41.png"/><Relationship Id="rId3" Type="http://schemas.openxmlformats.org/officeDocument/2006/relationships/image" Target="../media/image56.svg"/><Relationship Id="rId21" Type="http://schemas.openxmlformats.org/officeDocument/2006/relationships/image" Target="../media/image19.png"/><Relationship Id="rId7" Type="http://schemas.openxmlformats.org/officeDocument/2006/relationships/image" Target="../media/image24.svg"/><Relationship Id="rId12" Type="http://schemas.openxmlformats.org/officeDocument/2006/relationships/image" Target="../media/image36.png"/><Relationship Id="rId17" Type="http://schemas.openxmlformats.org/officeDocument/2006/relationships/image" Target="../media/image28.svg"/><Relationship Id="rId25" Type="http://schemas.openxmlformats.org/officeDocument/2006/relationships/image" Target="../media/image60.svg"/><Relationship Id="rId2" Type="http://schemas.openxmlformats.org/officeDocument/2006/relationships/image" Target="../media/image34.png"/><Relationship Id="rId16" Type="http://schemas.openxmlformats.org/officeDocument/2006/relationships/image" Target="../media/image14.pn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24" Type="http://schemas.openxmlformats.org/officeDocument/2006/relationships/image" Target="../media/image40.png"/><Relationship Id="rId5" Type="http://schemas.openxmlformats.org/officeDocument/2006/relationships/image" Target="../media/image48.svg"/><Relationship Id="rId15" Type="http://schemas.openxmlformats.org/officeDocument/2006/relationships/image" Target="../media/image36.svg"/><Relationship Id="rId23" Type="http://schemas.openxmlformats.org/officeDocument/2006/relationships/image" Target="../media/image58.svg"/><Relationship Id="rId10" Type="http://schemas.openxmlformats.org/officeDocument/2006/relationships/image" Target="../media/image24.png"/><Relationship Id="rId19"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svg"/><Relationship Id="rId14" Type="http://schemas.openxmlformats.org/officeDocument/2006/relationships/image" Target="../media/image37.png"/><Relationship Id="rId22" Type="http://schemas.openxmlformats.org/officeDocument/2006/relationships/image" Target="../media/image39.png"/><Relationship Id="rId27" Type="http://schemas.openxmlformats.org/officeDocument/2006/relationships/image" Target="../media/image62.svg"/></Relationships>
</file>

<file path=ppt/slides/_rels/slide7.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svg"/><Relationship Id="rId12" Type="http://schemas.openxmlformats.org/officeDocument/2006/relationships/image" Target="../media/image15.png"/><Relationship Id="rId2" Type="http://schemas.openxmlformats.org/officeDocument/2006/relationships/image" Target="../media/image21.png"/><Relationship Id="rId16"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6.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sv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6.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sv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6.svg"/><Relationship Id="rId15" Type="http://schemas.openxmlformats.org/officeDocument/2006/relationships/image" Target="../media/image32.sv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762"/>
        </a:solidFill>
        <a:effectLst/>
      </p:bgPr>
    </p:bg>
    <p:spTree>
      <p:nvGrpSpPr>
        <p:cNvPr id="1" name=""/>
        <p:cNvGrpSpPr/>
        <p:nvPr/>
      </p:nvGrpSpPr>
      <p:grpSpPr>
        <a:xfrm>
          <a:off x="0" y="0"/>
          <a:ext cx="0" cy="0"/>
          <a:chOff x="0" y="0"/>
          <a:chExt cx="0" cy="0"/>
        </a:xfrm>
      </p:grpSpPr>
      <p:sp>
        <p:nvSpPr>
          <p:cNvPr id="2" name="TextBox 2"/>
          <p:cNvSpPr txBox="1"/>
          <p:nvPr/>
        </p:nvSpPr>
        <p:spPr>
          <a:xfrm>
            <a:off x="2286000" y="3792545"/>
            <a:ext cx="13665522" cy="3145028"/>
          </a:xfrm>
          <a:prstGeom prst="rect">
            <a:avLst/>
          </a:prstGeom>
        </p:spPr>
        <p:txBody>
          <a:bodyPr wrap="square" lIns="0" tIns="0" rIns="0" bIns="0" rtlCol="0" anchor="t">
            <a:spAutoFit/>
          </a:bodyPr>
          <a:lstStyle/>
          <a:p>
            <a:pPr marL="0" lvl="0" indent="0" algn="ctr">
              <a:lnSpc>
                <a:spcPct val="150000"/>
              </a:lnSpc>
            </a:pPr>
            <a:r>
              <a:rPr lang="vi-VN" sz="7200" b="1" dirty="0" smtClean="0">
                <a:solidFill>
                  <a:srgbClr val="FFFFFF"/>
                </a:solidFill>
              </a:rPr>
              <a:t>CHÀO MỪNG CÁC EM ĐẾN VỚI BÀI HỌC NGÀY HÔM NAY!</a:t>
            </a:r>
            <a:endParaRPr lang="en-US" sz="7200" b="1" dirty="0">
              <a:solidFill>
                <a:srgbClr val="FFFFFF"/>
              </a:solidFill>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85344" y="-1653714"/>
            <a:ext cx="4747912" cy="476524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806859" flipV="1">
            <a:off x="-305882" y="316564"/>
            <a:ext cx="3888364" cy="59385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739455">
            <a:off x="3313781" y="1068173"/>
            <a:ext cx="260981" cy="2841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59971">
            <a:off x="1487403" y="1421984"/>
            <a:ext cx="1030146" cy="261096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4020" y="5801888"/>
            <a:ext cx="369360" cy="36936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134483" y="1597341"/>
            <a:ext cx="369360" cy="36936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96787">
            <a:off x="17126467" y="3964807"/>
            <a:ext cx="265666" cy="289262"/>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196787">
            <a:off x="14241368" y="8918354"/>
            <a:ext cx="265666" cy="28926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233412" y="8169865"/>
            <a:ext cx="369360" cy="36936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991382">
            <a:off x="-735751" y="8411089"/>
            <a:ext cx="4748102" cy="2356785"/>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9276000">
            <a:off x="-732189" y="8593555"/>
            <a:ext cx="4435302" cy="1991854"/>
          </a:xfrm>
          <a:prstGeom prst="rect">
            <a:avLst/>
          </a:prstGeom>
        </p:spPr>
      </p:pic>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9497168">
            <a:off x="16461791" y="6165866"/>
            <a:ext cx="3876615" cy="979726"/>
          </a:xfrm>
          <a:prstGeom prst="rect">
            <a:avLst/>
          </a:prstGeom>
        </p:spPr>
      </p:pic>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6404793">
            <a:off x="13806506" y="9673403"/>
            <a:ext cx="6905588" cy="61028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622">
            <a:off x="10685803" y="8899897"/>
            <a:ext cx="8486633" cy="75000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63220" y="8068811"/>
            <a:ext cx="2329842" cy="23469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36812">
            <a:off x="-2723668" y="-8060508"/>
            <a:ext cx="9980586" cy="882034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59080">
            <a:off x="509743" y="-203298"/>
            <a:ext cx="1347927" cy="110530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49015">
            <a:off x="-196492" y="8644736"/>
            <a:ext cx="4134082" cy="205200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01593">
            <a:off x="-610952" y="8904013"/>
            <a:ext cx="3901747" cy="1752239"/>
          </a:xfrm>
          <a:prstGeom prst="rect">
            <a:avLst/>
          </a:prstGeom>
        </p:spPr>
      </p:pic>
      <p:sp>
        <p:nvSpPr>
          <p:cNvPr id="15" name="TextBox 15"/>
          <p:cNvSpPr txBox="1"/>
          <p:nvPr/>
        </p:nvSpPr>
        <p:spPr>
          <a:xfrm>
            <a:off x="1524000" y="1127993"/>
            <a:ext cx="9505706" cy="924612"/>
          </a:xfrm>
          <a:prstGeom prst="rect">
            <a:avLst/>
          </a:prstGeom>
        </p:spPr>
        <p:txBody>
          <a:bodyPr wrap="square" lIns="0" tIns="0" rIns="0" bIns="0" rtlCol="0" anchor="t">
            <a:spAutoFit/>
          </a:bodyPr>
          <a:lstStyle/>
          <a:p>
            <a:pPr marL="0" lvl="0" indent="0">
              <a:lnSpc>
                <a:spcPts val="7699"/>
              </a:lnSpc>
              <a:spcBef>
                <a:spcPct val="0"/>
              </a:spcBef>
            </a:pPr>
            <a:r>
              <a:rPr lang="vi-VN" sz="5600" b="1" u="none" dirty="0" smtClean="0">
                <a:solidFill>
                  <a:srgbClr val="084762"/>
                </a:solidFill>
              </a:rPr>
              <a:t>2. Tác phẩm</a:t>
            </a:r>
            <a:endParaRPr lang="en-US" sz="5600" b="1" u="none" dirty="0">
              <a:solidFill>
                <a:srgbClr val="084762"/>
              </a:solidFill>
            </a:endParaRPr>
          </a:p>
        </p:txBody>
      </p:sp>
      <p:sp>
        <p:nvSpPr>
          <p:cNvPr id="4" name="Rectangle 3"/>
          <p:cNvSpPr/>
          <p:nvPr/>
        </p:nvSpPr>
        <p:spPr>
          <a:xfrm>
            <a:off x="1359462" y="2183167"/>
            <a:ext cx="16002000" cy="6370975"/>
          </a:xfrm>
          <a:prstGeom prst="rect">
            <a:avLst/>
          </a:prstGeom>
        </p:spPr>
        <p:txBody>
          <a:bodyPr wrap="square">
            <a:spAutoFit/>
          </a:bodyPr>
          <a:lstStyle/>
          <a:p>
            <a:pPr marL="742950" indent="-742950">
              <a:lnSpc>
                <a:spcPct val="150000"/>
              </a:lnSpc>
              <a:spcBef>
                <a:spcPts val="600"/>
              </a:spcBef>
              <a:spcAft>
                <a:spcPts val="600"/>
              </a:spcAft>
              <a:buFont typeface="Wingdings" panose="05000000000000000000" pitchFamily="2" charset="2"/>
              <a:buChar char="q"/>
              <a:tabLst>
                <a:tab pos="2552700" algn="l"/>
              </a:tabLst>
            </a:pPr>
            <a:r>
              <a:rPr lang="de-DE" sz="4200" b="1" dirty="0" smtClean="0">
                <a:latin typeface="Arial" panose="020B0604020202020204" pitchFamily="34" charset="0"/>
                <a:ea typeface="Times New Roman" panose="02020603050405020304" pitchFamily="18" charset="0"/>
                <a:cs typeface="Arial" panose="020B0604020202020204" pitchFamily="34" charset="0"/>
              </a:rPr>
              <a:t>Người </a:t>
            </a:r>
            <a:r>
              <a:rPr lang="de-DE" sz="4200" b="1" dirty="0">
                <a:latin typeface="Arial" panose="020B0604020202020204" pitchFamily="34" charset="0"/>
                <a:ea typeface="Times New Roman" panose="02020603050405020304" pitchFamily="18" charset="0"/>
                <a:cs typeface="Arial" panose="020B0604020202020204" pitchFamily="34" charset="0"/>
              </a:rPr>
              <a:t>kể chuyện: </a:t>
            </a:r>
            <a:r>
              <a:rPr lang="de-DE" sz="4200" dirty="0">
                <a:latin typeface="Arial" panose="020B0604020202020204" pitchFamily="34" charset="0"/>
                <a:ea typeface="Times New Roman" panose="02020603050405020304" pitchFamily="18" charset="0"/>
                <a:cs typeface="Arial" panose="020B0604020202020204" pitchFamily="34" charset="0"/>
              </a:rPr>
              <a:t>Phương Định – là nhân vật </a:t>
            </a:r>
            <a:r>
              <a:rPr lang="de-DE" sz="4200" dirty="0" smtClean="0">
                <a:latin typeface="Arial" panose="020B0604020202020204" pitchFamily="34" charset="0"/>
                <a:ea typeface="Times New Roman" panose="02020603050405020304" pitchFamily="18" charset="0"/>
                <a:cs typeface="Arial" panose="020B0604020202020204" pitchFamily="34" charset="0"/>
              </a:rPr>
              <a:t>chính</a:t>
            </a:r>
            <a:r>
              <a:rPr lang="vi-VN" sz="4200" dirty="0" smtClean="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Bef>
                <a:spcPts val="600"/>
              </a:spcBef>
              <a:spcAft>
                <a:spcPts val="600"/>
              </a:spcAft>
              <a:buFont typeface="Wingdings" panose="05000000000000000000" pitchFamily="2" charset="2"/>
              <a:buChar char="q"/>
              <a:tabLst>
                <a:tab pos="2552700" algn="l"/>
              </a:tabLst>
            </a:pPr>
            <a:r>
              <a:rPr lang="de-DE" sz="4200" b="1" dirty="0" smtClean="0">
                <a:latin typeface="Arial" panose="020B0604020202020204" pitchFamily="34" charset="0"/>
                <a:ea typeface="Times New Roman" panose="02020603050405020304" pitchFamily="18" charset="0"/>
                <a:cs typeface="Arial" panose="020B0604020202020204" pitchFamily="34" charset="0"/>
              </a:rPr>
              <a:t>Ngôi thứ nhất xưng tôi</a:t>
            </a:r>
            <a:r>
              <a:rPr lang="vi-VN" sz="4200" b="1" dirty="0">
                <a:latin typeface="Arial" panose="020B0604020202020204" pitchFamily="34" charset="0"/>
                <a:ea typeface="Times New Roman" panose="02020603050405020304" pitchFamily="18" charset="0"/>
                <a:cs typeface="Arial" panose="020B0604020202020204" pitchFamily="34" charset="0"/>
              </a:rPr>
              <a:t>:</a:t>
            </a:r>
            <a:endParaRPr lang="en-US" sz="4200" b="1"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tabLst>
                <a:tab pos="2552700" algn="l"/>
              </a:tabLst>
            </a:pPr>
            <a:r>
              <a:rPr lang="de-DE" sz="4200"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de-DE" sz="4200" dirty="0" smtClean="0">
                <a:latin typeface="Arial" panose="020B0604020202020204" pitchFamily="34" charset="0"/>
                <a:ea typeface="Times New Roman" panose="02020603050405020304" pitchFamily="18" charset="0"/>
                <a:cs typeface="Arial" panose="020B0604020202020204" pitchFamily="34" charset="0"/>
              </a:rPr>
              <a:t>Tạo </a:t>
            </a:r>
            <a:r>
              <a:rPr lang="de-DE" sz="4200" dirty="0">
                <a:latin typeface="Arial" panose="020B0604020202020204" pitchFamily="34" charset="0"/>
                <a:ea typeface="Times New Roman" panose="02020603050405020304" pitchFamily="18" charset="0"/>
                <a:cs typeface="Arial" panose="020B0604020202020204" pitchFamily="34" charset="0"/>
              </a:rPr>
              <a:t>thuận lợi để tác giả miêu tả, biểu hiện thế giới nội tâm cùng những cảm xúc, suy nghĩ cuả  nhân vật</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tabLst>
                <a:tab pos="2552700" algn="l"/>
              </a:tabLst>
            </a:pPr>
            <a:r>
              <a:rPr lang="de-DE" sz="4200"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de-DE" sz="4200" dirty="0" smtClean="0">
                <a:latin typeface="Arial" panose="020B0604020202020204" pitchFamily="34" charset="0"/>
                <a:ea typeface="Times New Roman" panose="02020603050405020304" pitchFamily="18" charset="0"/>
                <a:cs typeface="Arial" panose="020B0604020202020204" pitchFamily="34" charset="0"/>
              </a:rPr>
              <a:t>Làm </a:t>
            </a:r>
            <a:r>
              <a:rPr lang="de-DE" sz="4200" dirty="0">
                <a:latin typeface="Arial" panose="020B0604020202020204" pitchFamily="34" charset="0"/>
                <a:ea typeface="Times New Roman" panose="02020603050405020304" pitchFamily="18" charset="0"/>
                <a:cs typeface="Arial" panose="020B0604020202020204" pitchFamily="34" charset="0"/>
              </a:rPr>
              <a:t>cho câu chuyện cụ thể, sinh động, làm cho người đọc tin vào câu chuyện hơn.</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66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36812">
            <a:off x="-2723668" y="-8060508"/>
            <a:ext cx="9980586" cy="882034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59080">
            <a:off x="1841679" y="-63450"/>
            <a:ext cx="1347927" cy="1105301"/>
          </a:xfrm>
          <a:prstGeom prst="rect">
            <a:avLst/>
          </a:prstGeom>
        </p:spPr>
      </p:pic>
      <p:sp>
        <p:nvSpPr>
          <p:cNvPr id="4" name="Rectangle 3"/>
          <p:cNvSpPr/>
          <p:nvPr/>
        </p:nvSpPr>
        <p:spPr>
          <a:xfrm>
            <a:off x="6858000" y="504659"/>
            <a:ext cx="5875171" cy="830997"/>
          </a:xfrm>
          <a:prstGeom prst="rect">
            <a:avLst/>
          </a:prstGeom>
        </p:spPr>
        <p:txBody>
          <a:bodyPr wrap="square">
            <a:spAutoFit/>
          </a:bodyPr>
          <a:lstStyle/>
          <a:p>
            <a:pPr algn="ctr">
              <a:spcBef>
                <a:spcPts val="600"/>
              </a:spcBef>
              <a:spcAft>
                <a:spcPts val="600"/>
              </a:spcAft>
              <a:tabLst>
                <a:tab pos="2552700" algn="l"/>
              </a:tabLst>
            </a:pPr>
            <a:r>
              <a:rPr lang="vi-VN" sz="4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TÓM TẮT TRUYỆN</a:t>
            </a:r>
            <a:endPar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745861" y="1543319"/>
            <a:ext cx="16856339" cy="8448467"/>
          </a:xfrm>
          <a:prstGeom prst="rect">
            <a:avLst/>
          </a:prstGeom>
          <a:ln w="57150">
            <a:solidFill>
              <a:srgbClr val="FF0000"/>
            </a:solidFill>
          </a:ln>
        </p:spPr>
        <p:txBody>
          <a:bodyPr wrap="square">
            <a:spAutoFit/>
          </a:bodyPr>
          <a:lstStyle/>
          <a:p>
            <a:pPr marL="571500" indent="-571500" algn="just">
              <a:lnSpc>
                <a:spcPct val="150000"/>
              </a:lnSpc>
              <a:spcBef>
                <a:spcPts val="600"/>
              </a:spcBef>
              <a:spcAft>
                <a:spcPts val="600"/>
              </a:spcAft>
              <a:buFontTx/>
              <a:buChar char="-"/>
              <a:tabLst>
                <a:tab pos="2552700" algn="l"/>
              </a:tabLst>
            </a:pPr>
            <a:r>
              <a:rPr lang="de-DE" sz="3800" dirty="0" smtClean="0">
                <a:latin typeface="Arial" panose="020B0604020202020204" pitchFamily="34" charset="0"/>
                <a:ea typeface="Times New Roman" panose="02020603050405020304" pitchFamily="18" charset="0"/>
                <a:cs typeface="Arial" panose="020B0604020202020204" pitchFamily="34" charset="0"/>
              </a:rPr>
              <a:t>Truyện </a:t>
            </a:r>
            <a:r>
              <a:rPr lang="de-DE" sz="3800" dirty="0">
                <a:latin typeface="Arial" panose="020B0604020202020204" pitchFamily="34" charset="0"/>
                <a:ea typeface="Times New Roman" panose="02020603050405020304" pitchFamily="18" charset="0"/>
                <a:cs typeface="Arial" panose="020B0604020202020204" pitchFamily="34" charset="0"/>
              </a:rPr>
              <a:t>kể về 3 nữ </a:t>
            </a:r>
            <a:r>
              <a:rPr lang="vi-VN" sz="3800" dirty="0" smtClean="0">
                <a:latin typeface="Arial" panose="020B0604020202020204" pitchFamily="34" charset="0"/>
                <a:ea typeface="Times New Roman" panose="02020603050405020304" pitchFamily="18" charset="0"/>
                <a:cs typeface="Arial" panose="020B0604020202020204" pitchFamily="34" charset="0"/>
              </a:rPr>
              <a:t>thanh niên xung phong</a:t>
            </a:r>
            <a:r>
              <a:rPr lang="de-DE" sz="3800" dirty="0" smtClean="0">
                <a:latin typeface="Arial" panose="020B0604020202020204" pitchFamily="34" charset="0"/>
                <a:ea typeface="Times New Roman" panose="02020603050405020304" pitchFamily="18" charset="0"/>
                <a:cs typeface="Arial" panose="020B0604020202020204" pitchFamily="34" charset="0"/>
              </a:rPr>
              <a:t>: P</a:t>
            </a:r>
            <a:r>
              <a:rPr lang="vi-VN" sz="3800" dirty="0" smtClean="0">
                <a:latin typeface="Arial" panose="020B0604020202020204" pitchFamily="34" charset="0"/>
                <a:ea typeface="Times New Roman" panose="02020603050405020304" pitchFamily="18" charset="0"/>
                <a:cs typeface="Arial" panose="020B0604020202020204" pitchFamily="34" charset="0"/>
              </a:rPr>
              <a:t>hương </a:t>
            </a:r>
            <a:r>
              <a:rPr lang="de-DE" sz="3800" dirty="0" smtClean="0">
                <a:latin typeface="Arial" panose="020B0604020202020204" pitchFamily="34" charset="0"/>
                <a:ea typeface="Times New Roman" panose="02020603050405020304" pitchFamily="18" charset="0"/>
                <a:cs typeface="Arial" panose="020B0604020202020204" pitchFamily="34" charset="0"/>
              </a:rPr>
              <a:t>Đ</a:t>
            </a:r>
            <a:r>
              <a:rPr lang="vi-VN" sz="3800" dirty="0" smtClean="0">
                <a:latin typeface="Arial" panose="020B0604020202020204" pitchFamily="34" charset="0"/>
                <a:ea typeface="Times New Roman" panose="02020603050405020304" pitchFamily="18" charset="0"/>
                <a:cs typeface="Arial" panose="020B0604020202020204" pitchFamily="34" charset="0"/>
              </a:rPr>
              <a:t>ịnh</a:t>
            </a:r>
            <a:r>
              <a:rPr lang="de-DE" sz="3800" dirty="0" smtClean="0">
                <a:latin typeface="Arial" panose="020B0604020202020204" pitchFamily="34" charset="0"/>
                <a:ea typeface="Times New Roman" panose="02020603050405020304" pitchFamily="18" charset="0"/>
                <a:cs typeface="Arial" panose="020B0604020202020204" pitchFamily="34" charset="0"/>
              </a:rPr>
              <a:t>, </a:t>
            </a:r>
            <a:r>
              <a:rPr lang="de-DE" sz="3800" dirty="0">
                <a:latin typeface="Arial" panose="020B0604020202020204" pitchFamily="34" charset="0"/>
                <a:ea typeface="Times New Roman" panose="02020603050405020304" pitchFamily="18" charset="0"/>
                <a:cs typeface="Arial" panose="020B0604020202020204" pitchFamily="34" charset="0"/>
              </a:rPr>
              <a:t>Nho và chị Thao. Họ ở trong một hang dưới chân cao điểm trong một vùng trọng điểm trên tuyến đường Trường Sơn</a:t>
            </a:r>
            <a:r>
              <a:rPr lang="de-DE" sz="3800" dirty="0" smtClean="0">
                <a:latin typeface="Arial" panose="020B0604020202020204" pitchFamily="34" charset="0"/>
                <a:ea typeface="Times New Roman" panose="02020603050405020304" pitchFamily="18" charset="0"/>
                <a:cs typeface="Arial" panose="020B0604020202020204" pitchFamily="34" charset="0"/>
              </a:rPr>
              <a:t>.</a:t>
            </a:r>
            <a:endParaRPr lang="vi-VN" sz="38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tabLst>
                <a:tab pos="2552700" algn="l"/>
              </a:tabLst>
            </a:pPr>
            <a:r>
              <a:rPr lang="vi-VN" sz="3800" dirty="0" smtClean="0">
                <a:ea typeface="Times New Roman" panose="02020603050405020304" pitchFamily="18" charset="0"/>
                <a:cs typeface="Arial" panose="020B0604020202020204" pitchFamily="34" charset="0"/>
              </a:rPr>
              <a:t>Công </a:t>
            </a:r>
            <a:r>
              <a:rPr lang="vi-VN" sz="3800" dirty="0">
                <a:ea typeface="Times New Roman" panose="02020603050405020304" pitchFamily="18" charset="0"/>
                <a:cs typeface="Arial" panose="020B0604020202020204" pitchFamily="34" charset="0"/>
              </a:rPr>
              <a:t>việc hàng ngày của học là  khi có bom nổ thì chạy lên, đo khối lượng đất lấp vào hố bom, đếm bom chưa nổ và nếu cần thì phá bom</a:t>
            </a:r>
            <a:r>
              <a:rPr lang="vi-VN" sz="3800" dirty="0" smtClean="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tabLst>
                <a:tab pos="2552700" algn="l"/>
              </a:tabLst>
            </a:pPr>
            <a:r>
              <a:rPr lang="vi-VN" sz="3800" dirty="0" smtClean="0">
                <a:ea typeface="Times New Roman" panose="02020603050405020304" pitchFamily="18" charset="0"/>
                <a:cs typeface="Arial" panose="020B0604020202020204" pitchFamily="34" charset="0"/>
              </a:rPr>
              <a:t>Trong </a:t>
            </a:r>
            <a:r>
              <a:rPr lang="vi-VN" sz="3800" dirty="0">
                <a:ea typeface="Times New Roman" panose="02020603050405020304" pitchFamily="18" charset="0"/>
                <a:cs typeface="Arial" panose="020B0604020202020204" pitchFamily="34" charset="0"/>
              </a:rPr>
              <a:t>một lần phá bom, Nho bị thương, chị Thao và Phương Định đều lo lắng, chăm sóc tận </a:t>
            </a:r>
            <a:r>
              <a:rPr lang="vi-VN" sz="3800" dirty="0" smtClean="0">
                <a:ea typeface="Times New Roman" panose="02020603050405020304" pitchFamily="18" charset="0"/>
                <a:cs typeface="Arial" panose="020B0604020202020204" pitchFamily="34" charset="0"/>
              </a:rPr>
              <a:t>tình cho Nho.</a:t>
            </a:r>
          </a:p>
          <a:p>
            <a:pPr marL="571500" indent="-571500" algn="just">
              <a:lnSpc>
                <a:spcPct val="150000"/>
              </a:lnSpc>
              <a:spcBef>
                <a:spcPts val="600"/>
              </a:spcBef>
              <a:spcAft>
                <a:spcPts val="600"/>
              </a:spcAft>
              <a:buFontTx/>
              <a:buChar char="-"/>
              <a:tabLst>
                <a:tab pos="2552700" algn="l"/>
              </a:tabLst>
            </a:pPr>
            <a:r>
              <a:rPr lang="vi-VN" sz="3800" dirty="0" smtClean="0">
                <a:ea typeface="Times New Roman" panose="02020603050405020304" pitchFamily="18" charset="0"/>
                <a:cs typeface="Arial" panose="020B0604020202020204" pitchFamily="34" charset="0"/>
              </a:rPr>
              <a:t>Cơn </a:t>
            </a:r>
            <a:r>
              <a:rPr lang="vi-VN" sz="3800" dirty="0">
                <a:ea typeface="Times New Roman" panose="02020603050405020304" pitchFamily="18" charset="0"/>
                <a:cs typeface="Arial" panose="020B0604020202020204" pitchFamily="34" charset="0"/>
              </a:rPr>
              <a:t>mưa đá bất ngờ xuất hiện khơi gợi trong tâm hồn </a:t>
            </a:r>
            <a:r>
              <a:rPr lang="vi-VN" sz="3800" dirty="0" smtClean="0">
                <a:ea typeface="Times New Roman" panose="02020603050405020304" pitchFamily="18" charset="0"/>
                <a:cs typeface="Arial" panose="020B0604020202020204" pitchFamily="34" charset="0"/>
              </a:rPr>
              <a:t>Phương Định </a:t>
            </a:r>
            <a:r>
              <a:rPr lang="vi-VN" sz="3800" dirty="0">
                <a:ea typeface="Times New Roman" panose="02020603050405020304" pitchFamily="18" charset="0"/>
                <a:cs typeface="Arial" panose="020B0604020202020204" pitchFamily="34" charset="0"/>
              </a:rPr>
              <a:t>những nhớ nhung, khao khát.</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5290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sp>
        <p:nvSpPr>
          <p:cNvPr id="2" name="TextBox 2"/>
          <p:cNvSpPr txBox="1"/>
          <p:nvPr/>
        </p:nvSpPr>
        <p:spPr>
          <a:xfrm>
            <a:off x="2342789" y="4283803"/>
            <a:ext cx="13420218" cy="1410643"/>
          </a:xfrm>
          <a:prstGeom prst="rect">
            <a:avLst/>
          </a:prstGeom>
        </p:spPr>
        <p:txBody>
          <a:bodyPr wrap="square" lIns="0" tIns="0" rIns="0" bIns="0" rtlCol="0" anchor="t">
            <a:spAutoFit/>
          </a:bodyPr>
          <a:lstStyle/>
          <a:p>
            <a:pPr marL="0" lvl="0" indent="0" algn="ctr">
              <a:lnSpc>
                <a:spcPts val="10999"/>
              </a:lnSpc>
              <a:spcBef>
                <a:spcPct val="0"/>
              </a:spcBef>
            </a:pPr>
            <a:r>
              <a:rPr lang="vi-VN" sz="8600" b="1" spc="499" dirty="0" smtClean="0">
                <a:solidFill>
                  <a:srgbClr val="084762"/>
                </a:solidFill>
              </a:rPr>
              <a:t>II. ĐỌC HIỂU VĂN BẢN</a:t>
            </a:r>
            <a:endParaRPr lang="en-US" sz="8600" b="1" u="none" spc="499" dirty="0">
              <a:solidFill>
                <a:srgbClr val="084762"/>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8552">
            <a:off x="12799701" y="6859496"/>
            <a:ext cx="2944460" cy="19065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0699">
            <a:off x="297150" y="8094220"/>
            <a:ext cx="2889944" cy="304496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12188" flipH="1">
            <a:off x="-3682661" y="-5724864"/>
            <a:ext cx="7604876" cy="6720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50344">
            <a:off x="10529023" y="8649732"/>
            <a:ext cx="9976656" cy="881686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63199" flipV="1">
            <a:off x="15853770" y="802082"/>
            <a:ext cx="2967616" cy="45323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1112856" y="6453796"/>
            <a:ext cx="275904" cy="300409"/>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43957" y="3683000"/>
            <a:ext cx="593621" cy="59362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69947">
            <a:off x="7729573" y="745035"/>
            <a:ext cx="1419263" cy="149539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338703">
            <a:off x="10209030" y="636267"/>
            <a:ext cx="309831" cy="337349"/>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17350" y="2170417"/>
            <a:ext cx="491315" cy="491315"/>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99247">
            <a:off x="3514536" y="7194534"/>
            <a:ext cx="572892" cy="572892"/>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51262" t="8520"/>
          <a:stretch>
            <a:fillRect/>
          </a:stretch>
        </p:blipFill>
        <p:spPr>
          <a:xfrm rot="-9104374">
            <a:off x="7308223" y="8258938"/>
            <a:ext cx="1889378" cy="896247"/>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975316">
            <a:off x="16624615" y="7661463"/>
            <a:ext cx="771347" cy="1955027"/>
          </a:xfrm>
          <a:prstGeom prst="rect">
            <a:avLst/>
          </a:prstGeom>
        </p:spPr>
      </p:pic>
      <p:pic>
        <p:nvPicPr>
          <p:cNvPr id="16" name="Picture 16"/>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1395228">
            <a:off x="1403243" y="2013055"/>
            <a:ext cx="2961587" cy="1583103"/>
          </a:xfrm>
          <a:prstGeom prst="rect">
            <a:avLst/>
          </a:prstGeom>
        </p:spPr>
      </p:pic>
    </p:spTree>
    <p:extLst>
      <p:ext uri="{BB962C8B-B14F-4D97-AF65-F5344CB8AC3E}">
        <p14:creationId xmlns:p14="http://schemas.microsoft.com/office/powerpoint/2010/main" val="14549188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2057400" y="442983"/>
            <a:ext cx="13708045"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1. </a:t>
            </a:r>
            <a:r>
              <a:rPr lang="en-US" sz="4800" b="1" dirty="0" err="1" smtClean="0">
                <a:solidFill>
                  <a:srgbClr val="084762"/>
                </a:solidFill>
                <a:latin typeface="Arial" panose="020B0604020202020204" pitchFamily="34" charset="0"/>
                <a:cs typeface="Arial" panose="020B0604020202020204" pitchFamily="34" charset="0"/>
              </a:rPr>
              <a:t>Hoàn</a:t>
            </a:r>
            <a:r>
              <a:rPr lang="en-US" sz="4800" b="1" dirty="0" smtClean="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cảnh</a:t>
            </a:r>
            <a:r>
              <a:rPr lang="en-US" sz="4800" b="1" dirty="0">
                <a:solidFill>
                  <a:srgbClr val="084762"/>
                </a:solidFill>
                <a:latin typeface="Arial" panose="020B0604020202020204" pitchFamily="34" charset="0"/>
                <a:cs typeface="Arial" panose="020B0604020202020204" pitchFamily="34" charset="0"/>
              </a:rPr>
              <a:t> sống ,</a:t>
            </a:r>
            <a:r>
              <a:rPr lang="en-US" sz="4800" b="1" dirty="0" err="1">
                <a:solidFill>
                  <a:srgbClr val="084762"/>
                </a:solidFill>
                <a:latin typeface="Arial" panose="020B0604020202020204" pitchFamily="34" charset="0"/>
                <a:cs typeface="Arial" panose="020B0604020202020204" pitchFamily="34" charset="0"/>
              </a:rPr>
              <a:t>chiến</a:t>
            </a:r>
            <a:r>
              <a:rPr lang="en-US" sz="4800" b="1" dirty="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đấu</a:t>
            </a:r>
            <a:r>
              <a:rPr lang="en-US" sz="4800" b="1" dirty="0">
                <a:solidFill>
                  <a:srgbClr val="084762"/>
                </a:solidFill>
                <a:latin typeface="Arial" panose="020B0604020202020204" pitchFamily="34" charset="0"/>
                <a:cs typeface="Arial" panose="020B0604020202020204" pitchFamily="34" charset="0"/>
              </a:rPr>
              <a:t> của </a:t>
            </a:r>
            <a:r>
              <a:rPr lang="en-US" sz="4800" b="1" dirty="0" err="1">
                <a:solidFill>
                  <a:srgbClr val="084762"/>
                </a:solidFill>
                <a:latin typeface="Arial" panose="020B0604020202020204" pitchFamily="34" charset="0"/>
                <a:cs typeface="Arial" panose="020B0604020202020204" pitchFamily="34" charset="0"/>
              </a:rPr>
              <a:t>ba</a:t>
            </a:r>
            <a:r>
              <a:rPr lang="en-US" sz="4800" b="1" dirty="0">
                <a:solidFill>
                  <a:srgbClr val="084762"/>
                </a:solidFill>
                <a:latin typeface="Arial" panose="020B0604020202020204" pitchFamily="34" charset="0"/>
                <a:cs typeface="Arial" panose="020B0604020202020204" pitchFamily="34" charset="0"/>
              </a:rPr>
              <a:t> cô </a:t>
            </a:r>
            <a:r>
              <a:rPr lang="en-US" sz="4800" b="1" dirty="0" err="1">
                <a:solidFill>
                  <a:srgbClr val="084762"/>
                </a:solidFill>
                <a:latin typeface="Arial" panose="020B0604020202020204" pitchFamily="34" charset="0"/>
                <a:cs typeface="Arial" panose="020B0604020202020204" pitchFamily="34" charset="0"/>
              </a:rPr>
              <a:t>gái</a:t>
            </a:r>
            <a:r>
              <a:rPr lang="en-US" sz="4800" b="1" dirty="0">
                <a:solidFill>
                  <a:srgbClr val="084762"/>
                </a:solidFill>
                <a:latin typeface="Arial" panose="020B0604020202020204" pitchFamily="34" charset="0"/>
                <a:cs typeface="Arial" panose="020B0604020202020204" pitchFamily="34" charset="0"/>
              </a:rPr>
              <a:t> </a:t>
            </a:r>
          </a:p>
        </p:txBody>
      </p:sp>
      <p:sp>
        <p:nvSpPr>
          <p:cNvPr id="21" name="TextBox 20"/>
          <p:cNvSpPr txBox="1"/>
          <p:nvPr/>
        </p:nvSpPr>
        <p:spPr>
          <a:xfrm>
            <a:off x="6341672" y="2702907"/>
            <a:ext cx="5152373" cy="738664"/>
          </a:xfrm>
          <a:prstGeom prst="rect">
            <a:avLst/>
          </a:prstGeom>
          <a:noFill/>
        </p:spPr>
        <p:txBody>
          <a:bodyPr wrap="none" rtlCol="0">
            <a:spAutoFit/>
          </a:bodyPr>
          <a:lstStyle/>
          <a:p>
            <a:r>
              <a:rPr lang="vi-VN" sz="4200" b="1" dirty="0" smtClean="0">
                <a:solidFill>
                  <a:srgbClr val="FF0000"/>
                </a:solidFill>
              </a:rPr>
              <a:t>THẢO LUẬN NHÓM</a:t>
            </a:r>
            <a:endParaRPr lang="en-US" sz="4200" b="1" dirty="0">
              <a:solidFill>
                <a:srgbClr val="FF0000"/>
              </a:solidFill>
            </a:endParaRPr>
          </a:p>
        </p:txBody>
      </p:sp>
      <p:sp>
        <p:nvSpPr>
          <p:cNvPr id="22" name="Rectangle 21"/>
          <p:cNvSpPr/>
          <p:nvPr/>
        </p:nvSpPr>
        <p:spPr>
          <a:xfrm>
            <a:off x="1600200" y="3446333"/>
            <a:ext cx="15392400" cy="4278094"/>
          </a:xfrm>
          <a:prstGeom prst="rect">
            <a:avLst/>
          </a:prstGeom>
        </p:spPr>
        <p:txBody>
          <a:bodyPr wrap="square">
            <a:spAutoFit/>
          </a:bodyPr>
          <a:lstStyle/>
          <a:p>
            <a:pPr>
              <a:lnSpc>
                <a:spcPct val="150000"/>
              </a:lnSpc>
              <a:spcBef>
                <a:spcPts val="600"/>
              </a:spcBef>
              <a:spcAft>
                <a:spcPts val="600"/>
              </a:spcAft>
              <a:tabLst>
                <a:tab pos="2552700" algn="l"/>
              </a:tabLst>
            </a:pPr>
            <a:r>
              <a:rPr lang="de-DE" sz="4200" dirty="0">
                <a:latin typeface="Arial" panose="020B0604020202020204" pitchFamily="34" charset="0"/>
                <a:ea typeface="Times New Roman" panose="02020603050405020304" pitchFamily="18" charset="0"/>
                <a:cs typeface="Arial" panose="020B0604020202020204" pitchFamily="34" charset="0"/>
              </a:rPr>
              <a:t>1.Tìm chi tiết nói về hoàn cảnh sống và công việc của những nữ thanh niên xung phong.</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tabLst>
                <a:tab pos="2552700" algn="l"/>
              </a:tabLst>
            </a:pPr>
            <a:r>
              <a:rPr lang="de-DE" sz="4200" dirty="0">
                <a:latin typeface="Arial" panose="020B0604020202020204" pitchFamily="34" charset="0"/>
                <a:ea typeface="Times New Roman" panose="02020603050405020304" pitchFamily="18" charset="0"/>
                <a:cs typeface="Arial" panose="020B0604020202020204" pitchFamily="34" charset="0"/>
              </a:rPr>
              <a:t>2. Chỉ ra những nét nghệ thuật đặc sắc của tác giả.</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tabLst>
                <a:tab pos="2552700" algn="l"/>
              </a:tabLst>
            </a:pPr>
            <a:r>
              <a:rPr lang="de-DE" sz="4200" dirty="0">
                <a:latin typeface="Arial" panose="020B0604020202020204" pitchFamily="34" charset="0"/>
                <a:ea typeface="Times New Roman" panose="02020603050405020304" pitchFamily="18" charset="0"/>
                <a:cs typeface="Arial" panose="020B0604020202020204" pitchFamily="34" charset="0"/>
              </a:rPr>
              <a:t>3. Qua đó, em có em nhận xét gì  về cuộc sống của các cô?</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8552">
            <a:off x="15009726" y="7761195"/>
            <a:ext cx="2944460" cy="1906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2057400" y="442983"/>
            <a:ext cx="13708045"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1. </a:t>
            </a:r>
            <a:r>
              <a:rPr lang="en-US" sz="4800" b="1" dirty="0" err="1" smtClean="0">
                <a:solidFill>
                  <a:srgbClr val="084762"/>
                </a:solidFill>
                <a:latin typeface="Arial" panose="020B0604020202020204" pitchFamily="34" charset="0"/>
                <a:cs typeface="Arial" panose="020B0604020202020204" pitchFamily="34" charset="0"/>
              </a:rPr>
              <a:t>Hoàn</a:t>
            </a:r>
            <a:r>
              <a:rPr lang="en-US" sz="4800" b="1" dirty="0" smtClean="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cảnh</a:t>
            </a:r>
            <a:r>
              <a:rPr lang="en-US" sz="4800" b="1" dirty="0">
                <a:solidFill>
                  <a:srgbClr val="084762"/>
                </a:solidFill>
                <a:latin typeface="Arial" panose="020B0604020202020204" pitchFamily="34" charset="0"/>
                <a:cs typeface="Arial" panose="020B0604020202020204" pitchFamily="34" charset="0"/>
              </a:rPr>
              <a:t> sống ,</a:t>
            </a:r>
            <a:r>
              <a:rPr lang="en-US" sz="4800" b="1" dirty="0" err="1">
                <a:solidFill>
                  <a:srgbClr val="084762"/>
                </a:solidFill>
                <a:latin typeface="Arial" panose="020B0604020202020204" pitchFamily="34" charset="0"/>
                <a:cs typeface="Arial" panose="020B0604020202020204" pitchFamily="34" charset="0"/>
              </a:rPr>
              <a:t>chiến</a:t>
            </a:r>
            <a:r>
              <a:rPr lang="en-US" sz="4800" b="1" dirty="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đấu</a:t>
            </a:r>
            <a:r>
              <a:rPr lang="en-US" sz="4800" b="1" dirty="0">
                <a:solidFill>
                  <a:srgbClr val="084762"/>
                </a:solidFill>
                <a:latin typeface="Arial" panose="020B0604020202020204" pitchFamily="34" charset="0"/>
                <a:cs typeface="Arial" panose="020B0604020202020204" pitchFamily="34" charset="0"/>
              </a:rPr>
              <a:t> của </a:t>
            </a:r>
            <a:r>
              <a:rPr lang="en-US" sz="4800" b="1" dirty="0" err="1">
                <a:solidFill>
                  <a:srgbClr val="084762"/>
                </a:solidFill>
                <a:latin typeface="Arial" panose="020B0604020202020204" pitchFamily="34" charset="0"/>
                <a:cs typeface="Arial" panose="020B0604020202020204" pitchFamily="34" charset="0"/>
              </a:rPr>
              <a:t>ba</a:t>
            </a:r>
            <a:r>
              <a:rPr lang="en-US" sz="4800" b="1" dirty="0">
                <a:solidFill>
                  <a:srgbClr val="084762"/>
                </a:solidFill>
                <a:latin typeface="Arial" panose="020B0604020202020204" pitchFamily="34" charset="0"/>
                <a:cs typeface="Arial" panose="020B0604020202020204" pitchFamily="34" charset="0"/>
              </a:rPr>
              <a:t> cô </a:t>
            </a:r>
            <a:r>
              <a:rPr lang="en-US" sz="4800" b="1" dirty="0" err="1">
                <a:solidFill>
                  <a:srgbClr val="084762"/>
                </a:solidFill>
                <a:latin typeface="Arial" panose="020B0604020202020204" pitchFamily="34" charset="0"/>
                <a:cs typeface="Arial" panose="020B0604020202020204" pitchFamily="34" charset="0"/>
              </a:rPr>
              <a:t>gái</a:t>
            </a:r>
            <a:r>
              <a:rPr lang="en-US" sz="4800" b="1" dirty="0">
                <a:solidFill>
                  <a:srgbClr val="084762"/>
                </a:solidFill>
                <a:latin typeface="Arial" panose="020B0604020202020204" pitchFamily="34" charset="0"/>
                <a:cs typeface="Arial" panose="020B0604020202020204" pitchFamily="34" charset="0"/>
              </a:rPr>
              <a:t> </a:t>
            </a:r>
          </a:p>
        </p:txBody>
      </p:sp>
      <p:sp>
        <p:nvSpPr>
          <p:cNvPr id="9" name="TextBox 8"/>
          <p:cNvSpPr txBox="1"/>
          <p:nvPr/>
        </p:nvSpPr>
        <p:spPr>
          <a:xfrm>
            <a:off x="914400" y="2702907"/>
            <a:ext cx="6667210" cy="738664"/>
          </a:xfrm>
          <a:prstGeom prst="rect">
            <a:avLst/>
          </a:prstGeom>
          <a:noFill/>
        </p:spPr>
        <p:txBody>
          <a:bodyPr wrap="none" rtlCol="0">
            <a:spAutoFit/>
          </a:bodyPr>
          <a:lstStyle/>
          <a:p>
            <a:r>
              <a:rPr lang="vi-VN" sz="4200" b="1" dirty="0" smtClean="0">
                <a:solidFill>
                  <a:srgbClr val="FF0000"/>
                </a:solidFill>
              </a:rPr>
              <a:t>- Không gian mặt đường:</a:t>
            </a:r>
            <a:endParaRPr lang="en-US" sz="4200" b="1" dirty="0">
              <a:solidFill>
                <a:srgbClr val="FF000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905" y="3858050"/>
            <a:ext cx="5010295" cy="3810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0600" y="5318646"/>
            <a:ext cx="5021638" cy="380601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684" y="4556646"/>
            <a:ext cx="5011432" cy="3807157"/>
          </a:xfrm>
          <a:prstGeom prst="rect">
            <a:avLst/>
          </a:prstGeom>
        </p:spPr>
      </p:pic>
    </p:spTree>
    <p:extLst>
      <p:ext uri="{BB962C8B-B14F-4D97-AF65-F5344CB8AC3E}">
        <p14:creationId xmlns:p14="http://schemas.microsoft.com/office/powerpoint/2010/main" val="157130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2057400" y="442983"/>
            <a:ext cx="13708045"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1. </a:t>
            </a:r>
            <a:r>
              <a:rPr lang="en-US" sz="4800" b="1" dirty="0" err="1" smtClean="0">
                <a:solidFill>
                  <a:srgbClr val="084762"/>
                </a:solidFill>
                <a:latin typeface="Arial" panose="020B0604020202020204" pitchFamily="34" charset="0"/>
                <a:cs typeface="Arial" panose="020B0604020202020204" pitchFamily="34" charset="0"/>
              </a:rPr>
              <a:t>Hoàn</a:t>
            </a:r>
            <a:r>
              <a:rPr lang="en-US" sz="4800" b="1" dirty="0" smtClean="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cảnh</a:t>
            </a:r>
            <a:r>
              <a:rPr lang="en-US" sz="4800" b="1" dirty="0">
                <a:solidFill>
                  <a:srgbClr val="084762"/>
                </a:solidFill>
                <a:latin typeface="Arial" panose="020B0604020202020204" pitchFamily="34" charset="0"/>
                <a:cs typeface="Arial" panose="020B0604020202020204" pitchFamily="34" charset="0"/>
              </a:rPr>
              <a:t> sống ,</a:t>
            </a:r>
            <a:r>
              <a:rPr lang="en-US" sz="4800" b="1" dirty="0" err="1">
                <a:solidFill>
                  <a:srgbClr val="084762"/>
                </a:solidFill>
                <a:latin typeface="Arial" panose="020B0604020202020204" pitchFamily="34" charset="0"/>
                <a:cs typeface="Arial" panose="020B0604020202020204" pitchFamily="34" charset="0"/>
              </a:rPr>
              <a:t>chiến</a:t>
            </a:r>
            <a:r>
              <a:rPr lang="en-US" sz="4800" b="1" dirty="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đấu</a:t>
            </a:r>
            <a:r>
              <a:rPr lang="en-US" sz="4800" b="1" dirty="0">
                <a:solidFill>
                  <a:srgbClr val="084762"/>
                </a:solidFill>
                <a:latin typeface="Arial" panose="020B0604020202020204" pitchFamily="34" charset="0"/>
                <a:cs typeface="Arial" panose="020B0604020202020204" pitchFamily="34" charset="0"/>
              </a:rPr>
              <a:t> của </a:t>
            </a:r>
            <a:r>
              <a:rPr lang="en-US" sz="4800" b="1" dirty="0" err="1">
                <a:solidFill>
                  <a:srgbClr val="084762"/>
                </a:solidFill>
                <a:latin typeface="Arial" panose="020B0604020202020204" pitchFamily="34" charset="0"/>
                <a:cs typeface="Arial" panose="020B0604020202020204" pitchFamily="34" charset="0"/>
              </a:rPr>
              <a:t>ba</a:t>
            </a:r>
            <a:r>
              <a:rPr lang="en-US" sz="4800" b="1" dirty="0">
                <a:solidFill>
                  <a:srgbClr val="084762"/>
                </a:solidFill>
                <a:latin typeface="Arial" panose="020B0604020202020204" pitchFamily="34" charset="0"/>
                <a:cs typeface="Arial" panose="020B0604020202020204" pitchFamily="34" charset="0"/>
              </a:rPr>
              <a:t> cô </a:t>
            </a:r>
            <a:r>
              <a:rPr lang="en-US" sz="4800" b="1" dirty="0" err="1">
                <a:solidFill>
                  <a:srgbClr val="084762"/>
                </a:solidFill>
                <a:latin typeface="Arial" panose="020B0604020202020204" pitchFamily="34" charset="0"/>
                <a:cs typeface="Arial" panose="020B0604020202020204" pitchFamily="34" charset="0"/>
              </a:rPr>
              <a:t>gái</a:t>
            </a:r>
            <a:r>
              <a:rPr lang="en-US" sz="4800" b="1" dirty="0">
                <a:solidFill>
                  <a:srgbClr val="084762"/>
                </a:solidFill>
                <a:latin typeface="Arial" panose="020B0604020202020204" pitchFamily="34" charset="0"/>
                <a:cs typeface="Arial" panose="020B0604020202020204" pitchFamily="34" charset="0"/>
              </a:rPr>
              <a:t> </a:t>
            </a:r>
          </a:p>
        </p:txBody>
      </p:sp>
      <p:sp>
        <p:nvSpPr>
          <p:cNvPr id="9" name="TextBox 8"/>
          <p:cNvSpPr txBox="1"/>
          <p:nvPr/>
        </p:nvSpPr>
        <p:spPr>
          <a:xfrm>
            <a:off x="914400" y="2702907"/>
            <a:ext cx="5864106" cy="738664"/>
          </a:xfrm>
          <a:prstGeom prst="rect">
            <a:avLst/>
          </a:prstGeom>
          <a:noFill/>
        </p:spPr>
        <p:txBody>
          <a:bodyPr wrap="none" rtlCol="0">
            <a:spAutoFit/>
          </a:bodyPr>
          <a:lstStyle/>
          <a:p>
            <a:r>
              <a:rPr lang="vi-VN" sz="4200" b="1" dirty="0" smtClean="0">
                <a:solidFill>
                  <a:srgbClr val="FF0000"/>
                </a:solidFill>
              </a:rPr>
              <a:t>- Không gian hang đá:</a:t>
            </a:r>
            <a:endParaRPr lang="en-US" sz="4200" b="1" dirty="0">
              <a:solidFill>
                <a:srgbClr val="FF0000"/>
              </a:solidFill>
            </a:endParaRPr>
          </a:p>
        </p:txBody>
      </p:sp>
      <p:pic>
        <p:nvPicPr>
          <p:cNvPr id="10" name="Picture 9" descr="XA XOI1"/>
          <p:cNvPicPr>
            <a:picLocks noChangeAspect="1"/>
          </p:cNvPicPr>
          <p:nvPr/>
        </p:nvPicPr>
        <p:blipFill>
          <a:blip r:embed="rId2"/>
          <a:stretch>
            <a:fillRect/>
          </a:stretch>
        </p:blipFill>
        <p:spPr>
          <a:xfrm>
            <a:off x="1219200" y="3730671"/>
            <a:ext cx="4991100" cy="4022963"/>
          </a:xfrm>
          <a:prstGeom prst="rect">
            <a:avLst/>
          </a:prstGeom>
          <a:ln>
            <a:noFill/>
          </a:ln>
          <a:effectLst>
            <a:outerShdw blurRad="292100" dist="139700" dir="2700000" algn="tl" rotWithShape="0">
              <a:srgbClr val="333333">
                <a:alpha val="65000"/>
              </a:srgbClr>
            </a:outerShdw>
          </a:effectLst>
        </p:spPr>
      </p:pic>
      <p:pic>
        <p:nvPicPr>
          <p:cNvPr id="14" name="Picture 13" descr="TNXP HAT2"/>
          <p:cNvPicPr>
            <a:picLocks noChangeAspect="1"/>
          </p:cNvPicPr>
          <p:nvPr/>
        </p:nvPicPr>
        <p:blipFill>
          <a:blip r:embed="rId3"/>
          <a:stretch>
            <a:fillRect/>
          </a:stretch>
        </p:blipFill>
        <p:spPr>
          <a:xfrm>
            <a:off x="6819900" y="4610100"/>
            <a:ext cx="4991100" cy="3997942"/>
          </a:xfrm>
          <a:prstGeom prst="rect">
            <a:avLst/>
          </a:prstGeom>
          <a:ln>
            <a:noFill/>
          </a:ln>
          <a:effectLst>
            <a:outerShdw blurRad="292100" dist="139700" dir="2700000" algn="tl" rotWithShape="0">
              <a:srgbClr val="333333">
                <a:alpha val="65000"/>
              </a:srgbClr>
            </a:outerShdw>
          </a:effectLst>
        </p:spPr>
      </p:pic>
      <p:pic>
        <p:nvPicPr>
          <p:cNvPr id="15" name="Picture 14" descr="XA XOI 4"/>
          <p:cNvPicPr>
            <a:picLocks noChangeAspect="1"/>
          </p:cNvPicPr>
          <p:nvPr/>
        </p:nvPicPr>
        <p:blipFill>
          <a:blip r:embed="rId4"/>
          <a:stretch>
            <a:fillRect/>
          </a:stretch>
        </p:blipFill>
        <p:spPr>
          <a:xfrm>
            <a:off x="12420600" y="5295900"/>
            <a:ext cx="4991100" cy="4022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12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2057400" y="442983"/>
            <a:ext cx="13708045"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1. </a:t>
            </a:r>
            <a:r>
              <a:rPr lang="en-US" sz="4800" b="1" dirty="0" err="1" smtClean="0">
                <a:solidFill>
                  <a:srgbClr val="084762"/>
                </a:solidFill>
                <a:latin typeface="Arial" panose="020B0604020202020204" pitchFamily="34" charset="0"/>
                <a:cs typeface="Arial" panose="020B0604020202020204" pitchFamily="34" charset="0"/>
              </a:rPr>
              <a:t>Hoàn</a:t>
            </a:r>
            <a:r>
              <a:rPr lang="en-US" sz="4800" b="1" dirty="0" smtClean="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cảnh</a:t>
            </a:r>
            <a:r>
              <a:rPr lang="en-US" sz="4800" b="1" dirty="0">
                <a:solidFill>
                  <a:srgbClr val="084762"/>
                </a:solidFill>
                <a:latin typeface="Arial" panose="020B0604020202020204" pitchFamily="34" charset="0"/>
                <a:cs typeface="Arial" panose="020B0604020202020204" pitchFamily="34" charset="0"/>
              </a:rPr>
              <a:t> sống ,</a:t>
            </a:r>
            <a:r>
              <a:rPr lang="en-US" sz="4800" b="1" dirty="0" err="1">
                <a:solidFill>
                  <a:srgbClr val="084762"/>
                </a:solidFill>
                <a:latin typeface="Arial" panose="020B0604020202020204" pitchFamily="34" charset="0"/>
                <a:cs typeface="Arial" panose="020B0604020202020204" pitchFamily="34" charset="0"/>
              </a:rPr>
              <a:t>chiến</a:t>
            </a:r>
            <a:r>
              <a:rPr lang="en-US" sz="4800" b="1" dirty="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đấu</a:t>
            </a:r>
            <a:r>
              <a:rPr lang="en-US" sz="4800" b="1" dirty="0">
                <a:solidFill>
                  <a:srgbClr val="084762"/>
                </a:solidFill>
                <a:latin typeface="Arial" panose="020B0604020202020204" pitchFamily="34" charset="0"/>
                <a:cs typeface="Arial" panose="020B0604020202020204" pitchFamily="34" charset="0"/>
              </a:rPr>
              <a:t> của </a:t>
            </a:r>
            <a:r>
              <a:rPr lang="en-US" sz="4800" b="1" dirty="0" err="1">
                <a:solidFill>
                  <a:srgbClr val="084762"/>
                </a:solidFill>
                <a:latin typeface="Arial" panose="020B0604020202020204" pitchFamily="34" charset="0"/>
                <a:cs typeface="Arial" panose="020B0604020202020204" pitchFamily="34" charset="0"/>
              </a:rPr>
              <a:t>ba</a:t>
            </a:r>
            <a:r>
              <a:rPr lang="en-US" sz="4800" b="1" dirty="0">
                <a:solidFill>
                  <a:srgbClr val="084762"/>
                </a:solidFill>
                <a:latin typeface="Arial" panose="020B0604020202020204" pitchFamily="34" charset="0"/>
                <a:cs typeface="Arial" panose="020B0604020202020204" pitchFamily="34" charset="0"/>
              </a:rPr>
              <a:t> cô </a:t>
            </a:r>
            <a:r>
              <a:rPr lang="en-US" sz="4800" b="1" dirty="0" err="1">
                <a:solidFill>
                  <a:srgbClr val="084762"/>
                </a:solidFill>
                <a:latin typeface="Arial" panose="020B0604020202020204" pitchFamily="34" charset="0"/>
                <a:cs typeface="Arial" panose="020B0604020202020204" pitchFamily="34" charset="0"/>
              </a:rPr>
              <a:t>gái</a:t>
            </a:r>
            <a:r>
              <a:rPr lang="en-US" sz="4800" b="1" dirty="0">
                <a:solidFill>
                  <a:srgbClr val="084762"/>
                </a:solidFill>
                <a:latin typeface="Arial" panose="020B0604020202020204" pitchFamily="34" charset="0"/>
                <a:cs typeface="Arial" panose="020B0604020202020204" pitchFamily="34" charset="0"/>
              </a:rPr>
              <a:t> </a:t>
            </a:r>
          </a:p>
        </p:txBody>
      </p:sp>
      <p:sp>
        <p:nvSpPr>
          <p:cNvPr id="9" name="TextBox 8"/>
          <p:cNvSpPr txBox="1"/>
          <p:nvPr/>
        </p:nvSpPr>
        <p:spPr>
          <a:xfrm>
            <a:off x="1160730" y="2357809"/>
            <a:ext cx="6338595" cy="738664"/>
          </a:xfrm>
          <a:prstGeom prst="rect">
            <a:avLst/>
          </a:prstGeom>
          <a:noFill/>
        </p:spPr>
        <p:txBody>
          <a:bodyPr wrap="none" rtlCol="0">
            <a:spAutoFit/>
          </a:bodyPr>
          <a:lstStyle/>
          <a:p>
            <a:pPr algn="ctr"/>
            <a:r>
              <a:rPr lang="vi-VN" sz="4200" b="1" dirty="0" smtClean="0">
                <a:solidFill>
                  <a:srgbClr val="FF0000"/>
                </a:solidFill>
              </a:rPr>
              <a:t>Không gian mặt đường</a:t>
            </a:r>
            <a:endParaRPr lang="en-US" sz="4200" b="1" dirty="0">
              <a:solidFill>
                <a:srgbClr val="FF0000"/>
              </a:solidFill>
            </a:endParaRPr>
          </a:p>
        </p:txBody>
      </p:sp>
      <p:sp>
        <p:nvSpPr>
          <p:cNvPr id="11" name="TextBox 10"/>
          <p:cNvSpPr txBox="1"/>
          <p:nvPr/>
        </p:nvSpPr>
        <p:spPr>
          <a:xfrm>
            <a:off x="10591800" y="2315245"/>
            <a:ext cx="5355953" cy="738664"/>
          </a:xfrm>
          <a:prstGeom prst="rect">
            <a:avLst/>
          </a:prstGeom>
          <a:noFill/>
        </p:spPr>
        <p:txBody>
          <a:bodyPr wrap="none" rtlCol="0">
            <a:spAutoFit/>
          </a:bodyPr>
          <a:lstStyle/>
          <a:p>
            <a:pPr algn="ctr"/>
            <a:r>
              <a:rPr lang="vi-VN" sz="4200" b="1" dirty="0" smtClean="0">
                <a:solidFill>
                  <a:srgbClr val="FF0000"/>
                </a:solidFill>
              </a:rPr>
              <a:t>Không gian hang đá</a:t>
            </a:r>
            <a:endParaRPr lang="en-US" sz="4200" b="1" dirty="0">
              <a:solidFill>
                <a:srgbClr val="FF0000"/>
              </a:solidFill>
            </a:endParaRPr>
          </a:p>
        </p:txBody>
      </p:sp>
      <p:cxnSp>
        <p:nvCxnSpPr>
          <p:cNvPr id="3" name="Straight Connector 2"/>
          <p:cNvCxnSpPr/>
          <p:nvPr/>
        </p:nvCxnSpPr>
        <p:spPr>
          <a:xfrm>
            <a:off x="8917859" y="2781300"/>
            <a:ext cx="0" cy="6705600"/>
          </a:xfrm>
          <a:prstGeom prst="line">
            <a:avLst/>
          </a:prstGeom>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1008330" y="3053909"/>
            <a:ext cx="7467600" cy="4433073"/>
          </a:xfrm>
          <a:prstGeom prst="rect">
            <a:avLst/>
          </a:prstGeom>
          <a:noFill/>
        </p:spPr>
        <p:txBody>
          <a:bodyPr wrap="square" rtlCol="0">
            <a:spAutoFit/>
          </a:bodyPr>
          <a:lstStyle/>
          <a:p>
            <a:pPr marL="457200" indent="-457200" algn="just">
              <a:lnSpc>
                <a:spcPct val="150000"/>
              </a:lnSpc>
              <a:buFontTx/>
              <a:buChar char="-"/>
            </a:pPr>
            <a:r>
              <a:rPr lang="vi-VN" sz="3200" dirty="0" smtClean="0"/>
              <a:t>Con đường bị đánh lở loét.</a:t>
            </a:r>
          </a:p>
          <a:p>
            <a:pPr marL="457200" indent="-457200" algn="just">
              <a:lnSpc>
                <a:spcPct val="150000"/>
              </a:lnSpc>
              <a:buFontTx/>
              <a:buChar char="-"/>
            </a:pPr>
            <a:r>
              <a:rPr lang="vi-VN" sz="3200" dirty="0"/>
              <a:t>Hai bên đường không có màu xanh, thân cây bị tước khô cháy</a:t>
            </a:r>
            <a:r>
              <a:rPr lang="vi-VN" sz="3200" dirty="0" smtClean="0"/>
              <a:t>.</a:t>
            </a:r>
          </a:p>
          <a:p>
            <a:pPr marL="457200" indent="-457200" algn="just">
              <a:lnSpc>
                <a:spcPct val="150000"/>
              </a:lnSpc>
              <a:buFontTx/>
              <a:buChar char="-"/>
            </a:pPr>
            <a:r>
              <a:rPr lang="vi-VN" sz="3200" dirty="0" smtClean="0"/>
              <a:t>Bom nổ, bom nổ chậm,...</a:t>
            </a:r>
          </a:p>
          <a:p>
            <a:pPr marL="457200" indent="-457200" algn="just">
              <a:lnSpc>
                <a:spcPct val="150000"/>
              </a:lnSpc>
              <a:buFontTx/>
              <a:buChar char="-"/>
            </a:pPr>
            <a:r>
              <a:rPr lang="vi-VN" sz="3200" dirty="0" smtClean="0"/>
              <a:t>Máy bay ầm ì...</a:t>
            </a:r>
          </a:p>
          <a:p>
            <a:pPr marL="457200" indent="-457200" algn="just">
              <a:lnSpc>
                <a:spcPct val="150000"/>
              </a:lnSpc>
              <a:buFontTx/>
              <a:buChar char="-"/>
            </a:pPr>
            <a:r>
              <a:rPr lang="vi-VN" sz="3200" dirty="0" smtClean="0"/>
              <a:t>Đất bốc khói, không khí bàng hoàng.</a:t>
            </a:r>
          </a:p>
        </p:txBody>
      </p:sp>
      <p:sp>
        <p:nvSpPr>
          <p:cNvPr id="5" name="TextBox 4"/>
          <p:cNvSpPr txBox="1"/>
          <p:nvPr/>
        </p:nvSpPr>
        <p:spPr>
          <a:xfrm>
            <a:off x="1084530" y="7658100"/>
            <a:ext cx="7315200" cy="2086725"/>
          </a:xfrm>
          <a:prstGeom prst="rect">
            <a:avLst/>
          </a:prstGeom>
          <a:solidFill>
            <a:schemeClr val="accent2">
              <a:lumMod val="20000"/>
              <a:lumOff val="80000"/>
            </a:schemeClr>
          </a:solidFill>
          <a:ln w="57150">
            <a:solidFill>
              <a:srgbClr val="FF0000"/>
            </a:solidFill>
          </a:ln>
        </p:spPr>
        <p:txBody>
          <a:bodyPr wrap="square" rtlCol="0">
            <a:spAutoFit/>
          </a:bodyPr>
          <a:lstStyle/>
          <a:p>
            <a:pPr marL="285750" indent="-285750" algn="just">
              <a:lnSpc>
                <a:spcPct val="135000"/>
              </a:lnSpc>
              <a:buFont typeface="Symbol" panose="05050102010706020507" pitchFamily="18" charset="2"/>
              <a:buChar char="Þ"/>
            </a:pPr>
            <a:r>
              <a:rPr lang="vi-VN" sz="3200" dirty="0" smtClean="0"/>
              <a:t>Không gian rộng lớn bao trùm sự căng thẳng, ngột ngạt, nguy hiểm, đe dọa sự sống.</a:t>
            </a:r>
          </a:p>
        </p:txBody>
      </p:sp>
      <p:sp>
        <p:nvSpPr>
          <p:cNvPr id="16" name="TextBox 15"/>
          <p:cNvSpPr txBox="1"/>
          <p:nvPr/>
        </p:nvSpPr>
        <p:spPr>
          <a:xfrm>
            <a:off x="9535976" y="3053909"/>
            <a:ext cx="7467600" cy="3785652"/>
          </a:xfrm>
          <a:prstGeom prst="rect">
            <a:avLst/>
          </a:prstGeom>
          <a:noFill/>
        </p:spPr>
        <p:txBody>
          <a:bodyPr wrap="square" rtlCol="0">
            <a:spAutoFit/>
          </a:bodyPr>
          <a:lstStyle/>
          <a:p>
            <a:pPr marL="457200" indent="-457200" algn="just">
              <a:lnSpc>
                <a:spcPct val="150000"/>
              </a:lnSpc>
              <a:buFontTx/>
              <a:buChar char="-"/>
            </a:pPr>
            <a:r>
              <a:rPr lang="vi-VN" sz="3200" dirty="0" smtClean="0"/>
              <a:t>Hang đá mát lạnh</a:t>
            </a:r>
          </a:p>
          <a:p>
            <a:pPr marL="457200" indent="-457200" algn="just">
              <a:lnSpc>
                <a:spcPct val="150000"/>
              </a:lnSpc>
              <a:buFontTx/>
              <a:buChar char="-"/>
            </a:pPr>
            <a:r>
              <a:rPr lang="vi-VN" sz="3200" dirty="0" smtClean="0"/>
              <a:t>Uống nước suối pha đường</a:t>
            </a:r>
          </a:p>
          <a:p>
            <a:pPr marL="457200" indent="-457200" algn="just">
              <a:lnSpc>
                <a:spcPct val="150000"/>
              </a:lnSpc>
              <a:buFontTx/>
              <a:buChar char="-"/>
            </a:pPr>
            <a:r>
              <a:rPr lang="vi-VN" sz="3200" dirty="0" smtClean="0"/>
              <a:t>Nằm dài trên nền hang ẩm nghe ca nhạc, mơ mộng</a:t>
            </a:r>
          </a:p>
          <a:p>
            <a:pPr marL="457200" indent="-457200" algn="just">
              <a:lnSpc>
                <a:spcPct val="150000"/>
              </a:lnSpc>
              <a:buFontTx/>
              <a:buChar char="-"/>
            </a:pPr>
            <a:r>
              <a:rPr lang="vi-VN" sz="3200" dirty="0" smtClean="0"/>
              <a:t>Hát</a:t>
            </a:r>
          </a:p>
        </p:txBody>
      </p:sp>
      <p:sp>
        <p:nvSpPr>
          <p:cNvPr id="17" name="TextBox 16"/>
          <p:cNvSpPr txBox="1"/>
          <p:nvPr/>
        </p:nvSpPr>
        <p:spPr>
          <a:xfrm>
            <a:off x="9612176" y="7658100"/>
            <a:ext cx="7913824" cy="757130"/>
          </a:xfrm>
          <a:prstGeom prst="rect">
            <a:avLst/>
          </a:prstGeom>
          <a:solidFill>
            <a:schemeClr val="accent2">
              <a:lumMod val="20000"/>
              <a:lumOff val="80000"/>
            </a:schemeClr>
          </a:solidFill>
          <a:ln w="57150">
            <a:solidFill>
              <a:srgbClr val="FF0000"/>
            </a:solidFill>
          </a:ln>
        </p:spPr>
        <p:txBody>
          <a:bodyPr wrap="square" rtlCol="0">
            <a:spAutoFit/>
          </a:bodyPr>
          <a:lstStyle/>
          <a:p>
            <a:pPr marL="285750" indent="-285750" algn="just">
              <a:lnSpc>
                <a:spcPct val="135000"/>
              </a:lnSpc>
              <a:buFont typeface="Symbol" panose="05050102010706020507" pitchFamily="18" charset="2"/>
              <a:buChar char="Þ"/>
            </a:pPr>
            <a:r>
              <a:rPr lang="vi-VN" sz="3200" dirty="0" smtClean="0"/>
              <a:t>Không gian nhỏ bé, bình yên, thơ mộng.</a:t>
            </a:r>
          </a:p>
        </p:txBody>
      </p:sp>
    </p:spTree>
    <p:extLst>
      <p:ext uri="{BB962C8B-B14F-4D97-AF65-F5344CB8AC3E}">
        <p14:creationId xmlns:p14="http://schemas.microsoft.com/office/powerpoint/2010/main" val="30201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 grpId="0"/>
      <p:bldP spid="5" grpId="0" animBg="1"/>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2057400" y="442983"/>
            <a:ext cx="13708045"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1. </a:t>
            </a:r>
            <a:r>
              <a:rPr lang="en-US" sz="4800" b="1" dirty="0" err="1" smtClean="0">
                <a:solidFill>
                  <a:srgbClr val="084762"/>
                </a:solidFill>
                <a:latin typeface="Arial" panose="020B0604020202020204" pitchFamily="34" charset="0"/>
                <a:cs typeface="Arial" panose="020B0604020202020204" pitchFamily="34" charset="0"/>
              </a:rPr>
              <a:t>Hoàn</a:t>
            </a:r>
            <a:r>
              <a:rPr lang="en-US" sz="4800" b="1" dirty="0" smtClean="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cảnh</a:t>
            </a:r>
            <a:r>
              <a:rPr lang="en-US" sz="4800" b="1" dirty="0">
                <a:solidFill>
                  <a:srgbClr val="084762"/>
                </a:solidFill>
                <a:latin typeface="Arial" panose="020B0604020202020204" pitchFamily="34" charset="0"/>
                <a:cs typeface="Arial" panose="020B0604020202020204" pitchFamily="34" charset="0"/>
              </a:rPr>
              <a:t> sống ,</a:t>
            </a:r>
            <a:r>
              <a:rPr lang="en-US" sz="4800" b="1" dirty="0" err="1">
                <a:solidFill>
                  <a:srgbClr val="084762"/>
                </a:solidFill>
                <a:latin typeface="Arial" panose="020B0604020202020204" pitchFamily="34" charset="0"/>
                <a:cs typeface="Arial" panose="020B0604020202020204" pitchFamily="34" charset="0"/>
              </a:rPr>
              <a:t>chiến</a:t>
            </a:r>
            <a:r>
              <a:rPr lang="en-US" sz="4800" b="1" dirty="0">
                <a:solidFill>
                  <a:srgbClr val="084762"/>
                </a:solidFill>
                <a:latin typeface="Arial" panose="020B0604020202020204" pitchFamily="34" charset="0"/>
                <a:cs typeface="Arial" panose="020B0604020202020204" pitchFamily="34" charset="0"/>
              </a:rPr>
              <a:t> </a:t>
            </a:r>
            <a:r>
              <a:rPr lang="en-US" sz="4800" b="1" dirty="0" err="1">
                <a:solidFill>
                  <a:srgbClr val="084762"/>
                </a:solidFill>
                <a:latin typeface="Arial" panose="020B0604020202020204" pitchFamily="34" charset="0"/>
                <a:cs typeface="Arial" panose="020B0604020202020204" pitchFamily="34" charset="0"/>
              </a:rPr>
              <a:t>đấu</a:t>
            </a:r>
            <a:r>
              <a:rPr lang="en-US" sz="4800" b="1" dirty="0">
                <a:solidFill>
                  <a:srgbClr val="084762"/>
                </a:solidFill>
                <a:latin typeface="Arial" panose="020B0604020202020204" pitchFamily="34" charset="0"/>
                <a:cs typeface="Arial" panose="020B0604020202020204" pitchFamily="34" charset="0"/>
              </a:rPr>
              <a:t> của </a:t>
            </a:r>
            <a:r>
              <a:rPr lang="en-US" sz="4800" b="1" dirty="0" err="1">
                <a:solidFill>
                  <a:srgbClr val="084762"/>
                </a:solidFill>
                <a:latin typeface="Arial" panose="020B0604020202020204" pitchFamily="34" charset="0"/>
                <a:cs typeface="Arial" panose="020B0604020202020204" pitchFamily="34" charset="0"/>
              </a:rPr>
              <a:t>ba</a:t>
            </a:r>
            <a:r>
              <a:rPr lang="en-US" sz="4800" b="1" dirty="0">
                <a:solidFill>
                  <a:srgbClr val="084762"/>
                </a:solidFill>
                <a:latin typeface="Arial" panose="020B0604020202020204" pitchFamily="34" charset="0"/>
                <a:cs typeface="Arial" panose="020B0604020202020204" pitchFamily="34" charset="0"/>
              </a:rPr>
              <a:t> cô </a:t>
            </a:r>
            <a:r>
              <a:rPr lang="en-US" sz="4800" b="1" dirty="0" err="1">
                <a:solidFill>
                  <a:srgbClr val="084762"/>
                </a:solidFill>
                <a:latin typeface="Arial" panose="020B0604020202020204" pitchFamily="34" charset="0"/>
                <a:cs typeface="Arial" panose="020B0604020202020204" pitchFamily="34" charset="0"/>
              </a:rPr>
              <a:t>gái</a:t>
            </a:r>
            <a:r>
              <a:rPr lang="en-US" sz="4800" b="1" dirty="0">
                <a:solidFill>
                  <a:srgbClr val="084762"/>
                </a:solidFill>
                <a:latin typeface="Arial" panose="020B0604020202020204" pitchFamily="34" charset="0"/>
                <a:cs typeface="Arial" panose="020B0604020202020204" pitchFamily="34" charset="0"/>
              </a:rPr>
              <a:t> </a:t>
            </a:r>
          </a:p>
        </p:txBody>
      </p:sp>
      <p:sp>
        <p:nvSpPr>
          <p:cNvPr id="2" name="TextBox 1"/>
          <p:cNvSpPr txBox="1"/>
          <p:nvPr/>
        </p:nvSpPr>
        <p:spPr>
          <a:xfrm>
            <a:off x="838200" y="2197008"/>
            <a:ext cx="16685341" cy="55329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vi-VN" sz="4000" b="1" dirty="0" smtClean="0"/>
              <a:t>Nghệ thuật: </a:t>
            </a:r>
          </a:p>
          <a:p>
            <a:pPr marL="1028700" lvl="1" indent="-571500" algn="just">
              <a:lnSpc>
                <a:spcPct val="150000"/>
              </a:lnSpc>
              <a:buFont typeface="Wingdings" panose="05000000000000000000" pitchFamily="2" charset="2"/>
              <a:buChar char="Ø"/>
            </a:pPr>
            <a:r>
              <a:rPr lang="vi-VN" sz="3800" dirty="0"/>
              <a:t>C</a:t>
            </a:r>
            <a:r>
              <a:rPr lang="vi-VN" sz="3800" dirty="0" smtClean="0"/>
              <a:t>âu văn ngắn, miêu tả, tả thực tạo không khí căng thẳng của không gian mặt đường trên cao điểm.</a:t>
            </a:r>
          </a:p>
          <a:p>
            <a:pPr marL="1028700" lvl="1" indent="-571500" algn="just">
              <a:lnSpc>
                <a:spcPct val="150000"/>
              </a:lnSpc>
              <a:buFont typeface="Wingdings" panose="05000000000000000000" pitchFamily="2" charset="2"/>
              <a:buChar char="Ø"/>
            </a:pPr>
            <a:r>
              <a:rPr lang="vi-VN" sz="3800" dirty="0" smtClean="0"/>
              <a:t>Đối lập giữa hai không gian nhấn mạnh những giây phút bình yên hiếm có ở chiến trường, tô đậm khí chất can trường của các cô thanh niên xung phong.</a:t>
            </a:r>
            <a:endParaRPr lang="en-US" sz="3800" dirty="0"/>
          </a:p>
        </p:txBody>
      </p:sp>
      <p:sp>
        <p:nvSpPr>
          <p:cNvPr id="10" name="TextBox 9"/>
          <p:cNvSpPr txBox="1"/>
          <p:nvPr/>
        </p:nvSpPr>
        <p:spPr>
          <a:xfrm>
            <a:off x="1065570" y="7353300"/>
            <a:ext cx="16230599" cy="2748253"/>
          </a:xfrm>
          <a:prstGeom prst="rect">
            <a:avLst/>
          </a:prstGeom>
          <a:noFill/>
        </p:spPr>
        <p:txBody>
          <a:bodyPr wrap="square" rtlCol="0">
            <a:spAutoFit/>
          </a:bodyPr>
          <a:lstStyle/>
          <a:p>
            <a:pPr marL="571500" indent="-571500" algn="just">
              <a:lnSpc>
                <a:spcPct val="150000"/>
              </a:lnSpc>
              <a:buFont typeface="Symbol" panose="05050102010706020507" pitchFamily="18" charset="2"/>
              <a:buChar char="Þ"/>
            </a:pPr>
            <a:r>
              <a:rPr lang="vi-VN" sz="4000" b="1" i="1" dirty="0" smtClean="0"/>
              <a:t>Cuộc sống vô cùng khó khăn gian khổ, nguy hiểm và ác liệt. Đó chính là hiện thực của cuộc kháng chiến trường gian khổ kì và oanh liệt của dân tộc Việt Nam. </a:t>
            </a:r>
          </a:p>
        </p:txBody>
      </p:sp>
    </p:spTree>
    <p:extLst>
      <p:ext uri="{BB962C8B-B14F-4D97-AF65-F5344CB8AC3E}">
        <p14:creationId xmlns:p14="http://schemas.microsoft.com/office/powerpoint/2010/main" val="26251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10" name="TextBox 9"/>
          <p:cNvSpPr txBox="1"/>
          <p:nvPr/>
        </p:nvSpPr>
        <p:spPr>
          <a:xfrm>
            <a:off x="6341672" y="2702907"/>
            <a:ext cx="5152373" cy="738664"/>
          </a:xfrm>
          <a:prstGeom prst="rect">
            <a:avLst/>
          </a:prstGeom>
          <a:noFill/>
        </p:spPr>
        <p:txBody>
          <a:bodyPr wrap="none" rtlCol="0">
            <a:spAutoFit/>
          </a:bodyPr>
          <a:lstStyle/>
          <a:p>
            <a:r>
              <a:rPr lang="vi-VN" sz="4200" b="1" dirty="0" smtClean="0">
                <a:solidFill>
                  <a:srgbClr val="FF0000"/>
                </a:solidFill>
              </a:rPr>
              <a:t>THẢO LUẬN NHÓM</a:t>
            </a:r>
            <a:endParaRPr lang="en-US" sz="4200" b="1" dirty="0">
              <a:solidFill>
                <a:srgbClr val="FF0000"/>
              </a:solidFill>
            </a:endParaRPr>
          </a:p>
        </p:txBody>
      </p:sp>
      <p:sp>
        <p:nvSpPr>
          <p:cNvPr id="11" name="Rectangle 10"/>
          <p:cNvSpPr/>
          <p:nvPr/>
        </p:nvSpPr>
        <p:spPr>
          <a:xfrm>
            <a:off x="1221658" y="3471710"/>
            <a:ext cx="15392400" cy="2881045"/>
          </a:xfrm>
          <a:prstGeom prst="rect">
            <a:avLst/>
          </a:prstGeom>
        </p:spPr>
        <p:txBody>
          <a:bodyPr wrap="square">
            <a:spAutoFit/>
          </a:bodyPr>
          <a:lstStyle/>
          <a:p>
            <a:pPr algn="just">
              <a:lnSpc>
                <a:spcPct val="150000"/>
              </a:lnSpc>
              <a:spcBef>
                <a:spcPts val="600"/>
              </a:spcBef>
              <a:spcAft>
                <a:spcPts val="600"/>
              </a:spcAft>
              <a:tabLst>
                <a:tab pos="2552700" algn="l"/>
              </a:tabLst>
            </a:pPr>
            <a:r>
              <a:rPr lang="vi-VN" sz="4200" dirty="0">
                <a:ea typeface="Times New Roman" panose="02020603050405020304" pitchFamily="18" charset="0"/>
                <a:cs typeface="Arial" panose="020B0604020202020204" pitchFamily="34" charset="0"/>
              </a:rPr>
              <a:t> </a:t>
            </a:r>
            <a:r>
              <a:rPr lang="vi-VN" sz="4200" dirty="0" smtClean="0">
                <a:ea typeface="Times New Roman" panose="02020603050405020304" pitchFamily="18" charset="0"/>
                <a:cs typeface="Arial" panose="020B0604020202020204" pitchFamily="34" charset="0"/>
              </a:rPr>
              <a:t>    Tìm </a:t>
            </a:r>
            <a:r>
              <a:rPr lang="vi-VN" sz="4200" dirty="0">
                <a:ea typeface="Times New Roman" panose="02020603050405020304" pitchFamily="18" charset="0"/>
                <a:cs typeface="Arial" panose="020B0604020202020204" pitchFamily="34" charset="0"/>
              </a:rPr>
              <a:t>những chi tiết khắc họa hình ảnh ba nữ thanh niên xung phong: Phương Định, chị Thao và Nho </a:t>
            </a:r>
            <a:r>
              <a:rPr lang="vi-VN" sz="4200" i="1" dirty="0" smtClean="0">
                <a:ea typeface="Times New Roman" panose="02020603050405020304" pitchFamily="18" charset="0"/>
                <a:cs typeface="Arial" panose="020B0604020202020204" pitchFamily="34" charset="0"/>
              </a:rPr>
              <a:t>(Về </a:t>
            </a:r>
            <a:r>
              <a:rPr lang="vi-VN" sz="4200" i="1" dirty="0">
                <a:ea typeface="Times New Roman" panose="02020603050405020304" pitchFamily="18" charset="0"/>
                <a:cs typeface="Arial" panose="020B0604020202020204" pitchFamily="34" charset="0"/>
              </a:rPr>
              <a:t>hình dáng, sở thích; công việc và mối quan hệ với đồng đội)</a:t>
            </a:r>
            <a:endParaRPr lang="en-US" sz="4200" i="1"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8552">
            <a:off x="15009726" y="7761195"/>
            <a:ext cx="2944460" cy="1906538"/>
          </a:xfrm>
          <a:prstGeom prst="rect">
            <a:avLst/>
          </a:prstGeom>
        </p:spPr>
      </p:pic>
    </p:spTree>
    <p:extLst>
      <p:ext uri="{BB962C8B-B14F-4D97-AF65-F5344CB8AC3E}">
        <p14:creationId xmlns:p14="http://schemas.microsoft.com/office/powerpoint/2010/main" val="29200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695700"/>
            <a:ext cx="4880585" cy="5773916"/>
          </a:xfrm>
          <a:prstGeom prst="rect">
            <a:avLst/>
          </a:prstGeom>
        </p:spPr>
      </p:pic>
      <p:sp>
        <p:nvSpPr>
          <p:cNvPr id="3" name="TextBox 2"/>
          <p:cNvSpPr txBox="1"/>
          <p:nvPr/>
        </p:nvSpPr>
        <p:spPr>
          <a:xfrm>
            <a:off x="914400" y="2679824"/>
            <a:ext cx="6643165" cy="738664"/>
          </a:xfrm>
          <a:prstGeom prst="rect">
            <a:avLst/>
          </a:prstGeom>
          <a:noFill/>
        </p:spPr>
        <p:txBody>
          <a:bodyPr wrap="none" rtlCol="0">
            <a:spAutoFit/>
          </a:bodyPr>
          <a:lstStyle/>
          <a:p>
            <a:r>
              <a:rPr lang="vi-VN" sz="4200" b="1" i="1" dirty="0" smtClean="0">
                <a:solidFill>
                  <a:srgbClr val="FF0000"/>
                </a:solidFill>
              </a:rPr>
              <a:t>a. Nhân vật Phương Định</a:t>
            </a:r>
            <a:endParaRPr lang="en-US" sz="4200" b="1" i="1" dirty="0">
              <a:solidFill>
                <a:srgbClr val="FF0000"/>
              </a:solidFill>
            </a:endParaRPr>
          </a:p>
        </p:txBody>
      </p:sp>
      <p:sp>
        <p:nvSpPr>
          <p:cNvPr id="4" name="Rectangle 3"/>
          <p:cNvSpPr/>
          <p:nvPr/>
        </p:nvSpPr>
        <p:spPr>
          <a:xfrm>
            <a:off x="6477000" y="3535670"/>
            <a:ext cx="11811000" cy="6093976"/>
          </a:xfrm>
          <a:prstGeom prst="rect">
            <a:avLst/>
          </a:prstGeom>
        </p:spPr>
        <p:txBody>
          <a:bodyPr wrap="square">
            <a:spAutoFit/>
          </a:bodyPr>
          <a:lstStyle/>
          <a:p>
            <a:pPr>
              <a:lnSpc>
                <a:spcPct val="150000"/>
              </a:lnSpc>
              <a:spcBef>
                <a:spcPts val="600"/>
              </a:spcBef>
              <a:spcAft>
                <a:spcPts val="600"/>
              </a:spcAft>
            </a:pP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Hình</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dáng</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sở</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smtClean="0">
                <a:latin typeface="Arial" panose="020B0604020202020204" pitchFamily="34" charset="0"/>
                <a:ea typeface="Times New Roman" panose="02020603050405020304" pitchFamily="18" charset="0"/>
                <a:cs typeface="Arial" panose="020B0604020202020204" pitchFamily="34" charset="0"/>
              </a:rPr>
              <a:t>thích</a:t>
            </a:r>
            <a:r>
              <a:rPr lang="vi-VN" sz="4000" b="1"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 Cô </a:t>
            </a:r>
            <a:r>
              <a:rPr lang="en-US" sz="4000" dirty="0" err="1">
                <a:latin typeface="Arial" panose="020B0604020202020204" pitchFamily="34" charset="0"/>
                <a:ea typeface="Times New Roman" panose="02020603050405020304" pitchFamily="18" charset="0"/>
                <a:cs typeface="Arial" panose="020B0604020202020204" pitchFamily="34" charset="0"/>
              </a:rPr>
              <a:t>gái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bím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tóc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cổ</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kiêu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hãnh</a:t>
            </a:r>
            <a:r>
              <a:rPr lang="en-US" sz="4000" dirty="0">
                <a:latin typeface="Arial" panose="020B0604020202020204" pitchFamily="34" charset="0"/>
                <a:ea typeface="Times New Roman" panose="02020603050405020304" pitchFamily="18" charset="0"/>
                <a:cs typeface="Arial" panose="020B0604020202020204" pitchFamily="34" charset="0"/>
              </a:rPr>
              <a:t>…</a:t>
            </a:r>
          </a:p>
          <a:p>
            <a:pPr lvl="1">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 Thích </a:t>
            </a:r>
            <a:r>
              <a:rPr lang="en-US" sz="4000" dirty="0" err="1">
                <a:latin typeface="Arial" panose="020B0604020202020204" pitchFamily="34" charset="0"/>
                <a:ea typeface="Times New Roman" panose="02020603050405020304" pitchFamily="18" charset="0"/>
                <a:cs typeface="Arial" panose="020B0604020202020204" pitchFamily="34" charset="0"/>
              </a:rPr>
              <a:t>hát</a:t>
            </a:r>
            <a:r>
              <a:rPr lang="en-US" sz="4000" dirty="0">
                <a:latin typeface="Arial" panose="020B0604020202020204" pitchFamily="34" charset="0"/>
                <a:ea typeface="Times New Roman" panose="02020603050405020304" pitchFamily="18" charset="0"/>
                <a:cs typeface="Arial" panose="020B0604020202020204" pitchFamily="34" charset="0"/>
              </a:rPr>
              <a:t> , thích </a:t>
            </a:r>
            <a:r>
              <a:rPr lang="en-US" sz="4000" dirty="0" err="1">
                <a:latin typeface="Arial" panose="020B0604020202020204" pitchFamily="34" charset="0"/>
                <a:ea typeface="Times New Roman" panose="02020603050405020304" pitchFamily="18" charset="0"/>
                <a:cs typeface="Arial" panose="020B0604020202020204" pitchFamily="34" charset="0"/>
              </a:rPr>
              <a:t>đón</a:t>
            </a:r>
            <a:r>
              <a:rPr lang="en-US" sz="4000" dirty="0">
                <a:latin typeface="Arial" panose="020B0604020202020204" pitchFamily="34" charset="0"/>
                <a:ea typeface="Times New Roman" panose="02020603050405020304" pitchFamily="18" charset="0"/>
                <a:cs typeface="Arial" panose="020B0604020202020204" pitchFamily="34" charset="0"/>
              </a:rPr>
              <a:t> mưa </a:t>
            </a:r>
            <a:r>
              <a:rPr lang="en-US" sz="4000" dirty="0" err="1">
                <a:latin typeface="Arial" panose="020B0604020202020204" pitchFamily="34" charset="0"/>
                <a:ea typeface="Times New Roman" panose="02020603050405020304" pitchFamily="18" charset="0"/>
                <a:cs typeface="Arial" panose="020B0604020202020204" pitchFamily="34" charset="0"/>
              </a:rPr>
              <a:t>đá</a:t>
            </a:r>
            <a:r>
              <a:rPr lang="en-US" sz="4000" dirty="0">
                <a:latin typeface="Arial" panose="020B0604020202020204" pitchFamily="34" charset="0"/>
                <a:ea typeface="Times New Roman" panose="02020603050405020304" pitchFamily="18" charset="0"/>
                <a:cs typeface="Arial" panose="020B0604020202020204" pitchFamily="34" charset="0"/>
              </a:rPr>
              <a:t>, thích </a:t>
            </a:r>
            <a:r>
              <a:rPr lang="en-US" sz="4000" dirty="0" err="1">
                <a:latin typeface="Arial" panose="020B0604020202020204" pitchFamily="34" charset="0"/>
                <a:ea typeface="Times New Roman" panose="02020603050405020304" pitchFamily="18" charset="0"/>
                <a:cs typeface="Arial" panose="020B0604020202020204" pitchFamily="34" charset="0"/>
              </a:rPr>
              <a:t>ngắm</a:t>
            </a:r>
            <a:r>
              <a:rPr lang="en-US" sz="4000" dirty="0">
                <a:latin typeface="Arial" panose="020B0604020202020204" pitchFamily="34" charset="0"/>
                <a:ea typeface="Times New Roman" panose="02020603050405020304" pitchFamily="18" charset="0"/>
                <a:cs typeface="Arial" panose="020B0604020202020204" pitchFamily="34" charset="0"/>
              </a:rPr>
              <a:t> mắt mình trong </a:t>
            </a:r>
            <a:r>
              <a:rPr lang="en-US" sz="4000" dirty="0" err="1">
                <a:latin typeface="Arial" panose="020B0604020202020204" pitchFamily="34" charset="0"/>
                <a:ea typeface="Times New Roman" panose="02020603050405020304" pitchFamily="18" charset="0"/>
                <a:cs typeface="Arial" panose="020B0604020202020204" pitchFamily="34" charset="0"/>
              </a:rPr>
              <a:t>gương</a:t>
            </a:r>
            <a:r>
              <a:rPr lang="en-US" sz="4000" dirty="0">
                <a:latin typeface="Arial" panose="020B0604020202020204" pitchFamily="34" charset="0"/>
                <a:ea typeface="Times New Roman" panose="02020603050405020304" pitchFamily="18" charset="0"/>
                <a:cs typeface="Arial" panose="020B0604020202020204" pitchFamily="34" charset="0"/>
              </a:rPr>
              <a:t>…</a:t>
            </a:r>
          </a:p>
          <a:p>
            <a:pPr lvl="1">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 Hay ngồi </a:t>
            </a:r>
            <a:r>
              <a:rPr lang="en-US" sz="4000" dirty="0" err="1">
                <a:latin typeface="Arial" panose="020B0604020202020204" pitchFamily="34" charset="0"/>
                <a:ea typeface="Times New Roman" panose="02020603050405020304" pitchFamily="18" charset="0"/>
                <a:cs typeface="Arial" panose="020B0604020202020204" pitchFamily="34" charset="0"/>
              </a:rPr>
              <a:t>bó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gối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màng</a:t>
            </a:r>
            <a:r>
              <a:rPr lang="en-US" sz="4000" dirty="0">
                <a:latin typeface="Arial" panose="020B0604020202020204" pitchFamily="34" charset="0"/>
                <a:ea typeface="Times New Roman" panose="02020603050405020304" pitchFamily="18" charset="0"/>
                <a:cs typeface="Arial" panose="020B0604020202020204" pitchFamily="34" charset="0"/>
              </a:rPr>
              <a:t>, nhớ </a:t>
            </a:r>
            <a:r>
              <a:rPr lang="en-US" sz="4000" dirty="0" err="1">
                <a:latin typeface="Arial" panose="020B0604020202020204" pitchFamily="34" charset="0"/>
                <a:ea typeface="Times New Roman" panose="02020603050405020304" pitchFamily="18" charset="0"/>
                <a:cs typeface="Arial" panose="020B0604020202020204" pitchFamily="34" charset="0"/>
              </a:rPr>
              <a:t>những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kỉ</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niệm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thiếu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nữ</a:t>
            </a:r>
            <a:r>
              <a:rPr lang="en-US" sz="4000" dirty="0">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32664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sp>
        <p:nvSpPr>
          <p:cNvPr id="2" name="TextBox 2"/>
          <p:cNvSpPr txBox="1"/>
          <p:nvPr/>
        </p:nvSpPr>
        <p:spPr>
          <a:xfrm>
            <a:off x="6504573" y="338179"/>
            <a:ext cx="5753100" cy="1243930"/>
          </a:xfrm>
          <a:prstGeom prst="rect">
            <a:avLst/>
          </a:prstGeom>
        </p:spPr>
        <p:txBody>
          <a:bodyPr wrap="square" lIns="0" tIns="0" rIns="0" bIns="0" rtlCol="0" anchor="t">
            <a:spAutoFit/>
          </a:bodyPr>
          <a:lstStyle/>
          <a:p>
            <a:pPr algn="ctr">
              <a:lnSpc>
                <a:spcPts val="9749"/>
              </a:lnSpc>
              <a:spcBef>
                <a:spcPct val="0"/>
              </a:spcBef>
            </a:pPr>
            <a:r>
              <a:rPr lang="vi-VN" sz="6400" b="1" spc="374" dirty="0" smtClean="0">
                <a:solidFill>
                  <a:srgbClr val="084762"/>
                </a:solidFill>
              </a:rPr>
              <a:t>KHỞI ĐỘNG</a:t>
            </a:r>
            <a:endParaRPr lang="en-US" sz="6400" b="1" spc="374" dirty="0">
              <a:solidFill>
                <a:srgbClr val="084762"/>
              </a:solidFill>
            </a:endParaRP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97059" flipH="1">
            <a:off x="17135780" y="7672191"/>
            <a:ext cx="5652906" cy="4995756"/>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24575">
            <a:off x="99837" y="8858932"/>
            <a:ext cx="1488183" cy="1220310"/>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0699">
            <a:off x="16708838" y="8228297"/>
            <a:ext cx="1249330" cy="1457136"/>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22026">
            <a:off x="-951148" y="-441400"/>
            <a:ext cx="4134082" cy="2052008"/>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80897">
            <a:off x="-435285" y="-355994"/>
            <a:ext cx="3901747" cy="1752239"/>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39455">
            <a:off x="16739860" y="985982"/>
            <a:ext cx="309831" cy="337349"/>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77118" y="1789014"/>
            <a:ext cx="307153" cy="307153"/>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743310" y="520125"/>
            <a:ext cx="572892" cy="572892"/>
          </a:xfrm>
          <a:prstGeom prst="rect">
            <a:avLst/>
          </a:prstGeom>
        </p:spPr>
      </p:pic>
      <p:sp>
        <p:nvSpPr>
          <p:cNvPr id="22" name="TextBox 21"/>
          <p:cNvSpPr txBox="1"/>
          <p:nvPr/>
        </p:nvSpPr>
        <p:spPr>
          <a:xfrm>
            <a:off x="1515588" y="1582109"/>
            <a:ext cx="15773971" cy="2188997"/>
          </a:xfrm>
          <a:prstGeom prst="rect">
            <a:avLst/>
          </a:prstGeom>
          <a:noFill/>
        </p:spPr>
        <p:txBody>
          <a:bodyPr wrap="square" rtlCol="0">
            <a:spAutoFit/>
          </a:bodyPr>
          <a:lstStyle/>
          <a:p>
            <a:pPr algn="just">
              <a:lnSpc>
                <a:spcPct val="150000"/>
              </a:lnSpc>
            </a:pPr>
            <a:r>
              <a:rPr lang="vi-VN" sz="4800" b="1" dirty="0" smtClean="0"/>
              <a:t>Cả lớp cùng xem video bài hát </a:t>
            </a:r>
            <a:r>
              <a:rPr lang="vi-VN" sz="4800" b="1" i="1" dirty="0" smtClean="0"/>
              <a:t>“Cô gái mở đường”</a:t>
            </a:r>
            <a:r>
              <a:rPr lang="vi-VN" sz="4800" b="1" dirty="0" smtClean="0"/>
              <a:t> và trả lời câu hỏi:</a:t>
            </a:r>
            <a:endParaRPr lang="en-US" sz="4800" b="1" dirty="0"/>
          </a:p>
        </p:txBody>
      </p:sp>
      <p:sp>
        <p:nvSpPr>
          <p:cNvPr id="24" name="Rectangle 23"/>
          <p:cNvSpPr/>
          <p:nvPr/>
        </p:nvSpPr>
        <p:spPr>
          <a:xfrm>
            <a:off x="1667302" y="3899651"/>
            <a:ext cx="15398230" cy="5247590"/>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fr-FR" sz="4200" dirty="0">
                <a:latin typeface="Arial" panose="020B0604020202020204" pitchFamily="34" charset="0"/>
                <a:ea typeface="Times New Roman" panose="02020603050405020304" pitchFamily="18" charset="0"/>
                <a:cs typeface="Arial" panose="020B0604020202020204" pitchFamily="34" charset="0"/>
              </a:rPr>
              <a:t>Qua </a:t>
            </a:r>
            <a:r>
              <a:rPr lang="fr-FR" sz="4200" dirty="0" err="1">
                <a:latin typeface="Arial" panose="020B0604020202020204" pitchFamily="34" charset="0"/>
                <a:ea typeface="Times New Roman" panose="02020603050405020304" pitchFamily="18" charset="0"/>
                <a:cs typeface="Arial" panose="020B0604020202020204" pitchFamily="34" charset="0"/>
              </a:rPr>
              <a:t>đoạn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video</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các</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em</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hãy</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cho</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cô</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biết</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bài</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hát</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viết</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về</a:t>
            </a:r>
            <a:r>
              <a:rPr lang="fr-FR" sz="4200" dirty="0">
                <a:latin typeface="Arial" panose="020B0604020202020204" pitchFamily="34" charset="0"/>
                <a:ea typeface="Times New Roman" panose="02020603050405020304" pitchFamily="18" charset="0"/>
                <a:cs typeface="Arial" panose="020B0604020202020204" pitchFamily="34" charset="0"/>
              </a:rPr>
              <a:t> ai? Qua </a:t>
            </a:r>
            <a:r>
              <a:rPr lang="fr-FR" sz="4200" dirty="0" err="1">
                <a:latin typeface="Arial" panose="020B0604020202020204" pitchFamily="34" charset="0"/>
                <a:ea typeface="Times New Roman" panose="02020603050405020304" pitchFamily="18" charset="0"/>
                <a:cs typeface="Arial" panose="020B0604020202020204" pitchFamily="34" charset="0"/>
              </a:rPr>
              <a:t>giai</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điệu</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và</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lời</a:t>
            </a:r>
            <a:r>
              <a:rPr lang="fr-FR" sz="4200" dirty="0">
                <a:latin typeface="Arial" panose="020B0604020202020204" pitchFamily="34" charset="0"/>
                <a:ea typeface="Times New Roman" panose="02020603050405020304" pitchFamily="18" charset="0"/>
                <a:cs typeface="Arial" panose="020B0604020202020204" pitchFamily="34" charset="0"/>
              </a:rPr>
              <a:t> ca </a:t>
            </a:r>
            <a:r>
              <a:rPr lang="fr-FR" sz="4200" dirty="0" err="1">
                <a:latin typeface="Arial" panose="020B0604020202020204" pitchFamily="34" charset="0"/>
                <a:ea typeface="Times New Roman" panose="02020603050405020304" pitchFamily="18" charset="0"/>
                <a:cs typeface="Arial" panose="020B0604020202020204" pitchFamily="34" charset="0"/>
              </a:rPr>
              <a:t>của</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bài</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hát</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em</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có</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cảm</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nhận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smtClean="0">
                <a:latin typeface="Arial" panose="020B0604020202020204" pitchFamily="34" charset="0"/>
                <a:ea typeface="Times New Roman" panose="02020603050405020304" pitchFamily="18" charset="0"/>
                <a:cs typeface="Arial" panose="020B0604020202020204" pitchFamily="34" charset="0"/>
              </a:rPr>
              <a:t>gì</a:t>
            </a:r>
            <a:r>
              <a:rPr lang="fr-FR" sz="4200" dirty="0" smtClean="0">
                <a:latin typeface="Arial" panose="020B0604020202020204" pitchFamily="34" charset="0"/>
                <a:ea typeface="Times New Roman" panose="02020603050405020304" pitchFamily="18" charset="0"/>
                <a:cs typeface="Arial" panose="020B0604020202020204" pitchFamily="34" charset="0"/>
              </a:rPr>
              <a:t>?</a:t>
            </a:r>
            <a:endParaRPr lang="vi-VN" sz="42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
            </a:pPr>
            <a:r>
              <a:rPr lang="fr-FR" sz="4200" dirty="0" err="1" smtClean="0">
                <a:latin typeface="Arial" panose="020B0604020202020204" pitchFamily="34" charset="0"/>
                <a:ea typeface="Times New Roman" panose="02020603050405020304" pitchFamily="18" charset="0"/>
                <a:cs typeface="Arial" panose="020B0604020202020204" pitchFamily="34" charset="0"/>
              </a:rPr>
              <a:t>Vậy</a:t>
            </a:r>
            <a:r>
              <a:rPr lang="fr-FR" sz="4200" dirty="0" smtClean="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bạn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nào</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có</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thể</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kể</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tên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cho</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cô</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một</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số</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văn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bản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cũng</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nói</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về</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thế</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hệ</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trẻ</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smtClean="0">
                <a:latin typeface="Arial" panose="020B0604020202020204" pitchFamily="34" charset="0"/>
                <a:ea typeface="Times New Roman" panose="02020603050405020304" pitchFamily="18" charset="0"/>
                <a:cs typeface="Arial" panose="020B0604020202020204" pitchFamily="34" charset="0"/>
              </a:rPr>
              <a:t>V</a:t>
            </a:r>
            <a:r>
              <a:rPr lang="vi-VN" sz="4200" dirty="0" smtClean="0">
                <a:latin typeface="Arial" panose="020B0604020202020204" pitchFamily="34" charset="0"/>
                <a:ea typeface="Times New Roman" panose="02020603050405020304" pitchFamily="18" charset="0"/>
                <a:cs typeface="Arial" panose="020B0604020202020204" pitchFamily="34" charset="0"/>
              </a:rPr>
              <a:t>iệt Nam</a:t>
            </a:r>
            <a:r>
              <a:rPr lang="fr-FR" sz="4200" dirty="0" smtClean="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thời</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chống</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smtClean="0">
                <a:latin typeface="Arial" panose="020B0604020202020204" pitchFamily="34" charset="0"/>
                <a:ea typeface="Times New Roman" panose="02020603050405020304" pitchFamily="18" charset="0"/>
                <a:cs typeface="Arial" panose="020B0604020202020204" pitchFamily="34" charset="0"/>
              </a:rPr>
              <a:t>Mĩ</a:t>
            </a:r>
            <a:r>
              <a:rPr lang="vi-VN" sz="4200" dirty="0" smtClean="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
            </a:pPr>
            <a:r>
              <a:rPr lang="fr-FR" sz="4200" dirty="0" err="1" smtClean="0">
                <a:latin typeface="Arial" panose="020B0604020202020204" pitchFamily="34" charset="0"/>
                <a:ea typeface="Times New Roman" panose="02020603050405020304" pitchFamily="18" charset="0"/>
                <a:cs typeface="Arial" panose="020B0604020202020204" pitchFamily="34" charset="0"/>
              </a:rPr>
              <a:t>Em</a:t>
            </a:r>
            <a:r>
              <a:rPr lang="fr-FR" sz="4200" dirty="0" smtClean="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hãy</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nêu</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những</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hiểu</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biết</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của</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em</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về</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truyện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ngắn</a:t>
            </a:r>
            <a:r>
              <a:rPr lang="fr-FR" sz="4200" dirty="0">
                <a:latin typeface="Arial" panose="020B0604020202020204" pitchFamily="34" charset="0"/>
                <a:ea typeface="Times New Roman" panose="02020603050405020304" pitchFamily="18" charset="0"/>
                <a:cs typeface="Arial" panose="020B0604020202020204" pitchFamily="34" charset="0"/>
              </a:rPr>
              <a:t> </a:t>
            </a:r>
            <a:r>
              <a:rPr lang="fr-FR" sz="4200" dirty="0" err="1">
                <a:latin typeface="Arial" panose="020B0604020202020204" pitchFamily="34" charset="0"/>
                <a:ea typeface="Times New Roman" panose="02020603050405020304" pitchFamily="18" charset="0"/>
                <a:cs typeface="Arial" panose="020B0604020202020204" pitchFamily="34" charset="0"/>
              </a:rPr>
              <a:t>này</a:t>
            </a:r>
            <a:r>
              <a:rPr lang="fr-FR" sz="4200" dirty="0">
                <a:latin typeface="Arial" panose="020B0604020202020204" pitchFamily="34" charset="0"/>
                <a:ea typeface="Times New Roman" panose="02020603050405020304" pitchFamily="18" charset="0"/>
                <a:cs typeface="Arial" panose="020B0604020202020204" pitchFamily="34" charset="0"/>
              </a:rPr>
              <a:t>? </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11082492"/>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3" name="TextBox 2"/>
          <p:cNvSpPr txBox="1"/>
          <p:nvPr/>
        </p:nvSpPr>
        <p:spPr>
          <a:xfrm>
            <a:off x="914400" y="2679824"/>
            <a:ext cx="6643165" cy="738664"/>
          </a:xfrm>
          <a:prstGeom prst="rect">
            <a:avLst/>
          </a:prstGeom>
          <a:noFill/>
        </p:spPr>
        <p:txBody>
          <a:bodyPr wrap="none" rtlCol="0">
            <a:spAutoFit/>
          </a:bodyPr>
          <a:lstStyle/>
          <a:p>
            <a:r>
              <a:rPr lang="vi-VN" sz="4200" b="1" i="1" dirty="0" smtClean="0">
                <a:solidFill>
                  <a:srgbClr val="FF0000"/>
                </a:solidFill>
              </a:rPr>
              <a:t>a. Nhân vật Phương Định</a:t>
            </a:r>
            <a:endParaRPr lang="en-US" sz="4200" b="1" i="1" dirty="0">
              <a:solidFill>
                <a:srgbClr val="FF0000"/>
              </a:solidFill>
            </a:endParaRPr>
          </a:p>
        </p:txBody>
      </p:sp>
      <p:sp>
        <p:nvSpPr>
          <p:cNvPr id="4" name="Rectangle 3"/>
          <p:cNvSpPr/>
          <p:nvPr/>
        </p:nvSpPr>
        <p:spPr>
          <a:xfrm>
            <a:off x="1295400" y="3418488"/>
            <a:ext cx="16535400" cy="6247864"/>
          </a:xfrm>
          <a:prstGeom prst="rect">
            <a:avLst/>
          </a:prstGeom>
        </p:spPr>
        <p:txBody>
          <a:bodyPr wrap="square">
            <a:spAutoFit/>
          </a:bodyPr>
          <a:lstStyle/>
          <a:p>
            <a:pPr>
              <a:lnSpc>
                <a:spcPct val="150000"/>
              </a:lnSpc>
              <a:spcBef>
                <a:spcPts val="600"/>
              </a:spcBef>
              <a:spcAft>
                <a:spcPts val="600"/>
              </a:spcAft>
            </a:pPr>
            <a:r>
              <a:rPr lang="vi-VN" sz="4000" b="1" dirty="0">
                <a:ea typeface="Times New Roman" panose="02020603050405020304" pitchFamily="18" charset="0"/>
                <a:cs typeface="Arial" panose="020B0604020202020204" pitchFamily="34" charset="0"/>
              </a:rPr>
              <a:t>* Công </a:t>
            </a:r>
            <a:r>
              <a:rPr lang="vi-VN" sz="4000" b="1" dirty="0" smtClean="0">
                <a:ea typeface="Times New Roman" panose="02020603050405020304" pitchFamily="18" charset="0"/>
                <a:cs typeface="Arial" panose="020B0604020202020204" pitchFamily="34" charset="0"/>
              </a:rPr>
              <a:t>việc:</a:t>
            </a:r>
            <a:endParaRPr lang="vi-VN" sz="4000" b="1" dirty="0">
              <a:ea typeface="Times New Roman" panose="02020603050405020304" pitchFamily="18" charset="0"/>
              <a:cs typeface="Arial" panose="020B0604020202020204" pitchFamily="34" charset="0"/>
            </a:endParaRPr>
          </a:p>
          <a:p>
            <a:pPr marL="571500" indent="-571500">
              <a:lnSpc>
                <a:spcPct val="150000"/>
              </a:lnSpc>
              <a:spcBef>
                <a:spcPts val="600"/>
              </a:spcBef>
              <a:spcAft>
                <a:spcPts val="600"/>
              </a:spcAft>
              <a:buFontTx/>
              <a:buChar char="-"/>
            </a:pPr>
            <a:r>
              <a:rPr lang="vi-VN" sz="4000" i="1" dirty="0" smtClean="0">
                <a:ea typeface="Times New Roman" panose="02020603050405020304" pitchFamily="18" charset="0"/>
                <a:cs typeface="Arial" panose="020B0604020202020204" pitchFamily="34" charset="0"/>
              </a:rPr>
              <a:t>Đến </a:t>
            </a:r>
            <a:r>
              <a:rPr lang="vi-VN" sz="4000" i="1" dirty="0">
                <a:ea typeface="Times New Roman" panose="02020603050405020304" pitchFamily="18" charset="0"/>
                <a:cs typeface="Arial" panose="020B0604020202020204" pitchFamily="34" charset="0"/>
              </a:rPr>
              <a:t>gần quả bom…tôi không sợ…không đi khom…đàng hoàng </a:t>
            </a:r>
            <a:r>
              <a:rPr lang="vi-VN" sz="4000" i="1" dirty="0" smtClean="0">
                <a:ea typeface="Times New Roman" panose="02020603050405020304" pitchFamily="18" charset="0"/>
                <a:cs typeface="Arial" panose="020B0604020202020204" pitchFamily="34" charset="0"/>
              </a:rPr>
              <a:t>bước.</a:t>
            </a:r>
          </a:p>
          <a:p>
            <a:pPr marL="571500" indent="-571500">
              <a:lnSpc>
                <a:spcPct val="150000"/>
              </a:lnSpc>
              <a:spcBef>
                <a:spcPts val="600"/>
              </a:spcBef>
              <a:spcAft>
                <a:spcPts val="600"/>
              </a:spcAft>
              <a:buFontTx/>
              <a:buChar char="-"/>
            </a:pPr>
            <a:r>
              <a:rPr lang="vi-VN" sz="4000" i="1" dirty="0" smtClean="0">
                <a:ea typeface="Times New Roman" panose="02020603050405020304" pitchFamily="18" charset="0"/>
                <a:cs typeface="Arial" panose="020B0604020202020204" pitchFamily="34" charset="0"/>
              </a:rPr>
              <a:t>Tim </a:t>
            </a:r>
            <a:r>
              <a:rPr lang="vi-VN" sz="4000" i="1" dirty="0">
                <a:ea typeface="Times New Roman" panose="02020603050405020304" pitchFamily="18" charset="0"/>
                <a:cs typeface="Arial" panose="020B0604020202020204" pitchFamily="34" charset="0"/>
              </a:rPr>
              <a:t>đập bất chấp nhịp điệu…nghĩ tới cái chết nhưng mờ nhạt…Lo mìn không nổ, bom không nổ</a:t>
            </a:r>
            <a:r>
              <a:rPr lang="vi-VN" sz="4000" i="1" dirty="0" smtClean="0">
                <a:ea typeface="Times New Roman" panose="02020603050405020304" pitchFamily="18" charset="0"/>
                <a:cs typeface="Arial" panose="020B0604020202020204" pitchFamily="34" charset="0"/>
              </a:rPr>
              <a:t>…</a:t>
            </a:r>
          </a:p>
          <a:p>
            <a:pPr marL="571500" indent="-571500">
              <a:lnSpc>
                <a:spcPct val="150000"/>
              </a:lnSpc>
              <a:spcBef>
                <a:spcPts val="600"/>
              </a:spcBef>
              <a:spcAft>
                <a:spcPts val="600"/>
              </a:spcAft>
              <a:buFontTx/>
              <a:buChar char="-"/>
            </a:pPr>
            <a:r>
              <a:rPr lang="vi-VN" sz="4000" i="1" dirty="0" smtClean="0">
                <a:ea typeface="Times New Roman" panose="02020603050405020304" pitchFamily="18" charset="0"/>
                <a:cs typeface="Arial" panose="020B0604020202020204" pitchFamily="34" charset="0"/>
              </a:rPr>
              <a:t>Dùng xẻng nhỏ đào đất dưới quả bom.</a:t>
            </a:r>
          </a:p>
          <a:p>
            <a:pPr marL="571500" indent="-571500">
              <a:lnSpc>
                <a:spcPct val="150000"/>
              </a:lnSpc>
              <a:spcBef>
                <a:spcPts val="600"/>
              </a:spcBef>
              <a:spcAft>
                <a:spcPts val="600"/>
              </a:spcAft>
              <a:buFontTx/>
              <a:buChar char="-"/>
            </a:pPr>
            <a:r>
              <a:rPr lang="vi-VN" sz="4000" i="1" dirty="0" smtClean="0">
                <a:ea typeface="Times New Roman" panose="02020603050405020304" pitchFamily="18" charset="0"/>
                <a:cs typeface="Arial" panose="020B0604020202020204" pitchFamily="34" charset="0"/>
              </a:rPr>
              <a:t>Cảm giác chờ đợi, căng thẳng sau khi châm ngòi nổ.</a:t>
            </a:r>
            <a:endParaRPr lang="vi-VN" sz="4000" i="1"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3166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arn(in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3" name="TextBox 2"/>
          <p:cNvSpPr txBox="1"/>
          <p:nvPr/>
        </p:nvSpPr>
        <p:spPr>
          <a:xfrm>
            <a:off x="914400" y="2679824"/>
            <a:ext cx="6643165" cy="738664"/>
          </a:xfrm>
          <a:prstGeom prst="rect">
            <a:avLst/>
          </a:prstGeom>
          <a:noFill/>
        </p:spPr>
        <p:txBody>
          <a:bodyPr wrap="none" rtlCol="0">
            <a:spAutoFit/>
          </a:bodyPr>
          <a:lstStyle/>
          <a:p>
            <a:r>
              <a:rPr lang="vi-VN" sz="4200" b="1" i="1" dirty="0" smtClean="0">
                <a:solidFill>
                  <a:srgbClr val="FF0000"/>
                </a:solidFill>
              </a:rPr>
              <a:t>a. Nhân vật Phương Định</a:t>
            </a:r>
            <a:endParaRPr lang="en-US" sz="4200" b="1" i="1" dirty="0">
              <a:solidFill>
                <a:srgbClr val="FF0000"/>
              </a:solidFill>
            </a:endParaRPr>
          </a:p>
        </p:txBody>
      </p:sp>
      <p:sp>
        <p:nvSpPr>
          <p:cNvPr id="4" name="Rectangle 3"/>
          <p:cNvSpPr/>
          <p:nvPr/>
        </p:nvSpPr>
        <p:spPr>
          <a:xfrm>
            <a:off x="1600200" y="3535670"/>
            <a:ext cx="16459200" cy="5170646"/>
          </a:xfrm>
          <a:prstGeom prst="rect">
            <a:avLst/>
          </a:prstGeom>
        </p:spPr>
        <p:txBody>
          <a:bodyPr wrap="square">
            <a:spAutoFit/>
          </a:bodyPr>
          <a:lstStyle/>
          <a:p>
            <a:pPr>
              <a:lnSpc>
                <a:spcPct val="150000"/>
              </a:lnSpc>
              <a:spcBef>
                <a:spcPts val="600"/>
              </a:spcBef>
              <a:spcAft>
                <a:spcPts val="600"/>
              </a:spcAft>
            </a:pPr>
            <a:r>
              <a:rPr lang="vi-VN" sz="4000" b="1" dirty="0">
                <a:ea typeface="Times New Roman" panose="02020603050405020304" pitchFamily="18" charset="0"/>
                <a:cs typeface="Arial" panose="020B0604020202020204" pitchFamily="34" charset="0"/>
              </a:rPr>
              <a:t>* Mối quan hệ với đồng </a:t>
            </a:r>
            <a:r>
              <a:rPr lang="vi-VN" sz="4000" b="1" dirty="0" smtClean="0">
                <a:ea typeface="Times New Roman" panose="02020603050405020304" pitchFamily="18" charset="0"/>
                <a:cs typeface="Arial" panose="020B0604020202020204" pitchFamily="34" charset="0"/>
              </a:rPr>
              <a:t>đội:</a:t>
            </a:r>
            <a:endParaRPr lang="vi-VN" sz="4000" b="1" dirty="0">
              <a:ea typeface="Times New Roman" panose="02020603050405020304" pitchFamily="18" charset="0"/>
              <a:cs typeface="Arial" panose="020B0604020202020204" pitchFamily="34" charset="0"/>
            </a:endParaRPr>
          </a:p>
          <a:p>
            <a:pPr lvl="1">
              <a:lnSpc>
                <a:spcPct val="150000"/>
              </a:lnSpc>
              <a:spcBef>
                <a:spcPts val="600"/>
              </a:spcBef>
              <a:spcAft>
                <a:spcPts val="600"/>
              </a:spcAft>
            </a:pPr>
            <a:r>
              <a:rPr lang="vi-VN" sz="4000" b="1" dirty="0">
                <a:ea typeface="Times New Roman" panose="02020603050405020304" pitchFamily="18" charset="0"/>
                <a:cs typeface="Arial" panose="020B0604020202020204" pitchFamily="34" charset="0"/>
              </a:rPr>
              <a:t>- Suy nghĩ: </a:t>
            </a:r>
            <a:r>
              <a:rPr lang="vi-VN" sz="4000" dirty="0">
                <a:ea typeface="Times New Roman" panose="02020603050405020304" pitchFamily="18" charset="0"/>
                <a:cs typeface="Arial" panose="020B0604020202020204" pitchFamily="34" charset="0"/>
              </a:rPr>
              <a:t>người đẹp nhất, cao thượng nhất là những người mặc quân phục…</a:t>
            </a:r>
          </a:p>
          <a:p>
            <a:pPr lvl="1">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 </a:t>
            </a:r>
            <a:r>
              <a:rPr lang="vi-VN" sz="4000" b="1" dirty="0">
                <a:ea typeface="Times New Roman" panose="02020603050405020304" pitchFamily="18" charset="0"/>
                <a:cs typeface="Arial" panose="020B0604020202020204" pitchFamily="34" charset="0"/>
              </a:rPr>
              <a:t>Lo lắng, sốt ruột </a:t>
            </a:r>
            <a:r>
              <a:rPr lang="vi-VN" sz="4000" dirty="0">
                <a:ea typeface="Times New Roman" panose="02020603050405020304" pitchFamily="18" charset="0"/>
                <a:cs typeface="Arial" panose="020B0604020202020204" pitchFamily="34" charset="0"/>
              </a:rPr>
              <a:t>khi đồng đội phá bom chưa về…</a:t>
            </a:r>
          </a:p>
          <a:p>
            <a:pPr lvl="1">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 </a:t>
            </a:r>
            <a:r>
              <a:rPr lang="vi-VN" sz="4000" b="1" dirty="0">
                <a:ea typeface="Times New Roman" panose="02020603050405020304" pitchFamily="18" charset="0"/>
                <a:cs typeface="Arial" panose="020B0604020202020204" pitchFamily="34" charset="0"/>
              </a:rPr>
              <a:t>Chăm sóc khi Nho bị thương: </a:t>
            </a:r>
            <a:r>
              <a:rPr lang="vi-VN" sz="4000" dirty="0">
                <a:ea typeface="Times New Roman" panose="02020603050405020304" pitchFamily="18" charset="0"/>
                <a:cs typeface="Arial" panose="020B0604020202020204" pitchFamily="34" charset="0"/>
              </a:rPr>
              <a:t>tiêm, pha sữa…</a:t>
            </a:r>
          </a:p>
        </p:txBody>
      </p:sp>
    </p:spTree>
    <p:extLst>
      <p:ext uri="{BB962C8B-B14F-4D97-AF65-F5344CB8AC3E}">
        <p14:creationId xmlns:p14="http://schemas.microsoft.com/office/powerpoint/2010/main" val="40854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3" name="TextBox 2"/>
          <p:cNvSpPr txBox="1"/>
          <p:nvPr/>
        </p:nvSpPr>
        <p:spPr>
          <a:xfrm>
            <a:off x="914400" y="2679824"/>
            <a:ext cx="5537093" cy="738664"/>
          </a:xfrm>
          <a:prstGeom prst="rect">
            <a:avLst/>
          </a:prstGeom>
          <a:noFill/>
        </p:spPr>
        <p:txBody>
          <a:bodyPr wrap="none" rtlCol="0">
            <a:spAutoFit/>
          </a:bodyPr>
          <a:lstStyle/>
          <a:p>
            <a:r>
              <a:rPr lang="vi-VN" sz="4200" b="1" i="1" dirty="0" smtClean="0">
                <a:solidFill>
                  <a:srgbClr val="FF0000"/>
                </a:solidFill>
              </a:rPr>
              <a:t>b. Nhân vật Chị Thao</a:t>
            </a:r>
            <a:endParaRPr lang="en-US" sz="4200" b="1" i="1" dirty="0">
              <a:solidFill>
                <a:srgbClr val="FF0000"/>
              </a:solidFill>
            </a:endParaRPr>
          </a:p>
        </p:txBody>
      </p:sp>
      <p:sp>
        <p:nvSpPr>
          <p:cNvPr id="4" name="Rectangle 3"/>
          <p:cNvSpPr/>
          <p:nvPr/>
        </p:nvSpPr>
        <p:spPr>
          <a:xfrm>
            <a:off x="1600200" y="3535670"/>
            <a:ext cx="16459200" cy="4247317"/>
          </a:xfrm>
          <a:prstGeom prst="rect">
            <a:avLst/>
          </a:prstGeom>
        </p:spPr>
        <p:txBody>
          <a:bodyPr wrap="square">
            <a:spAutoFit/>
          </a:bodyPr>
          <a:lstStyle/>
          <a:p>
            <a:pPr>
              <a:lnSpc>
                <a:spcPct val="150000"/>
              </a:lnSpc>
              <a:spcBef>
                <a:spcPts val="600"/>
              </a:spcBef>
              <a:spcAft>
                <a:spcPts val="600"/>
              </a:spcAft>
            </a:pP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Hình</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dáng</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sở</a:t>
            </a:r>
            <a:r>
              <a:rPr lang="en-US" sz="4000" b="1" dirty="0">
                <a:latin typeface="Arial" panose="020B0604020202020204" pitchFamily="34" charset="0"/>
                <a:ea typeface="Times New Roman" panose="02020603050405020304" pitchFamily="18" charset="0"/>
                <a:cs typeface="Arial" panose="020B0604020202020204" pitchFamily="34" charset="0"/>
              </a:rPr>
              <a:t> thích</a:t>
            </a:r>
            <a:r>
              <a:rPr lang="vi-VN" sz="4000" b="1" dirty="0" smtClean="0">
                <a:ea typeface="Times New Roman" panose="02020603050405020304" pitchFamily="18" charset="0"/>
                <a:cs typeface="Arial" panose="020B0604020202020204" pitchFamily="34" charset="0"/>
              </a:rPr>
              <a:t>:</a:t>
            </a:r>
          </a:p>
          <a:p>
            <a:pPr lvl="1">
              <a:lnSpc>
                <a:spcPct val="150000"/>
              </a:lnSpc>
              <a:spcBef>
                <a:spcPts val="600"/>
              </a:spcBef>
              <a:spcAft>
                <a:spcPts val="600"/>
              </a:spcAft>
            </a:pPr>
            <a:r>
              <a:rPr lang="vi-VN" sz="4000" dirty="0" smtClean="0">
                <a:ea typeface="Times New Roman" panose="02020603050405020304" pitchFamily="18" charset="0"/>
                <a:cs typeface="Arial" panose="020B0604020202020204" pitchFamily="34" charset="0"/>
              </a:rPr>
              <a:t>- </a:t>
            </a:r>
            <a:r>
              <a:rPr lang="vi-VN" sz="4000" dirty="0">
                <a:ea typeface="Times New Roman" panose="02020603050405020304" pitchFamily="18" charset="0"/>
                <a:cs typeface="Arial" panose="020B0604020202020204" pitchFamily="34" charset="0"/>
              </a:rPr>
              <a:t>Thích hát, chăm chép bài hát…</a:t>
            </a:r>
          </a:p>
          <a:p>
            <a:pPr lvl="1">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 Tỉa đôi lông mày nhỏ, áo lót thêu chỉ màu…</a:t>
            </a:r>
          </a:p>
          <a:p>
            <a:pPr lvl="1">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 Sợ máu và vắt. Ghét nước mắt…</a:t>
            </a:r>
          </a:p>
        </p:txBody>
      </p:sp>
    </p:spTree>
    <p:extLst>
      <p:ext uri="{BB962C8B-B14F-4D97-AF65-F5344CB8AC3E}">
        <p14:creationId xmlns:p14="http://schemas.microsoft.com/office/powerpoint/2010/main" val="28409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3" name="TextBox 2"/>
          <p:cNvSpPr txBox="1"/>
          <p:nvPr/>
        </p:nvSpPr>
        <p:spPr>
          <a:xfrm>
            <a:off x="914400" y="2679824"/>
            <a:ext cx="5537093" cy="738664"/>
          </a:xfrm>
          <a:prstGeom prst="rect">
            <a:avLst/>
          </a:prstGeom>
          <a:noFill/>
        </p:spPr>
        <p:txBody>
          <a:bodyPr wrap="none" rtlCol="0">
            <a:spAutoFit/>
          </a:bodyPr>
          <a:lstStyle/>
          <a:p>
            <a:r>
              <a:rPr lang="vi-VN" sz="4200" b="1" i="1" dirty="0" smtClean="0">
                <a:solidFill>
                  <a:srgbClr val="FF0000"/>
                </a:solidFill>
              </a:rPr>
              <a:t>b. Nhân vật Chị Thao</a:t>
            </a:r>
            <a:endParaRPr lang="en-US" sz="4200" b="1" i="1" dirty="0">
              <a:solidFill>
                <a:srgbClr val="FF0000"/>
              </a:solidFill>
            </a:endParaRPr>
          </a:p>
        </p:txBody>
      </p:sp>
      <p:sp>
        <p:nvSpPr>
          <p:cNvPr id="4" name="Rectangle 3"/>
          <p:cNvSpPr/>
          <p:nvPr/>
        </p:nvSpPr>
        <p:spPr>
          <a:xfrm>
            <a:off x="990600" y="3418488"/>
            <a:ext cx="16916400" cy="6132448"/>
          </a:xfrm>
          <a:prstGeom prst="rect">
            <a:avLst/>
          </a:prstGeom>
        </p:spPr>
        <p:txBody>
          <a:bodyPr wrap="square">
            <a:spAutoFit/>
          </a:bodyPr>
          <a:lstStyle/>
          <a:p>
            <a:pPr>
              <a:lnSpc>
                <a:spcPct val="150000"/>
              </a:lnSpc>
              <a:spcBef>
                <a:spcPts val="600"/>
              </a:spcBef>
              <a:spcAft>
                <a:spcPts val="600"/>
              </a:spcAft>
            </a:pPr>
            <a:r>
              <a:rPr lang="vi-VN" sz="4000" b="1" dirty="0">
                <a:ea typeface="Times New Roman" panose="02020603050405020304" pitchFamily="18" charset="0"/>
                <a:cs typeface="Arial" panose="020B0604020202020204" pitchFamily="34" charset="0"/>
              </a:rPr>
              <a:t>* Công việc:</a:t>
            </a:r>
          </a:p>
          <a:p>
            <a:pPr>
              <a:lnSpc>
                <a:spcPct val="150000"/>
              </a:lnSpc>
              <a:spcBef>
                <a:spcPts val="600"/>
              </a:spcBef>
              <a:spcAft>
                <a:spcPts val="600"/>
              </a:spcAft>
            </a:pPr>
            <a:r>
              <a:rPr lang="vi-VN" sz="3900" dirty="0">
                <a:ea typeface="Times New Roman" panose="02020603050405020304" pitchFamily="18" charset="0"/>
                <a:cs typeface="Arial" panose="020B0604020202020204" pitchFamily="34" charset="0"/>
              </a:rPr>
              <a:t>- </a:t>
            </a:r>
            <a:r>
              <a:rPr lang="vi-VN" sz="3900" b="1" dirty="0">
                <a:ea typeface="Times New Roman" panose="02020603050405020304" pitchFamily="18" charset="0"/>
                <a:cs typeface="Arial" panose="020B0604020202020204" pitchFamily="34" charset="0"/>
              </a:rPr>
              <a:t>Khi sắp có bom: </a:t>
            </a:r>
            <a:r>
              <a:rPr lang="vi-VN" sz="3900" dirty="0">
                <a:ea typeface="Times New Roman" panose="02020603050405020304" pitchFamily="18" charset="0"/>
                <a:cs typeface="Arial" panose="020B0604020202020204" pitchFamily="34" charset="0"/>
              </a:rPr>
              <a:t>móc bánh quy thong thả nhai…bình tĩnh đến phát bực…</a:t>
            </a:r>
          </a:p>
          <a:p>
            <a:pPr>
              <a:lnSpc>
                <a:spcPct val="150000"/>
              </a:lnSpc>
              <a:spcBef>
                <a:spcPts val="600"/>
              </a:spcBef>
              <a:spcAft>
                <a:spcPts val="600"/>
              </a:spcAft>
            </a:pPr>
            <a:r>
              <a:rPr lang="vi-VN" sz="3900" dirty="0">
                <a:ea typeface="Times New Roman" panose="02020603050405020304" pitchFamily="18" charset="0"/>
                <a:cs typeface="Arial" panose="020B0604020202020204" pitchFamily="34" charset="0"/>
              </a:rPr>
              <a:t>- </a:t>
            </a:r>
            <a:r>
              <a:rPr lang="vi-VN" sz="3900" b="1" dirty="0">
                <a:ea typeface="Times New Roman" panose="02020603050405020304" pitchFamily="18" charset="0"/>
                <a:cs typeface="Arial" panose="020B0604020202020204" pitchFamily="34" charset="0"/>
              </a:rPr>
              <a:t>Trong công việc: </a:t>
            </a:r>
            <a:r>
              <a:rPr lang="vi-VN" sz="3900" dirty="0">
                <a:ea typeface="Times New Roman" panose="02020603050405020304" pitchFamily="18" charset="0"/>
                <a:cs typeface="Arial" panose="020B0604020202020204" pitchFamily="34" charset="0"/>
              </a:rPr>
              <a:t>cương quyết, táo bạo</a:t>
            </a:r>
          </a:p>
          <a:p>
            <a:pPr>
              <a:lnSpc>
                <a:spcPct val="150000"/>
              </a:lnSpc>
              <a:spcBef>
                <a:spcPts val="600"/>
              </a:spcBef>
              <a:spcAft>
                <a:spcPts val="600"/>
              </a:spcAft>
            </a:pPr>
            <a:r>
              <a:rPr lang="vi-VN" sz="3900" b="1" dirty="0">
                <a:ea typeface="Times New Roman" panose="02020603050405020304" pitchFamily="18" charset="0"/>
                <a:cs typeface="Arial" panose="020B0604020202020204" pitchFamily="34" charset="0"/>
              </a:rPr>
              <a:t>* Mối quan hệ với đồng đội</a:t>
            </a:r>
          </a:p>
          <a:p>
            <a:pPr>
              <a:lnSpc>
                <a:spcPct val="150000"/>
              </a:lnSpc>
              <a:spcBef>
                <a:spcPts val="600"/>
              </a:spcBef>
              <a:spcAft>
                <a:spcPts val="600"/>
              </a:spcAft>
            </a:pPr>
            <a:r>
              <a:rPr lang="vi-VN" sz="3900" dirty="0">
                <a:ea typeface="Times New Roman" panose="02020603050405020304" pitchFamily="18" charset="0"/>
                <a:cs typeface="Arial" panose="020B0604020202020204" pitchFamily="34" charset="0"/>
              </a:rPr>
              <a:t>- </a:t>
            </a:r>
            <a:r>
              <a:rPr lang="vi-VN" sz="3900" b="1" dirty="0">
                <a:ea typeface="Times New Roman" panose="02020603050405020304" pitchFamily="18" charset="0"/>
                <a:cs typeface="Arial" panose="020B0604020202020204" pitchFamily="34" charset="0"/>
              </a:rPr>
              <a:t>Khi Nho bị thương: </a:t>
            </a:r>
            <a:r>
              <a:rPr lang="vi-VN" sz="3900" dirty="0">
                <a:ea typeface="Times New Roman" panose="02020603050405020304" pitchFamily="18" charset="0"/>
                <a:cs typeface="Arial" panose="020B0604020202020204" pitchFamily="34" charset="0"/>
              </a:rPr>
              <a:t>nghẹn ngào, luẩn quẩn bên ngoài, sửa cổ áo và tóc Nho…</a:t>
            </a:r>
          </a:p>
        </p:txBody>
      </p:sp>
    </p:spTree>
    <p:extLst>
      <p:ext uri="{BB962C8B-B14F-4D97-AF65-F5344CB8AC3E}">
        <p14:creationId xmlns:p14="http://schemas.microsoft.com/office/powerpoint/2010/main" val="134279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3" name="TextBox 2"/>
          <p:cNvSpPr txBox="1"/>
          <p:nvPr/>
        </p:nvSpPr>
        <p:spPr>
          <a:xfrm>
            <a:off x="914400" y="2679824"/>
            <a:ext cx="4281941" cy="738664"/>
          </a:xfrm>
          <a:prstGeom prst="rect">
            <a:avLst/>
          </a:prstGeom>
          <a:noFill/>
        </p:spPr>
        <p:txBody>
          <a:bodyPr wrap="none" rtlCol="0">
            <a:spAutoFit/>
          </a:bodyPr>
          <a:lstStyle/>
          <a:p>
            <a:r>
              <a:rPr lang="vi-VN" sz="4200" b="1" i="1" dirty="0" smtClean="0">
                <a:solidFill>
                  <a:srgbClr val="FF0000"/>
                </a:solidFill>
              </a:rPr>
              <a:t>b. Nhân vật Nho</a:t>
            </a:r>
            <a:endParaRPr lang="en-US" sz="4200" b="1" i="1" dirty="0">
              <a:solidFill>
                <a:srgbClr val="FF0000"/>
              </a:solidFill>
            </a:endParaRPr>
          </a:p>
        </p:txBody>
      </p:sp>
      <p:sp>
        <p:nvSpPr>
          <p:cNvPr id="4" name="Rectangle 3"/>
          <p:cNvSpPr/>
          <p:nvPr/>
        </p:nvSpPr>
        <p:spPr>
          <a:xfrm>
            <a:off x="1600200" y="3535670"/>
            <a:ext cx="16459200" cy="5324535"/>
          </a:xfrm>
          <a:prstGeom prst="rect">
            <a:avLst/>
          </a:prstGeom>
        </p:spPr>
        <p:txBody>
          <a:bodyPr wrap="square">
            <a:spAutoFit/>
          </a:bodyPr>
          <a:lstStyle/>
          <a:p>
            <a:pPr>
              <a:lnSpc>
                <a:spcPct val="150000"/>
              </a:lnSpc>
              <a:spcBef>
                <a:spcPts val="600"/>
              </a:spcBef>
              <a:spcAft>
                <a:spcPts val="600"/>
              </a:spcAft>
            </a:pP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Hình</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dáng</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sở</a:t>
            </a:r>
            <a:r>
              <a:rPr lang="en-US" sz="4000" b="1" dirty="0">
                <a:latin typeface="Arial" panose="020B0604020202020204" pitchFamily="34" charset="0"/>
                <a:ea typeface="Times New Roman" panose="02020603050405020304" pitchFamily="18" charset="0"/>
                <a:cs typeface="Arial" panose="020B0604020202020204" pitchFamily="34" charset="0"/>
              </a:rPr>
              <a:t> thích</a:t>
            </a:r>
            <a:r>
              <a:rPr lang="vi-VN" sz="4000" b="1" dirty="0" smtClean="0">
                <a:ea typeface="Times New Roman" panose="02020603050405020304" pitchFamily="18" charset="0"/>
                <a:cs typeface="Arial" panose="020B0604020202020204" pitchFamily="34" charset="0"/>
              </a:rPr>
              <a:t>:</a:t>
            </a:r>
          </a:p>
          <a:p>
            <a:pPr marL="1028700" lvl="1" indent="-571500">
              <a:lnSpc>
                <a:spcPct val="150000"/>
              </a:lnSpc>
              <a:spcBef>
                <a:spcPts val="600"/>
              </a:spcBef>
              <a:spcAft>
                <a:spcPts val="600"/>
              </a:spcAft>
              <a:buFontTx/>
              <a:buChar char="-"/>
            </a:pPr>
            <a:r>
              <a:rPr lang="vi-VN" sz="4000" dirty="0" smtClean="0">
                <a:ea typeface="Times New Roman" panose="02020603050405020304" pitchFamily="18" charset="0"/>
                <a:cs typeface="Arial" panose="020B0604020202020204" pitchFamily="34" charset="0"/>
              </a:rPr>
              <a:t>Cổ </a:t>
            </a:r>
            <a:r>
              <a:rPr lang="vi-VN" sz="4000" dirty="0">
                <a:ea typeface="Times New Roman" panose="02020603050405020304" pitchFamily="18" charset="0"/>
                <a:cs typeface="Arial" panose="020B0604020202020204" pitchFamily="34" charset="0"/>
              </a:rPr>
              <a:t>tròn, những chiếc cúc áo nhỏ nhắn… </a:t>
            </a:r>
            <a:endParaRPr lang="vi-VN" sz="4000" dirty="0" smtClean="0">
              <a:ea typeface="Times New Roman" panose="02020603050405020304" pitchFamily="18" charset="0"/>
              <a:cs typeface="Arial" panose="020B0604020202020204" pitchFamily="34" charset="0"/>
            </a:endParaRPr>
          </a:p>
          <a:p>
            <a:pPr marL="1028700" lvl="1" indent="-571500">
              <a:lnSpc>
                <a:spcPct val="150000"/>
              </a:lnSpc>
              <a:spcBef>
                <a:spcPts val="600"/>
              </a:spcBef>
              <a:spcAft>
                <a:spcPts val="600"/>
              </a:spcAft>
              <a:buFontTx/>
              <a:buChar char="-"/>
            </a:pPr>
            <a:r>
              <a:rPr lang="vi-VN" sz="4000" dirty="0" smtClean="0">
                <a:ea typeface="Times New Roman" panose="02020603050405020304" pitchFamily="18" charset="0"/>
                <a:cs typeface="Arial" panose="020B0604020202020204" pitchFamily="34" charset="0"/>
              </a:rPr>
              <a:t>Nhẹ</a:t>
            </a:r>
            <a:r>
              <a:rPr lang="vi-VN" sz="4000" dirty="0">
                <a:ea typeface="Times New Roman" panose="02020603050405020304" pitchFamily="18" charset="0"/>
                <a:cs typeface="Arial" panose="020B0604020202020204" pitchFamily="34" charset="0"/>
              </a:rPr>
              <a:t>, mát như que kem trắng…</a:t>
            </a:r>
          </a:p>
          <a:p>
            <a:pPr marL="1028700" lvl="1" indent="-571500">
              <a:lnSpc>
                <a:spcPct val="150000"/>
              </a:lnSpc>
              <a:spcBef>
                <a:spcPts val="600"/>
              </a:spcBef>
              <a:spcAft>
                <a:spcPts val="600"/>
              </a:spcAft>
              <a:buFontTx/>
              <a:buChar char="-"/>
            </a:pPr>
            <a:r>
              <a:rPr lang="vi-VN" sz="4000" dirty="0" smtClean="0">
                <a:ea typeface="Times New Roman" panose="02020603050405020304" pitchFamily="18" charset="0"/>
                <a:cs typeface="Arial" panose="020B0604020202020204" pitchFamily="34" charset="0"/>
              </a:rPr>
              <a:t>Cứ </a:t>
            </a:r>
            <a:r>
              <a:rPr lang="vi-VN" sz="4000" dirty="0">
                <a:ea typeface="Times New Roman" panose="02020603050405020304" pitchFamily="18" charset="0"/>
                <a:cs typeface="Arial" panose="020B0604020202020204" pitchFamily="34" charset="0"/>
              </a:rPr>
              <a:t>quần áo ướt đòi ăn kẹo</a:t>
            </a:r>
            <a:r>
              <a:rPr lang="vi-VN" sz="4000" dirty="0" smtClean="0">
                <a:ea typeface="Times New Roman" panose="02020603050405020304" pitchFamily="18" charset="0"/>
                <a:cs typeface="Arial" panose="020B0604020202020204" pitchFamily="34" charset="0"/>
              </a:rPr>
              <a:t>…</a:t>
            </a:r>
          </a:p>
          <a:p>
            <a:pPr marL="1028700" lvl="1" indent="-571500">
              <a:lnSpc>
                <a:spcPct val="150000"/>
              </a:lnSpc>
              <a:spcBef>
                <a:spcPts val="600"/>
              </a:spcBef>
              <a:spcAft>
                <a:spcPts val="600"/>
              </a:spcAft>
              <a:buFontTx/>
              <a:buChar char="-"/>
            </a:pPr>
            <a:r>
              <a:rPr lang="vi-VN" sz="4000" dirty="0" smtClean="0">
                <a:ea typeface="Times New Roman" panose="02020603050405020304" pitchFamily="18" charset="0"/>
                <a:cs typeface="Arial" panose="020B0604020202020204" pitchFamily="34" charset="0"/>
              </a:rPr>
              <a:t>Thích thêu thùa</a:t>
            </a:r>
            <a:endParaRPr lang="vi-VN" sz="40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383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6" dur="500"/>
                                        <p:tgtEl>
                                          <p:spTgt spid="4">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9" dur="500"/>
                                        <p:tgtEl>
                                          <p:spTgt spid="4">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3" name="TextBox 2"/>
          <p:cNvSpPr txBox="1"/>
          <p:nvPr/>
        </p:nvSpPr>
        <p:spPr>
          <a:xfrm>
            <a:off x="914400" y="2679824"/>
            <a:ext cx="4281941" cy="738664"/>
          </a:xfrm>
          <a:prstGeom prst="rect">
            <a:avLst/>
          </a:prstGeom>
          <a:noFill/>
        </p:spPr>
        <p:txBody>
          <a:bodyPr wrap="none" rtlCol="0">
            <a:spAutoFit/>
          </a:bodyPr>
          <a:lstStyle/>
          <a:p>
            <a:r>
              <a:rPr lang="vi-VN" sz="4200" b="1" i="1" dirty="0" smtClean="0">
                <a:solidFill>
                  <a:srgbClr val="FF0000"/>
                </a:solidFill>
              </a:rPr>
              <a:t>b. Nhân vật Nho</a:t>
            </a:r>
            <a:endParaRPr lang="en-US" sz="4200" b="1" i="1" dirty="0">
              <a:solidFill>
                <a:srgbClr val="FF0000"/>
              </a:solidFill>
            </a:endParaRPr>
          </a:p>
        </p:txBody>
      </p:sp>
      <p:sp>
        <p:nvSpPr>
          <p:cNvPr id="4" name="Rectangle 3"/>
          <p:cNvSpPr/>
          <p:nvPr/>
        </p:nvSpPr>
        <p:spPr>
          <a:xfrm>
            <a:off x="1600200" y="3535670"/>
            <a:ext cx="16459200" cy="3056029"/>
          </a:xfrm>
          <a:prstGeom prst="rect">
            <a:avLst/>
          </a:prstGeom>
        </p:spPr>
        <p:txBody>
          <a:bodyPr wrap="square">
            <a:spAutoFit/>
          </a:bodyPr>
          <a:lstStyle/>
          <a:p>
            <a:pPr>
              <a:lnSpc>
                <a:spcPct val="150000"/>
              </a:lnSpc>
              <a:spcBef>
                <a:spcPts val="600"/>
              </a:spcBef>
              <a:spcAft>
                <a:spcPts val="600"/>
              </a:spcAft>
            </a:pPr>
            <a:r>
              <a:rPr lang="vi-VN" sz="4000" b="1" dirty="0">
                <a:ea typeface="Times New Roman" panose="02020603050405020304" pitchFamily="18" charset="0"/>
                <a:cs typeface="Arial" panose="020B0604020202020204" pitchFamily="34" charset="0"/>
              </a:rPr>
              <a:t>* Công việc:</a:t>
            </a:r>
          </a:p>
          <a:p>
            <a:pPr lvl="1">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 Có lệnh: cuộn tròn cái gối, chụp mũ sắt đội lên đầu.</a:t>
            </a:r>
          </a:p>
          <a:p>
            <a:pPr lvl="1">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 Bị thương máu túa ra…</a:t>
            </a:r>
          </a:p>
        </p:txBody>
      </p:sp>
    </p:spTree>
    <p:extLst>
      <p:ext uri="{BB962C8B-B14F-4D97-AF65-F5344CB8AC3E}">
        <p14:creationId xmlns:p14="http://schemas.microsoft.com/office/powerpoint/2010/main" val="5862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029" y="4791338"/>
            <a:ext cx="8079659" cy="4726964"/>
          </a:xfrm>
          <a:prstGeom prst="rect">
            <a:avLst/>
          </a:prstGeom>
        </p:spPr>
      </p:pic>
      <p:sp>
        <p:nvSpPr>
          <p:cNvPr id="3" name="TextBox 2"/>
          <p:cNvSpPr txBox="1"/>
          <p:nvPr/>
        </p:nvSpPr>
        <p:spPr>
          <a:xfrm>
            <a:off x="1719418" y="2507040"/>
            <a:ext cx="15044582" cy="2169825"/>
          </a:xfrm>
          <a:prstGeom prst="rect">
            <a:avLst/>
          </a:prstGeom>
          <a:noFill/>
        </p:spPr>
        <p:txBody>
          <a:bodyPr wrap="square" rtlCol="0">
            <a:spAutoFit/>
          </a:bodyPr>
          <a:lstStyle/>
          <a:p>
            <a:pPr algn="just">
              <a:lnSpc>
                <a:spcPct val="150000"/>
              </a:lnSpc>
            </a:pPr>
            <a:r>
              <a:rPr lang="vi-VN" sz="4500" b="1" i="1" dirty="0" smtClean="0">
                <a:solidFill>
                  <a:srgbClr val="FF0000"/>
                </a:solidFill>
              </a:rPr>
              <a:t>Trong hoàn cảnh gian khổ, ác liệt đó, các cô gái đã bộc lộ những phẩm chất chung và riêng gì?</a:t>
            </a:r>
            <a:endParaRPr lang="en-US" sz="4500" b="1" i="1" dirty="0">
              <a:solidFill>
                <a:srgbClr val="FF0000"/>
              </a:solidFill>
            </a:endParaRPr>
          </a:p>
        </p:txBody>
      </p:sp>
    </p:spTree>
    <p:extLst>
      <p:ext uri="{BB962C8B-B14F-4D97-AF65-F5344CB8AC3E}">
        <p14:creationId xmlns:p14="http://schemas.microsoft.com/office/powerpoint/2010/main" val="39183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4" name="TextBox 3"/>
          <p:cNvSpPr txBox="1"/>
          <p:nvPr/>
        </p:nvSpPr>
        <p:spPr>
          <a:xfrm>
            <a:off x="838199" y="2379091"/>
            <a:ext cx="16763013" cy="5401479"/>
          </a:xfrm>
          <a:prstGeom prst="rect">
            <a:avLst/>
          </a:prstGeom>
          <a:noFill/>
        </p:spPr>
        <p:txBody>
          <a:bodyPr wrap="square" rtlCol="0">
            <a:spAutoFit/>
          </a:bodyPr>
          <a:lstStyle/>
          <a:p>
            <a:pPr marL="571500" indent="-571500">
              <a:buFont typeface="Wingdings" panose="05000000000000000000" pitchFamily="2" charset="2"/>
              <a:buChar char="q"/>
            </a:pPr>
            <a:r>
              <a:rPr lang="vi-VN" sz="4200" b="1" dirty="0" smtClean="0"/>
              <a:t>Phẩm chất chung:</a:t>
            </a:r>
          </a:p>
          <a:p>
            <a:pPr>
              <a:lnSpc>
                <a:spcPct val="150000"/>
              </a:lnSpc>
            </a:pPr>
            <a:r>
              <a:rPr lang="vi-VN" sz="4200" b="1" dirty="0">
                <a:solidFill>
                  <a:srgbClr val="FF0000"/>
                </a:solidFill>
              </a:rPr>
              <a:t>	</a:t>
            </a:r>
            <a:r>
              <a:rPr lang="vi-VN" sz="4000" dirty="0" smtClean="0"/>
              <a:t>- Có tinh thần trách nhiệm cao trong công việc, quyết tâm hoàn thành 	mọi nhiệm vụ.</a:t>
            </a:r>
          </a:p>
          <a:p>
            <a:pPr>
              <a:lnSpc>
                <a:spcPct val="150000"/>
              </a:lnSpc>
            </a:pPr>
            <a:r>
              <a:rPr lang="vi-VN" sz="4000" dirty="0"/>
              <a:t>	</a:t>
            </a:r>
            <a:r>
              <a:rPr lang="vi-VN" sz="4000" dirty="0" smtClean="0"/>
              <a:t>- Dũng cảm, sẵn sàng hi sinh, không quản gian khổ, hiểm nguy.</a:t>
            </a:r>
          </a:p>
          <a:p>
            <a:pPr>
              <a:lnSpc>
                <a:spcPct val="150000"/>
              </a:lnSpc>
            </a:pPr>
            <a:r>
              <a:rPr lang="vi-VN" sz="4000" dirty="0"/>
              <a:t>	</a:t>
            </a:r>
            <a:r>
              <a:rPr lang="vi-VN" sz="4000" dirty="0" smtClean="0"/>
              <a:t>- Có tình đồng đội gắn bó keo sơn.</a:t>
            </a:r>
          </a:p>
          <a:p>
            <a:pPr>
              <a:lnSpc>
                <a:spcPct val="150000"/>
              </a:lnSpc>
            </a:pPr>
            <a:r>
              <a:rPr lang="vi-VN" sz="4000" dirty="0"/>
              <a:t>	</a:t>
            </a:r>
            <a:r>
              <a:rPr lang="vi-VN" sz="4000" dirty="0" smtClean="0"/>
              <a:t>- Hay xúc động, nhiều mộng mơ, dễ vui, dễ trầm tư, thích làm đẹp.</a:t>
            </a:r>
          </a:p>
        </p:txBody>
      </p:sp>
      <p:sp>
        <p:nvSpPr>
          <p:cNvPr id="9" name="TextBox 8"/>
          <p:cNvSpPr txBox="1"/>
          <p:nvPr/>
        </p:nvSpPr>
        <p:spPr>
          <a:xfrm>
            <a:off x="1428009" y="7907921"/>
            <a:ext cx="15583394" cy="1938992"/>
          </a:xfrm>
          <a:prstGeom prst="rect">
            <a:avLst/>
          </a:prstGeom>
          <a:solidFill>
            <a:schemeClr val="accent2">
              <a:lumMod val="20000"/>
              <a:lumOff val="80000"/>
            </a:schemeClr>
          </a:solidFill>
          <a:ln w="57150">
            <a:solidFill>
              <a:srgbClr val="FF0000"/>
            </a:solidFill>
          </a:ln>
        </p:spPr>
        <p:txBody>
          <a:bodyPr wrap="square" rtlCol="0">
            <a:spAutoFit/>
          </a:bodyPr>
          <a:lstStyle/>
          <a:p>
            <a:pPr marL="571500" indent="-571500" algn="just">
              <a:lnSpc>
                <a:spcPct val="150000"/>
              </a:lnSpc>
              <a:buFont typeface="Symbol" panose="05050102010706020507" pitchFamily="18" charset="2"/>
              <a:buChar char="Þ"/>
            </a:pPr>
            <a:r>
              <a:rPr lang="vi-VN" sz="4000" b="1" i="1" dirty="0" smtClean="0"/>
              <a:t>Vừa cao đẹp, vừa bình dị, hồn nhiên, lạc quan của tuổi trẻ Việt Nam thời chống Mĩ.</a:t>
            </a:r>
          </a:p>
        </p:txBody>
      </p:sp>
    </p:spTree>
    <p:extLst>
      <p:ext uri="{BB962C8B-B14F-4D97-AF65-F5344CB8AC3E}">
        <p14:creationId xmlns:p14="http://schemas.microsoft.com/office/powerpoint/2010/main" val="33011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3"/>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6" name="Group 6"/>
          <p:cNvGrpSpPr/>
          <p:nvPr/>
        </p:nvGrpSpPr>
        <p:grpSpPr>
          <a:xfrm>
            <a:off x="3428999" y="442983"/>
            <a:ext cx="10515601" cy="1804917"/>
            <a:chOff x="0" y="0"/>
            <a:chExt cx="6805760" cy="1189159"/>
          </a:xfrm>
        </p:grpSpPr>
        <p:sp>
          <p:nvSpPr>
            <p:cNvPr id="7" name="Freeform 7"/>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8" name="TextBox 8"/>
          <p:cNvSpPr txBox="1"/>
          <p:nvPr/>
        </p:nvSpPr>
        <p:spPr>
          <a:xfrm>
            <a:off x="2400300" y="1257300"/>
            <a:ext cx="13035118" cy="428643"/>
          </a:xfrm>
          <a:prstGeom prst="rect">
            <a:avLst/>
          </a:prstGeom>
        </p:spPr>
        <p:txBody>
          <a:bodyPr wrap="square" lIns="0" tIns="0" rIns="0" bIns="0" rtlCol="0" anchor="t">
            <a:spAutoFit/>
          </a:bodyPr>
          <a:lstStyle/>
          <a:p>
            <a:pPr marL="0" lvl="1" indent="0" algn="ctr">
              <a:lnSpc>
                <a:spcPts val="3000"/>
              </a:lnSpc>
              <a:spcBef>
                <a:spcPct val="0"/>
              </a:spcBef>
            </a:pPr>
            <a:r>
              <a:rPr lang="vi-VN" sz="4800" b="1" dirty="0" smtClean="0">
                <a:solidFill>
                  <a:srgbClr val="084762"/>
                </a:solidFill>
                <a:latin typeface="Arial" panose="020B0604020202020204" pitchFamily="34" charset="0"/>
                <a:cs typeface="Arial" panose="020B0604020202020204" pitchFamily="34" charset="0"/>
              </a:rPr>
              <a:t>2. Vẻ đẹp phẩm chất</a:t>
            </a:r>
            <a:endParaRPr lang="en-US" sz="4800" b="1" dirty="0">
              <a:solidFill>
                <a:srgbClr val="084762"/>
              </a:solidFill>
              <a:latin typeface="Arial" panose="020B0604020202020204" pitchFamily="34" charset="0"/>
              <a:cs typeface="Arial" panose="020B0604020202020204" pitchFamily="34" charset="0"/>
            </a:endParaRPr>
          </a:p>
        </p:txBody>
      </p:sp>
      <p:sp>
        <p:nvSpPr>
          <p:cNvPr id="4" name="TextBox 3"/>
          <p:cNvSpPr txBox="1"/>
          <p:nvPr/>
        </p:nvSpPr>
        <p:spPr>
          <a:xfrm>
            <a:off x="838199" y="2379091"/>
            <a:ext cx="16763013" cy="4478149"/>
          </a:xfrm>
          <a:prstGeom prst="rect">
            <a:avLst/>
          </a:prstGeom>
          <a:noFill/>
        </p:spPr>
        <p:txBody>
          <a:bodyPr wrap="square" rtlCol="0">
            <a:spAutoFit/>
          </a:bodyPr>
          <a:lstStyle/>
          <a:p>
            <a:pPr marL="571500" indent="-571500">
              <a:buFont typeface="Wingdings" panose="05000000000000000000" pitchFamily="2" charset="2"/>
              <a:buChar char="q"/>
            </a:pPr>
            <a:r>
              <a:rPr lang="vi-VN" sz="4200" b="1" dirty="0" smtClean="0"/>
              <a:t>Nét khác nhau:</a:t>
            </a:r>
          </a:p>
          <a:p>
            <a:pPr>
              <a:lnSpc>
                <a:spcPct val="150000"/>
              </a:lnSpc>
            </a:pPr>
            <a:r>
              <a:rPr lang="vi-VN" sz="4200" b="1" dirty="0">
                <a:solidFill>
                  <a:srgbClr val="FF0000"/>
                </a:solidFill>
              </a:rPr>
              <a:t>	</a:t>
            </a:r>
            <a:r>
              <a:rPr lang="vi-VN" sz="4000" dirty="0" smtClean="0"/>
              <a:t>- Chị Thao: từng trải hơn, trong công việc bình tĩnh, táo bạo nhưng 	lại rất sợ khi nhìn thấy máu chảy.</a:t>
            </a:r>
          </a:p>
          <a:p>
            <a:pPr>
              <a:lnSpc>
                <a:spcPct val="150000"/>
              </a:lnSpc>
            </a:pPr>
            <a:r>
              <a:rPr lang="vi-VN" sz="4000" dirty="0"/>
              <a:t>	</a:t>
            </a:r>
            <a:r>
              <a:rPr lang="vi-VN" sz="4000" dirty="0" smtClean="0"/>
              <a:t>- Nho: hồn hiên, thích thêu thùa.</a:t>
            </a:r>
          </a:p>
          <a:p>
            <a:pPr>
              <a:lnSpc>
                <a:spcPct val="150000"/>
              </a:lnSpc>
            </a:pPr>
            <a:r>
              <a:rPr lang="vi-VN" sz="4000" dirty="0"/>
              <a:t>	</a:t>
            </a:r>
            <a:r>
              <a:rPr lang="vi-VN" sz="4000" dirty="0" smtClean="0"/>
              <a:t>- Phương Định: nhạy cảm, lãng mạn</a:t>
            </a:r>
          </a:p>
        </p:txBody>
      </p:sp>
      <p:sp>
        <p:nvSpPr>
          <p:cNvPr id="9" name="TextBox 8"/>
          <p:cNvSpPr txBox="1"/>
          <p:nvPr/>
        </p:nvSpPr>
        <p:spPr>
          <a:xfrm>
            <a:off x="1428008" y="6984591"/>
            <a:ext cx="15583394" cy="1938992"/>
          </a:xfrm>
          <a:prstGeom prst="rect">
            <a:avLst/>
          </a:prstGeom>
          <a:solidFill>
            <a:schemeClr val="accent2">
              <a:lumMod val="20000"/>
              <a:lumOff val="80000"/>
            </a:schemeClr>
          </a:solidFill>
          <a:ln w="57150">
            <a:solidFill>
              <a:srgbClr val="FF0000"/>
            </a:solidFill>
          </a:ln>
        </p:spPr>
        <p:txBody>
          <a:bodyPr wrap="square" rtlCol="0">
            <a:spAutoFit/>
          </a:bodyPr>
          <a:lstStyle/>
          <a:p>
            <a:pPr marL="571500" indent="-571500" algn="just">
              <a:lnSpc>
                <a:spcPct val="150000"/>
              </a:lnSpc>
              <a:buFont typeface="Symbol" panose="05050102010706020507" pitchFamily="18" charset="2"/>
              <a:buChar char="Þ"/>
            </a:pPr>
            <a:r>
              <a:rPr lang="vi-VN" sz="4000" b="1" i="1" dirty="0" smtClean="0"/>
              <a:t>Mỗi người có một tính cách khác nhau làm cho câu chuyện sinh động, chân thật như cuộc sống.</a:t>
            </a:r>
          </a:p>
        </p:txBody>
      </p:sp>
    </p:spTree>
    <p:extLst>
      <p:ext uri="{BB962C8B-B14F-4D97-AF65-F5344CB8AC3E}">
        <p14:creationId xmlns:p14="http://schemas.microsoft.com/office/powerpoint/2010/main" val="380106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sp>
        <p:nvSpPr>
          <p:cNvPr id="2" name="TextBox 2"/>
          <p:cNvSpPr txBox="1"/>
          <p:nvPr/>
        </p:nvSpPr>
        <p:spPr>
          <a:xfrm>
            <a:off x="2342789" y="4283803"/>
            <a:ext cx="13420218" cy="1340560"/>
          </a:xfrm>
          <a:prstGeom prst="rect">
            <a:avLst/>
          </a:prstGeom>
        </p:spPr>
        <p:txBody>
          <a:bodyPr wrap="square" lIns="0" tIns="0" rIns="0" bIns="0" rtlCol="0" anchor="t">
            <a:spAutoFit/>
          </a:bodyPr>
          <a:lstStyle/>
          <a:p>
            <a:pPr marL="0" lvl="0" indent="0" algn="ctr">
              <a:lnSpc>
                <a:spcPts val="10999"/>
              </a:lnSpc>
              <a:spcBef>
                <a:spcPct val="0"/>
              </a:spcBef>
            </a:pPr>
            <a:r>
              <a:rPr lang="vi-VN" sz="8600" b="1" spc="499" dirty="0" smtClean="0">
                <a:solidFill>
                  <a:srgbClr val="084762"/>
                </a:solidFill>
              </a:rPr>
              <a:t>III. TỔNG KẾT</a:t>
            </a:r>
            <a:endParaRPr lang="en-US" sz="8600" b="1" u="none" spc="499" dirty="0">
              <a:solidFill>
                <a:srgbClr val="084762"/>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8552">
            <a:off x="12799701" y="6859496"/>
            <a:ext cx="2944460" cy="19065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0699">
            <a:off x="297150" y="8094220"/>
            <a:ext cx="2889944" cy="304496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12188" flipH="1">
            <a:off x="-3682661" y="-5724864"/>
            <a:ext cx="7604876" cy="6720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50344">
            <a:off x="10529023" y="8649732"/>
            <a:ext cx="9976656" cy="881686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63199" flipV="1">
            <a:off x="15853770" y="802082"/>
            <a:ext cx="2967616" cy="45323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1112856" y="6453796"/>
            <a:ext cx="275904" cy="300409"/>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43957" y="3683000"/>
            <a:ext cx="593621" cy="59362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69947">
            <a:off x="7729573" y="745035"/>
            <a:ext cx="1419263" cy="149539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338703">
            <a:off x="10209030" y="636267"/>
            <a:ext cx="309831" cy="337349"/>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17350" y="2170417"/>
            <a:ext cx="491315" cy="491315"/>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99247">
            <a:off x="3514536" y="7194534"/>
            <a:ext cx="572892" cy="572892"/>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51262" t="8520"/>
          <a:stretch>
            <a:fillRect/>
          </a:stretch>
        </p:blipFill>
        <p:spPr>
          <a:xfrm rot="-9104374">
            <a:off x="7308223" y="8258938"/>
            <a:ext cx="1889378" cy="896247"/>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975316">
            <a:off x="16624615" y="7661463"/>
            <a:ext cx="771347" cy="1955027"/>
          </a:xfrm>
          <a:prstGeom prst="rect">
            <a:avLst/>
          </a:prstGeom>
        </p:spPr>
      </p:pic>
      <p:pic>
        <p:nvPicPr>
          <p:cNvPr id="16" name="Picture 16"/>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1395228">
            <a:off x="1403243" y="2013055"/>
            <a:ext cx="2961587" cy="1583103"/>
          </a:xfrm>
          <a:prstGeom prst="rect">
            <a:avLst/>
          </a:prstGeom>
        </p:spPr>
      </p:pic>
    </p:spTree>
    <p:extLst>
      <p:ext uri="{BB962C8B-B14F-4D97-AF65-F5344CB8AC3E}">
        <p14:creationId xmlns:p14="http://schemas.microsoft.com/office/powerpoint/2010/main" val="1731545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23" name="y2mate.com - Cô Gái Mở Đường Official Video_36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42900"/>
            <a:ext cx="16611600" cy="9525000"/>
          </a:xfrm>
          <a:prstGeom prst="rect">
            <a:avLst/>
          </a:prstGeom>
        </p:spPr>
      </p:pic>
    </p:spTree>
    <p:extLst>
      <p:ext uri="{BB962C8B-B14F-4D97-AF65-F5344CB8AC3E}">
        <p14:creationId xmlns:p14="http://schemas.microsoft.com/office/powerpoint/2010/main" val="257998866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fill="hold" display="0">
                  <p:stCondLst>
                    <p:cond delay="indefinite"/>
                  </p:stCondLst>
                </p:cTn>
                <p:tgtEl>
                  <p:spTgt spid="2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84762"/>
        </a:solidFill>
        <a:effectLst/>
      </p:bgPr>
    </p:bg>
    <p:spTree>
      <p:nvGrpSpPr>
        <p:cNvPr id="1" name=""/>
        <p:cNvGrpSpPr/>
        <p:nvPr/>
      </p:nvGrpSpPr>
      <p:grpSpPr>
        <a:xfrm>
          <a:off x="0" y="0"/>
          <a:ext cx="0" cy="0"/>
          <a:chOff x="0" y="0"/>
          <a:chExt cx="0" cy="0"/>
        </a:xfrm>
      </p:grpSpPr>
      <p:sp>
        <p:nvSpPr>
          <p:cNvPr id="2" name="TextBox 2"/>
          <p:cNvSpPr txBox="1"/>
          <p:nvPr/>
        </p:nvSpPr>
        <p:spPr>
          <a:xfrm>
            <a:off x="7160127" y="1190989"/>
            <a:ext cx="4711225" cy="1128514"/>
          </a:xfrm>
          <a:prstGeom prst="rect">
            <a:avLst/>
          </a:prstGeom>
        </p:spPr>
        <p:txBody>
          <a:bodyPr wrap="square" lIns="0" tIns="0" rIns="0" bIns="0" rtlCol="0" anchor="t">
            <a:spAutoFit/>
          </a:bodyPr>
          <a:lstStyle/>
          <a:p>
            <a:pPr marL="0" lvl="0" indent="0" algn="ctr">
              <a:lnSpc>
                <a:spcPts val="8800"/>
              </a:lnSpc>
              <a:spcBef>
                <a:spcPct val="0"/>
              </a:spcBef>
            </a:pPr>
            <a:r>
              <a:rPr lang="vi-VN" sz="6400" b="1" spc="400" dirty="0" smtClean="0">
                <a:solidFill>
                  <a:srgbClr val="FFFFFF"/>
                </a:solidFill>
              </a:rPr>
              <a:t>NỘI DUNG</a:t>
            </a:r>
            <a:endParaRPr lang="en-US" sz="6400" b="1" u="none" spc="400" dirty="0">
              <a:solidFill>
                <a:srgbClr val="FFFFFF"/>
              </a:solidFill>
            </a:endParaRPr>
          </a:p>
        </p:txBody>
      </p:sp>
      <p:grpSp>
        <p:nvGrpSpPr>
          <p:cNvPr id="8" name="Group 8"/>
          <p:cNvGrpSpPr/>
          <p:nvPr/>
        </p:nvGrpSpPr>
        <p:grpSpPr>
          <a:xfrm>
            <a:off x="2571647" y="2869427"/>
            <a:ext cx="13898650" cy="6248400"/>
            <a:chOff x="0" y="0"/>
            <a:chExt cx="6428055" cy="3018770"/>
          </a:xfrm>
        </p:grpSpPr>
        <p:sp>
          <p:nvSpPr>
            <p:cNvPr id="9" name="Freeform 9"/>
            <p:cNvSpPr/>
            <p:nvPr/>
          </p:nvSpPr>
          <p:spPr>
            <a:xfrm>
              <a:off x="-1" y="0"/>
              <a:ext cx="6435714" cy="3018770"/>
            </a:xfrm>
            <a:custGeom>
              <a:avLst/>
              <a:gdLst/>
              <a:ahLst/>
              <a:cxnLst/>
              <a:rect l="l" t="t" r="r" b="b"/>
              <a:pathLst>
                <a:path w="6435714" h="3018770">
                  <a:moveTo>
                    <a:pt x="5929275" y="3001851"/>
                  </a:moveTo>
                  <a:cubicBezTo>
                    <a:pt x="5929275" y="3001851"/>
                    <a:pt x="5692279" y="2991882"/>
                    <a:pt x="5330140" y="3005326"/>
                  </a:cubicBezTo>
                  <a:cubicBezTo>
                    <a:pt x="4968002" y="3018770"/>
                    <a:pt x="490924" y="3018770"/>
                    <a:pt x="490924" y="3018770"/>
                  </a:cubicBezTo>
                  <a:cubicBezTo>
                    <a:pt x="245502" y="3018770"/>
                    <a:pt x="32509" y="2921502"/>
                    <a:pt x="31032" y="2761388"/>
                  </a:cubicBezTo>
                  <a:cubicBezTo>
                    <a:pt x="31032" y="2761388"/>
                    <a:pt x="0" y="1569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5882726" y="0"/>
                    <a:pt x="5882726" y="0"/>
                  </a:cubicBezTo>
                  <a:cubicBezTo>
                    <a:pt x="6194627" y="0"/>
                    <a:pt x="6428056" y="101069"/>
                    <a:pt x="6420198" y="303616"/>
                  </a:cubicBezTo>
                  <a:cubicBezTo>
                    <a:pt x="6420198" y="303616"/>
                    <a:pt x="6418203" y="1484071"/>
                    <a:pt x="6426958" y="2061801"/>
                  </a:cubicBezTo>
                  <a:cubicBezTo>
                    <a:pt x="6435714" y="2355102"/>
                    <a:pt x="6389166" y="2688174"/>
                    <a:pt x="6389166" y="2688174"/>
                  </a:cubicBezTo>
                  <a:cubicBezTo>
                    <a:pt x="6386200" y="2868199"/>
                    <a:pt x="6174697" y="3001851"/>
                    <a:pt x="5929275" y="3001851"/>
                  </a:cubicBezTo>
                  <a:close/>
                </a:path>
              </a:pathLst>
            </a:custGeom>
            <a:solidFill>
              <a:srgbClr val="F2FEFF"/>
            </a:solidFill>
          </p:spPr>
        </p:sp>
      </p:grpSp>
      <p:sp>
        <p:nvSpPr>
          <p:cNvPr id="10" name="TextBox 10"/>
          <p:cNvSpPr txBox="1"/>
          <p:nvPr/>
        </p:nvSpPr>
        <p:spPr>
          <a:xfrm>
            <a:off x="3443169" y="4000038"/>
            <a:ext cx="12131093" cy="2908489"/>
          </a:xfrm>
          <a:prstGeom prst="rect">
            <a:avLst/>
          </a:prstGeom>
        </p:spPr>
        <p:txBody>
          <a:bodyPr wrap="square" lIns="0" tIns="0" rIns="0" bIns="0" rtlCol="0" anchor="t">
            <a:spAutoFit/>
          </a:bodyPr>
          <a:lstStyle/>
          <a:p>
            <a:pPr marL="0" lvl="0" indent="0" algn="just">
              <a:lnSpc>
                <a:spcPct val="150000"/>
              </a:lnSpc>
              <a:spcBef>
                <a:spcPct val="0"/>
              </a:spcBef>
            </a:pPr>
            <a:r>
              <a:rPr lang="vi-VN" sz="4200" dirty="0" smtClean="0">
                <a:solidFill>
                  <a:srgbClr val="084762"/>
                </a:solidFill>
                <a:latin typeface="Arial" panose="020B0604020202020204" pitchFamily="34" charset="0"/>
                <a:cs typeface="Arial" panose="020B0604020202020204" pitchFamily="34" charset="0"/>
              </a:rPr>
              <a:t>Tâm hồn trong sáng, tinh thần lạc quan dũng cảm của thế hệ trẻ Việt Nam trong thời kỳ kháng chiến chống Mĩ cứu nước.</a:t>
            </a:r>
            <a:endParaRPr lang="en-US" sz="4200" dirty="0">
              <a:solidFill>
                <a:srgbClr val="084762"/>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83784">
            <a:off x="-1533871" y="-4919076"/>
            <a:ext cx="6909338" cy="610612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98407">
            <a:off x="-509104" y="554634"/>
            <a:ext cx="2329842" cy="234691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758951">
            <a:off x="3084626" y="1951958"/>
            <a:ext cx="300044" cy="326693"/>
          </a:xfrm>
          <a:prstGeom prst="rect">
            <a:avLst/>
          </a:prstGeom>
        </p:spPr>
      </p:pic>
      <p:grpSp>
        <p:nvGrpSpPr>
          <p:cNvPr id="16" name="Group 16"/>
          <p:cNvGrpSpPr/>
          <p:nvPr/>
        </p:nvGrpSpPr>
        <p:grpSpPr>
          <a:xfrm rot="3002647">
            <a:off x="1041805" y="4180767"/>
            <a:ext cx="953103" cy="514690"/>
            <a:chOff x="0" y="0"/>
            <a:chExt cx="1930400" cy="1042445"/>
          </a:xfrm>
        </p:grpSpPr>
        <p:sp>
          <p:nvSpPr>
            <p:cNvPr id="17" name="Freeform 17"/>
            <p:cNvSpPr/>
            <p:nvPr/>
          </p:nvSpPr>
          <p:spPr>
            <a:xfrm>
              <a:off x="0" y="0"/>
              <a:ext cx="1930400" cy="1042445"/>
            </a:xfrm>
            <a:custGeom>
              <a:avLst/>
              <a:gdLst/>
              <a:ahLst/>
              <a:cxnLst/>
              <a:rect l="l" t="t" r="r" b="b"/>
              <a:pathLst>
                <a:path w="1930400" h="1042445">
                  <a:moveTo>
                    <a:pt x="0" y="0"/>
                  </a:moveTo>
                  <a:lnTo>
                    <a:pt x="965200" y="1042445"/>
                  </a:lnTo>
                  <a:lnTo>
                    <a:pt x="1930400" y="0"/>
                  </a:lnTo>
                  <a:close/>
                </a:path>
              </a:pathLst>
            </a:custGeom>
            <a:solidFill>
              <a:srgbClr val="F60C94"/>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930591">
            <a:off x="15140528" y="30898"/>
            <a:ext cx="4134082" cy="205200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771720">
            <a:off x="15606086" y="525540"/>
            <a:ext cx="3901747" cy="1752239"/>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052618">
            <a:off x="14666931" y="934401"/>
            <a:ext cx="405228" cy="405228"/>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543403">
            <a:off x="16277100" y="7995227"/>
            <a:ext cx="1860937" cy="1525969"/>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34985" flipV="1">
            <a:off x="-498022" y="9345262"/>
            <a:ext cx="3566855" cy="5447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84762"/>
        </a:solidFill>
        <a:effectLst/>
      </p:bgPr>
    </p:bg>
    <p:spTree>
      <p:nvGrpSpPr>
        <p:cNvPr id="1" name=""/>
        <p:cNvGrpSpPr/>
        <p:nvPr/>
      </p:nvGrpSpPr>
      <p:grpSpPr>
        <a:xfrm>
          <a:off x="0" y="0"/>
          <a:ext cx="0" cy="0"/>
          <a:chOff x="0" y="0"/>
          <a:chExt cx="0" cy="0"/>
        </a:xfrm>
      </p:grpSpPr>
      <p:sp>
        <p:nvSpPr>
          <p:cNvPr id="2" name="TextBox 2"/>
          <p:cNvSpPr txBox="1"/>
          <p:nvPr/>
        </p:nvSpPr>
        <p:spPr>
          <a:xfrm>
            <a:off x="6441813" y="1188146"/>
            <a:ext cx="6174873" cy="1128514"/>
          </a:xfrm>
          <a:prstGeom prst="rect">
            <a:avLst/>
          </a:prstGeom>
        </p:spPr>
        <p:txBody>
          <a:bodyPr wrap="square" lIns="0" tIns="0" rIns="0" bIns="0" rtlCol="0" anchor="t">
            <a:spAutoFit/>
          </a:bodyPr>
          <a:lstStyle/>
          <a:p>
            <a:pPr marL="0" lvl="0" indent="0" algn="ctr">
              <a:lnSpc>
                <a:spcPts val="8800"/>
              </a:lnSpc>
              <a:spcBef>
                <a:spcPct val="0"/>
              </a:spcBef>
            </a:pPr>
            <a:r>
              <a:rPr lang="vi-VN" sz="6400" b="1" spc="400" dirty="0" smtClean="0">
                <a:solidFill>
                  <a:srgbClr val="FFFFFF"/>
                </a:solidFill>
              </a:rPr>
              <a:t>NGHỆ THUẬT</a:t>
            </a:r>
            <a:endParaRPr lang="en-US" sz="6400" b="1" u="none" spc="400" dirty="0">
              <a:solidFill>
                <a:srgbClr val="FFFFFF"/>
              </a:solidFill>
            </a:endParaRPr>
          </a:p>
        </p:txBody>
      </p:sp>
      <p:grpSp>
        <p:nvGrpSpPr>
          <p:cNvPr id="8" name="Group 8"/>
          <p:cNvGrpSpPr/>
          <p:nvPr/>
        </p:nvGrpSpPr>
        <p:grpSpPr>
          <a:xfrm>
            <a:off x="2571647" y="2869427"/>
            <a:ext cx="13898650" cy="6248400"/>
            <a:chOff x="0" y="0"/>
            <a:chExt cx="6428055" cy="3018770"/>
          </a:xfrm>
        </p:grpSpPr>
        <p:sp>
          <p:nvSpPr>
            <p:cNvPr id="9" name="Freeform 9"/>
            <p:cNvSpPr/>
            <p:nvPr/>
          </p:nvSpPr>
          <p:spPr>
            <a:xfrm>
              <a:off x="-1" y="0"/>
              <a:ext cx="6435714" cy="3018770"/>
            </a:xfrm>
            <a:custGeom>
              <a:avLst/>
              <a:gdLst/>
              <a:ahLst/>
              <a:cxnLst/>
              <a:rect l="l" t="t" r="r" b="b"/>
              <a:pathLst>
                <a:path w="6435714" h="3018770">
                  <a:moveTo>
                    <a:pt x="5929275" y="3001851"/>
                  </a:moveTo>
                  <a:cubicBezTo>
                    <a:pt x="5929275" y="3001851"/>
                    <a:pt x="5692279" y="2991882"/>
                    <a:pt x="5330140" y="3005326"/>
                  </a:cubicBezTo>
                  <a:cubicBezTo>
                    <a:pt x="4968002" y="3018770"/>
                    <a:pt x="490924" y="3018770"/>
                    <a:pt x="490924" y="3018770"/>
                  </a:cubicBezTo>
                  <a:cubicBezTo>
                    <a:pt x="245502" y="3018770"/>
                    <a:pt x="32509" y="2921502"/>
                    <a:pt x="31032" y="2761388"/>
                  </a:cubicBezTo>
                  <a:cubicBezTo>
                    <a:pt x="31032" y="2761388"/>
                    <a:pt x="0" y="1569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5882726" y="0"/>
                    <a:pt x="5882726" y="0"/>
                  </a:cubicBezTo>
                  <a:cubicBezTo>
                    <a:pt x="6194627" y="0"/>
                    <a:pt x="6428056" y="101069"/>
                    <a:pt x="6420198" y="303616"/>
                  </a:cubicBezTo>
                  <a:cubicBezTo>
                    <a:pt x="6420198" y="303616"/>
                    <a:pt x="6418203" y="1484071"/>
                    <a:pt x="6426958" y="2061801"/>
                  </a:cubicBezTo>
                  <a:cubicBezTo>
                    <a:pt x="6435714" y="2355102"/>
                    <a:pt x="6389166" y="2688174"/>
                    <a:pt x="6389166" y="2688174"/>
                  </a:cubicBezTo>
                  <a:cubicBezTo>
                    <a:pt x="6386200" y="2868199"/>
                    <a:pt x="6174697" y="3001851"/>
                    <a:pt x="5929275" y="3001851"/>
                  </a:cubicBezTo>
                  <a:close/>
                </a:path>
              </a:pathLst>
            </a:custGeom>
            <a:solidFill>
              <a:srgbClr val="F2FEFF"/>
            </a:solidFill>
          </p:spPr>
        </p:sp>
      </p:grpSp>
      <p:sp>
        <p:nvSpPr>
          <p:cNvPr id="10" name="TextBox 10"/>
          <p:cNvSpPr txBox="1"/>
          <p:nvPr/>
        </p:nvSpPr>
        <p:spPr>
          <a:xfrm>
            <a:off x="2892473" y="3930372"/>
            <a:ext cx="13273551" cy="3877985"/>
          </a:xfrm>
          <a:prstGeom prst="rect">
            <a:avLst/>
          </a:prstGeom>
        </p:spPr>
        <p:txBody>
          <a:bodyPr wrap="square" lIns="0" tIns="0" rIns="0" bIns="0" rtlCol="0" anchor="t">
            <a:spAutoFit/>
          </a:bodyPr>
          <a:lstStyle/>
          <a:p>
            <a:pPr marL="571500" lvl="0" indent="-571500" algn="just">
              <a:lnSpc>
                <a:spcPct val="150000"/>
              </a:lnSpc>
              <a:spcBef>
                <a:spcPct val="0"/>
              </a:spcBef>
              <a:buFontTx/>
              <a:buChar char="-"/>
            </a:pPr>
            <a:r>
              <a:rPr lang="vi-VN" sz="4200" dirty="0" smtClean="0">
                <a:solidFill>
                  <a:srgbClr val="084762"/>
                </a:solidFill>
                <a:latin typeface="Arial" panose="020B0604020202020204" pitchFamily="34" charset="0"/>
                <a:cs typeface="Arial" panose="020B0604020202020204" pitchFamily="34" charset="0"/>
              </a:rPr>
              <a:t>Sử dụng ngôi kể phù hợp (ngôi thứ nhất), cách miêu tả tâm lý nhân vật tinh tế.</a:t>
            </a:r>
          </a:p>
          <a:p>
            <a:pPr marL="571500" lvl="0" indent="-571500" algn="just">
              <a:lnSpc>
                <a:spcPct val="150000"/>
              </a:lnSpc>
              <a:spcBef>
                <a:spcPct val="0"/>
              </a:spcBef>
              <a:buFontTx/>
              <a:buChar char="-"/>
            </a:pPr>
            <a:r>
              <a:rPr lang="vi-VN" sz="4200" dirty="0" smtClean="0">
                <a:solidFill>
                  <a:srgbClr val="084762"/>
                </a:solidFill>
                <a:latin typeface="Arial" panose="020B0604020202020204" pitchFamily="34" charset="0"/>
                <a:cs typeface="Arial" panose="020B0604020202020204" pitchFamily="34" charset="0"/>
              </a:rPr>
              <a:t>Ngôn ngữ trần thuật, giọng điệu tự nhiên.</a:t>
            </a:r>
          </a:p>
          <a:p>
            <a:pPr marL="571500" lvl="0" indent="-571500" algn="just">
              <a:lnSpc>
                <a:spcPct val="150000"/>
              </a:lnSpc>
              <a:spcBef>
                <a:spcPct val="0"/>
              </a:spcBef>
              <a:buFontTx/>
              <a:buChar char="-"/>
            </a:pPr>
            <a:r>
              <a:rPr lang="en-US" sz="4200" dirty="0" err="1" smtClean="0">
                <a:solidFill>
                  <a:srgbClr val="084762"/>
                </a:solidFill>
                <a:latin typeface="Arial" panose="020B0604020202020204" pitchFamily="34" charset="0"/>
                <a:cs typeface="Arial" panose="020B0604020202020204" pitchFamily="34" charset="0"/>
              </a:rPr>
              <a:t>Diễn</a:t>
            </a:r>
            <a:r>
              <a:rPr lang="en-US" sz="4200" dirty="0" smtClean="0">
                <a:solidFill>
                  <a:srgbClr val="084762"/>
                </a:solidFill>
                <a:latin typeface="Arial" panose="020B0604020202020204" pitchFamily="34" charset="0"/>
                <a:cs typeface="Arial" panose="020B0604020202020204" pitchFamily="34" charset="0"/>
              </a:rPr>
              <a:t> </a:t>
            </a:r>
            <a:r>
              <a:rPr lang="en-US" sz="4200" dirty="0" err="1">
                <a:solidFill>
                  <a:srgbClr val="084762"/>
                </a:solidFill>
                <a:latin typeface="Arial" panose="020B0604020202020204" pitchFamily="34" charset="0"/>
                <a:cs typeface="Arial" panose="020B0604020202020204" pitchFamily="34" charset="0"/>
              </a:rPr>
              <a:t>biến</a:t>
            </a:r>
            <a:r>
              <a:rPr lang="en-US" sz="4200" dirty="0">
                <a:solidFill>
                  <a:srgbClr val="084762"/>
                </a:solidFill>
                <a:latin typeface="Arial" panose="020B0604020202020204" pitchFamily="34" charset="0"/>
                <a:cs typeface="Arial" panose="020B0604020202020204" pitchFamily="34" charset="0"/>
              </a:rPr>
              <a:t> tâm </a:t>
            </a:r>
            <a:r>
              <a:rPr lang="en-US" sz="4200" dirty="0" err="1">
                <a:solidFill>
                  <a:srgbClr val="084762"/>
                </a:solidFill>
                <a:latin typeface="Arial" panose="020B0604020202020204" pitchFamily="34" charset="0"/>
                <a:cs typeface="Arial" panose="020B0604020202020204" pitchFamily="34" charset="0"/>
              </a:rPr>
              <a:t>lý</a:t>
            </a:r>
            <a:r>
              <a:rPr lang="en-US" sz="4200" dirty="0">
                <a:solidFill>
                  <a:srgbClr val="084762"/>
                </a:solidFill>
                <a:latin typeface="Arial" panose="020B0604020202020204" pitchFamily="34" charset="0"/>
                <a:cs typeface="Arial" panose="020B0604020202020204" pitchFamily="34" charset="0"/>
              </a:rPr>
              <a:t> </a:t>
            </a:r>
            <a:r>
              <a:rPr lang="en-US" sz="4200" dirty="0" err="1">
                <a:solidFill>
                  <a:srgbClr val="084762"/>
                </a:solidFill>
                <a:latin typeface="Arial" panose="020B0604020202020204" pitchFamily="34" charset="0"/>
                <a:cs typeface="Arial" panose="020B0604020202020204" pitchFamily="34" charset="0"/>
              </a:rPr>
              <a:t>nhân</a:t>
            </a:r>
            <a:r>
              <a:rPr lang="en-US" sz="4200" dirty="0">
                <a:solidFill>
                  <a:srgbClr val="084762"/>
                </a:solidFill>
                <a:latin typeface="Arial" panose="020B0604020202020204" pitchFamily="34" charset="0"/>
                <a:cs typeface="Arial" panose="020B0604020202020204" pitchFamily="34" charset="0"/>
              </a:rPr>
              <a:t> </a:t>
            </a:r>
            <a:r>
              <a:rPr lang="en-US" sz="4200" dirty="0" err="1">
                <a:solidFill>
                  <a:srgbClr val="084762"/>
                </a:solidFill>
                <a:latin typeface="Arial" panose="020B0604020202020204" pitchFamily="34" charset="0"/>
                <a:cs typeface="Arial" panose="020B0604020202020204" pitchFamily="34" charset="0"/>
              </a:rPr>
              <a:t>vật</a:t>
            </a:r>
            <a:r>
              <a:rPr lang="en-US" sz="4200" dirty="0">
                <a:solidFill>
                  <a:srgbClr val="084762"/>
                </a:solidFill>
                <a:latin typeface="Arial" panose="020B0604020202020204" pitchFamily="34" charset="0"/>
                <a:cs typeface="Arial" panose="020B0604020202020204" pitchFamily="34" charset="0"/>
              </a:rPr>
              <a:t>: tinh </a:t>
            </a:r>
            <a:r>
              <a:rPr lang="en-US" sz="4200" dirty="0" err="1">
                <a:solidFill>
                  <a:srgbClr val="084762"/>
                </a:solidFill>
                <a:latin typeface="Arial" panose="020B0604020202020204" pitchFamily="34" charset="0"/>
                <a:cs typeface="Arial" panose="020B0604020202020204" pitchFamily="34" charset="0"/>
              </a:rPr>
              <a:t>tế</a:t>
            </a:r>
            <a:r>
              <a:rPr lang="en-US" sz="4200" dirty="0">
                <a:solidFill>
                  <a:srgbClr val="084762"/>
                </a:solidFill>
                <a:latin typeface="Arial" panose="020B0604020202020204" pitchFamily="34" charset="0"/>
                <a:cs typeface="Arial" panose="020B0604020202020204" pitchFamily="34" charset="0"/>
              </a:rPr>
              <a:t>, chính </a:t>
            </a:r>
            <a:r>
              <a:rPr lang="en-US" sz="4200" dirty="0" err="1">
                <a:solidFill>
                  <a:srgbClr val="084762"/>
                </a:solidFill>
                <a:latin typeface="Arial" panose="020B0604020202020204" pitchFamily="34" charset="0"/>
                <a:cs typeface="Arial" panose="020B0604020202020204" pitchFamily="34" charset="0"/>
              </a:rPr>
              <a:t>xác</a:t>
            </a:r>
            <a:r>
              <a:rPr lang="en-US" sz="4200" dirty="0">
                <a:solidFill>
                  <a:srgbClr val="084762"/>
                </a:solidFill>
                <a:latin typeface="Arial" panose="020B0604020202020204" pitchFamily="34" charset="0"/>
                <a:cs typeface="Arial" panose="020B0604020202020204" pitchFamily="34" charset="0"/>
              </a:rPr>
              <a:t>, cụ </a:t>
            </a:r>
            <a:r>
              <a:rPr lang="en-US" sz="4200" dirty="0" smtClean="0">
                <a:solidFill>
                  <a:srgbClr val="084762"/>
                </a:solidFill>
                <a:latin typeface="Arial" panose="020B0604020202020204" pitchFamily="34" charset="0"/>
                <a:cs typeface="Arial" panose="020B0604020202020204" pitchFamily="34" charset="0"/>
              </a:rPr>
              <a:t>thể</a:t>
            </a:r>
            <a:endParaRPr lang="en-US" sz="4200" dirty="0">
              <a:solidFill>
                <a:srgbClr val="084762"/>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83784">
            <a:off x="-1533871" y="-4919076"/>
            <a:ext cx="6909338" cy="610612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98407">
            <a:off x="-509104" y="554634"/>
            <a:ext cx="2329842" cy="234691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758951">
            <a:off x="3084626" y="1951958"/>
            <a:ext cx="300044" cy="326693"/>
          </a:xfrm>
          <a:prstGeom prst="rect">
            <a:avLst/>
          </a:prstGeom>
        </p:spPr>
      </p:pic>
      <p:grpSp>
        <p:nvGrpSpPr>
          <p:cNvPr id="16" name="Group 16"/>
          <p:cNvGrpSpPr/>
          <p:nvPr/>
        </p:nvGrpSpPr>
        <p:grpSpPr>
          <a:xfrm rot="3002647">
            <a:off x="1041805" y="4180767"/>
            <a:ext cx="953103" cy="514690"/>
            <a:chOff x="0" y="0"/>
            <a:chExt cx="1930400" cy="1042445"/>
          </a:xfrm>
        </p:grpSpPr>
        <p:sp>
          <p:nvSpPr>
            <p:cNvPr id="17" name="Freeform 17"/>
            <p:cNvSpPr/>
            <p:nvPr/>
          </p:nvSpPr>
          <p:spPr>
            <a:xfrm>
              <a:off x="0" y="0"/>
              <a:ext cx="1930400" cy="1042445"/>
            </a:xfrm>
            <a:custGeom>
              <a:avLst/>
              <a:gdLst/>
              <a:ahLst/>
              <a:cxnLst/>
              <a:rect l="l" t="t" r="r" b="b"/>
              <a:pathLst>
                <a:path w="1930400" h="1042445">
                  <a:moveTo>
                    <a:pt x="0" y="0"/>
                  </a:moveTo>
                  <a:lnTo>
                    <a:pt x="965200" y="1042445"/>
                  </a:lnTo>
                  <a:lnTo>
                    <a:pt x="1930400" y="0"/>
                  </a:lnTo>
                  <a:close/>
                </a:path>
              </a:pathLst>
            </a:custGeom>
            <a:solidFill>
              <a:srgbClr val="F60C94"/>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930591">
            <a:off x="15140528" y="30898"/>
            <a:ext cx="4134082" cy="205200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771720">
            <a:off x="15606086" y="525540"/>
            <a:ext cx="3901747" cy="1752239"/>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052618">
            <a:off x="14666931" y="934401"/>
            <a:ext cx="405228" cy="405228"/>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543403">
            <a:off x="16277100" y="7995227"/>
            <a:ext cx="1860937" cy="1525969"/>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34985" flipV="1">
            <a:off x="-498022" y="9345262"/>
            <a:ext cx="3566855" cy="544756"/>
          </a:xfrm>
          <a:prstGeom prst="rect">
            <a:avLst/>
          </a:prstGeom>
        </p:spPr>
      </p:pic>
    </p:spTree>
    <p:extLst>
      <p:ext uri="{BB962C8B-B14F-4D97-AF65-F5344CB8AC3E}">
        <p14:creationId xmlns:p14="http://schemas.microsoft.com/office/powerpoint/2010/main" val="6227519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grpSp>
        <p:nvGrpSpPr>
          <p:cNvPr id="2" name="Group 2"/>
          <p:cNvGrpSpPr/>
          <p:nvPr/>
        </p:nvGrpSpPr>
        <p:grpSpPr>
          <a:xfrm>
            <a:off x="762000" y="1028700"/>
            <a:ext cx="14630399" cy="8382000"/>
            <a:chOff x="0" y="0"/>
            <a:chExt cx="6832178" cy="2260887"/>
          </a:xfrm>
        </p:grpSpPr>
        <p:sp>
          <p:nvSpPr>
            <p:cNvPr id="3" name="Freeform 3"/>
            <p:cNvSpPr/>
            <p:nvPr/>
          </p:nvSpPr>
          <p:spPr>
            <a:xfrm>
              <a:off x="-1" y="0"/>
              <a:ext cx="6839837" cy="2260887"/>
            </a:xfrm>
            <a:custGeom>
              <a:avLst/>
              <a:gdLst/>
              <a:ahLst/>
              <a:cxnLst/>
              <a:rect l="l" t="t" r="r" b="b"/>
              <a:pathLst>
                <a:path w="6839837" h="2260887">
                  <a:moveTo>
                    <a:pt x="6333398" y="2243968"/>
                  </a:moveTo>
                  <a:cubicBezTo>
                    <a:pt x="6333398" y="2243968"/>
                    <a:pt x="6096402" y="2233999"/>
                    <a:pt x="5734263" y="2247443"/>
                  </a:cubicBezTo>
                  <a:cubicBezTo>
                    <a:pt x="5372125" y="2260887"/>
                    <a:pt x="490924" y="2260887"/>
                    <a:pt x="490924" y="2260887"/>
                  </a:cubicBezTo>
                  <a:cubicBezTo>
                    <a:pt x="245502" y="2260887"/>
                    <a:pt x="32509" y="2163619"/>
                    <a:pt x="31032" y="2003505"/>
                  </a:cubicBezTo>
                  <a:cubicBezTo>
                    <a:pt x="31032" y="2003505"/>
                    <a:pt x="0" y="98261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286850" y="0"/>
                    <a:pt x="6286850" y="0"/>
                  </a:cubicBezTo>
                  <a:cubicBezTo>
                    <a:pt x="6598750" y="0"/>
                    <a:pt x="6832179" y="101069"/>
                    <a:pt x="6824322" y="303616"/>
                  </a:cubicBezTo>
                  <a:cubicBezTo>
                    <a:pt x="6824322" y="303616"/>
                    <a:pt x="6822326" y="949260"/>
                    <a:pt x="6831082" y="1303918"/>
                  </a:cubicBezTo>
                  <a:cubicBezTo>
                    <a:pt x="6839837" y="1597220"/>
                    <a:pt x="6793289" y="1930291"/>
                    <a:pt x="6793289" y="1930291"/>
                  </a:cubicBezTo>
                  <a:cubicBezTo>
                    <a:pt x="6790324" y="2110316"/>
                    <a:pt x="6578820" y="2243968"/>
                    <a:pt x="6333398" y="2243968"/>
                  </a:cubicBezTo>
                  <a:close/>
                </a:path>
              </a:pathLst>
            </a:custGeom>
            <a:solidFill>
              <a:srgbClr val="F2FEFF"/>
            </a:solidFill>
          </p:spPr>
        </p:sp>
      </p:grpSp>
      <p:grpSp>
        <p:nvGrpSpPr>
          <p:cNvPr id="4" name="Group 4"/>
          <p:cNvGrpSpPr/>
          <p:nvPr/>
        </p:nvGrpSpPr>
        <p:grpSpPr>
          <a:xfrm>
            <a:off x="1028700" y="1264091"/>
            <a:ext cx="7277100" cy="1745809"/>
            <a:chOff x="0" y="0"/>
            <a:chExt cx="6805760" cy="1067972"/>
          </a:xfrm>
        </p:grpSpPr>
        <p:sp>
          <p:nvSpPr>
            <p:cNvPr id="5" name="Freeform 5"/>
            <p:cNvSpPr/>
            <p:nvPr/>
          </p:nvSpPr>
          <p:spPr>
            <a:xfrm>
              <a:off x="0" y="-4073"/>
              <a:ext cx="6812151" cy="1074575"/>
            </a:xfrm>
            <a:custGeom>
              <a:avLst/>
              <a:gdLst/>
              <a:ahLst/>
              <a:cxnLst/>
              <a:rect l="l" t="t" r="r" b="b"/>
              <a:pathLst>
                <a:path w="6812151" h="1074575">
                  <a:moveTo>
                    <a:pt x="6184373" y="1020097"/>
                  </a:moveTo>
                  <a:cubicBezTo>
                    <a:pt x="6184373" y="1020097"/>
                    <a:pt x="5453499" y="1074575"/>
                    <a:pt x="4575097" y="1071953"/>
                  </a:cubicBezTo>
                  <a:cubicBezTo>
                    <a:pt x="2686092" y="1069791"/>
                    <a:pt x="1057074" y="1061966"/>
                    <a:pt x="1057074" y="1061966"/>
                  </a:cubicBezTo>
                  <a:cubicBezTo>
                    <a:pt x="812932" y="1053132"/>
                    <a:pt x="449110" y="1031901"/>
                    <a:pt x="282371" y="973724"/>
                  </a:cubicBezTo>
                  <a:cubicBezTo>
                    <a:pt x="4469" y="876761"/>
                    <a:pt x="0" y="703482"/>
                    <a:pt x="0" y="528278"/>
                  </a:cubicBezTo>
                  <a:lnTo>
                    <a:pt x="0" y="528278"/>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528278"/>
                  </a:cubicBezTo>
                  <a:lnTo>
                    <a:pt x="6803010" y="528278"/>
                  </a:lnTo>
                  <a:cubicBezTo>
                    <a:pt x="6803010" y="821447"/>
                    <a:pt x="6760226" y="970035"/>
                    <a:pt x="6184373" y="1020097"/>
                  </a:cubicBezTo>
                  <a:close/>
                </a:path>
              </a:pathLst>
            </a:custGeom>
            <a:solidFill>
              <a:srgbClr val="FBCF3B"/>
            </a:solidFill>
          </p:spPr>
        </p:sp>
      </p:grpSp>
      <p:sp>
        <p:nvSpPr>
          <p:cNvPr id="6" name="TextBox 6"/>
          <p:cNvSpPr txBox="1"/>
          <p:nvPr/>
        </p:nvSpPr>
        <p:spPr>
          <a:xfrm>
            <a:off x="2109374" y="2154267"/>
            <a:ext cx="5122585" cy="498855"/>
          </a:xfrm>
          <a:prstGeom prst="rect">
            <a:avLst/>
          </a:prstGeom>
        </p:spPr>
        <p:txBody>
          <a:bodyPr lIns="0" tIns="0" rIns="0" bIns="0" rtlCol="0" anchor="t">
            <a:spAutoFit/>
          </a:bodyPr>
          <a:lstStyle/>
          <a:p>
            <a:pPr marL="0" lvl="1" indent="0" algn="ctr">
              <a:lnSpc>
                <a:spcPts val="3000"/>
              </a:lnSpc>
              <a:spcBef>
                <a:spcPct val="0"/>
              </a:spcBef>
            </a:pPr>
            <a:r>
              <a:rPr lang="vi-VN" sz="6400" b="1" dirty="0" smtClean="0">
                <a:solidFill>
                  <a:srgbClr val="084762"/>
                </a:solidFill>
              </a:rPr>
              <a:t>LUYỆN TẬP</a:t>
            </a:r>
            <a:endParaRPr lang="en-US" sz="6400" b="1" dirty="0">
              <a:solidFill>
                <a:srgbClr val="084762"/>
              </a:solidFill>
            </a:endParaRPr>
          </a:p>
        </p:txBody>
      </p:sp>
      <p:sp>
        <p:nvSpPr>
          <p:cNvPr id="18" name="AutoShape 18"/>
          <p:cNvSpPr/>
          <p:nvPr/>
        </p:nvSpPr>
        <p:spPr>
          <a:xfrm>
            <a:off x="1447800" y="3162300"/>
            <a:ext cx="6383891" cy="0"/>
          </a:xfrm>
          <a:prstGeom prst="line">
            <a:avLst/>
          </a:prstGeom>
          <a:ln w="28575" cap="rnd">
            <a:solidFill>
              <a:srgbClr val="084762"/>
            </a:solidFill>
            <a:prstDash val="sysDot"/>
            <a:headEnd type="none" w="sm" len="sm"/>
            <a:tailEnd type="none" w="sm" len="sm"/>
          </a:ln>
        </p:spPr>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50344">
            <a:off x="8236347" y="8291811"/>
            <a:ext cx="14225917" cy="12572154"/>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4575">
            <a:off x="15114986" y="7893770"/>
            <a:ext cx="2454610" cy="2012780"/>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27342">
            <a:off x="14398659" y="-289605"/>
            <a:ext cx="4134082" cy="205200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74764">
            <a:off x="15055891" y="-111769"/>
            <a:ext cx="3901747" cy="1752239"/>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4593667" y="3372266"/>
            <a:ext cx="1630263" cy="1717710"/>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4509253" y="8749208"/>
            <a:ext cx="260981" cy="284161"/>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96787">
            <a:off x="12533178" y="2161524"/>
            <a:ext cx="265666" cy="289262"/>
          </a:xfrm>
          <a:prstGeom prst="rect">
            <a:avLst/>
          </a:prstGeom>
        </p:spPr>
      </p:pic>
      <p:pic>
        <p:nvPicPr>
          <p:cNvPr id="28" name="Picture 2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258811" y="854536"/>
            <a:ext cx="369360" cy="369360"/>
          </a:xfrm>
          <a:prstGeom prst="rect">
            <a:avLst/>
          </a:prstGeom>
        </p:spPr>
      </p:pic>
      <p:sp>
        <p:nvSpPr>
          <p:cNvPr id="29" name="Rectangle 28"/>
          <p:cNvSpPr/>
          <p:nvPr/>
        </p:nvSpPr>
        <p:spPr>
          <a:xfrm>
            <a:off x="1942783" y="3558816"/>
            <a:ext cx="11292215" cy="4678204"/>
          </a:xfrm>
          <a:prstGeom prst="rect">
            <a:avLst/>
          </a:prstGeom>
        </p:spPr>
        <p:txBody>
          <a:bodyPr wrap="square">
            <a:spAutoFit/>
          </a:bodyPr>
          <a:lstStyle/>
          <a:p>
            <a:pPr marL="914400" indent="-914400" algn="just">
              <a:lnSpc>
                <a:spcPct val="150000"/>
              </a:lnSpc>
              <a:spcBef>
                <a:spcPts val="600"/>
              </a:spcBef>
              <a:spcAft>
                <a:spcPts val="600"/>
              </a:spcAft>
              <a:buFont typeface="Wingdings" panose="05000000000000000000" pitchFamily="2" charset="2"/>
              <a:buChar char="v"/>
            </a:pP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thích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nhan</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truyện</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ngắn</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ngôi</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xôi</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4800" dirty="0" smtClean="0">
              <a:latin typeface="Arial" panose="020B0604020202020204" pitchFamily="34" charset="0"/>
              <a:ea typeface="Times New Roman" panose="02020603050405020304" pitchFamily="18" charset="0"/>
              <a:cs typeface="Arial" panose="020B0604020202020204" pitchFamily="34" charset="0"/>
            </a:endParaRPr>
          </a:p>
          <a:p>
            <a:pPr marL="914400" indent="-914400" algn="just">
              <a:lnSpc>
                <a:spcPct val="150000"/>
              </a:lnSpc>
              <a:spcBef>
                <a:spcPts val="600"/>
              </a:spcBef>
              <a:spcAft>
                <a:spcPts val="600"/>
              </a:spcAft>
              <a:buFont typeface="Wingdings" panose="05000000000000000000" pitchFamily="2" charset="2"/>
              <a:buChar char="v"/>
            </a:pP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ảnh các cô </a:t>
            </a:r>
            <a:r>
              <a:rPr lang="vi-VN"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thanh niên xung phong</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gợi</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nhớ đến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ai</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grpSp>
        <p:nvGrpSpPr>
          <p:cNvPr id="2" name="Group 2"/>
          <p:cNvGrpSpPr/>
          <p:nvPr/>
        </p:nvGrpSpPr>
        <p:grpSpPr>
          <a:xfrm>
            <a:off x="762000" y="1028700"/>
            <a:ext cx="14630399" cy="8382000"/>
            <a:chOff x="0" y="0"/>
            <a:chExt cx="6832178" cy="2260887"/>
          </a:xfrm>
        </p:grpSpPr>
        <p:sp>
          <p:nvSpPr>
            <p:cNvPr id="3" name="Freeform 3"/>
            <p:cNvSpPr/>
            <p:nvPr/>
          </p:nvSpPr>
          <p:spPr>
            <a:xfrm>
              <a:off x="-1" y="0"/>
              <a:ext cx="6839837" cy="2260887"/>
            </a:xfrm>
            <a:custGeom>
              <a:avLst/>
              <a:gdLst/>
              <a:ahLst/>
              <a:cxnLst/>
              <a:rect l="l" t="t" r="r" b="b"/>
              <a:pathLst>
                <a:path w="6839837" h="2260887">
                  <a:moveTo>
                    <a:pt x="6333398" y="2243968"/>
                  </a:moveTo>
                  <a:cubicBezTo>
                    <a:pt x="6333398" y="2243968"/>
                    <a:pt x="6096402" y="2233999"/>
                    <a:pt x="5734263" y="2247443"/>
                  </a:cubicBezTo>
                  <a:cubicBezTo>
                    <a:pt x="5372125" y="2260887"/>
                    <a:pt x="490924" y="2260887"/>
                    <a:pt x="490924" y="2260887"/>
                  </a:cubicBezTo>
                  <a:cubicBezTo>
                    <a:pt x="245502" y="2260887"/>
                    <a:pt x="32509" y="2163619"/>
                    <a:pt x="31032" y="2003505"/>
                  </a:cubicBezTo>
                  <a:cubicBezTo>
                    <a:pt x="31032" y="2003505"/>
                    <a:pt x="0" y="98261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286850" y="0"/>
                    <a:pt x="6286850" y="0"/>
                  </a:cubicBezTo>
                  <a:cubicBezTo>
                    <a:pt x="6598750" y="0"/>
                    <a:pt x="6832179" y="101069"/>
                    <a:pt x="6824322" y="303616"/>
                  </a:cubicBezTo>
                  <a:cubicBezTo>
                    <a:pt x="6824322" y="303616"/>
                    <a:pt x="6822326" y="949260"/>
                    <a:pt x="6831082" y="1303918"/>
                  </a:cubicBezTo>
                  <a:cubicBezTo>
                    <a:pt x="6839837" y="1597220"/>
                    <a:pt x="6793289" y="1930291"/>
                    <a:pt x="6793289" y="1930291"/>
                  </a:cubicBezTo>
                  <a:cubicBezTo>
                    <a:pt x="6790324" y="2110316"/>
                    <a:pt x="6578820" y="2243968"/>
                    <a:pt x="6333398" y="2243968"/>
                  </a:cubicBezTo>
                  <a:close/>
                </a:path>
              </a:pathLst>
            </a:custGeom>
            <a:solidFill>
              <a:srgbClr val="F2FEFF"/>
            </a:solidFill>
          </p:spPr>
        </p:sp>
      </p:grpSp>
      <p:grpSp>
        <p:nvGrpSpPr>
          <p:cNvPr id="4" name="Group 4"/>
          <p:cNvGrpSpPr/>
          <p:nvPr/>
        </p:nvGrpSpPr>
        <p:grpSpPr>
          <a:xfrm>
            <a:off x="1028700" y="1264091"/>
            <a:ext cx="7277100" cy="1745809"/>
            <a:chOff x="0" y="0"/>
            <a:chExt cx="6805760" cy="1067972"/>
          </a:xfrm>
        </p:grpSpPr>
        <p:sp>
          <p:nvSpPr>
            <p:cNvPr id="5" name="Freeform 5"/>
            <p:cNvSpPr/>
            <p:nvPr/>
          </p:nvSpPr>
          <p:spPr>
            <a:xfrm>
              <a:off x="0" y="-4073"/>
              <a:ext cx="6812151" cy="1074575"/>
            </a:xfrm>
            <a:custGeom>
              <a:avLst/>
              <a:gdLst/>
              <a:ahLst/>
              <a:cxnLst/>
              <a:rect l="l" t="t" r="r" b="b"/>
              <a:pathLst>
                <a:path w="6812151" h="1074575">
                  <a:moveTo>
                    <a:pt x="6184373" y="1020097"/>
                  </a:moveTo>
                  <a:cubicBezTo>
                    <a:pt x="6184373" y="1020097"/>
                    <a:pt x="5453499" y="1074575"/>
                    <a:pt x="4575097" y="1071953"/>
                  </a:cubicBezTo>
                  <a:cubicBezTo>
                    <a:pt x="2686092" y="1069791"/>
                    <a:pt x="1057074" y="1061966"/>
                    <a:pt x="1057074" y="1061966"/>
                  </a:cubicBezTo>
                  <a:cubicBezTo>
                    <a:pt x="812932" y="1053132"/>
                    <a:pt x="449110" y="1031901"/>
                    <a:pt x="282371" y="973724"/>
                  </a:cubicBezTo>
                  <a:cubicBezTo>
                    <a:pt x="4469" y="876761"/>
                    <a:pt x="0" y="703482"/>
                    <a:pt x="0" y="528278"/>
                  </a:cubicBezTo>
                  <a:lnTo>
                    <a:pt x="0" y="528278"/>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528278"/>
                  </a:cubicBezTo>
                  <a:lnTo>
                    <a:pt x="6803010" y="528278"/>
                  </a:lnTo>
                  <a:cubicBezTo>
                    <a:pt x="6803010" y="821447"/>
                    <a:pt x="6760226" y="970035"/>
                    <a:pt x="6184373" y="1020097"/>
                  </a:cubicBezTo>
                  <a:close/>
                </a:path>
              </a:pathLst>
            </a:custGeom>
            <a:solidFill>
              <a:srgbClr val="FBCF3B"/>
            </a:solidFill>
          </p:spPr>
        </p:sp>
      </p:grpSp>
      <p:sp>
        <p:nvSpPr>
          <p:cNvPr id="6" name="TextBox 6"/>
          <p:cNvSpPr txBox="1"/>
          <p:nvPr/>
        </p:nvSpPr>
        <p:spPr>
          <a:xfrm>
            <a:off x="2109374" y="2154267"/>
            <a:ext cx="5122585" cy="498855"/>
          </a:xfrm>
          <a:prstGeom prst="rect">
            <a:avLst/>
          </a:prstGeom>
        </p:spPr>
        <p:txBody>
          <a:bodyPr lIns="0" tIns="0" rIns="0" bIns="0" rtlCol="0" anchor="t">
            <a:spAutoFit/>
          </a:bodyPr>
          <a:lstStyle/>
          <a:p>
            <a:pPr marL="0" lvl="1" indent="0" algn="ctr">
              <a:lnSpc>
                <a:spcPts val="3000"/>
              </a:lnSpc>
              <a:spcBef>
                <a:spcPct val="0"/>
              </a:spcBef>
            </a:pPr>
            <a:r>
              <a:rPr lang="vi-VN" sz="6400" b="1" dirty="0" smtClean="0">
                <a:solidFill>
                  <a:srgbClr val="084762"/>
                </a:solidFill>
              </a:rPr>
              <a:t>LUYỆN TẬP</a:t>
            </a:r>
            <a:endParaRPr lang="en-US" sz="6400" b="1" dirty="0">
              <a:solidFill>
                <a:srgbClr val="084762"/>
              </a:solidFill>
            </a:endParaRPr>
          </a:p>
        </p:txBody>
      </p:sp>
      <p:sp>
        <p:nvSpPr>
          <p:cNvPr id="18" name="AutoShape 18"/>
          <p:cNvSpPr/>
          <p:nvPr/>
        </p:nvSpPr>
        <p:spPr>
          <a:xfrm>
            <a:off x="1447800" y="3162300"/>
            <a:ext cx="6383891" cy="0"/>
          </a:xfrm>
          <a:prstGeom prst="line">
            <a:avLst/>
          </a:prstGeom>
          <a:ln w="28575" cap="rnd">
            <a:solidFill>
              <a:srgbClr val="084762"/>
            </a:solidFill>
            <a:prstDash val="sysDot"/>
            <a:headEnd type="none" w="sm" len="sm"/>
            <a:tailEnd type="none" w="sm" len="sm"/>
          </a:ln>
        </p:spPr>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50344">
            <a:off x="8236347" y="8291811"/>
            <a:ext cx="14225917" cy="12572154"/>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4575">
            <a:off x="15114986" y="7893770"/>
            <a:ext cx="2454610" cy="2012780"/>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27342">
            <a:off x="14398659" y="-289605"/>
            <a:ext cx="4134082" cy="205200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74764">
            <a:off x="15055891" y="-111769"/>
            <a:ext cx="3901747" cy="1752239"/>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4593667" y="3372266"/>
            <a:ext cx="1630263" cy="1717710"/>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3400538" y="9521565"/>
            <a:ext cx="260981" cy="284161"/>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96787">
            <a:off x="12533178" y="2161524"/>
            <a:ext cx="265666" cy="289262"/>
          </a:xfrm>
          <a:prstGeom prst="rect">
            <a:avLst/>
          </a:prstGeom>
        </p:spPr>
      </p:pic>
      <p:pic>
        <p:nvPicPr>
          <p:cNvPr id="28" name="Picture 2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258811" y="854536"/>
            <a:ext cx="369360" cy="369360"/>
          </a:xfrm>
          <a:prstGeom prst="rect">
            <a:avLst/>
          </a:prstGeom>
        </p:spPr>
      </p:pic>
      <p:sp>
        <p:nvSpPr>
          <p:cNvPr id="29" name="Rectangle 28"/>
          <p:cNvSpPr/>
          <p:nvPr/>
        </p:nvSpPr>
        <p:spPr>
          <a:xfrm>
            <a:off x="1550154" y="3154049"/>
            <a:ext cx="12648180" cy="5816977"/>
          </a:xfrm>
          <a:prstGeom prst="rect">
            <a:avLst/>
          </a:prstGeom>
        </p:spPr>
        <p:txBody>
          <a:bodyPr wrap="square">
            <a:spAutoFit/>
          </a:bodyPr>
          <a:lstStyle/>
          <a:p>
            <a:pPr algn="just">
              <a:lnSpc>
                <a:spcPct val="150000"/>
              </a:lnSpc>
              <a:spcBef>
                <a:spcPts val="600"/>
              </a:spcBef>
              <a:spcAft>
                <a:spcPts val="600"/>
              </a:spcAft>
            </a:pPr>
            <a:r>
              <a:rPr lang="vi-VN" sz="3800" b="1" u="sng" dirty="0" smtClean="0">
                <a:solidFill>
                  <a:srgbClr val="FF0000"/>
                </a:solidFill>
                <a:ea typeface="Times New Roman" panose="02020603050405020304" pitchFamily="18" charset="0"/>
                <a:cs typeface="Arial" panose="020B0604020202020204" pitchFamily="34" charset="0"/>
              </a:rPr>
              <a:t>GỢI Ý:</a:t>
            </a:r>
          </a:p>
          <a:p>
            <a:pPr marL="914400" indent="-914400" algn="just">
              <a:lnSpc>
                <a:spcPct val="150000"/>
              </a:lnSpc>
              <a:spcBef>
                <a:spcPts val="600"/>
              </a:spcBef>
              <a:spcAft>
                <a:spcPts val="600"/>
              </a:spcAft>
              <a:buFont typeface="Wingdings" panose="05000000000000000000" pitchFamily="2" charset="2"/>
              <a:buChar char="v"/>
            </a:pPr>
            <a:r>
              <a:rPr lang="vi-VN" sz="3800" b="1" dirty="0" smtClean="0">
                <a:solidFill>
                  <a:srgbClr val="000000"/>
                </a:solidFill>
                <a:ea typeface="Times New Roman" panose="02020603050405020304" pitchFamily="18" charset="0"/>
                <a:cs typeface="Arial" panose="020B0604020202020204" pitchFamily="34" charset="0"/>
              </a:rPr>
              <a:t>Nghĩa </a:t>
            </a:r>
            <a:r>
              <a:rPr lang="vi-VN" sz="3800" b="1" dirty="0">
                <a:solidFill>
                  <a:srgbClr val="000000"/>
                </a:solidFill>
                <a:ea typeface="Times New Roman" panose="02020603050405020304" pitchFamily="18" charset="0"/>
                <a:cs typeface="Arial" panose="020B0604020202020204" pitchFamily="34" charset="0"/>
              </a:rPr>
              <a:t>tả thực: </a:t>
            </a:r>
            <a:r>
              <a:rPr lang="vi-VN" sz="3800" dirty="0">
                <a:solidFill>
                  <a:srgbClr val="000000"/>
                </a:solidFill>
                <a:ea typeface="Times New Roman" panose="02020603050405020304" pitchFamily="18" charset="0"/>
                <a:cs typeface="Arial" panose="020B0604020202020204" pitchFamily="34" charset="0"/>
              </a:rPr>
              <a:t>Những ngôi sao trên bầu trời…</a:t>
            </a:r>
          </a:p>
          <a:p>
            <a:pPr marL="914400" indent="-914400" algn="just">
              <a:lnSpc>
                <a:spcPct val="150000"/>
              </a:lnSpc>
              <a:spcBef>
                <a:spcPts val="600"/>
              </a:spcBef>
              <a:spcAft>
                <a:spcPts val="600"/>
              </a:spcAft>
              <a:buFont typeface="Wingdings" panose="05000000000000000000" pitchFamily="2" charset="2"/>
              <a:buChar char="v"/>
            </a:pPr>
            <a:r>
              <a:rPr lang="vi-VN" sz="3800" b="1" dirty="0" smtClean="0">
                <a:solidFill>
                  <a:srgbClr val="000000"/>
                </a:solidFill>
                <a:ea typeface="Times New Roman" panose="02020603050405020304" pitchFamily="18" charset="0"/>
                <a:cs typeface="Arial" panose="020B0604020202020204" pitchFamily="34" charset="0"/>
              </a:rPr>
              <a:t>Nghĩa </a:t>
            </a:r>
            <a:r>
              <a:rPr lang="vi-VN" sz="3800" b="1" dirty="0">
                <a:solidFill>
                  <a:srgbClr val="000000"/>
                </a:solidFill>
                <a:ea typeface="Times New Roman" panose="02020603050405020304" pitchFamily="18" charset="0"/>
                <a:cs typeface="Arial" panose="020B0604020202020204" pitchFamily="34" charset="0"/>
              </a:rPr>
              <a:t>ẩn dụ: </a:t>
            </a:r>
            <a:r>
              <a:rPr lang="vi-VN" sz="3800" dirty="0">
                <a:solidFill>
                  <a:srgbClr val="000000"/>
                </a:solidFill>
                <a:ea typeface="Times New Roman" panose="02020603050405020304" pitchFamily="18" charset="0"/>
                <a:cs typeface="Arial" panose="020B0604020202020204" pitchFamily="34" charset="0"/>
              </a:rPr>
              <a:t>Tượng trưng cho vẻ đẹp tâm hồn các cô </a:t>
            </a:r>
            <a:r>
              <a:rPr lang="vi-VN" sz="3800" dirty="0" smtClean="0">
                <a:solidFill>
                  <a:srgbClr val="000000"/>
                </a:solidFill>
                <a:ea typeface="Times New Roman" panose="02020603050405020304" pitchFamily="18" charset="0"/>
                <a:cs typeface="Arial" panose="020B0604020202020204" pitchFamily="34" charset="0"/>
              </a:rPr>
              <a:t>thanh niên xung phong.</a:t>
            </a:r>
          </a:p>
          <a:p>
            <a:pPr marL="914400" indent="-914400" algn="just">
              <a:lnSpc>
                <a:spcPct val="150000"/>
              </a:lnSpc>
              <a:spcBef>
                <a:spcPts val="600"/>
              </a:spcBef>
              <a:spcAft>
                <a:spcPts val="600"/>
              </a:spcAft>
              <a:buFont typeface="Wingdings" panose="05000000000000000000" pitchFamily="2" charset="2"/>
              <a:buChar char="v"/>
            </a:pPr>
            <a:r>
              <a:rPr lang="vi-VN" sz="3800" b="1" dirty="0">
                <a:solidFill>
                  <a:srgbClr val="000000"/>
                </a:solidFill>
                <a:ea typeface="Times New Roman" panose="02020603050405020304" pitchFamily="18" charset="0"/>
                <a:cs typeface="Arial" panose="020B0604020202020204" pitchFamily="34" charset="0"/>
              </a:rPr>
              <a:t>Hình </a:t>
            </a:r>
            <a:r>
              <a:rPr lang="vi-VN" sz="3800" b="1" dirty="0" smtClean="0">
                <a:solidFill>
                  <a:srgbClr val="000000"/>
                </a:solidFill>
                <a:ea typeface="Times New Roman" panose="02020603050405020304" pitchFamily="18" charset="0"/>
                <a:cs typeface="Arial" panose="020B0604020202020204" pitchFamily="34" charset="0"/>
              </a:rPr>
              <a:t>ảnh liên tưởng đến: </a:t>
            </a:r>
            <a:r>
              <a:rPr lang="vi-VN" sz="3800" dirty="0">
                <a:solidFill>
                  <a:srgbClr val="000000"/>
                </a:solidFill>
                <a:ea typeface="Times New Roman" panose="02020603050405020304" pitchFamily="18" charset="0"/>
                <a:cs typeface="Arial" panose="020B0604020202020204" pitchFamily="34" charset="0"/>
              </a:rPr>
              <a:t>10 cô gái ở ngã ba Đồng </a:t>
            </a:r>
            <a:r>
              <a:rPr lang="vi-VN" sz="3800" dirty="0" smtClean="0">
                <a:solidFill>
                  <a:srgbClr val="000000"/>
                </a:solidFill>
                <a:ea typeface="Times New Roman" panose="02020603050405020304" pitchFamily="18" charset="0"/>
                <a:cs typeface="Arial" panose="020B0604020202020204" pitchFamily="34" charset="0"/>
              </a:rPr>
              <a:t>Lộc, 10 </a:t>
            </a:r>
            <a:r>
              <a:rPr lang="vi-VN" sz="3800" dirty="0">
                <a:solidFill>
                  <a:srgbClr val="000000"/>
                </a:solidFill>
                <a:ea typeface="Times New Roman" panose="02020603050405020304" pitchFamily="18" charset="0"/>
                <a:cs typeface="Arial" panose="020B0604020202020204" pitchFamily="34" charset="0"/>
              </a:rPr>
              <a:t>cô gái dân quân Lam </a:t>
            </a:r>
            <a:r>
              <a:rPr lang="vi-VN" sz="3800" dirty="0" smtClean="0">
                <a:solidFill>
                  <a:srgbClr val="000000"/>
                </a:solidFill>
                <a:ea typeface="Times New Roman" panose="02020603050405020304" pitchFamily="18" charset="0"/>
                <a:cs typeface="Arial" panose="020B0604020202020204" pitchFamily="34" charset="0"/>
              </a:rPr>
              <a:t>Hạ.</a:t>
            </a:r>
            <a:endParaRPr lang="vi-VN" sz="3800" dirty="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697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grpSp>
        <p:nvGrpSpPr>
          <p:cNvPr id="2" name="Group 2"/>
          <p:cNvGrpSpPr/>
          <p:nvPr/>
        </p:nvGrpSpPr>
        <p:grpSpPr>
          <a:xfrm>
            <a:off x="762000" y="1028700"/>
            <a:ext cx="14630399" cy="8382000"/>
            <a:chOff x="0" y="0"/>
            <a:chExt cx="6832178" cy="2260887"/>
          </a:xfrm>
        </p:grpSpPr>
        <p:sp>
          <p:nvSpPr>
            <p:cNvPr id="3" name="Freeform 3"/>
            <p:cNvSpPr/>
            <p:nvPr/>
          </p:nvSpPr>
          <p:spPr>
            <a:xfrm>
              <a:off x="-1" y="0"/>
              <a:ext cx="6839837" cy="2260887"/>
            </a:xfrm>
            <a:custGeom>
              <a:avLst/>
              <a:gdLst/>
              <a:ahLst/>
              <a:cxnLst/>
              <a:rect l="l" t="t" r="r" b="b"/>
              <a:pathLst>
                <a:path w="6839837" h="2260887">
                  <a:moveTo>
                    <a:pt x="6333398" y="2243968"/>
                  </a:moveTo>
                  <a:cubicBezTo>
                    <a:pt x="6333398" y="2243968"/>
                    <a:pt x="6096402" y="2233999"/>
                    <a:pt x="5734263" y="2247443"/>
                  </a:cubicBezTo>
                  <a:cubicBezTo>
                    <a:pt x="5372125" y="2260887"/>
                    <a:pt x="490924" y="2260887"/>
                    <a:pt x="490924" y="2260887"/>
                  </a:cubicBezTo>
                  <a:cubicBezTo>
                    <a:pt x="245502" y="2260887"/>
                    <a:pt x="32509" y="2163619"/>
                    <a:pt x="31032" y="2003505"/>
                  </a:cubicBezTo>
                  <a:cubicBezTo>
                    <a:pt x="31032" y="2003505"/>
                    <a:pt x="0" y="98261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286850" y="0"/>
                    <a:pt x="6286850" y="0"/>
                  </a:cubicBezTo>
                  <a:cubicBezTo>
                    <a:pt x="6598750" y="0"/>
                    <a:pt x="6832179" y="101069"/>
                    <a:pt x="6824322" y="303616"/>
                  </a:cubicBezTo>
                  <a:cubicBezTo>
                    <a:pt x="6824322" y="303616"/>
                    <a:pt x="6822326" y="949260"/>
                    <a:pt x="6831082" y="1303918"/>
                  </a:cubicBezTo>
                  <a:cubicBezTo>
                    <a:pt x="6839837" y="1597220"/>
                    <a:pt x="6793289" y="1930291"/>
                    <a:pt x="6793289" y="1930291"/>
                  </a:cubicBezTo>
                  <a:cubicBezTo>
                    <a:pt x="6790324" y="2110316"/>
                    <a:pt x="6578820" y="2243968"/>
                    <a:pt x="6333398" y="2243968"/>
                  </a:cubicBezTo>
                  <a:close/>
                </a:path>
              </a:pathLst>
            </a:custGeom>
            <a:solidFill>
              <a:srgbClr val="F2FEFF"/>
            </a:solidFill>
          </p:spPr>
        </p:sp>
      </p:grpSp>
      <p:grpSp>
        <p:nvGrpSpPr>
          <p:cNvPr id="4" name="Group 4"/>
          <p:cNvGrpSpPr/>
          <p:nvPr/>
        </p:nvGrpSpPr>
        <p:grpSpPr>
          <a:xfrm>
            <a:off x="1028700" y="1264091"/>
            <a:ext cx="7277100" cy="1745809"/>
            <a:chOff x="0" y="0"/>
            <a:chExt cx="6805760" cy="1067972"/>
          </a:xfrm>
        </p:grpSpPr>
        <p:sp>
          <p:nvSpPr>
            <p:cNvPr id="5" name="Freeform 5"/>
            <p:cNvSpPr/>
            <p:nvPr/>
          </p:nvSpPr>
          <p:spPr>
            <a:xfrm>
              <a:off x="0" y="-4073"/>
              <a:ext cx="6812151" cy="1074575"/>
            </a:xfrm>
            <a:custGeom>
              <a:avLst/>
              <a:gdLst/>
              <a:ahLst/>
              <a:cxnLst/>
              <a:rect l="l" t="t" r="r" b="b"/>
              <a:pathLst>
                <a:path w="6812151" h="1074575">
                  <a:moveTo>
                    <a:pt x="6184373" y="1020097"/>
                  </a:moveTo>
                  <a:cubicBezTo>
                    <a:pt x="6184373" y="1020097"/>
                    <a:pt x="5453499" y="1074575"/>
                    <a:pt x="4575097" y="1071953"/>
                  </a:cubicBezTo>
                  <a:cubicBezTo>
                    <a:pt x="2686092" y="1069791"/>
                    <a:pt x="1057074" y="1061966"/>
                    <a:pt x="1057074" y="1061966"/>
                  </a:cubicBezTo>
                  <a:cubicBezTo>
                    <a:pt x="812932" y="1053132"/>
                    <a:pt x="449110" y="1031901"/>
                    <a:pt x="282371" y="973724"/>
                  </a:cubicBezTo>
                  <a:cubicBezTo>
                    <a:pt x="4469" y="876761"/>
                    <a:pt x="0" y="703482"/>
                    <a:pt x="0" y="528278"/>
                  </a:cubicBezTo>
                  <a:lnTo>
                    <a:pt x="0" y="528278"/>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528278"/>
                  </a:cubicBezTo>
                  <a:lnTo>
                    <a:pt x="6803010" y="528278"/>
                  </a:lnTo>
                  <a:cubicBezTo>
                    <a:pt x="6803010" y="821447"/>
                    <a:pt x="6760226" y="970035"/>
                    <a:pt x="6184373" y="1020097"/>
                  </a:cubicBezTo>
                  <a:close/>
                </a:path>
              </a:pathLst>
            </a:custGeom>
            <a:solidFill>
              <a:srgbClr val="FBCF3B"/>
            </a:solidFill>
          </p:spPr>
        </p:sp>
      </p:grpSp>
      <p:sp>
        <p:nvSpPr>
          <p:cNvPr id="6" name="TextBox 6"/>
          <p:cNvSpPr txBox="1"/>
          <p:nvPr/>
        </p:nvSpPr>
        <p:spPr>
          <a:xfrm>
            <a:off x="2109374" y="2154267"/>
            <a:ext cx="5122585" cy="505203"/>
          </a:xfrm>
          <a:prstGeom prst="rect">
            <a:avLst/>
          </a:prstGeom>
        </p:spPr>
        <p:txBody>
          <a:bodyPr lIns="0" tIns="0" rIns="0" bIns="0" rtlCol="0" anchor="t">
            <a:spAutoFit/>
          </a:bodyPr>
          <a:lstStyle/>
          <a:p>
            <a:pPr marL="0" lvl="1" indent="0" algn="ctr">
              <a:lnSpc>
                <a:spcPts val="3000"/>
              </a:lnSpc>
              <a:spcBef>
                <a:spcPct val="0"/>
              </a:spcBef>
            </a:pPr>
            <a:r>
              <a:rPr lang="vi-VN" sz="6400" b="1" dirty="0" smtClean="0">
                <a:solidFill>
                  <a:srgbClr val="084762"/>
                </a:solidFill>
              </a:rPr>
              <a:t>VẬN DỤNG</a:t>
            </a:r>
            <a:endParaRPr lang="en-US" sz="6400" b="1" dirty="0">
              <a:solidFill>
                <a:srgbClr val="084762"/>
              </a:solidFill>
            </a:endParaRPr>
          </a:p>
        </p:txBody>
      </p:sp>
      <p:sp>
        <p:nvSpPr>
          <p:cNvPr id="18" name="AutoShape 18"/>
          <p:cNvSpPr/>
          <p:nvPr/>
        </p:nvSpPr>
        <p:spPr>
          <a:xfrm>
            <a:off x="1447800" y="3162300"/>
            <a:ext cx="6383891" cy="0"/>
          </a:xfrm>
          <a:prstGeom prst="line">
            <a:avLst/>
          </a:prstGeom>
          <a:ln w="28575" cap="rnd">
            <a:solidFill>
              <a:srgbClr val="084762"/>
            </a:solidFill>
            <a:prstDash val="sysDot"/>
            <a:headEnd type="none" w="sm" len="sm"/>
            <a:tailEnd type="none" w="sm" len="sm"/>
          </a:ln>
        </p:spPr>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50344">
            <a:off x="8236347" y="8291811"/>
            <a:ext cx="14225917" cy="12572154"/>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4575">
            <a:off x="15114986" y="7893770"/>
            <a:ext cx="2454610" cy="2012780"/>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27342">
            <a:off x="14398659" y="-289605"/>
            <a:ext cx="4134082" cy="205200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74764">
            <a:off x="15055891" y="-111769"/>
            <a:ext cx="3901747" cy="1752239"/>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4593667" y="3372266"/>
            <a:ext cx="1630263" cy="1717710"/>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4509253" y="8749208"/>
            <a:ext cx="260981" cy="284161"/>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96787">
            <a:off x="12533178" y="2161524"/>
            <a:ext cx="265666" cy="289262"/>
          </a:xfrm>
          <a:prstGeom prst="rect">
            <a:avLst/>
          </a:prstGeom>
        </p:spPr>
      </p:pic>
      <p:pic>
        <p:nvPicPr>
          <p:cNvPr id="28" name="Picture 2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258811" y="854536"/>
            <a:ext cx="369360" cy="369360"/>
          </a:xfrm>
          <a:prstGeom prst="rect">
            <a:avLst/>
          </a:prstGeom>
        </p:spPr>
      </p:pic>
      <p:sp>
        <p:nvSpPr>
          <p:cNvPr id="29" name="Rectangle 28"/>
          <p:cNvSpPr/>
          <p:nvPr/>
        </p:nvSpPr>
        <p:spPr>
          <a:xfrm>
            <a:off x="1703915" y="3484491"/>
            <a:ext cx="12255551" cy="4524315"/>
          </a:xfrm>
          <a:prstGeom prst="rect">
            <a:avLst/>
          </a:prstGeom>
        </p:spPr>
        <p:txBody>
          <a:bodyPr wrap="square">
            <a:spAutoFit/>
          </a:bodyPr>
          <a:lstStyle/>
          <a:p>
            <a:pPr algn="just">
              <a:lnSpc>
                <a:spcPct val="150000"/>
              </a:lnSpc>
              <a:spcBef>
                <a:spcPts val="600"/>
              </a:spcBef>
              <a:spcAft>
                <a:spcPts val="600"/>
              </a:spcAft>
            </a:pPr>
            <a:r>
              <a:rPr lang="vi-VN"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ảnh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cô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gái</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thanh niên xung phong</a:t>
            </a:r>
            <a:r>
              <a:rPr lang="en-US" sz="4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gợi</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xúc</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nghĩ gì?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nghĩ về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trách</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bản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thân</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quốc</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thời </a:t>
            </a:r>
            <a:r>
              <a:rPr lang="en-US" sz="48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796286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grpSp>
        <p:nvGrpSpPr>
          <p:cNvPr id="2" name="Group 2"/>
          <p:cNvGrpSpPr/>
          <p:nvPr/>
        </p:nvGrpSpPr>
        <p:grpSpPr>
          <a:xfrm>
            <a:off x="2176492" y="3071271"/>
            <a:ext cx="14211300" cy="5814439"/>
            <a:chOff x="0" y="0"/>
            <a:chExt cx="6049511" cy="6562280"/>
          </a:xfrm>
        </p:grpSpPr>
        <p:sp>
          <p:nvSpPr>
            <p:cNvPr id="3" name="Freeform 3"/>
            <p:cNvSpPr/>
            <p:nvPr/>
          </p:nvSpPr>
          <p:spPr>
            <a:xfrm>
              <a:off x="-1" y="0"/>
              <a:ext cx="6057170" cy="6562281"/>
            </a:xfrm>
            <a:custGeom>
              <a:avLst/>
              <a:gdLst/>
              <a:ahLst/>
              <a:cxnLst/>
              <a:rect l="l" t="t" r="r" b="b"/>
              <a:pathLst>
                <a:path w="6057170" h="6562281">
                  <a:moveTo>
                    <a:pt x="5550731" y="6545362"/>
                  </a:moveTo>
                  <a:cubicBezTo>
                    <a:pt x="5550731" y="6545362"/>
                    <a:pt x="5313735" y="6535392"/>
                    <a:pt x="4951596" y="6548837"/>
                  </a:cubicBezTo>
                  <a:cubicBezTo>
                    <a:pt x="4589458" y="6562281"/>
                    <a:pt x="490924" y="6562281"/>
                    <a:pt x="490924" y="6562281"/>
                  </a:cubicBezTo>
                  <a:cubicBezTo>
                    <a:pt x="245502" y="6562281"/>
                    <a:pt x="32509" y="6465012"/>
                    <a:pt x="31032" y="6304898"/>
                  </a:cubicBezTo>
                  <a:cubicBezTo>
                    <a:pt x="31032" y="6304898"/>
                    <a:pt x="0" y="43144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5504182" y="0"/>
                    <a:pt x="5504182" y="0"/>
                  </a:cubicBezTo>
                  <a:cubicBezTo>
                    <a:pt x="5816083" y="0"/>
                    <a:pt x="6049512" y="101069"/>
                    <a:pt x="6041654" y="303616"/>
                  </a:cubicBezTo>
                  <a:cubicBezTo>
                    <a:pt x="6041654" y="303616"/>
                    <a:pt x="6039659" y="3984601"/>
                    <a:pt x="6048414" y="5605311"/>
                  </a:cubicBezTo>
                  <a:cubicBezTo>
                    <a:pt x="6057170" y="5898613"/>
                    <a:pt x="6010622" y="6231684"/>
                    <a:pt x="6010622" y="6231684"/>
                  </a:cubicBezTo>
                  <a:cubicBezTo>
                    <a:pt x="6007656" y="6411709"/>
                    <a:pt x="5796153" y="6545362"/>
                    <a:pt x="5550731" y="6545362"/>
                  </a:cubicBezTo>
                  <a:close/>
                </a:path>
              </a:pathLst>
            </a:custGeom>
            <a:solidFill>
              <a:srgbClr val="084762"/>
            </a:solidFill>
          </p:spPr>
        </p:sp>
      </p:grpSp>
      <p:grpSp>
        <p:nvGrpSpPr>
          <p:cNvPr id="4" name="Group 4"/>
          <p:cNvGrpSpPr/>
          <p:nvPr/>
        </p:nvGrpSpPr>
        <p:grpSpPr>
          <a:xfrm>
            <a:off x="2876974" y="3500691"/>
            <a:ext cx="12772459" cy="4708994"/>
            <a:chOff x="0" y="0"/>
            <a:chExt cx="5289353" cy="1777080"/>
          </a:xfrm>
        </p:grpSpPr>
        <p:sp>
          <p:nvSpPr>
            <p:cNvPr id="5" name="Freeform 5"/>
            <p:cNvSpPr/>
            <p:nvPr/>
          </p:nvSpPr>
          <p:spPr>
            <a:xfrm>
              <a:off x="-1" y="0"/>
              <a:ext cx="5297012" cy="1777080"/>
            </a:xfrm>
            <a:custGeom>
              <a:avLst/>
              <a:gdLst/>
              <a:ahLst/>
              <a:cxnLst/>
              <a:rect l="l" t="t" r="r" b="b"/>
              <a:pathLst>
                <a:path w="5297012" h="1777080">
                  <a:moveTo>
                    <a:pt x="4790573" y="1760162"/>
                  </a:moveTo>
                  <a:cubicBezTo>
                    <a:pt x="4790573" y="1760162"/>
                    <a:pt x="4553577" y="1750192"/>
                    <a:pt x="4191438" y="1763636"/>
                  </a:cubicBezTo>
                  <a:cubicBezTo>
                    <a:pt x="3829300" y="1777080"/>
                    <a:pt x="490924" y="1777080"/>
                    <a:pt x="490924" y="1777080"/>
                  </a:cubicBezTo>
                  <a:cubicBezTo>
                    <a:pt x="245502" y="1777080"/>
                    <a:pt x="32509" y="1679812"/>
                    <a:pt x="31032" y="1519699"/>
                  </a:cubicBezTo>
                  <a:cubicBezTo>
                    <a:pt x="31032" y="1519699"/>
                    <a:pt x="0" y="607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744025" y="0"/>
                    <a:pt x="4744025" y="0"/>
                  </a:cubicBezTo>
                  <a:cubicBezTo>
                    <a:pt x="5055926" y="0"/>
                    <a:pt x="5289354" y="101069"/>
                    <a:pt x="5281497" y="303616"/>
                  </a:cubicBezTo>
                  <a:cubicBezTo>
                    <a:pt x="5281497" y="303616"/>
                    <a:pt x="5279502" y="607854"/>
                    <a:pt x="5288257" y="820111"/>
                  </a:cubicBezTo>
                  <a:cubicBezTo>
                    <a:pt x="5297012" y="1113413"/>
                    <a:pt x="5250464" y="1446484"/>
                    <a:pt x="5250464" y="1446484"/>
                  </a:cubicBezTo>
                  <a:cubicBezTo>
                    <a:pt x="5247499" y="1626509"/>
                    <a:pt x="5035996" y="1760162"/>
                    <a:pt x="4790573" y="1760162"/>
                  </a:cubicBezTo>
                  <a:close/>
                </a:path>
              </a:pathLst>
            </a:custGeom>
            <a:solidFill>
              <a:srgbClr val="FFFFFF"/>
            </a:solidFill>
          </p:spPr>
        </p:sp>
      </p:grpSp>
      <p:grpSp>
        <p:nvGrpSpPr>
          <p:cNvPr id="7" name="Group 7"/>
          <p:cNvGrpSpPr/>
          <p:nvPr/>
        </p:nvGrpSpPr>
        <p:grpSpPr>
          <a:xfrm>
            <a:off x="3979465" y="584001"/>
            <a:ext cx="10023021" cy="1646885"/>
            <a:chOff x="0" y="0"/>
            <a:chExt cx="3417069" cy="1067972"/>
          </a:xfrm>
        </p:grpSpPr>
        <p:sp>
          <p:nvSpPr>
            <p:cNvPr id="8" name="Freeform 8"/>
            <p:cNvSpPr/>
            <p:nvPr/>
          </p:nvSpPr>
          <p:spPr>
            <a:xfrm>
              <a:off x="0" y="-4073"/>
              <a:ext cx="3423460" cy="1074575"/>
            </a:xfrm>
            <a:custGeom>
              <a:avLst/>
              <a:gdLst/>
              <a:ahLst/>
              <a:cxnLst/>
              <a:rect l="l" t="t" r="r" b="b"/>
              <a:pathLst>
                <a:path w="3423460" h="1074575">
                  <a:moveTo>
                    <a:pt x="2795683" y="1020097"/>
                  </a:moveTo>
                  <a:cubicBezTo>
                    <a:pt x="2795683" y="1020097"/>
                    <a:pt x="2064808" y="1074575"/>
                    <a:pt x="1672745" y="1071953"/>
                  </a:cubicBezTo>
                  <a:cubicBezTo>
                    <a:pt x="1546654" y="1069791"/>
                    <a:pt x="1057074" y="1061966"/>
                    <a:pt x="1057074" y="1061966"/>
                  </a:cubicBezTo>
                  <a:cubicBezTo>
                    <a:pt x="812932" y="1053132"/>
                    <a:pt x="449110" y="1031901"/>
                    <a:pt x="282371" y="973724"/>
                  </a:cubicBezTo>
                  <a:cubicBezTo>
                    <a:pt x="4469" y="876761"/>
                    <a:pt x="0" y="703482"/>
                    <a:pt x="0" y="528278"/>
                  </a:cubicBezTo>
                  <a:lnTo>
                    <a:pt x="0" y="528278"/>
                  </a:lnTo>
                  <a:cubicBezTo>
                    <a:pt x="8536" y="491230"/>
                    <a:pt x="0" y="345608"/>
                    <a:pt x="77597" y="223930"/>
                  </a:cubicBezTo>
                  <a:cubicBezTo>
                    <a:pt x="217372" y="4759"/>
                    <a:pt x="519255" y="4073"/>
                    <a:pt x="937909" y="4073"/>
                  </a:cubicBezTo>
                  <a:cubicBezTo>
                    <a:pt x="937909" y="4073"/>
                    <a:pt x="1493747" y="15681"/>
                    <a:pt x="1626251" y="7673"/>
                  </a:cubicBezTo>
                  <a:cubicBezTo>
                    <a:pt x="1845880" y="0"/>
                    <a:pt x="2562614" y="6979"/>
                    <a:pt x="2562614" y="6979"/>
                  </a:cubicBezTo>
                  <a:cubicBezTo>
                    <a:pt x="2930921" y="14458"/>
                    <a:pt x="3069181" y="42638"/>
                    <a:pt x="3266921" y="165219"/>
                  </a:cubicBezTo>
                  <a:cubicBezTo>
                    <a:pt x="3417938" y="258836"/>
                    <a:pt x="3423460" y="476157"/>
                    <a:pt x="3414320" y="528278"/>
                  </a:cubicBezTo>
                  <a:lnTo>
                    <a:pt x="3414320" y="528278"/>
                  </a:lnTo>
                  <a:cubicBezTo>
                    <a:pt x="3414319" y="821447"/>
                    <a:pt x="3371535" y="970035"/>
                    <a:pt x="2795683" y="1020097"/>
                  </a:cubicBezTo>
                  <a:close/>
                </a:path>
              </a:pathLst>
            </a:custGeom>
            <a:solidFill>
              <a:srgbClr val="FBCF3B"/>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07020">
            <a:off x="14855377" y="1384582"/>
            <a:ext cx="2779684" cy="162737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918756" y="660161"/>
            <a:ext cx="1630263" cy="1717710"/>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96787">
            <a:off x="1276865" y="2322063"/>
            <a:ext cx="265666" cy="289262"/>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867256" y="1222764"/>
            <a:ext cx="369360" cy="3693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59393">
            <a:off x="11254926" y="9570255"/>
            <a:ext cx="9980586" cy="8820343"/>
          </a:xfrm>
          <a:prstGeom prst="rect">
            <a:avLst/>
          </a:prstGeom>
        </p:spPr>
      </p:pic>
      <p:grpSp>
        <p:nvGrpSpPr>
          <p:cNvPr id="20" name="Group 20"/>
          <p:cNvGrpSpPr/>
          <p:nvPr/>
        </p:nvGrpSpPr>
        <p:grpSpPr>
          <a:xfrm rot="-8036585">
            <a:off x="13298075" y="8342541"/>
            <a:ext cx="953103" cy="514690"/>
            <a:chOff x="0" y="0"/>
            <a:chExt cx="1930400" cy="1042445"/>
          </a:xfrm>
        </p:grpSpPr>
        <p:sp>
          <p:nvSpPr>
            <p:cNvPr id="21" name="Freeform 21"/>
            <p:cNvSpPr/>
            <p:nvPr/>
          </p:nvSpPr>
          <p:spPr>
            <a:xfrm>
              <a:off x="0" y="0"/>
              <a:ext cx="1930400" cy="1042445"/>
            </a:xfrm>
            <a:custGeom>
              <a:avLst/>
              <a:gdLst/>
              <a:ahLst/>
              <a:cxnLst/>
              <a:rect l="l" t="t" r="r" b="b"/>
              <a:pathLst>
                <a:path w="1930400" h="1042445">
                  <a:moveTo>
                    <a:pt x="0" y="0"/>
                  </a:moveTo>
                  <a:lnTo>
                    <a:pt x="965200" y="1042445"/>
                  </a:lnTo>
                  <a:lnTo>
                    <a:pt x="1930400" y="0"/>
                  </a:lnTo>
                  <a:close/>
                </a:path>
              </a:pathLst>
            </a:custGeom>
            <a:solidFill>
              <a:srgbClr val="FBCF3B"/>
            </a:solidFill>
          </p:spPr>
        </p:sp>
      </p:gr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51262" t="8520"/>
          <a:stretch>
            <a:fillRect/>
          </a:stretch>
        </p:blipFill>
        <p:spPr>
          <a:xfrm rot="-8458982">
            <a:off x="887750" y="8440430"/>
            <a:ext cx="1889378" cy="896247"/>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V="1">
            <a:off x="16491940" y="7737162"/>
            <a:ext cx="2096151" cy="2111507"/>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8302" y="7784465"/>
            <a:ext cx="2046830" cy="1798652"/>
          </a:xfrm>
          <a:prstGeom prst="rect">
            <a:avLst/>
          </a:prstGeom>
        </p:spPr>
      </p:pic>
      <p:sp>
        <p:nvSpPr>
          <p:cNvPr id="25" name="TextBox 6"/>
          <p:cNvSpPr txBox="1"/>
          <p:nvPr/>
        </p:nvSpPr>
        <p:spPr>
          <a:xfrm>
            <a:off x="3509992" y="968177"/>
            <a:ext cx="11544300" cy="1018227"/>
          </a:xfrm>
          <a:prstGeom prst="rect">
            <a:avLst/>
          </a:prstGeom>
        </p:spPr>
        <p:txBody>
          <a:bodyPr wrap="square" lIns="0" tIns="0" rIns="0" bIns="0" rtlCol="0" anchor="t">
            <a:spAutoFit/>
          </a:bodyPr>
          <a:lstStyle/>
          <a:p>
            <a:pPr marL="0" lvl="0" indent="0" algn="ctr">
              <a:lnSpc>
                <a:spcPts val="8399"/>
              </a:lnSpc>
              <a:spcBef>
                <a:spcPct val="0"/>
              </a:spcBef>
            </a:pPr>
            <a:r>
              <a:rPr lang="vi-VN" sz="6400" b="1" u="none" spc="349" dirty="0" smtClean="0">
                <a:solidFill>
                  <a:srgbClr val="084762"/>
                </a:solidFill>
              </a:rPr>
              <a:t>HƯỚNG DẪN VỀ NHÀ</a:t>
            </a:r>
            <a:endParaRPr lang="en-US" sz="6400" b="1" u="none" spc="349" dirty="0">
              <a:solidFill>
                <a:srgbClr val="084762"/>
              </a:solidFill>
            </a:endParaRPr>
          </a:p>
        </p:txBody>
      </p:sp>
      <p:sp>
        <p:nvSpPr>
          <p:cNvPr id="26" name="Rectangle 25"/>
          <p:cNvSpPr/>
          <p:nvPr/>
        </p:nvSpPr>
        <p:spPr>
          <a:xfrm>
            <a:off x="3919036" y="3421086"/>
            <a:ext cx="10744200" cy="4832092"/>
          </a:xfrm>
          <a:prstGeom prst="rect">
            <a:avLst/>
          </a:prstGeom>
        </p:spPr>
        <p:txBody>
          <a:bodyPr wrap="square">
            <a:spAutoFit/>
          </a:bodyPr>
          <a:lstStyle/>
          <a:p>
            <a:pPr marL="685800" indent="-685800" algn="just">
              <a:lnSpc>
                <a:spcPct val="200000"/>
              </a:lnSpc>
              <a:spcBef>
                <a:spcPts val="600"/>
              </a:spcBef>
              <a:spcAft>
                <a:spcPts val="600"/>
              </a:spcAft>
              <a:buFont typeface="Wingdings" panose="05000000000000000000" pitchFamily="2" charset="2"/>
              <a:buChar char="Ø"/>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Học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bài cũ, trả lời câu hỏi SGK. </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200000"/>
              </a:lnSpc>
              <a:spcBef>
                <a:spcPts val="600"/>
              </a:spcBef>
              <a:spcAft>
                <a:spcPts val="600"/>
              </a:spcAft>
              <a:buFont typeface="Wingdings" panose="05000000000000000000" pitchFamily="2" charset="2"/>
              <a:buChar char="Ø"/>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thành câu hỏi phần vận dụng. </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200000"/>
              </a:lnSpc>
              <a:spcBef>
                <a:spcPts val="600"/>
              </a:spcBef>
              <a:spcAft>
                <a:spcPts val="600"/>
              </a:spcAft>
              <a:buFont typeface="Wingdings" panose="05000000000000000000" pitchFamily="2" charset="2"/>
              <a:buChar char="Ø"/>
            </a:pP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Chuẩn</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bị bài </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84762"/>
        </a:solidFill>
        <a:effectLst/>
      </p:bgPr>
    </p:bg>
    <p:spTree>
      <p:nvGrpSpPr>
        <p:cNvPr id="1" name=""/>
        <p:cNvGrpSpPr/>
        <p:nvPr/>
      </p:nvGrpSpPr>
      <p:grpSpPr>
        <a:xfrm>
          <a:off x="0" y="0"/>
          <a:ext cx="0" cy="0"/>
          <a:chOff x="0" y="0"/>
          <a:chExt cx="0" cy="0"/>
        </a:xfrm>
      </p:grpSpPr>
      <p:sp>
        <p:nvSpPr>
          <p:cNvPr id="2" name="TextBox 2"/>
          <p:cNvSpPr txBox="1"/>
          <p:nvPr/>
        </p:nvSpPr>
        <p:spPr>
          <a:xfrm>
            <a:off x="2286000" y="3792545"/>
            <a:ext cx="13665522" cy="3145028"/>
          </a:xfrm>
          <a:prstGeom prst="rect">
            <a:avLst/>
          </a:prstGeom>
        </p:spPr>
        <p:txBody>
          <a:bodyPr wrap="square" lIns="0" tIns="0" rIns="0" bIns="0" rtlCol="0" anchor="t">
            <a:spAutoFit/>
          </a:bodyPr>
          <a:lstStyle/>
          <a:p>
            <a:pPr marL="0" lvl="0" indent="0" algn="ctr">
              <a:lnSpc>
                <a:spcPct val="150000"/>
              </a:lnSpc>
            </a:pPr>
            <a:r>
              <a:rPr lang="vi-VN" sz="7200" b="1" dirty="0" smtClean="0">
                <a:solidFill>
                  <a:srgbClr val="FFFFFF"/>
                </a:solidFill>
              </a:rPr>
              <a:t>CẢM ƠN CÁC EM ĐÃ</a:t>
            </a:r>
          </a:p>
          <a:p>
            <a:pPr marL="0" lvl="0" indent="0" algn="ctr">
              <a:lnSpc>
                <a:spcPct val="150000"/>
              </a:lnSpc>
            </a:pPr>
            <a:r>
              <a:rPr lang="vi-VN" sz="7200" b="1" dirty="0" smtClean="0">
                <a:solidFill>
                  <a:srgbClr val="FFFFFF"/>
                </a:solidFill>
              </a:rPr>
              <a:t> LẮNG NGHE BÀI GIẢNG!</a:t>
            </a:r>
            <a:endParaRPr lang="en-US" sz="7200" b="1" dirty="0">
              <a:solidFill>
                <a:srgbClr val="FFFFFF"/>
              </a:solidFill>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85344" y="-1653714"/>
            <a:ext cx="4747912" cy="476524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806859" flipV="1">
            <a:off x="-305882" y="316564"/>
            <a:ext cx="3888364" cy="59385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739455">
            <a:off x="3313781" y="1068173"/>
            <a:ext cx="260981" cy="2841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59971">
            <a:off x="1487403" y="1421984"/>
            <a:ext cx="1030146" cy="261096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4020" y="5801888"/>
            <a:ext cx="369360" cy="36936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134483" y="1597341"/>
            <a:ext cx="369360" cy="36936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96787">
            <a:off x="17126467" y="3964807"/>
            <a:ext cx="265666" cy="289262"/>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196787">
            <a:off x="14241368" y="8918354"/>
            <a:ext cx="265666" cy="28926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233412" y="8169865"/>
            <a:ext cx="369360" cy="36936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991382">
            <a:off x="-735751" y="8411089"/>
            <a:ext cx="4748102" cy="2356785"/>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9276000">
            <a:off x="-732189" y="8593555"/>
            <a:ext cx="4435302" cy="1991854"/>
          </a:xfrm>
          <a:prstGeom prst="rect">
            <a:avLst/>
          </a:prstGeom>
        </p:spPr>
      </p:pic>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9497168">
            <a:off x="16461791" y="6165866"/>
            <a:ext cx="3876615" cy="979726"/>
          </a:xfrm>
          <a:prstGeom prst="rect">
            <a:avLst/>
          </a:prstGeom>
        </p:spPr>
      </p:pic>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6404793">
            <a:off x="13806506" y="9673403"/>
            <a:ext cx="6905588" cy="6102813"/>
          </a:xfrm>
          <a:prstGeom prst="rect">
            <a:avLst/>
          </a:prstGeom>
        </p:spPr>
      </p:pic>
    </p:spTree>
    <p:extLst>
      <p:ext uri="{BB962C8B-B14F-4D97-AF65-F5344CB8AC3E}">
        <p14:creationId xmlns:p14="http://schemas.microsoft.com/office/powerpoint/2010/main" val="60938576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4762"/>
        </a:solidFill>
        <a:effectLst/>
      </p:bgPr>
    </p:bg>
    <p:spTree>
      <p:nvGrpSpPr>
        <p:cNvPr id="1" name=""/>
        <p:cNvGrpSpPr/>
        <p:nvPr/>
      </p:nvGrpSpPr>
      <p:grpSpPr>
        <a:xfrm>
          <a:off x="0" y="0"/>
          <a:ext cx="0" cy="0"/>
          <a:chOff x="0" y="0"/>
          <a:chExt cx="0" cy="0"/>
        </a:xfrm>
      </p:grpSpPr>
      <p:grpSp>
        <p:nvGrpSpPr>
          <p:cNvPr id="2" name="Group 2"/>
          <p:cNvGrpSpPr/>
          <p:nvPr/>
        </p:nvGrpSpPr>
        <p:grpSpPr>
          <a:xfrm>
            <a:off x="5638800" y="2739924"/>
            <a:ext cx="7185012" cy="1175364"/>
            <a:chOff x="0" y="0"/>
            <a:chExt cx="8404798" cy="1374903"/>
          </a:xfrm>
        </p:grpSpPr>
        <p:sp>
          <p:nvSpPr>
            <p:cNvPr id="3" name="Freeform 3"/>
            <p:cNvSpPr/>
            <p:nvPr/>
          </p:nvSpPr>
          <p:spPr>
            <a:xfrm>
              <a:off x="0" y="-4073"/>
              <a:ext cx="8411189" cy="1381506"/>
            </a:xfrm>
            <a:custGeom>
              <a:avLst/>
              <a:gdLst/>
              <a:ahLst/>
              <a:cxnLst/>
              <a:rect l="l" t="t" r="r" b="b"/>
              <a:pathLst>
                <a:path w="8411189" h="1381506">
                  <a:moveTo>
                    <a:pt x="7783411" y="1327028"/>
                  </a:moveTo>
                  <a:cubicBezTo>
                    <a:pt x="7783411" y="1327028"/>
                    <a:pt x="7052536" y="1381506"/>
                    <a:pt x="5944644" y="1378885"/>
                  </a:cubicBezTo>
                  <a:cubicBezTo>
                    <a:pt x="3223764" y="1376722"/>
                    <a:pt x="1057074" y="1368897"/>
                    <a:pt x="1057074" y="1368897"/>
                  </a:cubicBezTo>
                  <a:cubicBezTo>
                    <a:pt x="812932" y="1360063"/>
                    <a:pt x="449110" y="1338833"/>
                    <a:pt x="282371" y="1280655"/>
                  </a:cubicBezTo>
                  <a:cubicBezTo>
                    <a:pt x="4469" y="1183692"/>
                    <a:pt x="0" y="1010413"/>
                    <a:pt x="0" y="780997"/>
                  </a:cubicBezTo>
                  <a:lnTo>
                    <a:pt x="0" y="780994"/>
                  </a:lnTo>
                  <a:cubicBezTo>
                    <a:pt x="8536" y="491230"/>
                    <a:pt x="0" y="345608"/>
                    <a:pt x="77597" y="223930"/>
                  </a:cubicBezTo>
                  <a:cubicBezTo>
                    <a:pt x="217372" y="4759"/>
                    <a:pt x="519255" y="4073"/>
                    <a:pt x="937909" y="4073"/>
                  </a:cubicBezTo>
                  <a:cubicBezTo>
                    <a:pt x="937909" y="4073"/>
                    <a:pt x="2082110" y="15681"/>
                    <a:pt x="4941364" y="7673"/>
                  </a:cubicBezTo>
                  <a:cubicBezTo>
                    <a:pt x="6833608" y="0"/>
                    <a:pt x="7550342" y="6979"/>
                    <a:pt x="7550342" y="6979"/>
                  </a:cubicBezTo>
                  <a:cubicBezTo>
                    <a:pt x="7918650" y="14458"/>
                    <a:pt x="8056910" y="42638"/>
                    <a:pt x="8254650" y="165219"/>
                  </a:cubicBezTo>
                  <a:cubicBezTo>
                    <a:pt x="8405667" y="258836"/>
                    <a:pt x="8411189" y="476157"/>
                    <a:pt x="8402048" y="780994"/>
                  </a:cubicBezTo>
                  <a:lnTo>
                    <a:pt x="8402048" y="780997"/>
                  </a:lnTo>
                  <a:cubicBezTo>
                    <a:pt x="8402048" y="1128378"/>
                    <a:pt x="8359263" y="1276966"/>
                    <a:pt x="7783411" y="1327028"/>
                  </a:cubicBezTo>
                  <a:close/>
                </a:path>
              </a:pathLst>
            </a:custGeom>
            <a:solidFill>
              <a:srgbClr val="FBCF3B"/>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622">
            <a:off x="12422279" y="9204122"/>
            <a:ext cx="6909338" cy="610612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836812">
            <a:off x="-2723668" y="-8060508"/>
            <a:ext cx="9980586" cy="88203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87048" y="7614285"/>
            <a:ext cx="2329842" cy="234691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02522">
            <a:off x="15056688" y="592846"/>
            <a:ext cx="3918251" cy="598424"/>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887156" y="6666704"/>
            <a:ext cx="1207835" cy="127262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1218856" y="8380063"/>
            <a:ext cx="187380" cy="204022"/>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739455">
            <a:off x="12046112" y="3344575"/>
            <a:ext cx="275904" cy="300409"/>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470091" y="1887859"/>
            <a:ext cx="307153" cy="307153"/>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329448" y="2544077"/>
            <a:ext cx="572892" cy="572892"/>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980179" y="8146917"/>
            <a:ext cx="465508" cy="465508"/>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739455">
            <a:off x="15240989" y="8188376"/>
            <a:ext cx="300044" cy="326693"/>
          </a:xfrm>
          <a:prstGeom prst="rect">
            <a:avLst/>
          </a:prstGeom>
        </p:spPr>
      </p:pic>
      <p:grpSp>
        <p:nvGrpSpPr>
          <p:cNvPr id="15" name="Group 15"/>
          <p:cNvGrpSpPr/>
          <p:nvPr/>
        </p:nvGrpSpPr>
        <p:grpSpPr>
          <a:xfrm rot="-7495759">
            <a:off x="16620995" y="3881645"/>
            <a:ext cx="953103" cy="514690"/>
            <a:chOff x="0" y="0"/>
            <a:chExt cx="1930400" cy="1042445"/>
          </a:xfrm>
        </p:grpSpPr>
        <p:sp>
          <p:nvSpPr>
            <p:cNvPr id="16" name="Freeform 16"/>
            <p:cNvSpPr/>
            <p:nvPr/>
          </p:nvSpPr>
          <p:spPr>
            <a:xfrm>
              <a:off x="0" y="0"/>
              <a:ext cx="1930400" cy="1042445"/>
            </a:xfrm>
            <a:custGeom>
              <a:avLst/>
              <a:gdLst/>
              <a:ahLst/>
              <a:cxnLst/>
              <a:rect l="l" t="t" r="r" b="b"/>
              <a:pathLst>
                <a:path w="1930400" h="1042445">
                  <a:moveTo>
                    <a:pt x="0" y="0"/>
                  </a:moveTo>
                  <a:lnTo>
                    <a:pt x="965200" y="1042445"/>
                  </a:lnTo>
                  <a:lnTo>
                    <a:pt x="1930400" y="0"/>
                  </a:lnTo>
                  <a:close/>
                </a:path>
              </a:pathLst>
            </a:custGeom>
            <a:solidFill>
              <a:srgbClr val="F60C94"/>
            </a:solidFill>
          </p:spPr>
        </p:sp>
      </p:grpSp>
      <p:sp>
        <p:nvSpPr>
          <p:cNvPr id="17" name="TextBox 17"/>
          <p:cNvSpPr txBox="1"/>
          <p:nvPr/>
        </p:nvSpPr>
        <p:spPr>
          <a:xfrm>
            <a:off x="925896" y="4360528"/>
            <a:ext cx="15702695" cy="1994392"/>
          </a:xfrm>
          <a:prstGeom prst="rect">
            <a:avLst/>
          </a:prstGeom>
        </p:spPr>
        <p:txBody>
          <a:bodyPr wrap="square" lIns="0" tIns="0" rIns="0" bIns="0" rtlCol="0" anchor="t">
            <a:spAutoFit/>
          </a:bodyPr>
          <a:lstStyle/>
          <a:p>
            <a:pPr algn="ctr">
              <a:lnSpc>
                <a:spcPct val="135000"/>
              </a:lnSpc>
            </a:pPr>
            <a:r>
              <a:rPr lang="vi-VN" sz="9600" b="1" dirty="0" smtClean="0">
                <a:solidFill>
                  <a:srgbClr val="FFFFFF"/>
                </a:solidFill>
              </a:rPr>
              <a:t>NHỮNG NGÔI SAO XA XÔI</a:t>
            </a:r>
            <a:endParaRPr lang="en-US" sz="9600" b="1" dirty="0">
              <a:solidFill>
                <a:srgbClr val="FFFFFF"/>
              </a:solidFill>
            </a:endParaRPr>
          </a:p>
        </p:txBody>
      </p:sp>
      <p:pic>
        <p:nvPicPr>
          <p:cNvPr id="18" name="Picture 18"/>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35917" y="427991"/>
            <a:ext cx="3932093" cy="3258722"/>
          </a:xfrm>
          <a:prstGeom prst="rect">
            <a:avLst/>
          </a:prstGeom>
        </p:spPr>
      </p:pic>
      <p:sp>
        <p:nvSpPr>
          <p:cNvPr id="19" name="TextBox 19"/>
          <p:cNvSpPr txBox="1"/>
          <p:nvPr/>
        </p:nvSpPr>
        <p:spPr>
          <a:xfrm>
            <a:off x="5798941" y="3291837"/>
            <a:ext cx="6864730" cy="621260"/>
          </a:xfrm>
          <a:prstGeom prst="rect">
            <a:avLst/>
          </a:prstGeom>
        </p:spPr>
        <p:txBody>
          <a:bodyPr lIns="0" tIns="0" rIns="0" bIns="0" rtlCol="0" anchor="t">
            <a:spAutoFit/>
          </a:bodyPr>
          <a:lstStyle/>
          <a:p>
            <a:pPr algn="ctr">
              <a:lnSpc>
                <a:spcPts val="3999"/>
              </a:lnSpc>
            </a:pPr>
            <a:r>
              <a:rPr lang="vi-VN" sz="7200" dirty="0" smtClean="0">
                <a:solidFill>
                  <a:srgbClr val="084762"/>
                </a:solidFill>
              </a:rPr>
              <a:t>Tiết...</a:t>
            </a:r>
            <a:endParaRPr lang="en-US" sz="7200" dirty="0">
              <a:solidFill>
                <a:srgbClr val="084762"/>
              </a:solidFill>
            </a:endParaRPr>
          </a:p>
        </p:txBody>
      </p:sp>
      <p:sp>
        <p:nvSpPr>
          <p:cNvPr id="20" name="TextBox 19"/>
          <p:cNvSpPr txBox="1"/>
          <p:nvPr/>
        </p:nvSpPr>
        <p:spPr>
          <a:xfrm>
            <a:off x="10827003" y="6679580"/>
            <a:ext cx="5801588" cy="1077218"/>
          </a:xfrm>
          <a:prstGeom prst="rect">
            <a:avLst/>
          </a:prstGeom>
          <a:noFill/>
        </p:spPr>
        <p:txBody>
          <a:bodyPr wrap="none" rtlCol="0">
            <a:spAutoFit/>
          </a:bodyPr>
          <a:lstStyle/>
          <a:p>
            <a:r>
              <a:rPr lang="vi-VN" sz="6400" i="1" dirty="0" smtClean="0">
                <a:solidFill>
                  <a:schemeClr val="bg1"/>
                </a:solidFill>
              </a:rPr>
              <a:t>(Lê Minh Khuê)</a:t>
            </a:r>
            <a:endParaRPr lang="en-US" sz="6400" i="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6132" flipH="1">
            <a:off x="16439274" y="-2996224"/>
            <a:ext cx="8505737" cy="7516945"/>
          </a:xfrm>
          <a:prstGeom prst="rect">
            <a:avLst/>
          </a:prstGeom>
        </p:spPr>
      </p:pic>
      <p:grpSp>
        <p:nvGrpSpPr>
          <p:cNvPr id="9" name="Group 9"/>
          <p:cNvGrpSpPr/>
          <p:nvPr/>
        </p:nvGrpSpPr>
        <p:grpSpPr>
          <a:xfrm>
            <a:off x="3952881" y="805468"/>
            <a:ext cx="10283287" cy="1304098"/>
            <a:chOff x="0" y="0"/>
            <a:chExt cx="6805760" cy="1189159"/>
          </a:xfrm>
        </p:grpSpPr>
        <p:sp>
          <p:nvSpPr>
            <p:cNvPr id="10" name="Freeform 10"/>
            <p:cNvSpPr/>
            <p:nvPr/>
          </p:nvSpPr>
          <p:spPr>
            <a:xfrm>
              <a:off x="0" y="-4073"/>
              <a:ext cx="6812151" cy="1195762"/>
            </a:xfrm>
            <a:custGeom>
              <a:avLst/>
              <a:gdLst/>
              <a:ahLst/>
              <a:cxnLst/>
              <a:rect l="l" t="t" r="r" b="b"/>
              <a:pathLst>
                <a:path w="6812151" h="1195762">
                  <a:moveTo>
                    <a:pt x="6184373" y="1141284"/>
                  </a:moveTo>
                  <a:cubicBezTo>
                    <a:pt x="6184373" y="1141284"/>
                    <a:pt x="5453499" y="1195762"/>
                    <a:pt x="4575097" y="1193141"/>
                  </a:cubicBezTo>
                  <a:cubicBezTo>
                    <a:pt x="2686092" y="1190978"/>
                    <a:pt x="1057074" y="1183154"/>
                    <a:pt x="1057074" y="1183154"/>
                  </a:cubicBezTo>
                  <a:cubicBezTo>
                    <a:pt x="812932" y="1174319"/>
                    <a:pt x="449110" y="1153089"/>
                    <a:pt x="282371" y="1094912"/>
                  </a:cubicBezTo>
                  <a:cubicBezTo>
                    <a:pt x="4469" y="997948"/>
                    <a:pt x="0" y="824670"/>
                    <a:pt x="0" y="628061"/>
                  </a:cubicBezTo>
                  <a:lnTo>
                    <a:pt x="0" y="628060"/>
                  </a:lnTo>
                  <a:cubicBezTo>
                    <a:pt x="8536" y="491230"/>
                    <a:pt x="0" y="345608"/>
                    <a:pt x="77597" y="223930"/>
                  </a:cubicBezTo>
                  <a:cubicBezTo>
                    <a:pt x="217372" y="4759"/>
                    <a:pt x="519255" y="4073"/>
                    <a:pt x="937909" y="4073"/>
                  </a:cubicBezTo>
                  <a:cubicBezTo>
                    <a:pt x="937909" y="4073"/>
                    <a:pt x="1893484" y="15681"/>
                    <a:pt x="3878557" y="7673"/>
                  </a:cubicBezTo>
                  <a:cubicBezTo>
                    <a:pt x="5234571" y="0"/>
                    <a:pt x="5951304" y="6979"/>
                    <a:pt x="5951304" y="6979"/>
                  </a:cubicBezTo>
                  <a:cubicBezTo>
                    <a:pt x="6319612" y="14458"/>
                    <a:pt x="6457872" y="42638"/>
                    <a:pt x="6655612" y="165219"/>
                  </a:cubicBezTo>
                  <a:cubicBezTo>
                    <a:pt x="6806629" y="258836"/>
                    <a:pt x="6812151" y="476157"/>
                    <a:pt x="6803010" y="628060"/>
                  </a:cubicBezTo>
                  <a:lnTo>
                    <a:pt x="6803010" y="628061"/>
                  </a:lnTo>
                  <a:cubicBezTo>
                    <a:pt x="6803010" y="942635"/>
                    <a:pt x="6760226" y="1091222"/>
                    <a:pt x="6184373" y="1141284"/>
                  </a:cubicBezTo>
                  <a:close/>
                </a:path>
              </a:pathLst>
            </a:custGeom>
            <a:solidFill>
              <a:srgbClr val="FBCF3B"/>
            </a:solidFill>
          </p:spPr>
        </p:sp>
      </p:grpSp>
      <p:sp>
        <p:nvSpPr>
          <p:cNvPr id="11" name="TextBox 11"/>
          <p:cNvSpPr txBox="1"/>
          <p:nvPr/>
        </p:nvSpPr>
        <p:spPr>
          <a:xfrm>
            <a:off x="4860614" y="943802"/>
            <a:ext cx="8817114" cy="1056700"/>
          </a:xfrm>
          <a:prstGeom prst="rect">
            <a:avLst/>
          </a:prstGeom>
        </p:spPr>
        <p:txBody>
          <a:bodyPr wrap="square" lIns="0" tIns="0" rIns="0" bIns="0" rtlCol="0" anchor="t">
            <a:spAutoFit/>
          </a:bodyPr>
          <a:lstStyle/>
          <a:p>
            <a:pPr marL="0" lvl="0" indent="0" algn="ctr">
              <a:lnSpc>
                <a:spcPts val="8800"/>
              </a:lnSpc>
            </a:pPr>
            <a:r>
              <a:rPr lang="vi-VN" sz="6400" b="1" spc="400" dirty="0" smtClean="0">
                <a:solidFill>
                  <a:srgbClr val="084762"/>
                </a:solidFill>
              </a:rPr>
              <a:t>NỘI DUNG BÀI HỌC</a:t>
            </a:r>
            <a:endParaRPr lang="en-US" sz="6400" b="1" spc="400" dirty="0">
              <a:solidFill>
                <a:srgbClr val="084762"/>
              </a:solidFill>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543403">
            <a:off x="15127229" y="694533"/>
            <a:ext cx="1860937" cy="1525969"/>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1429277" y="-431042"/>
            <a:ext cx="1630263" cy="1717710"/>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988741" y="801720"/>
            <a:ext cx="260981" cy="284161"/>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flipV="1">
            <a:off x="-914400" y="7886700"/>
            <a:ext cx="2096151" cy="2111507"/>
          </a:xfrm>
          <a:prstGeom prst="rect">
            <a:avLst/>
          </a:prstGeom>
        </p:spPr>
      </p:pic>
      <p:sp>
        <p:nvSpPr>
          <p:cNvPr id="25" name="TextBox 24"/>
          <p:cNvSpPr txBox="1"/>
          <p:nvPr/>
        </p:nvSpPr>
        <p:spPr>
          <a:xfrm>
            <a:off x="3727529" y="2255141"/>
            <a:ext cx="10743647" cy="7986802"/>
          </a:xfrm>
          <a:prstGeom prst="rect">
            <a:avLst/>
          </a:prstGeom>
          <a:noFill/>
        </p:spPr>
        <p:txBody>
          <a:bodyPr wrap="none" rtlCol="0">
            <a:spAutoFit/>
          </a:bodyPr>
          <a:lstStyle/>
          <a:p>
            <a:pPr marL="400050" indent="-400050">
              <a:lnSpc>
                <a:spcPct val="150000"/>
              </a:lnSpc>
              <a:buAutoNum type="romanUcPeriod"/>
            </a:pPr>
            <a:r>
              <a:rPr lang="vi-VN" sz="3800" b="1" dirty="0" smtClean="0"/>
              <a:t>TÌM HIỂU CHUNG</a:t>
            </a:r>
          </a:p>
          <a:p>
            <a:pPr>
              <a:lnSpc>
                <a:spcPct val="150000"/>
              </a:lnSpc>
            </a:pPr>
            <a:r>
              <a:rPr lang="vi-VN" sz="3800" b="1" dirty="0"/>
              <a:t>	</a:t>
            </a:r>
            <a:r>
              <a:rPr lang="vi-VN" sz="3800" dirty="0" smtClean="0"/>
              <a:t>1. Tác giả</a:t>
            </a:r>
          </a:p>
          <a:p>
            <a:pPr>
              <a:lnSpc>
                <a:spcPct val="150000"/>
              </a:lnSpc>
            </a:pPr>
            <a:r>
              <a:rPr lang="vi-VN" sz="3800" dirty="0"/>
              <a:t>	</a:t>
            </a:r>
            <a:r>
              <a:rPr lang="vi-VN" sz="3800" dirty="0" smtClean="0"/>
              <a:t>2. Tác phẩm</a:t>
            </a:r>
          </a:p>
          <a:p>
            <a:pPr>
              <a:lnSpc>
                <a:spcPct val="150000"/>
              </a:lnSpc>
            </a:pPr>
            <a:r>
              <a:rPr lang="vi-VN" sz="3800" b="1" dirty="0" smtClean="0"/>
              <a:t>II. ĐỌC HIỂU VĂN BẢN</a:t>
            </a:r>
          </a:p>
          <a:p>
            <a:pPr>
              <a:lnSpc>
                <a:spcPct val="150000"/>
              </a:lnSpc>
            </a:pPr>
            <a:r>
              <a:rPr lang="vi-VN" sz="3800" b="1" dirty="0"/>
              <a:t>	</a:t>
            </a:r>
            <a:r>
              <a:rPr lang="vi-VN" sz="3800" dirty="0" smtClean="0"/>
              <a:t>1</a:t>
            </a:r>
            <a:r>
              <a:rPr lang="vi-VN" sz="3800" dirty="0"/>
              <a:t>. Hoàn cảnh sống ,chiến đấu của ba cô gái </a:t>
            </a:r>
            <a:endParaRPr lang="vi-VN" sz="3800" dirty="0" smtClean="0"/>
          </a:p>
          <a:p>
            <a:pPr>
              <a:lnSpc>
                <a:spcPct val="150000"/>
              </a:lnSpc>
            </a:pPr>
            <a:r>
              <a:rPr lang="vi-VN" sz="3800" dirty="0"/>
              <a:t>	</a:t>
            </a:r>
            <a:r>
              <a:rPr lang="vi-VN" sz="3800" dirty="0" smtClean="0"/>
              <a:t>2. Vẻ đẹp phẩm chất</a:t>
            </a:r>
          </a:p>
          <a:p>
            <a:pPr>
              <a:lnSpc>
                <a:spcPct val="150000"/>
              </a:lnSpc>
            </a:pPr>
            <a:r>
              <a:rPr lang="vi-VN" sz="3800" b="1" dirty="0" smtClean="0"/>
              <a:t>III. TỔNG KẾT</a:t>
            </a:r>
          </a:p>
          <a:p>
            <a:pPr>
              <a:lnSpc>
                <a:spcPct val="150000"/>
              </a:lnSpc>
            </a:pPr>
            <a:r>
              <a:rPr lang="vi-VN" sz="3800" b="1" dirty="0"/>
              <a:t>	</a:t>
            </a:r>
            <a:r>
              <a:rPr lang="vi-VN" sz="3800" dirty="0" smtClean="0"/>
              <a:t>1. Nội dung</a:t>
            </a:r>
          </a:p>
          <a:p>
            <a:pPr>
              <a:lnSpc>
                <a:spcPct val="150000"/>
              </a:lnSpc>
            </a:pPr>
            <a:r>
              <a:rPr lang="vi-VN" sz="3800" dirty="0"/>
              <a:t>	</a:t>
            </a:r>
            <a:r>
              <a:rPr lang="vi-VN" sz="3800" dirty="0" smtClean="0"/>
              <a:t>2. Nghệ thuật</a:t>
            </a:r>
            <a:endParaRPr lang="en-US" sz="3800"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6EB"/>
        </a:solidFill>
        <a:effectLst/>
      </p:bgPr>
    </p:bg>
    <p:spTree>
      <p:nvGrpSpPr>
        <p:cNvPr id="1" name=""/>
        <p:cNvGrpSpPr/>
        <p:nvPr/>
      </p:nvGrpSpPr>
      <p:grpSpPr>
        <a:xfrm>
          <a:off x="0" y="0"/>
          <a:ext cx="0" cy="0"/>
          <a:chOff x="0" y="0"/>
          <a:chExt cx="0" cy="0"/>
        </a:xfrm>
      </p:grpSpPr>
      <p:sp>
        <p:nvSpPr>
          <p:cNvPr id="2" name="TextBox 2"/>
          <p:cNvSpPr txBox="1"/>
          <p:nvPr/>
        </p:nvSpPr>
        <p:spPr>
          <a:xfrm>
            <a:off x="3800982" y="4240729"/>
            <a:ext cx="11501281" cy="1410643"/>
          </a:xfrm>
          <a:prstGeom prst="rect">
            <a:avLst/>
          </a:prstGeom>
        </p:spPr>
        <p:txBody>
          <a:bodyPr wrap="square" lIns="0" tIns="0" rIns="0" bIns="0" rtlCol="0" anchor="t">
            <a:spAutoFit/>
          </a:bodyPr>
          <a:lstStyle/>
          <a:p>
            <a:pPr marL="0" lvl="0" indent="0" algn="ctr">
              <a:lnSpc>
                <a:spcPts val="10999"/>
              </a:lnSpc>
              <a:spcBef>
                <a:spcPct val="0"/>
              </a:spcBef>
            </a:pPr>
            <a:r>
              <a:rPr lang="vi-VN" sz="8600" b="1" spc="499" dirty="0" smtClean="0">
                <a:solidFill>
                  <a:srgbClr val="084762"/>
                </a:solidFill>
              </a:rPr>
              <a:t>I. TÌM HIỂU CHUNG</a:t>
            </a:r>
            <a:endParaRPr lang="en-US" sz="8600" b="1" u="none" spc="499" dirty="0">
              <a:solidFill>
                <a:srgbClr val="084762"/>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8552">
            <a:off x="12799701" y="6859496"/>
            <a:ext cx="2944460" cy="19065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0699">
            <a:off x="297150" y="8094220"/>
            <a:ext cx="2889944" cy="304496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12188" flipH="1">
            <a:off x="-3682661" y="-5724864"/>
            <a:ext cx="7604876" cy="6720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50344">
            <a:off x="10529023" y="8649732"/>
            <a:ext cx="9976656" cy="881686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63199" flipV="1">
            <a:off x="15853770" y="802082"/>
            <a:ext cx="2967616" cy="45323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739455">
            <a:off x="1112856" y="6453796"/>
            <a:ext cx="275904" cy="300409"/>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43957" y="3683000"/>
            <a:ext cx="593621" cy="59362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69947">
            <a:off x="7729573" y="745035"/>
            <a:ext cx="1419263" cy="149539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338703">
            <a:off x="10209030" y="636267"/>
            <a:ext cx="309831" cy="337349"/>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17350" y="2170417"/>
            <a:ext cx="491315" cy="491315"/>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99247">
            <a:off x="3514536" y="7194534"/>
            <a:ext cx="572892" cy="572892"/>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51262" t="8520"/>
          <a:stretch>
            <a:fillRect/>
          </a:stretch>
        </p:blipFill>
        <p:spPr>
          <a:xfrm rot="-9104374">
            <a:off x="7308223" y="8258938"/>
            <a:ext cx="1889378" cy="896247"/>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975316">
            <a:off x="16624615" y="7661463"/>
            <a:ext cx="771347" cy="1955027"/>
          </a:xfrm>
          <a:prstGeom prst="rect">
            <a:avLst/>
          </a:prstGeom>
        </p:spPr>
      </p:pic>
      <p:pic>
        <p:nvPicPr>
          <p:cNvPr id="16" name="Picture 16"/>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1395228">
            <a:off x="1403243" y="2013055"/>
            <a:ext cx="2961587" cy="158310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622">
            <a:off x="10685803" y="8899897"/>
            <a:ext cx="8486633" cy="75000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63220" y="8068811"/>
            <a:ext cx="2329842" cy="23469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36812">
            <a:off x="-2723668" y="-8060508"/>
            <a:ext cx="9980586" cy="882034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59080">
            <a:off x="509743" y="-203298"/>
            <a:ext cx="1347927" cy="110530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49015">
            <a:off x="-196492" y="8644736"/>
            <a:ext cx="4134082" cy="205200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01593">
            <a:off x="-610952" y="8904013"/>
            <a:ext cx="3901747" cy="1752239"/>
          </a:xfrm>
          <a:prstGeom prst="rect">
            <a:avLst/>
          </a:prstGeom>
        </p:spPr>
      </p:pic>
      <p:sp>
        <p:nvSpPr>
          <p:cNvPr id="15" name="TextBox 15"/>
          <p:cNvSpPr txBox="1"/>
          <p:nvPr/>
        </p:nvSpPr>
        <p:spPr>
          <a:xfrm>
            <a:off x="1524000" y="1127993"/>
            <a:ext cx="9505706" cy="924612"/>
          </a:xfrm>
          <a:prstGeom prst="rect">
            <a:avLst/>
          </a:prstGeom>
        </p:spPr>
        <p:txBody>
          <a:bodyPr wrap="square" lIns="0" tIns="0" rIns="0" bIns="0" rtlCol="0" anchor="t">
            <a:spAutoFit/>
          </a:bodyPr>
          <a:lstStyle/>
          <a:p>
            <a:pPr marL="0" lvl="0" indent="0">
              <a:lnSpc>
                <a:spcPts val="7699"/>
              </a:lnSpc>
              <a:spcBef>
                <a:spcPct val="0"/>
              </a:spcBef>
            </a:pPr>
            <a:r>
              <a:rPr lang="vi-VN" sz="5600" b="1" u="none" dirty="0" smtClean="0">
                <a:solidFill>
                  <a:srgbClr val="084762"/>
                </a:solidFill>
              </a:rPr>
              <a:t>1. Tác giả Lê Minh Khuê</a:t>
            </a:r>
            <a:endParaRPr lang="en-US" sz="5600" b="1" u="none" dirty="0">
              <a:solidFill>
                <a:srgbClr val="084762"/>
              </a:solidFill>
            </a:endParaRPr>
          </a:p>
        </p:txBody>
      </p:sp>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0890" y="2552700"/>
            <a:ext cx="4799540" cy="5883843"/>
          </a:xfrm>
          <a:prstGeom prst="rect">
            <a:avLst/>
          </a:prstGeom>
        </p:spPr>
      </p:pic>
      <p:sp>
        <p:nvSpPr>
          <p:cNvPr id="23" name="Rectangle 22"/>
          <p:cNvSpPr/>
          <p:nvPr/>
        </p:nvSpPr>
        <p:spPr>
          <a:xfrm>
            <a:off x="7086600" y="2199023"/>
            <a:ext cx="10322971" cy="7032694"/>
          </a:xfrm>
          <a:prstGeom prst="rect">
            <a:avLst/>
          </a:prstGeom>
        </p:spPr>
        <p:txBody>
          <a:bodyPr wrap="square">
            <a:spAutoFit/>
          </a:bodyPr>
          <a:lstStyle/>
          <a:p>
            <a:pPr algn="just">
              <a:lnSpc>
                <a:spcPct val="150000"/>
              </a:lnSpc>
              <a:spcBef>
                <a:spcPts val="600"/>
              </a:spcBef>
              <a:spcAft>
                <a:spcPts val="600"/>
              </a:spcAft>
              <a:tabLst>
                <a:tab pos="2552700" algn="l"/>
              </a:tabLst>
            </a:pPr>
            <a:r>
              <a:rPr lang="de-DE" sz="4200" dirty="0">
                <a:latin typeface="Arial" panose="020B0604020202020204" pitchFamily="34" charset="0"/>
                <a:ea typeface="Times New Roman" panose="02020603050405020304" pitchFamily="18" charset="0"/>
                <a:cs typeface="Arial" panose="020B0604020202020204" pitchFamily="34" charset="0"/>
              </a:rPr>
              <a:t>-  Lê Minh Khuê </a:t>
            </a:r>
            <a:r>
              <a:rPr lang="de-DE" sz="4200" dirty="0" smtClean="0">
                <a:latin typeface="Arial" panose="020B0604020202020204" pitchFamily="34" charset="0"/>
                <a:ea typeface="Times New Roman" panose="02020603050405020304" pitchFamily="18" charset="0"/>
                <a:cs typeface="Arial" panose="020B0604020202020204" pitchFamily="34" charset="0"/>
              </a:rPr>
              <a:t>sinh </a:t>
            </a:r>
            <a:r>
              <a:rPr lang="de-DE" sz="4200" dirty="0">
                <a:latin typeface="Arial" panose="020B0604020202020204" pitchFamily="34" charset="0"/>
                <a:ea typeface="Times New Roman" panose="02020603050405020304" pitchFamily="18" charset="0"/>
                <a:cs typeface="Arial" panose="020B0604020202020204" pitchFamily="34" charset="0"/>
              </a:rPr>
              <a:t>năm 1949, quê ở tỉnh Thanh Hoá.</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vi-VN" sz="4200" dirty="0" smtClean="0">
                <a:ea typeface="Times New Roman" panose="02020603050405020304" pitchFamily="18" charset="0"/>
                <a:cs typeface="Arial" panose="020B0604020202020204" pitchFamily="34" charset="0"/>
              </a:rPr>
              <a:t>Là </a:t>
            </a:r>
            <a:r>
              <a:rPr lang="vi-VN" sz="4200" dirty="0">
                <a:ea typeface="Times New Roman" panose="02020603050405020304" pitchFamily="18" charset="0"/>
                <a:cs typeface="Arial" panose="020B0604020202020204" pitchFamily="34" charset="0"/>
              </a:rPr>
              <a:t>cây bút nữ chuyên viết truyện ngắn. Trong </a:t>
            </a:r>
            <a:r>
              <a:rPr lang="vi-VN" sz="4200" dirty="0" smtClean="0">
                <a:ea typeface="Times New Roman" panose="02020603050405020304" pitchFamily="18" charset="0"/>
                <a:cs typeface="Arial" panose="020B0604020202020204" pitchFamily="34" charset="0"/>
              </a:rPr>
              <a:t>chiến tranh </a:t>
            </a:r>
            <a:r>
              <a:rPr lang="vi-VN" sz="4200" dirty="0">
                <a:ea typeface="Times New Roman" panose="02020603050405020304" pitchFamily="18" charset="0"/>
                <a:cs typeface="Arial" panose="020B0604020202020204" pitchFamily="34" charset="0"/>
              </a:rPr>
              <a:t>viết về </a:t>
            </a:r>
            <a:r>
              <a:rPr lang="vi-VN" sz="4200" dirty="0" smtClean="0">
                <a:ea typeface="Times New Roman" panose="02020603050405020304" pitchFamily="18" charset="0"/>
                <a:cs typeface="Arial" panose="020B0604020202020204" pitchFamily="34" charset="0"/>
              </a:rPr>
              <a:t>cuộc sống </a:t>
            </a:r>
            <a:r>
              <a:rPr lang="vi-VN" sz="4200" dirty="0">
                <a:ea typeface="Times New Roman" panose="02020603050405020304" pitchFamily="18" charset="0"/>
                <a:cs typeface="Arial" panose="020B0604020202020204" pitchFamily="34" charset="0"/>
              </a:rPr>
              <a:t>chiến đấu của </a:t>
            </a:r>
            <a:r>
              <a:rPr lang="vi-VN" sz="4200" dirty="0" smtClean="0">
                <a:ea typeface="Times New Roman" panose="02020603050405020304" pitchFamily="18" charset="0"/>
                <a:cs typeface="Arial" panose="020B0604020202020204" pitchFamily="34" charset="0"/>
              </a:rPr>
              <a:t>tuổi trẻ Trường Sơn</a:t>
            </a:r>
            <a:r>
              <a:rPr lang="vi-VN" sz="4200" dirty="0">
                <a:ea typeface="Times New Roman" panose="02020603050405020304" pitchFamily="18" charset="0"/>
                <a:cs typeface="Arial" panose="020B0604020202020204" pitchFamily="34" charset="0"/>
              </a:rPr>
              <a:t>. Sau 1975 viết về </a:t>
            </a:r>
            <a:r>
              <a:rPr lang="vi-VN" sz="4200" dirty="0" smtClean="0">
                <a:ea typeface="Times New Roman" panose="02020603050405020304" pitchFamily="18" charset="0"/>
                <a:cs typeface="Arial" panose="020B0604020202020204" pitchFamily="34" charset="0"/>
              </a:rPr>
              <a:t>đời sống</a:t>
            </a:r>
            <a:r>
              <a:rPr lang="vi-VN" sz="4200" dirty="0">
                <a:ea typeface="Times New Roman" panose="02020603050405020304" pitchFamily="18" charset="0"/>
                <a:cs typeface="Arial" panose="020B0604020202020204" pitchFamily="34" charset="0"/>
              </a:rPr>
              <a:t>, </a:t>
            </a:r>
            <a:r>
              <a:rPr lang="vi-VN" sz="4200" dirty="0" smtClean="0">
                <a:ea typeface="Times New Roman" panose="02020603050405020304" pitchFamily="18" charset="0"/>
                <a:cs typeface="Arial" panose="020B0604020202020204" pitchFamily="34" charset="0"/>
              </a:rPr>
              <a:t>xã hội </a:t>
            </a:r>
            <a:r>
              <a:rPr lang="vi-VN" sz="4200" dirty="0">
                <a:ea typeface="Times New Roman" panose="02020603050405020304" pitchFamily="18" charset="0"/>
                <a:cs typeface="Arial" panose="020B0604020202020204" pitchFamily="34" charset="0"/>
              </a:rPr>
              <a:t>và con người trên </a:t>
            </a:r>
            <a:r>
              <a:rPr lang="vi-VN" sz="4200" dirty="0" smtClean="0">
                <a:ea typeface="Times New Roman" panose="02020603050405020304" pitchFamily="18" charset="0"/>
                <a:cs typeface="Arial" panose="020B0604020202020204" pitchFamily="34" charset="0"/>
              </a:rPr>
              <a:t>tinh thần </a:t>
            </a:r>
            <a:r>
              <a:rPr lang="vi-VN" sz="4200" dirty="0">
                <a:ea typeface="Times New Roman" panose="02020603050405020304" pitchFamily="18" charset="0"/>
                <a:cs typeface="Arial" panose="020B0604020202020204" pitchFamily="34" charset="0"/>
              </a:rPr>
              <a:t>đổi mới.</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622">
            <a:off x="10685803" y="8899897"/>
            <a:ext cx="8486633" cy="75000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63220" y="8068811"/>
            <a:ext cx="2329842" cy="23469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36812">
            <a:off x="-2723668" y="-8060508"/>
            <a:ext cx="9980586" cy="882034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59080">
            <a:off x="509743" y="-203298"/>
            <a:ext cx="1347927" cy="110530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49015">
            <a:off x="-196492" y="8644736"/>
            <a:ext cx="4134082" cy="205200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01593">
            <a:off x="-610952" y="8904013"/>
            <a:ext cx="3901747" cy="1752239"/>
          </a:xfrm>
          <a:prstGeom prst="rect">
            <a:avLst/>
          </a:prstGeom>
        </p:spPr>
      </p:pic>
      <p:sp>
        <p:nvSpPr>
          <p:cNvPr id="15" name="TextBox 15"/>
          <p:cNvSpPr txBox="1"/>
          <p:nvPr/>
        </p:nvSpPr>
        <p:spPr>
          <a:xfrm>
            <a:off x="1524000" y="1127993"/>
            <a:ext cx="9505706" cy="924612"/>
          </a:xfrm>
          <a:prstGeom prst="rect">
            <a:avLst/>
          </a:prstGeom>
        </p:spPr>
        <p:txBody>
          <a:bodyPr wrap="square" lIns="0" tIns="0" rIns="0" bIns="0" rtlCol="0" anchor="t">
            <a:spAutoFit/>
          </a:bodyPr>
          <a:lstStyle/>
          <a:p>
            <a:pPr marL="0" lvl="0" indent="0">
              <a:lnSpc>
                <a:spcPts val="7699"/>
              </a:lnSpc>
              <a:spcBef>
                <a:spcPct val="0"/>
              </a:spcBef>
            </a:pPr>
            <a:r>
              <a:rPr lang="vi-VN" sz="5600" b="1" u="none" dirty="0" smtClean="0">
                <a:solidFill>
                  <a:srgbClr val="084762"/>
                </a:solidFill>
              </a:rPr>
              <a:t>2. Tác phẩm</a:t>
            </a:r>
            <a:endParaRPr lang="en-US" sz="5600" b="1" u="none" dirty="0">
              <a:solidFill>
                <a:srgbClr val="084762"/>
              </a:solidFill>
            </a:endParaRPr>
          </a:p>
        </p:txBody>
      </p:sp>
      <p:sp>
        <p:nvSpPr>
          <p:cNvPr id="4" name="Rectangle 3"/>
          <p:cNvSpPr/>
          <p:nvPr/>
        </p:nvSpPr>
        <p:spPr>
          <a:xfrm>
            <a:off x="1870548" y="2120320"/>
            <a:ext cx="14969651" cy="6878806"/>
          </a:xfrm>
          <a:prstGeom prst="rect">
            <a:avLst/>
          </a:prstGeom>
        </p:spPr>
        <p:txBody>
          <a:bodyPr wrap="square">
            <a:spAutoFit/>
          </a:bodyPr>
          <a:lstStyle/>
          <a:p>
            <a:pPr marL="571500" indent="-571500" algn="just">
              <a:lnSpc>
                <a:spcPct val="150000"/>
              </a:lnSpc>
              <a:buFontTx/>
              <a:buChar char="-"/>
            </a:pPr>
            <a:r>
              <a:rPr lang="en-US" sz="4200" dirty="0" err="1" smtClean="0">
                <a:solidFill>
                  <a:srgbClr val="000000"/>
                </a:solidFill>
                <a:latin typeface="Arial" panose="020B0604020202020204" pitchFamily="34" charset="0"/>
                <a:cs typeface="Arial" panose="020B0604020202020204" pitchFamily="34" charset="0"/>
              </a:rPr>
              <a:t>Truyện</a:t>
            </a:r>
            <a:r>
              <a:rPr lang="en-US" sz="4200" dirty="0" smtClean="0">
                <a:solidFill>
                  <a:srgbClr val="000000"/>
                </a:solidFill>
                <a:latin typeface="Arial" panose="020B0604020202020204" pitchFamily="34" charset="0"/>
                <a:cs typeface="Arial" panose="020B0604020202020204" pitchFamily="34" charset="0"/>
              </a:rPr>
              <a:t> </a:t>
            </a:r>
            <a:r>
              <a:rPr lang="en-US" sz="4200" i="1" dirty="0">
                <a:solidFill>
                  <a:srgbClr val="000000"/>
                </a:solidFill>
                <a:latin typeface="Arial" panose="020B0604020202020204" pitchFamily="34" charset="0"/>
                <a:cs typeface="Arial" panose="020B0604020202020204" pitchFamily="34" charset="0"/>
              </a:rPr>
              <a:t>“</a:t>
            </a:r>
            <a:r>
              <a:rPr lang="en-US" sz="4200" i="1" dirty="0" err="1">
                <a:solidFill>
                  <a:srgbClr val="000000"/>
                </a:solidFill>
                <a:latin typeface="Arial" panose="020B0604020202020204" pitchFamily="34" charset="0"/>
                <a:cs typeface="Arial" panose="020B0604020202020204" pitchFamily="34" charset="0"/>
              </a:rPr>
              <a:t>Những</a:t>
            </a:r>
            <a:r>
              <a:rPr lang="en-US" sz="4200" i="1" dirty="0">
                <a:solidFill>
                  <a:srgbClr val="000000"/>
                </a:solidFill>
                <a:latin typeface="Arial" panose="020B0604020202020204" pitchFamily="34" charset="0"/>
                <a:cs typeface="Arial" panose="020B0604020202020204" pitchFamily="34" charset="0"/>
              </a:rPr>
              <a:t> </a:t>
            </a:r>
            <a:r>
              <a:rPr lang="en-US" sz="4200" i="1" dirty="0" err="1">
                <a:solidFill>
                  <a:srgbClr val="000000"/>
                </a:solidFill>
                <a:latin typeface="Arial" panose="020B0604020202020204" pitchFamily="34" charset="0"/>
                <a:cs typeface="Arial" panose="020B0604020202020204" pitchFamily="34" charset="0"/>
              </a:rPr>
              <a:t>ngôi</a:t>
            </a:r>
            <a:r>
              <a:rPr lang="en-US" sz="4200" i="1" dirty="0">
                <a:solidFill>
                  <a:srgbClr val="000000"/>
                </a:solidFill>
                <a:latin typeface="Arial" panose="020B0604020202020204" pitchFamily="34" charset="0"/>
                <a:cs typeface="Arial" panose="020B0604020202020204" pitchFamily="34" charset="0"/>
              </a:rPr>
              <a:t> </a:t>
            </a:r>
            <a:r>
              <a:rPr lang="en-US" sz="4200" i="1" dirty="0" err="1">
                <a:solidFill>
                  <a:srgbClr val="000000"/>
                </a:solidFill>
                <a:latin typeface="Arial" panose="020B0604020202020204" pitchFamily="34" charset="0"/>
                <a:cs typeface="Arial" panose="020B0604020202020204" pitchFamily="34" charset="0"/>
              </a:rPr>
              <a:t>sao</a:t>
            </a:r>
            <a:r>
              <a:rPr lang="en-US" sz="4200" i="1" dirty="0">
                <a:solidFill>
                  <a:srgbClr val="000000"/>
                </a:solidFill>
                <a:latin typeface="Arial" panose="020B0604020202020204" pitchFamily="34" charset="0"/>
                <a:cs typeface="Arial" panose="020B0604020202020204" pitchFamily="34" charset="0"/>
              </a:rPr>
              <a:t> </a:t>
            </a:r>
            <a:r>
              <a:rPr lang="en-US" sz="4200" i="1" dirty="0" err="1">
                <a:solidFill>
                  <a:srgbClr val="000000"/>
                </a:solidFill>
                <a:latin typeface="Arial" panose="020B0604020202020204" pitchFamily="34" charset="0"/>
                <a:cs typeface="Arial" panose="020B0604020202020204" pitchFamily="34" charset="0"/>
              </a:rPr>
              <a:t>xa</a:t>
            </a:r>
            <a:r>
              <a:rPr lang="en-US" sz="4200" i="1" dirty="0">
                <a:solidFill>
                  <a:srgbClr val="000000"/>
                </a:solidFill>
                <a:latin typeface="Arial" panose="020B0604020202020204" pitchFamily="34" charset="0"/>
                <a:cs typeface="Arial" panose="020B0604020202020204" pitchFamily="34" charset="0"/>
              </a:rPr>
              <a:t> </a:t>
            </a:r>
            <a:r>
              <a:rPr lang="en-US" sz="4200" i="1" dirty="0" err="1">
                <a:solidFill>
                  <a:srgbClr val="000000"/>
                </a:solidFill>
                <a:latin typeface="Arial" panose="020B0604020202020204" pitchFamily="34" charset="0"/>
                <a:cs typeface="Arial" panose="020B0604020202020204" pitchFamily="34" charset="0"/>
              </a:rPr>
              <a:t>xôi</a:t>
            </a:r>
            <a:r>
              <a:rPr lang="en-US" sz="4200" i="1"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viết</a:t>
            </a:r>
            <a:r>
              <a:rPr lang="en-US" sz="4200" dirty="0">
                <a:solidFill>
                  <a:srgbClr val="000000"/>
                </a:solidFill>
                <a:latin typeface="Arial" panose="020B0604020202020204" pitchFamily="34" charset="0"/>
                <a:cs typeface="Arial" panose="020B0604020202020204" pitchFamily="34" charset="0"/>
              </a:rPr>
              <a:t> 1971 , là </a:t>
            </a:r>
            <a:r>
              <a:rPr lang="vi-VN" sz="4200" dirty="0" smtClean="0">
                <a:solidFill>
                  <a:srgbClr val="000000"/>
                </a:solidFill>
                <a:latin typeface="Arial" panose="020B0604020202020204" pitchFamily="34" charset="0"/>
                <a:cs typeface="Arial" panose="020B0604020202020204" pitchFamily="34" charset="0"/>
              </a:rPr>
              <a:t>một</a:t>
            </a:r>
            <a:r>
              <a:rPr lang="en-US" sz="4200" dirty="0" smtClean="0">
                <a:solidFill>
                  <a:srgbClr val="000000"/>
                </a:solidFill>
                <a:latin typeface="Arial" panose="020B0604020202020204" pitchFamily="34" charset="0"/>
                <a:cs typeface="Arial" panose="020B0604020202020204" pitchFamily="34" charset="0"/>
              </a:rPr>
              <a:t> </a:t>
            </a:r>
            <a:r>
              <a:rPr lang="en-US" sz="4200" dirty="0">
                <a:solidFill>
                  <a:srgbClr val="000000"/>
                </a:solidFill>
                <a:latin typeface="Arial" panose="020B0604020202020204" pitchFamily="34" charset="0"/>
                <a:cs typeface="Arial" panose="020B0604020202020204" pitchFamily="34" charset="0"/>
              </a:rPr>
              <a:t>trong </a:t>
            </a:r>
            <a:r>
              <a:rPr lang="en-US" sz="4200" dirty="0" err="1">
                <a:solidFill>
                  <a:srgbClr val="000000"/>
                </a:solidFill>
                <a:latin typeface="Arial" panose="020B0604020202020204" pitchFamily="34" charset="0"/>
                <a:cs typeface="Arial" panose="020B0604020202020204" pitchFamily="34" charset="0"/>
              </a:rPr>
              <a:t>những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truyện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ngắn</a:t>
            </a:r>
            <a:r>
              <a:rPr lang="en-US" sz="4200" dirty="0">
                <a:solidFill>
                  <a:srgbClr val="000000"/>
                </a:solidFill>
                <a:latin typeface="Arial" panose="020B0604020202020204" pitchFamily="34" charset="0"/>
                <a:cs typeface="Arial" panose="020B0604020202020204" pitchFamily="34" charset="0"/>
              </a:rPr>
              <a:t> đầu </a:t>
            </a:r>
            <a:r>
              <a:rPr lang="en-US" sz="4200" dirty="0" err="1">
                <a:solidFill>
                  <a:srgbClr val="000000"/>
                </a:solidFill>
                <a:latin typeface="Arial" panose="020B0604020202020204" pitchFamily="34" charset="0"/>
                <a:cs typeface="Arial" panose="020B0604020202020204" pitchFamily="34" charset="0"/>
              </a:rPr>
              <a:t>tay</a:t>
            </a:r>
            <a:r>
              <a:rPr lang="en-US" sz="4200" dirty="0">
                <a:solidFill>
                  <a:srgbClr val="000000"/>
                </a:solidFill>
                <a:latin typeface="Arial" panose="020B0604020202020204" pitchFamily="34" charset="0"/>
                <a:cs typeface="Arial" panose="020B0604020202020204" pitchFamily="34" charset="0"/>
              </a:rPr>
              <a:t> của </a:t>
            </a:r>
            <a:r>
              <a:rPr lang="en-US" sz="4200" dirty="0" err="1">
                <a:solidFill>
                  <a:srgbClr val="000000"/>
                </a:solidFill>
                <a:latin typeface="Arial" panose="020B0604020202020204" pitchFamily="34" charset="0"/>
                <a:cs typeface="Arial" panose="020B0604020202020204" pitchFamily="34" charset="0"/>
              </a:rPr>
              <a:t>Lê</a:t>
            </a:r>
            <a:r>
              <a:rPr lang="en-US" sz="4200" dirty="0">
                <a:solidFill>
                  <a:srgbClr val="000000"/>
                </a:solidFill>
                <a:latin typeface="Arial" panose="020B0604020202020204" pitchFamily="34" charset="0"/>
                <a:cs typeface="Arial" panose="020B0604020202020204" pitchFamily="34" charset="0"/>
              </a:rPr>
              <a:t> Minh </a:t>
            </a:r>
            <a:r>
              <a:rPr lang="en-US" sz="4200" dirty="0" err="1">
                <a:solidFill>
                  <a:srgbClr val="000000"/>
                </a:solidFill>
                <a:latin typeface="Arial" panose="020B0604020202020204" pitchFamily="34" charset="0"/>
                <a:cs typeface="Arial" panose="020B0604020202020204" pitchFamily="34" charset="0"/>
              </a:rPr>
              <a:t>Khuê</a:t>
            </a:r>
            <a:r>
              <a:rPr lang="en-US" sz="4200" dirty="0" smtClean="0">
                <a:solidFill>
                  <a:srgbClr val="000000"/>
                </a:solidFill>
                <a:latin typeface="Arial" panose="020B0604020202020204" pitchFamily="34" charset="0"/>
                <a:cs typeface="Arial" panose="020B0604020202020204" pitchFamily="34" charset="0"/>
              </a:rPr>
              <a:t>.</a:t>
            </a:r>
            <a:endParaRPr lang="vi-VN" sz="4200" dirty="0" smtClean="0">
              <a:solidFill>
                <a:srgbClr val="000000"/>
              </a:solidFill>
              <a:latin typeface="Arial" panose="020B0604020202020204" pitchFamily="34" charset="0"/>
              <a:cs typeface="Arial" panose="020B0604020202020204" pitchFamily="34" charset="0"/>
            </a:endParaRPr>
          </a:p>
          <a:p>
            <a:pPr marL="571500" indent="-571500" algn="just">
              <a:lnSpc>
                <a:spcPct val="150000"/>
              </a:lnSpc>
              <a:buFontTx/>
              <a:buChar char="-"/>
            </a:pPr>
            <a:r>
              <a:rPr lang="en-US" sz="4200" dirty="0" err="1" smtClean="0">
                <a:solidFill>
                  <a:srgbClr val="000000"/>
                </a:solidFill>
                <a:latin typeface="Arial" panose="020B0604020202020204" pitchFamily="34" charset="0"/>
                <a:cs typeface="Arial" panose="020B0604020202020204" pitchFamily="34" charset="0"/>
              </a:rPr>
              <a:t>Truyện</a:t>
            </a:r>
            <a:r>
              <a:rPr lang="en-US" sz="4200" dirty="0" smtClean="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đời</a:t>
            </a:r>
            <a:r>
              <a:rPr lang="en-US" sz="4200" dirty="0">
                <a:solidFill>
                  <a:srgbClr val="000000"/>
                </a:solidFill>
                <a:latin typeface="Arial" panose="020B0604020202020204" pitchFamily="34" charset="0"/>
                <a:cs typeface="Arial" panose="020B0604020202020204" pitchFamily="34" charset="0"/>
              </a:rPr>
              <a:t> trong lúc </a:t>
            </a:r>
            <a:r>
              <a:rPr lang="en-US" sz="4200" dirty="0" err="1">
                <a:solidFill>
                  <a:srgbClr val="000000"/>
                </a:solidFill>
                <a:latin typeface="Arial" panose="020B0604020202020204" pitchFamily="34" charset="0"/>
                <a:cs typeface="Arial" panose="020B0604020202020204" pitchFamily="34" charset="0"/>
              </a:rPr>
              <a:t>cuộc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kháng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chiến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chống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Mĩ</a:t>
            </a:r>
            <a:r>
              <a:rPr lang="en-US" sz="4200" dirty="0">
                <a:solidFill>
                  <a:srgbClr val="000000"/>
                </a:solidFill>
                <a:latin typeface="Arial" panose="020B0604020202020204" pitchFamily="34" charset="0"/>
                <a:cs typeface="Arial" panose="020B0604020202020204" pitchFamily="34" charset="0"/>
              </a:rPr>
              <a:t> đang </a:t>
            </a:r>
            <a:r>
              <a:rPr lang="en-US" sz="4200" dirty="0" err="1">
                <a:solidFill>
                  <a:srgbClr val="000000"/>
                </a:solidFill>
                <a:latin typeface="Arial" panose="020B0604020202020204" pitchFamily="34" charset="0"/>
                <a:cs typeface="Arial" panose="020B0604020202020204" pitchFamily="34" charset="0"/>
              </a:rPr>
              <a:t>diễn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ác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liệt</a:t>
            </a:r>
            <a:r>
              <a:rPr lang="en-US" sz="4200" dirty="0" smtClean="0">
                <a:solidFill>
                  <a:srgbClr val="000000"/>
                </a:solidFill>
                <a:latin typeface="Arial" panose="020B0604020202020204" pitchFamily="34" charset="0"/>
                <a:cs typeface="Arial" panose="020B0604020202020204" pitchFamily="34" charset="0"/>
              </a:rPr>
              <a:t>.</a:t>
            </a:r>
            <a:endParaRPr lang="vi-VN" sz="4200" dirty="0" smtClean="0">
              <a:solidFill>
                <a:srgbClr val="000000"/>
              </a:solidFill>
              <a:latin typeface="Arial" panose="020B0604020202020204" pitchFamily="34" charset="0"/>
              <a:cs typeface="Arial" panose="020B0604020202020204" pitchFamily="34" charset="0"/>
            </a:endParaRPr>
          </a:p>
          <a:p>
            <a:pPr marL="571500" indent="-571500" algn="just">
              <a:lnSpc>
                <a:spcPct val="150000"/>
              </a:lnSpc>
              <a:buFontTx/>
              <a:buChar char="-"/>
            </a:pPr>
            <a:r>
              <a:rPr lang="vi-VN" sz="4200" b="1" dirty="0" smtClean="0">
                <a:cs typeface="Arial" panose="020B0604020202020204" pitchFamily="34" charset="0"/>
              </a:rPr>
              <a:t>Thể </a:t>
            </a:r>
            <a:r>
              <a:rPr lang="vi-VN" sz="4200" b="1" dirty="0">
                <a:cs typeface="Arial" panose="020B0604020202020204" pitchFamily="34" charset="0"/>
              </a:rPr>
              <a:t>loại: </a:t>
            </a:r>
            <a:r>
              <a:rPr lang="vi-VN" sz="4200" dirty="0">
                <a:cs typeface="Arial" panose="020B0604020202020204" pitchFamily="34" charset="0"/>
              </a:rPr>
              <a:t>Truyện ngắn</a:t>
            </a:r>
          </a:p>
          <a:p>
            <a:pPr marL="571500" indent="-571500" algn="just">
              <a:lnSpc>
                <a:spcPct val="150000"/>
              </a:lnSpc>
              <a:buFontTx/>
              <a:buChar char="-"/>
            </a:pPr>
            <a:r>
              <a:rPr lang="vi-VN" sz="4200" b="1" dirty="0" smtClean="0">
                <a:cs typeface="Arial" panose="020B0604020202020204" pitchFamily="34" charset="0"/>
              </a:rPr>
              <a:t>Phương </a:t>
            </a:r>
            <a:r>
              <a:rPr lang="vi-VN" sz="4200" b="1" dirty="0">
                <a:cs typeface="Arial" panose="020B0604020202020204" pitchFamily="34" charset="0"/>
              </a:rPr>
              <a:t>thức biểu đạt: </a:t>
            </a:r>
            <a:r>
              <a:rPr lang="vi-VN" sz="4200" dirty="0">
                <a:cs typeface="Arial" panose="020B0604020202020204" pitchFamily="34" charset="0"/>
              </a:rPr>
              <a:t>Tự sự xen miêu tả và biểu </a:t>
            </a:r>
            <a:r>
              <a:rPr lang="vi-VN" sz="4200" dirty="0" smtClean="0">
                <a:cs typeface="Arial" panose="020B0604020202020204" pitchFamily="34" charset="0"/>
              </a:rPr>
              <a:t>cảm</a:t>
            </a:r>
          </a:p>
          <a:p>
            <a:pPr marL="571500" indent="-571500" algn="just">
              <a:lnSpc>
                <a:spcPct val="150000"/>
              </a:lnSpc>
              <a:buFontTx/>
              <a:buChar char="-"/>
            </a:pPr>
            <a:r>
              <a:rPr lang="vi-VN" sz="4200" b="1" dirty="0" smtClean="0">
                <a:cs typeface="Arial" panose="020B0604020202020204" pitchFamily="34" charset="0"/>
              </a:rPr>
              <a:t>Bố cục: </a:t>
            </a:r>
            <a:r>
              <a:rPr lang="vi-VN" sz="4200" dirty="0" smtClean="0">
                <a:cs typeface="Arial" panose="020B0604020202020204" pitchFamily="34" charset="0"/>
              </a:rPr>
              <a:t>3 phần</a:t>
            </a:r>
            <a:endParaRPr lang="vi-VN" sz="4200" dirty="0">
              <a:cs typeface="Arial" panose="020B0604020202020204" pitchFamily="34" charset="0"/>
            </a:endParaRPr>
          </a:p>
        </p:txBody>
      </p:sp>
    </p:spTree>
    <p:extLst>
      <p:ext uri="{BB962C8B-B14F-4D97-AF65-F5344CB8AC3E}">
        <p14:creationId xmlns:p14="http://schemas.microsoft.com/office/powerpoint/2010/main" val="273463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622">
            <a:off x="10685803" y="8899897"/>
            <a:ext cx="8486633" cy="75000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63220" y="8068811"/>
            <a:ext cx="2329842" cy="23469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36812">
            <a:off x="-2723668" y="-8060508"/>
            <a:ext cx="9980586" cy="882034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159080">
            <a:off x="509743" y="-203298"/>
            <a:ext cx="1347927" cy="110530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49015">
            <a:off x="-196492" y="8644736"/>
            <a:ext cx="4134082" cy="205200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501593">
            <a:off x="-610952" y="8904013"/>
            <a:ext cx="3901747" cy="1752239"/>
          </a:xfrm>
          <a:prstGeom prst="rect">
            <a:avLst/>
          </a:prstGeom>
        </p:spPr>
      </p:pic>
      <p:sp>
        <p:nvSpPr>
          <p:cNvPr id="15" name="TextBox 15"/>
          <p:cNvSpPr txBox="1"/>
          <p:nvPr/>
        </p:nvSpPr>
        <p:spPr>
          <a:xfrm>
            <a:off x="1524000" y="1127993"/>
            <a:ext cx="9505706" cy="924612"/>
          </a:xfrm>
          <a:prstGeom prst="rect">
            <a:avLst/>
          </a:prstGeom>
        </p:spPr>
        <p:txBody>
          <a:bodyPr wrap="square" lIns="0" tIns="0" rIns="0" bIns="0" rtlCol="0" anchor="t">
            <a:spAutoFit/>
          </a:bodyPr>
          <a:lstStyle/>
          <a:p>
            <a:pPr marL="0" lvl="0" indent="0">
              <a:lnSpc>
                <a:spcPts val="7699"/>
              </a:lnSpc>
              <a:spcBef>
                <a:spcPct val="0"/>
              </a:spcBef>
            </a:pPr>
            <a:r>
              <a:rPr lang="vi-VN" sz="5600" b="1" u="none" dirty="0" smtClean="0">
                <a:solidFill>
                  <a:srgbClr val="084762"/>
                </a:solidFill>
              </a:rPr>
              <a:t>2. Tác phẩm</a:t>
            </a:r>
            <a:endParaRPr lang="en-US" sz="5600" b="1" u="none" dirty="0">
              <a:solidFill>
                <a:srgbClr val="084762"/>
              </a:solidFill>
            </a:endParaRPr>
          </a:p>
        </p:txBody>
      </p:sp>
      <p:sp>
        <p:nvSpPr>
          <p:cNvPr id="5" name="Rounded Rectangle 4"/>
          <p:cNvSpPr/>
          <p:nvPr/>
        </p:nvSpPr>
        <p:spPr>
          <a:xfrm>
            <a:off x="1331755" y="3081051"/>
            <a:ext cx="2625251" cy="5375292"/>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smtClean="0">
                <a:solidFill>
                  <a:srgbClr val="FF0000"/>
                </a:solidFill>
              </a:rPr>
              <a:t>BỐ </a:t>
            </a:r>
          </a:p>
          <a:p>
            <a:pPr algn="ctr">
              <a:lnSpc>
                <a:spcPct val="150000"/>
              </a:lnSpc>
            </a:pPr>
            <a:r>
              <a:rPr lang="vi-VN" sz="4200" b="1" dirty="0" smtClean="0">
                <a:solidFill>
                  <a:srgbClr val="FF0000"/>
                </a:solidFill>
              </a:rPr>
              <a:t>CỤC </a:t>
            </a:r>
          </a:p>
          <a:p>
            <a:pPr algn="ctr">
              <a:lnSpc>
                <a:spcPct val="150000"/>
              </a:lnSpc>
            </a:pPr>
            <a:r>
              <a:rPr lang="vi-VN" sz="4200" b="1" dirty="0" smtClean="0">
                <a:solidFill>
                  <a:srgbClr val="FF0000"/>
                </a:solidFill>
              </a:rPr>
              <a:t>3 </a:t>
            </a:r>
          </a:p>
          <a:p>
            <a:pPr algn="ctr">
              <a:lnSpc>
                <a:spcPct val="150000"/>
              </a:lnSpc>
            </a:pPr>
            <a:r>
              <a:rPr lang="vi-VN" sz="4200" b="1" dirty="0" smtClean="0">
                <a:solidFill>
                  <a:srgbClr val="FF0000"/>
                </a:solidFill>
              </a:rPr>
              <a:t>PHẦN</a:t>
            </a:r>
            <a:endParaRPr lang="en-US" sz="4200" b="1" dirty="0">
              <a:solidFill>
                <a:srgbClr val="FF0000"/>
              </a:solidFill>
            </a:endParaRPr>
          </a:p>
        </p:txBody>
      </p:sp>
      <p:sp>
        <p:nvSpPr>
          <p:cNvPr id="6" name="Rectangle 5"/>
          <p:cNvSpPr/>
          <p:nvPr/>
        </p:nvSpPr>
        <p:spPr>
          <a:xfrm>
            <a:off x="4648200" y="2534026"/>
            <a:ext cx="12420600" cy="1846659"/>
          </a:xfrm>
          <a:prstGeom prst="rect">
            <a:avLst/>
          </a:prstGeom>
          <a:solidFill>
            <a:schemeClr val="accent5">
              <a:lumMod val="40000"/>
              <a:lumOff val="60000"/>
            </a:schemeClr>
          </a:solidFill>
        </p:spPr>
        <p:txBody>
          <a:bodyPr wrap="square">
            <a:spAutoFit/>
          </a:bodyPr>
          <a:lstStyle/>
          <a:p>
            <a:pPr algn="just">
              <a:lnSpc>
                <a:spcPct val="150000"/>
              </a:lnSpc>
              <a:spcBef>
                <a:spcPts val="600"/>
              </a:spcBef>
              <a:spcAft>
                <a:spcPts val="600"/>
              </a:spcAft>
              <a:tabLst>
                <a:tab pos="2552700" algn="l"/>
              </a:tabLst>
            </a:pPr>
            <a:r>
              <a:rPr lang="en-US" sz="3800" b="1" dirty="0" smtClean="0">
                <a:latin typeface="Arial" panose="020B0604020202020204" pitchFamily="34" charset="0"/>
                <a:ea typeface="Times New Roman" panose="02020603050405020304" pitchFamily="18" charset="0"/>
                <a:cs typeface="Arial" panose="020B0604020202020204" pitchFamily="34" charset="0"/>
              </a:rPr>
              <a:t>Phần </a:t>
            </a:r>
            <a:r>
              <a:rPr lang="en-US" sz="3800" b="1" dirty="0">
                <a:latin typeface="Arial" panose="020B0604020202020204" pitchFamily="34" charset="0"/>
                <a:ea typeface="Times New Roman" panose="02020603050405020304" pitchFamily="18" charset="0"/>
                <a:cs typeface="Arial" panose="020B0604020202020204" pitchFamily="34" charset="0"/>
              </a:rPr>
              <a:t>1: </a:t>
            </a:r>
            <a:r>
              <a:rPr lang="en-US" sz="3800" b="1" i="1" dirty="0">
                <a:latin typeface="Arial" panose="020B0604020202020204" pitchFamily="34" charset="0"/>
                <a:ea typeface="Times New Roman" panose="02020603050405020304" pitchFamily="18" charset="0"/>
                <a:cs typeface="Arial" panose="020B0604020202020204" pitchFamily="34" charset="0"/>
              </a:rPr>
              <a:t>Từ đầu </a:t>
            </a:r>
            <a:r>
              <a:rPr lang="en-US" sz="3800" b="1" i="1"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3800" b="1" i="1" dirty="0" smtClean="0">
                <a:latin typeface="Arial" panose="020B0604020202020204" pitchFamily="34" charset="0"/>
                <a:ea typeface="Times New Roman" panose="02020603050405020304" pitchFamily="18" charset="0"/>
                <a:cs typeface="Arial" panose="020B0604020202020204" pitchFamily="34" charset="0"/>
              </a:rPr>
              <a:t> </a:t>
            </a:r>
            <a:r>
              <a:rPr lang="vi-VN" sz="3800" b="1" i="1" dirty="0" smtClean="0">
                <a:latin typeface="Arial" panose="020B0604020202020204" pitchFamily="34" charset="0"/>
                <a:ea typeface="Times New Roman" panose="02020603050405020304" pitchFamily="18" charset="0"/>
                <a:cs typeface="Arial" panose="020B0604020202020204" pitchFamily="34" charset="0"/>
              </a:rPr>
              <a:t>“</a:t>
            </a:r>
            <a:r>
              <a:rPr lang="en-US" sz="3800" b="1" i="1" dirty="0" err="1" smtClean="0">
                <a:latin typeface="Arial" panose="020B0604020202020204" pitchFamily="34" charset="0"/>
                <a:ea typeface="Times New Roman" panose="02020603050405020304" pitchFamily="18" charset="0"/>
                <a:cs typeface="Arial" panose="020B0604020202020204" pitchFamily="34" charset="0"/>
              </a:rPr>
              <a:t>điện</a:t>
            </a:r>
            <a:r>
              <a:rPr lang="en-US" sz="3800" b="1" i="1" dirty="0" smtClean="0">
                <a:latin typeface="Arial" panose="020B0604020202020204" pitchFamily="34" charset="0"/>
                <a:ea typeface="Times New Roman" panose="02020603050405020304" pitchFamily="18" charset="0"/>
                <a:cs typeface="Arial" panose="020B0604020202020204" pitchFamily="34" charset="0"/>
              </a:rPr>
              <a:t> </a:t>
            </a:r>
            <a:r>
              <a:rPr lang="en-US" sz="3800" b="1" i="1" dirty="0" err="1">
                <a:latin typeface="Arial" panose="020B0604020202020204" pitchFamily="34" charset="0"/>
                <a:ea typeface="Times New Roman" panose="02020603050405020304" pitchFamily="18" charset="0"/>
                <a:cs typeface="Arial" panose="020B0604020202020204" pitchFamily="34" charset="0"/>
              </a:rPr>
              <a:t>thoại</a:t>
            </a:r>
            <a:r>
              <a:rPr lang="en-US" sz="3800" b="1" i="1" dirty="0">
                <a:latin typeface="Arial" panose="020B0604020202020204" pitchFamily="34" charset="0"/>
                <a:ea typeface="Times New Roman" panose="02020603050405020304" pitchFamily="18" charset="0"/>
                <a:cs typeface="Arial" panose="020B0604020202020204" pitchFamily="34" charset="0"/>
              </a:rPr>
              <a:t> trong </a:t>
            </a:r>
            <a:r>
              <a:rPr lang="en-US" sz="3800" b="1" i="1" dirty="0" smtClean="0">
                <a:latin typeface="Arial" panose="020B0604020202020204" pitchFamily="34" charset="0"/>
                <a:ea typeface="Times New Roman" panose="02020603050405020304" pitchFamily="18" charset="0"/>
                <a:cs typeface="Arial" panose="020B0604020202020204" pitchFamily="34" charset="0"/>
              </a:rPr>
              <a:t>hang</a:t>
            </a:r>
            <a:r>
              <a:rPr lang="vi-VN" sz="3800" b="1" i="1"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smtClean="0">
                <a:latin typeface="Arial" panose="020B0604020202020204" pitchFamily="34" charset="0"/>
                <a:ea typeface="Times New Roman" panose="02020603050405020304" pitchFamily="18" charset="0"/>
                <a:cs typeface="Arial" panose="020B0604020202020204" pitchFamily="34" charset="0"/>
              </a:rPr>
              <a:t>Hoàn</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cảnh</a:t>
            </a:r>
            <a:r>
              <a:rPr lang="en-US" sz="3800" dirty="0">
                <a:latin typeface="Arial" panose="020B0604020202020204" pitchFamily="34" charset="0"/>
                <a:ea typeface="Times New Roman" panose="02020603050405020304" pitchFamily="18" charset="0"/>
                <a:cs typeface="Arial" panose="020B0604020202020204" pitchFamily="34" charset="0"/>
              </a:rPr>
              <a:t> sống, </a:t>
            </a:r>
            <a:r>
              <a:rPr lang="en-US" sz="3800" dirty="0" err="1">
                <a:latin typeface="Arial" panose="020B0604020202020204" pitchFamily="34" charset="0"/>
                <a:ea typeface="Times New Roman" panose="02020603050405020304" pitchFamily="18" charset="0"/>
                <a:cs typeface="Arial" panose="020B0604020202020204" pitchFamily="34" charset="0"/>
              </a:rPr>
              <a:t>chiến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đấu</a:t>
            </a:r>
            <a:r>
              <a:rPr lang="en-US" sz="3800" dirty="0">
                <a:latin typeface="Arial" panose="020B0604020202020204" pitchFamily="34" charset="0"/>
                <a:ea typeface="Times New Roman" panose="02020603050405020304" pitchFamily="18" charset="0"/>
                <a:cs typeface="Arial" panose="020B0604020202020204" pitchFamily="34" charset="0"/>
              </a:rPr>
              <a:t> của </a:t>
            </a:r>
            <a:r>
              <a:rPr lang="en-US" sz="3800" dirty="0" err="1">
                <a:latin typeface="Arial" panose="020B0604020202020204" pitchFamily="34" charset="0"/>
                <a:ea typeface="Times New Roman" panose="02020603050405020304" pitchFamily="18" charset="0"/>
                <a:cs typeface="Arial" panose="020B0604020202020204" pitchFamily="34" charset="0"/>
              </a:rPr>
              <a:t>nữ</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thanh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niên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xung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smtClean="0">
                <a:latin typeface="Arial" panose="020B0604020202020204" pitchFamily="34" charset="0"/>
                <a:ea typeface="Times New Roman" panose="02020603050405020304" pitchFamily="18" charset="0"/>
                <a:cs typeface="Arial" panose="020B0604020202020204" pitchFamily="34" charset="0"/>
              </a:rPr>
              <a:t>phong</a:t>
            </a:r>
            <a:r>
              <a:rPr lang="vi-VN" sz="3800" dirty="0" smtClean="0">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4648200" y="4898267"/>
            <a:ext cx="12420600" cy="1738296"/>
          </a:xfrm>
          <a:prstGeom prst="rect">
            <a:avLst/>
          </a:prstGeom>
          <a:solidFill>
            <a:schemeClr val="accent5">
              <a:lumMod val="40000"/>
              <a:lumOff val="60000"/>
            </a:schemeClr>
          </a:solidFill>
        </p:spPr>
        <p:txBody>
          <a:bodyPr wrap="square">
            <a:spAutoFit/>
          </a:bodyPr>
          <a:lstStyle/>
          <a:p>
            <a:pPr algn="just">
              <a:lnSpc>
                <a:spcPct val="150000"/>
              </a:lnSpc>
              <a:spcBef>
                <a:spcPts val="600"/>
              </a:spcBef>
              <a:spcAft>
                <a:spcPts val="600"/>
              </a:spcAft>
              <a:tabLst>
                <a:tab pos="2552700" algn="l"/>
              </a:tabLst>
            </a:pPr>
            <a:r>
              <a:rPr lang="en-US" sz="3800" b="1" dirty="0" smtClean="0">
                <a:latin typeface="Arial" panose="020B0604020202020204" pitchFamily="34" charset="0"/>
                <a:ea typeface="Times New Roman" panose="02020603050405020304" pitchFamily="18" charset="0"/>
                <a:cs typeface="Arial" panose="020B0604020202020204" pitchFamily="34" charset="0"/>
              </a:rPr>
              <a:t>Phần </a:t>
            </a:r>
            <a:r>
              <a:rPr lang="vi-VN" sz="3800" b="1" dirty="0" smtClean="0">
                <a:latin typeface="Arial" panose="020B0604020202020204" pitchFamily="34" charset="0"/>
                <a:ea typeface="Times New Roman" panose="02020603050405020304" pitchFamily="18" charset="0"/>
                <a:cs typeface="Arial" panose="020B0604020202020204" pitchFamily="34" charset="0"/>
              </a:rPr>
              <a:t>2</a:t>
            </a:r>
            <a:r>
              <a:rPr lang="en-US" sz="3800" b="1" dirty="0" smtClean="0">
                <a:latin typeface="Arial" panose="020B0604020202020204" pitchFamily="34" charset="0"/>
                <a:ea typeface="Times New Roman" panose="02020603050405020304" pitchFamily="18" charset="0"/>
                <a:cs typeface="Arial" panose="020B0604020202020204" pitchFamily="34" charset="0"/>
              </a:rPr>
              <a:t>: </a:t>
            </a:r>
            <a:r>
              <a:rPr lang="en-US" sz="3800" b="1" i="1" dirty="0" smtClean="0">
                <a:latin typeface="Arial" panose="020B0604020202020204" pitchFamily="34" charset="0"/>
                <a:ea typeface="Times New Roman" panose="02020603050405020304" pitchFamily="18" charset="0"/>
                <a:cs typeface="Arial" panose="020B0604020202020204" pitchFamily="34" charset="0"/>
              </a:rPr>
              <a:t>tiếp </a:t>
            </a:r>
            <a:r>
              <a:rPr lang="en-US" sz="3800" b="1" i="1" dirty="0" err="1" smtClean="0">
                <a:latin typeface="Arial" panose="020B0604020202020204" pitchFamily="34" charset="0"/>
                <a:ea typeface="Times New Roman" panose="02020603050405020304" pitchFamily="18" charset="0"/>
                <a:cs typeface="Arial" panose="020B0604020202020204" pitchFamily="34" charset="0"/>
              </a:rPr>
              <a:t>theo</a:t>
            </a:r>
            <a:r>
              <a:rPr lang="vi-VN" sz="3800" b="1" i="1" dirty="0" smtClean="0">
                <a:latin typeface="Arial" panose="020B0604020202020204" pitchFamily="34" charset="0"/>
                <a:ea typeface="Times New Roman" panose="02020603050405020304" pitchFamily="18" charset="0"/>
                <a:cs typeface="Arial" panose="020B0604020202020204" pitchFamily="34" charset="0"/>
              </a:rPr>
              <a:t> </a:t>
            </a:r>
            <a:r>
              <a:rPr lang="en-US" sz="3800" b="1" i="1"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3800" b="1" i="1" dirty="0" smtClean="0">
                <a:latin typeface="Arial" panose="020B0604020202020204" pitchFamily="34" charset="0"/>
                <a:ea typeface="Times New Roman" panose="02020603050405020304" pitchFamily="18" charset="0"/>
                <a:cs typeface="Arial" panose="020B0604020202020204" pitchFamily="34" charset="0"/>
              </a:rPr>
              <a:t> “tự </a:t>
            </a:r>
            <a:r>
              <a:rPr lang="en-US" sz="3800" b="1" i="1" dirty="0" err="1" smtClean="0">
                <a:latin typeface="Arial" panose="020B0604020202020204" pitchFamily="34" charset="0"/>
                <a:ea typeface="Times New Roman" panose="02020603050405020304" pitchFamily="18" charset="0"/>
                <a:cs typeface="Arial" panose="020B0604020202020204" pitchFamily="34" charset="0"/>
              </a:rPr>
              <a:t>bịa</a:t>
            </a:r>
            <a:r>
              <a:rPr lang="en-US" sz="3800" b="1" i="1" dirty="0" smtClean="0">
                <a:latin typeface="Arial" panose="020B0604020202020204" pitchFamily="34" charset="0"/>
                <a:ea typeface="Times New Roman" panose="02020603050405020304" pitchFamily="18" charset="0"/>
                <a:cs typeface="Arial" panose="020B0604020202020204" pitchFamily="34" charset="0"/>
              </a:rPr>
              <a:t> </a:t>
            </a:r>
            <a:r>
              <a:rPr lang="en-US" sz="3800" b="1" i="1" dirty="0" err="1" smtClean="0">
                <a:latin typeface="Arial" panose="020B0604020202020204" pitchFamily="34" charset="0"/>
                <a:ea typeface="Times New Roman" panose="02020603050405020304" pitchFamily="18" charset="0"/>
                <a:cs typeface="Arial" panose="020B0604020202020204" pitchFamily="34" charset="0"/>
              </a:rPr>
              <a:t>ra</a:t>
            </a:r>
            <a:r>
              <a:rPr lang="en-US" sz="3800" b="1" i="1" dirty="0" smtClean="0">
                <a:latin typeface="Arial" panose="020B0604020202020204" pitchFamily="34" charset="0"/>
                <a:ea typeface="Times New Roman" panose="02020603050405020304" pitchFamily="18" charset="0"/>
                <a:cs typeface="Arial" panose="020B0604020202020204" pitchFamily="34" charset="0"/>
              </a:rPr>
              <a:t> nữa”</a:t>
            </a:r>
            <a:r>
              <a:rPr lang="vi-VN" sz="3800" b="1" i="1" dirty="0" smtClean="0">
                <a:latin typeface="Arial" panose="020B0604020202020204" pitchFamily="34" charset="0"/>
                <a:ea typeface="Times New Roman" panose="02020603050405020304" pitchFamily="18" charset="0"/>
                <a:cs typeface="Arial" panose="020B0604020202020204" pitchFamily="34" charset="0"/>
              </a:rPr>
              <a:t>: </a:t>
            </a:r>
            <a:r>
              <a:rPr lang="vi-VN" sz="3800" dirty="0"/>
              <a:t>Một lần phá bom – Nho bị thương cả tổ chăm sóc Nho.</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4648200" y="7154145"/>
            <a:ext cx="12420600" cy="1846659"/>
          </a:xfrm>
          <a:prstGeom prst="rect">
            <a:avLst/>
          </a:prstGeom>
          <a:solidFill>
            <a:schemeClr val="accent5">
              <a:lumMod val="40000"/>
              <a:lumOff val="60000"/>
            </a:schemeClr>
          </a:solidFill>
        </p:spPr>
        <p:txBody>
          <a:bodyPr wrap="square">
            <a:spAutoFit/>
          </a:bodyPr>
          <a:lstStyle/>
          <a:p>
            <a:pPr algn="just">
              <a:lnSpc>
                <a:spcPct val="150000"/>
              </a:lnSpc>
              <a:spcBef>
                <a:spcPts val="600"/>
              </a:spcBef>
              <a:spcAft>
                <a:spcPts val="600"/>
              </a:spcAft>
              <a:tabLst>
                <a:tab pos="2552700" algn="l"/>
              </a:tabLst>
            </a:pPr>
            <a:r>
              <a:rPr lang="en-US" sz="3800" b="1" dirty="0" smtClean="0">
                <a:latin typeface="Arial" panose="020B0604020202020204" pitchFamily="34" charset="0"/>
                <a:ea typeface="Times New Roman" panose="02020603050405020304" pitchFamily="18" charset="0"/>
                <a:cs typeface="Arial" panose="020B0604020202020204" pitchFamily="34" charset="0"/>
              </a:rPr>
              <a:t>Phần </a:t>
            </a:r>
            <a:r>
              <a:rPr lang="vi-VN" sz="3800" b="1" dirty="0">
                <a:latin typeface="Arial" panose="020B0604020202020204" pitchFamily="34" charset="0"/>
                <a:ea typeface="Times New Roman" panose="02020603050405020304" pitchFamily="18" charset="0"/>
                <a:cs typeface="Arial" panose="020B0604020202020204" pitchFamily="34" charset="0"/>
              </a:rPr>
              <a:t>3</a:t>
            </a:r>
            <a:r>
              <a:rPr lang="en-US" sz="3800" b="1" dirty="0" smtClean="0">
                <a:latin typeface="Arial" panose="020B0604020202020204" pitchFamily="34" charset="0"/>
                <a:ea typeface="Times New Roman" panose="02020603050405020304" pitchFamily="18" charset="0"/>
                <a:cs typeface="Arial" panose="020B0604020202020204" pitchFamily="34" charset="0"/>
              </a:rPr>
              <a:t>: </a:t>
            </a:r>
            <a:r>
              <a:rPr lang="vi-VN" sz="3800" b="1" i="1" dirty="0" smtClean="0">
                <a:latin typeface="Arial" panose="020B0604020202020204" pitchFamily="34" charset="0"/>
                <a:ea typeface="Times New Roman" panose="02020603050405020304" pitchFamily="18" charset="0"/>
                <a:cs typeface="Arial" panose="020B0604020202020204" pitchFamily="34" charset="0"/>
              </a:rPr>
              <a:t>phần còn lại: </a:t>
            </a:r>
            <a:r>
              <a:rPr lang="vi-VN" sz="3800" dirty="0"/>
              <a:t>Cảm xúc của Phương Định sau cơn mưa đá.</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14" name="Straight Arrow Connector 13"/>
          <p:cNvCxnSpPr>
            <a:stCxn id="5" idx="3"/>
            <a:endCxn id="6" idx="1"/>
          </p:cNvCxnSpPr>
          <p:nvPr/>
        </p:nvCxnSpPr>
        <p:spPr>
          <a:xfrm flipV="1">
            <a:off x="3957006" y="3457356"/>
            <a:ext cx="691194" cy="23113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a:stCxn id="5" idx="3"/>
            <a:endCxn id="12" idx="1"/>
          </p:cNvCxnSpPr>
          <p:nvPr/>
        </p:nvCxnSpPr>
        <p:spPr>
          <a:xfrm flipV="1">
            <a:off x="3957006" y="5767415"/>
            <a:ext cx="691194" cy="12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5" idx="3"/>
            <a:endCxn id="13" idx="1"/>
          </p:cNvCxnSpPr>
          <p:nvPr/>
        </p:nvCxnSpPr>
        <p:spPr>
          <a:xfrm>
            <a:off x="3957006" y="5768697"/>
            <a:ext cx="691194" cy="23087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5394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1618</Words>
  <PresentationFormat>Custom</PresentationFormat>
  <Paragraphs>161</Paragraphs>
  <Slides>36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Wingdings</vt:lpstr>
      <vt:lpstr>Arial</vt:lpstr>
      <vt:lpstr>Times New Roman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2021-12-15T15:10:05Z</dcterms:modified>
  <dc:identifier>DAEtUBLhDZE</dc:identifier>
</cp:coreProperties>
</file>