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7" r:id="rId2"/>
    <p:sldId id="425" r:id="rId3"/>
    <p:sldId id="427" r:id="rId4"/>
    <p:sldId id="430" r:id="rId5"/>
    <p:sldId id="429" r:id="rId6"/>
    <p:sldId id="470" r:id="rId7"/>
    <p:sldId id="465" r:id="rId8"/>
    <p:sldId id="440" r:id="rId9"/>
    <p:sldId id="446" r:id="rId10"/>
    <p:sldId id="471" r:id="rId11"/>
    <p:sldId id="472" r:id="rId12"/>
    <p:sldId id="473" r:id="rId13"/>
    <p:sldId id="457" r:id="rId14"/>
    <p:sldId id="475" r:id="rId15"/>
    <p:sldId id="451" r:id="rId16"/>
    <p:sldId id="476" r:id="rId17"/>
    <p:sldId id="477" r:id="rId18"/>
    <p:sldId id="462" r:id="rId19"/>
    <p:sldId id="478" r:id="rId20"/>
    <p:sldId id="459" r:id="rId21"/>
    <p:sldId id="460" r:id="rId22"/>
    <p:sldId id="47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6600"/>
    <a:srgbClr val="000099"/>
    <a:srgbClr val="003300"/>
    <a:srgbClr val="FFFF00"/>
    <a:srgbClr val="CC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795AE5-FA47-4E3C-948D-F1F1C82B2A2F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5635A7-03D7-4F30-BADB-67229F30F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85EFC-E9AC-4CBB-9CD5-785195E2B255}" type="slidenum">
              <a:rPr lang="en-US" altLang="vi-VN"/>
              <a:pPr/>
              <a:t>12</a:t>
            </a:fld>
            <a:endParaRPr lang="en-US" altLang="vi-VN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8666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CC065-5E32-4D4E-93AA-CC2E216F308B}" type="slidenum">
              <a:rPr lang="en-US" altLang="vi-VN"/>
              <a:pPr/>
              <a:t>16</a:t>
            </a:fld>
            <a:endParaRPr lang="en-US" altLang="vi-VN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85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93044-CB7E-4E3E-AA02-0BA25BB5A171}" type="slidenum">
              <a:rPr lang="en-US" altLang="vi-VN"/>
              <a:pPr/>
              <a:t>17</a:t>
            </a:fld>
            <a:endParaRPr lang="en-US" altLang="vi-VN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8262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0633-44ED-441C-AD56-04E558902FF5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2ED7-1D00-4D3B-9B9D-5E8387E45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8918-731D-4085-BAA5-88DF3D96313E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7308-42BF-421C-BF4B-31B28154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6C59-7C53-447F-BED5-A8E76C4D42A8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99E1-E63C-417C-B00C-4395BE2C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11CC-E30F-4ADD-94D6-FADA86E50966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69A4-0059-4D55-A864-534C2D401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6A8D-E9B7-4051-BADF-1D885DEE6B2E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3451-75F2-4F35-9E93-6F21A15CA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729F-E47C-4351-A421-B2F49A39583C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A044-EFE4-4141-9CC5-D77C0222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4EB2-6A3B-4704-84A4-3131544BA5CD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6ACF-B19C-4AA2-B9C8-8E327F1A0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55A1-F4A2-4130-A58F-91D0CA6D78A0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9E63-D531-472A-A6FB-9166F220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6989-ADB1-4259-99BE-BF109CE81348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959A-2A16-4736-863E-9F1197606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C240-B446-4EBD-9ED3-1AF1FA490231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43A0-7E7D-4B41-8044-88EA33395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DAAC-1D4D-45B8-B06B-0FBA7C9ACAE4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A764-7067-49F9-9EEF-E81DFEB0C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79AD4-B798-48CF-8B20-AC73E565B77F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8489D2-0E50-4A48-9A8F-68B0FB2A0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vn/url?sa=i&amp;source=images&amp;cd=&amp;cad=rja&amp;docid=UhNHSzR0hfKl3M&amp;tbnid=iGDx-oLuxM0-uM:&amp;ved=&amp;url=http://vi.wikipedia.org/wiki/Taj_Mahal&amp;ei=whtSUoOJMYL1iQejl4CQAQ&amp;psig=AFQjCNGqaIXRpqKKjR553dv3HTP3HlDL4Q&amp;ust=1381199170864838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 descr="Ấn Độ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508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33850" y="2997200"/>
            <a:ext cx="723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ẤN ĐỘ</a:t>
            </a:r>
          </a:p>
        </p:txBody>
      </p:sp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925"/>
            <a:ext cx="44958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&#10;DÃ²ng sÃ´ng linh thiÃªng nháº¥t cá»§a ngÆ°á»iÂ áº¤nÂ Äá»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5350" y="3505200"/>
            <a:ext cx="4343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aj_Mahal_in_March_200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2175" y="34925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15000" y="3170238"/>
            <a:ext cx="22717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1"/>
                </a:solidFill>
                <a:latin typeface="+mj-lt"/>
                <a:cs typeface="+mn-cs"/>
              </a:rPr>
              <a:t>khu đền Taj Mahal</a:t>
            </a:r>
            <a:endParaRPr lang="en-US" sz="20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89650" y="6464300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 Hằng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49" y="752475"/>
            <a:ext cx="5632449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I. Sự xâm lược và chính sách thống trị của 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360" y="1120835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II. Phong trào đấu tranh giải phóng dân tộc của nhân dân Ấn Độ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371" y="1880168"/>
            <a:ext cx="461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 Khởi nghĩa Xi-pay (1857-1859)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8600" y="3976034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72187" y="2280278"/>
            <a:ext cx="55666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Duyên cớ :</a:t>
            </a:r>
          </a:p>
          <a:p>
            <a:pPr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lính Xi-pay bất mãn trước việc bọn chỉ huy Anh bắt giam những người lính có tư tưởng chống đối.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5148" y="3781592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Diễn biến của cuộc khởi nghĩa Xi-pay :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42" y="4199807"/>
            <a:ext cx="5369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Cuộc khởi nghĩa duy trì khoảng 2 năm (1857 - 1859) thì bị thực dân Anh đàn áp đẫm máu.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" y="5215470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Ý nghĩa :</a:t>
            </a:r>
            <a:r>
              <a:rPr lang="pt-BR" sz="2000" dirty="0"/>
              <a:t> </a:t>
            </a:r>
            <a:endParaRPr lang="en-US" sz="2000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242" y="5606169"/>
            <a:ext cx="83207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Tiêu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biểu cho tinh thần đấu tranh bất khuất của nhân dân Ấn Độ. </a:t>
            </a:r>
            <a:endParaRPr 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Thúc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đẩy phong trào đấu tranh chống thực dân Anh giành độc lập dân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tộc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677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49" y="752475"/>
            <a:ext cx="5632449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I. Sự xâm lược và chính sách thống trị của 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360" y="1120835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II. Phong trào đấu tranh giải phóng dân tộc của nhân dân Ấn Độ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8600" y="3976034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2032" y="2361454"/>
            <a:ext cx="51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vi-VN" sz="2000" b="1" dirty="0">
                <a:solidFill>
                  <a:srgbClr val="0000FF"/>
                </a:solidFill>
              </a:rPr>
              <a:t>Đảng Quốc Đại (1885) – Chính đảng của giai cấp tư sản Ấn Độ: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371" y="1880168"/>
            <a:ext cx="461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 Khởi nghĩa Xi-pay (1857-1859)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0"/>
            <a:ext cx="4800600" cy="125880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tiêu:</a:t>
            </a:r>
          </a:p>
          <a:p>
            <a:pPr marL="0" indent="0">
              <a:buNone/>
            </a:pPr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Đấu tranh giành quyền tự trị.</a:t>
            </a:r>
          </a:p>
          <a:p>
            <a:pPr marL="0" indent="0">
              <a:buNone/>
            </a:pPr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Phát triển nền kinh tế dân tộc.</a:t>
            </a:r>
            <a:endParaRPr lang="en-US" altLang="vi-VN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04800" y="4170769"/>
            <a:ext cx="4734760" cy="534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Hoạt động: Phân hóa thành 2 phái</a:t>
            </a:r>
            <a:endParaRPr lang="en-US" altLang="vi-VN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2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4000" dirty="0"/>
              <a:t>Hoạt động:</a:t>
            </a:r>
            <a:br>
              <a:rPr lang="en-US" altLang="vi-VN" sz="4000" dirty="0"/>
            </a:br>
            <a:r>
              <a:rPr lang="en-US" altLang="vi-VN" sz="4000" dirty="0"/>
              <a:t> Phân hóa thành 2 phái</a:t>
            </a:r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429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		Ôn hòa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		   (Mehta)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     Chủ trương thỏa hiệp            </a:t>
            </a:r>
          </a:p>
        </p:txBody>
      </p:sp>
      <p:sp>
        <p:nvSpPr>
          <p:cNvPr id="28702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0386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		Cấp tiến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endParaRPr lang="en-US" altLang="vi-VN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		     (Ti - lac)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000"/>
              <a:t>   Kiên quyết chống thực dân Anh</a:t>
            </a:r>
          </a:p>
        </p:txBody>
      </p:sp>
      <p:pic>
        <p:nvPicPr>
          <p:cNvPr id="28704" name="Picture 32" descr="20t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384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33" descr="b%20g%20til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57400"/>
            <a:ext cx="2586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3962400" y="5715000"/>
            <a:ext cx="38100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4038600" y="6019800"/>
            <a:ext cx="30480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V="1">
            <a:off x="4419600" y="5715000"/>
            <a:ext cx="30480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4419600" y="6019800"/>
            <a:ext cx="304800" cy="304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897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99" grpId="0"/>
      <p:bldP spid="28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990600" y="4922838"/>
            <a:ext cx="7086600" cy="1477962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 hùng dân tộc Ấn Độ, lãnh tụ phái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ấp tiến trong 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Đảng Quốc đại</a:t>
            </a:r>
            <a:r>
              <a: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. Ông đã chỉ đạo cuộc kháng chiến chống chế độ thực dân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và giành độc lập cho Ấn Độ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với sự ủng hộ nhiệt liệt của hàng triệu người dân.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Tháng 6-1908, Tilak  và nhiều chiến sĩ CM bị chính quyền Anh bắt giam, ông bị kết án 6 năm tù khổ sai. </a:t>
            </a:r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943600" cy="4129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482850" y="4495800"/>
            <a:ext cx="3994150" cy="40005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0000"/>
                </a:solidFill>
                <a:latin typeface="+mj-lt"/>
                <a:cs typeface="+mn-cs"/>
              </a:rPr>
              <a:t>Bal Gangadhar Tilak (1856-1920)</a:t>
            </a:r>
            <a:endParaRPr lang="en-US" sz="2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49" y="752475"/>
            <a:ext cx="5632449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I. Sự xâm lược và chính sách thống trị của 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360" y="1120835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II. Phong trào đấu tranh giải phóng dân tộc của nhân dân Ấn Độ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8600" y="3976034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361454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vi-VN" sz="2000" b="1" dirty="0">
                <a:solidFill>
                  <a:srgbClr val="0000FF"/>
                </a:solidFill>
              </a:rPr>
              <a:t>Đảng Quốc Đại (1885) – Chính đảng của giai cấp tư sản Ấn Độ: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599" y="1880168"/>
            <a:ext cx="44006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 Khởi nghĩa Xi-pay (1857-1859)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3048000"/>
            <a:ext cx="4800600" cy="125880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tiêu:</a:t>
            </a:r>
          </a:p>
          <a:p>
            <a:pPr marL="0" indent="0">
              <a:buNone/>
            </a:pPr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Đấu tranh giành quyền tự trị.</a:t>
            </a:r>
          </a:p>
          <a:p>
            <a:pPr marL="0" indent="0">
              <a:buNone/>
            </a:pPr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Phát triển nền kinh tế dân tộc.</a:t>
            </a:r>
            <a:endParaRPr lang="en-US" altLang="vi-VN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04800" y="4170769"/>
            <a:ext cx="4734760" cy="5340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vi-VN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Hoạt động: Phân hóa thành 2 phái</a:t>
            </a:r>
            <a:endParaRPr lang="en-US" altLang="vi-VN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642699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Khởi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 Bom-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Bay:</a:t>
            </a:r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1908)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Đỉnh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 của phong trào giải phóng dân tộc Ấn Độ </a:t>
            </a:r>
            <a:endParaRPr lang="vi-VN" sz="1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615158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vi-VN" sz="2000" b="1" dirty="0" smtClean="0">
                <a:solidFill>
                  <a:srgbClr val="0000FF"/>
                </a:solidFill>
              </a:rPr>
              <a:t>- Là </a:t>
            </a:r>
            <a:r>
              <a:rPr lang="en-US" altLang="vi-VN" sz="2000" b="1" dirty="0">
                <a:solidFill>
                  <a:srgbClr val="0000FF"/>
                </a:solidFill>
              </a:rPr>
              <a:t>cuộc đấu tranh chính trị lớn đầu tiên của giai cấp vô sản Ấn </a:t>
            </a:r>
            <a:r>
              <a:rPr lang="en-US" altLang="vi-VN" sz="2000" b="1" dirty="0" smtClean="0">
                <a:solidFill>
                  <a:srgbClr val="0000FF"/>
                </a:solidFill>
              </a:rPr>
              <a:t>Độ</a:t>
            </a:r>
            <a:endParaRPr lang="en-US" altLang="vi-VN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51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350" y="752475"/>
            <a:ext cx="47640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xâm lược và chính sách thống trị của Anh: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4654550" y="747713"/>
            <a:ext cx="69850" cy="6103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4925" y="1371600"/>
            <a:ext cx="466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Qúa trình thực dân Anh xâm lược Ấn Độ: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41275" y="1695450"/>
            <a:ext cx="4660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Giữa TK XVIII, TD Anh đã hoàn thành việc xâm lược và áp đặt ách thống trị đối với Ấn Độ.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53975" y="2303463"/>
            <a:ext cx="447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Chính sách thống trị của TD Anh: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69850" y="2590800"/>
            <a:ext cx="4686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+ Về chính trị, Anh trực tiếp cai trị Ấn Độ.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+ Thực hiện chính sách “chia để trị”, khoét sâu sự phân biệt về đẳng cấp, tôn giáo…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0" y="3429000"/>
            <a:ext cx="468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 trào đấu tranh giải phóng dân tộc của nhân dân Ấn Độ: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109538" y="4038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Khởi nghĩa Xi-pay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(1857-1859):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109538" y="4343400"/>
            <a:ext cx="466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- Nguyên nhân sâu xa: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do chính sách thống trị hà khắc của TD Anh =&gt; mâu thuẫn dân tộc sâu sắc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Duyên cớ: SGK/57</a:t>
            </a: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06363" y="5486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- Diễn biến:</a:t>
            </a:r>
          </a:p>
        </p:txBody>
      </p:sp>
      <p:sp>
        <p:nvSpPr>
          <p:cNvPr id="28684" name="TextBox 17"/>
          <p:cNvSpPr txBox="1">
            <a:spLocks noChangeArrowheads="1"/>
          </p:cNvSpPr>
          <p:nvPr/>
        </p:nvSpPr>
        <p:spPr bwMode="auto">
          <a:xfrm>
            <a:off x="109538" y="5867400"/>
            <a:ext cx="466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Ngày 10-5-1857, hàng vạn lính Xi- pay nổi dậy khởi nghĩa, nhân dân hưởng ứng đông đảo </a:t>
            </a: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4702175" y="884238"/>
            <a:ext cx="4508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Khởi nghĩa nhanh chóng lan khắp miền Bắc và Trung, lập chính quyền ở ba thành phố lớn.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+ Khởi nghĩa duy trì hai năm thì bị đàn áp.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Ý nghĩa: tiêu biểu cho tinh thần bất khuất của nhân dân Ấn Độ.</a:t>
            </a:r>
          </a:p>
        </p:txBody>
      </p:sp>
      <p:sp>
        <p:nvSpPr>
          <p:cNvPr id="28686" name="TextBox 1"/>
          <p:cNvSpPr txBox="1">
            <a:spLocks noChangeArrowheads="1"/>
          </p:cNvSpPr>
          <p:nvPr/>
        </p:nvSpPr>
        <p:spPr bwMode="auto">
          <a:xfrm>
            <a:off x="4867275" y="2286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Hoạt động của Đảng Quốc đại: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7" name="Rectangle 2"/>
          <p:cNvSpPr>
            <a:spLocks noChangeArrowheads="1"/>
          </p:cNvSpPr>
          <p:nvPr/>
        </p:nvSpPr>
        <p:spPr bwMode="auto">
          <a:xfrm>
            <a:off x="4686300" y="2590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- Năm 1885, Đảng Quốc đại – chính đảng đầu tiên của giai cấp tư sản Ấn Độ được thành lập.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6300" y="32004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-  Bị phân hóa thành hai phái: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+ Phái “Ôn hòa” chủ trương thỏa hiệp.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+ Phái “Cấp tiến” do Ti-lắc cầm đầu kiên quyết chống Anh.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Tháng 6-1905, Ti- lắc bị bắt và kết án 6 năm tù đã thổi bùng lên ngọn lữa đấu tranh mới.</a:t>
            </a:r>
          </a:p>
        </p:txBody>
      </p:sp>
      <p:sp>
        <p:nvSpPr>
          <p:cNvPr id="28689" name="TextBox 6"/>
          <p:cNvSpPr txBox="1">
            <a:spLocks noChangeArrowheads="1"/>
          </p:cNvSpPr>
          <p:nvPr/>
        </p:nvSpPr>
        <p:spPr bwMode="auto">
          <a:xfrm>
            <a:off x="4800600" y="48768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Khởi nghĩa Bom-bay 1908 </a:t>
            </a:r>
          </a:p>
        </p:txBody>
      </p:sp>
      <p:pic>
        <p:nvPicPr>
          <p:cNvPr id="28690" name="Picture 13" descr="an do cu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450" y="2946400"/>
            <a:ext cx="56515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4800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chemeClr val="folHlink"/>
                </a:solidFill>
                <a:latin typeface="VNI-Times" pitchFamily="2" charset="0"/>
              </a:rPr>
              <a:t>	</a:t>
            </a:r>
            <a:r>
              <a:rPr lang="en-US" altLang="vi-VN" sz="2000" dirty="0">
                <a:solidFill>
                  <a:schemeClr val="folHlink"/>
                </a:solidFill>
                <a:latin typeface="VNI-Times" pitchFamily="2" charset="0"/>
              </a:rPr>
              <a:t>	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chemeClr val="folHlink"/>
                </a:solidFill>
                <a:latin typeface="VNI-Times" pitchFamily="2" charset="0"/>
              </a:rPr>
              <a:t>	</a:t>
            </a:r>
            <a:r>
              <a:rPr lang="en-US" altLang="vi-VN" sz="3600" dirty="0">
                <a:solidFill>
                  <a:srgbClr val="FF0000"/>
                </a:solidFill>
                <a:latin typeface="VNI-Times" pitchFamily="2" charset="0"/>
              </a:rPr>
              <a:t>V</a:t>
            </a:r>
            <a:r>
              <a:rPr lang="en-US" altLang="vi-VN" sz="3600" dirty="0">
                <a:solidFill>
                  <a:srgbClr val="FF0000"/>
                </a:solidFill>
              </a:rPr>
              <a:t>ì sao các phong trào đều thất bại?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vi-VN" sz="36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vi-VN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en-US" altLang="vi-VN" sz="3600" dirty="0">
                <a:latin typeface=".Arial"/>
              </a:rPr>
              <a:t>Do thiếu một giai cấp tiên tiến lãnh đạo.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vi-VN" sz="3600" dirty="0">
              <a:latin typeface=".Arial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vi-VN" sz="3600" dirty="0">
                <a:latin typeface=".Arial"/>
              </a:rPr>
              <a:t>- 	Do ho</a:t>
            </a:r>
            <a:r>
              <a:rPr lang="en-US" altLang="vi-VN" sz="3600" dirty="0"/>
              <a:t>ạt</a:t>
            </a:r>
            <a:r>
              <a:rPr lang="en-US" altLang="vi-VN" sz="3600" dirty="0">
                <a:latin typeface=".Arial"/>
              </a:rPr>
              <a:t> động rời rạc của lực lượng khởi nghĩa.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vi-VN" sz="3600" u="sng" dirty="0">
              <a:solidFill>
                <a:srgbClr val="FFFF00"/>
              </a:solidFill>
              <a:latin typeface=".Arial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vi-VN" dirty="0"/>
          </a:p>
        </p:txBody>
      </p:sp>
    </p:spTree>
    <p:extLst>
      <p:ext uri="{BB962C8B-B14F-4D97-AF65-F5344CB8AC3E}">
        <p14:creationId xmlns:p14="http://schemas.microsoft.com/office/powerpoint/2010/main" val="20499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3200" u="sng" dirty="0">
                <a:solidFill>
                  <a:srgbClr val="0000FF"/>
                </a:solidFill>
              </a:rPr>
              <a:t>4</a:t>
            </a:r>
            <a:r>
              <a:rPr lang="en-US" altLang="vi-VN" sz="3200" u="sng" dirty="0" smtClean="0">
                <a:solidFill>
                  <a:srgbClr val="0000FF"/>
                </a:solidFill>
              </a:rPr>
              <a:t>/ </a:t>
            </a:r>
            <a:r>
              <a:rPr lang="en-US" altLang="vi-VN" sz="3200" u="sng" dirty="0">
                <a:solidFill>
                  <a:srgbClr val="0000FF"/>
                </a:solidFill>
              </a:rPr>
              <a:t>Ý nghĩa phong trào đấu tranh giải phóng của nhân dân Ấn Độ: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8119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dirty="0" smtClean="0"/>
              <a:t>- </a:t>
            </a:r>
            <a:r>
              <a:rPr lang="en-US" altLang="vi-VN" dirty="0"/>
              <a:t>Cổ vũ lòng yêu nước.</a:t>
            </a:r>
          </a:p>
          <a:p>
            <a:pPr>
              <a:buFontTx/>
              <a:buNone/>
            </a:pPr>
            <a:r>
              <a:rPr lang="en-US" altLang="vi-VN" dirty="0" smtClean="0"/>
              <a:t>- </a:t>
            </a:r>
            <a:r>
              <a:rPr lang="en-US" altLang="vi-VN" dirty="0"/>
              <a:t>Thúc đẩy phong trào GPDT, đặt cơ sở cho thắng lợi sau này.</a:t>
            </a:r>
          </a:p>
        </p:txBody>
      </p:sp>
    </p:spTree>
    <p:extLst>
      <p:ext uri="{BB962C8B-B14F-4D97-AF65-F5344CB8AC3E}">
        <p14:creationId xmlns:p14="http://schemas.microsoft.com/office/powerpoint/2010/main" val="124589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62200" y="0"/>
            <a:ext cx="3827463" cy="609600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 defTabSz="912813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4572000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3: Mục tiêu đấu tranh của Đảng Quốc đại là:</a:t>
            </a:r>
            <a:endParaRPr lang="en-US" sz="24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giành quyền tự chủ, phát triển kinh tế dân tộc.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B. xây dựng chế độ quân chủ lập hiến. 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C. xây dựng chính quyền dân chủ nhân dân.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D. xây dựng chế độ quân chủ chuyên chế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3" y="3230563"/>
            <a:ext cx="8613775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pt-B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Đảng Quốc đại là chính đảng của giai cấp nào ở Ấn Độ?</a:t>
            </a:r>
            <a:endParaRPr lang="en-US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lphaUcPeriod"/>
            </a:pPr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nông dân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B. tư sản                             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phong kiến                          D. công nhân                                          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625" y="838200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Bài 1: Xi- pay là tên :</a:t>
            </a:r>
          </a:p>
          <a:p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A. một đội quân người Anh ở Ấ Độ.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B. tên người lãnh đạo cuộc khởi nghĩa.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C. tên địa phương nổ ra cuộc khởi nghĩa.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D. tên gọi những đội quân người Ấn Độ đánh thuê cho đế quốc Anh.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9575" y="2346325"/>
            <a:ext cx="400050" cy="3587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64013" y="3651250"/>
            <a:ext cx="331787" cy="3587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4200" y="4953000"/>
            <a:ext cx="330200" cy="3587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9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9400" y="76200"/>
            <a:ext cx="3827463" cy="609600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 defTabSz="912813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an do cu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14478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(Biển A ráp)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5791200" y="3810000"/>
            <a:ext cx="10668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Vịnh Ben gan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057400" y="5486400"/>
            <a:ext cx="1676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Ấn Độ Dương</a:t>
            </a:r>
          </a:p>
        </p:txBody>
      </p:sp>
      <p:sp>
        <p:nvSpPr>
          <p:cNvPr id="15365" name="Freeform 18"/>
          <p:cNvSpPr>
            <a:spLocks/>
          </p:cNvSpPr>
          <p:nvPr/>
        </p:nvSpPr>
        <p:spPr bwMode="auto">
          <a:xfrm>
            <a:off x="1743075" y="141288"/>
            <a:ext cx="5422900" cy="5376862"/>
          </a:xfrm>
          <a:custGeom>
            <a:avLst/>
            <a:gdLst>
              <a:gd name="T0" fmla="*/ 2147483647 w 3490"/>
              <a:gd name="T1" fmla="*/ 2147483647 h 3387"/>
              <a:gd name="T2" fmla="*/ 2147483647 w 3490"/>
              <a:gd name="T3" fmla="*/ 2147483647 h 3387"/>
              <a:gd name="T4" fmla="*/ 2147483647 w 3490"/>
              <a:gd name="T5" fmla="*/ 2147483647 h 3387"/>
              <a:gd name="T6" fmla="*/ 2147483647 w 3490"/>
              <a:gd name="T7" fmla="*/ 2147483647 h 3387"/>
              <a:gd name="T8" fmla="*/ 2147483647 w 3490"/>
              <a:gd name="T9" fmla="*/ 2147483647 h 3387"/>
              <a:gd name="T10" fmla="*/ 2147483647 w 3490"/>
              <a:gd name="T11" fmla="*/ 2147483647 h 3387"/>
              <a:gd name="T12" fmla="*/ 2147483647 w 3490"/>
              <a:gd name="T13" fmla="*/ 2147483647 h 3387"/>
              <a:gd name="T14" fmla="*/ 2147483647 w 3490"/>
              <a:gd name="T15" fmla="*/ 2147483647 h 3387"/>
              <a:gd name="T16" fmla="*/ 2147483647 w 3490"/>
              <a:gd name="T17" fmla="*/ 2147483647 h 3387"/>
              <a:gd name="T18" fmla="*/ 2147483647 w 3490"/>
              <a:gd name="T19" fmla="*/ 2147483647 h 3387"/>
              <a:gd name="T20" fmla="*/ 2147483647 w 3490"/>
              <a:gd name="T21" fmla="*/ 2147483647 h 3387"/>
              <a:gd name="T22" fmla="*/ 2147483647 w 3490"/>
              <a:gd name="T23" fmla="*/ 2147483647 h 3387"/>
              <a:gd name="T24" fmla="*/ 2147483647 w 3490"/>
              <a:gd name="T25" fmla="*/ 2147483647 h 3387"/>
              <a:gd name="T26" fmla="*/ 2147483647 w 3490"/>
              <a:gd name="T27" fmla="*/ 2147483647 h 3387"/>
              <a:gd name="T28" fmla="*/ 2147483647 w 3490"/>
              <a:gd name="T29" fmla="*/ 2147483647 h 3387"/>
              <a:gd name="T30" fmla="*/ 2147483647 w 3490"/>
              <a:gd name="T31" fmla="*/ 2147483647 h 3387"/>
              <a:gd name="T32" fmla="*/ 2147483647 w 3490"/>
              <a:gd name="T33" fmla="*/ 2147483647 h 3387"/>
              <a:gd name="T34" fmla="*/ 2147483647 w 3490"/>
              <a:gd name="T35" fmla="*/ 2147483647 h 3387"/>
              <a:gd name="T36" fmla="*/ 2147483647 w 3490"/>
              <a:gd name="T37" fmla="*/ 2147483647 h 3387"/>
              <a:gd name="T38" fmla="*/ 2147483647 w 3490"/>
              <a:gd name="T39" fmla="*/ 2147483647 h 3387"/>
              <a:gd name="T40" fmla="*/ 2147483647 w 3490"/>
              <a:gd name="T41" fmla="*/ 2147483647 h 3387"/>
              <a:gd name="T42" fmla="*/ 2147483647 w 3490"/>
              <a:gd name="T43" fmla="*/ 2147483647 h 3387"/>
              <a:gd name="T44" fmla="*/ 2147483647 w 3490"/>
              <a:gd name="T45" fmla="*/ 2147483647 h 3387"/>
              <a:gd name="T46" fmla="*/ 2147483647 w 3490"/>
              <a:gd name="T47" fmla="*/ 2147483647 h 3387"/>
              <a:gd name="T48" fmla="*/ 2147483647 w 3490"/>
              <a:gd name="T49" fmla="*/ 2147483647 h 3387"/>
              <a:gd name="T50" fmla="*/ 2147483647 w 3490"/>
              <a:gd name="T51" fmla="*/ 2147483647 h 3387"/>
              <a:gd name="T52" fmla="*/ 2147483647 w 3490"/>
              <a:gd name="T53" fmla="*/ 2147483647 h 3387"/>
              <a:gd name="T54" fmla="*/ 2147483647 w 3490"/>
              <a:gd name="T55" fmla="*/ 2147483647 h 3387"/>
              <a:gd name="T56" fmla="*/ 2147483647 w 3490"/>
              <a:gd name="T57" fmla="*/ 2147483647 h 3387"/>
              <a:gd name="T58" fmla="*/ 2147483647 w 3490"/>
              <a:gd name="T59" fmla="*/ 2147483647 h 3387"/>
              <a:gd name="T60" fmla="*/ 2147483647 w 3490"/>
              <a:gd name="T61" fmla="*/ 2147483647 h 3387"/>
              <a:gd name="T62" fmla="*/ 2147483647 w 3490"/>
              <a:gd name="T63" fmla="*/ 2147483647 h 3387"/>
              <a:gd name="T64" fmla="*/ 2147483647 w 3490"/>
              <a:gd name="T65" fmla="*/ 2147483647 h 3387"/>
              <a:gd name="T66" fmla="*/ 2147483647 w 3490"/>
              <a:gd name="T67" fmla="*/ 2147483647 h 3387"/>
              <a:gd name="T68" fmla="*/ 2147483647 w 3490"/>
              <a:gd name="T69" fmla="*/ 2147483647 h 3387"/>
              <a:gd name="T70" fmla="*/ 2147483647 w 3490"/>
              <a:gd name="T71" fmla="*/ 2147483647 h 3387"/>
              <a:gd name="T72" fmla="*/ 2147483647 w 3490"/>
              <a:gd name="T73" fmla="*/ 2147483647 h 3387"/>
              <a:gd name="T74" fmla="*/ 2147483647 w 3490"/>
              <a:gd name="T75" fmla="*/ 2147483647 h 3387"/>
              <a:gd name="T76" fmla="*/ 2147483647 w 3490"/>
              <a:gd name="T77" fmla="*/ 2147483647 h 3387"/>
              <a:gd name="T78" fmla="*/ 2147483647 w 3490"/>
              <a:gd name="T79" fmla="*/ 2147483647 h 3387"/>
              <a:gd name="T80" fmla="*/ 2147483647 w 3490"/>
              <a:gd name="T81" fmla="*/ 2147483647 h 3387"/>
              <a:gd name="T82" fmla="*/ 2147483647 w 3490"/>
              <a:gd name="T83" fmla="*/ 2147483647 h 33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90"/>
              <a:gd name="T127" fmla="*/ 0 h 3387"/>
              <a:gd name="T128" fmla="*/ 3490 w 3490"/>
              <a:gd name="T129" fmla="*/ 3387 h 33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90" h="3387">
                <a:moveTo>
                  <a:pt x="326" y="1342"/>
                </a:moveTo>
                <a:cubicBezTo>
                  <a:pt x="242" y="1339"/>
                  <a:pt x="158" y="1341"/>
                  <a:pt x="74" y="1333"/>
                </a:cubicBezTo>
                <a:cubicBezTo>
                  <a:pt x="42" y="1330"/>
                  <a:pt x="11" y="1261"/>
                  <a:pt x="11" y="1261"/>
                </a:cubicBezTo>
                <a:cubicBezTo>
                  <a:pt x="15" y="1231"/>
                  <a:pt x="7" y="1193"/>
                  <a:pt x="29" y="1171"/>
                </a:cubicBezTo>
                <a:cubicBezTo>
                  <a:pt x="77" y="1123"/>
                  <a:pt x="98" y="1133"/>
                  <a:pt x="164" y="1126"/>
                </a:cubicBezTo>
                <a:cubicBezTo>
                  <a:pt x="177" y="1086"/>
                  <a:pt x="171" y="1077"/>
                  <a:pt x="137" y="1054"/>
                </a:cubicBezTo>
                <a:cubicBezTo>
                  <a:pt x="104" y="1004"/>
                  <a:pt x="120" y="974"/>
                  <a:pt x="65" y="937"/>
                </a:cubicBezTo>
                <a:cubicBezTo>
                  <a:pt x="0" y="840"/>
                  <a:pt x="15" y="964"/>
                  <a:pt x="29" y="766"/>
                </a:cubicBezTo>
                <a:cubicBezTo>
                  <a:pt x="157" y="830"/>
                  <a:pt x="210" y="805"/>
                  <a:pt x="389" y="811"/>
                </a:cubicBezTo>
                <a:cubicBezTo>
                  <a:pt x="440" y="805"/>
                  <a:pt x="489" y="817"/>
                  <a:pt x="506" y="766"/>
                </a:cubicBezTo>
                <a:cubicBezTo>
                  <a:pt x="509" y="730"/>
                  <a:pt x="503" y="692"/>
                  <a:pt x="515" y="658"/>
                </a:cubicBezTo>
                <a:cubicBezTo>
                  <a:pt x="520" y="645"/>
                  <a:pt x="539" y="647"/>
                  <a:pt x="551" y="640"/>
                </a:cubicBezTo>
                <a:cubicBezTo>
                  <a:pt x="631" y="595"/>
                  <a:pt x="511" y="626"/>
                  <a:pt x="722" y="613"/>
                </a:cubicBezTo>
                <a:cubicBezTo>
                  <a:pt x="739" y="596"/>
                  <a:pt x="759" y="585"/>
                  <a:pt x="776" y="568"/>
                </a:cubicBezTo>
                <a:cubicBezTo>
                  <a:pt x="808" y="536"/>
                  <a:pt x="788" y="524"/>
                  <a:pt x="830" y="496"/>
                </a:cubicBezTo>
                <a:cubicBezTo>
                  <a:pt x="880" y="421"/>
                  <a:pt x="976" y="455"/>
                  <a:pt x="1064" y="451"/>
                </a:cubicBezTo>
                <a:cubicBezTo>
                  <a:pt x="1093" y="408"/>
                  <a:pt x="1079" y="434"/>
                  <a:pt x="1100" y="370"/>
                </a:cubicBezTo>
                <a:cubicBezTo>
                  <a:pt x="1103" y="361"/>
                  <a:pt x="1109" y="343"/>
                  <a:pt x="1109" y="343"/>
                </a:cubicBezTo>
                <a:cubicBezTo>
                  <a:pt x="1092" y="332"/>
                  <a:pt x="1071" y="329"/>
                  <a:pt x="1055" y="316"/>
                </a:cubicBezTo>
                <a:cubicBezTo>
                  <a:pt x="1025" y="292"/>
                  <a:pt x="1023" y="240"/>
                  <a:pt x="1001" y="208"/>
                </a:cubicBezTo>
                <a:cubicBezTo>
                  <a:pt x="1004" y="181"/>
                  <a:pt x="1006" y="154"/>
                  <a:pt x="1010" y="127"/>
                </a:cubicBezTo>
                <a:cubicBezTo>
                  <a:pt x="1012" y="118"/>
                  <a:pt x="1011" y="106"/>
                  <a:pt x="1019" y="100"/>
                </a:cubicBezTo>
                <a:cubicBezTo>
                  <a:pt x="1060" y="70"/>
                  <a:pt x="1202" y="74"/>
                  <a:pt x="1217" y="73"/>
                </a:cubicBezTo>
                <a:cubicBezTo>
                  <a:pt x="1208" y="67"/>
                  <a:pt x="1194" y="65"/>
                  <a:pt x="1190" y="55"/>
                </a:cubicBezTo>
                <a:cubicBezTo>
                  <a:pt x="1177" y="23"/>
                  <a:pt x="1236" y="7"/>
                  <a:pt x="1253" y="1"/>
                </a:cubicBezTo>
                <a:cubicBezTo>
                  <a:pt x="1295" y="4"/>
                  <a:pt x="1338" y="0"/>
                  <a:pt x="1379" y="10"/>
                </a:cubicBezTo>
                <a:cubicBezTo>
                  <a:pt x="1407" y="17"/>
                  <a:pt x="1459" y="64"/>
                  <a:pt x="1487" y="82"/>
                </a:cubicBezTo>
                <a:cubicBezTo>
                  <a:pt x="1502" y="92"/>
                  <a:pt x="1523" y="88"/>
                  <a:pt x="1541" y="91"/>
                </a:cubicBezTo>
                <a:cubicBezTo>
                  <a:pt x="1578" y="202"/>
                  <a:pt x="1757" y="160"/>
                  <a:pt x="1829" y="163"/>
                </a:cubicBezTo>
                <a:cubicBezTo>
                  <a:pt x="1866" y="218"/>
                  <a:pt x="1884" y="300"/>
                  <a:pt x="1820" y="343"/>
                </a:cubicBezTo>
                <a:cubicBezTo>
                  <a:pt x="1808" y="361"/>
                  <a:pt x="1796" y="379"/>
                  <a:pt x="1784" y="397"/>
                </a:cubicBezTo>
                <a:cubicBezTo>
                  <a:pt x="1767" y="422"/>
                  <a:pt x="1779" y="457"/>
                  <a:pt x="1775" y="487"/>
                </a:cubicBezTo>
                <a:cubicBezTo>
                  <a:pt x="1767" y="550"/>
                  <a:pt x="1757" y="614"/>
                  <a:pt x="1721" y="667"/>
                </a:cubicBezTo>
                <a:cubicBezTo>
                  <a:pt x="1736" y="712"/>
                  <a:pt x="1757" y="712"/>
                  <a:pt x="1802" y="721"/>
                </a:cubicBezTo>
                <a:cubicBezTo>
                  <a:pt x="1839" y="777"/>
                  <a:pt x="1819" y="842"/>
                  <a:pt x="1847" y="892"/>
                </a:cubicBezTo>
                <a:cubicBezTo>
                  <a:pt x="1859" y="913"/>
                  <a:pt x="1903" y="916"/>
                  <a:pt x="1919" y="919"/>
                </a:cubicBezTo>
                <a:cubicBezTo>
                  <a:pt x="1930" y="952"/>
                  <a:pt x="1935" y="980"/>
                  <a:pt x="1955" y="1009"/>
                </a:cubicBezTo>
                <a:cubicBezTo>
                  <a:pt x="1958" y="1027"/>
                  <a:pt x="1953" y="1048"/>
                  <a:pt x="1964" y="1063"/>
                </a:cubicBezTo>
                <a:cubicBezTo>
                  <a:pt x="1971" y="1073"/>
                  <a:pt x="1988" y="1071"/>
                  <a:pt x="2000" y="1072"/>
                </a:cubicBezTo>
                <a:cubicBezTo>
                  <a:pt x="2063" y="1077"/>
                  <a:pt x="2126" y="1078"/>
                  <a:pt x="2189" y="1081"/>
                </a:cubicBezTo>
                <a:cubicBezTo>
                  <a:pt x="2236" y="1128"/>
                  <a:pt x="2297" y="1137"/>
                  <a:pt x="2360" y="1153"/>
                </a:cubicBezTo>
                <a:cubicBezTo>
                  <a:pt x="2410" y="1165"/>
                  <a:pt x="2445" y="1181"/>
                  <a:pt x="2495" y="1189"/>
                </a:cubicBezTo>
                <a:cubicBezTo>
                  <a:pt x="2536" y="1251"/>
                  <a:pt x="2576" y="1207"/>
                  <a:pt x="2630" y="1189"/>
                </a:cubicBezTo>
                <a:cubicBezTo>
                  <a:pt x="2601" y="1145"/>
                  <a:pt x="2572" y="1058"/>
                  <a:pt x="2639" y="1036"/>
                </a:cubicBezTo>
                <a:cubicBezTo>
                  <a:pt x="2675" y="1039"/>
                  <a:pt x="2722" y="1019"/>
                  <a:pt x="2747" y="1045"/>
                </a:cubicBezTo>
                <a:cubicBezTo>
                  <a:pt x="2774" y="1074"/>
                  <a:pt x="2746" y="1124"/>
                  <a:pt x="2756" y="1162"/>
                </a:cubicBezTo>
                <a:cubicBezTo>
                  <a:pt x="2759" y="1172"/>
                  <a:pt x="2774" y="1174"/>
                  <a:pt x="2783" y="1180"/>
                </a:cubicBezTo>
                <a:cubicBezTo>
                  <a:pt x="2876" y="1168"/>
                  <a:pt x="2835" y="1184"/>
                  <a:pt x="2909" y="1135"/>
                </a:cubicBezTo>
                <a:cubicBezTo>
                  <a:pt x="2939" y="1115"/>
                  <a:pt x="2981" y="1129"/>
                  <a:pt x="3017" y="1126"/>
                </a:cubicBezTo>
                <a:cubicBezTo>
                  <a:pt x="3036" y="1098"/>
                  <a:pt x="3077" y="1073"/>
                  <a:pt x="3035" y="1045"/>
                </a:cubicBezTo>
                <a:cubicBezTo>
                  <a:pt x="3025" y="1038"/>
                  <a:pt x="3011" y="1039"/>
                  <a:pt x="2999" y="1036"/>
                </a:cubicBezTo>
                <a:cubicBezTo>
                  <a:pt x="2929" y="930"/>
                  <a:pt x="3076" y="941"/>
                  <a:pt x="3134" y="937"/>
                </a:cubicBezTo>
                <a:cubicBezTo>
                  <a:pt x="3144" y="878"/>
                  <a:pt x="3144" y="874"/>
                  <a:pt x="3197" y="856"/>
                </a:cubicBezTo>
                <a:cubicBezTo>
                  <a:pt x="3254" y="864"/>
                  <a:pt x="3295" y="865"/>
                  <a:pt x="3350" y="847"/>
                </a:cubicBezTo>
                <a:cubicBezTo>
                  <a:pt x="3389" y="850"/>
                  <a:pt x="3439" y="828"/>
                  <a:pt x="3467" y="856"/>
                </a:cubicBezTo>
                <a:cubicBezTo>
                  <a:pt x="3490" y="879"/>
                  <a:pt x="3462" y="922"/>
                  <a:pt x="3458" y="955"/>
                </a:cubicBezTo>
                <a:cubicBezTo>
                  <a:pt x="3452" y="998"/>
                  <a:pt x="3449" y="1059"/>
                  <a:pt x="3431" y="1099"/>
                </a:cubicBezTo>
                <a:cubicBezTo>
                  <a:pt x="3398" y="1171"/>
                  <a:pt x="3404" y="1134"/>
                  <a:pt x="3368" y="1180"/>
                </a:cubicBezTo>
                <a:cubicBezTo>
                  <a:pt x="3348" y="1206"/>
                  <a:pt x="3324" y="1230"/>
                  <a:pt x="3314" y="1261"/>
                </a:cubicBezTo>
                <a:cubicBezTo>
                  <a:pt x="3308" y="1279"/>
                  <a:pt x="3302" y="1297"/>
                  <a:pt x="3296" y="1315"/>
                </a:cubicBezTo>
                <a:cubicBezTo>
                  <a:pt x="3293" y="1324"/>
                  <a:pt x="3287" y="1342"/>
                  <a:pt x="3287" y="1342"/>
                </a:cubicBezTo>
                <a:cubicBezTo>
                  <a:pt x="3290" y="1351"/>
                  <a:pt x="3296" y="1360"/>
                  <a:pt x="3296" y="1369"/>
                </a:cubicBezTo>
                <a:cubicBezTo>
                  <a:pt x="3296" y="1518"/>
                  <a:pt x="3314" y="1523"/>
                  <a:pt x="3197" y="1540"/>
                </a:cubicBezTo>
                <a:cubicBezTo>
                  <a:pt x="3160" y="1595"/>
                  <a:pt x="3167" y="1641"/>
                  <a:pt x="3161" y="1711"/>
                </a:cubicBezTo>
                <a:cubicBezTo>
                  <a:pt x="3122" y="1708"/>
                  <a:pt x="3080" y="1717"/>
                  <a:pt x="3044" y="1702"/>
                </a:cubicBezTo>
                <a:cubicBezTo>
                  <a:pt x="3004" y="1685"/>
                  <a:pt x="3131" y="1616"/>
                  <a:pt x="3035" y="1648"/>
                </a:cubicBezTo>
                <a:cubicBezTo>
                  <a:pt x="2998" y="1703"/>
                  <a:pt x="2971" y="1682"/>
                  <a:pt x="2900" y="1675"/>
                </a:cubicBezTo>
                <a:cubicBezTo>
                  <a:pt x="2883" y="1624"/>
                  <a:pt x="2887" y="1603"/>
                  <a:pt x="2846" y="1576"/>
                </a:cubicBezTo>
                <a:cubicBezTo>
                  <a:pt x="2845" y="1575"/>
                  <a:pt x="2812" y="1509"/>
                  <a:pt x="2819" y="1576"/>
                </a:cubicBezTo>
                <a:cubicBezTo>
                  <a:pt x="2824" y="1619"/>
                  <a:pt x="2851" y="1645"/>
                  <a:pt x="2864" y="1684"/>
                </a:cubicBezTo>
                <a:cubicBezTo>
                  <a:pt x="2859" y="1708"/>
                  <a:pt x="2866" y="1742"/>
                  <a:pt x="2846" y="1756"/>
                </a:cubicBezTo>
                <a:cubicBezTo>
                  <a:pt x="2804" y="1786"/>
                  <a:pt x="2709" y="1788"/>
                  <a:pt x="2666" y="1792"/>
                </a:cubicBezTo>
                <a:cubicBezTo>
                  <a:pt x="2654" y="1795"/>
                  <a:pt x="2641" y="1796"/>
                  <a:pt x="2630" y="1801"/>
                </a:cubicBezTo>
                <a:cubicBezTo>
                  <a:pt x="2620" y="1805"/>
                  <a:pt x="2613" y="1816"/>
                  <a:pt x="2603" y="1819"/>
                </a:cubicBezTo>
                <a:cubicBezTo>
                  <a:pt x="2580" y="1825"/>
                  <a:pt x="2555" y="1825"/>
                  <a:pt x="2531" y="1828"/>
                </a:cubicBezTo>
                <a:cubicBezTo>
                  <a:pt x="2513" y="1834"/>
                  <a:pt x="2495" y="1840"/>
                  <a:pt x="2477" y="1846"/>
                </a:cubicBezTo>
                <a:cubicBezTo>
                  <a:pt x="2459" y="1852"/>
                  <a:pt x="2531" y="1864"/>
                  <a:pt x="2531" y="1864"/>
                </a:cubicBezTo>
                <a:cubicBezTo>
                  <a:pt x="2526" y="1901"/>
                  <a:pt x="2523" y="1955"/>
                  <a:pt x="2504" y="1990"/>
                </a:cubicBezTo>
                <a:cubicBezTo>
                  <a:pt x="2493" y="2009"/>
                  <a:pt x="2489" y="2041"/>
                  <a:pt x="2468" y="2044"/>
                </a:cubicBezTo>
                <a:cubicBezTo>
                  <a:pt x="2444" y="2047"/>
                  <a:pt x="2420" y="2050"/>
                  <a:pt x="2396" y="2053"/>
                </a:cubicBezTo>
                <a:cubicBezTo>
                  <a:pt x="2304" y="2084"/>
                  <a:pt x="2315" y="2167"/>
                  <a:pt x="2243" y="2215"/>
                </a:cubicBezTo>
                <a:cubicBezTo>
                  <a:pt x="2195" y="2287"/>
                  <a:pt x="2258" y="2200"/>
                  <a:pt x="2198" y="2260"/>
                </a:cubicBezTo>
                <a:cubicBezTo>
                  <a:pt x="2190" y="2268"/>
                  <a:pt x="2189" y="2282"/>
                  <a:pt x="2180" y="2287"/>
                </a:cubicBezTo>
                <a:cubicBezTo>
                  <a:pt x="2159" y="2299"/>
                  <a:pt x="2131" y="2297"/>
                  <a:pt x="2108" y="2305"/>
                </a:cubicBezTo>
                <a:cubicBezTo>
                  <a:pt x="2080" y="2333"/>
                  <a:pt x="2077" y="2355"/>
                  <a:pt x="2045" y="2377"/>
                </a:cubicBezTo>
                <a:cubicBezTo>
                  <a:pt x="2033" y="2463"/>
                  <a:pt x="2043" y="2442"/>
                  <a:pt x="1964" y="2458"/>
                </a:cubicBezTo>
                <a:cubicBezTo>
                  <a:pt x="1946" y="2470"/>
                  <a:pt x="1928" y="2482"/>
                  <a:pt x="1910" y="2494"/>
                </a:cubicBezTo>
                <a:cubicBezTo>
                  <a:pt x="1894" y="2505"/>
                  <a:pt x="1856" y="2512"/>
                  <a:pt x="1856" y="2512"/>
                </a:cubicBezTo>
                <a:cubicBezTo>
                  <a:pt x="1835" y="2554"/>
                  <a:pt x="1817" y="2556"/>
                  <a:pt x="1793" y="2593"/>
                </a:cubicBezTo>
                <a:cubicBezTo>
                  <a:pt x="1829" y="2617"/>
                  <a:pt x="1842" y="2606"/>
                  <a:pt x="1856" y="2647"/>
                </a:cubicBezTo>
                <a:cubicBezTo>
                  <a:pt x="1862" y="2742"/>
                  <a:pt x="1891" y="2925"/>
                  <a:pt x="1865" y="3016"/>
                </a:cubicBezTo>
                <a:cubicBezTo>
                  <a:pt x="1855" y="3049"/>
                  <a:pt x="1808" y="3055"/>
                  <a:pt x="1784" y="3079"/>
                </a:cubicBezTo>
                <a:cubicBezTo>
                  <a:pt x="1759" y="3217"/>
                  <a:pt x="1793" y="3163"/>
                  <a:pt x="1694" y="3196"/>
                </a:cubicBezTo>
                <a:cubicBezTo>
                  <a:pt x="1595" y="3163"/>
                  <a:pt x="1688" y="3300"/>
                  <a:pt x="1649" y="3322"/>
                </a:cubicBezTo>
                <a:cubicBezTo>
                  <a:pt x="1620" y="3339"/>
                  <a:pt x="1583" y="3333"/>
                  <a:pt x="1550" y="3340"/>
                </a:cubicBezTo>
                <a:cubicBezTo>
                  <a:pt x="1544" y="3348"/>
                  <a:pt x="1527" y="3387"/>
                  <a:pt x="1505" y="3376"/>
                </a:cubicBezTo>
                <a:cubicBezTo>
                  <a:pt x="1497" y="3372"/>
                  <a:pt x="1501" y="3357"/>
                  <a:pt x="1496" y="3349"/>
                </a:cubicBezTo>
                <a:cubicBezTo>
                  <a:pt x="1485" y="3330"/>
                  <a:pt x="1460" y="3295"/>
                  <a:pt x="1460" y="3295"/>
                </a:cubicBezTo>
                <a:cubicBezTo>
                  <a:pt x="1451" y="3248"/>
                  <a:pt x="1460" y="3229"/>
                  <a:pt x="1415" y="3214"/>
                </a:cubicBezTo>
                <a:cubicBezTo>
                  <a:pt x="1382" y="3116"/>
                  <a:pt x="1441" y="3056"/>
                  <a:pt x="1343" y="3007"/>
                </a:cubicBezTo>
                <a:cubicBezTo>
                  <a:pt x="1334" y="2980"/>
                  <a:pt x="1321" y="2954"/>
                  <a:pt x="1316" y="2926"/>
                </a:cubicBezTo>
                <a:cubicBezTo>
                  <a:pt x="1313" y="2908"/>
                  <a:pt x="1316" y="2888"/>
                  <a:pt x="1307" y="2872"/>
                </a:cubicBezTo>
                <a:cubicBezTo>
                  <a:pt x="1304" y="2866"/>
                  <a:pt x="1254" y="2833"/>
                  <a:pt x="1244" y="2827"/>
                </a:cubicBezTo>
                <a:cubicBezTo>
                  <a:pt x="1237" y="2695"/>
                  <a:pt x="1264" y="2633"/>
                  <a:pt x="1163" y="2566"/>
                </a:cubicBezTo>
                <a:cubicBezTo>
                  <a:pt x="1150" y="2515"/>
                  <a:pt x="1144" y="2463"/>
                  <a:pt x="1127" y="2413"/>
                </a:cubicBezTo>
                <a:cubicBezTo>
                  <a:pt x="1124" y="2392"/>
                  <a:pt x="1120" y="2371"/>
                  <a:pt x="1118" y="2350"/>
                </a:cubicBezTo>
                <a:cubicBezTo>
                  <a:pt x="1115" y="2314"/>
                  <a:pt x="1106" y="2110"/>
                  <a:pt x="1073" y="2053"/>
                </a:cubicBezTo>
                <a:cubicBezTo>
                  <a:pt x="1068" y="2044"/>
                  <a:pt x="1055" y="2041"/>
                  <a:pt x="1046" y="2035"/>
                </a:cubicBezTo>
                <a:cubicBezTo>
                  <a:pt x="1052" y="2017"/>
                  <a:pt x="1058" y="1999"/>
                  <a:pt x="1064" y="1981"/>
                </a:cubicBezTo>
                <a:cubicBezTo>
                  <a:pt x="1067" y="1972"/>
                  <a:pt x="1073" y="1954"/>
                  <a:pt x="1073" y="1954"/>
                </a:cubicBezTo>
                <a:cubicBezTo>
                  <a:pt x="1070" y="1933"/>
                  <a:pt x="1073" y="1910"/>
                  <a:pt x="1064" y="1891"/>
                </a:cubicBezTo>
                <a:cubicBezTo>
                  <a:pt x="1060" y="1883"/>
                  <a:pt x="1040" y="1891"/>
                  <a:pt x="1037" y="1882"/>
                </a:cubicBezTo>
                <a:cubicBezTo>
                  <a:pt x="1027" y="1851"/>
                  <a:pt x="1031" y="1816"/>
                  <a:pt x="1028" y="1783"/>
                </a:cubicBezTo>
                <a:cubicBezTo>
                  <a:pt x="1003" y="1857"/>
                  <a:pt x="956" y="1863"/>
                  <a:pt x="884" y="1873"/>
                </a:cubicBezTo>
                <a:cubicBezTo>
                  <a:pt x="854" y="1870"/>
                  <a:pt x="823" y="1873"/>
                  <a:pt x="794" y="1864"/>
                </a:cubicBezTo>
                <a:cubicBezTo>
                  <a:pt x="773" y="1858"/>
                  <a:pt x="740" y="1828"/>
                  <a:pt x="740" y="1828"/>
                </a:cubicBezTo>
                <a:cubicBezTo>
                  <a:pt x="728" y="1810"/>
                  <a:pt x="716" y="1792"/>
                  <a:pt x="704" y="1774"/>
                </a:cubicBezTo>
                <a:cubicBezTo>
                  <a:pt x="698" y="1765"/>
                  <a:pt x="686" y="1747"/>
                  <a:pt x="686" y="1747"/>
                </a:cubicBezTo>
                <a:cubicBezTo>
                  <a:pt x="746" y="1727"/>
                  <a:pt x="825" y="1771"/>
                  <a:pt x="848" y="1702"/>
                </a:cubicBezTo>
                <a:cubicBezTo>
                  <a:pt x="833" y="1657"/>
                  <a:pt x="769" y="1621"/>
                  <a:pt x="722" y="1603"/>
                </a:cubicBezTo>
                <a:cubicBezTo>
                  <a:pt x="699" y="1594"/>
                  <a:pt x="681" y="1596"/>
                  <a:pt x="659" y="1585"/>
                </a:cubicBezTo>
                <a:cubicBezTo>
                  <a:pt x="649" y="1580"/>
                  <a:pt x="642" y="1571"/>
                  <a:pt x="632" y="1567"/>
                </a:cubicBezTo>
                <a:cubicBezTo>
                  <a:pt x="615" y="1559"/>
                  <a:pt x="578" y="1549"/>
                  <a:pt x="578" y="1549"/>
                </a:cubicBezTo>
                <a:cubicBezTo>
                  <a:pt x="562" y="1525"/>
                  <a:pt x="554" y="1487"/>
                  <a:pt x="533" y="1468"/>
                </a:cubicBezTo>
                <a:cubicBezTo>
                  <a:pt x="517" y="1454"/>
                  <a:pt x="497" y="1444"/>
                  <a:pt x="479" y="1432"/>
                </a:cubicBezTo>
                <a:cubicBezTo>
                  <a:pt x="470" y="1426"/>
                  <a:pt x="452" y="1414"/>
                  <a:pt x="452" y="1414"/>
                </a:cubicBezTo>
                <a:cubicBezTo>
                  <a:pt x="432" y="1384"/>
                  <a:pt x="363" y="1327"/>
                  <a:pt x="326" y="1315"/>
                </a:cubicBezTo>
                <a:cubicBezTo>
                  <a:pt x="277" y="1327"/>
                  <a:pt x="279" y="1318"/>
                  <a:pt x="326" y="1342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19" descr="Newsprint"/>
          <p:cNvSpPr txBox="1">
            <a:spLocks noChangeArrowheads="1"/>
          </p:cNvSpPr>
          <p:nvPr/>
        </p:nvSpPr>
        <p:spPr bwMode="auto">
          <a:xfrm>
            <a:off x="5181600" y="1111250"/>
            <a:ext cx="1219200" cy="6413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Núi Himalaya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áº£n Äá» cho tháº¥y vá» trÃ­ cá»§a áº¤n Äá» - Viá»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9342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Káº¿t quáº£ hÃ¬nh áº£nh cho cá» viá»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76800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Káº¿t quáº£ hÃ¬nh áº£nh cho cá» áº¥n Äá»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876800"/>
            <a:ext cx="2209800" cy="147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6400800" cy="52863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MỐI QUAN HỆ VIỆT NAM- ẤN ĐỘ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0800" y="6400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27713" y="6400800"/>
            <a:ext cx="1222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Káº¿t quáº£ hÃ¬nh áº£nh cho tÃ¬m hiá»u vá» cuá»c khá»i nghÄ©a bom-bay áº¥n Äá»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09600"/>
            <a:ext cx="8302625" cy="5176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" y="6019800"/>
            <a:ext cx="837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Hồ và Tổng thống Ấn Độ trong chuyến thăm Ấn Độ của Người năm 1959.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g an do tiep tuc ho tro viet nam chuyen giao cong nghe quoc p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086225" cy="31242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146" name="Picture 2" descr="Tuyen bo chung Viet Nam - An Do sau chuyen tham cua Chu tich nuoc hinh anh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038600" cy="31242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48" name="Picture 4" descr="Káº¿t quáº£ hÃ¬nh áº£nh cho giao lÆ°u vÄn hÃ³a viá»t nam - áº¥n Äá»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4086225" cy="3048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50" name="Picture 6" descr="Káº¿t quáº£ hÃ¬nh áº£nh cho hÃ¬nh áº£nh giao lÆ°u vÄn hÃ³a giá»¯a viá»t nam vÃ  áº¥n Äá»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3810000"/>
            <a:ext cx="4038600" cy="3048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1447800" y="0"/>
            <a:ext cx="6400800" cy="52863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MỐI QUAN HỆ VIỆT NAM- ẤN ĐỘ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sz="2800" dirty="0" smtClean="0"/>
              <a:t>HỌC BÀI.</a:t>
            </a:r>
          </a:p>
          <a:p>
            <a:r>
              <a:rPr lang="en-US" sz="2800" dirty="0" smtClean="0"/>
              <a:t>SOẠN BÀI: TRUNG QUỐC CUỐI TK XIX – ĐẦU TK XX</a:t>
            </a:r>
            <a:endParaRPr lang="vi-VN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 defTabSz="912813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15 - BÀI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50" y="752475"/>
            <a:ext cx="631825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Sự xâm lược và chính sách thống trị của Anh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5750718" y="914400"/>
            <a:ext cx="69850" cy="6103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219200"/>
            <a:ext cx="609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Qúa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trình thực dân Anh xâm lược Ấn Độ</a:t>
            </a:r>
          </a:p>
        </p:txBody>
      </p:sp>
      <p:pic>
        <p:nvPicPr>
          <p:cNvPr id="6" name="Content Placeholder 5" descr="Ấn Độ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352" y="2543592"/>
            <a:ext cx="4892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9138" y="4546600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</a:t>
            </a:r>
          </a:p>
        </p:txBody>
      </p:sp>
      <p:pic>
        <p:nvPicPr>
          <p:cNvPr id="2050" name="Picture 2" descr="Káº¿t quáº£ hÃ¬nh áº£nh cho hÃ¬nh áº£nh ná»¯ hoÃ ng anh VICTORIA nÄm 18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950" y="1512888"/>
            <a:ext cx="2971800" cy="3489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5949950" y="5002213"/>
            <a:ext cx="2971800" cy="922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 quốc Liên hiệp 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  <a:cs typeface="+mn-cs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1882)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550" y="1600200"/>
            <a:ext cx="563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Giữa thế kỉ XIX,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thực dân</a:t>
            </a:r>
            <a:r>
              <a:rPr lang="en-US" sz="20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Anh đã hoàn thành việc xâm lược và áp đặt ách thống trị đối với Ấn Độ.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50" y="2539581"/>
            <a:ext cx="5614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Chính sách thống trị của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 dân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Anh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10624" y="3057274"/>
            <a:ext cx="56400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Thực hiện chính sách "chia để trị", khoét sâu sự cách biệt về chủng tộc, tôn giáo và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đẳng cấp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6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350" y="752475"/>
            <a:ext cx="555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Sự xâm lược và chính sách thống trị của Anh:</a:t>
            </a:r>
          </a:p>
        </p:txBody>
      </p:sp>
      <p:graphicFrame>
        <p:nvGraphicFramePr>
          <p:cNvPr id="6" name="Group 36"/>
          <p:cNvGraphicFramePr>
            <a:graphicFrameLocks/>
          </p:cNvGraphicFramePr>
          <p:nvPr/>
        </p:nvGraphicFramePr>
        <p:xfrm>
          <a:off x="533400" y="1219200"/>
          <a:ext cx="7848600" cy="3657601"/>
        </p:xfrm>
        <a:graphic>
          <a:graphicData uri="http://schemas.openxmlformats.org/drawingml/2006/table">
            <a:tbl>
              <a:tblPr/>
              <a:tblGrid>
                <a:gridCol w="137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8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GÍA TRỊ XUẤT KHẨU LƯƠNG THỰC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 NGƯỜI CHẾT ĐÓI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1840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858.000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livrơ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1825-1850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400.000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1858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3.800.000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livrơ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1850-1875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5.000.000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1901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9.300.000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livrơ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1875-1900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15.000.000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51054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bảng thống kê trên, em có nhận xét gì về chính sách thống trị của Anh và hậu quả của nó đối với Ấn Độ?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19663"/>
            <a:ext cx="9144000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há»¯ng náº¡n nhÃ¢n cá»§a náº¡n ÄÃ³i 1876 - 1877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33400"/>
            <a:ext cx="41529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famine_victims1"/>
          <p:cNvPicPr>
            <a:picLocks noChangeAspect="1" noChangeArrowheads="1"/>
          </p:cNvPicPr>
          <p:nvPr/>
        </p:nvPicPr>
        <p:blipFill>
          <a:blip r:embed="rId3"/>
          <a:srcRect l="3610" t="4630" r="3610" b="4630"/>
          <a:stretch>
            <a:fillRect/>
          </a:stretch>
        </p:blipFill>
        <p:spPr bwMode="auto">
          <a:xfrm>
            <a:off x="228600" y="533400"/>
            <a:ext cx="4343400" cy="304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4" descr="Picture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4343400" cy="2895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40005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371600" y="0"/>
            <a:ext cx="6964363" cy="430213"/>
          </a:xfrm>
          <a:prstGeom prst="rect">
            <a:avLst/>
          </a:prstGeom>
          <a:solidFill>
            <a:srgbClr val="CCFF33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CẢNH  NGHÈO ĐÓI CỦA NGƯỜI DÂN ẤN ĐỘ</a:t>
            </a:r>
            <a:endParaRPr lang="en-US" sz="2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15 - BÀI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50" y="752475"/>
            <a:ext cx="631825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Sự xâm lược và chính sách thống trị của Anh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5750718" y="914400"/>
            <a:ext cx="69850" cy="6103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219200"/>
            <a:ext cx="609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Qúa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trình thực dân Anh xâm lược Ấn Độ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550" y="1600200"/>
            <a:ext cx="563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Giữa thế kỉ XIX,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thực dân</a:t>
            </a:r>
            <a:r>
              <a:rPr lang="en-US" sz="20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Anh đã hoàn thành việc xâm lược và áp đặt ách thống trị đối với Ấn Độ.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50" y="2539581"/>
            <a:ext cx="5614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Chính sách thống trị của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 dân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Anh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10624" y="3057274"/>
            <a:ext cx="56400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Thực hiện chính sách "chia để trị", khoét sâu sự cách biệt về chủng tộc, tôn giáo và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đẳng cấp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50" y="4190520"/>
            <a:ext cx="5392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 quả: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Đời sống nhân dân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đói khổ,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kinh tế bị kìm hãm…</a:t>
            </a:r>
          </a:p>
          <a:p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550" y="4904287"/>
            <a:ext cx="5668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II. Phong trào đấu tranh giải phóng dân tộc của nhân dân Ấn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Độ: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0624" y="5787157"/>
            <a:ext cx="461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 Khởi nghĩa Xi-pay (1857-1859)</a:t>
            </a:r>
          </a:p>
        </p:txBody>
      </p:sp>
      <p:pic>
        <p:nvPicPr>
          <p:cNvPr id="16" name="Picture 6" descr="Sepoys"/>
          <p:cNvPicPr>
            <a:picLocks noChangeAspect="1" noChangeArrowheads="1"/>
          </p:cNvPicPr>
          <p:nvPr/>
        </p:nvPicPr>
        <p:blipFill>
          <a:blip r:embed="rId2"/>
          <a:srcRect r="6204" b="5717"/>
          <a:stretch>
            <a:fillRect/>
          </a:stretch>
        </p:blipFill>
        <p:spPr bwMode="auto">
          <a:xfrm>
            <a:off x="5621336" y="838200"/>
            <a:ext cx="3522664" cy="29003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7" name="Picture 9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336" y="3662363"/>
            <a:ext cx="3522664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21336" y="6421438"/>
            <a:ext cx="3522664" cy="400110"/>
          </a:xfrm>
          <a:prstGeom prst="rect">
            <a:avLst/>
          </a:prstGeom>
          <a:solidFill>
            <a:srgbClr val="CCFF33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TRANH VẼ LÍNH XI-PAY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5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3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38"/>
            <a:ext cx="9144000" cy="760413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8" tIns="45671" rIns="91348" bIns="45671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50" y="752475"/>
            <a:ext cx="525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I. Sự xâm lược và chính sách thống trị của 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4011" y="1357313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II. Phong trào đấu tranh giải phóng dân tộc của nhân dân Ấn Độ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371" y="2065199"/>
            <a:ext cx="461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 Khởi nghĩa Xi-pay (1857-1859)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8600" y="3976034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72188" y="2465309"/>
            <a:ext cx="58714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Duyên cớ :</a:t>
            </a:r>
          </a:p>
          <a:p>
            <a:pPr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lính Xi-pay bất mãn trước việc bọn chỉ huy Anh bắt giam những người lính có tư tưởng chống đối.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360" y="3976034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Diễn biến của cuộc khởi nghĩa Xi-pay :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90" y="4376144"/>
            <a:ext cx="5369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Cuộc khởi nghĩa duy trì khoảng 2 năm (1857 - 1859) thì bị thực dân Anh đàn áp đẫm máu.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 descr="an do cu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1371600" y="6199188"/>
            <a:ext cx="7748588" cy="522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KHỞI NGHĨA XI-PAY</a:t>
            </a:r>
            <a:endParaRPr lang="en-US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0" y="4419600"/>
            <a:ext cx="2401888" cy="17541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CHÚ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 đô New Đêli</a:t>
            </a:r>
          </a:p>
          <a:p>
            <a:r>
              <a:rPr lang="en-US">
                <a:latin typeface="Calibri" pitchFamily="34" charset="0"/>
              </a:rPr>
              <a:t>               </a:t>
            </a:r>
          </a:p>
          <a:p>
            <a:r>
              <a:rPr lang="en-US">
                <a:latin typeface="Calibri" pitchFamily="34" charset="0"/>
              </a:rPr>
              <a:t>        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 nghĩa quân khởi nghĩa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0" y="1806575"/>
            <a:ext cx="300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2225675"/>
            <a:ext cx="2603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81600"/>
            <a:ext cx="396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115888" y="4724400"/>
            <a:ext cx="381000" cy="3048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3175" y="7524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22891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325" y="1270000"/>
            <a:ext cx="284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7425" y="102711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78911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738" y="1676400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n Xi-p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086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áº¿t quáº£ hÃ¬nh áº£nh cho HÃNH áº¢NH KHá»I NGHÄ¨A XIP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6199188"/>
            <a:ext cx="4953000" cy="430212"/>
          </a:xfrm>
          <a:prstGeom prst="rect">
            <a:avLst/>
          </a:prstGeom>
          <a:solidFill>
            <a:srgbClr val="CCFF33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KHỞI NGHĨA XI-PAY</a:t>
            </a:r>
            <a:endParaRPr lang="en-US" sz="2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5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57200"/>
            <a:ext cx="9067800" cy="5337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00" y="6143625"/>
            <a:ext cx="906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 nghĩa quân bị trói vào họng đại bác rồi bị bắn cho tan xương, nát thịt.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1702</Words>
  <Application>Microsoft Office PowerPoint</Application>
  <PresentationFormat>On-screen Show (4:3)</PresentationFormat>
  <Paragraphs>195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.Arial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động:  Phân hóa thành 2 phái</vt:lpstr>
      <vt:lpstr>PowerPoint Presentation</vt:lpstr>
      <vt:lpstr>PowerPoint Presentation</vt:lpstr>
      <vt:lpstr>PowerPoint Presentation</vt:lpstr>
      <vt:lpstr>PowerPoint Presentation</vt:lpstr>
      <vt:lpstr>4/ Ý nghĩa phong trào đấu tranh giải phóng của nhân dân Ấn Độ:</vt:lpstr>
      <vt:lpstr>PowerPoint Presentation</vt:lpstr>
      <vt:lpstr>PowerPoint Presentation</vt:lpstr>
      <vt:lpstr>PowerPoint Presentation</vt:lpstr>
      <vt:lpstr>PowerPoint Presentation</vt:lpstr>
      <vt:lpstr>HƯỚNG DẪN HỌC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MyPC</cp:lastModifiedBy>
  <cp:revision>392</cp:revision>
  <cp:lastPrinted>2018-10-24T23:13:53Z</cp:lastPrinted>
  <dcterms:created xsi:type="dcterms:W3CDTF">2017-12-31T02:19:57Z</dcterms:created>
  <dcterms:modified xsi:type="dcterms:W3CDTF">2020-10-16T22:37:04Z</dcterms:modified>
</cp:coreProperties>
</file>