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sldIdLst>
    <p:sldId id="364" r:id="rId2"/>
    <p:sldId id="256" r:id="rId3"/>
    <p:sldId id="302" r:id="rId4"/>
    <p:sldId id="279" r:id="rId5"/>
    <p:sldId id="311" r:id="rId6"/>
    <p:sldId id="361" r:id="rId7"/>
    <p:sldId id="300" r:id="rId8"/>
    <p:sldId id="301" r:id="rId9"/>
    <p:sldId id="310" r:id="rId10"/>
    <p:sldId id="362" r:id="rId11"/>
    <p:sldId id="303" r:id="rId12"/>
    <p:sldId id="304" r:id="rId13"/>
    <p:sldId id="307" r:id="rId14"/>
    <p:sldId id="308" r:id="rId15"/>
    <p:sldId id="309" r:id="rId16"/>
    <p:sldId id="316" r:id="rId17"/>
    <p:sldId id="355" r:id="rId18"/>
    <p:sldId id="286" r:id="rId19"/>
    <p:sldId id="315" r:id="rId20"/>
    <p:sldId id="317" r:id="rId21"/>
    <p:sldId id="258" r:id="rId22"/>
    <p:sldId id="363" r:id="rId23"/>
    <p:sldId id="287" r:id="rId24"/>
    <p:sldId id="288" r:id="rId25"/>
    <p:sldId id="289" r:id="rId26"/>
    <p:sldId id="290" r:id="rId27"/>
    <p:sldId id="291" r:id="rId28"/>
    <p:sldId id="318" r:id="rId29"/>
    <p:sldId id="319" r:id="rId30"/>
    <p:sldId id="320" r:id="rId31"/>
    <p:sldId id="260" r:id="rId32"/>
    <p:sldId id="261" r:id="rId33"/>
    <p:sldId id="262" r:id="rId34"/>
    <p:sldId id="314" r:id="rId35"/>
    <p:sldId id="330" r:id="rId36"/>
    <p:sldId id="27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16649"/>
    <a:srgbClr val="E8F6F8"/>
    <a:srgbClr val="C0E6EA"/>
    <a:srgbClr val="62C8CE"/>
    <a:srgbClr val="05A0B8"/>
    <a:srgbClr val="7192A9"/>
    <a:srgbClr val="F47D5F"/>
    <a:srgbClr val="0FB7BD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90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11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318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2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87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87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tiff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slide" Target="slide24.xml"/><Relationship Id="rId18" Type="http://schemas.openxmlformats.org/officeDocument/2006/relationships/slide" Target="slide30.xml"/><Relationship Id="rId3" Type="http://schemas.openxmlformats.org/officeDocument/2006/relationships/audio" Target="../media/audio2.wav"/><Relationship Id="rId21" Type="http://schemas.openxmlformats.org/officeDocument/2006/relationships/image" Target="../media/image25.gif"/><Relationship Id="rId7" Type="http://schemas.openxmlformats.org/officeDocument/2006/relationships/audio" Target="../media/audio6.wav"/><Relationship Id="rId12" Type="http://schemas.openxmlformats.org/officeDocument/2006/relationships/slide" Target="slide23.xml"/><Relationship Id="rId17" Type="http://schemas.openxmlformats.org/officeDocument/2006/relationships/slide" Target="slide27.xml"/><Relationship Id="rId2" Type="http://schemas.openxmlformats.org/officeDocument/2006/relationships/audio" Target="../media/audio1.wav"/><Relationship Id="rId16" Type="http://schemas.openxmlformats.org/officeDocument/2006/relationships/slide" Target="slide26.xml"/><Relationship Id="rId20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24" Type="http://schemas.openxmlformats.org/officeDocument/2006/relationships/image" Target="../media/image28.png"/><Relationship Id="rId5" Type="http://schemas.openxmlformats.org/officeDocument/2006/relationships/audio" Target="../media/audio4.wav"/><Relationship Id="rId15" Type="http://schemas.openxmlformats.org/officeDocument/2006/relationships/slide" Target="slide29.xml"/><Relationship Id="rId23" Type="http://schemas.openxmlformats.org/officeDocument/2006/relationships/image" Target="../media/image27.png"/><Relationship Id="rId10" Type="http://schemas.openxmlformats.org/officeDocument/2006/relationships/audio" Target="../media/audio9.wav"/><Relationship Id="rId19" Type="http://schemas.openxmlformats.org/officeDocument/2006/relationships/slide" Target="slide28.xml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slide" Target="slide25.xml"/><Relationship Id="rId2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7.xml"/><Relationship Id="rId7" Type="http://schemas.openxmlformats.org/officeDocument/2006/relationships/slide" Target="slide11.xml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15.xml"/><Relationship Id="rId5" Type="http://schemas.openxmlformats.org/officeDocument/2006/relationships/slide" Target="slide9.xml"/><Relationship Id="rId10" Type="http://schemas.openxmlformats.org/officeDocument/2006/relationships/slide" Target="slide14.xml"/><Relationship Id="rId4" Type="http://schemas.openxmlformats.org/officeDocument/2006/relationships/slide" Target="slide8.xml"/><Relationship Id="rId9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2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10700658" y="5694609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726476" y="3305575"/>
            <a:ext cx="339634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CATHEDRAL</a:t>
            </a:r>
            <a:endParaRPr lang="en-GB" sz="4800" b="1" dirty="0">
              <a:solidFill>
                <a:srgbClr val="C00000"/>
              </a:solidFill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1262744" y="1993927"/>
            <a:ext cx="432380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latin typeface="+mn-lt"/>
              </a:rPr>
              <a:t>5. What is this?</a:t>
            </a:r>
            <a:endParaRPr lang="en-GB" sz="4800" dirty="0">
              <a:latin typeface="+mn-lt"/>
            </a:endParaRPr>
          </a:p>
        </p:txBody>
      </p:sp>
      <p:grpSp>
        <p:nvGrpSpPr>
          <p:cNvPr id="2" name="Group 18">
            <a:extLst>
              <a:ext uri="{FF2B5EF4-FFF2-40B4-BE49-F238E27FC236}">
                <a16:creationId xmlns:a16="http://schemas.microsoft.com/office/drawing/2014/main" id="{195008D6-393A-486E-878E-C803104973C6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DA30ED03-3726-3390-D3F2-6C37576D2F9D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8">
              <a:extLst>
                <a:ext uri="{FF2B5EF4-FFF2-40B4-BE49-F238E27FC236}">
                  <a16:creationId xmlns:a16="http://schemas.microsoft.com/office/drawing/2014/main" id="{29068E98-35CA-F50C-74FE-91325A738B89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9">
              <a:extLst>
                <a:ext uri="{FF2B5EF4-FFF2-40B4-BE49-F238E27FC236}">
                  <a16:creationId xmlns:a16="http://schemas.microsoft.com/office/drawing/2014/main" id="{D2736C0B-43AD-A599-17D8-E2480DD2969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4A100858-7300-894C-33B9-7949D04A71D6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9B7954-701B-2B92-DC35-907F9CBDE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6550" y="1799866"/>
            <a:ext cx="5956688" cy="372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96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10921930" y="5698274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895444" y="3371627"/>
            <a:ext cx="232232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SQUARE</a:t>
            </a:r>
            <a:endParaRPr lang="en-GB" sz="4800" b="1" dirty="0">
              <a:solidFill>
                <a:srgbClr val="C00000"/>
              </a:solidFill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933835" y="1927875"/>
            <a:ext cx="42317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latin typeface="+mn-lt"/>
              </a:rPr>
              <a:t>6. What is this?</a:t>
            </a:r>
            <a:endParaRPr lang="en-GB" sz="4800" dirty="0">
              <a:latin typeface="+mn-lt"/>
            </a:endParaRPr>
          </a:p>
        </p:txBody>
      </p:sp>
      <p:grpSp>
        <p:nvGrpSpPr>
          <p:cNvPr id="2" name="Group 18">
            <a:extLst>
              <a:ext uri="{FF2B5EF4-FFF2-40B4-BE49-F238E27FC236}">
                <a16:creationId xmlns:a16="http://schemas.microsoft.com/office/drawing/2014/main" id="{EFD182EF-3140-E1E9-AF92-96AB8A26661F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972543AF-1093-40F7-8CEE-B6389DE2A40E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8">
              <a:extLst>
                <a:ext uri="{FF2B5EF4-FFF2-40B4-BE49-F238E27FC236}">
                  <a16:creationId xmlns:a16="http://schemas.microsoft.com/office/drawing/2014/main" id="{4DF34417-2FA4-3415-24BF-C74CDD5BA42E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9">
              <a:extLst>
                <a:ext uri="{FF2B5EF4-FFF2-40B4-BE49-F238E27FC236}">
                  <a16:creationId xmlns:a16="http://schemas.microsoft.com/office/drawing/2014/main" id="{CC301705-183E-8762-2068-048EA99DA3AE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52EF3A3F-778E-5EF3-E00C-EE95CE32E8FB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17FC2E3-4B05-3800-0093-BAD115DC7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9640" y="1675447"/>
            <a:ext cx="5618525" cy="350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11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10819339" y="5564460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773470" y="2179584"/>
            <a:ext cx="10458410" cy="1081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+mn-lt"/>
              </a:rPr>
              <a:t>7. The city is crowed. It is ______.</a:t>
            </a:r>
            <a:endParaRPr lang="en-GB" sz="54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9269" y="3951139"/>
            <a:ext cx="224681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</a:rPr>
              <a:t>NOISY</a:t>
            </a:r>
            <a:endParaRPr lang="en-GB" sz="5400" b="1" dirty="0">
              <a:solidFill>
                <a:srgbClr val="C00000"/>
              </a:solidFill>
            </a:endParaRPr>
          </a:p>
        </p:txBody>
      </p:sp>
      <p:grpSp>
        <p:nvGrpSpPr>
          <p:cNvPr id="2" name="Group 18">
            <a:extLst>
              <a:ext uri="{FF2B5EF4-FFF2-40B4-BE49-F238E27FC236}">
                <a16:creationId xmlns:a16="http://schemas.microsoft.com/office/drawing/2014/main" id="{6055587D-13D2-25FB-A206-681FD1F06B86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EB33AFB9-B978-4772-4B78-C32E537C7E29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8">
              <a:extLst>
                <a:ext uri="{FF2B5EF4-FFF2-40B4-BE49-F238E27FC236}">
                  <a16:creationId xmlns:a16="http://schemas.microsoft.com/office/drawing/2014/main" id="{B2EA8740-916D-A817-A3BC-0D7FC597A3B6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9">
              <a:extLst>
                <a:ext uri="{FF2B5EF4-FFF2-40B4-BE49-F238E27FC236}">
                  <a16:creationId xmlns:a16="http://schemas.microsoft.com/office/drawing/2014/main" id="{82C395AB-9A94-C986-9D2E-59E067411107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0C7BEADC-7813-5FA2-A333-89287B0B766F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7679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10518256" y="5553309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594360" y="2471765"/>
            <a:ext cx="11018520" cy="14486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>
                <a:latin typeface="+mn-lt"/>
              </a:rPr>
              <a:t>8. ______ is opposite to </a:t>
            </a:r>
            <a:r>
              <a:rPr lang="en-US" sz="5400" b="1" dirty="0">
                <a:solidFill>
                  <a:srgbClr val="0070C0"/>
                </a:solidFill>
                <a:latin typeface="+mn-lt"/>
              </a:rPr>
              <a:t>cheap</a:t>
            </a:r>
            <a:r>
              <a:rPr lang="en-US" sz="5400" dirty="0">
                <a:solidFill>
                  <a:srgbClr val="0070C0"/>
                </a:solidFill>
                <a:latin typeface="+mn-lt"/>
              </a:rPr>
              <a:t>.</a:t>
            </a:r>
            <a:endParaRPr lang="en-GB" sz="54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7559" y="4454709"/>
            <a:ext cx="3392122" cy="8617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C00000"/>
                </a:solidFill>
              </a:rPr>
              <a:t>EXPENSIVE</a:t>
            </a:r>
            <a:endParaRPr lang="en-GB" sz="5000" b="1" dirty="0">
              <a:solidFill>
                <a:srgbClr val="C00000"/>
              </a:solidFill>
            </a:endParaRPr>
          </a:p>
        </p:txBody>
      </p:sp>
      <p:grpSp>
        <p:nvGrpSpPr>
          <p:cNvPr id="2" name="Group 18">
            <a:extLst>
              <a:ext uri="{FF2B5EF4-FFF2-40B4-BE49-F238E27FC236}">
                <a16:creationId xmlns:a16="http://schemas.microsoft.com/office/drawing/2014/main" id="{F78C2313-29E0-8951-BF4C-45E1C51B1DFA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F83C218D-C568-A615-7905-0961CD85C08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8">
              <a:extLst>
                <a:ext uri="{FF2B5EF4-FFF2-40B4-BE49-F238E27FC236}">
                  <a16:creationId xmlns:a16="http://schemas.microsoft.com/office/drawing/2014/main" id="{96A77F3B-44CD-69B5-B15C-680847288E61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9">
              <a:extLst>
                <a:ext uri="{FF2B5EF4-FFF2-40B4-BE49-F238E27FC236}">
                  <a16:creationId xmlns:a16="http://schemas.microsoft.com/office/drawing/2014/main" id="{CA7DFCB2-D0D4-AACC-9527-BDEDA6C2EFBA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9D7A03DA-002D-7DC7-F6A6-53BC54F8B82E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28348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99904" y="1934529"/>
            <a:ext cx="10758696" cy="2353311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+mn-lt"/>
              </a:rPr>
              <a:t>9. I don’t like living in the countryside because it is ______.</a:t>
            </a:r>
            <a:endParaRPr lang="en-GB" sz="5400" dirty="0">
              <a:latin typeface="+mn-lt"/>
            </a:endParaRPr>
          </a:p>
        </p:txBody>
      </p:sp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10731881" y="5675972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656116" y="4463746"/>
            <a:ext cx="2717208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BORING</a:t>
            </a:r>
            <a:endParaRPr lang="en-GB" sz="5400" b="1" dirty="0">
              <a:solidFill>
                <a:srgbClr val="C00000"/>
              </a:solidFill>
            </a:endParaRPr>
          </a:p>
        </p:txBody>
      </p:sp>
      <p:grpSp>
        <p:nvGrpSpPr>
          <p:cNvPr id="6" name="Group 18">
            <a:extLst>
              <a:ext uri="{FF2B5EF4-FFF2-40B4-BE49-F238E27FC236}">
                <a16:creationId xmlns:a16="http://schemas.microsoft.com/office/drawing/2014/main" id="{663C4409-6069-9978-C04A-D21AFFCDDBE8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7" name="Round Single Corner Rectangle 27">
              <a:extLst>
                <a:ext uri="{FF2B5EF4-FFF2-40B4-BE49-F238E27FC236}">
                  <a16:creationId xmlns:a16="http://schemas.microsoft.com/office/drawing/2014/main" id="{33C2D426-9930-5123-EFE2-CC9A22C3125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8">
              <a:extLst>
                <a:ext uri="{FF2B5EF4-FFF2-40B4-BE49-F238E27FC236}">
                  <a16:creationId xmlns:a16="http://schemas.microsoft.com/office/drawing/2014/main" id="{7A033FA4-879F-DBFA-D4CE-5366E9ED09B7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9">
              <a:extLst>
                <a:ext uri="{FF2B5EF4-FFF2-40B4-BE49-F238E27FC236}">
                  <a16:creationId xmlns:a16="http://schemas.microsoft.com/office/drawing/2014/main" id="{A601216A-5BBB-26F6-B431-D40304677451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14">
            <a:extLst>
              <a:ext uri="{FF2B5EF4-FFF2-40B4-BE49-F238E27FC236}">
                <a16:creationId xmlns:a16="http://schemas.microsoft.com/office/drawing/2014/main" id="{7A9639F6-D59E-23AA-005E-6E480C5D6B09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43726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0399" y="1343872"/>
            <a:ext cx="10926442" cy="2836538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en-US" sz="5400" dirty="0">
                <a:latin typeface="+mn-lt"/>
              </a:rPr>
              <a:t>10. ______ is opposite to </a:t>
            </a:r>
            <a:r>
              <a:rPr lang="en-US" sz="5400" b="1" dirty="0">
                <a:solidFill>
                  <a:srgbClr val="0070C0"/>
                </a:solidFill>
                <a:latin typeface="+mn-lt"/>
              </a:rPr>
              <a:t>traditional</a:t>
            </a:r>
            <a:r>
              <a:rPr lang="en-US" sz="5400" dirty="0">
                <a:latin typeface="+mn-lt"/>
              </a:rPr>
              <a:t>.</a:t>
            </a:r>
            <a:endParaRPr lang="en-GB" sz="5400" dirty="0">
              <a:latin typeface="+mn-lt"/>
            </a:endParaRPr>
          </a:p>
        </p:txBody>
      </p:sp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10707827" y="5687123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641005" y="4180410"/>
            <a:ext cx="2909989" cy="86177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C00000"/>
                </a:solidFill>
              </a:rPr>
              <a:t>MODERN</a:t>
            </a:r>
            <a:endParaRPr lang="en-GB" sz="5000" b="1" dirty="0">
              <a:solidFill>
                <a:srgbClr val="C00000"/>
              </a:solidFill>
            </a:endParaRPr>
          </a:p>
        </p:txBody>
      </p:sp>
      <p:grpSp>
        <p:nvGrpSpPr>
          <p:cNvPr id="6" name="Group 18">
            <a:extLst>
              <a:ext uri="{FF2B5EF4-FFF2-40B4-BE49-F238E27FC236}">
                <a16:creationId xmlns:a16="http://schemas.microsoft.com/office/drawing/2014/main" id="{32D6F3A8-1145-ABB6-C489-E7B8039CEF31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7" name="Round Single Corner Rectangle 27">
              <a:extLst>
                <a:ext uri="{FF2B5EF4-FFF2-40B4-BE49-F238E27FC236}">
                  <a16:creationId xmlns:a16="http://schemas.microsoft.com/office/drawing/2014/main" id="{501FFBCA-A9C2-CCF9-629C-45755A526C9F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8">
              <a:extLst>
                <a:ext uri="{FF2B5EF4-FFF2-40B4-BE49-F238E27FC236}">
                  <a16:creationId xmlns:a16="http://schemas.microsoft.com/office/drawing/2014/main" id="{16885C0D-A84C-743C-4C14-1322197095C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9">
              <a:extLst>
                <a:ext uri="{FF2B5EF4-FFF2-40B4-BE49-F238E27FC236}">
                  <a16:creationId xmlns:a16="http://schemas.microsoft.com/office/drawing/2014/main" id="{23A2B41A-6A78-FD0C-55BA-48FB332BA107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14">
            <a:extLst>
              <a:ext uri="{FF2B5EF4-FFF2-40B4-BE49-F238E27FC236}">
                <a16:creationId xmlns:a16="http://schemas.microsoft.com/office/drawing/2014/main" id="{945E9356-ACF5-7ADB-24DE-D703AE9139FE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2471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AF001960-56EA-411B-B6BE-1C957DC0539C}"/>
              </a:ext>
            </a:extLst>
          </p:cNvPr>
          <p:cNvGrpSpPr/>
          <p:nvPr/>
        </p:nvGrpSpPr>
        <p:grpSpPr>
          <a:xfrm>
            <a:off x="1033964" y="1981200"/>
            <a:ext cx="9961512" cy="3272394"/>
            <a:chOff x="140171" y="2452435"/>
            <a:chExt cx="8760993" cy="2372954"/>
          </a:xfrm>
        </p:grpSpPr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250054CE-ED0C-6294-6C12-0048A1682FF9}"/>
                </a:ext>
              </a:extLst>
            </p:cNvPr>
            <p:cNvSpPr/>
            <p:nvPr/>
          </p:nvSpPr>
          <p:spPr>
            <a:xfrm>
              <a:off x="891714" y="3195023"/>
              <a:ext cx="8009450" cy="1630366"/>
            </a:xfrm>
            <a:prstGeom prst="rect">
              <a:avLst/>
            </a:prstGeom>
            <a:solidFill>
              <a:srgbClr val="FDE1D8"/>
            </a:solidFill>
            <a:ln>
              <a:solidFill>
                <a:srgbClr val="FDE1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9" name="Picture 7">
              <a:extLst>
                <a:ext uri="{FF2B5EF4-FFF2-40B4-BE49-F238E27FC236}">
                  <a16:creationId xmlns:a16="http://schemas.microsoft.com/office/drawing/2014/main" id="{7009F19E-C32B-1BB7-C66A-EB9BD6AC7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171" y="2452435"/>
              <a:ext cx="4097553" cy="1048557"/>
            </a:xfrm>
            <a:prstGeom prst="rect">
              <a:avLst/>
            </a:prstGeom>
          </p:spPr>
        </p:pic>
        <p:sp>
          <p:nvSpPr>
            <p:cNvPr id="10" name="TextBox 2">
              <a:extLst>
                <a:ext uri="{FF2B5EF4-FFF2-40B4-BE49-F238E27FC236}">
                  <a16:creationId xmlns:a16="http://schemas.microsoft.com/office/drawing/2014/main" id="{16CE0E32-B813-ABD3-2C06-D5B38332F1A5}"/>
                </a:ext>
              </a:extLst>
            </p:cNvPr>
            <p:cNvSpPr txBox="1"/>
            <p:nvPr/>
          </p:nvSpPr>
          <p:spPr>
            <a:xfrm>
              <a:off x="1096795" y="3500992"/>
              <a:ext cx="7784944" cy="1048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4400" dirty="0"/>
                <a:t>We can use comparative adjectives to compare two people or things.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207BE1C-7F2A-CEAD-DBD8-A129031330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079" y="1602224"/>
            <a:ext cx="3831039" cy="4650888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26CE4000-5EF3-1802-F3C3-E77DDA1886EF}"/>
              </a:ext>
            </a:extLst>
          </p:cNvPr>
          <p:cNvSpPr txBox="1"/>
          <p:nvPr/>
        </p:nvSpPr>
        <p:spPr>
          <a:xfrm>
            <a:off x="1005019" y="2813545"/>
            <a:ext cx="25029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rgbClr val="C00000"/>
                </a:solidFill>
              </a:rPr>
              <a:t>Example: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195EA3E2-4401-FD72-3DC7-0FC4EB173654}"/>
              </a:ext>
            </a:extLst>
          </p:cNvPr>
          <p:cNvSpPr txBox="1"/>
          <p:nvPr/>
        </p:nvSpPr>
        <p:spPr>
          <a:xfrm>
            <a:off x="1005019" y="3724800"/>
            <a:ext cx="6576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/>
              <a:t>Tom is </a:t>
            </a:r>
            <a:r>
              <a:rPr lang="en-US" sz="4400" b="1" dirty="0"/>
              <a:t>taller than </a:t>
            </a:r>
            <a:r>
              <a:rPr lang="en-US" sz="4400" dirty="0"/>
              <a:t>Mary.</a:t>
            </a:r>
            <a:endParaRPr lang="en-US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59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48">
            <a:off x="6134805" y="1501547"/>
            <a:ext cx="4467434" cy="2973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53412" y="2541401"/>
            <a:ext cx="2370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Example: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3412" y="3635648"/>
            <a:ext cx="560893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 house in a city is normally </a:t>
            </a:r>
            <a:r>
              <a:rPr lang="en-US" sz="4400" b="1" dirty="0"/>
              <a:t>more expensive than</a:t>
            </a:r>
            <a:r>
              <a:rPr lang="en-US" sz="4400" dirty="0"/>
              <a:t> a house in the countryside.</a:t>
            </a:r>
            <a:endParaRPr lang="en-US" sz="4400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309" y="4084181"/>
            <a:ext cx="4252511" cy="2580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" name="Group 17">
            <a:extLst>
              <a:ext uri="{FF2B5EF4-FFF2-40B4-BE49-F238E27FC236}">
                <a16:creationId xmlns:a16="http://schemas.microsoft.com/office/drawing/2014/main" id="{9DFDA248-30FC-181E-EDB0-57B2C8B6EB9F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7" name="Round Single Corner Rectangle 22">
              <a:extLst>
                <a:ext uri="{FF2B5EF4-FFF2-40B4-BE49-F238E27FC236}">
                  <a16:creationId xmlns:a16="http://schemas.microsoft.com/office/drawing/2014/main" id="{8C6D4115-7F48-A287-60BB-56445D1EBA38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3">
              <a:extLst>
                <a:ext uri="{FF2B5EF4-FFF2-40B4-BE49-F238E27FC236}">
                  <a16:creationId xmlns:a16="http://schemas.microsoft.com/office/drawing/2014/main" id="{51572080-C4E4-3575-10A3-68BA36EBFB0A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4">
              <a:extLst>
                <a:ext uri="{FF2B5EF4-FFF2-40B4-BE49-F238E27FC236}">
                  <a16:creationId xmlns:a16="http://schemas.microsoft.com/office/drawing/2014/main" id="{196E08BC-7A17-93CD-3C54-21E71AED3475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14">
            <a:extLst>
              <a:ext uri="{FF2B5EF4-FFF2-40B4-BE49-F238E27FC236}">
                <a16:creationId xmlns:a16="http://schemas.microsoft.com/office/drawing/2014/main" id="{ABA9AE33-8B93-814B-5A07-539E5E018E53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51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7279" y="2805654"/>
            <a:ext cx="1036319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solidFill>
                  <a:srgbClr val="C00000"/>
                </a:solidFill>
              </a:rPr>
              <a:t>Short </a:t>
            </a:r>
            <a:r>
              <a:rPr lang="en-GB" sz="4400" b="1" dirty="0" err="1">
                <a:solidFill>
                  <a:srgbClr val="C00000"/>
                </a:solidFill>
              </a:rPr>
              <a:t>adj</a:t>
            </a:r>
            <a:r>
              <a:rPr lang="en-GB" sz="4400" b="1" dirty="0">
                <a:solidFill>
                  <a:srgbClr val="C00000"/>
                </a:solidFill>
              </a:rPr>
              <a:t>:</a:t>
            </a:r>
          </a:p>
          <a:p>
            <a:r>
              <a:rPr lang="en-GB" sz="4400" dirty="0"/>
              <a:t>               S + be </a:t>
            </a:r>
            <a:r>
              <a:rPr lang="en-GB" sz="4400"/>
              <a:t>+ </a:t>
            </a:r>
            <a:r>
              <a:rPr lang="en-GB" sz="4400" smtClean="0"/>
              <a:t>adj-ER  </a:t>
            </a:r>
            <a:r>
              <a:rPr lang="en-GB" sz="4400" dirty="0"/>
              <a:t>+ than + S’.</a:t>
            </a:r>
          </a:p>
          <a:p>
            <a:r>
              <a:rPr lang="en-GB" sz="4400" b="1" dirty="0">
                <a:solidFill>
                  <a:srgbClr val="C00000"/>
                </a:solidFill>
              </a:rPr>
              <a:t>Long </a:t>
            </a:r>
            <a:r>
              <a:rPr lang="en-GB" sz="4400" b="1" dirty="0" err="1">
                <a:solidFill>
                  <a:srgbClr val="C00000"/>
                </a:solidFill>
              </a:rPr>
              <a:t>adj</a:t>
            </a:r>
            <a:r>
              <a:rPr lang="en-GB" sz="4400" b="1" dirty="0">
                <a:solidFill>
                  <a:srgbClr val="C00000"/>
                </a:solidFill>
              </a:rPr>
              <a:t>: </a:t>
            </a:r>
          </a:p>
          <a:p>
            <a:r>
              <a:rPr lang="en-GB" sz="4400" dirty="0"/>
              <a:t>               S + be + MORE + </a:t>
            </a:r>
            <a:r>
              <a:rPr lang="en-GB" sz="4400" dirty="0" err="1"/>
              <a:t>adj</a:t>
            </a:r>
            <a:r>
              <a:rPr lang="en-GB" sz="4400" dirty="0"/>
              <a:t> + than + S’.</a:t>
            </a:r>
          </a:p>
        </p:txBody>
      </p:sp>
      <p:sp>
        <p:nvSpPr>
          <p:cNvPr id="4" name="Rectangle 3"/>
          <p:cNvSpPr/>
          <p:nvPr/>
        </p:nvSpPr>
        <p:spPr>
          <a:xfrm>
            <a:off x="3456279" y="1481222"/>
            <a:ext cx="56452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/>
              <a:t>Comparative adjectives</a:t>
            </a:r>
            <a:endParaRPr lang="en-GB" sz="3200" i="1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  <p:grpSp>
        <p:nvGrpSpPr>
          <p:cNvPr id="5" name="Group 17">
            <a:extLst>
              <a:ext uri="{FF2B5EF4-FFF2-40B4-BE49-F238E27FC236}">
                <a16:creationId xmlns:a16="http://schemas.microsoft.com/office/drawing/2014/main" id="{4798400C-1F5D-39A7-C3B9-FAEE1A456DC7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7" name="Round Single Corner Rectangle 22">
              <a:extLst>
                <a:ext uri="{FF2B5EF4-FFF2-40B4-BE49-F238E27FC236}">
                  <a16:creationId xmlns:a16="http://schemas.microsoft.com/office/drawing/2014/main" id="{2AFD04A5-9007-CF61-79E1-543C3414674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3">
              <a:extLst>
                <a:ext uri="{FF2B5EF4-FFF2-40B4-BE49-F238E27FC236}">
                  <a16:creationId xmlns:a16="http://schemas.microsoft.com/office/drawing/2014/main" id="{0CC9A091-E9CF-BFC0-A5C4-830541E4C2E7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24">
              <a:extLst>
                <a:ext uri="{FF2B5EF4-FFF2-40B4-BE49-F238E27FC236}">
                  <a16:creationId xmlns:a16="http://schemas.microsoft.com/office/drawing/2014/main" id="{7BA6E405-FDFF-50AB-4293-76FEA852C928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4">
            <a:extLst>
              <a:ext uri="{FF2B5EF4-FFF2-40B4-BE49-F238E27FC236}">
                <a16:creationId xmlns:a16="http://schemas.microsoft.com/office/drawing/2014/main" id="{C658A61A-FA1E-F40C-77D3-E6F7CA3E8F95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10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3: A CLOSER LOOK 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MY NEIGHBOURHOOD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Hình ảnh 4">
            <a:extLst>
              <a:ext uri="{FF2B5EF4-FFF2-40B4-BE49-F238E27FC236}">
                <a16:creationId xmlns:a16="http://schemas.microsoft.com/office/drawing/2014/main" id="{3E1A0580-DDCD-1F7C-17E9-992650ABE5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923" y="2579056"/>
            <a:ext cx="3982844" cy="398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0"/>
          <p:cNvSpPr>
            <a:spLocks noChangeArrowheads="1"/>
          </p:cNvSpPr>
          <p:nvPr/>
        </p:nvSpPr>
        <p:spPr bwMode="auto">
          <a:xfrm>
            <a:off x="8968073" y="2318278"/>
            <a:ext cx="3048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4" name="Rectangle 60"/>
          <p:cNvSpPr>
            <a:spLocks noChangeArrowheads="1"/>
          </p:cNvSpPr>
          <p:nvPr/>
        </p:nvSpPr>
        <p:spPr bwMode="auto">
          <a:xfrm>
            <a:off x="9196673" y="5671077"/>
            <a:ext cx="304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4938" y="1327677"/>
            <a:ext cx="1752601" cy="523220"/>
          </a:xfrm>
          <a:prstGeom prst="rect">
            <a:avLst/>
          </a:prstGeom>
          <a:solidFill>
            <a:srgbClr val="00A1DA">
              <a:alpha val="72000"/>
            </a:srgb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* Note:</a:t>
            </a:r>
            <a:endParaRPr lang="en-GB" sz="2800" b="1" dirty="0">
              <a:solidFill>
                <a:schemeClr val="bg1"/>
              </a:solidFill>
            </a:endParaRPr>
          </a:p>
        </p:txBody>
      </p:sp>
      <p:grpSp>
        <p:nvGrpSpPr>
          <p:cNvPr id="2" name="Group 17">
            <a:extLst>
              <a:ext uri="{FF2B5EF4-FFF2-40B4-BE49-F238E27FC236}">
                <a16:creationId xmlns:a16="http://schemas.microsoft.com/office/drawing/2014/main" id="{9D3DF050-3CEE-9116-6CDC-EF998C9D0C72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4" name="Round Single Corner Rectangle 22">
              <a:extLst>
                <a:ext uri="{FF2B5EF4-FFF2-40B4-BE49-F238E27FC236}">
                  <a16:creationId xmlns:a16="http://schemas.microsoft.com/office/drawing/2014/main" id="{1BDFF973-C5FA-DA8A-A086-2CD3E3A22AB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3">
              <a:extLst>
                <a:ext uri="{FF2B5EF4-FFF2-40B4-BE49-F238E27FC236}">
                  <a16:creationId xmlns:a16="http://schemas.microsoft.com/office/drawing/2014/main" id="{ABEF30DE-A796-CB33-1B2D-C16E58C618B0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4">
              <a:extLst>
                <a:ext uri="{FF2B5EF4-FFF2-40B4-BE49-F238E27FC236}">
                  <a16:creationId xmlns:a16="http://schemas.microsoft.com/office/drawing/2014/main" id="{55FC0D54-4AF4-6430-D892-44D88755CF2E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D165FDFD-44F9-DDDF-5C13-52A25C78F955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6" name="Table 26">
            <a:extLst>
              <a:ext uri="{FF2B5EF4-FFF2-40B4-BE49-F238E27FC236}">
                <a16:creationId xmlns:a16="http://schemas.microsoft.com/office/drawing/2014/main" id="{DCE7053C-3F8D-4166-A4CE-F521F4AF0A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700792"/>
              </p:ext>
            </p:extLst>
          </p:nvPr>
        </p:nvGraphicFramePr>
        <p:xfrm>
          <a:off x="1007878" y="1972582"/>
          <a:ext cx="10467844" cy="44891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16961">
                  <a:extLst>
                    <a:ext uri="{9D8B030D-6E8A-4147-A177-3AD203B41FA5}">
                      <a16:colId xmlns:a16="http://schemas.microsoft.com/office/drawing/2014/main" val="2333124402"/>
                    </a:ext>
                  </a:extLst>
                </a:gridCol>
                <a:gridCol w="2616961">
                  <a:extLst>
                    <a:ext uri="{9D8B030D-6E8A-4147-A177-3AD203B41FA5}">
                      <a16:colId xmlns:a16="http://schemas.microsoft.com/office/drawing/2014/main" val="3947691026"/>
                    </a:ext>
                  </a:extLst>
                </a:gridCol>
                <a:gridCol w="2749800">
                  <a:extLst>
                    <a:ext uri="{9D8B030D-6E8A-4147-A177-3AD203B41FA5}">
                      <a16:colId xmlns:a16="http://schemas.microsoft.com/office/drawing/2014/main" val="9669090"/>
                    </a:ext>
                  </a:extLst>
                </a:gridCol>
                <a:gridCol w="2484122">
                  <a:extLst>
                    <a:ext uri="{9D8B030D-6E8A-4147-A177-3AD203B41FA5}">
                      <a16:colId xmlns:a16="http://schemas.microsoft.com/office/drawing/2014/main" val="2725194595"/>
                    </a:ext>
                  </a:extLst>
                </a:gridCol>
              </a:tblGrid>
              <a:tr h="641200">
                <a:tc>
                  <a:txBody>
                    <a:bodyPr/>
                    <a:lstStyle/>
                    <a:p>
                      <a:endParaRPr lang="en-US" sz="30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Positive</a:t>
                      </a:r>
                      <a:endParaRPr lang="en-US" sz="3000" dirty="0">
                        <a:effectLst/>
                        <a:latin typeface="+mn-lt"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Comparative</a:t>
                      </a:r>
                      <a:endParaRPr lang="en-US" sz="3000">
                        <a:effectLst/>
                        <a:latin typeface="+mn-lt"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indent="-1270"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Rule</a:t>
                      </a:r>
                      <a:endParaRPr lang="en-US" sz="3000" dirty="0">
                        <a:effectLst/>
                        <a:latin typeface="+mn-lt"/>
                      </a:endParaRPr>
                    </a:p>
                  </a:txBody>
                  <a:tcPr marL="73025" marR="730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7766164"/>
                  </a:ext>
                </a:extLst>
              </a:tr>
              <a:tr h="678127">
                <a:tc rowSpan="2">
                  <a:txBody>
                    <a:bodyPr/>
                    <a:lstStyle/>
                    <a:p>
                      <a:pPr algn="ctr"/>
                      <a:r>
                        <a:rPr lang="en-US" sz="3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one syllable</a:t>
                      </a:r>
                      <a:endParaRPr lang="en-US" sz="3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fast</a:t>
                      </a:r>
                      <a:endParaRPr lang="en-US" sz="3000" dirty="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faster</a:t>
                      </a:r>
                      <a:endParaRPr lang="en-US" sz="3000" dirty="0">
                        <a:effectLst/>
                        <a:latin typeface="+mn-lt"/>
                      </a:endParaRPr>
                    </a:p>
                  </a:txBody>
                  <a:tcPr marL="71755" marR="71755" marT="71755" marB="717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 er</a:t>
                      </a:r>
                      <a:endParaRPr lang="en-US" sz="300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2003971"/>
                  </a:ext>
                </a:extLst>
              </a:tr>
              <a:tr h="678127">
                <a:tc vMerge="1">
                  <a:txBody>
                    <a:bodyPr/>
                    <a:lstStyle/>
                    <a:p>
                      <a:pPr algn="ctr"/>
                      <a:endParaRPr lang="en-US" sz="30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large</a:t>
                      </a:r>
                      <a:endParaRPr lang="en-US" sz="300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larger</a:t>
                      </a:r>
                      <a:endParaRPr lang="en-US" sz="3000" dirty="0">
                        <a:effectLst/>
                        <a:latin typeface="+mn-lt"/>
                      </a:endParaRPr>
                    </a:p>
                  </a:txBody>
                  <a:tcPr marL="71755" marR="71755" marT="71755" marB="717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+ r</a:t>
                      </a:r>
                      <a:endParaRPr lang="en-US" sz="3000" dirty="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6646213"/>
                  </a:ext>
                </a:extLst>
              </a:tr>
              <a:tr h="678127">
                <a:tc rowSpan="2">
                  <a:txBody>
                    <a:bodyPr/>
                    <a:lstStyle/>
                    <a:p>
                      <a:pPr algn="ctr"/>
                      <a:r>
                        <a:rPr lang="en-US" sz="3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two syllables</a:t>
                      </a:r>
                      <a:endParaRPr lang="en-US" sz="300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noisy</a:t>
                      </a:r>
                      <a:endParaRPr lang="en-US" sz="3000" dirty="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noisier</a:t>
                      </a:r>
                      <a:endParaRPr lang="en-US" sz="3000">
                        <a:effectLst/>
                        <a:latin typeface="+mn-lt"/>
                      </a:endParaRPr>
                    </a:p>
                  </a:txBody>
                  <a:tcPr marL="71755" marR="71755" marT="71755" marB="717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y → </a:t>
                      </a:r>
                      <a:r>
                        <a:rPr lang="en-US" sz="3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ier</a:t>
                      </a:r>
                      <a:endParaRPr lang="en-US" sz="3000" dirty="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5415484"/>
                  </a:ext>
                </a:extLst>
              </a:tr>
              <a:tr h="678127">
                <a:tc vMerge="1">
                  <a:txBody>
                    <a:bodyPr/>
                    <a:lstStyle/>
                    <a:p>
                      <a:pPr algn="ctr"/>
                      <a:endParaRPr lang="en-US" sz="30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modern</a:t>
                      </a:r>
                      <a:endParaRPr lang="en-US" sz="3000" dirty="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more modern</a:t>
                      </a:r>
                      <a:endParaRPr lang="en-US" sz="3000">
                        <a:effectLst/>
                        <a:latin typeface="+mn-lt"/>
                      </a:endParaRPr>
                    </a:p>
                  </a:txBody>
                  <a:tcPr marL="71755" marR="71755" marT="71755" marB="717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more + adj</a:t>
                      </a:r>
                      <a:endParaRPr lang="en-US" sz="3000" dirty="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9620854"/>
                  </a:ext>
                </a:extLst>
              </a:tr>
              <a:tr h="1135469">
                <a:tc>
                  <a:txBody>
                    <a:bodyPr/>
                    <a:lstStyle/>
                    <a:p>
                      <a:pPr algn="ctr"/>
                      <a:r>
                        <a:rPr lang="en-US" sz="30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three or more syllables</a:t>
                      </a:r>
                      <a:endParaRPr lang="en-US" sz="3000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expensive</a:t>
                      </a:r>
                      <a:endParaRPr lang="en-US" sz="3000" dirty="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more expensive</a:t>
                      </a:r>
                      <a:endParaRPr lang="en-US" sz="3000" dirty="0">
                        <a:effectLst/>
                        <a:latin typeface="+mn-lt"/>
                      </a:endParaRPr>
                    </a:p>
                  </a:txBody>
                  <a:tcPr marL="71755" marR="71755" marT="71755" marB="7175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1270"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more + adj</a:t>
                      </a:r>
                      <a:endParaRPr lang="en-US" sz="3000" dirty="0">
                        <a:effectLst/>
                        <a:latin typeface="+mn-lt"/>
                      </a:endParaRPr>
                    </a:p>
                  </a:txBody>
                  <a:tcPr marL="73025" marR="730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53721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616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455809" y="1168021"/>
            <a:ext cx="9703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 with the comparative form of the adjectives in brackets. Number </a:t>
            </a:r>
            <a:r>
              <a:rPr lang="en-US" sz="2400" b="1" dirty="0">
                <a:solidFill>
                  <a:srgbClr val="00A1DA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an example.</a:t>
            </a:r>
          </a:p>
        </p:txBody>
      </p:sp>
      <p:grpSp>
        <p:nvGrpSpPr>
          <p:cNvPr id="4" name="Group 3"/>
          <p:cNvGrpSpPr/>
          <p:nvPr/>
        </p:nvGrpSpPr>
        <p:grpSpPr>
          <a:xfrm rot="21119433">
            <a:off x="2012949" y="2441072"/>
            <a:ext cx="2323511" cy="1757605"/>
            <a:chOff x="-234768" y="2500829"/>
            <a:chExt cx="3429659" cy="259434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45" y="3231179"/>
              <a:ext cx="1184946" cy="18639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4768" y="2500829"/>
              <a:ext cx="2114098" cy="25943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7" name="Group 6"/>
          <p:cNvGrpSpPr/>
          <p:nvPr/>
        </p:nvGrpSpPr>
        <p:grpSpPr>
          <a:xfrm>
            <a:off x="5015207" y="2201271"/>
            <a:ext cx="2601040" cy="1812039"/>
            <a:chOff x="4086199" y="3893945"/>
            <a:chExt cx="2898495" cy="20192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199" y="3893945"/>
              <a:ext cx="1346176" cy="20192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29"/>
            <a:stretch/>
          </p:blipFill>
          <p:spPr>
            <a:xfrm>
              <a:off x="5526232" y="4401713"/>
              <a:ext cx="1458462" cy="15114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12"/>
          <p:cNvGrpSpPr/>
          <p:nvPr/>
        </p:nvGrpSpPr>
        <p:grpSpPr>
          <a:xfrm>
            <a:off x="2274847" y="4882047"/>
            <a:ext cx="3430341" cy="1301947"/>
            <a:chOff x="513698" y="4533680"/>
            <a:chExt cx="3853529" cy="146256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453" y="4533680"/>
              <a:ext cx="2192774" cy="14625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98" y="4665001"/>
              <a:ext cx="1799880" cy="11999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2" name="Group 31"/>
          <p:cNvGrpSpPr/>
          <p:nvPr/>
        </p:nvGrpSpPr>
        <p:grpSpPr>
          <a:xfrm>
            <a:off x="8152662" y="2335291"/>
            <a:ext cx="2619064" cy="2222030"/>
            <a:chOff x="6323681" y="2104200"/>
            <a:chExt cx="2619064" cy="222203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681" y="2104200"/>
              <a:ext cx="1746043" cy="11601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702" y="3162056"/>
              <a:ext cx="1746043" cy="11641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5" name="Group 34"/>
          <p:cNvGrpSpPr/>
          <p:nvPr/>
        </p:nvGrpSpPr>
        <p:grpSpPr>
          <a:xfrm>
            <a:off x="6189733" y="4998946"/>
            <a:ext cx="4434640" cy="1672054"/>
            <a:chOff x="4413730" y="4841923"/>
            <a:chExt cx="4434640" cy="167205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3730" y="4841923"/>
              <a:ext cx="2405913" cy="14129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087" y="5109766"/>
              <a:ext cx="2110283" cy="14042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0" name="Group 17">
            <a:extLst>
              <a:ext uri="{FF2B5EF4-FFF2-40B4-BE49-F238E27FC236}">
                <a16:creationId xmlns:a16="http://schemas.microsoft.com/office/drawing/2014/main" id="{FD8AE0DC-1834-CA3F-1270-FC8AC4F9EB45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22">
              <a:extLst>
                <a:ext uri="{FF2B5EF4-FFF2-40B4-BE49-F238E27FC236}">
                  <a16:creationId xmlns:a16="http://schemas.microsoft.com/office/drawing/2014/main" id="{323388EC-3C58-5A22-4657-DF7406BCD295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23">
              <a:extLst>
                <a:ext uri="{FF2B5EF4-FFF2-40B4-BE49-F238E27FC236}">
                  <a16:creationId xmlns:a16="http://schemas.microsoft.com/office/drawing/2014/main" id="{470415B8-C5D5-0488-206C-593EEAED9CDE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24">
              <a:extLst>
                <a:ext uri="{FF2B5EF4-FFF2-40B4-BE49-F238E27FC236}">
                  <a16:creationId xmlns:a16="http://schemas.microsoft.com/office/drawing/2014/main" id="{3BCA190E-026C-75BE-05B2-87550671874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4">
            <a:extLst>
              <a:ext uri="{FF2B5EF4-FFF2-40B4-BE49-F238E27FC236}">
                <a16:creationId xmlns:a16="http://schemas.microsoft.com/office/drawing/2014/main" id="{7C5D2542-1100-C2DC-F5AA-62B2F2ACA834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19" name="Rounded Rectangle 31">
            <a:extLst>
              <a:ext uri="{FF2B5EF4-FFF2-40B4-BE49-F238E27FC236}">
                <a16:creationId xmlns:a16="http://schemas.microsoft.com/office/drawing/2014/main" id="{434FBB99-511C-A372-CA9B-B37D6C3F8620}"/>
              </a:ext>
            </a:extLst>
          </p:cNvPr>
          <p:cNvSpPr/>
          <p:nvPr/>
        </p:nvSpPr>
        <p:spPr>
          <a:xfrm>
            <a:off x="778620" y="133355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EAEC43C7-9C07-AAD8-E1DA-411EB095A3E9}"/>
              </a:ext>
            </a:extLst>
          </p:cNvPr>
          <p:cNvSpPr txBox="1"/>
          <p:nvPr/>
        </p:nvSpPr>
        <p:spPr>
          <a:xfrm>
            <a:off x="834375" y="12175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hlinkClick r:id="rId12" action="ppaction://hlinksldjump"/>
          </p:cNvPr>
          <p:cNvSpPr>
            <a:spLocks noChangeArrowheads="1"/>
          </p:cNvSpPr>
          <p:nvPr/>
        </p:nvSpPr>
        <p:spPr bwMode="auto">
          <a:xfrm>
            <a:off x="2971800" y="2127660"/>
            <a:ext cx="1371600" cy="132715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 dirty="0">
                <a:solidFill>
                  <a:srgbClr val="FFFF00"/>
                </a:solidFill>
                <a:latin typeface=".VnTime" pitchFamily="34" charset="0"/>
              </a:rPr>
              <a:t>1</a:t>
            </a:r>
          </a:p>
        </p:txBody>
      </p:sp>
      <p:sp>
        <p:nvSpPr>
          <p:cNvPr id="30723" name="Rectangle 3">
            <a:hlinkClick r:id="rId13" action="ppaction://hlinksldjump"/>
          </p:cNvPr>
          <p:cNvSpPr>
            <a:spLocks noChangeArrowheads="1"/>
          </p:cNvSpPr>
          <p:nvPr/>
        </p:nvSpPr>
        <p:spPr bwMode="auto">
          <a:xfrm>
            <a:off x="4728139" y="2127660"/>
            <a:ext cx="1371600" cy="13716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 dirty="0">
                <a:solidFill>
                  <a:srgbClr val="990033"/>
                </a:solidFill>
                <a:latin typeface=".VnTime" pitchFamily="34" charset="0"/>
              </a:rPr>
              <a:t>2</a:t>
            </a:r>
          </a:p>
        </p:txBody>
      </p:sp>
      <p:sp>
        <p:nvSpPr>
          <p:cNvPr id="30724" name="Rectangle 4">
            <a:hlinkClick r:id="rId14" action="ppaction://hlinksldjump"/>
          </p:cNvPr>
          <p:cNvSpPr>
            <a:spLocks noChangeArrowheads="1"/>
          </p:cNvSpPr>
          <p:nvPr/>
        </p:nvSpPr>
        <p:spPr bwMode="auto">
          <a:xfrm>
            <a:off x="6297613" y="2057400"/>
            <a:ext cx="1371600" cy="1371600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>
                <a:solidFill>
                  <a:srgbClr val="FFFF00"/>
                </a:solidFill>
                <a:latin typeface=".VnTime" pitchFamily="34" charset="0"/>
              </a:rPr>
              <a:t>3</a:t>
            </a:r>
          </a:p>
        </p:txBody>
      </p:sp>
      <p:sp>
        <p:nvSpPr>
          <p:cNvPr id="30725" name="Rectangle 5">
            <a:hlinkClick r:id="rId15" action="ppaction://hlinksldjump"/>
          </p:cNvPr>
          <p:cNvSpPr>
            <a:spLocks noChangeArrowheads="1"/>
          </p:cNvSpPr>
          <p:nvPr/>
        </p:nvSpPr>
        <p:spPr bwMode="auto">
          <a:xfrm>
            <a:off x="7999413" y="2057400"/>
            <a:ext cx="1371600" cy="13716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 dirty="0">
                <a:latin typeface=".VnTime" pitchFamily="34" charset="0"/>
              </a:rPr>
              <a:t>4</a:t>
            </a:r>
          </a:p>
        </p:txBody>
      </p:sp>
      <p:sp>
        <p:nvSpPr>
          <p:cNvPr id="30726" name="Rectangle 6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2932113" y="3848100"/>
            <a:ext cx="1371600" cy="1371600"/>
          </a:xfrm>
          <a:prstGeom prst="rect">
            <a:avLst/>
          </a:prstGeom>
          <a:solidFill>
            <a:srgbClr val="B0EEC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>
                <a:solidFill>
                  <a:srgbClr val="990033"/>
                </a:solidFill>
                <a:latin typeface=".VnTime" pitchFamily="34" charset="0"/>
              </a:rPr>
              <a:t>5</a:t>
            </a:r>
          </a:p>
        </p:txBody>
      </p:sp>
      <p:sp>
        <p:nvSpPr>
          <p:cNvPr id="30727" name="Rectangle 7">
            <a:hlinkClick r:id="rId17" action="ppaction://hlinksldjump"/>
          </p:cNvPr>
          <p:cNvSpPr>
            <a:spLocks noChangeArrowheads="1"/>
          </p:cNvSpPr>
          <p:nvPr/>
        </p:nvSpPr>
        <p:spPr bwMode="auto">
          <a:xfrm>
            <a:off x="4659313" y="3848100"/>
            <a:ext cx="1371600" cy="13716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>
                <a:latin typeface=".VnTime" pitchFamily="34" charset="0"/>
              </a:rPr>
              <a:t>6</a:t>
            </a:r>
          </a:p>
        </p:txBody>
      </p:sp>
      <p:sp>
        <p:nvSpPr>
          <p:cNvPr id="30728" name="Rectangle 8">
            <a:hlinkClick r:id="rId18" action="ppaction://hlinksldjump"/>
          </p:cNvPr>
          <p:cNvSpPr>
            <a:spLocks noChangeArrowheads="1"/>
          </p:cNvSpPr>
          <p:nvPr/>
        </p:nvSpPr>
        <p:spPr bwMode="auto">
          <a:xfrm>
            <a:off x="6348413" y="3848100"/>
            <a:ext cx="1371600" cy="13716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>
                <a:latin typeface=".VnTime" pitchFamily="34" charset="0"/>
              </a:rPr>
              <a:t>7</a:t>
            </a:r>
          </a:p>
        </p:txBody>
      </p:sp>
      <p:sp>
        <p:nvSpPr>
          <p:cNvPr id="30729" name="Rectangle 9">
            <a:hlinkClick r:id="rId19" action="ppaction://hlinksldjump"/>
          </p:cNvPr>
          <p:cNvSpPr>
            <a:spLocks noChangeArrowheads="1"/>
          </p:cNvSpPr>
          <p:nvPr/>
        </p:nvSpPr>
        <p:spPr bwMode="auto">
          <a:xfrm>
            <a:off x="8050213" y="3848100"/>
            <a:ext cx="1371600" cy="1371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5400" dirty="0">
                <a:latin typeface=".VnTime" pitchFamily="34" charset="0"/>
              </a:rPr>
              <a:t>8</a:t>
            </a:r>
          </a:p>
        </p:txBody>
      </p:sp>
      <p:sp>
        <p:nvSpPr>
          <p:cNvPr id="193546" name="Rectangle 10"/>
          <p:cNvSpPr>
            <a:spLocks noChangeArrowheads="1"/>
          </p:cNvSpPr>
          <p:nvPr/>
        </p:nvSpPr>
        <p:spPr bwMode="auto">
          <a:xfrm>
            <a:off x="1905000" y="57912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7" name="Rectangle 11"/>
          <p:cNvSpPr>
            <a:spLocks noChangeArrowheads="1"/>
          </p:cNvSpPr>
          <p:nvPr/>
        </p:nvSpPr>
        <p:spPr bwMode="auto">
          <a:xfrm>
            <a:off x="2286000" y="57912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8" name="Rectangle 12"/>
          <p:cNvSpPr>
            <a:spLocks noChangeArrowheads="1"/>
          </p:cNvSpPr>
          <p:nvPr/>
        </p:nvSpPr>
        <p:spPr bwMode="auto">
          <a:xfrm>
            <a:off x="2819400" y="57912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49" name="Rectangle 13"/>
          <p:cNvSpPr>
            <a:spLocks noChangeArrowheads="1"/>
          </p:cNvSpPr>
          <p:nvPr/>
        </p:nvSpPr>
        <p:spPr bwMode="auto">
          <a:xfrm>
            <a:off x="3200400" y="57912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0" name="Rectangle 14"/>
          <p:cNvSpPr>
            <a:spLocks noChangeArrowheads="1"/>
          </p:cNvSpPr>
          <p:nvPr/>
        </p:nvSpPr>
        <p:spPr bwMode="auto">
          <a:xfrm>
            <a:off x="3200400" y="61722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1" name="Rectangle 15"/>
          <p:cNvSpPr>
            <a:spLocks noChangeArrowheads="1"/>
          </p:cNvSpPr>
          <p:nvPr/>
        </p:nvSpPr>
        <p:spPr bwMode="auto">
          <a:xfrm>
            <a:off x="2743200" y="61722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2" name="Rectangle 16"/>
          <p:cNvSpPr>
            <a:spLocks noChangeArrowheads="1"/>
          </p:cNvSpPr>
          <p:nvPr/>
        </p:nvSpPr>
        <p:spPr bwMode="auto">
          <a:xfrm>
            <a:off x="3581400" y="586740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3553" name="AutoShape 17"/>
          <p:cNvSpPr>
            <a:spLocks noChangeArrowheads="1"/>
          </p:cNvSpPr>
          <p:nvPr/>
        </p:nvSpPr>
        <p:spPr bwMode="auto">
          <a:xfrm>
            <a:off x="3124200" y="304800"/>
            <a:ext cx="5791200" cy="1219200"/>
          </a:xfrm>
          <a:prstGeom prst="ribbon">
            <a:avLst>
              <a:gd name="adj1" fmla="val 12500"/>
              <a:gd name="adj2" fmla="val 71491"/>
            </a:avLst>
          </a:prstGeom>
          <a:solidFill>
            <a:srgbClr val="FFFFFF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3200">
              <a:solidFill>
                <a:srgbClr val="990033"/>
              </a:solidFill>
              <a:latin typeface=".VnBodoniH" pitchFamily="34" charset="0"/>
            </a:endParaRPr>
          </a:p>
        </p:txBody>
      </p:sp>
      <p:sp>
        <p:nvSpPr>
          <p:cNvPr id="30738" name="AutoShape 18"/>
          <p:cNvSpPr>
            <a:spLocks noChangeArrowheads="1"/>
          </p:cNvSpPr>
          <p:nvPr/>
        </p:nvSpPr>
        <p:spPr bwMode="auto">
          <a:xfrm>
            <a:off x="1676400" y="304800"/>
            <a:ext cx="1371600" cy="1371600"/>
          </a:xfrm>
          <a:prstGeom prst="star5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0739" name="Text Box 19"/>
          <p:cNvSpPr txBox="1">
            <a:spLocks noChangeArrowheads="1"/>
          </p:cNvSpPr>
          <p:nvPr/>
        </p:nvSpPr>
        <p:spPr bwMode="auto">
          <a:xfrm>
            <a:off x="2014538" y="760414"/>
            <a:ext cx="685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10</a:t>
            </a: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2090738" y="760414"/>
            <a:ext cx="60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20</a:t>
            </a: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2090738" y="760414"/>
            <a:ext cx="60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30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2090738" y="684214"/>
            <a:ext cx="60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40</a:t>
            </a: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2133600" y="762000"/>
            <a:ext cx="60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50</a:t>
            </a:r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2090738" y="760414"/>
            <a:ext cx="60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60</a:t>
            </a:r>
          </a:p>
        </p:txBody>
      </p:sp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2090738" y="760414"/>
            <a:ext cx="60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70</a:t>
            </a:r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2090738" y="760414"/>
            <a:ext cx="609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80</a:t>
            </a:r>
          </a:p>
        </p:txBody>
      </p:sp>
      <p:sp>
        <p:nvSpPr>
          <p:cNvPr id="193563" name="WordArt 27"/>
          <p:cNvSpPr>
            <a:spLocks noChangeArrowheads="1" noChangeShapeType="1" noTextEdit="1"/>
          </p:cNvSpPr>
          <p:nvPr/>
        </p:nvSpPr>
        <p:spPr bwMode="auto">
          <a:xfrm>
            <a:off x="1981200" y="152400"/>
            <a:ext cx="9906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16649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Tom</a:t>
            </a:r>
          </a:p>
        </p:txBody>
      </p:sp>
      <p:sp>
        <p:nvSpPr>
          <p:cNvPr id="30748" name="AutoShape 28"/>
          <p:cNvSpPr>
            <a:spLocks noChangeArrowheads="1"/>
          </p:cNvSpPr>
          <p:nvPr/>
        </p:nvSpPr>
        <p:spPr bwMode="auto">
          <a:xfrm>
            <a:off x="8988561" y="234950"/>
            <a:ext cx="1524000" cy="1524000"/>
          </a:xfrm>
          <a:prstGeom prst="star5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30749" name="Text Box 29"/>
          <p:cNvSpPr txBox="1">
            <a:spLocks noChangeArrowheads="1"/>
          </p:cNvSpPr>
          <p:nvPr/>
        </p:nvSpPr>
        <p:spPr bwMode="auto">
          <a:xfrm>
            <a:off x="9269413" y="768350"/>
            <a:ext cx="914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Time" pitchFamily="34" charset="0"/>
              </a:rPr>
              <a:t>10</a:t>
            </a:r>
          </a:p>
        </p:txBody>
      </p:sp>
      <p:sp>
        <p:nvSpPr>
          <p:cNvPr id="30750" name="Text Box 30"/>
          <p:cNvSpPr txBox="1">
            <a:spLocks noChangeArrowheads="1"/>
          </p:cNvSpPr>
          <p:nvPr/>
        </p:nvSpPr>
        <p:spPr bwMode="auto">
          <a:xfrm>
            <a:off x="9498013" y="768350"/>
            <a:ext cx="609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.VnTime" pitchFamily="34" charset="0"/>
              </a:rPr>
              <a:t>20</a:t>
            </a:r>
          </a:p>
        </p:txBody>
      </p:sp>
      <p:sp>
        <p:nvSpPr>
          <p:cNvPr id="30751" name="Text Box 31"/>
          <p:cNvSpPr txBox="1">
            <a:spLocks noChangeArrowheads="1"/>
          </p:cNvSpPr>
          <p:nvPr/>
        </p:nvSpPr>
        <p:spPr bwMode="auto">
          <a:xfrm>
            <a:off x="9498013" y="768350"/>
            <a:ext cx="685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.VnTime" pitchFamily="34" charset="0"/>
              </a:rPr>
              <a:t>30</a:t>
            </a:r>
          </a:p>
        </p:txBody>
      </p:sp>
      <p:sp>
        <p:nvSpPr>
          <p:cNvPr id="30752" name="Text Box 32"/>
          <p:cNvSpPr txBox="1">
            <a:spLocks noChangeArrowheads="1"/>
          </p:cNvSpPr>
          <p:nvPr/>
        </p:nvSpPr>
        <p:spPr bwMode="auto">
          <a:xfrm>
            <a:off x="9421813" y="768350"/>
            <a:ext cx="83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.VnTime" pitchFamily="34" charset="0"/>
              </a:rPr>
              <a:t>40</a:t>
            </a: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9498013" y="844550"/>
            <a:ext cx="8382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.VnTime" pitchFamily="34" charset="0"/>
              </a:rPr>
              <a:t>50</a:t>
            </a:r>
          </a:p>
        </p:txBody>
      </p:sp>
      <p:sp>
        <p:nvSpPr>
          <p:cNvPr id="30754" name="Text Box 34"/>
          <p:cNvSpPr txBox="1">
            <a:spLocks noChangeArrowheads="1"/>
          </p:cNvSpPr>
          <p:nvPr/>
        </p:nvSpPr>
        <p:spPr bwMode="auto">
          <a:xfrm>
            <a:off x="9566275" y="782639"/>
            <a:ext cx="99853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000CC"/>
                </a:solidFill>
                <a:latin typeface=".VnTime" pitchFamily="34" charset="0"/>
              </a:rPr>
              <a:t>60</a:t>
            </a:r>
          </a:p>
        </p:txBody>
      </p:sp>
      <p:sp>
        <p:nvSpPr>
          <p:cNvPr id="30755" name="Text Box 35"/>
          <p:cNvSpPr txBox="1">
            <a:spLocks noChangeArrowheads="1"/>
          </p:cNvSpPr>
          <p:nvPr/>
        </p:nvSpPr>
        <p:spPr bwMode="auto">
          <a:xfrm>
            <a:off x="9498013" y="762000"/>
            <a:ext cx="71278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CC"/>
                </a:solidFill>
                <a:latin typeface=".VnTime" pitchFamily="34" charset="0"/>
              </a:rPr>
              <a:t>70</a:t>
            </a:r>
          </a:p>
        </p:txBody>
      </p:sp>
      <p:sp>
        <p:nvSpPr>
          <p:cNvPr id="193572" name="WordArt 36"/>
          <p:cNvSpPr>
            <a:spLocks noChangeArrowheads="1" noChangeShapeType="1" noTextEdit="1"/>
          </p:cNvSpPr>
          <p:nvPr/>
        </p:nvSpPr>
        <p:spPr bwMode="auto">
          <a:xfrm>
            <a:off x="9296400" y="152400"/>
            <a:ext cx="10668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Jerry</a:t>
            </a:r>
          </a:p>
        </p:txBody>
      </p:sp>
      <p:sp>
        <p:nvSpPr>
          <p:cNvPr id="193573" name="WordArt 37"/>
          <p:cNvSpPr>
            <a:spLocks noChangeArrowheads="1" noChangeShapeType="1" noTextEdit="1"/>
          </p:cNvSpPr>
          <p:nvPr/>
        </p:nvSpPr>
        <p:spPr bwMode="auto">
          <a:xfrm>
            <a:off x="4114800" y="609600"/>
            <a:ext cx="38100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.VnArial Narrow"/>
              </a:rPr>
              <a:t>Lucky Numbers</a:t>
            </a:r>
          </a:p>
        </p:txBody>
      </p:sp>
      <p:pic>
        <p:nvPicPr>
          <p:cNvPr id="193574" name="Picture 39" descr="smilefem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5486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75" name="Picture 41" descr="smile5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6261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76" name="Picture 44" descr="Picture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6348414"/>
            <a:ext cx="859155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77" name="Picture 45" descr="Picture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323849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78" name="Picture 46" descr="Picture1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0"/>
            <a:ext cx="2286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hlinkClick r:id="" action="ppaction://noaction"/>
          </p:cNvPr>
          <p:cNvSpPr/>
          <p:nvPr/>
        </p:nvSpPr>
        <p:spPr>
          <a:xfrm>
            <a:off x="5730468" y="6137366"/>
            <a:ext cx="1134291" cy="495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837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0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0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07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0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7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7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07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07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07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5" dur="5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0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7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1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8" dur="500"/>
                                        <p:tgtEl>
                                          <p:spTgt spid="307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307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07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0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07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07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30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30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07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 nodeType="clickPar">
                      <p:stCondLst>
                        <p:cond delay="indefinite"/>
                      </p:stCondLst>
                      <p:childTnLst>
                        <p:par>
                          <p:cTn id="1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30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30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0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8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307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 nodeType="clickPar">
                      <p:stCondLst>
                        <p:cond delay="0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8" dur="500"/>
                                        <p:tgtEl>
                                          <p:spTgt spid="307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2" dur="500"/>
                                        <p:tgtEl>
                                          <p:spTgt spid="307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6" dur="500"/>
                                        <p:tgtEl>
                                          <p:spTgt spid="30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0" dur="500"/>
                                        <p:tgtEl>
                                          <p:spTgt spid="30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4" dur="500"/>
                                        <p:tgtEl>
                                          <p:spTgt spid="307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8" dur="500"/>
                                        <p:tgtEl>
                                          <p:spTgt spid="307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2" dur="500"/>
                                        <p:tgtEl>
                                          <p:spTgt spid="307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6" dur="500"/>
                                        <p:tgtEl>
                                          <p:spTgt spid="307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1" dur="500"/>
                                        <p:tgtEl>
                                          <p:spTgt spid="30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 nodeType="clickPar">
                      <p:stCondLst>
                        <p:cond delay="indefinite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5" dur="500"/>
                                        <p:tgtEl>
                                          <p:spTgt spid="30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0" dur="500"/>
                                        <p:tgtEl>
                                          <p:spTgt spid="30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4" dur="500"/>
                                        <p:tgtEl>
                                          <p:spTgt spid="30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9" dur="500"/>
                                        <p:tgtEl>
                                          <p:spTgt spid="30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 nodeType="clickPar">
                      <p:stCondLst>
                        <p:cond delay="indefinite"/>
                      </p:stCondLst>
                      <p:childTnLst>
                        <p:par>
                          <p:cTn id="2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3" dur="500"/>
                                        <p:tgtEl>
                                          <p:spTgt spid="30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8"/>
                  </p:tgtEl>
                </p:cond>
              </p:nextCondLst>
            </p:seq>
          </p:childTnLst>
        </p:cTn>
      </p:par>
    </p:tnLst>
    <p:bldLst>
      <p:bldP spid="30722" grpId="0" animBg="1"/>
      <p:bldP spid="30722" grpId="1" animBg="1"/>
      <p:bldP spid="30723" grpId="0" animBg="1"/>
      <p:bldP spid="30723" grpId="1" animBg="1"/>
      <p:bldP spid="30724" grpId="0" animBg="1"/>
      <p:bldP spid="30724" grpId="1" animBg="1"/>
      <p:bldP spid="30725" grpId="0" animBg="1"/>
      <p:bldP spid="30725" grpId="1" animBg="1"/>
      <p:bldP spid="30726" grpId="0" animBg="1"/>
      <p:bldP spid="30726" grpId="1" animBg="1"/>
      <p:bldP spid="30727" grpId="0" animBg="1"/>
      <p:bldP spid="30727" grpId="1" animBg="1"/>
      <p:bldP spid="30728" grpId="0" animBg="1"/>
      <p:bldP spid="30728" grpId="1" animBg="1"/>
      <p:bldP spid="30729" grpId="0" animBg="1"/>
      <p:bldP spid="30729" grpId="1" animBg="1"/>
      <p:bldP spid="30739" grpId="0"/>
      <p:bldP spid="30739" grpId="1"/>
      <p:bldP spid="30740" grpId="0"/>
      <p:bldP spid="30740" grpId="1"/>
      <p:bldP spid="30741" grpId="0"/>
      <p:bldP spid="30741" grpId="1"/>
      <p:bldP spid="30742" grpId="0"/>
      <p:bldP spid="30742" grpId="1"/>
      <p:bldP spid="30743" grpId="0"/>
      <p:bldP spid="30743" grpId="1"/>
      <p:bldP spid="30744" grpId="0"/>
      <p:bldP spid="30744" grpId="1"/>
      <p:bldP spid="30745" grpId="0"/>
      <p:bldP spid="30745" grpId="1"/>
      <p:bldP spid="30746" grpId="0"/>
      <p:bldP spid="30746" grpId="1"/>
      <p:bldP spid="30749" grpId="0"/>
      <p:bldP spid="30749" grpId="1"/>
      <p:bldP spid="30750" grpId="0" build="allAtOnce"/>
      <p:bldP spid="30751" grpId="0"/>
      <p:bldP spid="30751" grpId="1"/>
      <p:bldP spid="30752" grpId="0" build="allAtOnce"/>
      <p:bldP spid="30753" grpId="0" build="allAtOnce"/>
      <p:bldP spid="30754" grpId="0" build="allAtOnce"/>
      <p:bldP spid="30755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3980" y="1506262"/>
            <a:ext cx="684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49831" y="1522747"/>
            <a:ext cx="71544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This building is __________ than that building. (tall)</a:t>
            </a:r>
            <a:endParaRPr lang="en-US" sz="4000" b="1" dirty="0">
              <a:solidFill>
                <a:srgbClr val="0070C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20287" y="1706236"/>
            <a:ext cx="5836269" cy="4548522"/>
            <a:chOff x="-234768" y="2500829"/>
            <a:chExt cx="3429659" cy="25943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45" y="3231179"/>
              <a:ext cx="1184946" cy="18639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4768" y="2500829"/>
              <a:ext cx="2114098" cy="25943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" name="Rectangle 1"/>
          <p:cNvSpPr/>
          <p:nvPr/>
        </p:nvSpPr>
        <p:spPr>
          <a:xfrm>
            <a:off x="8490095" y="1549326"/>
            <a:ext cx="14203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taller</a:t>
            </a:r>
            <a:r>
              <a:rPr lang="en-US" sz="4000" dirty="0"/>
              <a:t> </a:t>
            </a:r>
            <a:endParaRPr lang="en-GB" sz="4000" dirty="0"/>
          </a:p>
        </p:txBody>
      </p:sp>
      <p:sp>
        <p:nvSpPr>
          <p:cNvPr id="3" name="Action Button: Home 2">
            <a:hlinkClick r:id="rId4" action="ppaction://hlinksldjump" highlightClick="1"/>
          </p:cNvPr>
          <p:cNvSpPr/>
          <p:nvPr/>
        </p:nvSpPr>
        <p:spPr>
          <a:xfrm>
            <a:off x="6829859" y="5666930"/>
            <a:ext cx="783772" cy="58782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17">
            <a:extLst>
              <a:ext uri="{FF2B5EF4-FFF2-40B4-BE49-F238E27FC236}">
                <a16:creationId xmlns:a16="http://schemas.microsoft.com/office/drawing/2014/main" id="{BFCE20E8-50FA-B5F9-8F53-C58F62965108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7" name="Round Single Corner Rectangle 22">
              <a:extLst>
                <a:ext uri="{FF2B5EF4-FFF2-40B4-BE49-F238E27FC236}">
                  <a16:creationId xmlns:a16="http://schemas.microsoft.com/office/drawing/2014/main" id="{FFB8296E-BA54-2AB2-0CEF-46CE46D34877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23">
              <a:extLst>
                <a:ext uri="{FF2B5EF4-FFF2-40B4-BE49-F238E27FC236}">
                  <a16:creationId xmlns:a16="http://schemas.microsoft.com/office/drawing/2014/main" id="{DBBE6BA7-149B-DC66-B58E-2A755E9DB69A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24">
              <a:extLst>
                <a:ext uri="{FF2B5EF4-FFF2-40B4-BE49-F238E27FC236}">
                  <a16:creationId xmlns:a16="http://schemas.microsoft.com/office/drawing/2014/main" id="{71FB41A1-F2C4-539A-AE06-BCFA436282C8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4">
            <a:extLst>
              <a:ext uri="{FF2B5EF4-FFF2-40B4-BE49-F238E27FC236}">
                <a16:creationId xmlns:a16="http://schemas.microsoft.com/office/drawing/2014/main" id="{4A3DC321-4488-11CF-4DB5-F88470F2D808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39601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61257" y="1332342"/>
            <a:ext cx="731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73797" y="1315278"/>
            <a:ext cx="72432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My </a:t>
            </a:r>
            <a:r>
              <a:rPr lang="en-US" sz="4000" dirty="0" err="1"/>
              <a:t>neighbourhood</a:t>
            </a:r>
            <a:r>
              <a:rPr lang="en-US" sz="4000" dirty="0"/>
              <a:t> is _______ than your </a:t>
            </a:r>
            <a:r>
              <a:rPr lang="en-US" sz="4000" dirty="0" err="1"/>
              <a:t>neighbourhood</a:t>
            </a:r>
            <a:r>
              <a:rPr lang="en-US" sz="4000" dirty="0"/>
              <a:t>. (noisy)</a:t>
            </a:r>
            <a:endParaRPr lang="en-US" sz="4000" b="1" dirty="0">
              <a:solidFill>
                <a:srgbClr val="0070C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38256" y="1410971"/>
            <a:ext cx="6989177" cy="5020800"/>
            <a:chOff x="4086199" y="3893945"/>
            <a:chExt cx="2898495" cy="201926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199" y="3893945"/>
              <a:ext cx="1346176" cy="20192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29"/>
            <a:stretch/>
          </p:blipFill>
          <p:spPr>
            <a:xfrm>
              <a:off x="5526232" y="4401713"/>
              <a:ext cx="1458462" cy="15114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9613E8E-7683-43E2-9D3B-3F81E9343D74}"/>
              </a:ext>
            </a:extLst>
          </p:cNvPr>
          <p:cNvSpPr txBox="1"/>
          <p:nvPr/>
        </p:nvSpPr>
        <p:spPr>
          <a:xfrm>
            <a:off x="9561114" y="1332342"/>
            <a:ext cx="17135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noisier</a:t>
            </a:r>
          </a:p>
        </p:txBody>
      </p:sp>
      <p:sp>
        <p:nvSpPr>
          <p:cNvPr id="9" name="Action Button: Home 8">
            <a:hlinkClick r:id="rId4" action="ppaction://hlinksldjump" highlightClick="1"/>
          </p:cNvPr>
          <p:cNvSpPr/>
          <p:nvPr/>
        </p:nvSpPr>
        <p:spPr>
          <a:xfrm>
            <a:off x="8103526" y="5753074"/>
            <a:ext cx="783772" cy="58782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" name="Group 17">
            <a:extLst>
              <a:ext uri="{FF2B5EF4-FFF2-40B4-BE49-F238E27FC236}">
                <a16:creationId xmlns:a16="http://schemas.microsoft.com/office/drawing/2014/main" id="{8B0CB7F3-BE36-4787-FC53-E8ED469380E0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8" name="Round Single Corner Rectangle 22">
              <a:extLst>
                <a:ext uri="{FF2B5EF4-FFF2-40B4-BE49-F238E27FC236}">
                  <a16:creationId xmlns:a16="http://schemas.microsoft.com/office/drawing/2014/main" id="{0192D763-B5AF-7A47-5C0B-A0EBD520686E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23">
              <a:extLst>
                <a:ext uri="{FF2B5EF4-FFF2-40B4-BE49-F238E27FC236}">
                  <a16:creationId xmlns:a16="http://schemas.microsoft.com/office/drawing/2014/main" id="{3F290793-858F-1821-8F68-866ECAC4A29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24">
              <a:extLst>
                <a:ext uri="{FF2B5EF4-FFF2-40B4-BE49-F238E27FC236}">
                  <a16:creationId xmlns:a16="http://schemas.microsoft.com/office/drawing/2014/main" id="{2E4BD450-F370-492A-0CF2-FBB027AA340B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TextBox 14">
            <a:extLst>
              <a:ext uri="{FF2B5EF4-FFF2-40B4-BE49-F238E27FC236}">
                <a16:creationId xmlns:a16="http://schemas.microsoft.com/office/drawing/2014/main" id="{9C30E042-2B6A-A880-90D8-F514D58F75BA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94399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9428" y="5180926"/>
            <a:ext cx="665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32987" y="5180926"/>
            <a:ext cx="8336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 square in Ha Noi is _________ than the square in Hoi An. (big)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346B70-8F65-4ABC-9F26-3DE91E929BD5}"/>
              </a:ext>
            </a:extLst>
          </p:cNvPr>
          <p:cNvSpPr txBox="1"/>
          <p:nvPr/>
        </p:nvSpPr>
        <p:spPr>
          <a:xfrm>
            <a:off x="7297828" y="5200517"/>
            <a:ext cx="18819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bigger</a:t>
            </a:r>
          </a:p>
        </p:txBody>
      </p:sp>
      <p:sp>
        <p:nvSpPr>
          <p:cNvPr id="11" name="Action Button: Home 10">
            <a:hlinkClick r:id="rId2" action="ppaction://hlinksldjump" highlightClick="1"/>
          </p:cNvPr>
          <p:cNvSpPr/>
          <p:nvPr/>
        </p:nvSpPr>
        <p:spPr>
          <a:xfrm>
            <a:off x="11156762" y="5916537"/>
            <a:ext cx="783772" cy="58782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7">
            <a:extLst>
              <a:ext uri="{FF2B5EF4-FFF2-40B4-BE49-F238E27FC236}">
                <a16:creationId xmlns:a16="http://schemas.microsoft.com/office/drawing/2014/main" id="{BB590439-5DAB-0F9F-0D7A-28FBA30194ED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2">
              <a:extLst>
                <a:ext uri="{FF2B5EF4-FFF2-40B4-BE49-F238E27FC236}">
                  <a16:creationId xmlns:a16="http://schemas.microsoft.com/office/drawing/2014/main" id="{02C13539-BAAE-1CB1-DB9C-C86B4994184F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3">
              <a:extLst>
                <a:ext uri="{FF2B5EF4-FFF2-40B4-BE49-F238E27FC236}">
                  <a16:creationId xmlns:a16="http://schemas.microsoft.com/office/drawing/2014/main" id="{E9EEAA6E-D17A-1D9F-1BD1-DEB181DD31F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4">
              <a:extLst>
                <a:ext uri="{FF2B5EF4-FFF2-40B4-BE49-F238E27FC236}">
                  <a16:creationId xmlns:a16="http://schemas.microsoft.com/office/drawing/2014/main" id="{CB5E9E62-CA54-56B4-9355-F85E6370B99F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06E0A917-C261-2C63-BDF5-7816AA59B616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F8B5FB2-3C46-7492-4036-C905912E0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593" y="1251645"/>
            <a:ext cx="7682054" cy="355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8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9615" y="5070151"/>
            <a:ext cx="733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22379" y="5068496"/>
            <a:ext cx="1005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Living in the countryside is _______________ than living in a city. (peaceful)</a:t>
            </a:r>
            <a:endParaRPr lang="en-US" sz="4000" b="1" dirty="0">
              <a:solidFill>
                <a:srgbClr val="0070C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78303" y="1604074"/>
            <a:ext cx="8680377" cy="3183118"/>
            <a:chOff x="4923272" y="2888940"/>
            <a:chExt cx="3784148" cy="138765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3272" y="3025974"/>
              <a:ext cx="1882269" cy="125062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6129" y="2888940"/>
              <a:ext cx="1861291" cy="12410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E8A903E-329D-49FB-B855-DB706D8ECD86}"/>
              </a:ext>
            </a:extLst>
          </p:cNvPr>
          <p:cNvSpPr txBox="1"/>
          <p:nvPr/>
        </p:nvSpPr>
        <p:spPr>
          <a:xfrm>
            <a:off x="6875395" y="5095129"/>
            <a:ext cx="38156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more peaceful</a:t>
            </a:r>
          </a:p>
        </p:txBody>
      </p:sp>
      <p:sp>
        <p:nvSpPr>
          <p:cNvPr id="10" name="Action Button: Home 9">
            <a:hlinkClick r:id="rId4" action="ppaction://hlinksldjump" highlightClick="1"/>
          </p:cNvPr>
          <p:cNvSpPr/>
          <p:nvPr/>
        </p:nvSpPr>
        <p:spPr>
          <a:xfrm>
            <a:off x="11176147" y="6085411"/>
            <a:ext cx="783772" cy="58782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7">
            <a:extLst>
              <a:ext uri="{FF2B5EF4-FFF2-40B4-BE49-F238E27FC236}">
                <a16:creationId xmlns:a16="http://schemas.microsoft.com/office/drawing/2014/main" id="{15D97BC8-6EDC-B7D9-F128-8C51C450168C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2">
              <a:extLst>
                <a:ext uri="{FF2B5EF4-FFF2-40B4-BE49-F238E27FC236}">
                  <a16:creationId xmlns:a16="http://schemas.microsoft.com/office/drawing/2014/main" id="{89ED2218-702F-3BA1-DDAE-5167A117DAC1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3">
              <a:extLst>
                <a:ext uri="{FF2B5EF4-FFF2-40B4-BE49-F238E27FC236}">
                  <a16:creationId xmlns:a16="http://schemas.microsoft.com/office/drawing/2014/main" id="{018680B4-12EA-8EF2-8AF9-6C018EAE0ECC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4">
              <a:extLst>
                <a:ext uri="{FF2B5EF4-FFF2-40B4-BE49-F238E27FC236}">
                  <a16:creationId xmlns:a16="http://schemas.microsoft.com/office/drawing/2014/main" id="{F91973AC-13A0-ABB9-E991-E7A04A207251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14">
            <a:extLst>
              <a:ext uri="{FF2B5EF4-FFF2-40B4-BE49-F238E27FC236}">
                <a16:creationId xmlns:a16="http://schemas.microsoft.com/office/drawing/2014/main" id="{BC255AAA-A1B0-A0D2-9316-2FE94EE65182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85326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5125" y="5176841"/>
            <a:ext cx="856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3048" y="5176841"/>
            <a:ext cx="963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Is living in a city _______________ than living</a:t>
            </a:r>
          </a:p>
          <a:p>
            <a:r>
              <a:rPr lang="en-US" sz="4000" dirty="0"/>
              <a:t>in the countryside? (exciting)</a:t>
            </a:r>
            <a:endParaRPr lang="en-US" sz="4000" b="1" dirty="0">
              <a:solidFill>
                <a:srgbClr val="0070C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17194" y="1690100"/>
            <a:ext cx="8384108" cy="3161177"/>
            <a:chOff x="4413730" y="4841923"/>
            <a:chExt cx="4434640" cy="16720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3730" y="4841923"/>
              <a:ext cx="2405913" cy="14129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087" y="5109766"/>
              <a:ext cx="2110283" cy="14042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9EE121E-4307-4359-B44A-5E894814D6DE}"/>
              </a:ext>
            </a:extLst>
          </p:cNvPr>
          <p:cNvSpPr txBox="1"/>
          <p:nvPr/>
        </p:nvSpPr>
        <p:spPr>
          <a:xfrm>
            <a:off x="5069812" y="5194597"/>
            <a:ext cx="37901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more exciting</a:t>
            </a:r>
          </a:p>
        </p:txBody>
      </p:sp>
      <p:sp>
        <p:nvSpPr>
          <p:cNvPr id="11" name="Action Button: Home 10">
            <a:hlinkClick r:id="rId4" action="ppaction://hlinksldjump" highlightClick="1"/>
          </p:cNvPr>
          <p:cNvSpPr/>
          <p:nvPr/>
        </p:nvSpPr>
        <p:spPr>
          <a:xfrm>
            <a:off x="11238048" y="6131980"/>
            <a:ext cx="783772" cy="58782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7">
            <a:extLst>
              <a:ext uri="{FF2B5EF4-FFF2-40B4-BE49-F238E27FC236}">
                <a16:creationId xmlns:a16="http://schemas.microsoft.com/office/drawing/2014/main" id="{1E2699F3-F397-07DA-4B6F-1FA7E0B920FC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2">
              <a:extLst>
                <a:ext uri="{FF2B5EF4-FFF2-40B4-BE49-F238E27FC236}">
                  <a16:creationId xmlns:a16="http://schemas.microsoft.com/office/drawing/2014/main" id="{ABF32CD7-C591-AD8D-0FB5-E5D22230B90A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3">
              <a:extLst>
                <a:ext uri="{FF2B5EF4-FFF2-40B4-BE49-F238E27FC236}">
                  <a16:creationId xmlns:a16="http://schemas.microsoft.com/office/drawing/2014/main" id="{1E11A112-5E00-B3C8-58F5-007BD6DFD9B7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4">
              <a:extLst>
                <a:ext uri="{FF2B5EF4-FFF2-40B4-BE49-F238E27FC236}">
                  <a16:creationId xmlns:a16="http://schemas.microsoft.com/office/drawing/2014/main" id="{6E7A3441-341A-F556-499C-0E46FE1DE6B7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4">
            <a:extLst>
              <a:ext uri="{FF2B5EF4-FFF2-40B4-BE49-F238E27FC236}">
                <a16:creationId xmlns:a16="http://schemas.microsoft.com/office/drawing/2014/main" id="{A995818B-0DF2-0C2C-1493-F149B46B9A05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35228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ction Button: Home 7">
            <a:hlinkClick r:id="rId3" action="ppaction://hlinksldjump" highlightClick="1"/>
          </p:cNvPr>
          <p:cNvSpPr/>
          <p:nvPr/>
        </p:nvSpPr>
        <p:spPr>
          <a:xfrm>
            <a:off x="4131793" y="4851148"/>
            <a:ext cx="783772" cy="58782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B098A0-5750-27C2-8B4C-2486C301828F}"/>
              </a:ext>
            </a:extLst>
          </p:cNvPr>
          <p:cNvSpPr txBox="1"/>
          <p:nvPr/>
        </p:nvSpPr>
        <p:spPr>
          <a:xfrm>
            <a:off x="635638" y="2679781"/>
            <a:ext cx="6289269" cy="973275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LUCKY NUMBER!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9FAADC-BE5A-B0FC-F966-87B9BE120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098" y="1712937"/>
            <a:ext cx="3711793" cy="343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17">
            <a:extLst>
              <a:ext uri="{FF2B5EF4-FFF2-40B4-BE49-F238E27FC236}">
                <a16:creationId xmlns:a16="http://schemas.microsoft.com/office/drawing/2014/main" id="{EF34EF26-1F31-FD82-42D9-DA30912A93F4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7" name="Round Single Corner Rectangle 22">
              <a:extLst>
                <a:ext uri="{FF2B5EF4-FFF2-40B4-BE49-F238E27FC236}">
                  <a16:creationId xmlns:a16="http://schemas.microsoft.com/office/drawing/2014/main" id="{E11C5600-EDCD-B108-8BC0-CC18DC30943D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23">
              <a:extLst>
                <a:ext uri="{FF2B5EF4-FFF2-40B4-BE49-F238E27FC236}">
                  <a16:creationId xmlns:a16="http://schemas.microsoft.com/office/drawing/2014/main" id="{6883C5B6-1B1B-1946-60A9-5BCBC0FDEF2B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24">
              <a:extLst>
                <a:ext uri="{FF2B5EF4-FFF2-40B4-BE49-F238E27FC236}">
                  <a16:creationId xmlns:a16="http://schemas.microsoft.com/office/drawing/2014/main" id="{C1290457-FBFF-F5BC-7BC2-ACB9E1130CFE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4">
            <a:extLst>
              <a:ext uri="{FF2B5EF4-FFF2-40B4-BE49-F238E27FC236}">
                <a16:creationId xmlns:a16="http://schemas.microsoft.com/office/drawing/2014/main" id="{F5FAA372-6D4C-D229-C961-39FF072791F6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41616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5638" y="2679781"/>
            <a:ext cx="6289269" cy="973275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LUCKY NUMBER!</a:t>
            </a:r>
          </a:p>
        </p:txBody>
      </p:sp>
      <p:sp>
        <p:nvSpPr>
          <p:cNvPr id="3" name="AutoShape 2" descr="VỎ HỘP QUÀ TẶNG - Home | Faceboo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098" y="1712937"/>
            <a:ext cx="3711793" cy="343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ction Button: Home 4">
            <a:hlinkClick r:id="rId4" action="ppaction://hlinksldjump" highlightClick="1"/>
          </p:cNvPr>
          <p:cNvSpPr/>
          <p:nvPr/>
        </p:nvSpPr>
        <p:spPr>
          <a:xfrm>
            <a:off x="3273150" y="4682557"/>
            <a:ext cx="783772" cy="58782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84D7D18C-E53E-3BB9-8CAC-18A3755B4CB7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6" name="Round Single Corner Rectangle 22">
              <a:extLst>
                <a:ext uri="{FF2B5EF4-FFF2-40B4-BE49-F238E27FC236}">
                  <a16:creationId xmlns:a16="http://schemas.microsoft.com/office/drawing/2014/main" id="{6184952A-6C91-9236-FE06-8291878ADB67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3">
              <a:extLst>
                <a:ext uri="{FF2B5EF4-FFF2-40B4-BE49-F238E27FC236}">
                  <a16:creationId xmlns:a16="http://schemas.microsoft.com/office/drawing/2014/main" id="{3CD7A400-AE83-8335-08E4-08C5C959CCD8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4">
              <a:extLst>
                <a:ext uri="{FF2B5EF4-FFF2-40B4-BE49-F238E27FC236}">
                  <a16:creationId xmlns:a16="http://schemas.microsoft.com/office/drawing/2014/main" id="{CF1E00D0-1190-EA50-699B-B89D524A950E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47555B88-C8E1-D9A6-7571-68B884B108D5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0030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141167" y="2185728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PRESENTATION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0" y="3510279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PRACTICE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141167" y="4823850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PRODUCTION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46543" y="1153944"/>
            <a:ext cx="6315826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tx1"/>
                </a:solidFill>
              </a:rPr>
              <a:t>Game: Crossword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66807" y="2136458"/>
            <a:ext cx="6315827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</a:rPr>
              <a:t>Grammar focus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66807" y="3146742"/>
            <a:ext cx="6315827" cy="136902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1: Complete the sentences.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2: Complete the letter.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Task 3: Compare two </a:t>
            </a:r>
            <a:r>
              <a:rPr lang="en-US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neighbourhoods</a:t>
            </a:r>
            <a:r>
              <a:rPr lang="en-US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46543" y="4841595"/>
            <a:ext cx="6336091" cy="56248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Task 4: Ask and answer about two </a:t>
            </a:r>
            <a:r>
              <a:rPr lang="en-US" sz="2000" dirty="0" err="1">
                <a:solidFill>
                  <a:schemeClr val="tx1"/>
                </a:solidFill>
                <a:cs typeface="Calibri" panose="020F0502020204030204" pitchFamily="34" charset="0"/>
              </a:rPr>
              <a:t>neighbourhoods</a:t>
            </a:r>
            <a:r>
              <a:rPr lang="en-US" sz="2000" dirty="0">
                <a:solidFill>
                  <a:schemeClr val="tx1"/>
                </a:solidFill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554049" cy="77657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7" y="2494531"/>
            <a:ext cx="554050" cy="1015747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0" y="5926304"/>
            <a:ext cx="2107493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CONSOLIDATION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9" idx="1"/>
            <a:endCxn id="27" idx="0"/>
          </p:cNvCxnSpPr>
          <p:nvPr/>
        </p:nvCxnSpPr>
        <p:spPr>
          <a:xfrm rot="10800000" flipV="1">
            <a:off x="1722907" y="5124574"/>
            <a:ext cx="418260" cy="80173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4576090" y="5819512"/>
            <a:ext cx="6336091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</a:rPr>
              <a:t>Homework</a:t>
            </a:r>
            <a:endParaRPr lang="en-GB" sz="20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3: A CLOSER LOOK 2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cxnSp>
        <p:nvCxnSpPr>
          <p:cNvPr id="4" name="Curved Connector 25">
            <a:extLst>
              <a:ext uri="{FF2B5EF4-FFF2-40B4-BE49-F238E27FC236}">
                <a16:creationId xmlns:a16="http://schemas.microsoft.com/office/drawing/2014/main" id="{A2FA7AAC-C769-2F51-44D6-517D2099B082}"/>
              </a:ext>
            </a:extLst>
          </p:cNvPr>
          <p:cNvCxnSpPr>
            <a:cxnSpLocks/>
            <a:stCxn id="18" idx="3"/>
            <a:endCxn id="19" idx="0"/>
          </p:cNvCxnSpPr>
          <p:nvPr/>
        </p:nvCxnSpPr>
        <p:spPr>
          <a:xfrm>
            <a:off x="2505074" y="3811003"/>
            <a:ext cx="554050" cy="1012847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6909" y="2285601"/>
            <a:ext cx="6098788" cy="115415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6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LUCKY NUMBER!</a:t>
            </a:r>
          </a:p>
        </p:txBody>
      </p:sp>
      <p:sp>
        <p:nvSpPr>
          <p:cNvPr id="3" name="AutoShape 2" descr="VỎ HỘP QUÀ TẶNG - Home | Facebook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323" y="1597075"/>
            <a:ext cx="3820332" cy="353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ction Button: Home 4">
            <a:hlinkClick r:id="rId4" action="ppaction://hlinksldjump" highlightClick="1"/>
          </p:cNvPr>
          <p:cNvSpPr/>
          <p:nvPr/>
        </p:nvSpPr>
        <p:spPr>
          <a:xfrm>
            <a:off x="3195090" y="4392626"/>
            <a:ext cx="783772" cy="587828"/>
          </a:xfrm>
          <a:prstGeom prst="actionButtonHom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B596F557-36FF-C00B-A18B-01AEDA35EB20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6" name="Round Single Corner Rectangle 22">
              <a:extLst>
                <a:ext uri="{FF2B5EF4-FFF2-40B4-BE49-F238E27FC236}">
                  <a16:creationId xmlns:a16="http://schemas.microsoft.com/office/drawing/2014/main" id="{6AE58ED3-2BF1-4284-85AD-C77F31D7923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3">
              <a:extLst>
                <a:ext uri="{FF2B5EF4-FFF2-40B4-BE49-F238E27FC236}">
                  <a16:creationId xmlns:a16="http://schemas.microsoft.com/office/drawing/2014/main" id="{FB1F5BBD-58A2-940B-5EDC-B77C54C05041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4">
              <a:extLst>
                <a:ext uri="{FF2B5EF4-FFF2-40B4-BE49-F238E27FC236}">
                  <a16:creationId xmlns:a16="http://schemas.microsoft.com/office/drawing/2014/main" id="{14FC6120-2605-70B2-129C-A1973A5BAFCE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76DBD5D8-B3B7-2FBE-D0F8-F00464655E76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57052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91071" y="1165281"/>
            <a:ext cx="1020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correct form of the words in brackets to complete the letter.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8" y="1429550"/>
            <a:ext cx="11472318" cy="5428449"/>
          </a:xfrm>
          <a:prstGeom prst="rect">
            <a:avLst/>
          </a:prstGeom>
        </p:spPr>
      </p:pic>
      <p:grpSp>
        <p:nvGrpSpPr>
          <p:cNvPr id="2" name="Group 17">
            <a:extLst>
              <a:ext uri="{FF2B5EF4-FFF2-40B4-BE49-F238E27FC236}">
                <a16:creationId xmlns:a16="http://schemas.microsoft.com/office/drawing/2014/main" id="{C8449793-3058-5D97-884C-B7B78F473C72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7B6351EB-9FF1-DBCC-5018-8E0F1DCB3168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3">
              <a:extLst>
                <a:ext uri="{FF2B5EF4-FFF2-40B4-BE49-F238E27FC236}">
                  <a16:creationId xmlns:a16="http://schemas.microsoft.com/office/drawing/2014/main" id="{C38543BA-D3ED-CA79-A5C0-255EBF1C579A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4">
              <a:extLst>
                <a:ext uri="{FF2B5EF4-FFF2-40B4-BE49-F238E27FC236}">
                  <a16:creationId xmlns:a16="http://schemas.microsoft.com/office/drawing/2014/main" id="{165C767D-BF4F-F821-FA28-A735B435FBD1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TextBox 14">
            <a:extLst>
              <a:ext uri="{FF2B5EF4-FFF2-40B4-BE49-F238E27FC236}">
                <a16:creationId xmlns:a16="http://schemas.microsoft.com/office/drawing/2014/main" id="{9B994C68-35A5-F1E4-6B52-26C8B8D46911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9" name="Rounded Rectangle 31">
            <a:extLst>
              <a:ext uri="{FF2B5EF4-FFF2-40B4-BE49-F238E27FC236}">
                <a16:creationId xmlns:a16="http://schemas.microsoft.com/office/drawing/2014/main" id="{434FBB99-511C-A372-CA9B-B37D6C3F8620}"/>
              </a:ext>
            </a:extLst>
          </p:cNvPr>
          <p:cNvSpPr/>
          <p:nvPr/>
        </p:nvSpPr>
        <p:spPr>
          <a:xfrm>
            <a:off x="350113" y="114461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EAEC43C7-9C07-AAD8-E1DA-411EB095A3E9}"/>
              </a:ext>
            </a:extLst>
          </p:cNvPr>
          <p:cNvSpPr txBox="1"/>
          <p:nvPr/>
        </p:nvSpPr>
        <p:spPr>
          <a:xfrm>
            <a:off x="405868" y="102856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7C387D-91AF-49DC-F5E4-D4D978A2F724}"/>
              </a:ext>
            </a:extLst>
          </p:cNvPr>
          <p:cNvSpPr txBox="1"/>
          <p:nvPr/>
        </p:nvSpPr>
        <p:spPr>
          <a:xfrm>
            <a:off x="1151560" y="1564138"/>
            <a:ext cx="998032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242021"/>
                </a:solidFill>
              </a:rPr>
              <a:t>D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ear </a:t>
            </a:r>
            <a:r>
              <a:rPr lang="en-US" sz="3000" dirty="0">
                <a:solidFill>
                  <a:srgbClr val="242021"/>
                </a:solidFill>
              </a:rPr>
              <a:t>N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ick,</a:t>
            </a:r>
          </a:p>
          <a:p>
            <a:r>
              <a:rPr lang="en-US" sz="3000" dirty="0">
                <a:solidFill>
                  <a:srgbClr val="242021"/>
                </a:solidFill>
              </a:rPr>
              <a:t>H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ow are you?</a:t>
            </a:r>
          </a:p>
          <a:p>
            <a:r>
              <a:rPr lang="en-US" sz="3000" dirty="0">
                <a:solidFill>
                  <a:srgbClr val="242021"/>
                </a:solidFill>
              </a:rPr>
              <a:t>H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a </a:t>
            </a:r>
            <a:r>
              <a:rPr lang="en-US" sz="3000" dirty="0">
                <a:solidFill>
                  <a:srgbClr val="242021"/>
                </a:solidFill>
              </a:rPr>
              <a:t>N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oi is beautiful but it’s too busy for me. </a:t>
            </a:r>
            <a:r>
              <a:rPr lang="en-US" sz="3000" dirty="0">
                <a:solidFill>
                  <a:srgbClr val="242021"/>
                </a:solidFill>
              </a:rPr>
              <a:t>I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’m having a great time at </a:t>
            </a:r>
            <a:r>
              <a:rPr lang="en-US" sz="3000" dirty="0">
                <a:solidFill>
                  <a:srgbClr val="242021"/>
                </a:solidFill>
              </a:rPr>
              <a:t>C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ua lo Beach now. The weather is (1. hot) </a:t>
            </a:r>
            <a:r>
              <a:rPr lang="en-US" sz="3000" b="0" i="0" dirty="0">
                <a:solidFill>
                  <a:srgbClr val="F26548"/>
                </a:solidFill>
                <a:effectLst/>
              </a:rPr>
              <a:t>hotter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than that in Ha </a:t>
            </a:r>
            <a:r>
              <a:rPr lang="en-US" sz="3000" dirty="0">
                <a:solidFill>
                  <a:srgbClr val="242021"/>
                </a:solidFill>
              </a:rPr>
              <a:t>N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oi. The houses and buildings are (2. small) </a:t>
            </a:r>
            <a:r>
              <a:rPr lang="en-US" sz="3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and (3. old) </a:t>
            </a:r>
            <a:r>
              <a:rPr lang="en-US" sz="3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than those in Ha </a:t>
            </a:r>
            <a:r>
              <a:rPr lang="en-US" sz="3000" dirty="0">
                <a:solidFill>
                  <a:srgbClr val="242021"/>
                </a:solidFill>
              </a:rPr>
              <a:t>N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oi. </a:t>
            </a:r>
          </a:p>
          <a:p>
            <a:r>
              <a:rPr lang="en-US" sz="3000" dirty="0">
                <a:solidFill>
                  <a:srgbClr val="242021"/>
                </a:solidFill>
              </a:rPr>
              <a:t>T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he streets are (4. wide) </a:t>
            </a:r>
            <a:r>
              <a:rPr lang="en-US" sz="3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with less traffic. the seafood here is (5. delicious) </a:t>
            </a:r>
            <a:r>
              <a:rPr lang="en-US" sz="3000" b="0" i="0" dirty="0">
                <a:solidFill>
                  <a:srgbClr val="949599"/>
                </a:solidFill>
                <a:effectLst/>
              </a:rPr>
              <a:t>______________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and (6. cheap) </a:t>
            </a:r>
            <a:r>
              <a:rPr lang="en-US" sz="3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than the seafood in Ha </a:t>
            </a:r>
            <a:r>
              <a:rPr lang="en-US" sz="3000" dirty="0">
                <a:solidFill>
                  <a:srgbClr val="242021"/>
                </a:solidFill>
              </a:rPr>
              <a:t>N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oi. </a:t>
            </a:r>
          </a:p>
          <a:p>
            <a:r>
              <a:rPr lang="en-US" sz="3000" dirty="0">
                <a:solidFill>
                  <a:srgbClr val="242021"/>
                </a:solidFill>
              </a:rPr>
              <a:t>S</a:t>
            </a:r>
            <a:r>
              <a:rPr lang="en-US" sz="3000" b="0" i="0" dirty="0">
                <a:solidFill>
                  <a:srgbClr val="242021"/>
                </a:solidFill>
                <a:effectLst/>
              </a:rPr>
              <a:t>ee you soon,</a:t>
            </a:r>
          </a:p>
          <a:p>
            <a:r>
              <a:rPr lang="en-US" sz="3000" b="0" i="1" dirty="0" err="1">
                <a:solidFill>
                  <a:srgbClr val="242021"/>
                </a:solidFill>
                <a:effectLst/>
              </a:rPr>
              <a:t>Vy</a:t>
            </a:r>
            <a:r>
              <a:rPr lang="en-US" sz="3000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863168-0626-57EF-F8EB-9C4ADDFB9D51}"/>
              </a:ext>
            </a:extLst>
          </p:cNvPr>
          <p:cNvSpPr txBox="1"/>
          <p:nvPr/>
        </p:nvSpPr>
        <p:spPr>
          <a:xfrm>
            <a:off x="9620947" y="3408570"/>
            <a:ext cx="1510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</a:rPr>
              <a:t>smaller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92A2A4-A95E-98EC-6368-B036A92AF990}"/>
              </a:ext>
            </a:extLst>
          </p:cNvPr>
          <p:cNvSpPr txBox="1"/>
          <p:nvPr/>
        </p:nvSpPr>
        <p:spPr>
          <a:xfrm>
            <a:off x="3174297" y="3852235"/>
            <a:ext cx="1510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</a:rPr>
              <a:t>older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55EEE7-B7CA-CBC2-E6A4-CB37F39A49DC}"/>
              </a:ext>
            </a:extLst>
          </p:cNvPr>
          <p:cNvSpPr txBox="1"/>
          <p:nvPr/>
        </p:nvSpPr>
        <p:spPr>
          <a:xfrm>
            <a:off x="5204705" y="4320131"/>
            <a:ext cx="1510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</a:rPr>
              <a:t>wider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21A253-69C2-76DB-82B1-7BA4DADC4EB2}"/>
              </a:ext>
            </a:extLst>
          </p:cNvPr>
          <p:cNvSpPr txBox="1"/>
          <p:nvPr/>
        </p:nvSpPr>
        <p:spPr>
          <a:xfrm>
            <a:off x="4456630" y="4764573"/>
            <a:ext cx="32037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</a:rPr>
              <a:t>more delicious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78F683-AB79-230D-E75E-96BA5D3E7FAC}"/>
              </a:ext>
            </a:extLst>
          </p:cNvPr>
          <p:cNvSpPr txBox="1"/>
          <p:nvPr/>
        </p:nvSpPr>
        <p:spPr>
          <a:xfrm>
            <a:off x="9454489" y="4759307"/>
            <a:ext cx="15109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B050"/>
                </a:solidFill>
              </a:rPr>
              <a:t>cheaper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45428" y="1161802"/>
            <a:ext cx="10670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Compare two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neighbourhoods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0569" y="3503277"/>
            <a:ext cx="33333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/>
              <a:t>Example: </a:t>
            </a:r>
          </a:p>
          <a:p>
            <a:r>
              <a:rPr lang="en-US" sz="3600" dirty="0"/>
              <a:t>Binh Minh is noisier than Long Son.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143" y="2948403"/>
            <a:ext cx="4459246" cy="34180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304" y="2928518"/>
            <a:ext cx="4440127" cy="342187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117247" y="6350395"/>
            <a:ext cx="209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Binh Minh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648496" y="6366475"/>
            <a:ext cx="2094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/>
              <a:t>Long Son</a:t>
            </a:r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C01192E3-5E18-CF62-F9AD-FC7EB8CB065E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22">
              <a:extLst>
                <a:ext uri="{FF2B5EF4-FFF2-40B4-BE49-F238E27FC236}">
                  <a16:creationId xmlns:a16="http://schemas.microsoft.com/office/drawing/2014/main" id="{026AF74F-50E8-A832-633C-A82D22EDC030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23">
              <a:extLst>
                <a:ext uri="{FF2B5EF4-FFF2-40B4-BE49-F238E27FC236}">
                  <a16:creationId xmlns:a16="http://schemas.microsoft.com/office/drawing/2014/main" id="{336EE1CC-627C-F81C-54D3-470EB25C35F1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24">
              <a:extLst>
                <a:ext uri="{FF2B5EF4-FFF2-40B4-BE49-F238E27FC236}">
                  <a16:creationId xmlns:a16="http://schemas.microsoft.com/office/drawing/2014/main" id="{7ED38B09-BC70-D240-8B14-307D05E7FA69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4">
            <a:extLst>
              <a:ext uri="{FF2B5EF4-FFF2-40B4-BE49-F238E27FC236}">
                <a16:creationId xmlns:a16="http://schemas.microsoft.com/office/drawing/2014/main" id="{59524F11-767C-F299-E3E9-3222F84C63D6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0" name="Rounded Rectangle 31">
            <a:extLst>
              <a:ext uri="{FF2B5EF4-FFF2-40B4-BE49-F238E27FC236}">
                <a16:creationId xmlns:a16="http://schemas.microsoft.com/office/drawing/2014/main" id="{434FBB99-511C-A372-CA9B-B37D6C3F8620}"/>
              </a:ext>
            </a:extLst>
          </p:cNvPr>
          <p:cNvSpPr/>
          <p:nvPr/>
        </p:nvSpPr>
        <p:spPr>
          <a:xfrm>
            <a:off x="487067" y="1164648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EAEC43C7-9C07-AAD8-E1DA-411EB095A3E9}"/>
              </a:ext>
            </a:extLst>
          </p:cNvPr>
          <p:cNvSpPr txBox="1"/>
          <p:nvPr/>
        </p:nvSpPr>
        <p:spPr>
          <a:xfrm>
            <a:off x="542822" y="104859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05B0FDD-FD31-826B-E9BC-D55DE2A26F8F}"/>
              </a:ext>
            </a:extLst>
          </p:cNvPr>
          <p:cNvSpPr/>
          <p:nvPr/>
        </p:nvSpPr>
        <p:spPr>
          <a:xfrm>
            <a:off x="1188720" y="1756482"/>
            <a:ext cx="10195560" cy="118318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dirty="0">
                <a:solidFill>
                  <a:srgbClr val="242021"/>
                </a:solidFill>
                <a:effectLst/>
              </a:rPr>
              <a:t>noisy 		crowded 		quiet 		peaceful modern 		busy 		boring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336744" y="1294200"/>
            <a:ext cx="10302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Binh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Minh and Long Son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neighbourhoods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using the pictures in </a:t>
            </a:r>
            <a:r>
              <a:rPr lang="en-US" sz="2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218322" y="2362924"/>
            <a:ext cx="2014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Example: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18322" y="2801056"/>
            <a:ext cx="5867425" cy="284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/>
              <a:t>A: </a:t>
            </a:r>
            <a:r>
              <a:rPr lang="en-US" sz="2800" dirty="0"/>
              <a:t>Is </a:t>
            </a:r>
            <a:r>
              <a:rPr lang="en-US" sz="2800" dirty="0" err="1"/>
              <a:t>Binh</a:t>
            </a:r>
            <a:r>
              <a:rPr lang="en-US" sz="2800" dirty="0"/>
              <a:t> Minh noisier than Long Son?</a:t>
            </a:r>
          </a:p>
          <a:p>
            <a:pPr>
              <a:lnSpc>
                <a:spcPct val="13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Yes, it is.</a:t>
            </a:r>
          </a:p>
          <a:p>
            <a:pPr>
              <a:lnSpc>
                <a:spcPct val="130000"/>
              </a:lnSpc>
            </a:pPr>
            <a:r>
              <a:rPr lang="en-US" sz="2800" b="1" i="1" dirty="0"/>
              <a:t>A: </a:t>
            </a:r>
            <a:r>
              <a:rPr lang="en-US" sz="2800" dirty="0"/>
              <a:t>Is Long Son more modern than </a:t>
            </a:r>
            <a:r>
              <a:rPr lang="en-US" sz="2800" dirty="0" err="1"/>
              <a:t>Binh</a:t>
            </a:r>
            <a:r>
              <a:rPr lang="en-US" sz="2800" dirty="0"/>
              <a:t> Minh?</a:t>
            </a:r>
          </a:p>
          <a:p>
            <a:pPr>
              <a:lnSpc>
                <a:spcPct val="13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No, it isn’t.</a:t>
            </a: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87067" y="2886144"/>
            <a:ext cx="5486612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+mn-lt"/>
              </a:rPr>
              <a:t>1. Binh Minh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/ </a:t>
            </a:r>
            <a:r>
              <a:rPr lang="en-US" sz="2800" dirty="0">
                <a:solidFill>
                  <a:srgbClr val="0000FF"/>
                </a:solidFill>
                <a:latin typeface="+mn-lt"/>
              </a:rPr>
              <a:t>crowded </a:t>
            </a:r>
            <a:r>
              <a:rPr lang="en-US" sz="2800" dirty="0">
                <a:latin typeface="+mn-lt"/>
              </a:rPr>
              <a:t>/ Long Son?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+mn-lt"/>
              </a:rPr>
              <a:t>2. Long Son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/ </a:t>
            </a:r>
            <a:r>
              <a:rPr lang="en-US" sz="2800" dirty="0">
                <a:solidFill>
                  <a:srgbClr val="0000FF"/>
                </a:solidFill>
                <a:latin typeface="+mn-lt"/>
              </a:rPr>
              <a:t>quiet </a:t>
            </a:r>
            <a:r>
              <a:rPr lang="en-US" sz="2800" dirty="0">
                <a:latin typeface="+mn-lt"/>
              </a:rPr>
              <a:t>/ Binh Minh ?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+mn-lt"/>
              </a:rPr>
              <a:t>3. Binh Minh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/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+mn-lt"/>
              </a:rPr>
              <a:t>boring /</a:t>
            </a:r>
            <a:r>
              <a:rPr lang="en-US" sz="2800" dirty="0">
                <a:latin typeface="+mn-lt"/>
              </a:rPr>
              <a:t> Long Son?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+mn-lt"/>
              </a:rPr>
              <a:t>4. Long Son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/ </a:t>
            </a:r>
            <a:r>
              <a:rPr lang="en-US" sz="2800" dirty="0">
                <a:solidFill>
                  <a:srgbClr val="0000FF"/>
                </a:solidFill>
                <a:latin typeface="+mn-lt"/>
              </a:rPr>
              <a:t>busy </a:t>
            </a:r>
            <a:r>
              <a:rPr lang="en-US" sz="2800" dirty="0">
                <a:latin typeface="+mn-lt"/>
              </a:rPr>
              <a:t>/ Binh Minh?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+mn-lt"/>
              </a:rPr>
              <a:t>5. Long Son </a:t>
            </a:r>
            <a:r>
              <a:rPr lang="en-US" sz="2800" dirty="0">
                <a:solidFill>
                  <a:srgbClr val="C00000"/>
                </a:solidFill>
                <a:latin typeface="+mn-lt"/>
              </a:rPr>
              <a:t>/</a:t>
            </a:r>
            <a:r>
              <a:rPr lang="en-US" sz="2800" dirty="0">
                <a:solidFill>
                  <a:srgbClr val="0000FF"/>
                </a:solidFill>
                <a:latin typeface="+mn-lt"/>
              </a:rPr>
              <a:t> peaceful </a:t>
            </a:r>
            <a:r>
              <a:rPr lang="en-US" sz="2800" dirty="0">
                <a:latin typeface="+mn-lt"/>
              </a:rPr>
              <a:t>/ Binh Minh?</a:t>
            </a:r>
          </a:p>
        </p:txBody>
      </p:sp>
      <p:grpSp>
        <p:nvGrpSpPr>
          <p:cNvPr id="2" name="Group 17">
            <a:extLst>
              <a:ext uri="{FF2B5EF4-FFF2-40B4-BE49-F238E27FC236}">
                <a16:creationId xmlns:a16="http://schemas.microsoft.com/office/drawing/2014/main" id="{587EC9E5-F2A0-FE9F-8B5E-659BBB11AB17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2">
              <a:extLst>
                <a:ext uri="{FF2B5EF4-FFF2-40B4-BE49-F238E27FC236}">
                  <a16:creationId xmlns:a16="http://schemas.microsoft.com/office/drawing/2014/main" id="{D3935ED9-43E1-4F7F-92DA-24E89C50A2F2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23">
              <a:extLst>
                <a:ext uri="{FF2B5EF4-FFF2-40B4-BE49-F238E27FC236}">
                  <a16:creationId xmlns:a16="http://schemas.microsoft.com/office/drawing/2014/main" id="{937AA683-D1EA-B8E1-0504-5FDBEF7BD7E1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24">
              <a:extLst>
                <a:ext uri="{FF2B5EF4-FFF2-40B4-BE49-F238E27FC236}">
                  <a16:creationId xmlns:a16="http://schemas.microsoft.com/office/drawing/2014/main" id="{F907B8CE-8141-6429-D095-4BC6E40BBA54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BCA21251-C4A5-8422-6318-AD56E7895058}"/>
              </a:ext>
            </a:extLst>
          </p:cNvPr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0" name="Rounded Rectangle 31">
            <a:extLst>
              <a:ext uri="{FF2B5EF4-FFF2-40B4-BE49-F238E27FC236}">
                <a16:creationId xmlns:a16="http://schemas.microsoft.com/office/drawing/2014/main" id="{434FBB99-511C-A372-CA9B-B37D6C3F8620}"/>
              </a:ext>
            </a:extLst>
          </p:cNvPr>
          <p:cNvSpPr/>
          <p:nvPr/>
        </p:nvSpPr>
        <p:spPr>
          <a:xfrm>
            <a:off x="778383" y="133293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EAEC43C7-9C07-AAD8-E1DA-411EB095A3E9}"/>
              </a:ext>
            </a:extLst>
          </p:cNvPr>
          <p:cNvSpPr txBox="1"/>
          <p:nvPr/>
        </p:nvSpPr>
        <p:spPr>
          <a:xfrm>
            <a:off x="834138" y="121688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28983" y="2784150"/>
            <a:ext cx="8155128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Comparative adjectives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437" y="279445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198" y="2341108"/>
            <a:ext cx="7532868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Make sentences to compare people and things in their classroom, using comparative adjectives.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66" y="2341108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767313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83259" y="3972735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CROSSWORD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831DBB64-BF3A-EB2C-0C8F-2A9FA2152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025" y="1402673"/>
            <a:ext cx="3492526" cy="535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048263"/>
              </p:ext>
            </p:extLst>
          </p:nvPr>
        </p:nvGraphicFramePr>
        <p:xfrm>
          <a:off x="5120148" y="1299114"/>
          <a:ext cx="310896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R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406077"/>
              </p:ext>
            </p:extLst>
          </p:nvPr>
        </p:nvGraphicFramePr>
        <p:xfrm>
          <a:off x="3048000" y="1832514"/>
          <a:ext cx="310896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U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627155"/>
              </p:ext>
            </p:extLst>
          </p:nvPr>
        </p:nvGraphicFramePr>
        <p:xfrm>
          <a:off x="4082844" y="2365914"/>
          <a:ext cx="310896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M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236266"/>
              </p:ext>
            </p:extLst>
          </p:nvPr>
        </p:nvGraphicFramePr>
        <p:xfrm>
          <a:off x="5122608" y="2899314"/>
          <a:ext cx="414528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P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U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822984"/>
              </p:ext>
            </p:extLst>
          </p:nvPr>
        </p:nvGraphicFramePr>
        <p:xfrm>
          <a:off x="4603956" y="3433206"/>
          <a:ext cx="469244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71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T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H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R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0486304"/>
              </p:ext>
            </p:extLst>
          </p:nvPr>
        </p:nvGraphicFramePr>
        <p:xfrm>
          <a:off x="3048000" y="3904662"/>
          <a:ext cx="310896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S</a:t>
                      </a:r>
                      <a:endParaRPr lang="en-GB" sz="2800" b="1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Q</a:t>
                      </a:r>
                      <a:endParaRPr lang="en-GB" sz="2800" b="1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U</a:t>
                      </a:r>
                      <a:endParaRPr lang="en-GB" sz="2800" b="1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A</a:t>
                      </a:r>
                      <a:endParaRPr lang="en-GB" sz="2800" b="1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en-GB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E</a:t>
                      </a:r>
                      <a:endParaRPr lang="en-GB" sz="2800" b="1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591758"/>
              </p:ext>
            </p:extLst>
          </p:nvPr>
        </p:nvGraphicFramePr>
        <p:xfrm>
          <a:off x="4085304" y="4438554"/>
          <a:ext cx="25908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O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I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S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Y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717649"/>
              </p:ext>
            </p:extLst>
          </p:nvPr>
        </p:nvGraphicFramePr>
        <p:xfrm>
          <a:off x="2531820" y="4910502"/>
          <a:ext cx="466344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X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V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382188"/>
              </p:ext>
            </p:extLst>
          </p:nvPr>
        </p:nvGraphicFramePr>
        <p:xfrm>
          <a:off x="2529348" y="5962554"/>
          <a:ext cx="310896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O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D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E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R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N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1481"/>
              </p:ext>
            </p:extLst>
          </p:nvPr>
        </p:nvGraphicFramePr>
        <p:xfrm>
          <a:off x="4603956" y="5429154"/>
          <a:ext cx="310896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en-GB" sz="2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R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G</a:t>
                      </a:r>
                      <a:endParaRPr lang="en-GB" sz="2800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Oval 14">
            <a:hlinkClick r:id="rId2" action="ppaction://hlinksldjump"/>
          </p:cNvPr>
          <p:cNvSpPr/>
          <p:nvPr/>
        </p:nvSpPr>
        <p:spPr>
          <a:xfrm>
            <a:off x="1752600" y="1238155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  <a:endParaRPr lang="en-GB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8984387"/>
              </p:ext>
            </p:extLst>
          </p:nvPr>
        </p:nvGraphicFramePr>
        <p:xfrm>
          <a:off x="5115794" y="1326224"/>
          <a:ext cx="31089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4494772"/>
              </p:ext>
            </p:extLst>
          </p:nvPr>
        </p:nvGraphicFramePr>
        <p:xfrm>
          <a:off x="3045823" y="1847262"/>
          <a:ext cx="31089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3" name="Table 4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055603"/>
              </p:ext>
            </p:extLst>
          </p:nvPr>
        </p:nvGraphicFramePr>
        <p:xfrm>
          <a:off x="4071258" y="2382840"/>
          <a:ext cx="31089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554724"/>
              </p:ext>
            </p:extLst>
          </p:nvPr>
        </p:nvGraphicFramePr>
        <p:xfrm>
          <a:off x="5118254" y="2918207"/>
          <a:ext cx="414528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329407"/>
              </p:ext>
            </p:extLst>
          </p:nvPr>
        </p:nvGraphicFramePr>
        <p:xfrm>
          <a:off x="4612665" y="3460314"/>
          <a:ext cx="4692444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4716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6" name="Table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664207"/>
              </p:ext>
            </p:extLst>
          </p:nvPr>
        </p:nvGraphicFramePr>
        <p:xfrm>
          <a:off x="3056709" y="3953544"/>
          <a:ext cx="31089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154963"/>
              </p:ext>
            </p:extLst>
          </p:nvPr>
        </p:nvGraphicFramePr>
        <p:xfrm>
          <a:off x="4107076" y="4461310"/>
          <a:ext cx="25908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8" name="Table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56114"/>
              </p:ext>
            </p:extLst>
          </p:nvPr>
        </p:nvGraphicFramePr>
        <p:xfrm>
          <a:off x="2542902" y="4943651"/>
          <a:ext cx="466344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68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94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941501"/>
              </p:ext>
            </p:extLst>
          </p:nvPr>
        </p:nvGraphicFramePr>
        <p:xfrm>
          <a:off x="2538057" y="5985310"/>
          <a:ext cx="310896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81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0" name="Table 4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9819686"/>
              </p:ext>
            </p:extLst>
          </p:nvPr>
        </p:nvGraphicFramePr>
        <p:xfrm>
          <a:off x="4612665" y="5464974"/>
          <a:ext cx="3181506" cy="450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0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02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02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02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02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02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038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1" name="Oval 50">
            <a:hlinkClick r:id="rId3" action="ppaction://hlinksldjump"/>
          </p:cNvPr>
          <p:cNvSpPr/>
          <p:nvPr/>
        </p:nvSpPr>
        <p:spPr>
          <a:xfrm>
            <a:off x="1787433" y="1795508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2" name="Oval 51">
            <a:hlinkClick r:id="rId4" action="ppaction://hlinksldjump"/>
          </p:cNvPr>
          <p:cNvSpPr/>
          <p:nvPr/>
        </p:nvSpPr>
        <p:spPr>
          <a:xfrm>
            <a:off x="1783077" y="2352861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3" name="Oval 52">
            <a:hlinkClick r:id="rId5" action="ppaction://hlinksldjump"/>
          </p:cNvPr>
          <p:cNvSpPr/>
          <p:nvPr/>
        </p:nvSpPr>
        <p:spPr>
          <a:xfrm>
            <a:off x="1800496" y="2905863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4" name="Oval 53">
            <a:hlinkClick r:id="rId6" action="ppaction://hlinksldjump"/>
          </p:cNvPr>
          <p:cNvSpPr/>
          <p:nvPr/>
        </p:nvSpPr>
        <p:spPr>
          <a:xfrm>
            <a:off x="1835329" y="3437090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5" name="Oval 54">
            <a:hlinkClick r:id="rId7" action="ppaction://hlinksldjump"/>
          </p:cNvPr>
          <p:cNvSpPr/>
          <p:nvPr/>
        </p:nvSpPr>
        <p:spPr>
          <a:xfrm>
            <a:off x="1830973" y="3942191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6" name="Oval 55">
            <a:hlinkClick r:id="rId8" action="ppaction://hlinksldjump"/>
          </p:cNvPr>
          <p:cNvSpPr/>
          <p:nvPr/>
        </p:nvSpPr>
        <p:spPr>
          <a:xfrm>
            <a:off x="1830973" y="4464711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7" name="Oval 56">
            <a:hlinkClick r:id="rId9" action="ppaction://hlinksldjump"/>
          </p:cNvPr>
          <p:cNvSpPr/>
          <p:nvPr/>
        </p:nvSpPr>
        <p:spPr>
          <a:xfrm>
            <a:off x="1848392" y="4991587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  <a:endParaRPr lang="en-GB" sz="3200" b="1" dirty="0">
              <a:solidFill>
                <a:srgbClr val="FF0000"/>
              </a:solidFill>
            </a:endParaRPr>
          </a:p>
        </p:txBody>
      </p:sp>
      <p:sp>
        <p:nvSpPr>
          <p:cNvPr id="58" name="Oval 57">
            <a:hlinkClick r:id="rId10" action="ppaction://hlinksldjump"/>
          </p:cNvPr>
          <p:cNvSpPr/>
          <p:nvPr/>
        </p:nvSpPr>
        <p:spPr>
          <a:xfrm>
            <a:off x="1883225" y="5496688"/>
            <a:ext cx="457200" cy="457200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9</a:t>
            </a:r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59" name="Oval 58">
            <a:hlinkClick r:id="rId11" action="ppaction://hlinksldjump"/>
          </p:cNvPr>
          <p:cNvSpPr/>
          <p:nvPr/>
        </p:nvSpPr>
        <p:spPr>
          <a:xfrm>
            <a:off x="1644828" y="5953888"/>
            <a:ext cx="907868" cy="646658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2" name="Right Arrow 1">
            <a:hlinkClick r:id="" action="ppaction://noaction"/>
          </p:cNvPr>
          <p:cNvSpPr/>
          <p:nvPr/>
        </p:nvSpPr>
        <p:spPr>
          <a:xfrm>
            <a:off x="10204109" y="6010451"/>
            <a:ext cx="1071154" cy="470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18">
            <a:extLst>
              <a:ext uri="{FF2B5EF4-FFF2-40B4-BE49-F238E27FC236}">
                <a16:creationId xmlns:a16="http://schemas.microsoft.com/office/drawing/2014/main" id="{32D3FE7D-DE8B-22A4-76DA-8783D480D194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27">
              <a:extLst>
                <a:ext uri="{FF2B5EF4-FFF2-40B4-BE49-F238E27FC236}">
                  <a16:creationId xmlns:a16="http://schemas.microsoft.com/office/drawing/2014/main" id="{CAA1F8CB-5709-F9BB-C5B4-6A79F5EFE329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28">
              <a:extLst>
                <a:ext uri="{FF2B5EF4-FFF2-40B4-BE49-F238E27FC236}">
                  <a16:creationId xmlns:a16="http://schemas.microsoft.com/office/drawing/2014/main" id="{E3E52F1D-30C8-5B36-5B94-CF0DCC295739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29">
              <a:extLst>
                <a:ext uri="{FF2B5EF4-FFF2-40B4-BE49-F238E27FC236}">
                  <a16:creationId xmlns:a16="http://schemas.microsoft.com/office/drawing/2014/main" id="{4AE8EC67-57CD-351D-01B9-ADBF068C7435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4">
            <a:extLst>
              <a:ext uri="{FF2B5EF4-FFF2-40B4-BE49-F238E27FC236}">
                <a16:creationId xmlns:a16="http://schemas.microsoft.com/office/drawing/2014/main" id="{33105F1B-BED3-1A5E-0391-165A1CB7D2AD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78905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EECE1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1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19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10232" y="2248588"/>
            <a:ext cx="11186773" cy="114300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+mn-lt"/>
              </a:rPr>
              <a:t>1. He always get good marks. He does exercises at school very quickly. He is ____.</a:t>
            </a:r>
            <a:endParaRPr lang="en-GB" sz="4800" dirty="0">
              <a:latin typeface="+mn-lt"/>
            </a:endParaRPr>
          </a:p>
        </p:txBody>
      </p:sp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10581976" y="5698274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4980214" y="4575591"/>
            <a:ext cx="224681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CLEVER</a:t>
            </a:r>
            <a:endParaRPr lang="en-GB" sz="4800" b="1" dirty="0">
              <a:solidFill>
                <a:srgbClr val="C00000"/>
              </a:solidFill>
            </a:endParaRPr>
          </a:p>
        </p:txBody>
      </p:sp>
      <p:grpSp>
        <p:nvGrpSpPr>
          <p:cNvPr id="10" name="Group 18">
            <a:extLst>
              <a:ext uri="{FF2B5EF4-FFF2-40B4-BE49-F238E27FC236}">
                <a16:creationId xmlns:a16="http://schemas.microsoft.com/office/drawing/2014/main" id="{A13C9B70-1C52-9559-13AA-7F60F9555AFA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1" name="Round Single Corner Rectangle 27">
              <a:extLst>
                <a:ext uri="{FF2B5EF4-FFF2-40B4-BE49-F238E27FC236}">
                  <a16:creationId xmlns:a16="http://schemas.microsoft.com/office/drawing/2014/main" id="{19C11235-E8B8-08B6-074E-D15FE32576D6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28">
              <a:extLst>
                <a:ext uri="{FF2B5EF4-FFF2-40B4-BE49-F238E27FC236}">
                  <a16:creationId xmlns:a16="http://schemas.microsoft.com/office/drawing/2014/main" id="{B9B6CBEC-482B-DE90-C636-06F0736119E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29">
              <a:extLst>
                <a:ext uri="{FF2B5EF4-FFF2-40B4-BE49-F238E27FC236}">
                  <a16:creationId xmlns:a16="http://schemas.microsoft.com/office/drawing/2014/main" id="{5FA3ADC9-742B-93D8-60A8-893DB22F0862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1D7A7129-7497-55A2-4273-073988952F0D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05064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7067" y="2152306"/>
            <a:ext cx="4983480" cy="1325563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+mn-lt"/>
              </a:rPr>
              <a:t>2. What is this?</a:t>
            </a:r>
            <a:endParaRPr lang="en-GB" sz="5400" dirty="0">
              <a:latin typeface="+mn-lt"/>
            </a:endParaRPr>
          </a:p>
        </p:txBody>
      </p:sp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10841641" y="5653669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379456" y="3782175"/>
            <a:ext cx="319870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BUS STOP</a:t>
            </a:r>
            <a:endParaRPr lang="en-GB" sz="4800" b="1" dirty="0">
              <a:solidFill>
                <a:srgbClr val="C00000"/>
              </a:solidFill>
            </a:endParaRPr>
          </a:p>
        </p:txBody>
      </p:sp>
      <p:grpSp>
        <p:nvGrpSpPr>
          <p:cNvPr id="2" name="Group 18">
            <a:extLst>
              <a:ext uri="{FF2B5EF4-FFF2-40B4-BE49-F238E27FC236}">
                <a16:creationId xmlns:a16="http://schemas.microsoft.com/office/drawing/2014/main" id="{C8FDFEDE-DB5A-792D-8CC6-A996505A9B8B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5" name="Round Single Corner Rectangle 27">
              <a:extLst>
                <a:ext uri="{FF2B5EF4-FFF2-40B4-BE49-F238E27FC236}">
                  <a16:creationId xmlns:a16="http://schemas.microsoft.com/office/drawing/2014/main" id="{D4B61D59-0CAA-A8F3-B4A7-6D06A28100D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8">
              <a:extLst>
                <a:ext uri="{FF2B5EF4-FFF2-40B4-BE49-F238E27FC236}">
                  <a16:creationId xmlns:a16="http://schemas.microsoft.com/office/drawing/2014/main" id="{C9FD6CD7-4B2A-25E2-B664-A67589D102A0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9">
              <a:extLst>
                <a:ext uri="{FF2B5EF4-FFF2-40B4-BE49-F238E27FC236}">
                  <a16:creationId xmlns:a16="http://schemas.microsoft.com/office/drawing/2014/main" id="{B67E53F0-F3CF-8401-2265-111DE49B0B5F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5694DC80-ADE9-105C-31B2-FC4FFA79865C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2C1243-2BD4-07F3-698D-3A749F081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0" y="1545404"/>
            <a:ext cx="6096000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8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10886247" y="5609064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1934895" y="3250988"/>
            <a:ext cx="224681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</a:rPr>
              <a:t>TEMPLE</a:t>
            </a:r>
            <a:endParaRPr lang="en-GB" sz="4800" b="1" dirty="0">
              <a:solidFill>
                <a:srgbClr val="C00000"/>
              </a:solidFill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690739" y="1785310"/>
            <a:ext cx="522220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5400" dirty="0">
                <a:latin typeface="+mn-lt"/>
              </a:rPr>
              <a:t>3. What is this?</a:t>
            </a:r>
            <a:endParaRPr lang="en-GB" sz="5400" dirty="0">
              <a:latin typeface="+mn-lt"/>
            </a:endParaRPr>
          </a:p>
        </p:txBody>
      </p:sp>
      <p:grpSp>
        <p:nvGrpSpPr>
          <p:cNvPr id="2" name="Group 18">
            <a:extLst>
              <a:ext uri="{FF2B5EF4-FFF2-40B4-BE49-F238E27FC236}">
                <a16:creationId xmlns:a16="http://schemas.microsoft.com/office/drawing/2014/main" id="{D0DB3213-2681-CFE8-F37E-360F89C2D717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7">
              <a:extLst>
                <a:ext uri="{FF2B5EF4-FFF2-40B4-BE49-F238E27FC236}">
                  <a16:creationId xmlns:a16="http://schemas.microsoft.com/office/drawing/2014/main" id="{721AA3E2-89F1-AFA1-D437-6EB8044D81A7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28">
              <a:extLst>
                <a:ext uri="{FF2B5EF4-FFF2-40B4-BE49-F238E27FC236}">
                  <a16:creationId xmlns:a16="http://schemas.microsoft.com/office/drawing/2014/main" id="{7B6CE669-F96F-B6A2-DE14-E84C2AB3B399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29">
              <a:extLst>
                <a:ext uri="{FF2B5EF4-FFF2-40B4-BE49-F238E27FC236}">
                  <a16:creationId xmlns:a16="http://schemas.microsoft.com/office/drawing/2014/main" id="{2EA9B701-F725-7839-5D96-26016CA94EAE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4">
            <a:extLst>
              <a:ext uri="{FF2B5EF4-FFF2-40B4-BE49-F238E27FC236}">
                <a16:creationId xmlns:a16="http://schemas.microsoft.com/office/drawing/2014/main" id="{839765D9-D22C-B6B4-A057-0EA49D2E7909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F388C6-973B-4247-91B6-22F9774EF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262" y="1866819"/>
            <a:ext cx="5710276" cy="359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7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17703" y="1749494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+mn-lt"/>
              </a:rPr>
              <a:t>4. _____ is opposite to </a:t>
            </a:r>
            <a:r>
              <a:rPr lang="en-US" sz="5400" b="1" dirty="0">
                <a:solidFill>
                  <a:srgbClr val="0070C0"/>
                </a:solidFill>
                <a:latin typeface="+mn-lt"/>
              </a:rPr>
              <a:t>NOISY.</a:t>
            </a:r>
            <a:endParaRPr lang="en-GB" sz="54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10886247" y="5553308"/>
            <a:ext cx="744583" cy="718457"/>
          </a:xfrm>
          <a:prstGeom prst="actionButtonHom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434114" y="3782944"/>
            <a:ext cx="3155405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PEACEFUL</a:t>
            </a:r>
            <a:endParaRPr lang="en-GB" sz="5400" b="1" dirty="0">
              <a:solidFill>
                <a:srgbClr val="C00000"/>
              </a:solidFill>
            </a:endParaRPr>
          </a:p>
        </p:txBody>
      </p:sp>
      <p:grpSp>
        <p:nvGrpSpPr>
          <p:cNvPr id="2" name="Group 18">
            <a:extLst>
              <a:ext uri="{FF2B5EF4-FFF2-40B4-BE49-F238E27FC236}">
                <a16:creationId xmlns:a16="http://schemas.microsoft.com/office/drawing/2014/main" id="{8B6CB0AB-32E4-F5EB-5803-22DE22108DFA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6" name="Round Single Corner Rectangle 27">
              <a:extLst>
                <a:ext uri="{FF2B5EF4-FFF2-40B4-BE49-F238E27FC236}">
                  <a16:creationId xmlns:a16="http://schemas.microsoft.com/office/drawing/2014/main" id="{2513735B-1A83-5347-E42A-0D6D9A61D8CD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ound Single Corner Rectangle 28">
              <a:extLst>
                <a:ext uri="{FF2B5EF4-FFF2-40B4-BE49-F238E27FC236}">
                  <a16:creationId xmlns:a16="http://schemas.microsoft.com/office/drawing/2014/main" id="{8C5FE216-CA09-49A7-2A0E-08B18B009F0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29">
              <a:extLst>
                <a:ext uri="{FF2B5EF4-FFF2-40B4-BE49-F238E27FC236}">
                  <a16:creationId xmlns:a16="http://schemas.microsoft.com/office/drawing/2014/main" id="{B2EB16C1-DB96-60BA-2EC3-82A95E53B97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Box 14">
            <a:extLst>
              <a:ext uri="{FF2B5EF4-FFF2-40B4-BE49-F238E27FC236}">
                <a16:creationId xmlns:a16="http://schemas.microsoft.com/office/drawing/2014/main" id="{BBD1FD3C-10E2-D11F-9082-A479B7B11FDE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58349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3937</TotalTime>
  <Words>844</Words>
  <PresentationFormat>Widescreen</PresentationFormat>
  <Paragraphs>281</Paragraphs>
  <Slides>36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.VnArial Narrow</vt:lpstr>
      <vt:lpstr>.VnBodoniH</vt:lpstr>
      <vt:lpstr>Adobe Gothic Std B</vt:lpstr>
      <vt:lpstr>.VnTime</vt:lpstr>
      <vt:lpstr>Arial</vt:lpstr>
      <vt:lpstr>Calibri</vt:lpstr>
      <vt:lpstr>Calibri Light</vt:lpstr>
      <vt:lpstr>Impact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He always get good marks. He does exercises at school very quickly. He is ____.</vt:lpstr>
      <vt:lpstr>2. What is this?</vt:lpstr>
      <vt:lpstr>PowerPoint Presentation</vt:lpstr>
      <vt:lpstr>4. _____ is opposite to NOISY.</vt:lpstr>
      <vt:lpstr>PowerPoint Presentation</vt:lpstr>
      <vt:lpstr>PowerPoint Presentation</vt:lpstr>
      <vt:lpstr>PowerPoint Presentation</vt:lpstr>
      <vt:lpstr>PowerPoint Presentation</vt:lpstr>
      <vt:lpstr>9. I don’t like living in the countryside because it is ______.</vt:lpstr>
      <vt:lpstr>10. ______ is opposite to traditional.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2023-11-03T02:08:08Z</dcterms:modified>
</cp:coreProperties>
</file>