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embeddedFontLst>
    <p:embeddedFont>
      <p:font typeface="Bookman Old Style" panose="02050604050505020204" pitchFamily="18" charset="0"/>
      <p:regular r:id="rId25"/>
      <p:bold r:id="rId26"/>
      <p:italic r:id="rId27"/>
      <p:bold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Open Sans" panose="020B0606030504020204" pitchFamily="34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7" roundtripDataSignature="AMtx7mgIwR4EB7ody8UShHsvvRvNkivlf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83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085996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09031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8" name="Google Shape;198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6064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0" name="Google Shape;210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01252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2" name="Google Shape;222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64909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4" name="Google Shape;23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8607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46" name="Google Shape;24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829375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3" name="Google Shape;26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2465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0" name="Google Shape;280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33260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92" name="Google Shape;29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914233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2" name="Google Shape;312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54231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23" name="Google Shape;32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03348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547781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747179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192288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81354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91386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19" name="Google Shape;11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92628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42" name="Google Shape;14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556230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2" name="Google Shape;15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https://www.youtube.com/watch?v=HIEach7rmDg</a:t>
            </a:r>
            <a:endParaRPr i="0"/>
          </a:p>
        </p:txBody>
      </p:sp>
      <p:sp>
        <p:nvSpPr>
          <p:cNvPr id="153" name="Google Shape;15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42940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60" name="Google Shape;16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832970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" name="Google Shape;17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10826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3054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jp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jp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jp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jp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93" y="6858"/>
            <a:ext cx="12179808" cy="68511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880278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10"/>
          <p:cNvSpPr txBox="1"/>
          <p:nvPr/>
        </p:nvSpPr>
        <p:spPr>
          <a:xfrm>
            <a:off x="952500" y="116973"/>
            <a:ext cx="456902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/>
          </a:p>
        </p:txBody>
      </p:sp>
      <p:sp>
        <p:nvSpPr>
          <p:cNvPr id="203" name="Google Shape;203;p10"/>
          <p:cNvSpPr txBox="1"/>
          <p:nvPr/>
        </p:nvSpPr>
        <p:spPr>
          <a:xfrm>
            <a:off x="1454412" y="1632948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6532"/>
              </a:buClr>
              <a:buSzPts val="4800"/>
              <a:buFont typeface="Arial"/>
              <a:buNone/>
            </a:pPr>
            <a:r>
              <a:rPr lang="en-US" sz="4800" b="1">
                <a:solidFill>
                  <a:srgbClr val="F26532"/>
                </a:solidFill>
                <a:latin typeface="Calibri"/>
                <a:ea typeface="Calibri"/>
                <a:cs typeface="Calibri"/>
                <a:sym typeface="Calibri"/>
              </a:rPr>
              <a:t>parachutist (n)</a:t>
            </a:r>
            <a:endParaRPr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10"/>
          <p:cNvSpPr/>
          <p:nvPr/>
        </p:nvSpPr>
        <p:spPr>
          <a:xfrm>
            <a:off x="848482" y="4525149"/>
            <a:ext cx="6362524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person who jumps from a plane using a parachute</a:t>
            </a:r>
            <a:endParaRPr/>
          </a:p>
        </p:txBody>
      </p:sp>
      <p:sp>
        <p:nvSpPr>
          <p:cNvPr id="205" name="Google Shape;205;p10"/>
          <p:cNvSpPr/>
          <p:nvPr/>
        </p:nvSpPr>
        <p:spPr>
          <a:xfrm>
            <a:off x="2862987" y="2771761"/>
            <a:ext cx="226132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/ˈpærəʃuːtɪst/</a:t>
            </a:r>
            <a:endParaRPr/>
          </a:p>
        </p:txBody>
      </p:sp>
      <p:pic>
        <p:nvPicPr>
          <p:cNvPr id="206" name="Google Shape;206;p10" descr="person with a blue, white and red parachute"/>
          <p:cNvPicPr preferRelativeResize="0"/>
          <p:nvPr/>
        </p:nvPicPr>
        <p:blipFill rotWithShape="1">
          <a:blip r:embed="rId6">
            <a:alphaModFix/>
          </a:blip>
          <a:srcRect l="29224" t="12836" r="26144"/>
          <a:stretch/>
        </p:blipFill>
        <p:spPr>
          <a:xfrm>
            <a:off x="8125325" y="880278"/>
            <a:ext cx="4066675" cy="5977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arachutist__gb_1">
            <a:hlinkClick r:id="" action="ppaction://media"/>
            <a:extLst>
              <a:ext uri="{FF2B5EF4-FFF2-40B4-BE49-F238E27FC236}">
                <a16:creationId xmlns:a16="http://schemas.microsoft.com/office/drawing/2014/main" id="{5868D3AD-8AC3-49AC-A935-2E10903435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16674" y="3561647"/>
            <a:ext cx="700003" cy="70000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880278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11"/>
          <p:cNvSpPr txBox="1"/>
          <p:nvPr/>
        </p:nvSpPr>
        <p:spPr>
          <a:xfrm>
            <a:off x="952500" y="116973"/>
            <a:ext cx="456902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/>
          </a:p>
        </p:txBody>
      </p:sp>
      <p:sp>
        <p:nvSpPr>
          <p:cNvPr id="215" name="Google Shape;215;p11"/>
          <p:cNvSpPr txBox="1"/>
          <p:nvPr/>
        </p:nvSpPr>
        <p:spPr>
          <a:xfrm>
            <a:off x="1127095" y="1648138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6532"/>
              </a:buClr>
              <a:buSzPts val="4800"/>
              <a:buFont typeface="Arial"/>
              <a:buNone/>
            </a:pPr>
            <a:r>
              <a:rPr lang="en-US" sz="4800" b="1">
                <a:solidFill>
                  <a:srgbClr val="F26532"/>
                </a:solidFill>
                <a:latin typeface="Calibri"/>
                <a:ea typeface="Calibri"/>
                <a:cs typeface="Calibri"/>
                <a:sym typeface="Calibri"/>
              </a:rPr>
              <a:t>instructor (n)</a:t>
            </a:r>
            <a:endParaRPr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11"/>
          <p:cNvSpPr/>
          <p:nvPr/>
        </p:nvSpPr>
        <p:spPr>
          <a:xfrm>
            <a:off x="561397" y="4587108"/>
            <a:ext cx="6362524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person whose job is to teach somebody a practical skill or sport</a:t>
            </a:r>
            <a:endParaRPr/>
          </a:p>
        </p:txBody>
      </p:sp>
      <p:sp>
        <p:nvSpPr>
          <p:cNvPr id="217" name="Google Shape;217;p11"/>
          <p:cNvSpPr/>
          <p:nvPr/>
        </p:nvSpPr>
        <p:spPr>
          <a:xfrm>
            <a:off x="2487808" y="2771761"/>
            <a:ext cx="229806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/ɪnˈstrʌktə(r)/</a:t>
            </a:r>
            <a:endParaRPr/>
          </a:p>
        </p:txBody>
      </p:sp>
      <p:pic>
        <p:nvPicPr>
          <p:cNvPr id="219" name="Google Shape;219;p11" descr="woman in black tank top and black leggings doing yog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87388" y="852236"/>
            <a:ext cx="4804611" cy="6005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nstructor__gb_1">
            <a:hlinkClick r:id="" action="ppaction://media"/>
            <a:extLst>
              <a:ext uri="{FF2B5EF4-FFF2-40B4-BE49-F238E27FC236}">
                <a16:creationId xmlns:a16="http://schemas.microsoft.com/office/drawing/2014/main" id="{0C183C76-1F10-4F39-A4AF-B651EBCAE8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12825" y="3617028"/>
            <a:ext cx="648033" cy="64803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880278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12"/>
          <p:cNvSpPr txBox="1"/>
          <p:nvPr/>
        </p:nvSpPr>
        <p:spPr>
          <a:xfrm>
            <a:off x="952500" y="116973"/>
            <a:ext cx="456902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/>
          </a:p>
        </p:txBody>
      </p:sp>
      <p:sp>
        <p:nvSpPr>
          <p:cNvPr id="227" name="Google Shape;227;p12"/>
          <p:cNvSpPr txBox="1"/>
          <p:nvPr/>
        </p:nvSpPr>
        <p:spPr>
          <a:xfrm>
            <a:off x="1127095" y="1648138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6532"/>
              </a:buClr>
              <a:buSzPts val="4800"/>
              <a:buFont typeface="Arial"/>
              <a:buNone/>
            </a:pPr>
            <a:r>
              <a:rPr lang="en-US" sz="4800" b="1">
                <a:solidFill>
                  <a:srgbClr val="F26532"/>
                </a:solidFill>
                <a:latin typeface="Calibri"/>
                <a:ea typeface="Calibri"/>
                <a:cs typeface="Calibri"/>
                <a:sym typeface="Calibri"/>
              </a:rPr>
              <a:t>technical (adj)</a:t>
            </a:r>
            <a:endParaRPr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12"/>
          <p:cNvSpPr/>
          <p:nvPr/>
        </p:nvSpPr>
        <p:spPr>
          <a:xfrm>
            <a:off x="561397" y="4587108"/>
            <a:ext cx="6362524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connected with the practical use of machines, methods, etc. in science and industry</a:t>
            </a:r>
            <a:endParaRPr/>
          </a:p>
        </p:txBody>
      </p:sp>
      <p:sp>
        <p:nvSpPr>
          <p:cNvPr id="229" name="Google Shape;229;p12"/>
          <p:cNvSpPr/>
          <p:nvPr/>
        </p:nvSpPr>
        <p:spPr>
          <a:xfrm>
            <a:off x="2815719" y="2771761"/>
            <a:ext cx="16422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/ˈteknɪkl/</a:t>
            </a:r>
            <a:endParaRPr/>
          </a:p>
        </p:txBody>
      </p:sp>
      <p:pic>
        <p:nvPicPr>
          <p:cNvPr id="230" name="Google Shape;230;p12" descr="grayscale photo of electric tower"/>
          <p:cNvPicPr preferRelativeResize="0"/>
          <p:nvPr/>
        </p:nvPicPr>
        <p:blipFill rotWithShape="1">
          <a:blip r:embed="rId6">
            <a:alphaModFix/>
          </a:blip>
          <a:srcRect t="12779"/>
          <a:stretch/>
        </p:blipFill>
        <p:spPr>
          <a:xfrm>
            <a:off x="7622970" y="880278"/>
            <a:ext cx="4569030" cy="5977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technical__gb_2">
            <a:hlinkClick r:id="" action="ppaction://media"/>
            <a:extLst>
              <a:ext uri="{FF2B5EF4-FFF2-40B4-BE49-F238E27FC236}">
                <a16:creationId xmlns:a16="http://schemas.microsoft.com/office/drawing/2014/main" id="{2D5A7965-AAC7-4E2B-9A59-FAA2B14C01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44279" y="3563020"/>
            <a:ext cx="794583" cy="79458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92001" cy="898672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13"/>
          <p:cNvSpPr txBox="1"/>
          <p:nvPr/>
        </p:nvSpPr>
        <p:spPr>
          <a:xfrm>
            <a:off x="1641422" y="1070381"/>
            <a:ext cx="9445677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 in pairs. Look at the picture and tell your partner what this woman’s job is. </a:t>
            </a:r>
            <a:endParaRPr/>
          </a:p>
        </p:txBody>
      </p:sp>
      <p:sp>
        <p:nvSpPr>
          <p:cNvPr id="239" name="Google Shape;239;p13"/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PRE-LISTENING</a:t>
            </a:r>
            <a:endParaRPr/>
          </a:p>
        </p:txBody>
      </p:sp>
      <p:sp>
        <p:nvSpPr>
          <p:cNvPr id="240" name="Google Shape;240;p13"/>
          <p:cNvSpPr/>
          <p:nvPr/>
        </p:nvSpPr>
        <p:spPr>
          <a:xfrm>
            <a:off x="937120" y="1104748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13"/>
          <p:cNvSpPr txBox="1"/>
          <p:nvPr/>
        </p:nvSpPr>
        <p:spPr>
          <a:xfrm>
            <a:off x="981856" y="1002108"/>
            <a:ext cx="43147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42" name="Google Shape;242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26152" y="2211913"/>
            <a:ext cx="6539696" cy="3274486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13"/>
          <p:cNvSpPr txBox="1"/>
          <p:nvPr/>
        </p:nvSpPr>
        <p:spPr>
          <a:xfrm>
            <a:off x="4142372" y="5787619"/>
            <a:ext cx="390725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She’s a cosmonaut.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4"/>
          <p:cNvSpPr/>
          <p:nvPr/>
        </p:nvSpPr>
        <p:spPr>
          <a:xfrm>
            <a:off x="1109880" y="3491184"/>
            <a:ext cx="1950733" cy="710205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WHILE-LISTENING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49" name="Google Shape;249;p14"/>
          <p:cNvCxnSpPr>
            <a:stCxn id="250" idx="1"/>
            <a:endCxn id="248" idx="0"/>
          </p:cNvCxnSpPr>
          <p:nvPr/>
        </p:nvCxnSpPr>
        <p:spPr>
          <a:xfrm flipH="1">
            <a:off x="2085170" y="2664837"/>
            <a:ext cx="681600" cy="8262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51" name="Google Shape;251;p14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14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14"/>
          <p:cNvSpPr/>
          <p:nvPr/>
        </p:nvSpPr>
        <p:spPr>
          <a:xfrm>
            <a:off x="1176846" y="1260210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14"/>
          <p:cNvSpPr/>
          <p:nvPr/>
        </p:nvSpPr>
        <p:spPr>
          <a:xfrm>
            <a:off x="2766770" y="2337135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PRE-LISTENING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14"/>
          <p:cNvSpPr/>
          <p:nvPr/>
        </p:nvSpPr>
        <p:spPr>
          <a:xfrm>
            <a:off x="6486016" y="1270949"/>
            <a:ext cx="4903830" cy="699274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 Video: A history of women in space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14"/>
          <p:cNvSpPr/>
          <p:nvPr/>
        </p:nvSpPr>
        <p:spPr>
          <a:xfrm>
            <a:off x="6486016" y="3331933"/>
            <a:ext cx="4903830" cy="973151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2: Listen and choose the best answer.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3: Listen and give short answers.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6" name="Google Shape;256;p14"/>
          <p:cNvCxnSpPr>
            <a:stCxn id="253" idx="3"/>
            <a:endCxn id="250" idx="0"/>
          </p:cNvCxnSpPr>
          <p:nvPr/>
        </p:nvCxnSpPr>
        <p:spPr>
          <a:xfrm>
            <a:off x="3060613" y="1587911"/>
            <a:ext cx="681600" cy="7491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57" name="Google Shape;257;p14"/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48DA4"/>
              </a:buClr>
              <a:buSzPts val="2000"/>
              <a:buFont typeface="Bookman Old Style"/>
              <a:buNone/>
            </a:pPr>
            <a:r>
              <a:rPr lang="en-US" sz="2000">
                <a:solidFill>
                  <a:srgbClr val="048DA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LESSON 5</a:t>
            </a:r>
            <a:endParaRPr sz="2000">
              <a:solidFill>
                <a:srgbClr val="048DA4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58" name="Google Shape;258;p14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14"/>
          <p:cNvSpPr/>
          <p:nvPr/>
        </p:nvSpPr>
        <p:spPr>
          <a:xfrm>
            <a:off x="6139659" y="381968"/>
            <a:ext cx="206620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LISTENING</a:t>
            </a:r>
            <a:endParaRPr sz="2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14"/>
          <p:cNvSpPr/>
          <p:nvPr/>
        </p:nvSpPr>
        <p:spPr>
          <a:xfrm>
            <a:off x="6486016" y="2170803"/>
            <a:ext cx="4903830" cy="880717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1: Look at the picture and tell your partner what this woman's job is.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0"/>
            <a:ext cx="12192001" cy="898672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15"/>
          <p:cNvSpPr txBox="1"/>
          <p:nvPr/>
        </p:nvSpPr>
        <p:spPr>
          <a:xfrm>
            <a:off x="1561900" y="1104748"/>
            <a:ext cx="9884964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 to a talk about Valentina Tereshkova. Choose the best answer to complete each sentence.  </a:t>
            </a:r>
            <a:endParaRPr dirty="0"/>
          </a:p>
        </p:txBody>
      </p:sp>
      <p:sp>
        <p:nvSpPr>
          <p:cNvPr id="268" name="Google Shape;268;p15"/>
          <p:cNvSpPr txBox="1"/>
          <p:nvPr/>
        </p:nvSpPr>
        <p:spPr>
          <a:xfrm>
            <a:off x="596626" y="126175"/>
            <a:ext cx="4795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WHILE-LISTENING</a:t>
            </a:r>
            <a:endParaRPr sz="3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15"/>
          <p:cNvSpPr/>
          <p:nvPr/>
        </p:nvSpPr>
        <p:spPr>
          <a:xfrm>
            <a:off x="641224" y="2419167"/>
            <a:ext cx="11550776" cy="3354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Valentina Tereshkova joined a local flying club and became a talented parachutist while she was ________________________.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Tereshkova and _______ other women were chosen for the Soviet space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programme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Tereshkova joined the Soviet Air Force and became _________________ after completing her training and passing an examination. </a:t>
            </a:r>
            <a:endParaRPr dirty="0"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 She travelled into space in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Vostok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6 and successfully returned to earth on ______________.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 After the flight, Tereshkova received many awards, and __________________________.</a:t>
            </a:r>
            <a:endParaRPr sz="24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15"/>
          <p:cNvSpPr/>
          <p:nvPr/>
        </p:nvSpPr>
        <p:spPr>
          <a:xfrm>
            <a:off x="937120" y="1104748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15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sp>
        <p:nvSpPr>
          <p:cNvPr id="273" name="Google Shape;273;p15"/>
          <p:cNvSpPr txBox="1"/>
          <p:nvPr/>
        </p:nvSpPr>
        <p:spPr>
          <a:xfrm>
            <a:off x="1850137" y="2807848"/>
            <a:ext cx="364676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A. working as a factory worker</a:t>
            </a:r>
            <a:endParaRPr sz="22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15"/>
          <p:cNvSpPr txBox="1"/>
          <p:nvPr/>
        </p:nvSpPr>
        <p:spPr>
          <a:xfrm>
            <a:off x="3111282" y="3239465"/>
            <a:ext cx="94820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B. four</a:t>
            </a:r>
            <a:endParaRPr sz="22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15"/>
          <p:cNvSpPr txBox="1"/>
          <p:nvPr/>
        </p:nvSpPr>
        <p:spPr>
          <a:xfrm>
            <a:off x="7387664" y="3690659"/>
            <a:ext cx="265386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A. an Air Force officer</a:t>
            </a:r>
            <a:endParaRPr sz="22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15"/>
          <p:cNvSpPr txBox="1"/>
          <p:nvPr/>
        </p:nvSpPr>
        <p:spPr>
          <a:xfrm>
            <a:off x="698589" y="4870130"/>
            <a:ext cx="205376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B. 19 June, 1963</a:t>
            </a:r>
            <a:endParaRPr sz="22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15"/>
          <p:cNvSpPr txBox="1"/>
          <p:nvPr/>
        </p:nvSpPr>
        <p:spPr>
          <a:xfrm>
            <a:off x="7835683" y="5301017"/>
            <a:ext cx="418678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B. completed her university degree</a:t>
            </a:r>
            <a:endParaRPr sz="22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04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15092" y="18909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3082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8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0"/>
            <a:ext cx="12192001" cy="898672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16"/>
          <p:cNvSpPr txBox="1"/>
          <p:nvPr/>
        </p:nvSpPr>
        <p:spPr>
          <a:xfrm>
            <a:off x="1466118" y="1104748"/>
            <a:ext cx="988496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 again and give short answers to the following questions. </a:t>
            </a:r>
            <a:endParaRPr/>
          </a:p>
        </p:txBody>
      </p:sp>
      <p:sp>
        <p:nvSpPr>
          <p:cNvPr id="285" name="Google Shape;285;p16"/>
          <p:cNvSpPr/>
          <p:nvPr/>
        </p:nvSpPr>
        <p:spPr>
          <a:xfrm>
            <a:off x="1587116" y="1834044"/>
            <a:ext cx="8769644" cy="4785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When was Tereshkova born? </a:t>
            </a:r>
            <a:endParaRPr/>
          </a:p>
          <a:p>
            <a:pPr marL="0" marR="0" lvl="0" indent="0" algn="just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05A0B8"/>
                </a:solidFill>
                <a:latin typeface="Calibri"/>
                <a:ea typeface="Calibri"/>
                <a:cs typeface="Calibri"/>
                <a:sym typeface="Calibri"/>
              </a:rPr>
              <a:t>1937</a:t>
            </a:r>
            <a:endParaRPr sz="2600">
              <a:solidFill>
                <a:srgbClr val="05A0B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How old was she when she started working? </a:t>
            </a:r>
            <a:endParaRPr/>
          </a:p>
          <a:p>
            <a:pPr marL="0" marR="0" lvl="0" indent="0" algn="just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05A0B8"/>
                </a:solidFill>
                <a:latin typeface="Calibri"/>
                <a:ea typeface="Calibri"/>
                <a:cs typeface="Calibri"/>
                <a:sym typeface="Calibri"/>
              </a:rPr>
              <a:t>16</a:t>
            </a:r>
            <a:r>
              <a:rPr lang="en-US" sz="2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6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When did she join the Soviet space programme? </a:t>
            </a:r>
            <a:endParaRPr/>
          </a:p>
          <a:p>
            <a:pPr marL="0" marR="0" lvl="0" indent="0" algn="just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05A0B8"/>
                </a:solidFill>
                <a:latin typeface="Calibri"/>
                <a:ea typeface="Calibri"/>
                <a:cs typeface="Calibri"/>
                <a:sym typeface="Calibri"/>
              </a:rPr>
              <a:t>1962</a:t>
            </a:r>
            <a:endParaRPr sz="2600">
              <a:solidFill>
                <a:srgbClr val="05A0B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 At what age did she travel into space? </a:t>
            </a:r>
            <a:endParaRPr/>
          </a:p>
          <a:p>
            <a:pPr marL="0" marR="0" lvl="0" indent="0" algn="just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05A0B8"/>
                </a:solidFill>
                <a:latin typeface="Calibri"/>
                <a:ea typeface="Calibri"/>
                <a:cs typeface="Calibri"/>
                <a:sym typeface="Calibri"/>
              </a:rPr>
              <a:t>26</a:t>
            </a:r>
            <a:endParaRPr sz="2600">
              <a:solidFill>
                <a:srgbClr val="05A0B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 How many days did she spend in space? </a:t>
            </a:r>
            <a:endParaRPr/>
          </a:p>
          <a:p>
            <a:pPr marL="0" marR="0" lvl="0" indent="0" algn="just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05A0B8"/>
                </a:solidFill>
                <a:latin typeface="Calibri"/>
                <a:ea typeface="Calibri"/>
                <a:cs typeface="Calibri"/>
                <a:sym typeface="Calibri"/>
              </a:rPr>
              <a:t>Three days/ 3 days</a:t>
            </a:r>
            <a:endParaRPr/>
          </a:p>
        </p:txBody>
      </p:sp>
      <p:sp>
        <p:nvSpPr>
          <p:cNvPr id="286" name="Google Shape;286;p16"/>
          <p:cNvSpPr/>
          <p:nvPr/>
        </p:nvSpPr>
        <p:spPr>
          <a:xfrm>
            <a:off x="937120" y="1104748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16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/>
          </a:p>
        </p:txBody>
      </p:sp>
      <p:sp>
        <p:nvSpPr>
          <p:cNvPr id="288" name="Google Shape;288;p16"/>
          <p:cNvSpPr txBox="1"/>
          <p:nvPr/>
        </p:nvSpPr>
        <p:spPr>
          <a:xfrm>
            <a:off x="596625" y="126175"/>
            <a:ext cx="4410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WHILE-LISTENING</a:t>
            </a:r>
            <a:endParaRPr sz="3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04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80993" y="162901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2062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2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7"/>
          <p:cNvSpPr/>
          <p:nvPr/>
        </p:nvSpPr>
        <p:spPr>
          <a:xfrm>
            <a:off x="1109880" y="3491184"/>
            <a:ext cx="1950733" cy="710205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WHILE-LISTENING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95" name="Google Shape;295;p17"/>
          <p:cNvCxnSpPr>
            <a:stCxn id="296" idx="1"/>
            <a:endCxn id="294" idx="0"/>
          </p:cNvCxnSpPr>
          <p:nvPr/>
        </p:nvCxnSpPr>
        <p:spPr>
          <a:xfrm flipH="1">
            <a:off x="2085170" y="2664837"/>
            <a:ext cx="681600" cy="8262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97" name="Google Shape;297;p1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17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17"/>
          <p:cNvSpPr/>
          <p:nvPr/>
        </p:nvSpPr>
        <p:spPr>
          <a:xfrm>
            <a:off x="1176846" y="1260210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17"/>
          <p:cNvSpPr/>
          <p:nvPr/>
        </p:nvSpPr>
        <p:spPr>
          <a:xfrm>
            <a:off x="2766770" y="2337135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PRE-LISTENING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17"/>
          <p:cNvSpPr/>
          <p:nvPr/>
        </p:nvSpPr>
        <p:spPr>
          <a:xfrm>
            <a:off x="6486016" y="1270949"/>
            <a:ext cx="4903830" cy="699274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 Video: A history of women in space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17"/>
          <p:cNvSpPr/>
          <p:nvPr/>
        </p:nvSpPr>
        <p:spPr>
          <a:xfrm>
            <a:off x="6486016" y="3331933"/>
            <a:ext cx="4903830" cy="973151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2: Listen and choose the best answer.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3: Listen and give short answers.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02" name="Google Shape;302;p17"/>
          <p:cNvCxnSpPr>
            <a:stCxn id="299" idx="3"/>
            <a:endCxn id="296" idx="0"/>
          </p:cNvCxnSpPr>
          <p:nvPr/>
        </p:nvCxnSpPr>
        <p:spPr>
          <a:xfrm>
            <a:off x="3060613" y="1587911"/>
            <a:ext cx="681600" cy="7491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03" name="Google Shape;303;p17"/>
          <p:cNvSpPr/>
          <p:nvPr/>
        </p:nvSpPr>
        <p:spPr>
          <a:xfrm>
            <a:off x="2650636" y="4629973"/>
            <a:ext cx="2183000" cy="666149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POST-LISTENING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17"/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48DA4"/>
              </a:buClr>
              <a:buSzPts val="2000"/>
              <a:buFont typeface="Bookman Old Style"/>
              <a:buNone/>
            </a:pPr>
            <a:r>
              <a:rPr lang="en-US" sz="2000">
                <a:solidFill>
                  <a:srgbClr val="048DA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LESSON 5</a:t>
            </a:r>
            <a:endParaRPr sz="2000">
              <a:solidFill>
                <a:srgbClr val="048DA4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305" name="Google Shape;305;p17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17"/>
          <p:cNvSpPr/>
          <p:nvPr/>
        </p:nvSpPr>
        <p:spPr>
          <a:xfrm>
            <a:off x="6139659" y="381968"/>
            <a:ext cx="206620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LISTENING</a:t>
            </a:r>
            <a:endParaRPr sz="2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7" name="Google Shape;307;p17"/>
          <p:cNvCxnSpPr>
            <a:stCxn id="294" idx="3"/>
            <a:endCxn id="303" idx="0"/>
          </p:cNvCxnSpPr>
          <p:nvPr/>
        </p:nvCxnSpPr>
        <p:spPr>
          <a:xfrm>
            <a:off x="3060613" y="3846287"/>
            <a:ext cx="681600" cy="7836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08" name="Google Shape;308;p17"/>
          <p:cNvSpPr/>
          <p:nvPr/>
        </p:nvSpPr>
        <p:spPr>
          <a:xfrm>
            <a:off x="6486016" y="2170803"/>
            <a:ext cx="4903830" cy="880717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1: Look at the picture and tell your partner what this woman's job is.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17"/>
          <p:cNvSpPr/>
          <p:nvPr/>
        </p:nvSpPr>
        <p:spPr>
          <a:xfrm>
            <a:off x="6486016" y="4628359"/>
            <a:ext cx="4903829" cy="684962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4: Discussion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0"/>
            <a:ext cx="12192001" cy="898672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18"/>
          <p:cNvSpPr txBox="1"/>
          <p:nvPr/>
        </p:nvSpPr>
        <p:spPr>
          <a:xfrm>
            <a:off x="1646592" y="1094441"/>
            <a:ext cx="988496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Work in groups. Discuss the following questions.</a:t>
            </a:r>
            <a:endParaRPr/>
          </a:p>
        </p:txBody>
      </p:sp>
      <p:sp>
        <p:nvSpPr>
          <p:cNvPr id="317" name="Google Shape;317;p18"/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POST-LISTENING</a:t>
            </a:r>
            <a:endParaRPr sz="3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18"/>
          <p:cNvSpPr/>
          <p:nvPr/>
        </p:nvSpPr>
        <p:spPr>
          <a:xfrm>
            <a:off x="937120" y="1104748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18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/>
          </a:p>
        </p:txBody>
      </p:sp>
      <p:sp>
        <p:nvSpPr>
          <p:cNvPr id="320" name="Google Shape;320;p18"/>
          <p:cNvSpPr txBox="1"/>
          <p:nvPr/>
        </p:nvSpPr>
        <p:spPr>
          <a:xfrm>
            <a:off x="5623540" y="2580382"/>
            <a:ext cx="6093994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 you want to be a cosmonaut? Why or why not?    </a:t>
            </a:r>
            <a:endParaRPr/>
          </a:p>
        </p:txBody>
      </p:sp>
    </p:spTree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9"/>
          <p:cNvSpPr/>
          <p:nvPr/>
        </p:nvSpPr>
        <p:spPr>
          <a:xfrm>
            <a:off x="1109880" y="3491184"/>
            <a:ext cx="1950733" cy="710205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WHILE-LISTENING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26" name="Google Shape;326;p19"/>
          <p:cNvCxnSpPr>
            <a:stCxn id="327" idx="1"/>
            <a:endCxn id="325" idx="0"/>
          </p:cNvCxnSpPr>
          <p:nvPr/>
        </p:nvCxnSpPr>
        <p:spPr>
          <a:xfrm flipH="1">
            <a:off x="2085170" y="2664837"/>
            <a:ext cx="681600" cy="8262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28" name="Google Shape;328;p19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19"/>
          <p:cNvSpPr/>
          <p:nvPr/>
        </p:nvSpPr>
        <p:spPr>
          <a:xfrm>
            <a:off x="1176846" y="1260210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19"/>
          <p:cNvSpPr/>
          <p:nvPr/>
        </p:nvSpPr>
        <p:spPr>
          <a:xfrm>
            <a:off x="2766770" y="2337135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PRE-LISTENING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19"/>
          <p:cNvSpPr/>
          <p:nvPr/>
        </p:nvSpPr>
        <p:spPr>
          <a:xfrm>
            <a:off x="6486016" y="1270949"/>
            <a:ext cx="4903830" cy="699274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 Video: A history of women in space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19"/>
          <p:cNvSpPr/>
          <p:nvPr/>
        </p:nvSpPr>
        <p:spPr>
          <a:xfrm>
            <a:off x="6486016" y="3331933"/>
            <a:ext cx="4903830" cy="973151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2: Listen and choose the best answer.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3: Listen and give short answers.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33" name="Google Shape;333;p19"/>
          <p:cNvCxnSpPr>
            <a:stCxn id="330" idx="3"/>
            <a:endCxn id="327" idx="0"/>
          </p:cNvCxnSpPr>
          <p:nvPr/>
        </p:nvCxnSpPr>
        <p:spPr>
          <a:xfrm>
            <a:off x="3060613" y="1587911"/>
            <a:ext cx="681600" cy="7491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34" name="Google Shape;334;p19"/>
          <p:cNvSpPr/>
          <p:nvPr/>
        </p:nvSpPr>
        <p:spPr>
          <a:xfrm>
            <a:off x="2650636" y="4629973"/>
            <a:ext cx="2183000" cy="666149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POST-LISTENING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19"/>
          <p:cNvSpPr/>
          <p:nvPr/>
        </p:nvSpPr>
        <p:spPr>
          <a:xfrm>
            <a:off x="6486016" y="5675407"/>
            <a:ext cx="4903829" cy="684962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Wrap-up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Homework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19"/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48DA4"/>
              </a:buClr>
              <a:buSzPts val="2000"/>
              <a:buFont typeface="Bookman Old Style"/>
              <a:buNone/>
            </a:pPr>
            <a:r>
              <a:rPr lang="en-US" sz="2000">
                <a:solidFill>
                  <a:srgbClr val="048DA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LESSON 5</a:t>
            </a:r>
            <a:endParaRPr sz="2000">
              <a:solidFill>
                <a:srgbClr val="048DA4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337" name="Google Shape;337;p1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19"/>
          <p:cNvSpPr/>
          <p:nvPr/>
        </p:nvSpPr>
        <p:spPr>
          <a:xfrm>
            <a:off x="6139659" y="381968"/>
            <a:ext cx="206620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LISTENING</a:t>
            </a:r>
            <a:endParaRPr sz="2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39" name="Google Shape;339;p19"/>
          <p:cNvCxnSpPr>
            <a:stCxn id="325" idx="3"/>
            <a:endCxn id="334" idx="0"/>
          </p:cNvCxnSpPr>
          <p:nvPr/>
        </p:nvCxnSpPr>
        <p:spPr>
          <a:xfrm>
            <a:off x="3060613" y="3846287"/>
            <a:ext cx="681600" cy="7836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40" name="Google Shape;340;p19"/>
          <p:cNvSpPr/>
          <p:nvPr/>
        </p:nvSpPr>
        <p:spPr>
          <a:xfrm>
            <a:off x="6486016" y="2170803"/>
            <a:ext cx="4903830" cy="880717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1: Look at the picture and tell your partner what this woman's job is.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19"/>
          <p:cNvSpPr/>
          <p:nvPr/>
        </p:nvSpPr>
        <p:spPr>
          <a:xfrm>
            <a:off x="6486016" y="4628359"/>
            <a:ext cx="4903829" cy="684962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4: Discussion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42" name="Google Shape;342;p19"/>
          <p:cNvCxnSpPr>
            <a:stCxn id="334" idx="1"/>
            <a:endCxn id="343" idx="0"/>
          </p:cNvCxnSpPr>
          <p:nvPr/>
        </p:nvCxnSpPr>
        <p:spPr>
          <a:xfrm flipH="1">
            <a:off x="2118736" y="4963048"/>
            <a:ext cx="531900" cy="6996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43" name="Google Shape;343;p19"/>
          <p:cNvSpPr/>
          <p:nvPr/>
        </p:nvSpPr>
        <p:spPr>
          <a:xfrm>
            <a:off x="1143362" y="5662785"/>
            <a:ext cx="1950733" cy="710205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CONSOLIDATION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/>
          <p:nvPr/>
        </p:nvSpPr>
        <p:spPr>
          <a:xfrm>
            <a:off x="5345116" y="2786581"/>
            <a:ext cx="4425284" cy="627454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2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Unit</a:t>
            </a:r>
            <a:endParaRPr/>
          </a:p>
        </p:txBody>
      </p:sp>
      <p:sp>
        <p:nvSpPr>
          <p:cNvPr id="95" name="Google Shape;95;p2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/>
          </a:p>
        </p:txBody>
      </p:sp>
      <p:sp>
        <p:nvSpPr>
          <p:cNvPr id="96" name="Google Shape;96;p2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FAMILY LIFE</a:t>
            </a:r>
            <a:endParaRPr/>
          </a:p>
        </p:txBody>
      </p:sp>
      <p:pic>
        <p:nvPicPr>
          <p:cNvPr id="97" name="Google Shape;97;p2"/>
          <p:cNvPicPr preferRelativeResize="0"/>
          <p:nvPr/>
        </p:nvPicPr>
        <p:blipFill rotWithShape="1">
          <a:blip r:embed="rId3">
            <a:alphaModFix/>
          </a:blip>
          <a:srcRect r="37480"/>
          <a:stretch/>
        </p:blipFill>
        <p:spPr>
          <a:xfrm>
            <a:off x="0" y="-74951"/>
            <a:ext cx="12192000" cy="218829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2"/>
          <p:cNvSpPr txBox="1"/>
          <p:nvPr/>
        </p:nvSpPr>
        <p:spPr>
          <a:xfrm>
            <a:off x="1027615" y="401650"/>
            <a:ext cx="1478856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Unit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/>
          </a:p>
        </p:txBody>
      </p:sp>
      <p:sp>
        <p:nvSpPr>
          <p:cNvPr id="99" name="Google Shape;99;p2"/>
          <p:cNvSpPr txBox="1"/>
          <p:nvPr/>
        </p:nvSpPr>
        <p:spPr>
          <a:xfrm>
            <a:off x="3244105" y="716817"/>
            <a:ext cx="578542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GENDER EQUALITY</a:t>
            </a:r>
            <a:endParaRPr/>
          </a:p>
        </p:txBody>
      </p:sp>
      <p:sp>
        <p:nvSpPr>
          <p:cNvPr id="100" name="Google Shape;100;p2"/>
          <p:cNvSpPr txBox="1"/>
          <p:nvPr/>
        </p:nvSpPr>
        <p:spPr>
          <a:xfrm>
            <a:off x="6337654" y="2786581"/>
            <a:ext cx="339417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LISTENING</a:t>
            </a: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2287619" y="2790376"/>
            <a:ext cx="2878040" cy="627454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2122515" y="2767704"/>
            <a:ext cx="320824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48DA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LESSON 5</a:t>
            </a:r>
            <a:endParaRPr/>
          </a:p>
        </p:txBody>
      </p:sp>
    </p:spTree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962"/>
            <a:ext cx="12192000" cy="880278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20"/>
          <p:cNvSpPr/>
          <p:nvPr/>
        </p:nvSpPr>
        <p:spPr>
          <a:xfrm>
            <a:off x="702927" y="1107630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20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1" name="Google Shape;351;p20"/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CONSOLIDATION</a:t>
            </a:r>
            <a:endParaRPr/>
          </a:p>
        </p:txBody>
      </p:sp>
      <p:sp>
        <p:nvSpPr>
          <p:cNvPr id="352" name="Google Shape;352;p20"/>
          <p:cNvSpPr/>
          <p:nvPr/>
        </p:nvSpPr>
        <p:spPr>
          <a:xfrm>
            <a:off x="1358390" y="1107630"/>
            <a:ext cx="45720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Wrap-up</a:t>
            </a:r>
            <a:endParaRPr/>
          </a:p>
        </p:txBody>
      </p:sp>
      <p:sp>
        <p:nvSpPr>
          <p:cNvPr id="353" name="Google Shape;353;p20"/>
          <p:cNvSpPr txBox="1"/>
          <p:nvPr/>
        </p:nvSpPr>
        <p:spPr>
          <a:xfrm>
            <a:off x="1358390" y="2317712"/>
            <a:ext cx="9382536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Lexical items about women in space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Listening for specific information</a:t>
            </a:r>
            <a:endParaRPr/>
          </a:p>
        </p:txBody>
      </p:sp>
    </p:spTree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1"/>
          <p:cNvSpPr txBox="1"/>
          <p:nvPr/>
        </p:nvSpPr>
        <p:spPr>
          <a:xfrm>
            <a:off x="1882037" y="2055511"/>
            <a:ext cx="8584082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exercises in the workbook.</a:t>
            </a:r>
            <a:endParaRPr/>
          </a:p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Prepare for the Project.</a:t>
            </a:r>
            <a:endParaRPr/>
          </a:p>
        </p:txBody>
      </p:sp>
      <p:sp>
        <p:nvSpPr>
          <p:cNvPr id="359" name="Google Shape;359;p21"/>
          <p:cNvSpPr/>
          <p:nvPr/>
        </p:nvSpPr>
        <p:spPr>
          <a:xfrm>
            <a:off x="743871" y="1113110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21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sp>
        <p:nvSpPr>
          <p:cNvPr id="361" name="Google Shape;361;p2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Homework</a:t>
            </a:r>
            <a:endParaRPr/>
          </a:p>
        </p:txBody>
      </p:sp>
      <p:pic>
        <p:nvPicPr>
          <p:cNvPr id="362" name="Google Shape;362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962"/>
            <a:ext cx="12192000" cy="880278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21"/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CONSOLIDATION</a:t>
            </a:r>
            <a:endParaRPr/>
          </a:p>
        </p:txBody>
      </p:sp>
    </p:spTree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369" name="Google Shape;369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6AA3B96-BE03-203C-46E7-FEB86EBF4F6C}"/>
              </a:ext>
            </a:extLst>
          </p:cNvPr>
          <p:cNvSpPr/>
          <p:nvPr/>
        </p:nvSpPr>
        <p:spPr>
          <a:xfrm>
            <a:off x="3074055" y="6036831"/>
            <a:ext cx="5877636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600" b="1" i="1" dirty="0" err="1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600" dirty="0"/>
          </a:p>
          <a:p>
            <a:pPr algn="ctr"/>
            <a:r>
              <a:rPr lang="en-US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facebook.com/www.tienganhglobalsuccess.vn</a:t>
            </a:r>
            <a:endParaRPr lang="en-US" sz="1600" dirty="0"/>
          </a:p>
        </p:txBody>
      </p:sp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Unit</a:t>
            </a:r>
            <a:endParaRPr/>
          </a:p>
        </p:txBody>
      </p:sp>
      <p:sp>
        <p:nvSpPr>
          <p:cNvPr id="108" name="Google Shape;108;p3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109" name="Google Shape;109;p3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FAMILY LIFE</a:t>
            </a:r>
            <a:endParaRPr/>
          </a:p>
        </p:txBody>
      </p:sp>
      <p:sp>
        <p:nvSpPr>
          <p:cNvPr id="110" name="Google Shape;110;p3"/>
          <p:cNvSpPr txBox="1"/>
          <p:nvPr/>
        </p:nvSpPr>
        <p:spPr>
          <a:xfrm>
            <a:off x="2167672" y="347869"/>
            <a:ext cx="1267591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Unit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111" name="Google Shape;111;p3"/>
          <p:cNvSpPr txBox="1"/>
          <p:nvPr/>
        </p:nvSpPr>
        <p:spPr>
          <a:xfrm>
            <a:off x="3843380" y="627920"/>
            <a:ext cx="495893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Family Life</a:t>
            </a:r>
            <a:endParaRPr/>
          </a:p>
        </p:txBody>
      </p:sp>
      <p:grpSp>
        <p:nvGrpSpPr>
          <p:cNvPr id="112" name="Google Shape;112;p3"/>
          <p:cNvGrpSpPr/>
          <p:nvPr/>
        </p:nvGrpSpPr>
        <p:grpSpPr>
          <a:xfrm>
            <a:off x="1119197" y="265737"/>
            <a:ext cx="6513725" cy="1548490"/>
            <a:chOff x="144635" y="1191561"/>
            <a:chExt cx="5167790" cy="1145834"/>
          </a:xfrm>
        </p:grpSpPr>
        <p:sp>
          <p:nvSpPr>
            <p:cNvPr id="113" name="Google Shape;113;p3"/>
            <p:cNvSpPr/>
            <p:nvPr/>
          </p:nvSpPr>
          <p:spPr>
            <a:xfrm>
              <a:off x="479471" y="1496280"/>
              <a:ext cx="4832954" cy="647205"/>
            </a:xfrm>
            <a:prstGeom prst="roundRect">
              <a:avLst>
                <a:gd name="adj" fmla="val 42661"/>
              </a:avLst>
            </a:prstGeom>
            <a:solidFill>
              <a:srgbClr val="F265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3"/>
            <p:cNvSpPr txBox="1"/>
            <p:nvPr/>
          </p:nvSpPr>
          <p:spPr>
            <a:xfrm>
              <a:off x="1276664" y="1519800"/>
              <a:ext cx="3741812" cy="5693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OBJECTIVES</a:t>
              </a:r>
              <a:endParaRPr/>
            </a:p>
          </p:txBody>
        </p:sp>
        <p:pic>
          <p:nvPicPr>
            <p:cNvPr id="115" name="Google Shape;115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44635" y="1191561"/>
              <a:ext cx="1096339" cy="114583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6" name="Google Shape;116;p3"/>
          <p:cNvSpPr txBox="1"/>
          <p:nvPr/>
        </p:nvSpPr>
        <p:spPr>
          <a:xfrm>
            <a:off x="1689987" y="2068125"/>
            <a:ext cx="8805900" cy="18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None/>
            </a:pPr>
            <a:endParaRPr sz="2300"/>
          </a:p>
          <a:p>
            <a:pPr marL="28575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</a:pPr>
            <a:r>
              <a:rPr lang="en-US"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 for specific information in a talk about the first woman in space</a:t>
            </a:r>
            <a:endParaRPr sz="2300"/>
          </a:p>
          <a:p>
            <a:pPr marL="28575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</a:pPr>
            <a:r>
              <a:rPr lang="en-US"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Identify and use lexical items related to gender equality</a:t>
            </a:r>
            <a:endParaRPr sz="2300"/>
          </a:p>
        </p:txBody>
      </p:sp>
    </p:spTree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"/>
          <p:cNvSpPr/>
          <p:nvPr/>
        </p:nvSpPr>
        <p:spPr>
          <a:xfrm>
            <a:off x="1109880" y="3491184"/>
            <a:ext cx="1950733" cy="710205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WHILE-LISTENING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2" name="Google Shape;122;p4"/>
          <p:cNvCxnSpPr>
            <a:stCxn id="123" idx="1"/>
            <a:endCxn id="121" idx="0"/>
          </p:cNvCxnSpPr>
          <p:nvPr/>
        </p:nvCxnSpPr>
        <p:spPr>
          <a:xfrm flipH="1">
            <a:off x="2085170" y="2664837"/>
            <a:ext cx="681600" cy="8262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24" name="Google Shape;124;p4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4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4"/>
          <p:cNvSpPr/>
          <p:nvPr/>
        </p:nvSpPr>
        <p:spPr>
          <a:xfrm>
            <a:off x="1176846" y="1260210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4"/>
          <p:cNvSpPr/>
          <p:nvPr/>
        </p:nvSpPr>
        <p:spPr>
          <a:xfrm>
            <a:off x="2766770" y="2337135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PRE-LISTENING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4"/>
          <p:cNvSpPr/>
          <p:nvPr/>
        </p:nvSpPr>
        <p:spPr>
          <a:xfrm>
            <a:off x="6486016" y="1270949"/>
            <a:ext cx="4903830" cy="699274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 Video: A history of women in space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4"/>
          <p:cNvSpPr/>
          <p:nvPr/>
        </p:nvSpPr>
        <p:spPr>
          <a:xfrm>
            <a:off x="6486016" y="3331933"/>
            <a:ext cx="4903830" cy="973151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2: Listen and choose the best answer.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3: Listen and give short answers.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9" name="Google Shape;129;p4"/>
          <p:cNvCxnSpPr>
            <a:stCxn id="126" idx="3"/>
            <a:endCxn id="123" idx="0"/>
          </p:cNvCxnSpPr>
          <p:nvPr/>
        </p:nvCxnSpPr>
        <p:spPr>
          <a:xfrm>
            <a:off x="3060613" y="1587911"/>
            <a:ext cx="681600" cy="7491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0" name="Google Shape;130;p4"/>
          <p:cNvSpPr/>
          <p:nvPr/>
        </p:nvSpPr>
        <p:spPr>
          <a:xfrm>
            <a:off x="2650636" y="4629973"/>
            <a:ext cx="2183000" cy="666149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POST-LISTENING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4"/>
          <p:cNvSpPr/>
          <p:nvPr/>
        </p:nvSpPr>
        <p:spPr>
          <a:xfrm>
            <a:off x="6486016" y="5675407"/>
            <a:ext cx="4903829" cy="684962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Wrap-up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Homework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4"/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48DA4"/>
              </a:buClr>
              <a:buSzPts val="2000"/>
              <a:buFont typeface="Bookman Old Style"/>
              <a:buNone/>
            </a:pPr>
            <a:r>
              <a:rPr lang="en-US" sz="2000">
                <a:solidFill>
                  <a:srgbClr val="048DA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LESSON 5</a:t>
            </a:r>
            <a:endParaRPr sz="2000">
              <a:solidFill>
                <a:srgbClr val="048DA4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33" name="Google Shape;133;p4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4"/>
          <p:cNvSpPr/>
          <p:nvPr/>
        </p:nvSpPr>
        <p:spPr>
          <a:xfrm>
            <a:off x="6139659" y="381968"/>
            <a:ext cx="206620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LISTENING</a:t>
            </a:r>
            <a:endParaRPr sz="2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5" name="Google Shape;135;p4"/>
          <p:cNvCxnSpPr>
            <a:stCxn id="121" idx="3"/>
            <a:endCxn id="130" idx="0"/>
          </p:cNvCxnSpPr>
          <p:nvPr/>
        </p:nvCxnSpPr>
        <p:spPr>
          <a:xfrm>
            <a:off x="3060613" y="3846287"/>
            <a:ext cx="681600" cy="7836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6" name="Google Shape;136;p4"/>
          <p:cNvSpPr/>
          <p:nvPr/>
        </p:nvSpPr>
        <p:spPr>
          <a:xfrm>
            <a:off x="6486016" y="2170803"/>
            <a:ext cx="4903830" cy="880717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1: Look at the picture and tell your partner what this woman's job is.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4"/>
          <p:cNvSpPr/>
          <p:nvPr/>
        </p:nvSpPr>
        <p:spPr>
          <a:xfrm>
            <a:off x="6486016" y="4628359"/>
            <a:ext cx="4903829" cy="684962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4: Discussion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8" name="Google Shape;138;p4"/>
          <p:cNvCxnSpPr>
            <a:stCxn id="130" idx="1"/>
            <a:endCxn id="139" idx="0"/>
          </p:cNvCxnSpPr>
          <p:nvPr/>
        </p:nvCxnSpPr>
        <p:spPr>
          <a:xfrm flipH="1">
            <a:off x="2118736" y="4963048"/>
            <a:ext cx="531900" cy="6996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9" name="Google Shape;139;p4"/>
          <p:cNvSpPr/>
          <p:nvPr/>
        </p:nvSpPr>
        <p:spPr>
          <a:xfrm>
            <a:off x="1143362" y="5662785"/>
            <a:ext cx="1950733" cy="710205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CONSOLIDATION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5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5"/>
          <p:cNvSpPr/>
          <p:nvPr/>
        </p:nvSpPr>
        <p:spPr>
          <a:xfrm>
            <a:off x="1176846" y="1260210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5"/>
          <p:cNvSpPr/>
          <p:nvPr/>
        </p:nvSpPr>
        <p:spPr>
          <a:xfrm>
            <a:off x="6486016" y="1270949"/>
            <a:ext cx="4903830" cy="699274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 Video: A history of women in space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5"/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48DA4"/>
              </a:buClr>
              <a:buSzPts val="2000"/>
              <a:buFont typeface="Bookman Old Style"/>
              <a:buNone/>
            </a:pPr>
            <a:r>
              <a:rPr lang="en-US" sz="2000">
                <a:solidFill>
                  <a:srgbClr val="048DA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LESSON 5</a:t>
            </a:r>
            <a:endParaRPr sz="2000">
              <a:solidFill>
                <a:srgbClr val="048DA4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48" name="Google Shape;148;p5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5"/>
          <p:cNvSpPr/>
          <p:nvPr/>
        </p:nvSpPr>
        <p:spPr>
          <a:xfrm>
            <a:off x="6139659" y="381968"/>
            <a:ext cx="206620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LISTENING</a:t>
            </a:r>
            <a:endParaRPr sz="2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"/>
          <p:cNvSpPr txBox="1"/>
          <p:nvPr/>
        </p:nvSpPr>
        <p:spPr>
          <a:xfrm>
            <a:off x="2362150" y="256496"/>
            <a:ext cx="755583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VIDEO WATCHING</a:t>
            </a:r>
            <a:endParaRPr sz="4000" b="1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6"/>
          <p:cNvSpPr txBox="1"/>
          <p:nvPr/>
        </p:nvSpPr>
        <p:spPr>
          <a:xfrm>
            <a:off x="918342" y="834618"/>
            <a:ext cx="10578804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urier New"/>
              <a:buChar char="o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Write down as many names that you can hear as possible.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urier New"/>
              <a:buChar char="o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After watching: Which names have you already known and which names have you never heard of?</a:t>
            </a:r>
            <a:endParaRPr/>
          </a:p>
        </p:txBody>
      </p:sp>
      <p:pic>
        <p:nvPicPr>
          <p:cNvPr id="157" name="Google Shape;157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97507" y="2041766"/>
            <a:ext cx="7420475" cy="41740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7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7"/>
          <p:cNvSpPr/>
          <p:nvPr/>
        </p:nvSpPr>
        <p:spPr>
          <a:xfrm>
            <a:off x="1176846" y="1260210"/>
            <a:ext cx="1883767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7"/>
          <p:cNvSpPr/>
          <p:nvPr/>
        </p:nvSpPr>
        <p:spPr>
          <a:xfrm>
            <a:off x="2766770" y="2337135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6673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PRE-LISTENING</a:t>
            </a:r>
            <a:endParaRPr sz="1800" b="1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7"/>
          <p:cNvSpPr/>
          <p:nvPr/>
        </p:nvSpPr>
        <p:spPr>
          <a:xfrm>
            <a:off x="6486016" y="1270949"/>
            <a:ext cx="4903830" cy="699274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 Video: A history of women in space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7" name="Google Shape;167;p7"/>
          <p:cNvCxnSpPr>
            <a:stCxn id="164" idx="3"/>
            <a:endCxn id="165" idx="0"/>
          </p:cNvCxnSpPr>
          <p:nvPr/>
        </p:nvCxnSpPr>
        <p:spPr>
          <a:xfrm>
            <a:off x="3060613" y="1587911"/>
            <a:ext cx="681600" cy="749100"/>
          </a:xfrm>
          <a:prstGeom prst="curvedConnector2">
            <a:avLst/>
          </a:prstGeom>
          <a:noFill/>
          <a:ln w="57150" cap="flat" cmpd="sng">
            <a:solidFill>
              <a:srgbClr val="00667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68" name="Google Shape;168;p7"/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48DA4"/>
              </a:buClr>
              <a:buSzPts val="2000"/>
              <a:buFont typeface="Bookman Old Style"/>
              <a:buNone/>
            </a:pPr>
            <a:r>
              <a:rPr lang="en-US" sz="2000">
                <a:solidFill>
                  <a:srgbClr val="048DA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LESSON 5</a:t>
            </a:r>
            <a:endParaRPr sz="2000">
              <a:solidFill>
                <a:srgbClr val="048DA4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69" name="Google Shape;169;p7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7"/>
          <p:cNvSpPr/>
          <p:nvPr/>
        </p:nvSpPr>
        <p:spPr>
          <a:xfrm>
            <a:off x="6139659" y="381968"/>
            <a:ext cx="206620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LISTENING</a:t>
            </a:r>
            <a:endParaRPr sz="2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7"/>
          <p:cNvSpPr/>
          <p:nvPr/>
        </p:nvSpPr>
        <p:spPr>
          <a:xfrm>
            <a:off x="6486016" y="2170803"/>
            <a:ext cx="4903830" cy="880717"/>
          </a:xfrm>
          <a:prstGeom prst="rect">
            <a:avLst/>
          </a:prstGeom>
          <a:solidFill>
            <a:srgbClr val="FBE4D4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6673"/>
                </a:solidFill>
                <a:latin typeface="Calibri"/>
                <a:ea typeface="Calibri"/>
                <a:cs typeface="Calibri"/>
                <a:sym typeface="Calibri"/>
              </a:rPr>
              <a:t>Task 1: Look at the picture and tell your partner what this woman's job is.</a:t>
            </a:r>
            <a:endParaRPr sz="1800">
              <a:solidFill>
                <a:srgbClr val="00667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880278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8"/>
          <p:cNvSpPr txBox="1"/>
          <p:nvPr/>
        </p:nvSpPr>
        <p:spPr>
          <a:xfrm>
            <a:off x="952500" y="116973"/>
            <a:ext cx="456902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/>
          </a:p>
        </p:txBody>
      </p:sp>
      <p:sp>
        <p:nvSpPr>
          <p:cNvPr id="179" name="Google Shape;179;p8"/>
          <p:cNvSpPr txBox="1"/>
          <p:nvPr/>
        </p:nvSpPr>
        <p:spPr>
          <a:xfrm>
            <a:off x="1454412" y="1723229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6532"/>
              </a:buClr>
              <a:buSzPts val="4800"/>
              <a:buFont typeface="Arial"/>
              <a:buNone/>
            </a:pPr>
            <a:r>
              <a:rPr lang="en-US" sz="4800" b="1">
                <a:solidFill>
                  <a:srgbClr val="F26532"/>
                </a:solidFill>
                <a:latin typeface="Calibri"/>
                <a:ea typeface="Calibri"/>
                <a:cs typeface="Calibri"/>
                <a:sym typeface="Calibri"/>
              </a:rPr>
              <a:t>cosmonaut (n)</a:t>
            </a:r>
            <a:endParaRPr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8"/>
          <p:cNvSpPr/>
          <p:nvPr/>
        </p:nvSpPr>
        <p:spPr>
          <a:xfrm>
            <a:off x="812387" y="4451320"/>
            <a:ext cx="6362524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 astronaut from the former Soviet Union or Russia</a:t>
            </a:r>
            <a:endParaRPr/>
          </a:p>
        </p:txBody>
      </p:sp>
      <p:sp>
        <p:nvSpPr>
          <p:cNvPr id="181" name="Google Shape;181;p8"/>
          <p:cNvSpPr/>
          <p:nvPr/>
        </p:nvSpPr>
        <p:spPr>
          <a:xfrm>
            <a:off x="2920278" y="2771761"/>
            <a:ext cx="214674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/ˈkɒzmənɔːt/</a:t>
            </a:r>
            <a:endParaRPr/>
          </a:p>
        </p:txBody>
      </p:sp>
      <p:pic>
        <p:nvPicPr>
          <p:cNvPr id="182" name="Google Shape;182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00406" y="880278"/>
            <a:ext cx="4491594" cy="5977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cosmonaut__gb_1">
            <a:hlinkClick r:id="" action="ppaction://media"/>
            <a:extLst>
              <a:ext uri="{FF2B5EF4-FFF2-40B4-BE49-F238E27FC236}">
                <a16:creationId xmlns:a16="http://schemas.microsoft.com/office/drawing/2014/main" id="{D04FB73F-F5B3-46FC-B3F3-30EB5D5C75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87248" y="3446838"/>
            <a:ext cx="816309" cy="816309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0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880278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9"/>
          <p:cNvSpPr txBox="1"/>
          <p:nvPr/>
        </p:nvSpPr>
        <p:spPr>
          <a:xfrm>
            <a:off x="952500" y="116973"/>
            <a:ext cx="456902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/>
          </a:p>
        </p:txBody>
      </p:sp>
      <p:sp>
        <p:nvSpPr>
          <p:cNvPr id="191" name="Google Shape;191;p9"/>
          <p:cNvSpPr txBox="1"/>
          <p:nvPr/>
        </p:nvSpPr>
        <p:spPr>
          <a:xfrm>
            <a:off x="1454412" y="1632948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6532"/>
              </a:buClr>
              <a:buSzPts val="4800"/>
              <a:buFont typeface="Arial"/>
              <a:buNone/>
            </a:pPr>
            <a:r>
              <a:rPr lang="en-US" sz="4800" b="1">
                <a:solidFill>
                  <a:srgbClr val="F26532"/>
                </a:solidFill>
                <a:latin typeface="Calibri"/>
                <a:ea typeface="Calibri"/>
                <a:cs typeface="Calibri"/>
                <a:sym typeface="Calibri"/>
              </a:rPr>
              <a:t>space (n)</a:t>
            </a:r>
            <a:endParaRPr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9"/>
          <p:cNvSpPr/>
          <p:nvPr/>
        </p:nvSpPr>
        <p:spPr>
          <a:xfrm>
            <a:off x="848482" y="4525149"/>
            <a:ext cx="6362524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area outside the earth’s atmosphere where all the other planets and stars are</a:t>
            </a:r>
            <a:endParaRPr/>
          </a:p>
        </p:txBody>
      </p:sp>
      <p:sp>
        <p:nvSpPr>
          <p:cNvPr id="193" name="Google Shape;193;p9"/>
          <p:cNvSpPr/>
          <p:nvPr/>
        </p:nvSpPr>
        <p:spPr>
          <a:xfrm>
            <a:off x="3364310" y="2771761"/>
            <a:ext cx="125867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/speɪs/</a:t>
            </a:r>
            <a:endParaRPr/>
          </a:p>
        </p:txBody>
      </p:sp>
      <p:pic>
        <p:nvPicPr>
          <p:cNvPr id="195" name="Google Shape;195;p9"/>
          <p:cNvPicPr preferRelativeResize="0"/>
          <p:nvPr/>
        </p:nvPicPr>
        <p:blipFill rotWithShape="1">
          <a:blip r:embed="rId6">
            <a:alphaModFix/>
          </a:blip>
          <a:srcRect t="13034"/>
          <a:stretch/>
        </p:blipFill>
        <p:spPr>
          <a:xfrm>
            <a:off x="7800476" y="880278"/>
            <a:ext cx="4391524" cy="5977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pace__gb_1">
            <a:hlinkClick r:id="" action="ppaction://media"/>
            <a:extLst>
              <a:ext uri="{FF2B5EF4-FFF2-40B4-BE49-F238E27FC236}">
                <a16:creationId xmlns:a16="http://schemas.microsoft.com/office/drawing/2014/main" id="{853EE9D7-3D84-46F8-A769-BBF6A6435E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55427" y="3560051"/>
            <a:ext cx="736099" cy="736099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1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768</Words>
  <Application>Microsoft Office PowerPoint</Application>
  <PresentationFormat>Widescreen</PresentationFormat>
  <Paragraphs>156</Paragraphs>
  <Slides>22</Slides>
  <Notes>22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Bookman Old Style</vt:lpstr>
      <vt:lpstr>Courier New</vt:lpstr>
      <vt:lpstr>Open Sans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QuynhAnh-NgoaiNgu</cp:lastModifiedBy>
  <cp:revision>4</cp:revision>
  <dcterms:created xsi:type="dcterms:W3CDTF">2020-12-09T02:04:09Z</dcterms:created>
  <dcterms:modified xsi:type="dcterms:W3CDTF">2023-07-17T08:35:28Z</dcterms:modified>
</cp:coreProperties>
</file>