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  <p:sldMasterId id="2147483734" r:id="rId4"/>
  </p:sldMasterIdLst>
  <p:notesMasterIdLst>
    <p:notesMasterId r:id="rId73"/>
  </p:notesMasterIdLst>
  <p:sldIdLst>
    <p:sldId id="261" r:id="rId5"/>
    <p:sldId id="353" r:id="rId6"/>
    <p:sldId id="354" r:id="rId7"/>
    <p:sldId id="355" r:id="rId8"/>
    <p:sldId id="358" r:id="rId9"/>
    <p:sldId id="357" r:id="rId10"/>
    <p:sldId id="359" r:id="rId11"/>
    <p:sldId id="360" r:id="rId12"/>
    <p:sldId id="361" r:id="rId13"/>
    <p:sldId id="362" r:id="rId14"/>
    <p:sldId id="363" r:id="rId15"/>
    <p:sldId id="366" r:id="rId16"/>
    <p:sldId id="367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65" r:id="rId28"/>
    <p:sldId id="379" r:id="rId29"/>
    <p:sldId id="380" r:id="rId30"/>
    <p:sldId id="381" r:id="rId31"/>
    <p:sldId id="382" r:id="rId32"/>
    <p:sldId id="383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428" r:id="rId48"/>
    <p:sldId id="400" r:id="rId49"/>
    <p:sldId id="402" r:id="rId50"/>
    <p:sldId id="429" r:id="rId51"/>
    <p:sldId id="430" r:id="rId52"/>
    <p:sldId id="431" r:id="rId53"/>
    <p:sldId id="432" r:id="rId54"/>
    <p:sldId id="426" r:id="rId55"/>
    <p:sldId id="433" r:id="rId56"/>
    <p:sldId id="434" r:id="rId57"/>
    <p:sldId id="423" r:id="rId58"/>
    <p:sldId id="435" r:id="rId59"/>
    <p:sldId id="421" r:id="rId60"/>
    <p:sldId id="436" r:id="rId61"/>
    <p:sldId id="419" r:id="rId62"/>
    <p:sldId id="418" r:id="rId63"/>
    <p:sldId id="437" r:id="rId64"/>
    <p:sldId id="415" r:id="rId65"/>
    <p:sldId id="438" r:id="rId66"/>
    <p:sldId id="413" r:id="rId67"/>
    <p:sldId id="439" r:id="rId68"/>
    <p:sldId id="411" r:id="rId69"/>
    <p:sldId id="440" r:id="rId70"/>
    <p:sldId id="408" r:id="rId71"/>
    <p:sldId id="441" r:id="rId72"/>
  </p:sldIdLst>
  <p:sldSz cx="12192000" cy="6858000"/>
  <p:notesSz cx="6858000" cy="9144000"/>
  <p:defaultTextStyle>
    <a:defPPr>
      <a:defRPr lang="vi-VN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 snapToGrid="0">
      <p:cViewPr varScale="1">
        <p:scale>
          <a:sx n="65" d="100"/>
          <a:sy n="65" d="100"/>
        </p:scale>
        <p:origin x="2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FFAA8-2642-44DF-8689-8E0A070407F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90FF2-B8E7-4C6A-BFDD-3E9888CB1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2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0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0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61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36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06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27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11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90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6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12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54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2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54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2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27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5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3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17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92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4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70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8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04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05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9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3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878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960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410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011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19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3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322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412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27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26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31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419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65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357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49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722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2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88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27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218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37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083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74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552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50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168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60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8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3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9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1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7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03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9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1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1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6" y="1825625"/>
            <a:ext cx="5181601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86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6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1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9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38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4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12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83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70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5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1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65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0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23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7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97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21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7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27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92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06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51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8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68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92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71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56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4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57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04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1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7"/>
            <a:ext cx="10515600" cy="5165027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7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121906" tIns="60953" rIns="121906" bIns="609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9"/>
          </a:xfrm>
          <a:prstGeom prst="rect">
            <a:avLst/>
          </a:prstGeom>
        </p:spPr>
        <p:txBody>
          <a:bodyPr vert="horz" lIns="121906" tIns="60953" rIns="121906" bIns="609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5" y="6356352"/>
            <a:ext cx="2743201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286"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2"/>
            <a:ext cx="41148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6" y="6356352"/>
            <a:ext cx="2743201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8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1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BBE2C45-0CD5-4D09-903C-8C0FECFBD6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1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B3C35566-BA0B-4431-96AB-86901DCDCC5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9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15/03/2020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3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408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0.png"/><Relationship Id="rId5" Type="http://schemas.openxmlformats.org/officeDocument/2006/relationships/image" Target="../media/image52.png"/><Relationship Id="rId10" Type="http://schemas.openxmlformats.org/officeDocument/2006/relationships/image" Target="../media/image59.png"/><Relationship Id="rId4" Type="http://schemas.openxmlformats.org/officeDocument/2006/relationships/image" Target="../media/image51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0.png"/><Relationship Id="rId11" Type="http://schemas.openxmlformats.org/officeDocument/2006/relationships/image" Target="../media/image76.png"/><Relationship Id="rId5" Type="http://schemas.openxmlformats.org/officeDocument/2006/relationships/image" Target="../media/image69.png"/><Relationship Id="rId10" Type="http://schemas.openxmlformats.org/officeDocument/2006/relationships/image" Target="../media/image75.png"/><Relationship Id="rId4" Type="http://schemas.openxmlformats.org/officeDocument/2006/relationships/image" Target="../media/image67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9.png"/><Relationship Id="rId11" Type="http://schemas.openxmlformats.org/officeDocument/2006/relationships/image" Target="../media/image81.emf"/><Relationship Id="rId5" Type="http://schemas.openxmlformats.org/officeDocument/2006/relationships/image" Target="../media/image78.png"/><Relationship Id="rId10" Type="http://schemas.openxmlformats.org/officeDocument/2006/relationships/image" Target="../media/image84.png"/><Relationship Id="rId4" Type="http://schemas.openxmlformats.org/officeDocument/2006/relationships/image" Target="../media/image73.png"/><Relationship Id="rId9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8.png"/><Relationship Id="rId11" Type="http://schemas.openxmlformats.org/officeDocument/2006/relationships/image" Target="../media/image94.png"/><Relationship Id="rId5" Type="http://schemas.openxmlformats.org/officeDocument/2006/relationships/image" Target="../media/image87.png"/><Relationship Id="rId10" Type="http://schemas.openxmlformats.org/officeDocument/2006/relationships/image" Target="../media/image93.png"/><Relationship Id="rId4" Type="http://schemas.openxmlformats.org/officeDocument/2006/relationships/image" Target="../media/image85.png"/><Relationship Id="rId9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7.png"/><Relationship Id="rId11" Type="http://schemas.openxmlformats.org/officeDocument/2006/relationships/image" Target="../media/image103.png"/><Relationship Id="rId5" Type="http://schemas.openxmlformats.org/officeDocument/2006/relationships/image" Target="../media/image96.png"/><Relationship Id="rId10" Type="http://schemas.openxmlformats.org/officeDocument/2006/relationships/image" Target="../media/image102.png"/><Relationship Id="rId4" Type="http://schemas.openxmlformats.org/officeDocument/2006/relationships/image" Target="../media/image91.png"/><Relationship Id="rId9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0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4.png"/><Relationship Id="rId4" Type="http://schemas.openxmlformats.org/officeDocument/2006/relationships/image" Target="../media/image10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5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2.png"/><Relationship Id="rId4" Type="http://schemas.openxmlformats.org/officeDocument/2006/relationships/image" Target="../media/image113.png"/><Relationship Id="rId9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image" Target="../media/image123.png"/><Relationship Id="rId7" Type="http://schemas.openxmlformats.org/officeDocument/2006/relationships/image" Target="../media/image126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5.png"/><Relationship Id="rId11" Type="http://schemas.openxmlformats.org/officeDocument/2006/relationships/image" Target="../media/image131.png"/><Relationship Id="rId5" Type="http://schemas.openxmlformats.org/officeDocument/2006/relationships/image" Target="../media/image124.png"/><Relationship Id="rId10" Type="http://schemas.openxmlformats.org/officeDocument/2006/relationships/image" Target="../media/image130.png"/><Relationship Id="rId4" Type="http://schemas.openxmlformats.org/officeDocument/2006/relationships/image" Target="../media/image120.png"/><Relationship Id="rId9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6.emf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5.png"/><Relationship Id="rId11" Type="http://schemas.openxmlformats.org/officeDocument/2006/relationships/image" Target="../media/image141.png"/><Relationship Id="rId5" Type="http://schemas.openxmlformats.org/officeDocument/2006/relationships/image" Target="../media/image134.png"/><Relationship Id="rId10" Type="http://schemas.openxmlformats.org/officeDocument/2006/relationships/image" Target="../media/image140.png"/><Relationship Id="rId4" Type="http://schemas.openxmlformats.org/officeDocument/2006/relationships/image" Target="../media/image128.png"/><Relationship Id="rId9" Type="http://schemas.openxmlformats.org/officeDocument/2006/relationships/image" Target="../media/image1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3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37.png"/><Relationship Id="rId9" Type="http://schemas.openxmlformats.org/officeDocument/2006/relationships/image" Target="../media/image1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2.xml"/><Relationship Id="rId18" Type="http://schemas.openxmlformats.org/officeDocument/2006/relationships/slide" Target="slide4.xml"/><Relationship Id="rId3" Type="http://schemas.openxmlformats.org/officeDocument/2006/relationships/slide" Target="slide23.xml"/><Relationship Id="rId7" Type="http://schemas.openxmlformats.org/officeDocument/2006/relationships/slide" Target="slide18.xml"/><Relationship Id="rId12" Type="http://schemas.openxmlformats.org/officeDocument/2006/relationships/slide" Target="slide13.xml"/><Relationship Id="rId17" Type="http://schemas.openxmlformats.org/officeDocument/2006/relationships/slide" Target="slide2.xml"/><Relationship Id="rId2" Type="http://schemas.openxmlformats.org/officeDocument/2006/relationships/slide" Target="slide2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14.xml"/><Relationship Id="rId5" Type="http://schemas.openxmlformats.org/officeDocument/2006/relationships/slide" Target="slide26.xml"/><Relationship Id="rId15" Type="http://schemas.openxmlformats.org/officeDocument/2006/relationships/slide" Target="slide16.xml"/><Relationship Id="rId10" Type="http://schemas.openxmlformats.org/officeDocument/2006/relationships/slide" Target="slide15.xml"/><Relationship Id="rId4" Type="http://schemas.openxmlformats.org/officeDocument/2006/relationships/slide" Target="slide25.xml"/><Relationship Id="rId9" Type="http://schemas.openxmlformats.org/officeDocument/2006/relationships/slide" Target="slide20.xml"/><Relationship Id="rId14" Type="http://schemas.openxmlformats.org/officeDocument/2006/relationships/slide" Target="slide2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60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2.png"/><Relationship Id="rId11" Type="http://schemas.openxmlformats.org/officeDocument/2006/relationships/image" Target="../media/image168.png"/><Relationship Id="rId5" Type="http://schemas.openxmlformats.org/officeDocument/2006/relationships/image" Target="../media/image161.png"/><Relationship Id="rId10" Type="http://schemas.openxmlformats.org/officeDocument/2006/relationships/image" Target="../media/image167.png"/><Relationship Id="rId4" Type="http://schemas.openxmlformats.org/officeDocument/2006/relationships/image" Target="../media/image155.png"/><Relationship Id="rId9" Type="http://schemas.openxmlformats.org/officeDocument/2006/relationships/image" Target="../media/image16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9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5.png"/><Relationship Id="rId9" Type="http://schemas.openxmlformats.org/officeDocument/2006/relationships/image" Target="../media/image1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emf"/><Relationship Id="rId3" Type="http://schemas.openxmlformats.org/officeDocument/2006/relationships/image" Target="../media/image176.png"/><Relationship Id="rId7" Type="http://schemas.openxmlformats.org/officeDocument/2006/relationships/image" Target="../media/image179.png"/><Relationship Id="rId12" Type="http://schemas.openxmlformats.org/officeDocument/2006/relationships/image" Target="../media/image1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8.png"/><Relationship Id="rId11" Type="http://schemas.openxmlformats.org/officeDocument/2006/relationships/image" Target="../media/image184.png"/><Relationship Id="rId5" Type="http://schemas.openxmlformats.org/officeDocument/2006/relationships/image" Target="../media/image177.png"/><Relationship Id="rId10" Type="http://schemas.openxmlformats.org/officeDocument/2006/relationships/image" Target="../media/image183.png"/><Relationship Id="rId4" Type="http://schemas.openxmlformats.org/officeDocument/2006/relationships/image" Target="../media/image174.png"/><Relationship Id="rId9" Type="http://schemas.openxmlformats.org/officeDocument/2006/relationships/image" Target="../media/image1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6.png"/><Relationship Id="rId3" Type="http://schemas.openxmlformats.org/officeDocument/2006/relationships/image" Target="../media/image186.png"/><Relationship Id="rId7" Type="http://schemas.openxmlformats.org/officeDocument/2006/relationships/image" Target="../media/image189.png"/><Relationship Id="rId12" Type="http://schemas.openxmlformats.org/officeDocument/2006/relationships/image" Target="../media/image19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8.png"/><Relationship Id="rId11" Type="http://schemas.openxmlformats.org/officeDocument/2006/relationships/image" Target="../media/image194.png"/><Relationship Id="rId5" Type="http://schemas.openxmlformats.org/officeDocument/2006/relationships/image" Target="../media/image187.png"/><Relationship Id="rId10" Type="http://schemas.openxmlformats.org/officeDocument/2006/relationships/image" Target="../media/image193.png"/><Relationship Id="rId4" Type="http://schemas.openxmlformats.org/officeDocument/2006/relationships/image" Target="../media/image181.png"/><Relationship Id="rId9" Type="http://schemas.openxmlformats.org/officeDocument/2006/relationships/image" Target="../media/image1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emf"/><Relationship Id="rId3" Type="http://schemas.openxmlformats.org/officeDocument/2006/relationships/image" Target="../media/image197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9.png"/><Relationship Id="rId11" Type="http://schemas.openxmlformats.org/officeDocument/2006/relationships/image" Target="../media/image205.png"/><Relationship Id="rId5" Type="http://schemas.openxmlformats.org/officeDocument/2006/relationships/image" Target="../media/image198.png"/><Relationship Id="rId10" Type="http://schemas.openxmlformats.org/officeDocument/2006/relationships/image" Target="../media/image204.png"/><Relationship Id="rId4" Type="http://schemas.openxmlformats.org/officeDocument/2006/relationships/image" Target="../media/image191.png"/><Relationship Id="rId9" Type="http://schemas.openxmlformats.org/officeDocument/2006/relationships/image" Target="../media/image20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emf"/><Relationship Id="rId3" Type="http://schemas.openxmlformats.org/officeDocument/2006/relationships/image" Target="../media/image206.pn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8.png"/><Relationship Id="rId11" Type="http://schemas.openxmlformats.org/officeDocument/2006/relationships/image" Target="../media/image214.png"/><Relationship Id="rId5" Type="http://schemas.openxmlformats.org/officeDocument/2006/relationships/image" Target="../media/image207.png"/><Relationship Id="rId10" Type="http://schemas.openxmlformats.org/officeDocument/2006/relationships/image" Target="../media/image213.png"/><Relationship Id="rId4" Type="http://schemas.openxmlformats.org/officeDocument/2006/relationships/image" Target="../media/image202.png"/><Relationship Id="rId9" Type="http://schemas.openxmlformats.org/officeDocument/2006/relationships/image" Target="../media/image2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emf"/><Relationship Id="rId3" Type="http://schemas.openxmlformats.org/officeDocument/2006/relationships/image" Target="../media/image215.png"/><Relationship Id="rId7" Type="http://schemas.openxmlformats.org/officeDocument/2006/relationships/image" Target="../media/image2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1.png"/><Relationship Id="rId9" Type="http://schemas.openxmlformats.org/officeDocument/2006/relationships/image" Target="../media/image22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22.png"/><Relationship Id="rId7" Type="http://schemas.openxmlformats.org/officeDocument/2006/relationships/image" Target="../media/image2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4.png"/><Relationship Id="rId5" Type="http://schemas.openxmlformats.org/officeDocument/2006/relationships/image" Target="../media/image223.png"/><Relationship Id="rId10" Type="http://schemas.openxmlformats.org/officeDocument/2006/relationships/image" Target="../media/image229.png"/><Relationship Id="rId4" Type="http://schemas.openxmlformats.org/officeDocument/2006/relationships/image" Target="../media/image220.png"/><Relationship Id="rId9" Type="http://schemas.openxmlformats.org/officeDocument/2006/relationships/image" Target="../media/image2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emf"/><Relationship Id="rId3" Type="http://schemas.openxmlformats.org/officeDocument/2006/relationships/image" Target="../media/image230.png"/><Relationship Id="rId7" Type="http://schemas.openxmlformats.org/officeDocument/2006/relationships/image" Target="../media/image2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2.png"/><Relationship Id="rId11" Type="http://schemas.openxmlformats.org/officeDocument/2006/relationships/image" Target="../media/image238.png"/><Relationship Id="rId5" Type="http://schemas.openxmlformats.org/officeDocument/2006/relationships/image" Target="../media/image231.png"/><Relationship Id="rId10" Type="http://schemas.openxmlformats.org/officeDocument/2006/relationships/image" Target="../media/image237.png"/><Relationship Id="rId4" Type="http://schemas.openxmlformats.org/officeDocument/2006/relationships/image" Target="../media/image227.png"/><Relationship Id="rId9" Type="http://schemas.openxmlformats.org/officeDocument/2006/relationships/image" Target="../media/image2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1130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0.png"/><Relationship Id="rId11" Type="http://schemas.openxmlformats.org/officeDocument/2006/relationships/image" Target="../media/image1810.png"/><Relationship Id="rId5" Type="http://schemas.openxmlformats.org/officeDocument/2006/relationships/image" Target="../media/image239.png"/><Relationship Id="rId10" Type="http://schemas.openxmlformats.org/officeDocument/2006/relationships/image" Target="../media/image1740.png"/><Relationship Id="rId4" Type="http://schemas.openxmlformats.org/officeDocument/2006/relationships/image" Target="../media/image235.png"/><Relationship Id="rId9" Type="http://schemas.openxmlformats.org/officeDocument/2006/relationships/image" Target="../media/image16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38.xml"/><Relationship Id="rId3" Type="http://schemas.openxmlformats.org/officeDocument/2006/relationships/slide" Target="slide40.xml"/><Relationship Id="rId7" Type="http://schemas.openxmlformats.org/officeDocument/2006/relationships/slide" Target="slide36.xml"/><Relationship Id="rId12" Type="http://schemas.openxmlformats.org/officeDocument/2006/relationships/slide" Target="slide28.xml"/><Relationship Id="rId17" Type="http://schemas.openxmlformats.org/officeDocument/2006/relationships/slide" Target="slide5.xml"/><Relationship Id="rId2" Type="http://schemas.openxmlformats.org/officeDocument/2006/relationships/slide" Target="slide39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29.xml"/><Relationship Id="rId5" Type="http://schemas.openxmlformats.org/officeDocument/2006/relationships/slide" Target="slide34.xml"/><Relationship Id="rId15" Type="http://schemas.openxmlformats.org/officeDocument/2006/relationships/slide" Target="slide27.xml"/><Relationship Id="rId10" Type="http://schemas.openxmlformats.org/officeDocument/2006/relationships/slide" Target="slide30.xml"/><Relationship Id="rId4" Type="http://schemas.openxmlformats.org/officeDocument/2006/relationships/slide" Target="slide42.xml"/><Relationship Id="rId9" Type="http://schemas.openxmlformats.org/officeDocument/2006/relationships/slide" Target="slide32.xml"/><Relationship Id="rId14" Type="http://schemas.openxmlformats.org/officeDocument/2006/relationships/slide" Target="slide3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0.png"/><Relationship Id="rId3" Type="http://schemas.openxmlformats.org/officeDocument/2006/relationships/image" Target="../media/image243.png"/><Relationship Id="rId7" Type="http://schemas.openxmlformats.org/officeDocument/2006/relationships/image" Target="../media/image24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6.png"/><Relationship Id="rId5" Type="http://schemas.openxmlformats.org/officeDocument/2006/relationships/image" Target="../media/image245.png"/><Relationship Id="rId10" Type="http://schemas.openxmlformats.org/officeDocument/2006/relationships/image" Target="../media/image2390.png"/><Relationship Id="rId4" Type="http://schemas.openxmlformats.org/officeDocument/2006/relationships/image" Target="../media/image244.png"/><Relationship Id="rId9" Type="http://schemas.openxmlformats.org/officeDocument/2006/relationships/image" Target="../media/image23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emf"/><Relationship Id="rId13" Type="http://schemas.openxmlformats.org/officeDocument/2006/relationships/image" Target="../media/image250.png"/><Relationship Id="rId3" Type="http://schemas.openxmlformats.org/officeDocument/2006/relationships/image" Target="../media/image2400.png"/><Relationship Id="rId7" Type="http://schemas.openxmlformats.org/officeDocument/2006/relationships/image" Target="../media/image2440.png"/><Relationship Id="rId12" Type="http://schemas.openxmlformats.org/officeDocument/2006/relationships/image" Target="../media/image2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30.png"/><Relationship Id="rId11" Type="http://schemas.openxmlformats.org/officeDocument/2006/relationships/image" Target="../media/image248.png"/><Relationship Id="rId5" Type="http://schemas.openxmlformats.org/officeDocument/2006/relationships/image" Target="../media/image2420.png"/><Relationship Id="rId10" Type="http://schemas.openxmlformats.org/officeDocument/2006/relationships/image" Target="../media/image247.png"/><Relationship Id="rId4" Type="http://schemas.openxmlformats.org/officeDocument/2006/relationships/image" Target="../media/image2410.png"/><Relationship Id="rId9" Type="http://schemas.openxmlformats.org/officeDocument/2006/relationships/image" Target="../media/image24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emf"/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4.png"/><Relationship Id="rId11" Type="http://schemas.openxmlformats.org/officeDocument/2006/relationships/image" Target="../media/image259.png"/><Relationship Id="rId5" Type="http://schemas.openxmlformats.org/officeDocument/2006/relationships/image" Target="../media/image253.png"/><Relationship Id="rId10" Type="http://schemas.openxmlformats.org/officeDocument/2006/relationships/image" Target="../media/image258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260.png"/><Relationship Id="rId7" Type="http://schemas.openxmlformats.org/officeDocument/2006/relationships/image" Target="../media/image25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5" Type="http://schemas.openxmlformats.org/officeDocument/2006/relationships/image" Target="../media/image262.png"/><Relationship Id="rId10" Type="http://schemas.openxmlformats.org/officeDocument/2006/relationships/image" Target="../media/image267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0.png"/><Relationship Id="rId3" Type="http://schemas.openxmlformats.org/officeDocument/2006/relationships/image" Target="../media/image260.png"/><Relationship Id="rId7" Type="http://schemas.openxmlformats.org/officeDocument/2006/relationships/image" Target="../media/image25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9.png"/><Relationship Id="rId5" Type="http://schemas.openxmlformats.org/officeDocument/2006/relationships/image" Target="../media/image264.png"/><Relationship Id="rId10" Type="http://schemas.openxmlformats.org/officeDocument/2006/relationships/image" Target="../media/image271.png"/><Relationship Id="rId4" Type="http://schemas.openxmlformats.org/officeDocument/2006/relationships/image" Target="../media/image256.png"/><Relationship Id="rId9" Type="http://schemas.openxmlformats.org/officeDocument/2006/relationships/image" Target="../media/image2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emf"/><Relationship Id="rId3" Type="http://schemas.openxmlformats.org/officeDocument/2006/relationships/image" Target="../media/image272.png"/><Relationship Id="rId7" Type="http://schemas.openxmlformats.org/officeDocument/2006/relationships/image" Target="../media/image276.png"/><Relationship Id="rId12" Type="http://schemas.openxmlformats.org/officeDocument/2006/relationships/image" Target="../media/image28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5.png"/><Relationship Id="rId11" Type="http://schemas.openxmlformats.org/officeDocument/2006/relationships/image" Target="../media/image280.png"/><Relationship Id="rId5" Type="http://schemas.openxmlformats.org/officeDocument/2006/relationships/image" Target="../media/image274.png"/><Relationship Id="rId10" Type="http://schemas.openxmlformats.org/officeDocument/2006/relationships/image" Target="../media/image279.png"/><Relationship Id="rId4" Type="http://schemas.openxmlformats.org/officeDocument/2006/relationships/image" Target="../media/image273.png"/><Relationship Id="rId9" Type="http://schemas.openxmlformats.org/officeDocument/2006/relationships/image" Target="../media/image27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emf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5.png"/><Relationship Id="rId11" Type="http://schemas.openxmlformats.org/officeDocument/2006/relationships/image" Target="../media/image290.png"/><Relationship Id="rId5" Type="http://schemas.openxmlformats.org/officeDocument/2006/relationships/image" Target="../media/image284.png"/><Relationship Id="rId10" Type="http://schemas.openxmlformats.org/officeDocument/2006/relationships/image" Target="../media/image289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emf"/><Relationship Id="rId3" Type="http://schemas.openxmlformats.org/officeDocument/2006/relationships/image" Target="../media/image292.png"/><Relationship Id="rId7" Type="http://schemas.openxmlformats.org/officeDocument/2006/relationships/image" Target="../media/image29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5.png"/><Relationship Id="rId5" Type="http://schemas.openxmlformats.org/officeDocument/2006/relationships/image" Target="../media/image294.png"/><Relationship Id="rId10" Type="http://schemas.openxmlformats.org/officeDocument/2006/relationships/image" Target="../media/image299.png"/><Relationship Id="rId4" Type="http://schemas.openxmlformats.org/officeDocument/2006/relationships/image" Target="../media/image293.png"/><Relationship Id="rId9" Type="http://schemas.openxmlformats.org/officeDocument/2006/relationships/image" Target="../media/image29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emf"/><Relationship Id="rId3" Type="http://schemas.openxmlformats.org/officeDocument/2006/relationships/image" Target="../media/image292.png"/><Relationship Id="rId7" Type="http://schemas.openxmlformats.org/officeDocument/2006/relationships/image" Target="../media/image29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5.png"/><Relationship Id="rId11" Type="http://schemas.openxmlformats.org/officeDocument/2006/relationships/image" Target="../media/image302.png"/><Relationship Id="rId5" Type="http://schemas.openxmlformats.org/officeDocument/2006/relationships/image" Target="../media/image294.png"/><Relationship Id="rId10" Type="http://schemas.openxmlformats.org/officeDocument/2006/relationships/image" Target="../media/image301.png"/><Relationship Id="rId4" Type="http://schemas.openxmlformats.org/officeDocument/2006/relationships/image" Target="../media/image293.png"/><Relationship Id="rId9" Type="http://schemas.openxmlformats.org/officeDocument/2006/relationships/image" Target="../media/image30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3" Type="http://schemas.openxmlformats.org/officeDocument/2006/relationships/image" Target="../media/image303.png"/><Relationship Id="rId7" Type="http://schemas.openxmlformats.org/officeDocument/2006/relationships/image" Target="../media/image30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7.png"/><Relationship Id="rId11" Type="http://schemas.openxmlformats.org/officeDocument/2006/relationships/image" Target="../media/image298.emf"/><Relationship Id="rId5" Type="http://schemas.openxmlformats.org/officeDocument/2006/relationships/image" Target="../media/image287.png"/><Relationship Id="rId10" Type="http://schemas.openxmlformats.org/officeDocument/2006/relationships/image" Target="../media/image310.png"/><Relationship Id="rId4" Type="http://schemas.openxmlformats.org/officeDocument/2006/relationships/image" Target="../media/image277.png"/><Relationship Id="rId9" Type="http://schemas.openxmlformats.org/officeDocument/2006/relationships/image" Target="../media/image30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65.xml"/><Relationship Id="rId7" Type="http://schemas.openxmlformats.org/officeDocument/2006/relationships/slide" Target="slide48.xml"/><Relationship Id="rId12" Type="http://schemas.openxmlformats.org/officeDocument/2006/relationships/slide" Target="slide6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slide" Target="slide2.xml"/><Relationship Id="rId5" Type="http://schemas.openxmlformats.org/officeDocument/2006/relationships/slide" Target="slide56.xml"/><Relationship Id="rId10" Type="http://schemas.openxmlformats.org/officeDocument/2006/relationships/slide" Target="slide44.xml"/><Relationship Id="rId4" Type="http://schemas.openxmlformats.org/officeDocument/2006/relationships/slide" Target="slide67.xml"/><Relationship Id="rId9" Type="http://schemas.openxmlformats.org/officeDocument/2006/relationships/slide" Target="slide5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emf"/><Relationship Id="rId13" Type="http://schemas.openxmlformats.org/officeDocument/2006/relationships/image" Target="../media/image322.png"/><Relationship Id="rId3" Type="http://schemas.openxmlformats.org/officeDocument/2006/relationships/image" Target="../media/image312.png"/><Relationship Id="rId7" Type="http://schemas.openxmlformats.org/officeDocument/2006/relationships/image" Target="../media/image306.png"/><Relationship Id="rId12" Type="http://schemas.openxmlformats.org/officeDocument/2006/relationships/image" Target="../media/image3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5.png"/><Relationship Id="rId11" Type="http://schemas.openxmlformats.org/officeDocument/2006/relationships/image" Target="../media/image320.png"/><Relationship Id="rId5" Type="http://schemas.openxmlformats.org/officeDocument/2006/relationships/image" Target="../media/image314.png"/><Relationship Id="rId10" Type="http://schemas.openxmlformats.org/officeDocument/2006/relationships/image" Target="../media/image319.png"/><Relationship Id="rId4" Type="http://schemas.openxmlformats.org/officeDocument/2006/relationships/image" Target="../media/image304.png"/><Relationship Id="rId9" Type="http://schemas.openxmlformats.org/officeDocument/2006/relationships/image" Target="../media/image318.png"/><Relationship Id="rId14" Type="http://schemas.openxmlformats.org/officeDocument/2006/relationships/image" Target="../media/image32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324.png"/><Relationship Id="rId7" Type="http://schemas.openxmlformats.org/officeDocument/2006/relationships/image" Target="../media/image3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11" Type="http://schemas.openxmlformats.org/officeDocument/2006/relationships/image" Target="../media/image332.png"/><Relationship Id="rId5" Type="http://schemas.openxmlformats.org/officeDocument/2006/relationships/image" Target="../media/image326.png"/><Relationship Id="rId10" Type="http://schemas.openxmlformats.org/officeDocument/2006/relationships/image" Target="../media/image331.png"/><Relationship Id="rId4" Type="http://schemas.openxmlformats.org/officeDocument/2006/relationships/image" Target="../media/image325.png"/><Relationship Id="rId9" Type="http://schemas.openxmlformats.org/officeDocument/2006/relationships/image" Target="../media/image33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324.png"/><Relationship Id="rId7" Type="http://schemas.openxmlformats.org/officeDocument/2006/relationships/image" Target="../media/image3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11" Type="http://schemas.openxmlformats.org/officeDocument/2006/relationships/image" Target="../media/image335.png"/><Relationship Id="rId5" Type="http://schemas.openxmlformats.org/officeDocument/2006/relationships/image" Target="../media/image326.png"/><Relationship Id="rId10" Type="http://schemas.openxmlformats.org/officeDocument/2006/relationships/image" Target="../media/image334.png"/><Relationship Id="rId4" Type="http://schemas.openxmlformats.org/officeDocument/2006/relationships/image" Target="../media/image325.png"/><Relationship Id="rId9" Type="http://schemas.openxmlformats.org/officeDocument/2006/relationships/image" Target="../media/image33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emf"/><Relationship Id="rId3" Type="http://schemas.openxmlformats.org/officeDocument/2006/relationships/image" Target="../media/image336.png"/><Relationship Id="rId7" Type="http://schemas.openxmlformats.org/officeDocument/2006/relationships/image" Target="../media/image3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11" Type="http://schemas.openxmlformats.org/officeDocument/2006/relationships/image" Target="../media/image344.png"/><Relationship Id="rId5" Type="http://schemas.openxmlformats.org/officeDocument/2006/relationships/image" Target="../media/image315.png"/><Relationship Id="rId10" Type="http://schemas.openxmlformats.org/officeDocument/2006/relationships/image" Target="../media/image343.png"/><Relationship Id="rId4" Type="http://schemas.openxmlformats.org/officeDocument/2006/relationships/image" Target="../media/image313.png"/><Relationship Id="rId9" Type="http://schemas.openxmlformats.org/officeDocument/2006/relationships/image" Target="../media/image34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emf"/><Relationship Id="rId13" Type="http://schemas.openxmlformats.org/officeDocument/2006/relationships/image" Target="../media/image355.png"/><Relationship Id="rId3" Type="http://schemas.openxmlformats.org/officeDocument/2006/relationships/image" Target="../media/image345.png"/><Relationship Id="rId7" Type="http://schemas.openxmlformats.org/officeDocument/2006/relationships/image" Target="../media/image349.png"/><Relationship Id="rId12" Type="http://schemas.openxmlformats.org/officeDocument/2006/relationships/image" Target="../media/image3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11" Type="http://schemas.openxmlformats.org/officeDocument/2006/relationships/image" Target="../media/image353.png"/><Relationship Id="rId5" Type="http://schemas.openxmlformats.org/officeDocument/2006/relationships/image" Target="../media/image347.png"/><Relationship Id="rId10" Type="http://schemas.openxmlformats.org/officeDocument/2006/relationships/image" Target="../media/image352.png"/><Relationship Id="rId4" Type="http://schemas.openxmlformats.org/officeDocument/2006/relationships/image" Target="../media/image346.png"/><Relationship Id="rId9" Type="http://schemas.openxmlformats.org/officeDocument/2006/relationships/image" Target="../media/image35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emf"/><Relationship Id="rId13" Type="http://schemas.openxmlformats.org/officeDocument/2006/relationships/image" Target="../media/image366.png"/><Relationship Id="rId3" Type="http://schemas.openxmlformats.org/officeDocument/2006/relationships/image" Target="../media/image356.png"/><Relationship Id="rId7" Type="http://schemas.openxmlformats.org/officeDocument/2006/relationships/image" Target="../media/image360.png"/><Relationship Id="rId12" Type="http://schemas.openxmlformats.org/officeDocument/2006/relationships/image" Target="../media/image3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64.png"/><Relationship Id="rId5" Type="http://schemas.openxmlformats.org/officeDocument/2006/relationships/image" Target="../media/image358.png"/><Relationship Id="rId10" Type="http://schemas.openxmlformats.org/officeDocument/2006/relationships/image" Target="../media/image363.png"/><Relationship Id="rId4" Type="http://schemas.openxmlformats.org/officeDocument/2006/relationships/image" Target="../media/image357.png"/><Relationship Id="rId9" Type="http://schemas.openxmlformats.org/officeDocument/2006/relationships/image" Target="../media/image36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emf"/><Relationship Id="rId3" Type="http://schemas.openxmlformats.org/officeDocument/2006/relationships/image" Target="../media/image367.png"/><Relationship Id="rId7" Type="http://schemas.openxmlformats.org/officeDocument/2006/relationships/image" Target="../media/image339.png"/><Relationship Id="rId12" Type="http://schemas.openxmlformats.org/officeDocument/2006/relationships/image" Target="../media/image37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8.png"/><Relationship Id="rId11" Type="http://schemas.openxmlformats.org/officeDocument/2006/relationships/image" Target="../media/image375.png"/><Relationship Id="rId5" Type="http://schemas.openxmlformats.org/officeDocument/2006/relationships/image" Target="../media/image337.png"/><Relationship Id="rId10" Type="http://schemas.openxmlformats.org/officeDocument/2006/relationships/image" Target="../media/image374.png"/><Relationship Id="rId4" Type="http://schemas.openxmlformats.org/officeDocument/2006/relationships/image" Target="../media/image329.png"/><Relationship Id="rId9" Type="http://schemas.openxmlformats.org/officeDocument/2006/relationships/image" Target="../media/image37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emf"/><Relationship Id="rId3" Type="http://schemas.openxmlformats.org/officeDocument/2006/relationships/image" Target="../media/image367.png"/><Relationship Id="rId7" Type="http://schemas.openxmlformats.org/officeDocument/2006/relationships/image" Target="../media/image3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8.png"/><Relationship Id="rId11" Type="http://schemas.openxmlformats.org/officeDocument/2006/relationships/image" Target="../media/image379.png"/><Relationship Id="rId5" Type="http://schemas.openxmlformats.org/officeDocument/2006/relationships/image" Target="../media/image337.png"/><Relationship Id="rId10" Type="http://schemas.openxmlformats.org/officeDocument/2006/relationships/image" Target="../media/image378.png"/><Relationship Id="rId4" Type="http://schemas.openxmlformats.org/officeDocument/2006/relationships/image" Target="../media/image329.png"/><Relationship Id="rId9" Type="http://schemas.openxmlformats.org/officeDocument/2006/relationships/image" Target="../media/image37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png"/><Relationship Id="rId13" Type="http://schemas.openxmlformats.org/officeDocument/2006/relationships/image" Target="../media/image390.png"/><Relationship Id="rId3" Type="http://schemas.openxmlformats.org/officeDocument/2006/relationships/image" Target="../media/image380.png"/><Relationship Id="rId7" Type="http://schemas.openxmlformats.org/officeDocument/2006/relationships/image" Target="../media/image368.png"/><Relationship Id="rId12" Type="http://schemas.openxmlformats.org/officeDocument/2006/relationships/image" Target="../media/image38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1.png"/><Relationship Id="rId11" Type="http://schemas.openxmlformats.org/officeDocument/2006/relationships/image" Target="../media/image388.png"/><Relationship Id="rId5" Type="http://schemas.openxmlformats.org/officeDocument/2006/relationships/image" Target="../media/image350.png"/><Relationship Id="rId10" Type="http://schemas.openxmlformats.org/officeDocument/2006/relationships/image" Target="../media/image387.png"/><Relationship Id="rId4" Type="http://schemas.openxmlformats.org/officeDocument/2006/relationships/image" Target="../media/image341.png"/><Relationship Id="rId9" Type="http://schemas.openxmlformats.org/officeDocument/2006/relationships/image" Target="../media/image38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emf"/><Relationship Id="rId13" Type="http://schemas.openxmlformats.org/officeDocument/2006/relationships/image" Target="../media/image401.png"/><Relationship Id="rId3" Type="http://schemas.openxmlformats.org/officeDocument/2006/relationships/image" Target="../media/image391.png"/><Relationship Id="rId7" Type="http://schemas.openxmlformats.org/officeDocument/2006/relationships/image" Target="../media/image395.png"/><Relationship Id="rId12" Type="http://schemas.openxmlformats.org/officeDocument/2006/relationships/image" Target="../media/image40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94.png"/><Relationship Id="rId11" Type="http://schemas.openxmlformats.org/officeDocument/2006/relationships/image" Target="../media/image399.png"/><Relationship Id="rId5" Type="http://schemas.openxmlformats.org/officeDocument/2006/relationships/image" Target="../media/image393.png"/><Relationship Id="rId10" Type="http://schemas.openxmlformats.org/officeDocument/2006/relationships/image" Target="../media/image398.png"/><Relationship Id="rId4" Type="http://schemas.openxmlformats.org/officeDocument/2006/relationships/image" Target="../media/image392.png"/><Relationship Id="rId9" Type="http://schemas.openxmlformats.org/officeDocument/2006/relationships/image" Target="../media/image397.png"/><Relationship Id="rId14" Type="http://schemas.openxmlformats.org/officeDocument/2006/relationships/image" Target="../media/image4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emf"/><Relationship Id="rId13" Type="http://schemas.openxmlformats.org/officeDocument/2006/relationships/image" Target="../media/image413.png"/><Relationship Id="rId3" Type="http://schemas.openxmlformats.org/officeDocument/2006/relationships/image" Target="../media/image403.png"/><Relationship Id="rId7" Type="http://schemas.openxmlformats.org/officeDocument/2006/relationships/image" Target="../media/image407.png"/><Relationship Id="rId12" Type="http://schemas.openxmlformats.org/officeDocument/2006/relationships/image" Target="../media/image412.png"/><Relationship Id="rId17" Type="http://schemas.openxmlformats.org/officeDocument/2006/relationships/image" Target="../media/image417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41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6.png"/><Relationship Id="rId11" Type="http://schemas.openxmlformats.org/officeDocument/2006/relationships/image" Target="../media/image411.png"/><Relationship Id="rId5" Type="http://schemas.openxmlformats.org/officeDocument/2006/relationships/image" Target="../media/image405.png"/><Relationship Id="rId15" Type="http://schemas.openxmlformats.org/officeDocument/2006/relationships/image" Target="../media/image415.png"/><Relationship Id="rId10" Type="http://schemas.openxmlformats.org/officeDocument/2006/relationships/image" Target="../media/image410.png"/><Relationship Id="rId4" Type="http://schemas.openxmlformats.org/officeDocument/2006/relationships/image" Target="../media/image404.png"/><Relationship Id="rId9" Type="http://schemas.openxmlformats.org/officeDocument/2006/relationships/image" Target="../media/image409.png"/><Relationship Id="rId14" Type="http://schemas.openxmlformats.org/officeDocument/2006/relationships/image" Target="../media/image41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png"/><Relationship Id="rId3" Type="http://schemas.openxmlformats.org/officeDocument/2006/relationships/image" Target="../media/image418.png"/><Relationship Id="rId7" Type="http://schemas.openxmlformats.org/officeDocument/2006/relationships/image" Target="../media/image372.emf"/><Relationship Id="rId12" Type="http://schemas.openxmlformats.org/officeDocument/2006/relationships/image" Target="../media/image4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426.png"/><Relationship Id="rId5" Type="http://schemas.openxmlformats.org/officeDocument/2006/relationships/image" Target="../media/image420.png"/><Relationship Id="rId10" Type="http://schemas.openxmlformats.org/officeDocument/2006/relationships/image" Target="../media/image425.png"/><Relationship Id="rId4" Type="http://schemas.openxmlformats.org/officeDocument/2006/relationships/image" Target="../media/image419.png"/><Relationship Id="rId9" Type="http://schemas.openxmlformats.org/officeDocument/2006/relationships/image" Target="../media/image42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8.png"/><Relationship Id="rId3" Type="http://schemas.openxmlformats.org/officeDocument/2006/relationships/image" Target="../media/image418.png"/><Relationship Id="rId7" Type="http://schemas.openxmlformats.org/officeDocument/2006/relationships/image" Target="../media/image37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431.png"/><Relationship Id="rId5" Type="http://schemas.openxmlformats.org/officeDocument/2006/relationships/image" Target="../media/image420.png"/><Relationship Id="rId10" Type="http://schemas.openxmlformats.org/officeDocument/2006/relationships/image" Target="../media/image430.png"/><Relationship Id="rId4" Type="http://schemas.openxmlformats.org/officeDocument/2006/relationships/image" Target="../media/image419.png"/><Relationship Id="rId9" Type="http://schemas.openxmlformats.org/officeDocument/2006/relationships/image" Target="../media/image42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7.png"/><Relationship Id="rId3" Type="http://schemas.openxmlformats.org/officeDocument/2006/relationships/image" Target="../media/image432.png"/><Relationship Id="rId7" Type="http://schemas.openxmlformats.org/officeDocument/2006/relationships/image" Target="../media/image4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11" Type="http://schemas.openxmlformats.org/officeDocument/2006/relationships/image" Target="../media/image440.png"/><Relationship Id="rId5" Type="http://schemas.openxmlformats.org/officeDocument/2006/relationships/image" Target="../media/image434.png"/><Relationship Id="rId10" Type="http://schemas.openxmlformats.org/officeDocument/2006/relationships/image" Target="../media/image439.png"/><Relationship Id="rId4" Type="http://schemas.openxmlformats.org/officeDocument/2006/relationships/image" Target="../media/image433.png"/><Relationship Id="rId9" Type="http://schemas.openxmlformats.org/officeDocument/2006/relationships/image" Target="../media/image373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emf"/><Relationship Id="rId3" Type="http://schemas.openxmlformats.org/officeDocument/2006/relationships/image" Target="../media/image432.png"/><Relationship Id="rId7" Type="http://schemas.openxmlformats.org/officeDocument/2006/relationships/image" Target="../media/image436.png"/><Relationship Id="rId12" Type="http://schemas.openxmlformats.org/officeDocument/2006/relationships/image" Target="../media/image10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11" Type="http://schemas.openxmlformats.org/officeDocument/2006/relationships/image" Target="../media/image1040.png"/><Relationship Id="rId5" Type="http://schemas.openxmlformats.org/officeDocument/2006/relationships/image" Target="../media/image434.png"/><Relationship Id="rId10" Type="http://schemas.openxmlformats.org/officeDocument/2006/relationships/image" Target="../media/image442.png"/><Relationship Id="rId4" Type="http://schemas.openxmlformats.org/officeDocument/2006/relationships/image" Target="../media/image433.png"/><Relationship Id="rId9" Type="http://schemas.openxmlformats.org/officeDocument/2006/relationships/image" Target="../media/image44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4.emf"/><Relationship Id="rId13" Type="http://schemas.openxmlformats.org/officeDocument/2006/relationships/image" Target="../media/image453.png"/><Relationship Id="rId3" Type="http://schemas.openxmlformats.org/officeDocument/2006/relationships/image" Target="../media/image443.png"/><Relationship Id="rId7" Type="http://schemas.openxmlformats.org/officeDocument/2006/relationships/image" Target="../media/image447.png"/><Relationship Id="rId12" Type="http://schemas.openxmlformats.org/officeDocument/2006/relationships/image" Target="../media/image4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6.png"/><Relationship Id="rId11" Type="http://schemas.openxmlformats.org/officeDocument/2006/relationships/image" Target="../media/image451.png"/><Relationship Id="rId5" Type="http://schemas.openxmlformats.org/officeDocument/2006/relationships/image" Target="../media/image445.png"/><Relationship Id="rId15" Type="http://schemas.openxmlformats.org/officeDocument/2006/relationships/image" Target="../media/image455.png"/><Relationship Id="rId10" Type="http://schemas.openxmlformats.org/officeDocument/2006/relationships/image" Target="../media/image450.png"/><Relationship Id="rId4" Type="http://schemas.openxmlformats.org/officeDocument/2006/relationships/image" Target="../media/image444.png"/><Relationship Id="rId9" Type="http://schemas.openxmlformats.org/officeDocument/2006/relationships/image" Target="../media/image449.png"/><Relationship Id="rId14" Type="http://schemas.openxmlformats.org/officeDocument/2006/relationships/image" Target="../media/image45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4.emf"/><Relationship Id="rId13" Type="http://schemas.openxmlformats.org/officeDocument/2006/relationships/image" Target="../media/image460.png"/><Relationship Id="rId3" Type="http://schemas.openxmlformats.org/officeDocument/2006/relationships/image" Target="../media/image443.png"/><Relationship Id="rId7" Type="http://schemas.openxmlformats.org/officeDocument/2006/relationships/image" Target="../media/image447.png"/><Relationship Id="rId12" Type="http://schemas.openxmlformats.org/officeDocument/2006/relationships/image" Target="../media/image45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6.png"/><Relationship Id="rId11" Type="http://schemas.openxmlformats.org/officeDocument/2006/relationships/image" Target="../media/image458.png"/><Relationship Id="rId5" Type="http://schemas.openxmlformats.org/officeDocument/2006/relationships/image" Target="../media/image445.png"/><Relationship Id="rId10" Type="http://schemas.openxmlformats.org/officeDocument/2006/relationships/image" Target="../media/image457.png"/><Relationship Id="rId4" Type="http://schemas.openxmlformats.org/officeDocument/2006/relationships/image" Target="../media/image444.png"/><Relationship Id="rId9" Type="http://schemas.openxmlformats.org/officeDocument/2006/relationships/image" Target="../media/image456.png"/><Relationship Id="rId14" Type="http://schemas.openxmlformats.org/officeDocument/2006/relationships/image" Target="../media/image46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5.emf"/><Relationship Id="rId3" Type="http://schemas.openxmlformats.org/officeDocument/2006/relationships/image" Target="../media/image462.png"/><Relationship Id="rId7" Type="http://schemas.openxmlformats.org/officeDocument/2006/relationships/image" Target="../media/image46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11" Type="http://schemas.openxmlformats.org/officeDocument/2006/relationships/image" Target="../media/image470.png"/><Relationship Id="rId5" Type="http://schemas.openxmlformats.org/officeDocument/2006/relationships/image" Target="../media/image464.png"/><Relationship Id="rId10" Type="http://schemas.openxmlformats.org/officeDocument/2006/relationships/image" Target="../media/image469.png"/><Relationship Id="rId4" Type="http://schemas.openxmlformats.org/officeDocument/2006/relationships/image" Target="../media/image463.png"/><Relationship Id="rId9" Type="http://schemas.openxmlformats.org/officeDocument/2006/relationships/image" Target="../media/image46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5.emf"/><Relationship Id="rId3" Type="http://schemas.openxmlformats.org/officeDocument/2006/relationships/image" Target="../media/image462.png"/><Relationship Id="rId7" Type="http://schemas.openxmlformats.org/officeDocument/2006/relationships/image" Target="../media/image466.png"/><Relationship Id="rId12" Type="http://schemas.openxmlformats.org/officeDocument/2006/relationships/image" Target="../media/image13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11" Type="http://schemas.openxmlformats.org/officeDocument/2006/relationships/image" Target="../media/image1340.png"/><Relationship Id="rId5" Type="http://schemas.openxmlformats.org/officeDocument/2006/relationships/image" Target="../media/image464.png"/><Relationship Id="rId10" Type="http://schemas.openxmlformats.org/officeDocument/2006/relationships/image" Target="../media/image1330.png"/><Relationship Id="rId4" Type="http://schemas.openxmlformats.org/officeDocument/2006/relationships/image" Target="../media/image463.png"/><Relationship Id="rId9" Type="http://schemas.openxmlformats.org/officeDocument/2006/relationships/image" Target="../media/image13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49" y="4421674"/>
            <a:ext cx="11334719" cy="195770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29490" y="2221389"/>
            <a:ext cx="7417328" cy="70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8817" y="2764674"/>
            <a:ext cx="3001785" cy="89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8" rIns="91397" bIns="4569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27664" y="3500404"/>
            <a:ext cx="8934308" cy="2585293"/>
            <a:chOff x="8786416" y="4250841"/>
            <a:chExt cx="7544398" cy="1260252"/>
          </a:xfrm>
        </p:grpSpPr>
        <p:sp>
          <p:nvSpPr>
            <p:cNvPr id="8" name="Rectangle 7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86416" y="4250841"/>
              <a:ext cx="7544398" cy="126025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ĐỀ:</a:t>
              </a:r>
            </a:p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HỆ VUÔNG GÓC</a:t>
              </a:r>
              <a:endPara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5985" y="156771"/>
            <a:ext cx="1814128" cy="1505618"/>
            <a:chOff x="12784885" y="1066801"/>
            <a:chExt cx="1814128" cy="1505618"/>
          </a:xfrm>
        </p:grpSpPr>
        <p:sp>
          <p:nvSpPr>
            <p:cNvPr id="11" name="TextBox 10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020904" y="1556787"/>
              <a:ext cx="925514" cy="101563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60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  <a:endParaRPr lang="en-US" sz="60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47491" y="278528"/>
            <a:ext cx="2238375" cy="1707028"/>
            <a:chOff x="11186391" y="149817"/>
            <a:chExt cx="2238375" cy="1707027"/>
          </a:xfrm>
        </p:grpSpPr>
        <p:pic>
          <p:nvPicPr>
            <p:cNvPr id="14" name="Picture 5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9227122" y="1780458"/>
            <a:ext cx="3080762" cy="177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544" cy="1652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7776" y="847982"/>
            <a:ext cx="12304696" cy="941796"/>
            <a:chOff x="-288924" y="1892299"/>
            <a:chExt cx="24612595" cy="188383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9177" y="1913524"/>
              <a:ext cx="1263972" cy="923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59" y="1892299"/>
              <a:ext cx="22236112" cy="188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>
                  <a:latin typeface="Times New Roman"/>
                  <a:ea typeface="Calibri"/>
                  <a:cs typeface="Times New Roman"/>
                </a:rPr>
                <a:t>LIÊN HỆ GIỮA QUAN HỆ SONG </a:t>
              </a:r>
              <a:r>
                <a:rPr lang="en-US" sz="2400" b="1" dirty="0" err="1">
                  <a:latin typeface="Times New Roman"/>
                  <a:ea typeface="Calibri"/>
                  <a:cs typeface="Times New Roman"/>
                </a:rPr>
                <a:t>SONG</a:t>
              </a:r>
              <a:r>
                <a:rPr lang="en-US" sz="2400" b="1" dirty="0">
                  <a:latin typeface="Times New Roman"/>
                  <a:ea typeface="Calibri"/>
                  <a:cs typeface="Times New Roman"/>
                </a:rPr>
                <a:t> VÀ QUAN HỆ VUÔNG GÓC CỦA ĐƯỜNG THẲNG VÀ MẶT PHẲNG</a:t>
              </a:r>
              <a:endParaRPr lang="en-US" sz="2400" dirty="0">
                <a:ea typeface="Calibri"/>
                <a:cs typeface="Times New Roman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2729" y="2132553"/>
            <a:ext cx="11193204" cy="1627240"/>
            <a:chOff x="1076414" y="4334804"/>
            <a:chExt cx="22389323" cy="4252515"/>
          </a:xfrm>
        </p:grpSpPr>
        <p:grpSp>
          <p:nvGrpSpPr>
            <p:cNvPr id="22" name="Group 5"/>
            <p:cNvGrpSpPr/>
            <p:nvPr/>
          </p:nvGrpSpPr>
          <p:grpSpPr>
            <a:xfrm>
              <a:off x="1294540" y="4671094"/>
              <a:ext cx="22171197" cy="3916225"/>
              <a:chOff x="543533" y="1083940"/>
              <a:chExt cx="8730784" cy="154183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40"/>
                <a:ext cx="8636775" cy="117688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pPr algn="ctr"/>
                <a:endParaRPr lang="en-US"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543533" y="1310889"/>
                    <a:ext cx="8466476" cy="1314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en-US" sz="20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 ker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1" ker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  <m:r>
                                    <a:rPr lang="en-US" sz="2000" i="1" ker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000" i="1" ker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sz="2000" i="1" ker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sz="2000" i="1" ker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  <m:r>
                                    <a:rPr lang="en-US" sz="2000" i="1" ker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000" i="1" ker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2000" i="1" ker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ker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  <m: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20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000" i="1" kern="0" dirty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000" b="0" i="1" kern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                    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 </m:t>
                          </m:r>
                        </m:oMath>
                      </m:oMathPara>
                    </a14:m>
                    <a:endParaRPr lang="en-US" sz="2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defTabSz="914400">
                      <a:defRPr/>
                    </a:pPr>
                    <a:endParaRPr lang="en-US" sz="2400" i="1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533" y="1310889"/>
                    <a:ext cx="8466476" cy="131488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04"/>
              <a:ext cx="4549985" cy="1206483"/>
              <a:chOff x="166396" y="8711991"/>
              <a:chExt cx="4549985" cy="120648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00094" y="8711991"/>
                <a:ext cx="3816287" cy="120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234277"/>
            <a:ext cx="11682477" cy="46165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745" y="229017"/>
            <a:ext cx="1104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582643" y="3460614"/>
            <a:ext cx="11183289" cy="1401939"/>
            <a:chOff x="1076414" y="4334804"/>
            <a:chExt cx="22369490" cy="3532545"/>
          </a:xfrm>
        </p:grpSpPr>
        <p:grpSp>
          <p:nvGrpSpPr>
            <p:cNvPr id="95" name="Group 5"/>
            <p:cNvGrpSpPr/>
            <p:nvPr/>
          </p:nvGrpSpPr>
          <p:grpSpPr>
            <a:xfrm>
              <a:off x="1294540" y="4671091"/>
              <a:ext cx="22151364" cy="3196258"/>
              <a:chOff x="543533" y="1083939"/>
              <a:chExt cx="8722974" cy="1258381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637543" y="1083939"/>
                <a:ext cx="8628964" cy="119435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endParaRPr lang="en-US" sz="2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43533" y="1310889"/>
                    <a:ext cx="8466476" cy="10314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111760" algn="ctr" defTabSz="914400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e>
                            </m:eqAr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a14:m>
                    <a:r>
                      <a:rPr lang="en-US" sz="2400" dirty="0" smtClean="0">
                        <a:solidFill>
                          <a:prstClr val="black"/>
                        </a:solidFill>
                        <a:ea typeface="Calibri"/>
                        <a:cs typeface="Times New Roman"/>
                      </a:rPr>
                      <a:t>              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  <m:r>
                                  <a:rPr lang="en-US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  <m:r>
                                  <a:rPr lang="en-US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  <m:r>
                                  <a:rPr lang="en-US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eqArr>
                          </m:e>
                        </m:d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oMath>
                    </a14:m>
                    <a:endParaRPr lang="en-US" sz="2400" dirty="0">
                      <a:solidFill>
                        <a:prstClr val="black"/>
                      </a:solidFill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533" y="1310889"/>
                    <a:ext cx="8466476" cy="103143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65"/>
            <p:cNvGrpSpPr/>
            <p:nvPr/>
          </p:nvGrpSpPr>
          <p:grpSpPr>
            <a:xfrm>
              <a:off x="1076414" y="4334804"/>
              <a:ext cx="4549985" cy="1163283"/>
              <a:chOff x="166396" y="8711991"/>
              <a:chExt cx="4549985" cy="1163283"/>
            </a:xfrm>
          </p:grpSpPr>
          <p:sp>
            <p:nvSpPr>
              <p:cNvPr id="100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1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10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900094" y="8711991"/>
                <a:ext cx="3816287" cy="1163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2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610582" y="5289414"/>
            <a:ext cx="11183289" cy="1406299"/>
            <a:chOff x="1076414" y="4334804"/>
            <a:chExt cx="22369490" cy="3543530"/>
          </a:xfrm>
        </p:grpSpPr>
        <p:grpSp>
          <p:nvGrpSpPr>
            <p:cNvPr id="77" name="Group 5"/>
            <p:cNvGrpSpPr/>
            <p:nvPr/>
          </p:nvGrpSpPr>
          <p:grpSpPr>
            <a:xfrm>
              <a:off x="1294540" y="4671091"/>
              <a:ext cx="22151364" cy="3207243"/>
              <a:chOff x="543533" y="1083939"/>
              <a:chExt cx="8722974" cy="1262706"/>
            </a:xfrm>
          </p:grpSpPr>
          <p:sp>
            <p:nvSpPr>
              <p:cNvPr id="118" name="Rounded Rectangle 117"/>
              <p:cNvSpPr/>
              <p:nvPr/>
            </p:nvSpPr>
            <p:spPr>
              <a:xfrm>
                <a:off x="637543" y="1083939"/>
                <a:ext cx="8628964" cy="119435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endParaRPr lang="en-US" sz="2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543533" y="1310889"/>
                    <a:ext cx="8466476" cy="10357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kh</m:t>
                                  </m:r>
                                  <m: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ng</m:t>
                                  </m:r>
                                  <m: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ằ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tr</m:t>
                                  </m:r>
                                  <m: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ê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⊥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∥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533" y="1310889"/>
                    <a:ext cx="8466476" cy="103575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65"/>
            <p:cNvGrpSpPr/>
            <p:nvPr/>
          </p:nvGrpSpPr>
          <p:grpSpPr>
            <a:xfrm>
              <a:off x="1076414" y="4334804"/>
              <a:ext cx="4549985" cy="1163283"/>
              <a:chOff x="166396" y="8711991"/>
              <a:chExt cx="4549985" cy="1163283"/>
            </a:xfrm>
          </p:grpSpPr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0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8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>
                <a:off x="900094" y="8711991"/>
                <a:ext cx="3816287" cy="1163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2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34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792" y="4819331"/>
            <a:ext cx="11834900" cy="2038669"/>
            <a:chOff x="184495" y="3636277"/>
            <a:chExt cx="11834900" cy="271791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4889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7" cy="693772"/>
              <a:chOff x="1275608" y="6239450"/>
              <a:chExt cx="4592536" cy="126054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43597" y="4875453"/>
                <a:ext cx="1177203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4"/>
                <a:ext cx="852450" cy="116905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752781"/>
            <a:chOff x="534987" y="1869705"/>
            <a:chExt cx="23404876" cy="126271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262717"/>
              <a:chOff x="534987" y="1647866"/>
              <a:chExt cx="23340848" cy="126271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18969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10329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nl-NL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nl-NL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nl-NL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nl-NL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đề </m:t>
                        </m:r>
                        <m:r>
                          <m:rPr>
                            <m:nor/>
                          </m:rPr>
                          <a:rPr lang="nl-NL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nl-NL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nl-NL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nl-NL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sau</m:t>
                        </m:r>
                        <m:r>
                          <m:rPr>
                            <m:nor/>
                          </m:rPr>
                          <a:rPr lang="nl-NL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đâ</m:t>
                        </m:r>
                        <m:r>
                          <m:rPr>
                            <m:nor/>
                          </m:rPr>
                          <a:rPr lang="nl-NL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nl-NL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nl-NL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nl-NL" sz="3600" b="1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đú</m:t>
                        </m:r>
                        <m:r>
                          <m:rPr>
                            <m:nor/>
                          </m:rPr>
                          <a:rPr lang="nl-NL" sz="3600" b="1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nl-NL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?</m:t>
                        </m:r>
                      </m:oMath>
                    </m:oMathPara>
                  </a14:m>
                  <a:endParaRPr lang="vi-VN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103295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02417" y="971111"/>
            <a:ext cx="11698275" cy="1015448"/>
            <a:chOff x="1232299" y="5537541"/>
            <a:chExt cx="22450745" cy="203115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4" y="5537541"/>
              <a:ext cx="21542660" cy="20311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</a:pPr>
              <a:r>
                <a:rPr lang="nl-NL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Hai đường thẳng cùng vuông góc với một đường thẳng thì song song với nhau.</a:t>
              </a:r>
              <a:endPara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232299" y="6039316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302417" y="2013700"/>
            <a:ext cx="11710039" cy="893626"/>
            <a:chOff x="1203995" y="5781214"/>
            <a:chExt cx="22473322" cy="178748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FB0B6341-256C-4170-AF4E-1216E5EDD04C}"/>
                </a:ext>
              </a:extLst>
            </p:cNvPr>
            <p:cNvSpPr/>
            <p:nvPr/>
          </p:nvSpPr>
          <p:spPr>
            <a:xfrm>
              <a:off x="2140382" y="5781214"/>
              <a:ext cx="21536935" cy="178748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</a:pPr>
              <a:r>
                <a:rPr lang="nl-NL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Hai đường thẳng cùng vuông góc với một đường thẳng thì vuông góc với nhau.</a:t>
              </a:r>
              <a:endPara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203995" y="6068795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302417" y="2934467"/>
            <a:ext cx="11751035" cy="978623"/>
            <a:chOff x="1175691" y="5611198"/>
            <a:chExt cx="22552000" cy="19575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6E15A8FC-94CE-45FB-8D02-B33F2327F992}"/>
                </a:ext>
              </a:extLst>
            </p:cNvPr>
            <p:cNvSpPr/>
            <p:nvPr/>
          </p:nvSpPr>
          <p:spPr>
            <a:xfrm>
              <a:off x="2140382" y="5611198"/>
              <a:ext cx="21587309" cy="1957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</a:pPr>
              <a:r>
                <a:rPr lang="nl-NL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 đường thẳng vuông góc với một trong hai đường thẳng vuông góc với nhau thì song song với đường thẳng còn lại.</a:t>
              </a:r>
              <a:endPara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175691" y="6186815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302417" y="3940230"/>
            <a:ext cx="11751035" cy="806417"/>
            <a:chOff x="1175691" y="5690155"/>
            <a:chExt cx="22552000" cy="161304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4" y="5690155"/>
              <a:ext cx="21587307" cy="161304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</a:pPr>
              <a:r>
                <a:rPr lang="nl-NL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 đường thẳng vuông góc với một trong hai đường thẳng song song thì vuông góc với đường thẳng còn lại.</a:t>
              </a:r>
              <a:endPara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175691" y="6186815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148D75C-9524-4005-AADE-77AC280B7203}"/>
              </a:ext>
            </a:extLst>
          </p:cNvPr>
          <p:cNvSpPr/>
          <p:nvPr/>
        </p:nvSpPr>
        <p:spPr>
          <a:xfrm>
            <a:off x="302417" y="4201835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2687" y="5529902"/>
                <a:ext cx="52662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/>
                          </a:rPr>
                          <m:t>𝛥</m:t>
                        </m:r>
                      </m:e>
                      <m:sub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có véc tơ chỉ phương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87" y="5529902"/>
                <a:ext cx="526625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736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2687" y="5961031"/>
                <a:ext cx="5357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/>
                          </a:rPr>
                          <m:t>𝛥</m:t>
                        </m:r>
                      </m:e>
                      <m:sub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có véc tơ chỉ  phương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87" y="5961031"/>
                <a:ext cx="535742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706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2687" y="6384501"/>
                <a:ext cx="49932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có véc 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87" y="6384501"/>
                <a:ext cx="499322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829" t="-19737" r="-6951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59272" y="5189282"/>
                <a:ext cx="6096000" cy="142090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2400" i="1">
                                  <a:latin typeface="Cambria Math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i="1">
                                      <a:latin typeface="Cambria Math"/>
                                    </a:rPr>
                                    <m:t>𝛥</m:t>
                                  </m:r>
                                </m:e>
                                <m:sub>
                                  <m:r>
                                    <a:rPr lang="nl-NL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nl-NL" sz="2400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//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2400">
                                      <a:latin typeface="Cambria Math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nl-NL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l-NL" sz="2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2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nl-NL" sz="2400" i="1">
                                  <a:latin typeface="Cambria Math"/>
                                </a:rPr>
                                <m:t>⊥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i="1">
                                      <a:latin typeface="Cambria Math"/>
                                    </a:rPr>
                                    <m:t>𝛥</m:t>
                                  </m:r>
                                </m:e>
                                <m:sub>
                                  <m:r>
                                    <a:rPr lang="nl-NL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nl-NL" sz="2400" i="1">
                          <a:latin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2400" i="1">
                                  <a:latin typeface="Cambria Math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nl-NL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2400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nl-NL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ù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𝑛𝑔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𝑝h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ươ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𝑛𝑔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.</m:t>
                              </m:r>
                            </m:e>
                            <m:e>
                              <m:r>
                                <a:rPr lang="nl-NL" sz="2400" i="1">
                                  <a:latin typeface="Cambria Math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nl-NL" sz="2400" i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nl-NL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2400" i="1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nl-NL" sz="2400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nl-NL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400" i="1">
                        <a:latin typeface="Cambria Math"/>
                      </a:rPr>
                      <m:t>=0⇒</m:t>
                    </m:r>
                    <m:r>
                      <a:rPr lang="nl-NL" sz="2400" i="1">
                        <a:latin typeface="Cambria Math"/>
                      </a:rPr>
                      <m:t>𝑑</m:t>
                    </m:r>
                    <m:r>
                      <a:rPr lang="nl-NL" sz="2400" i="1">
                        <a:latin typeface="Cambria Math"/>
                      </a:rPr>
                      <m:t>⊥</m:t>
                    </m:r>
                    <m:sSub>
                      <m:sSub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/>
                          </a:rPr>
                          <m:t>𝛥</m:t>
                        </m:r>
                      </m:e>
                      <m:sub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nl-NL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 D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72" y="5189282"/>
                <a:ext cx="6096000" cy="1420902"/>
              </a:xfrm>
              <a:prstGeom prst="rect">
                <a:avLst/>
              </a:prstGeom>
              <a:blipFill rotWithShape="0">
                <a:blip r:embed="rId6"/>
                <a:stretch>
                  <a:fillRect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2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  <p:bldP spid="4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792" y="4819331"/>
            <a:ext cx="11834900" cy="2038669"/>
            <a:chOff x="184495" y="3636277"/>
            <a:chExt cx="11834900" cy="271791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4889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7" cy="693772"/>
              <a:chOff x="1275608" y="6239450"/>
              <a:chExt cx="4592536" cy="126054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43597" y="4875453"/>
                <a:ext cx="1177203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4"/>
                <a:ext cx="852450" cy="116905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752781"/>
            <a:chOff x="534987" y="1869705"/>
            <a:chExt cx="23404876" cy="126271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262717"/>
              <a:chOff x="534987" y="1647866"/>
              <a:chExt cx="23340848" cy="126271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18969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10329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Trong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đề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đề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sai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?</m:t>
                        </m:r>
                      </m:oMath>
                    </m:oMathPara>
                  </a14:m>
                  <a:endParaRPr lang="vi-VN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103295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02417" y="971111"/>
            <a:ext cx="11698275" cy="1015448"/>
            <a:chOff x="1232299" y="5537541"/>
            <a:chExt cx="22450745" cy="203115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4" y="5537541"/>
              <a:ext cx="21542660" cy="20311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</a:pPr>
              <a:r>
                <a:rPr lang="vi-VN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 đường thẳng vuông góc với hai đường thẳng cắt nhau thuộc một mặt phẳng thì nó vuông góc với mặt phẳng đó.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232299" y="6039316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99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302417" y="2013700"/>
            <a:ext cx="11710039" cy="893626"/>
            <a:chOff x="1203995" y="5781214"/>
            <a:chExt cx="22473322" cy="1787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2" y="5781214"/>
                  <a:ext cx="21536935" cy="178748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Nếu đường thẳng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song song với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và đường thẳng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vuông góc với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vuông góc với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2" y="5781214"/>
                  <a:ext cx="21536935" cy="178748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90" t="-15484" b="-219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203995" y="6068795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302417" y="2934467"/>
            <a:ext cx="11751035" cy="978623"/>
            <a:chOff x="1175691" y="5611198"/>
            <a:chExt cx="22552000" cy="1957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2" y="5611198"/>
                  <a:ext cx="21587309" cy="195750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Nếu đường thẳng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song song với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và đường thẳng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vuông góc với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vuông góc với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2" y="5611198"/>
                  <a:ext cx="21587309" cy="19575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33" t="-10059" b="-1597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175691" y="6186815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302417" y="3940230"/>
            <a:ext cx="11751035" cy="806417"/>
            <a:chOff x="1175691" y="5690155"/>
            <a:chExt cx="22552000" cy="1613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5690155"/>
                  <a:ext cx="21587307" cy="161304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Nếu đường thẳng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song song với đường thẳng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song song với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song song hoặc thuộc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5690155"/>
                  <a:ext cx="21587307" cy="16130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33" t="-21986" b="-290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175691" y="6186815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148D75C-9524-4005-AADE-77AC280B7203}"/>
              </a:ext>
            </a:extLst>
          </p:cNvPr>
          <p:cNvSpPr/>
          <p:nvPr/>
        </p:nvSpPr>
        <p:spPr>
          <a:xfrm>
            <a:off x="316035" y="3211686"/>
            <a:ext cx="544265" cy="53212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3" name="Rectangle 2"/>
          <p:cNvSpPr/>
          <p:nvPr/>
        </p:nvSpPr>
        <p:spPr>
          <a:xfrm>
            <a:off x="619340" y="5504729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</a:rPr>
              <a:t>Chọn C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3557838"/>
            <a:chOff x="184495" y="3636277"/>
            <a:chExt cx="11834900" cy="355830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1"/>
            <a:chOff x="534987" y="1869705"/>
            <a:chExt cx="23340848" cy="222988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Trong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gian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Qua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bao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nhiêu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endPara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1888" b="-181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1619636"/>
            <a:ext cx="10828856" cy="667408"/>
            <a:chOff x="247181" y="2284724"/>
            <a:chExt cx="10828856" cy="66749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324454"/>
              <a:ext cx="2242888" cy="627763"/>
              <a:chOff x="5537206" y="1785167"/>
              <a:chExt cx="2235284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785167"/>
                <a:ext cx="1944740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1710945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3.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1710945" cy="48647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087326" cy="627753"/>
              <a:chOff x="5537206" y="1785173"/>
              <a:chExt cx="2080249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1789704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249781" y="1882289"/>
                <a:ext cx="1339172" cy="48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vô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99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3" y="2284724"/>
              <a:ext cx="1832742" cy="667493"/>
              <a:chOff x="5537206" y="1748231"/>
              <a:chExt cx="1826528" cy="62052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1535984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9" y="1748231"/>
                    <a:ext cx="1260578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48231"/>
                    <a:ext cx="1260578" cy="4864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298782"/>
              <a:ext cx="2081097" cy="653435"/>
              <a:chOff x="5537206" y="1761297"/>
              <a:chExt cx="2074042" cy="60745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1783498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1487625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1487625" cy="48646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175695" y="1698614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11" name="Rectangle 10"/>
          <p:cNvSpPr/>
          <p:nvPr/>
        </p:nvSpPr>
        <p:spPr>
          <a:xfrm>
            <a:off x="656643" y="3564751"/>
            <a:ext cx="10771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662" y="4671434"/>
            <a:ext cx="2409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vi-VN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3557838"/>
            <a:chOff x="184495" y="3636277"/>
            <a:chExt cx="11834900" cy="355830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1"/>
            <a:chOff x="534987" y="1869705"/>
            <a:chExt cx="23340848" cy="222988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lập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sau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đây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endPara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1888" b="-181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1619636"/>
            <a:ext cx="10828856" cy="667408"/>
            <a:chOff x="247181" y="2284724"/>
            <a:chExt cx="10828856" cy="66749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324454"/>
              <a:ext cx="2242888" cy="627764"/>
              <a:chOff x="5537206" y="1785167"/>
              <a:chExt cx="2235284" cy="58359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785167"/>
                <a:ext cx="1944740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171094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171094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087326" cy="627753"/>
              <a:chOff x="5537206" y="1785173"/>
              <a:chExt cx="2080249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1789704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1" y="1882289"/>
                    <a:ext cx="1339172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𝐴𝐶</m:t>
                        </m:r>
                      </m:oMath>
                    </a14:m>
                    <a:r>
                      <a:rPr lang="vi-VN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1" y="1882289"/>
                    <a:ext cx="1339172" cy="4864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1628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3" y="2284724"/>
              <a:ext cx="1832742" cy="667493"/>
              <a:chOff x="5537206" y="1748231"/>
              <a:chExt cx="1826528" cy="62052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1535984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9" y="1748231"/>
                    <a:ext cx="1260578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48231"/>
                    <a:ext cx="1260578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298782"/>
              <a:ext cx="2081097" cy="653435"/>
              <a:chOff x="5537206" y="1761297"/>
              <a:chExt cx="2074042" cy="60745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1783498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1487625" cy="44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1487625" cy="44640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79543" y="1729241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9619" y="3414921"/>
                <a:ext cx="56858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𝐷</m:t>
                    </m:r>
                    <m:r>
                      <a:rPr lang="en-US" sz="2400" i="1">
                        <a:latin typeface="Cambria Math"/>
                      </a:rPr>
                      <m:t>//</m:t>
                    </m:r>
                    <m:sSup>
                      <m:sSup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𝐷</m:t>
                    </m:r>
                    <m:r>
                      <a:rPr lang="en-US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19" y="3414921"/>
                <a:ext cx="5685852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717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81784" y="4202617"/>
            <a:ext cx="1187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03" y="2849803"/>
            <a:ext cx="3652809" cy="3217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94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3557838"/>
            <a:chOff x="184495" y="3636277"/>
            <a:chExt cx="11834900" cy="355830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1"/>
            <a:chOff x="534987" y="1869705"/>
            <a:chExt cx="23340848" cy="222988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là tam giác vuông tại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𝑆𝐴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Mệnh đề nào sau đây đúng?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1888" b="-181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19636"/>
            <a:ext cx="11491374" cy="667408"/>
            <a:chOff x="247182" y="2284724"/>
            <a:chExt cx="11491374" cy="66749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16712" cy="627762"/>
              <a:chOff x="5537206" y="1785167"/>
              <a:chExt cx="2607840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132975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𝐴𝐶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𝑆𝐴𝐵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132975" cy="48647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852953" cy="627753"/>
              <a:chOff x="5537206" y="1785173"/>
              <a:chExt cx="2843280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130706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𝐵𝐶</m:t>
                        </m:r>
                        <m:r>
                          <a:rPr lang="vi-VN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⊥</m:t>
                        </m:r>
                        <m:d>
                          <m:dPr>
                            <m:ctrlPr>
                              <a:rPr lang="vi-V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𝑆𝐴𝐵</m:t>
                            </m:r>
                          </m:e>
                        </m:d>
                      </m:oMath>
                    </a14:m>
                    <a:r>
                      <a:rPr lang="vi-VN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130706" cy="4864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1628" r="-5128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3" y="2284724"/>
              <a:ext cx="2707229" cy="667493"/>
              <a:chOff x="5537206" y="1748231"/>
              <a:chExt cx="2698050" cy="62052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9" y="1748231"/>
                    <a:ext cx="2157197" cy="5353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𝑆𝐵𝐶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48231"/>
                    <a:ext cx="2157197" cy="53535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298779"/>
              <a:ext cx="2743616" cy="653434"/>
              <a:chOff x="5537206" y="1761297"/>
              <a:chExt cx="2734315" cy="60745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147898" cy="44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𝐴𝐶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𝑆𝐵𝐶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147898" cy="44640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160430" y="171336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79635" y="4632932"/>
            <a:ext cx="1187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Picture 6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03" y="2849803"/>
            <a:ext cx="4202354" cy="33477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47047" y="3363972"/>
                <a:ext cx="3643305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𝐵𝐶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𝐴𝐵</m:t>
                            </m:r>
                          </m:e>
                          <m:e>
                            <m:r>
                              <a:rPr lang="vi-VN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𝐵𝐶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4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vi-VN" sz="2400" i="1">
                        <a:latin typeface="Cambria Math"/>
                      </a:rPr>
                      <m:t>⇒</m:t>
                    </m:r>
                    <m:r>
                      <a:rPr lang="vi-VN" sz="2400" i="1">
                        <a:latin typeface="Cambria Math"/>
                      </a:rPr>
                      <m:t>𝐵𝐶</m:t>
                    </m:r>
                    <m:r>
                      <a:rPr lang="vi-VN" sz="24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47" y="3363972"/>
                <a:ext cx="3643305" cy="916148"/>
              </a:xfrm>
              <a:prstGeom prst="rect">
                <a:avLst/>
              </a:prstGeom>
              <a:blipFill rotWithShape="0">
                <a:blip r:embed="rId9"/>
                <a:stretch>
                  <a:fillRect r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5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3557838"/>
            <a:chOff x="184495" y="3636277"/>
            <a:chExt cx="11834900" cy="355830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1"/>
            <a:chOff x="534987" y="1869705"/>
            <a:chExt cx="23340848" cy="222988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nl-NL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𝑆𝐴</m:t>
                      </m:r>
                      <m:r>
                        <a:rPr lang="nl-NL" sz="2800" i="1">
                          <a:solidFill>
                            <a:prstClr val="black"/>
                          </a:solidFill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𝐻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là hình chiếu vuông góc của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lên</a:t>
                  </a:r>
                  <a14:m>
                    <m:oMath xmlns:m="http://schemas.openxmlformats.org/officeDocument/2006/math">
                      <m:r>
                        <a:rPr lang="vi-VN" sz="28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𝐵𝐶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Hãy </a:t>
                  </a: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họn khẳng định </a:t>
                  </a:r>
                  <a:r>
                    <a:rPr lang="nl-NL" sz="2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đúng</a:t>
                  </a:r>
                  <a:r>
                    <a:rPr lang="vi-VN" sz="2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endPara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1888" r="-1084" b="-181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19636"/>
            <a:ext cx="11491374" cy="667408"/>
            <a:chOff x="247182" y="2284724"/>
            <a:chExt cx="11491374" cy="66749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16712" cy="627763"/>
              <a:chOff x="5537206" y="1785167"/>
              <a:chExt cx="2607840" cy="58359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𝐵𝐶</m:t>
                          </m:r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𝐴𝐶</m:t>
                          </m:r>
                          <m:r>
                            <m:rPr>
                              <m:nor/>
                            </m:rPr>
                            <a:rPr lang="nl-NL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852953" cy="627753"/>
              <a:chOff x="5537206" y="1785173"/>
              <a:chExt cx="2843280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130706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nl-NL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𝐵𝐶</m:t>
                        </m:r>
                        <m:r>
                          <a:rPr lang="nl-NL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⊥</m:t>
                        </m:r>
                        <m:r>
                          <a:rPr lang="nl-NL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𝐴𝐻</m:t>
                        </m:r>
                      </m:oMath>
                    </a14:m>
                    <a:r>
                      <a:rPr lang="nl-NL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130706" cy="4864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1628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3" y="2284724"/>
              <a:ext cx="2707229" cy="667493"/>
              <a:chOff x="5537206" y="1748231"/>
              <a:chExt cx="2698050" cy="62052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9" y="1748231"/>
                    <a:ext cx="2157197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𝐵𝐶</m:t>
                          </m:r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𝑆𝐶</m:t>
                          </m:r>
                          <m:r>
                            <m:rPr>
                              <m:nor/>
                            </m:rPr>
                            <a:rPr lang="nl-NL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48231"/>
                    <a:ext cx="2157197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298779"/>
              <a:ext cx="2743616" cy="653434"/>
              <a:chOff x="5537206" y="1761297"/>
              <a:chExt cx="2734315" cy="60745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147898" cy="44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𝐵𝐶</m:t>
                          </m:r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  <m:r>
                            <m:rPr>
                              <m:nor/>
                            </m:rPr>
                            <a:rPr lang="nl-NL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147898" cy="44640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160430" y="1715347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79635" y="4632932"/>
            <a:ext cx="1187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47047" y="3363972"/>
                <a:ext cx="536198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𝑆𝐻</m:t>
                    </m:r>
                    <m:r>
                      <a:rPr lang="vi-VN" sz="2400" i="1">
                        <a:latin typeface="Cambria Math"/>
                      </a:rPr>
                      <m:t>⊥</m:t>
                    </m:r>
                    <m:r>
                      <a:rPr lang="vi-VN" sz="2400" i="1">
                        <a:latin typeface="Cambria Math"/>
                      </a:rPr>
                      <m:t>𝐵𝐶</m:t>
                    </m:r>
                    <m:r>
                      <a:rPr lang="vi-VN" sz="2400" i="1">
                        <a:latin typeface="Cambria Math"/>
                      </a:rPr>
                      <m:t>;</m:t>
                    </m:r>
                    <m:r>
                      <a:rPr lang="vi-VN" sz="2400" i="1">
                        <a:latin typeface="Cambria Math"/>
                      </a:rPr>
                      <m:t>𝑆𝐴</m:t>
                    </m:r>
                    <m:r>
                      <a:rPr lang="vi-VN" sz="2400" i="1">
                        <a:latin typeface="Cambria Math"/>
                      </a:rPr>
                      <m:t>⊥</m:t>
                    </m:r>
                    <m:r>
                      <a:rPr lang="vi-VN" sz="2400" i="1">
                        <a:latin typeface="Cambria Math"/>
                      </a:rPr>
                      <m:t>𝐵𝐶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𝐵𝐶</m:t>
                    </m:r>
                    <m:r>
                      <a:rPr lang="vi-VN" sz="24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/>
                          </a:rPr>
                          <m:t>𝑆𝐴𝐻</m:t>
                        </m:r>
                      </m:e>
                    </m:d>
                    <m:r>
                      <a:rPr lang="vi-VN" sz="2400" i="1">
                        <a:latin typeface="Cambria Math"/>
                      </a:rPr>
                      <m:t>.</m:t>
                    </m:r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Tức là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𝐵𝐶</m:t>
                    </m:r>
                    <m:r>
                      <a:rPr lang="vi-VN" sz="2400" i="1">
                        <a:latin typeface="Cambria Math"/>
                      </a:rPr>
                      <m:t>⊥</m:t>
                    </m:r>
                    <m:r>
                      <a:rPr lang="vi-VN" sz="2400" i="1">
                        <a:latin typeface="Cambria Math"/>
                      </a:rPr>
                      <m:t>𝐴𝐻</m:t>
                    </m:r>
                    <m:r>
                      <a:rPr lang="vi-VN" sz="2400" i="1">
                        <a:latin typeface="Cambria Math"/>
                      </a:rPr>
                      <m:t>.</m:t>
                    </m:r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47" y="3363972"/>
                <a:ext cx="5361981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81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61" y="2783161"/>
            <a:ext cx="3802686" cy="3401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9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3557838"/>
            <a:chOff x="184495" y="3636277"/>
            <a:chExt cx="11834900" cy="355830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1"/>
            <a:chOff x="534987" y="1869705"/>
            <a:chExt cx="23340848" cy="222988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là hình thoi tâm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𝑆𝐴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𝑆𝐶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𝑆𝐵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𝑆𝐷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Trong các mệnh đề sau, mệnh đề nào </a:t>
                  </a:r>
                  <a:r>
                    <a:rPr lang="nl-NL" sz="2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sai?</a:t>
                  </a:r>
                  <a:endPara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1888" b="-181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19636"/>
            <a:ext cx="11491374" cy="667408"/>
            <a:chOff x="247182" y="2284724"/>
            <a:chExt cx="11491374" cy="66749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16712" cy="627763"/>
              <a:chOff x="5537206" y="1785167"/>
              <a:chExt cx="2607840" cy="58359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𝐴𝐶</m:t>
                          </m:r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𝑆𝐴</m:t>
                          </m:r>
                          <m:r>
                            <m:rPr>
                              <m:nor/>
                            </m:rPr>
                            <a:rPr lang="nl-NL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852953" cy="627753"/>
              <a:chOff x="5537206" y="1785173"/>
              <a:chExt cx="2843280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130706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nl-NL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𝐴𝐶</m:t>
                        </m:r>
                        <m:r>
                          <a:rPr lang="nl-NL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⊥</m:t>
                        </m:r>
                        <m:r>
                          <a:rPr lang="nl-NL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𝑆𝐷</m:t>
                        </m:r>
                      </m:oMath>
                    </a14:m>
                    <a:r>
                      <a:rPr lang="nl-NL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130706" cy="4864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1628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3" y="2284724"/>
              <a:ext cx="2707229" cy="667493"/>
              <a:chOff x="5537206" y="1748231"/>
              <a:chExt cx="2698050" cy="62052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9" y="1748231"/>
                    <a:ext cx="2157197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𝐵𝐷</m:t>
                          </m:r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𝑆𝐴</m:t>
                          </m:r>
                          <m:r>
                            <m:rPr>
                              <m:nor/>
                            </m:rPr>
                            <a:rPr lang="nl-NL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48231"/>
                    <a:ext cx="2157197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298779"/>
              <a:ext cx="2743616" cy="653434"/>
              <a:chOff x="5537206" y="1761297"/>
              <a:chExt cx="2734315" cy="60745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147898" cy="44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𝐴𝐶</m:t>
                          </m:r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r>
                            <a:rPr lang="nl-NL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𝐵𝐷</m:t>
                          </m:r>
                          <m:r>
                            <m:rPr>
                              <m:nor/>
                            </m:rPr>
                            <a:rPr lang="nl-NL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147898" cy="44640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59513" y="165614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79635" y="4632932"/>
            <a:ext cx="1187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A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6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183" y="2992368"/>
            <a:ext cx="3507798" cy="319780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62730" y="3225599"/>
                <a:ext cx="65596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Dễ thấy do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𝑆𝐴</m:t>
                    </m:r>
                    <m:r>
                      <a:rPr lang="vi-VN" sz="2400" i="1">
                        <a:latin typeface="Cambria Math"/>
                      </a:rPr>
                      <m:t>=</m:t>
                    </m:r>
                    <m:r>
                      <a:rPr lang="vi-VN" sz="2400" i="1">
                        <a:latin typeface="Cambria Math"/>
                      </a:rPr>
                      <m:t>𝑆𝐶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𝛥</m:t>
                    </m:r>
                    <m:r>
                      <a:rPr lang="vi-VN" sz="2400" i="1">
                        <a:latin typeface="Cambria Math"/>
                      </a:rPr>
                      <m:t>𝑆𝐴𝐶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cân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𝑆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𝑆𝑂</m:t>
                    </m:r>
                    <m:r>
                      <a:rPr lang="vi-VN" sz="2400" i="1">
                        <a:latin typeface="Cambria Math"/>
                      </a:rPr>
                      <m:t>⊥</m:t>
                    </m:r>
                    <m:r>
                      <a:rPr lang="vi-VN" sz="2400" i="1">
                        <a:latin typeface="Cambria Math"/>
                      </a:rPr>
                      <m:t>𝐴𝐶</m:t>
                    </m:r>
                    <m:r>
                      <a:rPr lang="vi-VN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30" y="3225599"/>
                <a:ext cx="6559681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48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62730" y="3735092"/>
                <a:ext cx="26564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Tương tự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𝑆𝑂</m:t>
                    </m:r>
                    <m:r>
                      <a:rPr lang="vi-VN" sz="2400" i="1">
                        <a:latin typeface="Cambria Math"/>
                      </a:rPr>
                      <m:t>⊥</m:t>
                    </m:r>
                    <m:r>
                      <a:rPr lang="vi-VN" sz="2400" i="1">
                        <a:latin typeface="Cambria Math"/>
                      </a:rPr>
                      <m:t>𝐵𝐷</m:t>
                    </m:r>
                    <m:r>
                      <a:rPr lang="vi-VN" sz="2400" i="1">
                        <a:latin typeface="Cambria Math"/>
                      </a:rPr>
                      <m:t>.</m:t>
                    </m:r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30" y="3735092"/>
                <a:ext cx="2656433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367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62730" y="4244584"/>
                <a:ext cx="63563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𝐴𝐶</m:t>
                    </m:r>
                    <m:r>
                      <a:rPr lang="vi-VN" sz="2400" i="1">
                        <a:latin typeface="Cambria Math"/>
                      </a:rPr>
                      <m:t>⊥</m:t>
                    </m:r>
                    <m:r>
                      <a:rPr lang="vi-VN" sz="2400" i="1">
                        <a:latin typeface="Cambria Math"/>
                      </a:rPr>
                      <m:t>𝑆𝑂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𝐴𝐶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không vuông góc với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𝑆𝐴</m:t>
                    </m:r>
                    <m:r>
                      <a:rPr lang="vi-VN" sz="2400" i="1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30" y="4244584"/>
                <a:ext cx="6356355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534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7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3557838"/>
            <a:chOff x="184495" y="3636277"/>
            <a:chExt cx="11834900" cy="355830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1"/>
            <a:chOff x="534987" y="1869705"/>
            <a:chExt cx="23340848" cy="222988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có đáy là hình vuông,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𝑆𝐴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⊥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Khẳng định nào sau đây đúng?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1888" b="-181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19636"/>
            <a:ext cx="11491374" cy="667409"/>
            <a:chOff x="247182" y="2284724"/>
            <a:chExt cx="11491374" cy="66749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16712" cy="627763"/>
              <a:chOff x="5537206" y="1785167"/>
              <a:chExt cx="2607840" cy="58359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𝐵𝐴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⊥(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𝑆𝐴𝐶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852953" cy="627754"/>
              <a:chOff x="5537206" y="1785173"/>
              <a:chExt cx="2843280" cy="58358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𝐵𝐴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⊥(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𝑆𝐵𝐶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vi-VN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1628" r="-4843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3" y="2284724"/>
              <a:ext cx="2707229" cy="667493"/>
              <a:chOff x="5537206" y="1748231"/>
              <a:chExt cx="2698050" cy="62052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9" y="1748231"/>
                    <a:ext cx="2157197" cy="5353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𝐵𝐴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⊥(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𝑆𝐶𝐷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48231"/>
                    <a:ext cx="2157197" cy="53535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298779"/>
              <a:ext cx="2743616" cy="653434"/>
              <a:chOff x="5537206" y="1761297"/>
              <a:chExt cx="2734315" cy="60745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147898" cy="44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𝐵𝐴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⊥(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𝑆𝐴𝐷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147898" cy="44640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847" b="-227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8952645" y="171336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79635" y="4632932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47047" y="3363972"/>
                <a:ext cx="52071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𝐴𝐵</m:t>
                    </m:r>
                    <m:r>
                      <a:rPr lang="en-US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𝑆𝐴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𝐴𝐵</m:t>
                    </m:r>
                    <m:r>
                      <a:rPr lang="en-US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𝐴𝐷</m:t>
                    </m:r>
                    <m:r>
                      <a:rPr lang="en-US" sz="2400" i="1">
                        <a:latin typeface="Cambria Math"/>
                      </a:rPr>
                      <m:t>⇒</m:t>
                    </m:r>
                    <m:r>
                      <a:rPr lang="en-US" sz="2400" i="1">
                        <a:latin typeface="Cambria Math"/>
                      </a:rPr>
                      <m:t>𝐴𝐵</m:t>
                    </m:r>
                    <m:r>
                      <a:rPr lang="en-US" sz="2400" i="1">
                        <a:latin typeface="Cambria Math"/>
                      </a:rPr>
                      <m:t>⊥(</m:t>
                    </m:r>
                    <m:r>
                      <a:rPr lang="en-US" sz="2400" i="1">
                        <a:latin typeface="Cambria Math"/>
                      </a:rPr>
                      <m:t>𝑆𝐴𝐷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47" y="3363972"/>
                <a:ext cx="5207195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874" t="-10526" r="-9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32" y="2846438"/>
            <a:ext cx="3315249" cy="3318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89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3557838"/>
            <a:chOff x="184495" y="3636277"/>
            <a:chExt cx="11834900" cy="355830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1"/>
            <a:chOff x="534987" y="1869705"/>
            <a:chExt cx="23340848" cy="222988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tứ diện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𝑂𝐴𝐵𝐶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𝑂𝐴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𝑂𝐵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𝑂𝐶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đôi một vuông góc. OA vuông góc với đường thẳng nào sau đây?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1888" r="-1747" b="-181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19636"/>
            <a:ext cx="11491374" cy="667408"/>
            <a:chOff x="247182" y="2284724"/>
            <a:chExt cx="11491374" cy="66749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16712" cy="627763"/>
              <a:chOff x="5537206" y="1785167"/>
              <a:chExt cx="2607840" cy="58359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𝐵𝐶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852953" cy="627753"/>
              <a:chOff x="5537206" y="1785173"/>
              <a:chExt cx="2843280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130706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</m:t>
                        </m:r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130706" cy="4864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1628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3" y="2284724"/>
              <a:ext cx="2707229" cy="667493"/>
              <a:chOff x="5537206" y="1748231"/>
              <a:chExt cx="2698050" cy="62052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9" y="1748231"/>
                    <a:ext cx="2157197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𝐴𝐶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48231"/>
                    <a:ext cx="2157197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298779"/>
              <a:ext cx="2743616" cy="653434"/>
              <a:chOff x="5537206" y="1761297"/>
              <a:chExt cx="2734315" cy="60745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𝑂𝐵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59513" y="168565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79635" y="4632932"/>
            <a:ext cx="1187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6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428" y="2882391"/>
            <a:ext cx="3261129" cy="32096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9940" y="3280691"/>
                <a:ext cx="2986843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𝑂𝐴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𝑂𝐵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𝑂𝐴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𝑂𝐶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𝑂𝐵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∩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𝑂𝐶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𝑂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40" y="3280691"/>
                <a:ext cx="2986843" cy="1271438"/>
              </a:xfrm>
              <a:prstGeom prst="rect">
                <a:avLst/>
              </a:prstGeom>
              <a:blipFill rotWithShape="0">
                <a:blip r:embed="rId9"/>
                <a:stretch>
                  <a:fillRect l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36444" y="3618091"/>
                <a:ext cx="2251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⇒</m:t>
                      </m:r>
                      <m:r>
                        <a:rPr lang="en-US" sz="2400" i="1">
                          <a:latin typeface="Cambria Math"/>
                        </a:rPr>
                        <m:t>𝑂𝐴</m:t>
                      </m:r>
                      <m:r>
                        <a:rPr lang="en-US" sz="2400" i="1">
                          <a:latin typeface="Cambria Math"/>
                        </a:rPr>
                        <m:t>⊥(</m:t>
                      </m:r>
                      <m:r>
                        <a:rPr lang="en-US" sz="2400" i="1">
                          <a:latin typeface="Cambria Math"/>
                        </a:rPr>
                        <m:t>𝑂𝐵𝐶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444" y="3618091"/>
                <a:ext cx="2251386" cy="461665"/>
              </a:xfrm>
              <a:prstGeom prst="rect">
                <a:avLst/>
              </a:prstGeom>
              <a:blipFill rotWithShape="0">
                <a:blip r:embed="rId10"/>
                <a:stretch>
                  <a:fillRect r="-271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36882" y="3618091"/>
                <a:ext cx="17865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⇒</m:t>
                      </m:r>
                      <m:r>
                        <a:rPr lang="en-US" sz="2400" i="1">
                          <a:latin typeface="Cambria Math"/>
                        </a:rPr>
                        <m:t>𝑂𝐴</m:t>
                      </m:r>
                      <m:r>
                        <a:rPr lang="en-US" sz="2400" i="1">
                          <a:latin typeface="Cambria Math"/>
                        </a:rPr>
                        <m:t>⊥</m:t>
                      </m:r>
                      <m:r>
                        <a:rPr lang="en-US" sz="2400" i="1">
                          <a:latin typeface="Cambria Math"/>
                        </a:rPr>
                        <m:t>𝐵𝐶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82" y="3618091"/>
                <a:ext cx="1786515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0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3" y="304410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1" y="308137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CĐ44_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vuông góc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xmlns="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xmlns="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871860" y="2960175"/>
            <a:ext cx="4107280" cy="184505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24013" y="2264507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62157" y="3917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22521" y="3095161"/>
            <a:ext cx="722915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AutoShape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9805" y="4684301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xmlns="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xmlns="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xmlns="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xmlns="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68981" y="3262028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xmlns="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xmlns="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44090" y="4050906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xmlns="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xmlns="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52738" y="4833900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xmlns="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xmlns="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2922032" y="5807501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xmlns="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xmlns="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22070" y="5658342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4979" y="2479579"/>
            <a:ext cx="11834900" cy="3557838"/>
            <a:chOff x="184495" y="3636277"/>
            <a:chExt cx="11834900" cy="355830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1"/>
            <a:chOff x="534987" y="1869705"/>
            <a:chExt cx="23340848" cy="222988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có đáy là hình bình hành tâm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𝑆𝐴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𝑆𝐶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</m:oMath>
                  </a14:m>
                  <a:r>
                    <a:rPr lang="en-US" sz="28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𝑆𝐵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𝑆𝐷</m:t>
                      </m:r>
                    </m:oMath>
                  </a14:m>
                  <a:r>
                    <a:rPr lang="en-US" sz="28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Trong các khẳng định sau khẳng định nào đúng?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1888" b="-181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19636"/>
            <a:ext cx="11756240" cy="667408"/>
            <a:chOff x="247182" y="2284724"/>
            <a:chExt cx="11756240" cy="66749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2"/>
              <a:ext cx="2833817" cy="627762"/>
              <a:chOff x="5537206" y="1785167"/>
              <a:chExt cx="2824209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407512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349344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𝑆𝐴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𝐴𝐵𝐶𝐷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349344" cy="48647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3" y="2324465"/>
              <a:ext cx="3017677" cy="627753"/>
              <a:chOff x="5537206" y="1785173"/>
              <a:chExt cx="3007445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785173"/>
                <a:ext cx="2506994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02799" y="1813729"/>
                    <a:ext cx="2441852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𝑆𝑂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⊥</m:t>
                        </m:r>
                        <m:d>
                          <m:dPr>
                            <m:ctrlPr>
                              <a:rPr lang="vi-V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𝐴𝐵𝐶𝐷</m:t>
                            </m:r>
                          </m:e>
                        </m:d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2799" y="1813729"/>
                    <a:ext cx="2441852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1628" r="-1741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3" y="2284724"/>
              <a:ext cx="2990341" cy="667493"/>
              <a:chOff x="5537206" y="1748231"/>
              <a:chExt cx="2980202" cy="62052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526290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9" y="1748231"/>
                    <a:ext cx="2439349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𝑆𝐶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𝐴𝐵𝐶𝐷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48231"/>
                    <a:ext cx="2439349" cy="48646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298779"/>
              <a:ext cx="3008482" cy="653434"/>
              <a:chOff x="5537206" y="1761297"/>
              <a:chExt cx="2998283" cy="60745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618543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11866" cy="44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𝑆𝐵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𝐴𝐵𝐶𝐷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11866" cy="44640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173805" y="1684148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551646" y="5070570"/>
            <a:ext cx="1187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4559" y="3258411"/>
                <a:ext cx="50715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𝐴𝐶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𝐵𝐷</m:t>
                    </m:r>
                  </m:oMath>
                </a14:m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59" y="3258411"/>
                <a:ext cx="5071517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2404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34559" y="3776762"/>
                <a:ext cx="69060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𝑆𝐴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𝑆𝐶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𝑆𝐵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𝑆𝐷</m:t>
                    </m:r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𝑆𝑂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𝐴𝐶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𝑆𝑂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𝐵𝐷</m:t>
                    </m:r>
                  </m:oMath>
                </a14:m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59" y="3776762"/>
                <a:ext cx="6906058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76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34559" y="4295112"/>
                <a:ext cx="28002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𝑆𝑂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59" y="4295112"/>
                <a:ext cx="2800254" cy="523220"/>
              </a:xfrm>
              <a:prstGeom prst="rect">
                <a:avLst/>
              </a:prstGeom>
              <a:blipFill rotWithShape="0">
                <a:blip r:embed="rId10"/>
                <a:stretch>
                  <a:fillRect t="-12941" r="-347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179" y="2799829"/>
            <a:ext cx="3608475" cy="3199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6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7"/>
            <a:ext cx="11834900" cy="4201219"/>
            <a:chOff x="184495" y="3636277"/>
            <a:chExt cx="11834900" cy="401662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7876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1"/>
            <a:chOff x="534987" y="1869705"/>
            <a:chExt cx="23340848" cy="222988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có đáy là hình vuông , cạnh bên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𝑆𝐴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vuông góc với đáy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. Khẳng định nào sau đây </a:t>
                  </a:r>
                  <a:r>
                    <a:rPr lang="vi-VN" sz="2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sai</a:t>
                  </a: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? 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327724"/>
                  <a:ext cx="19835650" cy="14558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1888" b="-181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59354"/>
            <a:ext cx="11491374" cy="627687"/>
            <a:chOff x="247182" y="2324448"/>
            <a:chExt cx="11491374" cy="62776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48"/>
              <a:ext cx="2616712" cy="627761"/>
              <a:chOff x="5537206" y="1785167"/>
              <a:chExt cx="2607840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30508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𝐶𝐷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⊥(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𝑆𝐵𝐶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30508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2"/>
              <a:ext cx="2707234" cy="627752"/>
              <a:chOff x="5537206" y="1785173"/>
              <a:chExt cx="2698055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41937" y="1830502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𝑆𝐴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⊥(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𝐴𝐵𝐶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1937" y="1830502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1628" r="-4274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3" y="2324459"/>
              <a:ext cx="2698674" cy="627757"/>
              <a:chOff x="5537206" y="1785171"/>
              <a:chExt cx="2689524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69533" y="1830503"/>
                    <a:ext cx="2157197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𝐵𝐶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⊥(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𝑆𝐴𝐵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9533" y="1830503"/>
                    <a:ext cx="2157197" cy="48646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0"/>
              <a:ext cx="2743616" cy="627752"/>
              <a:chOff x="5537206" y="1785172"/>
              <a:chExt cx="2734315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830503"/>
                    <a:ext cx="2147898" cy="44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𝐵𝐷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⊥(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𝑆𝐴𝐶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30503"/>
                    <a:ext cx="2147898" cy="44640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847" b="-227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41918" y="1669666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519940" y="6222640"/>
            <a:ext cx="1187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6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29" y="2676578"/>
            <a:ext cx="3418341" cy="33605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9635" y="3265155"/>
                <a:ext cx="6665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Từ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, ta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𝑆𝐴</m:t>
                    </m:r>
                    <m:r>
                      <a:rPr lang="fr-FR" sz="2800" i="1">
                        <a:latin typeface="Cambria Math"/>
                      </a:rPr>
                      <m:t>⊥(</m:t>
                    </m:r>
                    <m:r>
                      <a:rPr lang="fr-FR" sz="2800" i="1">
                        <a:latin typeface="Cambria Math"/>
                      </a:rPr>
                      <m:t>𝐴𝐵𝐶</m:t>
                    </m:r>
                    <m:r>
                      <a:rPr lang="fr-FR" sz="2800" i="1">
                        <a:latin typeface="Cambria Math"/>
                      </a:rPr>
                      <m:t>)⇒</m:t>
                    </m:r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5" y="3265155"/>
                <a:ext cx="6665223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921" t="-12941" r="-1006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9635" y="3815335"/>
                <a:ext cx="6815135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𝐵𝐶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𝐴𝐵</m:t>
                            </m:r>
                          </m:e>
                          <m:e>
                            <m:r>
                              <a:rPr lang="fr-FR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𝐵𝐶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fr-FR" sz="2800" i="1">
                        <a:latin typeface="Cambria Math"/>
                      </a:rPr>
                      <m:t>⇒</m:t>
                    </m:r>
                    <m:r>
                      <a:rPr lang="fr-FR" sz="2800" i="1">
                        <a:latin typeface="Cambria Math"/>
                      </a:rPr>
                      <m:t>𝐵𝐶</m:t>
                    </m:r>
                    <m:r>
                      <a:rPr lang="fr-FR" sz="2800" i="1">
                        <a:latin typeface="Cambria Math"/>
                      </a:rPr>
                      <m:t>⊥(</m:t>
                    </m:r>
                    <m:r>
                      <a:rPr lang="fr-FR" sz="2800" i="1">
                        <a:latin typeface="Cambria Math"/>
                      </a:rPr>
                      <m:t>𝑆𝐴𝐵</m:t>
                    </m:r>
                    <m:r>
                      <a:rPr lang="fr-FR" sz="2800" i="1">
                        <a:latin typeface="Cambria Math"/>
                      </a:rPr>
                      <m:t>)⇒</m:t>
                    </m:r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C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5" y="3815335"/>
                <a:ext cx="6815135" cy="1053494"/>
              </a:xfrm>
              <a:prstGeom prst="rect">
                <a:avLst/>
              </a:prstGeom>
              <a:blipFill rotWithShape="0">
                <a:blip r:embed="rId10"/>
                <a:stretch>
                  <a:fillRect l="-1878" r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1276" y="4744273"/>
                <a:ext cx="6773649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𝐵𝐷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𝐴𝐶</m:t>
                            </m:r>
                          </m:e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𝐵𝐷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vi-VN" sz="2800" i="1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𝐵𝐷</m:t>
                    </m:r>
                    <m:r>
                      <a:rPr lang="vi-VN" sz="2800" i="1">
                        <a:latin typeface="Cambria Math"/>
                      </a:rPr>
                      <m:t>⊥(</m:t>
                    </m:r>
                    <m:r>
                      <a:rPr lang="vi-VN" sz="2800" i="1">
                        <a:latin typeface="Cambria Math"/>
                      </a:rPr>
                      <m:t>𝑆𝐴𝐶</m:t>
                    </m:r>
                    <m:r>
                      <a:rPr lang="vi-VN" sz="2800" i="1">
                        <a:latin typeface="Cambria Math"/>
                      </a:rPr>
                      <m:t>)⇒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76" y="4744273"/>
                <a:ext cx="6773649" cy="1053494"/>
              </a:xfrm>
              <a:prstGeom prst="rect">
                <a:avLst/>
              </a:prstGeom>
              <a:blipFill rotWithShape="0">
                <a:blip r:embed="rId11"/>
                <a:stretch>
                  <a:fillRect l="-1890" r="-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79635" y="5673210"/>
            <a:ext cx="2228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367939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3910222"/>
            <a:chOff x="184495" y="3636277"/>
            <a:chExt cx="11834900" cy="391073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6817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66547"/>
            <a:chOff x="534987" y="1869705"/>
            <a:chExt cx="23340848" cy="22922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có đáy là tam giác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vuông tại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và cạnh bên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𝑆𝐴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vuông góc với mặt phẳng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Mệnh đề nào dưới đây là đúng?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8738" b="-126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59353"/>
            <a:ext cx="11491374" cy="627687"/>
            <a:chOff x="247182" y="2324448"/>
            <a:chExt cx="11491374" cy="62776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48"/>
              <a:ext cx="2616712" cy="627761"/>
              <a:chOff x="5537206" y="1785167"/>
              <a:chExt cx="2607840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71644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𝑆𝐵𝐶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71644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2"/>
              <a:ext cx="2852953" cy="627752"/>
              <a:chOff x="5537206" y="1785173"/>
              <a:chExt cx="2843280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71638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𝐵𝐶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⊥</m:t>
                        </m:r>
                        <m:d>
                          <m:dPr>
                            <m:ctrlPr>
                              <a:rPr lang="vi-V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𝑆𝐴𝐶</m:t>
                            </m:r>
                          </m:e>
                        </m:d>
                      </m:oMath>
                    </a14:m>
                    <a:r>
                      <a:rPr lang="vi-VN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71638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1628" r="-4558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3" y="2324459"/>
              <a:ext cx="2707229" cy="627757"/>
              <a:chOff x="5537206" y="1785171"/>
              <a:chExt cx="2698050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9" y="1871641"/>
                    <a:ext cx="2157197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𝐵𝐶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𝑆𝐴𝐵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641"/>
                    <a:ext cx="2157197" cy="48646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1"/>
              <a:ext cx="2743616" cy="627752"/>
              <a:chOff x="5537206" y="1785172"/>
              <a:chExt cx="2734315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871638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𝑆𝐴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𝑆𝐵𝐶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71638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110509" y="1728338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79635" y="5399332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6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15" y="2745336"/>
            <a:ext cx="4497417" cy="35446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9635" y="4317589"/>
                <a:ext cx="43715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pt-BR" sz="28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pt-BR" sz="2800" i="1">
                        <a:latin typeface="Cambria Math"/>
                      </a:rPr>
                      <m:t>⇒</m:t>
                    </m:r>
                    <m:r>
                      <a:rPr lang="pt-BR" sz="2800" i="1">
                        <a:latin typeface="Cambria Math"/>
                      </a:rPr>
                      <m:t>𝐵𝐶</m:t>
                    </m:r>
                    <m:r>
                      <a:rPr lang="pt-BR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5" y="4317589"/>
                <a:ext cx="4371518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292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9635" y="3167726"/>
                <a:ext cx="54212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𝑆𝐴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𝐴𝐵𝐶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𝑆𝐴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𝐵𝐶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5" y="3167726"/>
                <a:ext cx="5421228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2362" t="-12941" r="-135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9635" y="3742658"/>
                <a:ext cx="65308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</a:rPr>
                      <m:t>𝐵</m:t>
                    </m:r>
                    <m:r>
                      <a:rPr lang="pt-BR" sz="2800" i="1">
                        <a:latin typeface="Cambria Math"/>
                      </a:rPr>
                      <m:t>⇒</m:t>
                    </m:r>
                    <m:r>
                      <a:rPr lang="pt-BR" sz="2800" i="1">
                        <a:latin typeface="Cambria Math"/>
                      </a:rPr>
                      <m:t>𝐴𝐵</m:t>
                    </m:r>
                    <m:r>
                      <a:rPr lang="pt-BR" sz="2800" i="1">
                        <a:latin typeface="Cambria Math"/>
                      </a:rPr>
                      <m:t>⊥</m:t>
                    </m:r>
                    <m:r>
                      <a:rPr lang="pt-BR" sz="2800" i="1">
                        <a:latin typeface="Cambria Math"/>
                      </a:rPr>
                      <m:t>𝐵𝐶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5" y="3742658"/>
                <a:ext cx="6530827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1961" t="-12791" r="-93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9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14" grpId="0"/>
      <p:bldP spid="3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3526937"/>
            <a:ext cx="11834900" cy="3083099"/>
            <a:chOff x="184495" y="3636277"/>
            <a:chExt cx="11834900" cy="308350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85456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45050" cy="2585221"/>
            <a:chOff x="534987" y="1869705"/>
            <a:chExt cx="23416624" cy="433645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4336452"/>
              <a:chOff x="534987" y="1647866"/>
              <a:chExt cx="23340848" cy="433645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426342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15961" y="2045493"/>
              <a:ext cx="19835650" cy="80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</a:pPr>
              <a:r>
                <a:rPr lang="nl-NL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Tìm các mệnh đề </a:t>
              </a:r>
              <a:r>
                <a:rPr lang="nl-NL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nl-NL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7183" y="2755259"/>
            <a:ext cx="11491374" cy="667408"/>
            <a:chOff x="247182" y="2284724"/>
            <a:chExt cx="11491374" cy="66749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16712" cy="627763"/>
              <a:chOff x="5537206" y="1785167"/>
              <a:chExt cx="2607840" cy="58359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pt-BR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𝛪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852953" cy="627753"/>
              <a:chOff x="5537206" y="1785173"/>
              <a:chExt cx="2843280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130706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pt-BR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</a:rPr>
                          <m:t>𝛪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pt-BR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130706" cy="48646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5698" t="-12941" b="-329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3" y="2284724"/>
              <a:ext cx="2707229" cy="667493"/>
              <a:chOff x="5537206" y="1748231"/>
              <a:chExt cx="2698050" cy="62052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9" y="1748231"/>
                    <a:ext cx="2157197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pt-BR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𝛪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48231"/>
                    <a:ext cx="2157197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298779"/>
              <a:ext cx="2743616" cy="653434"/>
              <a:chOff x="5537206" y="1761297"/>
              <a:chExt cx="2734315" cy="60745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147898" cy="44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pt-BR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𝛪𝛪𝛪</m:t>
                          </m:r>
                          <m:r>
                            <m:rPr>
                              <m:nor/>
                            </m:rPr>
                            <a:rPr lang="pt-BR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), (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𝛪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147898" cy="44640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227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9045570" y="2863961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316035" y="6040617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73747" y="800691"/>
                <a:ext cx="9117040" cy="1718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nl-NL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𝛪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//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&amp;(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eqAr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⇒(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)⊥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nl-NL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		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𝛪𝛪</m:t>
                    </m:r>
                  </m:oMath>
                </a14:m>
                <a:r>
                  <a:rPr lang="nl-NL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&amp;(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//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⊥(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⊥(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nl-NL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𝛪𝛪𝛪</m:t>
                    </m:r>
                  </m:oMath>
                </a14:m>
                <a:r>
                  <a:rPr lang="nl-NL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&amp;(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&amp;(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)⊥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eqAr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⇒(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//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	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𝛪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⊥(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⊥(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//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747" y="800691"/>
                <a:ext cx="9117040" cy="1718547"/>
              </a:xfrm>
              <a:prstGeom prst="rect">
                <a:avLst/>
              </a:prstGeom>
              <a:blipFill rotWithShape="0">
                <a:blip r:embed="rId7"/>
                <a:stretch>
                  <a:fillRect l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44073" y="4138835"/>
                <a:ext cx="9346714" cy="924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𝛪𝛪𝛪</m:t>
                    </m:r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&amp;(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)⊥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&amp;(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𝛽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)⊥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⇒(</m:t>
                    </m:r>
                    <m:r>
                      <a:rPr lang="en-US" sz="2800" i="1">
                        <a:latin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800">
                        <a:latin typeface="Times New Roman" pitchFamily="18" charset="0"/>
                        <a:cs typeface="Times New Roman" pitchFamily="18" charset="0"/>
                      </a:rPr>
                      <m:t>//</m:t>
                    </m:r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𝛽</m:t>
                    </m:r>
                    <m:r>
                      <a:rPr lang="en-US" sz="2800">
                        <a:latin typeface="Cambria Math"/>
                      </a:rPr>
                      <m:t>)</m:t>
                    </m:r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 sai vì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 còn có thể trùng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𝛽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073" y="4138835"/>
                <a:ext cx="9346714" cy="924548"/>
              </a:xfrm>
              <a:prstGeom prst="rect">
                <a:avLst/>
              </a:prstGeom>
              <a:blipFill rotWithShape="0">
                <a:blip r:embed="rId8"/>
                <a:stretch>
                  <a:fillRect l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44074" y="5123187"/>
                <a:ext cx="9710692" cy="924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𝛪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⊥(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⊥(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m:rPr>
                        <m:nor/>
                      </m:rPr>
                      <a:rPr lang="en-US" sz="2800">
                        <a:latin typeface="Times New Roman" pitchFamily="18" charset="0"/>
                        <a:cs typeface="Times New Roman" pitchFamily="18" charset="0"/>
                      </a:rPr>
                      <m:t>//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 sai vì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 có thể trùng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𝑏</m:t>
                    </m:r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074" y="5123187"/>
                <a:ext cx="9710692" cy="924548"/>
              </a:xfrm>
              <a:prstGeom prst="rect">
                <a:avLst/>
              </a:prstGeom>
              <a:blipFill rotWithShape="0">
                <a:blip r:embed="rId9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92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4553" y="4248411"/>
            <a:ext cx="11834900" cy="2599620"/>
            <a:chOff x="184495" y="3636277"/>
            <a:chExt cx="11834900" cy="259995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37101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1154297"/>
            <a:chOff x="534987" y="1869705"/>
            <a:chExt cx="23404876" cy="19362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931319"/>
              <a:chOff x="534987" y="1647866"/>
              <a:chExt cx="23340848" cy="193131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85829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1869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Cho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ữ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𝐴𝐵𝐶𝐷</m:t>
                        </m:r>
                        <m:r>
                          <a:rPr lang="vi-VN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vi-VN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vi-VN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vi-VN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vi-VN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vi-VN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vi-VN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vi-VN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vi-VN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đị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sau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đâ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đú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?</m:t>
                        </m:r>
                      </m:oMath>
                    </m:oMathPara>
                  </a14:m>
                  <a:endParaRPr lang="vi-VN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18693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49896" y="1399520"/>
            <a:ext cx="9821209" cy="617188"/>
            <a:chOff x="1458731" y="6334162"/>
            <a:chExt cx="18848371" cy="123453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2" y="6334162"/>
              <a:ext cx="18166720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Tồn tại điểm </a:t>
              </a:r>
              <a:r>
                <a:rPr lang="vi-VN" sz="28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 </a:t>
              </a:r>
              <a:r>
                <a:rPr lang="vi-VN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cách đều 8 đỉnh của hình hộp</a:t>
              </a:r>
              <a:endParaRPr lang="en-US" sz="2999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99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449896" y="2097770"/>
            <a:ext cx="9818227" cy="617188"/>
            <a:chOff x="1458731" y="6334162"/>
            <a:chExt cx="18842648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FB0B6341-256C-4170-AF4E-1216E5EDD04C}"/>
                </a:ext>
              </a:extLst>
            </p:cNvPr>
            <p:cNvSpPr/>
            <p:nvPr/>
          </p:nvSpPr>
          <p:spPr>
            <a:xfrm>
              <a:off x="2140382" y="6334162"/>
              <a:ext cx="18160997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lnSpc>
                  <a:spcPct val="90000"/>
                </a:lnSpc>
                <a:spcBef>
                  <a:spcPts val="1000"/>
                </a:spcBef>
              </a:pPr>
              <a:r>
                <a:rPr lang="vi-VN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 hộp có 6 mặt là 6 hình chữ nhật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49896" y="2796020"/>
            <a:ext cx="9844477" cy="617188"/>
            <a:chOff x="1458731" y="6334162"/>
            <a:chExt cx="1889302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821137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Hai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𝐴𝐶𝐶</m:t>
                          </m:r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vi-VN" sz="280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DD</m:t>
                          </m:r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vuông góc với nhau</a:t>
                  </a: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8211373" cy="123453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835" b="-1100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49896" y="3494271"/>
            <a:ext cx="9844477" cy="617188"/>
            <a:chOff x="1458731" y="6334162"/>
            <a:chExt cx="18893026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821137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r>
                <a:rPr lang="vi-VN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 hộp có 4 đường chéo bằng nhau và đồng qui tại một điểm</a:t>
              </a:r>
              <a:endParaRPr lang="vi-VN" sz="2999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148D75C-9524-4005-AADE-77AC280B7203}"/>
              </a:ext>
            </a:extLst>
          </p:cNvPr>
          <p:cNvSpPr/>
          <p:nvPr/>
        </p:nvSpPr>
        <p:spPr>
          <a:xfrm>
            <a:off x="496810" y="2873630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pic>
        <p:nvPicPr>
          <p:cNvPr id="40" name="Picture 3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42" y="4477322"/>
            <a:ext cx="3213094" cy="2370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9619" y="4968371"/>
                <a:ext cx="850092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BD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𝐴𝐶𝐶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sz="2800">
                            <a:latin typeface="Times New Roman" pitchFamily="18" charset="0"/>
                            <a:cs typeface="Times New Roman" pitchFamily="18" charset="0"/>
                          </a:rPr>
                          <m:t>DD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không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19" y="4968371"/>
                <a:ext cx="8500923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1506" t="-4405" r="-1220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88978" y="6282281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vi-VN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3910222"/>
            <a:chOff x="184495" y="3636277"/>
            <a:chExt cx="11834900" cy="391073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6817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1"/>
            <a:chOff x="534987" y="1869705"/>
            <a:chExt cx="23340848" cy="222988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145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lập phương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′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′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′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′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𝐴𝐶</m:t>
                          </m:r>
                        </m:e>
                      </m:d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vuông góc với mặt phẳng nào dưới đây?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14558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2676" r="-1687" b="-190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59356"/>
            <a:ext cx="11445655" cy="627686"/>
            <a:chOff x="247182" y="2324451"/>
            <a:chExt cx="11445655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24714" cy="627762"/>
              <a:chOff x="5537206" y="1785167"/>
              <a:chExt cx="261581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𝐴𝐷𝐷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788629" cy="627753"/>
              <a:chOff x="5537206" y="1785173"/>
              <a:chExt cx="277917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vi-VN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𝐴𝐵𝐶𝐷</m:t>
                            </m:r>
                          </m:e>
                        </m:d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2791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𝐴𝐵𝐵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𝐵𝐶𝐶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1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163103" y="172824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79635" y="5399332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Picture 6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40" y="3380510"/>
            <a:ext cx="3763097" cy="28817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8061" y="3503619"/>
                <a:ext cx="3555589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𝐴𝐴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′⊂</m:t>
                            </m:r>
                            <m:d>
                              <m:d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fr-FR" sz="2800" i="1"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𝐴𝐶</m:t>
                                </m:r>
                              </m:e>
                            </m:d>
                          </m:e>
                          <m:e>
                            <m:r>
                              <a:rPr lang="fr-FR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𝐴𝐴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′⊥</m:t>
                            </m:r>
                            <m:d>
                              <m:d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𝐴𝐵𝐶𝐷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1" y="3503619"/>
                <a:ext cx="3555589" cy="1053494"/>
              </a:xfrm>
              <a:prstGeom prst="rect">
                <a:avLst/>
              </a:prstGeom>
              <a:blipFill rotWithShape="0">
                <a:blip r:embed="rId9"/>
                <a:stretch>
                  <a:fillRect l="-3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13650" y="3768756"/>
                <a:ext cx="34274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  <m:r>
                            <a:rPr lang="fr-FR" sz="2800" i="1">
                              <a:latin typeface="Cambria Math"/>
                            </a:rPr>
                            <m:t>′</m:t>
                          </m:r>
                          <m:r>
                            <a:rPr lang="en-US" sz="2800" i="1">
                              <a:latin typeface="Cambria Math"/>
                            </a:rPr>
                            <m:t>𝐴𝐶</m:t>
                          </m:r>
                        </m:e>
                      </m:d>
                      <m:r>
                        <a:rPr lang="fr-FR" sz="2800" i="1"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𝐴𝐵𝐶𝐷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650" y="3768756"/>
                <a:ext cx="3427477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7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11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4239845"/>
            <a:chOff x="184495" y="3636277"/>
            <a:chExt cx="11834900" cy="424039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0114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978749"/>
            <a:chOff x="534987" y="1869705"/>
            <a:chExt cx="23340848" cy="164175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41755"/>
              <a:chOff x="534987" y="1647866"/>
              <a:chExt cx="23340848" cy="164175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56872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145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tứ diện  có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𝐵𝐷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=3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𝐴𝐶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Gọi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lần lượt là trung điểm của 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𝐴𝐷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fr-FR" sz="2800" i="1">
                          <a:solidFill>
                            <a:prstClr val="black"/>
                          </a:solidFill>
                          <a:latin typeface="Cambria Math"/>
                        </a:rPr>
                        <m:t>𝐵𝐶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Biết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𝐴𝐶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vuông góc với</a:t>
                  </a:r>
                  <a14:m>
                    <m:oMath xmlns:m="http://schemas.openxmlformats.org/officeDocument/2006/math">
                      <m:r>
                        <a:rPr lang="vi-VN" sz="28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𝐷𝐵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dài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𝑀𝑁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14558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2676" b="-190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22956" y="1237240"/>
            <a:ext cx="11445654" cy="1054539"/>
            <a:chOff x="247183" y="2110670"/>
            <a:chExt cx="11445654" cy="105467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3" y="2110670"/>
              <a:ext cx="2642034" cy="1054663"/>
              <a:chOff x="5537206" y="1586428"/>
              <a:chExt cx="2633076" cy="98046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587038"/>
                <a:ext cx="2248563" cy="9798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37307" y="1586428"/>
                    <a:ext cx="2132975" cy="9285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𝑀𝑁</m:t>
                          </m:r>
                          <m:r>
                            <a:rPr lang="vi-VN" sz="28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800" b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𝟔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2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vi-VN" sz="28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7307" y="1586428"/>
                    <a:ext cx="2132975" cy="92858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110672"/>
              <a:ext cx="2929377" cy="1054672"/>
              <a:chOff x="5537206" y="1586422"/>
              <a:chExt cx="2919445" cy="98046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587045"/>
                <a:ext cx="2473399" cy="97984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586422"/>
                    <a:ext cx="2270977" cy="9285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𝑀𝑁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586422"/>
                    <a:ext cx="2270977" cy="92858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110670"/>
              <a:ext cx="2830059" cy="1054669"/>
              <a:chOff x="5537206" y="1586425"/>
              <a:chExt cx="2820463" cy="9804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87041"/>
                <a:ext cx="2361931" cy="9798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586425"/>
                    <a:ext cx="2276198" cy="9285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𝑀𝑁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586425"/>
                    <a:ext cx="2276198" cy="92858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111336"/>
              <a:ext cx="2697897" cy="1053996"/>
              <a:chOff x="5537206" y="1587045"/>
              <a:chExt cx="2688751" cy="97983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87045"/>
                <a:ext cx="2375934" cy="97983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683211"/>
                    <a:ext cx="2147898" cy="735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𝑀𝑁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vi-VN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683211"/>
                    <a:ext cx="2147898" cy="7350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148088" y="1460508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25755" y="6287478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72" y="3132818"/>
            <a:ext cx="4020458" cy="36163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5755" y="3167031"/>
                <a:ext cx="7772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⇒</m:t>
                    </m:r>
                    <m:r>
                      <a:rPr lang="en-US" sz="2400" i="1">
                        <a:latin typeface="Cambria Math"/>
                      </a:rPr>
                      <m:t>𝑃𝑁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𝑃𝑀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𝛥</m:t>
                    </m:r>
                    <m:r>
                      <a:rPr lang="en-US" sz="2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𝛥</m:t>
                    </m:r>
                    <m:r>
                      <a:rPr lang="en-US" sz="2400" i="1">
                        <a:latin typeface="Cambria Math"/>
                      </a:rPr>
                      <m:t>𝐴𝐵𝐷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55" y="3167031"/>
                <a:ext cx="7772400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1255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5755" y="3906934"/>
                <a:ext cx="3775034" cy="1459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𝑃𝑁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</a:rPr>
                              <m:t>𝐴𝐶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𝑃𝑀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</a:rPr>
                              <m:t>𝐵𝐷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55" y="3906934"/>
                <a:ext cx="3775034" cy="1459887"/>
              </a:xfrm>
              <a:prstGeom prst="rect">
                <a:avLst/>
              </a:prstGeom>
              <a:blipFill rotWithShape="0">
                <a:blip r:embed="rId10"/>
                <a:stretch>
                  <a:fillRect l="-2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25755" y="5275727"/>
                <a:ext cx="7772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𝐴𝐶</m:t>
                    </m:r>
                    <m:r>
                      <a:rPr lang="en-US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𝐵𝐷</m:t>
                    </m:r>
                    <m:r>
                      <a:rPr lang="en-US" sz="2400" i="1">
                        <a:latin typeface="Cambria Math"/>
                      </a:rPr>
                      <m:t>⇒</m:t>
                    </m:r>
                    <m:r>
                      <a:rPr lang="en-US" sz="2400" i="1">
                        <a:latin typeface="Cambria Math"/>
                      </a:rPr>
                      <m:t>𝑃𝑁</m:t>
                    </m:r>
                    <m:r>
                      <a:rPr lang="en-US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𝑃𝑀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𝛥</m:t>
                    </m:r>
                    <m:r>
                      <a:rPr lang="en-US" sz="2400" i="1">
                        <a:latin typeface="Cambria Math"/>
                      </a:rPr>
                      <m:t>𝑃𝑀𝑁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55" y="5275727"/>
                <a:ext cx="7772400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25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25755" y="5646297"/>
                <a:ext cx="6847970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𝑀𝑁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sSup>
                          <m:sSup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sSup>
                          <m:sSup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vi-V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lang="vi-V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55" y="5646297"/>
                <a:ext cx="6847970" cy="843885"/>
              </a:xfrm>
              <a:prstGeom prst="rect">
                <a:avLst/>
              </a:prstGeom>
              <a:blipFill rotWithShape="0">
                <a:blip r:embed="rId12"/>
                <a:stretch>
                  <a:fillRect l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1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1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8523" y="3254472"/>
            <a:ext cx="11834900" cy="3470794"/>
            <a:chOff x="184495" y="3636277"/>
            <a:chExt cx="11834900" cy="347124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24230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66547"/>
            <a:chOff x="534987" y="1869705"/>
            <a:chExt cx="23340848" cy="22922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tứ diện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có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vuông góc với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𝐶𝐷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song song với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𝐶𝐷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lần lượt cắt 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𝐵𝐶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𝐵𝐷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𝐴𝐷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𝐴𝐶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tại</a:t>
                  </a:r>
                  <a14:m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𝑄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Tứ giác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𝑀𝑁𝑃𝑄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là hình gì?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8738" b="-126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59354"/>
            <a:ext cx="11046972" cy="1445370"/>
            <a:chOff x="247182" y="2324451"/>
            <a:chExt cx="11046972" cy="144555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5218244" cy="627762"/>
              <a:chOff x="5537206" y="1785167"/>
              <a:chExt cx="5200552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7" y="1785167"/>
                <a:ext cx="4910011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4254511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thang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4254511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5847308" y="2364731"/>
              <a:ext cx="5446846" cy="627754"/>
              <a:chOff x="8212311" y="1822603"/>
              <a:chExt cx="5428378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8502855" y="1822603"/>
                <a:ext cx="5137834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8212311" y="18486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860779" y="1848617"/>
                <a:ext cx="4249986" cy="446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50913" y="3101985"/>
              <a:ext cx="5214514" cy="627757"/>
              <a:chOff x="-271144" y="2507998"/>
              <a:chExt cx="5196833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9402" y="2507998"/>
                <a:ext cx="4906287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271144" y="253402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73120" y="2524887"/>
                    <a:ext cx="4302826" cy="5353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ch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ữ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ậ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120" y="2524887"/>
                    <a:ext cx="4302826" cy="53535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5851036" y="3142253"/>
              <a:ext cx="5443118" cy="627753"/>
              <a:chOff x="2403959" y="2545428"/>
              <a:chExt cx="5424666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694501" y="2545428"/>
                <a:ext cx="5134124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403959" y="257144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2944811" y="2631515"/>
                    <a:ext cx="428427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ứ 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á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kh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ph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ả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thang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4811" y="2631515"/>
                    <a:ext cx="4284278" cy="3948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46882" y="2465787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7418170" y="6248868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1" y="3545007"/>
            <a:ext cx="3348691" cy="30550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35754" y="3483184"/>
                <a:ext cx="6894451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&amp;(</m:t>
                            </m:r>
                            <m:r>
                              <a:rPr lang="fr-FR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𝑀𝑁𝑃𝑄</m:t>
                            </m:r>
                            <m:r>
                              <a:rPr lang="fr-FR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)//</m:t>
                            </m:r>
                            <m:r>
                              <a:rPr lang="fr-FR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</m:e>
                          <m:e>
                            <m:r>
                              <a:rPr lang="fr-FR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𝑀𝑁𝑃𝑄</m:t>
                                </m:r>
                              </m:e>
                            </m:d>
                            <m:r>
                              <a:rPr lang="fr-FR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𝐴𝐵𝐶</m:t>
                                </m:r>
                              </m:e>
                            </m:d>
                            <m:r>
                              <a:rPr lang="fr-FR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fr-FR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𝑀𝑄</m:t>
                            </m:r>
                          </m:e>
                        </m:eqArr>
                      </m:e>
                    </m:d>
                    <m:r>
                      <a:rPr lang="fr-FR" sz="2800" i="1"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fr-FR" sz="2800" i="1">
                        <a:latin typeface="Cambria Math"/>
                        <a:ea typeface="Times New Roman"/>
                        <a:cs typeface="Cambria Math"/>
                      </a:rPr>
                      <m:t>𝑀𝑄</m:t>
                    </m:r>
                    <m:r>
                      <a:rPr lang="fr-FR" sz="2800" i="1">
                        <a:latin typeface="Cambria Math"/>
                        <a:ea typeface="Times New Roman"/>
                        <a:cs typeface="Cambria Math"/>
                      </a:rPr>
                      <m:t>//</m:t>
                    </m:r>
                    <m:r>
                      <a:rPr lang="fr-FR" sz="2800" i="1">
                        <a:latin typeface="Cambria Math"/>
                        <a:ea typeface="Times New Roman"/>
                        <a:cs typeface="Cambria Math"/>
                      </a:rPr>
                      <m:t>𝐴𝐵</m:t>
                    </m:r>
                  </m:oMath>
                </a14:m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754" y="3483184"/>
                <a:ext cx="6894451" cy="1053494"/>
              </a:xfrm>
              <a:prstGeom prst="rect">
                <a:avLst/>
              </a:prstGeom>
              <a:blipFill rotWithShape="0">
                <a:blip r:embed="rId8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06869" y="4506908"/>
                <a:ext cx="69336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Tương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  <a:ea typeface="Times New Roman"/>
                        <a:cs typeface="Cambria Math"/>
                      </a:rPr>
                      <m:t>𝑀𝑁</m:t>
                    </m:r>
                    <m:r>
                      <a:rPr lang="fr-FR" sz="2800" i="1">
                        <a:latin typeface="Cambria Math"/>
                        <a:ea typeface="Times New Roman"/>
                        <a:cs typeface="Cambria Math"/>
                      </a:rPr>
                      <m:t>//</m:t>
                    </m:r>
                    <m:r>
                      <a:rPr lang="fr-FR" sz="2800" i="1">
                        <a:latin typeface="Cambria Math"/>
                        <a:ea typeface="Times New Roman"/>
                        <a:cs typeface="Cambria Math"/>
                      </a:rPr>
                      <m:t>𝐶𝐷</m:t>
                    </m:r>
                    <m:r>
                      <a:rPr lang="fr-FR" sz="2800" i="1">
                        <a:latin typeface="Cambria Math"/>
                        <a:ea typeface="Times New Roman"/>
                        <a:cs typeface="Cambria Math"/>
                      </a:rPr>
                      <m:t> , </m:t>
                    </m:r>
                    <m:r>
                      <a:rPr lang="fr-FR" sz="2800" i="1">
                        <a:latin typeface="Cambria Math"/>
                        <a:ea typeface="Times New Roman"/>
                        <a:cs typeface="Cambria Math"/>
                      </a:rPr>
                      <m:t>𝑁𝑃</m:t>
                    </m:r>
                    <m:r>
                      <a:rPr lang="fr-FR" sz="2800" i="1">
                        <a:latin typeface="Cambria Math"/>
                        <a:ea typeface="Times New Roman"/>
                        <a:cs typeface="Cambria Math"/>
                      </a:rPr>
                      <m:t>/ /</m:t>
                    </m:r>
                    <m:r>
                      <a:rPr lang="fr-FR" sz="2800" i="1">
                        <a:latin typeface="Cambria Math"/>
                        <a:ea typeface="Times New Roman"/>
                        <a:cs typeface="Cambria Math"/>
                      </a:rPr>
                      <m:t>𝐴𝐵</m:t>
                    </m:r>
                    <m:r>
                      <a:rPr lang="fr-FR" sz="2800" i="1">
                        <a:latin typeface="Cambria Math"/>
                        <a:ea typeface="Times New Roman"/>
                        <a:cs typeface="Cambria Math"/>
                      </a:rPr>
                      <m:t>,</m:t>
                    </m:r>
                    <m:r>
                      <a:rPr lang="fr-FR" sz="2800" i="1">
                        <a:latin typeface="Cambria Math"/>
                        <a:ea typeface="Times New Roman"/>
                        <a:cs typeface="Cambria Math"/>
                      </a:rPr>
                      <m:t>𝑄𝑃</m:t>
                    </m:r>
                    <m:r>
                      <a:rPr lang="fr-FR" sz="2800" i="1">
                        <a:latin typeface="Cambria Math"/>
                        <a:ea typeface="Times New Roman"/>
                        <a:cs typeface="Cambria Math"/>
                      </a:rPr>
                      <m:t>//</m:t>
                    </m:r>
                    <m:r>
                      <a:rPr lang="fr-FR" sz="2800" i="1">
                        <a:latin typeface="Cambria Math"/>
                        <a:ea typeface="Times New Roman"/>
                        <a:cs typeface="Cambria Math"/>
                      </a:rPr>
                      <m:t>𝐶𝐷</m:t>
                    </m:r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69" y="4506908"/>
                <a:ext cx="6933629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847" t="-11628" r="-88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06869" y="5000358"/>
                <a:ext cx="58666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𝑀𝑁𝑃𝑄</m:t>
                    </m:r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hành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69" y="5000358"/>
                <a:ext cx="5866606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2183" t="-11628" r="-83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06869" y="5493808"/>
                <a:ext cx="50135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Lại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𝑀𝑁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𝑀𝑄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𝑑𝑜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𝐴𝐵</m:t>
                        </m:r>
                        <m:r>
                          <a:rPr lang="en-US" sz="2800" i="1">
                            <a:latin typeface="Cambria Math"/>
                          </a:rPr>
                          <m:t>⊥</m:t>
                        </m:r>
                        <m:r>
                          <a:rPr lang="en-US" sz="2800" i="1">
                            <a:latin typeface="Cambria Math"/>
                          </a:rPr>
                          <m:t>𝐶𝐷</m:t>
                        </m:r>
                      </m:e>
                    </m:d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69" y="5493808"/>
                <a:ext cx="5013552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2555" t="-11628" r="-158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06869" y="5987258"/>
                <a:ext cx="54802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Vậy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𝑀𝑁𝑃𝑄</m:t>
                    </m:r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69" y="5987258"/>
                <a:ext cx="5480283" cy="523220"/>
              </a:xfrm>
              <a:prstGeom prst="rect">
                <a:avLst/>
              </a:prstGeom>
              <a:blipFill rotWithShape="0">
                <a:blip r:embed="rId12"/>
                <a:stretch>
                  <a:fillRect l="-2336" t="-11628" r="-111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04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1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4201218"/>
            <a:chOff x="184495" y="3636277"/>
            <a:chExt cx="11834900" cy="42017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97282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66547"/>
            <a:chOff x="534987" y="1869705"/>
            <a:chExt cx="23340848" cy="22922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fr-FR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chóp</a:t>
                  </a:r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đều</a:t>
                  </a:r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𝐴𝐶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∩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𝐵𝐷</m:t>
                      </m:r>
                    </m:oMath>
                  </a14:m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</m:oMath>
                  </a14:m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:r>
                    <a:rPr lang="fr-FR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trung</a:t>
                  </a:r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đoạn</a:t>
                  </a:r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𝐶𝐷</m:t>
                      </m:r>
                    </m:oMath>
                  </a14:m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𝐻</m:t>
                      </m:r>
                    </m:oMath>
                  </a14:m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:r>
                    <a:rPr lang="fr-FR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chiếu</a:t>
                  </a:r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</m:oMath>
                  </a14:m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trên</a:t>
                  </a:r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𝑆𝑀</m:t>
                      </m:r>
                    </m:oMath>
                  </a14:m>
                  <a:r>
                    <a:rPr lang="fr-FR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Kết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luận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sau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đây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sai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endPara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8738" r="-904" b="-126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59356"/>
            <a:ext cx="11445655" cy="627686"/>
            <a:chOff x="247182" y="2324451"/>
            <a:chExt cx="11445655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24714" cy="627762"/>
              <a:chOff x="5537206" y="1785167"/>
              <a:chExt cx="261581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𝐵𝐷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𝐴𝐶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788629" cy="627753"/>
              <a:chOff x="5537206" y="1785173"/>
              <a:chExt cx="277917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𝐶𝐷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𝑆𝑀</m:t>
                        </m:r>
                      </m:oMath>
                    </a14:m>
                    <a:r>
                      <a:rPr lang="vi-VN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2791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𝑂𝐻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𝑆𝐷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𝑂𝐻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𝐴𝐷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9037870" y="1695293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79635" y="5399332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96" y="2850162"/>
            <a:ext cx="4510780" cy="345740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6643" y="3624687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𝑂𝐻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𝐴𝐷</m:t>
                    </m:r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𝐴𝐷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𝑆𝑂𝑀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𝐴𝐷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𝑂𝑀</m:t>
                    </m:r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Vô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lý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43" y="3624687"/>
                <a:ext cx="6096000" cy="954107"/>
              </a:xfrm>
              <a:prstGeom prst="rect">
                <a:avLst/>
              </a:prstGeom>
              <a:blipFill rotWithShape="0">
                <a:blip r:embed="rId9"/>
                <a:stretch>
                  <a:fillRect l="-2100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2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11334" y="2691781"/>
            <a:ext cx="9842119" cy="4164411"/>
            <a:chOff x="184495" y="3636277"/>
            <a:chExt cx="9842119" cy="416495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9842119" cy="393601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2462463"/>
            <a:chOff x="534987" y="1869705"/>
            <a:chExt cx="23340848" cy="413053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4130538"/>
              <a:chOff x="534987" y="1647866"/>
              <a:chExt cx="23340848" cy="413053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405751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3768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/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latin typeface="Cambria Math"/>
                        </a:rPr>
                        <m:t>.</m:t>
                      </m:r>
                      <m:r>
                        <a:rPr lang="en-US" sz="2800" i="1"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𝑆𝐴</m:t>
                      </m:r>
                      <m:r>
                        <a:rPr lang="en-US" sz="2800" i="1"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𝐴𝐵𝐶𝐷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và đáy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 là hình vuông tâm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𝑂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; Gọi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𝐼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 là trung điểm của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𝑆𝐶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; Xét các khẳng định sau:</a:t>
                  </a:r>
                </a:p>
                <a:p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1.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𝑂𝐼</m:t>
                      </m:r>
                      <m:r>
                        <a:rPr lang="en-US" sz="2800" i="1"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𝐴𝐵𝐶𝐷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.   </a:t>
                  </a:r>
                  <a:r>
                    <a:rPr lang="vi-VN" sz="28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𝑆𝐴𝐶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là mặt phẳng trung trực của đoạn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𝐵𝐷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2.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𝐵𝐷</m:t>
                      </m:r>
                      <m:r>
                        <a:rPr lang="en-US" sz="2800" i="1">
                          <a:latin typeface="Cambria Math"/>
                        </a:rPr>
                        <m:t>⊥</m:t>
                      </m:r>
                      <m:r>
                        <a:rPr lang="en-US" sz="2800" i="1">
                          <a:latin typeface="Cambria Math"/>
                        </a:rPr>
                        <m:t>𝑆𝐶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.	    	</a:t>
                  </a:r>
                  <a:r>
                    <a:rPr lang="vi-VN" sz="2800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𝑆𝐵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𝑆𝐶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𝑆𝐷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Trong bốn khẳng định trên, số khẳng định </a:t>
                  </a:r>
                  <a:r>
                    <a:rPr lang="vi-VN" sz="2800" b="1" dirty="0">
                      <a:latin typeface="Times New Roman" pitchFamily="18" charset="0"/>
                      <a:cs typeface="Times New Roman" pitchFamily="18" charset="0"/>
                    </a:rPr>
                    <a:t>sai</a:t>
                  </a:r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 là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376872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2989" b="-67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47052" y="3000672"/>
            <a:ext cx="1429574" cy="3104784"/>
            <a:chOff x="195296" y="2324451"/>
            <a:chExt cx="1429574" cy="3105184"/>
          </a:xfrm>
        </p:grpSpPr>
        <p:grpSp>
          <p:nvGrpSpPr>
            <p:cNvPr id="51" name="Group 50"/>
            <p:cNvGrpSpPr/>
            <p:nvPr/>
          </p:nvGrpSpPr>
          <p:grpSpPr>
            <a:xfrm>
              <a:off x="195298" y="2324451"/>
              <a:ext cx="1429572" cy="627762"/>
              <a:chOff x="5485497" y="1785167"/>
              <a:chExt cx="142472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9" y="1785167"/>
                <a:ext cx="108247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485497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862226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862226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195296" y="3117103"/>
              <a:ext cx="1401530" cy="627753"/>
              <a:chOff x="2579465" y="2522042"/>
              <a:chExt cx="1396779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2870013" y="2522042"/>
                <a:ext cx="1106231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579465" y="254806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227935" y="2548056"/>
                    <a:ext cx="748308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7935" y="2548056"/>
                    <a:ext cx="748308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195297" y="3902438"/>
              <a:ext cx="1401528" cy="627757"/>
              <a:chOff x="-326571" y="3252126"/>
              <a:chExt cx="1396776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36027" y="3252126"/>
                <a:ext cx="1106232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326571" y="327815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17694" y="3269015"/>
                    <a:ext cx="749622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694" y="3269015"/>
                    <a:ext cx="749622" cy="48646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195298" y="4801883"/>
              <a:ext cx="1401529" cy="627752"/>
              <a:chOff x="-3232605" y="4088284"/>
              <a:chExt cx="1396778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-2942060" y="4088284"/>
                <a:ext cx="1106233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-3232605" y="411430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-2691751" y="4174370"/>
                    <a:ext cx="753033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691751" y="4174370"/>
                    <a:ext cx="753033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137306" y="2983424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9882462" y="5751464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985" y="3127872"/>
            <a:ext cx="2848908" cy="26764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28112" y="5806457"/>
                <a:ext cx="686336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𝑂𝐼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𝑆𝐴𝐶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𝑂𝐼</m:t>
                    </m:r>
                    <m:r>
                      <a:rPr lang="en-US" sz="2000" i="1">
                        <a:latin typeface="Cambria Math"/>
                      </a:rPr>
                      <m:t>//</m:t>
                    </m:r>
                    <m:r>
                      <a:rPr lang="en-US" sz="2000" i="1">
                        <a:latin typeface="Cambria Math"/>
                      </a:rPr>
                      <m:t>𝑆𝐴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𝑆𝐴</m:t>
                    </m:r>
                    <m:r>
                      <a:rPr lang="en-US" sz="20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𝑂𝐼</m:t>
                    </m:r>
                    <m:r>
                      <a:rPr lang="en-US" sz="20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Khẳng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112" y="5806457"/>
                <a:ext cx="6863368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888" t="-517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28112" y="3113306"/>
                <a:ext cx="549477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𝐵𝐷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𝐴𝐶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𝐵𝐷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en-US" sz="2000" i="1">
                        <a:latin typeface="Cambria Math"/>
                      </a:rPr>
                      <m:t>⇒</m:t>
                    </m:r>
                    <m:r>
                      <a:rPr lang="en-US" sz="2000" i="1">
                        <a:latin typeface="Cambria Math"/>
                      </a:rPr>
                      <m:t>𝐵𝐷</m:t>
                    </m:r>
                    <m:r>
                      <a:rPr lang="en-US" sz="2000" i="1">
                        <a:latin typeface="Cambria Math"/>
                      </a:rPr>
                      <m:t>⊥</m:t>
                    </m:r>
                    <m:r>
                      <a:rPr lang="en-US" sz="2000" i="1">
                        <a:latin typeface="Cambria Math"/>
                      </a:rPr>
                      <m:t>𝑆𝐶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Khẳng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112" y="3113306"/>
                <a:ext cx="5494774" cy="778868"/>
              </a:xfrm>
              <a:prstGeom prst="rect">
                <a:avLst/>
              </a:prstGeom>
              <a:blipFill rotWithShape="0">
                <a:blip r:embed="rId10"/>
                <a:stretch>
                  <a:fillRect l="-1109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28112" y="3777391"/>
                <a:ext cx="7777772" cy="77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𝐵𝐷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𝑆𝐴𝐶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𝑂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𝐵𝐷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𝑆𝐴𝐶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𝐵𝐷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Khẳng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112" y="3777391"/>
                <a:ext cx="7777772" cy="778868"/>
              </a:xfrm>
              <a:prstGeom prst="rect">
                <a:avLst/>
              </a:prstGeom>
              <a:blipFill rotWithShape="0">
                <a:blip r:embed="rId11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28111" y="4441476"/>
                <a:ext cx="7969501" cy="1479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𝐴𝐵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𝐴𝐶</m:t>
                            </m:r>
                          </m:e>
                        </m:eqArr>
                      </m:e>
                    </m:d>
                    <m:r>
                      <a:rPr lang="en-US" sz="2000" i="1">
                        <a:latin typeface="Cambria Math"/>
                      </a:rPr>
                      <m:t>⇒</m:t>
                    </m:r>
                    <m:r>
                      <a:rPr lang="en-US" sz="2000" i="1">
                        <a:latin typeface="Cambria Math"/>
                      </a:rPr>
                      <m:t>𝑆𝐵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𝑆𝐷</m:t>
                    </m:r>
                    <m:r>
                      <a:rPr lang="en-US" sz="2000" i="1">
                        <a:latin typeface="Cambria Math"/>
                      </a:rPr>
                      <m:t>≠</m:t>
                    </m:r>
                    <m:r>
                      <a:rPr lang="en-US" sz="2000" i="1">
                        <a:latin typeface="Cambria Math"/>
                      </a:rPr>
                      <m:t>𝑆𝐶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Khẳng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111" y="4441476"/>
                <a:ext cx="7969501" cy="1479764"/>
              </a:xfrm>
              <a:prstGeom prst="rect">
                <a:avLst/>
              </a:prstGeom>
              <a:blipFill rotWithShape="0">
                <a:blip r:embed="rId12"/>
                <a:stretch>
                  <a:fillRect l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428112" y="6399562"/>
            <a:ext cx="5585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</a:t>
            </a:r>
            <a:endParaRPr lang="vi-VN" sz="2000" dirty="0">
              <a:solidFill>
                <a:srgbClr val="8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3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1" grpId="0"/>
      <p:bldP spid="13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77335" y="14870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2" name="Isosceles Triangle 21">
            <a:hlinkClick r:id="rId17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hlinkClick r:id="rId18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4186470"/>
            <a:chOff x="184495" y="3636277"/>
            <a:chExt cx="11834900" cy="418701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9580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1"/>
            <a:chOff x="534987" y="1869705"/>
            <a:chExt cx="23340848" cy="222988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145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lập phương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đường thẳng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vuông góc với mặt phẳng nào sau đây?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14558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2676" r="-1446" b="-190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59356"/>
            <a:ext cx="11445655" cy="627686"/>
            <a:chOff x="247182" y="2324451"/>
            <a:chExt cx="11445655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24714" cy="627762"/>
              <a:chOff x="5537206" y="1785167"/>
              <a:chExt cx="261581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sSub>
                                <m:sSubPr>
                                  <m:ctrlPr>
                                    <a:rPr lang="vi-V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788629" cy="627753"/>
              <a:chOff x="5537206" y="1785173"/>
              <a:chExt cx="277917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vi-VN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𝐵𝐷</m:t>
                            </m:r>
                          </m:e>
                        </m:d>
                      </m:oMath>
                    </a14:m>
                    <a:r>
                      <a:rPr lang="vi-VN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2791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vi-V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𝐶𝐷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2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163103" y="171534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247183" y="6194749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28" y="2848557"/>
            <a:ext cx="5599025" cy="287683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3069" y="3195271"/>
                <a:ext cx="632622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Hình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chiếu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𝐵𝐷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9" y="3195271"/>
                <a:ext cx="6326222" cy="954107"/>
              </a:xfrm>
              <a:prstGeom prst="rect">
                <a:avLst/>
              </a:prstGeom>
              <a:blipFill rotWithShape="0">
                <a:blip r:embed="rId9"/>
                <a:stretch>
                  <a:fillRect l="-202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3069" y="4336156"/>
                <a:ext cx="632622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Hình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chiếu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𝐴𝐵</m:t>
                        </m:r>
                        <m:sSub>
                          <m:sSub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9" y="4336156"/>
                <a:ext cx="6326222" cy="954107"/>
              </a:xfrm>
              <a:prstGeom prst="rect">
                <a:avLst/>
              </a:prstGeom>
              <a:blipFill rotWithShape="0">
                <a:blip r:embed="rId10"/>
                <a:stretch>
                  <a:fillRect l="-202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3069" y="5477041"/>
                <a:ext cx="32829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𝐵𝐷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9" y="5477041"/>
                <a:ext cx="3282967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390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76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3910222"/>
            <a:chOff x="184495" y="3636277"/>
            <a:chExt cx="11834900" cy="391073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6817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66547"/>
            <a:chOff x="534987" y="1869705"/>
            <a:chExt cx="23340848" cy="22922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hình chóp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có đáy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là tam giác cân tại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cạnh bên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𝑆𝐴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vuông góc với đáy,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là trung điểm của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𝐵𝐶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𝐽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là hình chiếu của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lên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𝐵𝐶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Khẳng định nào sau đây là đúng 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8738" b="-126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59356"/>
            <a:ext cx="11445655" cy="627686"/>
            <a:chOff x="247182" y="2324451"/>
            <a:chExt cx="11445655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24714" cy="627762"/>
              <a:chOff x="5537206" y="1785167"/>
              <a:chExt cx="261581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𝐵𝐶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𝑆𝐴𝐶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852955" cy="627753"/>
              <a:chOff x="5537206" y="1785173"/>
              <a:chExt cx="2843282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94814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𝐵𝐶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⊥</m:t>
                        </m:r>
                        <m:d>
                          <m:dPr>
                            <m:ctrlPr>
                              <a:rPr lang="vi-V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𝑆𝐴𝑀</m:t>
                            </m:r>
                          </m:e>
                        </m:d>
                      </m:oMath>
                    </a14:m>
                    <a:r>
                      <a:rPr lang="vi-VN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94814" cy="4864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2791" r="-5263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𝐵𝐶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𝑆𝐴𝐽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𝐵𝐶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𝑆𝐴𝐵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094073" y="1671313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79635" y="5399332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46" y="3070550"/>
            <a:ext cx="4847561" cy="30166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1210" y="3624687"/>
                <a:ext cx="4048159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𝐵𝐶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𝐴𝐽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𝐵𝐶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𝑆𝐴</m:t>
                              </m:r>
                            </m:e>
                          </m:eqArr>
                        </m:e>
                      </m:d>
                      <m:r>
                        <a:rPr lang="en-US" sz="2800" i="1">
                          <a:latin typeface="Cambria Math"/>
                        </a:rPr>
                        <m:t>⇒</m:t>
                      </m:r>
                      <m:r>
                        <a:rPr lang="en-US" sz="2800" i="1">
                          <a:latin typeface="Cambria Math"/>
                        </a:rPr>
                        <m:t>𝐵𝐶</m:t>
                      </m:r>
                      <m:r>
                        <a:rPr lang="en-US" sz="2800" i="1"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𝑆𝐴𝐽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10" y="3624687"/>
                <a:ext cx="4048159" cy="10534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0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924400" cy="4346894"/>
            <a:chOff x="184495" y="3636277"/>
            <a:chExt cx="11924400" cy="434746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924400" cy="411852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1"/>
            <a:chOff x="534987" y="1869705"/>
            <a:chExt cx="23340848" cy="222988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14558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là hình vuông</a:t>
                  </a:r>
                  <a:r>
                    <a:rPr lang="vi-VN" sz="28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lang="en-US" sz="28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𝑆𝐴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𝐴𝐵𝐶𝐷</m:t>
                          </m:r>
                        </m:e>
                      </m:d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là hình chiếu của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trên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𝑆𝐵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vi-VN" sz="28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Khẳng </a:t>
                  </a: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định nào sau đây là đúng?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145585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2676" r="-542" b="-190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59356"/>
            <a:ext cx="11445655" cy="627686"/>
            <a:chOff x="247182" y="2324451"/>
            <a:chExt cx="11445655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24714" cy="627762"/>
              <a:chOff x="5537206" y="1785167"/>
              <a:chExt cx="261581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𝐴𝑀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𝑆𝐷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852955" cy="627753"/>
              <a:chOff x="5537206" y="1785173"/>
              <a:chExt cx="2843282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94814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𝐴𝑀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⊥</m:t>
                        </m:r>
                        <m:d>
                          <m:dPr>
                            <m:ctrlPr>
                              <a:rPr lang="vi-V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𝑆𝐶𝐷</m:t>
                            </m:r>
                          </m:e>
                        </m:d>
                      </m:oMath>
                    </a14:m>
                    <a:r>
                      <a:rPr lang="vi-VN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94814" cy="4864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2791" r="-5540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𝐴𝑀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𝐶𝐷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𝐴𝑀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𝑆𝐵𝐶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8968922" y="1713491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8698075" y="6407023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55" y="2848557"/>
            <a:ext cx="4257368" cy="361984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3727" y="3075938"/>
                <a:ext cx="8585125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𝑆𝐴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𝐴𝐵𝐶𝐷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𝑆𝐴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𝐵𝐶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𝐴𝐵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𝐵𝐶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27" y="3075938"/>
                <a:ext cx="8585125" cy="1053494"/>
              </a:xfrm>
              <a:prstGeom prst="rect">
                <a:avLst/>
              </a:prstGeom>
              <a:blipFill rotWithShape="0">
                <a:blip r:embed="rId9"/>
                <a:stretch>
                  <a:fillRect l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3727" y="4176255"/>
                <a:ext cx="29045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𝐵𝐶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27" y="4176255"/>
                <a:ext cx="2904551" cy="523220"/>
              </a:xfrm>
              <a:prstGeom prst="rect">
                <a:avLst/>
              </a:prstGeom>
              <a:blipFill rotWithShape="0">
                <a:blip r:embed="rId10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3727" y="4746298"/>
                <a:ext cx="4979824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𝐵𝐶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𝑆𝐴𝐵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𝐴𝑀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𝑆𝐴𝐵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2800" i="1">
                          <a:latin typeface="Cambria Math"/>
                        </a:rPr>
                        <m:t>⇒</m:t>
                      </m:r>
                      <m:r>
                        <a:rPr lang="en-US" sz="2800" i="1">
                          <a:latin typeface="Cambria Math"/>
                        </a:rPr>
                        <m:t>𝐴𝑀</m:t>
                      </m:r>
                      <m:r>
                        <a:rPr lang="en-US" sz="2800" i="1">
                          <a:latin typeface="Cambria Math"/>
                        </a:rPr>
                        <m:t>⊥</m:t>
                      </m:r>
                      <m:r>
                        <a:rPr lang="en-US" sz="2800" i="1">
                          <a:latin typeface="Cambria Math"/>
                        </a:rPr>
                        <m:t>𝐵𝐶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27" y="4746298"/>
                <a:ext cx="4979824" cy="10534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3727" y="5846615"/>
                <a:ext cx="4939386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𝐴𝑀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𝑆𝐵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𝐴𝑀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𝐵𝐶</m:t>
                              </m:r>
                            </m:e>
                          </m:eqArr>
                        </m:e>
                      </m:d>
                      <m:r>
                        <a:rPr lang="en-US" sz="2800" i="1">
                          <a:latin typeface="Cambria Math"/>
                        </a:rPr>
                        <m:t>⇒</m:t>
                      </m:r>
                      <m:r>
                        <a:rPr lang="en-US" sz="2800" i="1">
                          <a:latin typeface="Cambria Math"/>
                        </a:rPr>
                        <m:t>𝐴𝑀</m:t>
                      </m:r>
                      <m:r>
                        <a:rPr lang="en-US" sz="2800" i="1"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𝑆𝐵𝐶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27" y="5846615"/>
                <a:ext cx="4939386" cy="105349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8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1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4554" y="3086391"/>
            <a:ext cx="11834900" cy="3769802"/>
            <a:chOff x="184495" y="3636277"/>
            <a:chExt cx="11834900" cy="37702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5413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66547"/>
            <a:chOff x="534987" y="1869705"/>
            <a:chExt cx="23340848" cy="22922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là hình vuông cạnh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cạnh bên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𝑆𝐴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vuông góc với mặt đáy,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𝑆𝐴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Mệnh đề nào dưới đây SAI?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8738" b="-126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59355"/>
            <a:ext cx="8948646" cy="1367177"/>
            <a:chOff x="247182" y="2324450"/>
            <a:chExt cx="8948646" cy="136735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0"/>
              <a:ext cx="3538543" cy="627762"/>
              <a:chOff x="5537206" y="1785167"/>
              <a:chExt cx="3526546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3131802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7" y="1826430"/>
                    <a:ext cx="304370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Tam</m:t>
                          </m:r>
                          <m:r>
                            <m:rPr>
                              <m:nor/>
                            </m:rPr>
                            <a:rPr lang="vi-VN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vi-VN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á</m:t>
                          </m:r>
                          <m:r>
                            <m:rPr>
                              <m:nor/>
                            </m:rPr>
                            <a:rPr lang="vi-VN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𝑆𝐵𝐷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â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vi-VN" sz="2800" b="1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7" y="1826430"/>
                    <a:ext cx="304370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5744071" y="2329206"/>
              <a:ext cx="3451757" cy="627753"/>
              <a:chOff x="8109423" y="1789580"/>
              <a:chExt cx="3440053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8399967" y="1789580"/>
                <a:ext cx="3149508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8109423" y="181560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8757891" y="1815594"/>
                    <a:ext cx="2791585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𝑆𝐶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𝐵𝐷</m:t>
                        </m:r>
                      </m:oMath>
                    </a14:m>
                    <a:r>
                      <a:rPr lang="vi-VN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57891" y="1815594"/>
                    <a:ext cx="2791585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2941" b="-329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265661" y="3059303"/>
              <a:ext cx="3414765" cy="627757"/>
              <a:chOff x="-256446" y="2468313"/>
              <a:chExt cx="3403187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4098" y="2468313"/>
                <a:ext cx="3112643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256446" y="249433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87819" y="2485202"/>
                    <a:ext cx="2858922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𝐴𝐶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𝑆𝐷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819" y="2485202"/>
                    <a:ext cx="2858922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5762545" y="3064050"/>
              <a:ext cx="3433281" cy="627753"/>
              <a:chOff x="2315768" y="2472720"/>
              <a:chExt cx="3421642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606312" y="2472720"/>
                <a:ext cx="3131097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15768" y="249874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2856623" y="2558806"/>
                    <a:ext cx="2880787" cy="4052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𝑆𝐵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𝐶𝐷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𝑆𝐵𝐴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6623" y="2558806"/>
                    <a:ext cx="2880787" cy="40521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2676" r="-45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93652" y="2436448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584153" y="6328389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51" y="3450587"/>
            <a:ext cx="3492385" cy="319976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8060" y="3649748"/>
                <a:ext cx="76503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𝑆𝐵𝐷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chiếu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𝐴𝐵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𝐴𝐷</m:t>
                    </m:r>
                    <m:r>
                      <a:rPr lang="en-US" sz="24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xiên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𝑆𝐵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𝑆𝐷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0" y="3649748"/>
                <a:ext cx="7650313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127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8061" y="4425136"/>
                <a:ext cx="43448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𝐵𝐷</m:t>
                      </m:r>
                      <m:r>
                        <a:rPr lang="en-US" sz="2400" i="1">
                          <a:latin typeface="Cambria Math"/>
                        </a:rPr>
                        <m:t>⊥</m:t>
                      </m:r>
                      <m:r>
                        <a:rPr lang="en-US" sz="2400" i="1">
                          <a:latin typeface="Cambria Math"/>
                        </a:rPr>
                        <m:t>𝐴𝐶</m:t>
                      </m:r>
                      <m:r>
                        <a:rPr lang="en-US" sz="2400" i="1">
                          <a:latin typeface="Cambria Math"/>
                        </a:rPr>
                        <m:t>;</m:t>
                      </m:r>
                      <m:r>
                        <a:rPr lang="en-US" sz="2400" i="1">
                          <a:latin typeface="Cambria Math"/>
                        </a:rPr>
                        <m:t>𝐵𝐷</m:t>
                      </m:r>
                      <m:r>
                        <a:rPr lang="en-US" sz="2400" i="1">
                          <a:latin typeface="Cambria Math"/>
                        </a:rPr>
                        <m:t>⊥</m:t>
                      </m:r>
                      <m:r>
                        <a:rPr lang="en-US" sz="2400" i="1">
                          <a:latin typeface="Cambria Math"/>
                        </a:rPr>
                        <m:t>𝑆𝐴</m:t>
                      </m:r>
                      <m:r>
                        <a:rPr lang="en-US" sz="2400" i="1">
                          <a:latin typeface="Cambria Math"/>
                        </a:rPr>
                        <m:t>⇒</m:t>
                      </m:r>
                      <m:r>
                        <a:rPr lang="en-US" sz="2400" i="1">
                          <a:latin typeface="Cambria Math"/>
                        </a:rPr>
                        <m:t>𝐵𝐷</m:t>
                      </m:r>
                      <m:r>
                        <a:rPr lang="en-US" sz="2400" i="1">
                          <a:latin typeface="Cambria Math"/>
                        </a:rPr>
                        <m:t>⊥</m:t>
                      </m:r>
                      <m:r>
                        <a:rPr lang="en-US" sz="2400" i="1">
                          <a:latin typeface="Cambria Math"/>
                        </a:rPr>
                        <m:t>𝑆𝐶</m:t>
                      </m:r>
                    </m:oMath>
                  </m:oMathPara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1" y="4425136"/>
                <a:ext cx="4344844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8061" y="4892748"/>
                <a:ext cx="3701078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𝐴𝐵</m:t>
                    </m:r>
                    <m:r>
                      <m:rPr>
                        <m:nor/>
                      </m:rPr>
                      <a:rPr lang="en-US" sz="2400">
                        <a:latin typeface="Times New Roman" pitchFamily="18" charset="0"/>
                        <a:cs typeface="Times New Roman" pitchFamily="18" charset="0"/>
                      </a:rPr>
                      <m:t>//</m:t>
                    </m:r>
                    <m:r>
                      <a:rPr lang="en-US" sz="2400" i="1">
                        <a:latin typeface="Cambria Math"/>
                      </a:rPr>
                      <m:t>𝐶𝐷</m:t>
                    </m:r>
                    <m:r>
                      <a:rPr lang="en-US" sz="2400"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𝑆𝐵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𝐶𝐷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𝑆𝐵𝐴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1" y="4892748"/>
                <a:ext cx="3701078" cy="473976"/>
              </a:xfrm>
              <a:prstGeom prst="rect">
                <a:avLst/>
              </a:prstGeom>
              <a:blipFill rotWithShape="0">
                <a:blip r:embed="rId11"/>
                <a:stretch>
                  <a:fillRect l="-494" t="-5195" r="-43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58061" y="5370683"/>
                <a:ext cx="68874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Giả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𝐴𝐶</m:t>
                    </m:r>
                    <m:r>
                      <a:rPr lang="en-US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𝑆𝐷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𝐴𝐶</m:t>
                    </m:r>
                    <m:r>
                      <a:rPr lang="en-US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𝑆𝐴</m:t>
                    </m:r>
                    <m:r>
                      <a:rPr lang="en-US" sz="2400" i="1">
                        <a:latin typeface="Cambria Math"/>
                      </a:rPr>
                      <m:t>;</m:t>
                    </m:r>
                    <m:r>
                      <a:rPr lang="en-US" sz="2400" i="1">
                        <a:latin typeface="Cambria Math"/>
                      </a:rPr>
                      <m:t>𝐴𝐶</m:t>
                    </m:r>
                    <m:r>
                      <a:rPr lang="en-US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𝑆𝐷</m:t>
                    </m:r>
                  </m:oMath>
                </a14:m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1" y="5370683"/>
                <a:ext cx="6887463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14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58061" y="5838295"/>
                <a:ext cx="5600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⇒</m:t>
                    </m:r>
                    <m:r>
                      <a:rPr lang="en-US" sz="2400" i="1">
                        <a:latin typeface="Cambria Math"/>
                      </a:rPr>
                      <m:t>𝐴𝐶</m:t>
                    </m:r>
                    <m:r>
                      <a:rPr lang="en-US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vô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1" y="5838295"/>
                <a:ext cx="5600700" cy="461665"/>
              </a:xfrm>
              <a:prstGeom prst="rect">
                <a:avLst/>
              </a:prstGeom>
              <a:blipFill rotWithShape="0">
                <a:blip r:embed="rId13"/>
                <a:stretch>
                  <a:fillRect t="-12000" r="-76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4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1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8523" y="2923960"/>
            <a:ext cx="11834900" cy="3910222"/>
            <a:chOff x="184495" y="3636277"/>
            <a:chExt cx="11834900" cy="391073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6817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754346"/>
            <a:chOff x="534987" y="1869705"/>
            <a:chExt cx="23340848" cy="294274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942740"/>
              <a:chOff x="534987" y="1647866"/>
              <a:chExt cx="23340848" cy="294274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86971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7568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có đáy là hình chữ nhật tâm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cạnh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𝑆𝐴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vuông góc với mặt phẳng đáy. Gọi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𝐻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𝐾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lần lượt là hình chiếu của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lên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𝑆𝐵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𝑆𝐷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Hỏi đường thẳng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vuông góc với mặt phẳng nào trong các mặt phẳng sau đây?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75684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6691" r="-60" b="-966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358061" y="2011602"/>
            <a:ext cx="11445655" cy="627686"/>
            <a:chOff x="247182" y="2324451"/>
            <a:chExt cx="11445655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24714" cy="627762"/>
              <a:chOff x="5537206" y="1785167"/>
              <a:chExt cx="261581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𝐴𝐻𝐾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788629" cy="627753"/>
              <a:chOff x="5537206" y="1785173"/>
              <a:chExt cx="277917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vi-VN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𝐴𝐻𝐷</m:t>
                            </m:r>
                          </m:e>
                        </m:d>
                      </m:oMath>
                    </a14:m>
                    <a:r>
                      <a:rPr lang="vi-VN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2941" b="-329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𝐴𝐾𝐵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𝑆𝐵𝐷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58061" y="202495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957403" y="6258640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53" y="3066576"/>
            <a:ext cx="4067175" cy="375891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42544" y="3608393"/>
                <a:ext cx="44428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𝐴𝐾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𝑆𝐶𝐷</m:t>
                        </m:r>
                      </m:e>
                    </m:d>
                    <m:r>
                      <a:rPr lang="vi-VN" sz="2800" i="1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𝐴𝐾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r>
                      <a:rPr lang="vi-VN" sz="2800" i="1">
                        <a:latin typeface="Cambria Math"/>
                      </a:rPr>
                      <m:t>𝑆𝐶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(1)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44" y="3608393"/>
                <a:ext cx="4442819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2791" r="-178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42544" y="4467412"/>
                <a:ext cx="44569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𝐴𝐻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𝑆𝐵𝐶</m:t>
                        </m:r>
                      </m:e>
                    </m:d>
                    <m:r>
                      <a:rPr lang="vi-VN" sz="2800" i="1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𝐴𝐻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r>
                      <a:rPr lang="vi-VN" sz="2800" i="1">
                        <a:latin typeface="Cambria Math"/>
                      </a:rPr>
                      <m:t>𝑆𝐶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(2)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44" y="4467412"/>
                <a:ext cx="4456926" cy="523220"/>
              </a:xfrm>
              <a:prstGeom prst="rect">
                <a:avLst/>
              </a:prstGeom>
              <a:blipFill rotWithShape="0">
                <a:blip r:embed="rId10"/>
                <a:stretch>
                  <a:fillRect t="-12791" r="-177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42544" y="5326431"/>
                <a:ext cx="42226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Từ (1) và (2)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𝑆𝐶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𝐴𝐻𝐾</m:t>
                        </m:r>
                      </m:e>
                    </m:d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44" y="5326431"/>
                <a:ext cx="4222694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2886" t="-12791" r="-216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5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1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3910222"/>
            <a:chOff x="184495" y="3636277"/>
            <a:chExt cx="11834900" cy="391073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6817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66547"/>
            <a:chOff x="534987" y="1869705"/>
            <a:chExt cx="23340848" cy="22922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là hình chữ nhật tâm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cạnh bên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𝑆𝐴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vuông góc với đáy.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𝐻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𝐾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lần lượt là hình chiếu của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a14:m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lên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𝑆𝐶</m:t>
                      </m:r>
                      <m:r>
                        <a:rPr lang="nl-NL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𝑆𝐷</m:t>
                      </m:r>
                    </m:oMath>
                  </a14:m>
                  <a:r>
                    <a:rPr lang="nl-NL" sz="2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nl-NL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Khẳng định nào sau đây đúng?</a:t>
                  </a:r>
                  <a:endPara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8738" b="-126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1659357"/>
            <a:ext cx="11445656" cy="627686"/>
            <a:chOff x="247181" y="2324451"/>
            <a:chExt cx="11445656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324451"/>
              <a:ext cx="2747245" cy="627762"/>
              <a:chOff x="5537206" y="1785167"/>
              <a:chExt cx="2737931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255091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𝐴𝐾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⊥(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𝑆𝐶𝐷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nl-NL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255091" cy="48647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788629" cy="627753"/>
              <a:chOff x="5537206" y="1785173"/>
              <a:chExt cx="277917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30706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𝐵𝐷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𝑆𝐴𝐶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30706" cy="4864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𝐴𝐻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𝑆𝐶𝐷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𝐵𝐶</m:t>
                          </m:r>
                          <m:r>
                            <a:rPr lang="vi-VN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𝑆𝐴𝐶</m:t>
                              </m:r>
                            </m:e>
                          </m:d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87881" y="1713491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79635" y="5399332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083" y="2908524"/>
            <a:ext cx="3582535" cy="334067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9635" y="3215743"/>
                <a:ext cx="7015382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𝐶𝐷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𝐴𝐷</m:t>
                            </m:r>
                          </m:e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𝐶𝐷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vi-VN" sz="2800" i="1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𝐶𝐷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𝑆𝐴𝐷</m:t>
                        </m:r>
                      </m:e>
                    </m:d>
                    <m:r>
                      <a:rPr lang="vi-VN" sz="2800" i="1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𝐶𝐷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r>
                      <a:rPr lang="vi-VN" sz="2800" i="1">
                        <a:latin typeface="Cambria Math"/>
                      </a:rPr>
                      <m:t>𝐴𝐾</m:t>
                    </m:r>
                  </m:oMath>
                </a14:m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5" y="3215743"/>
                <a:ext cx="7015382" cy="810991"/>
              </a:xfrm>
              <a:prstGeom prst="rect">
                <a:avLst/>
              </a:prstGeom>
              <a:blipFill rotWithShape="0">
                <a:blip r:embed="rId9"/>
                <a:stretch>
                  <a:fillRect l="-1826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9635" y="4096714"/>
                <a:ext cx="51953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Mặt khác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𝐴𝐾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r>
                      <a:rPr lang="vi-VN" sz="2800" i="1">
                        <a:latin typeface="Cambria Math"/>
                      </a:rPr>
                      <m:t>𝑆𝐷</m:t>
                    </m:r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 (theo giả thiết)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5" y="4096714"/>
                <a:ext cx="5195397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2465" t="-11628" r="-105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9635" y="4772180"/>
                <a:ext cx="31820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𝐴𝐾</m:t>
                    </m:r>
                    <m:r>
                      <a:rPr lang="vi-VN" sz="2800" i="1">
                        <a:latin typeface="Cambria Math"/>
                      </a:rPr>
                      <m:t>⊥(</m:t>
                    </m:r>
                    <m:r>
                      <a:rPr lang="vi-VN" sz="2800" i="1">
                        <a:latin typeface="Cambria Math"/>
                      </a:rPr>
                      <m:t>𝑆𝐶𝐷</m:t>
                    </m:r>
                    <m:r>
                      <a:rPr lang="vi-VN" sz="28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28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5" y="4772180"/>
                <a:ext cx="3182025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4023" t="-12791" r="-287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01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1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07622" y="3054990"/>
            <a:ext cx="11834900" cy="3801202"/>
            <a:chOff x="184495" y="3636277"/>
            <a:chExt cx="11834900" cy="380169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5727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66547"/>
            <a:chOff x="534987" y="1869705"/>
            <a:chExt cx="23340848" cy="22922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nl-NL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là hình thang vuông tại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𝐴𝐷</m:t>
                      </m:r>
                      <m:r>
                        <a:rPr lang="nl-NL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𝐶𝐷</m:t>
                      </m:r>
                      <m:r>
                        <a:rPr lang="nl-NL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</m:t>
                      </m:r>
                      <m:r>
                        <a:rPr lang="nl-NL" sz="2800" i="1">
                          <a:solidFill>
                            <a:prstClr val="black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𝑆𝐴</m:t>
                      </m:r>
                      <m:r>
                        <a:rPr lang="nl-NL" sz="2800" i="1">
                          <a:solidFill>
                            <a:prstClr val="black"/>
                          </a:solidFill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𝐴𝐵𝐶𝐷</m:t>
                          </m:r>
                        </m:e>
                      </m:d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là trung điểm của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Chọn mệnh đề đúng trong các mệnh đề sau.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8738" r="-1627" b="-126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22955" y="1584697"/>
            <a:ext cx="10015596" cy="1428369"/>
            <a:chOff x="247182" y="2324451"/>
            <a:chExt cx="10015596" cy="142855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4190239" cy="627762"/>
              <a:chOff x="5537206" y="1785167"/>
              <a:chExt cx="4176032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7" y="1785167"/>
                <a:ext cx="3885491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𝐶𝐸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𝑆𝐴𝐵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6049649" y="2358945"/>
              <a:ext cx="4213129" cy="627753"/>
              <a:chOff x="8413966" y="1817227"/>
              <a:chExt cx="419884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8704510" y="1817227"/>
                <a:ext cx="390830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8413966" y="184324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9062434" y="1843241"/>
                    <a:ext cx="2130706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𝐶𝐸</m:t>
                        </m:r>
                        <m:r>
                          <a:rPr lang="vi-VN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⊥</m:t>
                        </m:r>
                        <m:d>
                          <m:dPr>
                            <m:ctrlPr>
                              <a:rPr lang="vi-V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𝑆𝐴𝐵</m:t>
                            </m:r>
                          </m:e>
                        </m:d>
                      </m:oMath>
                    </a14:m>
                    <a:r>
                      <a:rPr lang="vi-VN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2434" y="1843241"/>
                    <a:ext cx="2130706" cy="4864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1628" r="-4558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283846" y="3090770"/>
              <a:ext cx="4153575" cy="627757"/>
              <a:chOff x="-238322" y="2497565"/>
              <a:chExt cx="4139491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2221" y="2497565"/>
                <a:ext cx="3848948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238322" y="252358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05943" y="2514455"/>
                    <a:ext cx="3150389" cy="5353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𝛥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𝑆𝐷𝐶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vu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ạ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vi-VN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943" y="2514455"/>
                    <a:ext cx="3150389" cy="53535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6086309" y="3125252"/>
              <a:ext cx="4176468" cy="627752"/>
              <a:chOff x="2638435" y="2529620"/>
              <a:chExt cx="4162310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928978" y="2529620"/>
                <a:ext cx="3871767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638435" y="255564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179290" y="2615707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𝐶𝐸</m:t>
                          </m:r>
                          <m:r>
                            <a:rPr lang="vi-VN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𝑆𝐷𝐶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9290" y="2615707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22956" y="162596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79635" y="5399332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77" y="3550013"/>
            <a:ext cx="5192032" cy="30400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7438" y="3988485"/>
                <a:ext cx="4793556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𝐶𝐸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//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𝐴𝐷</m:t>
                            </m:r>
                          </m:e>
                          <m:e>
                            <m:r>
                              <a:rPr lang="vi-VN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𝐴𝐷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𝑆𝐴𝐵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vi-VN" sz="2800" i="1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𝐶𝐸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38" y="3988485"/>
                <a:ext cx="4793556" cy="1053494"/>
              </a:xfrm>
              <a:prstGeom prst="rect">
                <a:avLst/>
              </a:prstGeom>
              <a:blipFill rotWithShape="0">
                <a:blip r:embed="rId9"/>
                <a:stretch>
                  <a:fillRect r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9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3910222"/>
            <a:chOff x="184495" y="3636277"/>
            <a:chExt cx="11834900" cy="391073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6817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66547"/>
            <a:chOff x="534987" y="1869705"/>
            <a:chExt cx="23340848" cy="22922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cs typeface="Times New Roman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cs typeface="Times New Roman" pitchFamily="18" charset="0"/>
                    </a:rPr>
                    <a:t> có cạnh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cs typeface="Times New Roman" pitchFamily="18" charset="0"/>
                    </a:rPr>
                    <a:t> và đáy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cs typeface="Times New Roman" pitchFamily="18" charset="0"/>
                    </a:rPr>
                    <a:t> là tam giác cân ở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cs typeface="Times New Roman" pitchFamily="18" charset="0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cs typeface="Times New Roman" pitchFamily="18" charset="0"/>
                    </a:rPr>
                    <a:t> lần lượt là trung điểm của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𝑆𝐵</m:t>
                      </m:r>
                    </m:oMath>
                  </a14:m>
                  <a:r>
                    <a:rPr lang="vi-VN" sz="28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.</a:t>
                  </a:r>
                  <a:r>
                    <a:rPr lang="vi-VN" sz="2800" dirty="0">
                      <a:solidFill>
                        <a:prstClr val="black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Khẳng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sau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đây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sai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endPara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8738" r="-60" b="-126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59356"/>
            <a:ext cx="11445655" cy="627686"/>
            <a:chOff x="247182" y="2324451"/>
            <a:chExt cx="11445655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24714" cy="627762"/>
              <a:chOff x="5537206" y="1785167"/>
              <a:chExt cx="261581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𝑆𝐴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788629" cy="627753"/>
              <a:chOff x="5537206" y="1785173"/>
              <a:chExt cx="277917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  <m:r>
                          <a:rPr lang="vi-VN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vi-VN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𝑆𝐵</m:t>
                        </m:r>
                      </m:oMath>
                    </a14:m>
                    <a:r>
                      <a:rPr lang="vi-VN" sz="2800" dirty="0">
                        <a:solidFill>
                          <a:schemeClr val="bg1"/>
                        </a:solidFill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3953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𝐴𝐾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𝐴𝐾</m:t>
                          </m:r>
                          <m:r>
                            <a:rPr lang="vi-VN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lang="vi-VN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schemeClr val="bg1"/>
                              </a:solidFill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9037870" y="1739891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79635" y="5399332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 descr="C:\Users\TAN LINH\Desktop\AF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0" t="17686" r="43314" b="25706"/>
          <a:stretch>
            <a:fillRect/>
          </a:stretch>
        </p:blipFill>
        <p:spPr bwMode="auto">
          <a:xfrm>
            <a:off x="8133325" y="2848557"/>
            <a:ext cx="3721244" cy="35176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1680" y="4045943"/>
                <a:ext cx="54436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Do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2800" dirty="0"/>
                  <a:t> cân tại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2800" dirty="0"/>
                  <a:t> nên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28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80" y="4045943"/>
                <a:ext cx="5443670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2240" t="-15116" r="-1232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31680" y="3411278"/>
                <a:ext cx="33088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Suy ra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vi-VN" sz="28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80" y="3411278"/>
                <a:ext cx="3308855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3683" t="-15294" r="-2947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31680" y="4680608"/>
            <a:ext cx="5975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Vậy các câu A, B, C đúng nên D sai.</a:t>
            </a:r>
          </a:p>
        </p:txBody>
      </p:sp>
    </p:spTree>
    <p:extLst>
      <p:ext uri="{BB962C8B-B14F-4D97-AF65-F5344CB8AC3E}">
        <p14:creationId xmlns:p14="http://schemas.microsoft.com/office/powerpoint/2010/main" val="17668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2955" y="3040547"/>
            <a:ext cx="11834900" cy="3815646"/>
            <a:chOff x="184495" y="3636277"/>
            <a:chExt cx="11834900" cy="381614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58720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66547"/>
            <a:chOff x="534987" y="1869705"/>
            <a:chExt cx="23340848" cy="22922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lăng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trụ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𝐴𝐵𝐶𝐷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chiếu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lên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𝐴𝐵𝐶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trùng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trực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tâm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𝐻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tam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giác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Khẳng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sau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đây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đúng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endPara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8738" r="-542" b="-126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22955" y="1541375"/>
            <a:ext cx="9744939" cy="1365895"/>
            <a:chOff x="222954" y="2324451"/>
            <a:chExt cx="9744939" cy="136606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3" y="2324451"/>
              <a:ext cx="4275889" cy="627762"/>
              <a:chOff x="5537206" y="1785167"/>
              <a:chExt cx="4261391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3907330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3778551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vi-VN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3778551" cy="48647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5478597" y="2324465"/>
              <a:ext cx="4489296" cy="627753"/>
              <a:chOff x="7844851" y="1785173"/>
              <a:chExt cx="4474075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8135394" y="1785173"/>
                <a:ext cx="4183532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844851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8493319" y="1811187"/>
                    <a:ext cx="3695330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  <m:r>
                            <a:rPr lang="vi-VN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vi-VN" sz="2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3319" y="1811187"/>
                    <a:ext cx="3695330" cy="4864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222954" y="3062763"/>
              <a:ext cx="4300118" cy="627757"/>
              <a:chOff x="-299008" y="2471531"/>
              <a:chExt cx="4285538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8463" y="2471531"/>
                <a:ext cx="3994993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299008" y="249755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45257" y="2488420"/>
                    <a:ext cx="3741273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fr-FR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fr-FR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ch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ữ 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ậ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t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257" y="2488420"/>
                    <a:ext cx="3741273" cy="48646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5454365" y="3062762"/>
              <a:ext cx="4513528" cy="627751"/>
              <a:chOff x="2008633" y="2471532"/>
              <a:chExt cx="4498227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299177" y="2471532"/>
                <a:ext cx="4207683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008633" y="249755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2549485" y="2557619"/>
                    <a:ext cx="3725146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9485" y="2557619"/>
                    <a:ext cx="3725146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41430" y="2302226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46056" y="6429519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51" y="3195717"/>
            <a:ext cx="3657600" cy="369546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5355" y="3599774"/>
                <a:ext cx="66012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chiếu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𝐵𝐶</m:t>
                    </m:r>
                  </m:oMath>
                </a14:m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55" y="3599774"/>
                <a:ext cx="6601231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941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5355" y="4334907"/>
                <a:ext cx="75784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⇒</m:t>
                      </m:r>
                      <m:r>
                        <a:rPr lang="en-US" sz="2800" i="1">
                          <a:latin typeface="Cambria Math"/>
                        </a:rPr>
                        <m:t>𝐻</m:t>
                      </m:r>
                      <m:r>
                        <a:rPr lang="en-US" sz="2800" i="1">
                          <a:latin typeface="Cambria Math"/>
                        </a:rPr>
                        <m:t>∈</m:t>
                      </m:r>
                      <m:r>
                        <a:rPr lang="en-US" sz="2800" i="1">
                          <a:latin typeface="Cambria Math"/>
                        </a:rPr>
                        <m:t>𝐴𝐾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𝐵𝐶</m:t>
                      </m:r>
                      <m:r>
                        <a:rPr lang="en-US" sz="2800" i="1">
                          <a:latin typeface="Cambria Math"/>
                        </a:rPr>
                        <m:t>⊥</m:t>
                      </m:r>
                      <m:r>
                        <a:rPr lang="en-US" sz="2800" i="1">
                          <a:latin typeface="Cambria Math"/>
                        </a:rPr>
                        <m:t>𝐴𝐾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𝐵𝐶</m:t>
                      </m:r>
                      <m:r>
                        <a:rPr lang="en-US" sz="2800" i="1">
                          <a:latin typeface="Cambria Math"/>
                        </a:rPr>
                        <m:t>⊥</m:t>
                      </m:r>
                      <m:sSup>
                        <m:sSup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𝐻</m:t>
                      </m:r>
                      <m:r>
                        <a:rPr lang="en-US" sz="2800" i="1">
                          <a:latin typeface="Cambria Math"/>
                        </a:rPr>
                        <m:t>⇒</m:t>
                      </m:r>
                      <m:r>
                        <a:rPr lang="en-US" sz="2800" i="1">
                          <a:latin typeface="Cambria Math"/>
                        </a:rPr>
                        <m:t>𝐵𝐶</m:t>
                      </m:r>
                      <m:r>
                        <a:rPr lang="en-US" sz="2800" i="1"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55" y="4334907"/>
                <a:ext cx="7578421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25355" y="5070040"/>
                <a:ext cx="7308667" cy="1467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vi-V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vi-V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vi-V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𝐵</m:t>
                                  </m:r>
                                  <m:sSup>
                                    <m:sSupPr>
                                      <m:ctrlPr>
                                        <a:rPr lang="vi-V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vi-V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vi-V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𝐵𝐶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B,C,D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55" y="5070040"/>
                <a:ext cx="7308667" cy="1467966"/>
              </a:xfrm>
              <a:prstGeom prst="rect">
                <a:avLst/>
              </a:prstGeom>
              <a:blipFill rotWithShape="0">
                <a:blip r:embed="rId11"/>
                <a:stretch>
                  <a:fillRect r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8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1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4215967"/>
            <a:chOff x="184495" y="3636277"/>
            <a:chExt cx="11834900" cy="421651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98757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1"/>
            <a:chOff x="534987" y="1869705"/>
            <a:chExt cx="23340848" cy="222988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145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có đáy </a:t>
                  </a:r>
                  <a14:m>
                    <m:oMath xmlns:m="http://schemas.openxmlformats.org/officeDocument/2006/math">
                      <m:r>
                        <a:rPr lang="fr-FR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 là tam giác vuông cân tại </a:t>
                  </a:r>
                  <a14:m>
                    <m:oMath xmlns:m="http://schemas.openxmlformats.org/officeDocument/2006/math">
                      <m:r>
                        <a:rPr lang="fr-FR" sz="2800" i="1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fr-FR" sz="2800" i="1">
                          <a:solidFill>
                            <a:prstClr val="black"/>
                          </a:solidFill>
                          <a:latin typeface="Cambria Math"/>
                        </a:rPr>
                        <m:t>𝑆𝐴</m:t>
                      </m:r>
                      <m:r>
                        <a:rPr lang="fr-FR" sz="2800" i="1">
                          <a:solidFill>
                            <a:prstClr val="black"/>
                          </a:solidFill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gọi </a:t>
                  </a:r>
                  <a14:m>
                    <m:oMath xmlns:m="http://schemas.openxmlformats.org/officeDocument/2006/math">
                      <m:r>
                        <a:rPr lang="fr-FR" sz="28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là trung điểm của </a:t>
                  </a:r>
                  <a14:m>
                    <m:oMath xmlns:m="http://schemas.openxmlformats.org/officeDocument/2006/math">
                      <m:r>
                        <a:rPr lang="fr-FR" sz="2800" i="1">
                          <a:solidFill>
                            <a:prstClr val="black"/>
                          </a:solidFill>
                          <a:latin typeface="Cambria Math"/>
                        </a:rPr>
                        <m:t>𝐴𝐶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Mệnh đề nào </a:t>
                  </a:r>
                  <a:r>
                    <a:rPr lang="vi-VN" sz="2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sai</a:t>
                  </a: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 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14558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2676" b="-190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59357"/>
            <a:ext cx="12021708" cy="627686"/>
            <a:chOff x="247182" y="2324451"/>
            <a:chExt cx="12021708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998764" cy="627762"/>
              <a:chOff x="5537206" y="1785167"/>
              <a:chExt cx="2988597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7" y="1785167"/>
                <a:ext cx="2562121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505757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𝑆𝐴𝐵</m:t>
                              </m:r>
                            </m:e>
                          </m:d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𝑆𝐴𝐶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505757" cy="48647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236842" y="2324465"/>
              <a:ext cx="2714889" cy="627753"/>
              <a:chOff x="5610696" y="1785173"/>
              <a:chExt cx="270568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61069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𝐵𝑀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𝐴𝐶</m:t>
                        </m:r>
                      </m:oMath>
                    </a14:m>
                    <a:r>
                      <a:rPr lang="fr-FR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2791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3366942" cy="627757"/>
              <a:chOff x="5537206" y="1785171"/>
              <a:chExt cx="3355526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774440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811261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𝑆𝐵𝑀</m:t>
                              </m:r>
                            </m:e>
                          </m:d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𝑆𝐴𝐶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fr-FR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811261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260409" y="2324458"/>
              <a:ext cx="3008481" cy="627751"/>
              <a:chOff x="5801775" y="1785172"/>
              <a:chExt cx="2998282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092318" y="1785172"/>
                <a:ext cx="2460430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801775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42628" y="1871258"/>
                    <a:ext cx="2457429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𝑆𝐴𝐵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𝑆𝐵𝐶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fr-FR" sz="24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42628" y="1871258"/>
                    <a:ext cx="2457429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59513" y="171488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97728" y="6188687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225" y="2890276"/>
            <a:ext cx="3443691" cy="352924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1123" y="3030040"/>
                <a:ext cx="767396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Tam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 là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tam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cân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𝐵</m:t>
                    </m:r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𝐴𝐶</m:t>
                    </m:r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𝐵𝑀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𝐴𝐶</m:t>
                    </m:r>
                  </m:oMath>
                </a14:m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3" y="3030040"/>
                <a:ext cx="7673960" cy="954107"/>
              </a:xfrm>
              <a:prstGeom prst="rect">
                <a:avLst/>
              </a:prstGeom>
              <a:blipFill rotWithShape="0">
                <a:blip r:embed="rId9"/>
                <a:stretch>
                  <a:fillRect l="-1589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1123" y="4002749"/>
                <a:ext cx="7673960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𝐵𝑀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𝐴𝐶</m:t>
                            </m:r>
                          </m:e>
                          <m:e>
                            <m:r>
                              <a:rPr lang="fr-FR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𝐵𝑀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fr-FR" sz="2800" i="1">
                        <a:latin typeface="Cambria Math"/>
                      </a:rPr>
                      <m:t>⇒</m:t>
                    </m:r>
                    <m:r>
                      <a:rPr lang="fr-FR" sz="2800" i="1">
                        <a:latin typeface="Cambria Math"/>
                      </a:rPr>
                      <m:t>𝐵𝑀</m:t>
                    </m:r>
                    <m:r>
                      <a:rPr lang="fr-FR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/>
                          </a:rPr>
                          <m:t>𝑆𝐴𝐶</m:t>
                        </m:r>
                      </m:e>
                    </m:d>
                    <m:r>
                      <a:rPr lang="fr-FR" sz="2800" i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/>
                          </a:rPr>
                          <m:t>𝑆𝐵𝑀</m:t>
                        </m:r>
                      </m:e>
                    </m:d>
                    <m:r>
                      <a:rPr lang="fr-FR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3" y="4002749"/>
                <a:ext cx="7673960" cy="810991"/>
              </a:xfrm>
              <a:prstGeom prst="rect">
                <a:avLst/>
              </a:prstGeom>
              <a:blipFill rotWithShape="0">
                <a:blip r:embed="rId10"/>
                <a:stretch>
                  <a:fillRect l="-1589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1123" y="4873187"/>
                <a:ext cx="7464864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𝐵𝐶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𝑆𝐴</m:t>
                            </m:r>
                          </m:e>
                          <m:e>
                            <m:r>
                              <a:rPr lang="fr-FR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𝐵𝐶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2800" i="1">
                                <a:latin typeface="Cambria Math"/>
                              </a:rPr>
                              <m:t>𝐴𝐵</m:t>
                            </m:r>
                          </m:e>
                        </m:eqArr>
                      </m:e>
                    </m:d>
                    <m:r>
                      <a:rPr lang="fr-FR" sz="2800" i="1">
                        <a:latin typeface="Cambria Math"/>
                      </a:rPr>
                      <m:t>⇒</m:t>
                    </m:r>
                    <m:r>
                      <a:rPr lang="fr-FR" sz="2800" i="1">
                        <a:latin typeface="Cambria Math"/>
                      </a:rPr>
                      <m:t>𝐵𝐶</m:t>
                    </m:r>
                    <m:r>
                      <a:rPr lang="fr-FR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/>
                          </a:rPr>
                          <m:t>𝑆𝐴𝐵</m:t>
                        </m:r>
                      </m:e>
                    </m:d>
                    <m:r>
                      <a:rPr lang="fr-FR" sz="2800" i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/>
                          </a:rPr>
                          <m:t>𝑆𝐵𝐶</m:t>
                        </m:r>
                      </m:e>
                    </m:d>
                    <m:r>
                      <a:rPr lang="fr-FR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3" y="4873187"/>
                <a:ext cx="7464864" cy="810799"/>
              </a:xfrm>
              <a:prstGeom prst="rect">
                <a:avLst/>
              </a:prstGeom>
              <a:blipFill rotWithShape="0">
                <a:blip r:embed="rId11"/>
                <a:stretch>
                  <a:fillRect l="-1633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11123" y="5743560"/>
            <a:ext cx="1759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94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78935" y="14362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CA92D000-6E66-44C3-B6D7-9D35E2F95418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540CE3-3415-4DE2-AA81-69A02078ABC1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3" action="ppaction://hlinksldjump"/>
            <a:extLst>
              <a:ext uri="{FF2B5EF4-FFF2-40B4-BE49-F238E27FC236}">
                <a16:creationId xmlns="" xmlns:a16="http://schemas.microsoft.com/office/drawing/2014/main" id="{68CDE045-7A62-45DB-AB43-3AD0D14226B4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4" action="ppaction://hlinksldjump"/>
            <a:extLst>
              <a:ext uri="{FF2B5EF4-FFF2-40B4-BE49-F238E27FC236}">
                <a16:creationId xmlns="" xmlns:a16="http://schemas.microsoft.com/office/drawing/2014/main" id="{8D1A76CE-772F-4844-880D-9E5F0CBD7C80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5" action="ppaction://hlinksldjump"/>
            <a:extLst>
              <a:ext uri="{FF2B5EF4-FFF2-40B4-BE49-F238E27FC236}">
                <a16:creationId xmlns="" xmlns:a16="http://schemas.microsoft.com/office/drawing/2014/main" id="{FEE4B047-E75A-4209-863C-2A5E8B38066F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9EEE9DE-0719-42DD-8D38-38E22FAC4B16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7" action="ppaction://hlinksldjump"/>
            <a:extLst>
              <a:ext uri="{FF2B5EF4-FFF2-40B4-BE49-F238E27FC236}">
                <a16:creationId xmlns="" xmlns:a16="http://schemas.microsoft.com/office/drawing/2014/main" id="{F18232B4-C89A-4B4A-B586-CDDFF45C26B4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8" action="ppaction://hlinksldjump"/>
            <a:extLst>
              <a:ext uri="{FF2B5EF4-FFF2-40B4-BE49-F238E27FC236}">
                <a16:creationId xmlns="" xmlns:a16="http://schemas.microsoft.com/office/drawing/2014/main" id="{965EA4FE-4CC2-46D0-9998-1A12C4881E3E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9" action="ppaction://hlinksldjump"/>
            <a:extLst>
              <a:ext uri="{FF2B5EF4-FFF2-40B4-BE49-F238E27FC236}">
                <a16:creationId xmlns="" xmlns:a16="http://schemas.microsoft.com/office/drawing/2014/main" id="{2E1F1D6C-80AC-43B5-92ED-2BEB45295842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5ED0B1D-17D6-40BE-8A66-D0E8F984A9B1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2587651A-45AE-4195-A1A7-CD95792BA441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5F6972C7-D744-40BB-B369-0EB92651A393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665BA3AD-27E0-4E23-B6BD-3B28C44960A9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96C4C47-FAB0-44A1-B08A-E84149743D3C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6" name="Isosceles Triangle 35">
            <a:hlinkClick r:id="rId16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hlinkClick r:id="rId17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4346894"/>
            <a:chOff x="184495" y="3636277"/>
            <a:chExt cx="11834900" cy="434746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11852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66547"/>
            <a:chOff x="534987" y="1869705"/>
            <a:chExt cx="23340848" cy="22922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942108" y="2055603"/>
              <a:ext cx="19835650" cy="210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</a:pPr>
              <a:r>
                <a:rPr lang="vi-VN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 hình chóp </a:t>
              </a:r>
              <a:r>
                <a:rPr lang="vi-VN" sz="28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S.ABCD</a:t>
              </a:r>
              <a:r>
                <a:rPr lang="vi-VN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có đáy là hình vuông </a:t>
              </a:r>
              <a:r>
                <a:rPr lang="vi-VN" sz="28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ABCD. SA</a:t>
              </a:r>
              <a:r>
                <a:rPr lang="vi-VN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vuông góc với đáy. Gọi </a:t>
              </a:r>
              <a:r>
                <a:rPr lang="vi-VN" sz="28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I, J</a:t>
              </a:r>
              <a:r>
                <a:rPr lang="vi-VN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lần lượt là hình chiếu vuông góc của </a:t>
              </a:r>
              <a:r>
                <a:rPr lang="vi-VN" sz="28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vi-VN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lên cạnh </a:t>
              </a:r>
              <a:r>
                <a:rPr lang="vi-VN" sz="28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SB, SD</a:t>
              </a:r>
              <a:r>
                <a:rPr lang="vi-VN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khẳng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vi-VN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7184" y="1659357"/>
            <a:ext cx="11445654" cy="627686"/>
            <a:chOff x="247183" y="2324451"/>
            <a:chExt cx="11445654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3" y="2324451"/>
              <a:ext cx="2821052" cy="627762"/>
              <a:chOff x="5537206" y="1785167"/>
              <a:chExt cx="2811487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425875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75952" y="1826430"/>
                    <a:ext cx="2372741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𝐴𝐼𝐽</m:t>
                              </m:r>
                            </m:e>
                          </m:d>
                          <m:r>
                            <a:rPr lang="vi-VN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𝑆𝐴𝐶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5952" y="1826430"/>
                    <a:ext cx="2372741" cy="48647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3017192" cy="627753"/>
              <a:chOff x="5537206" y="1785173"/>
              <a:chExt cx="3006962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529924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358494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𝐴𝐼𝐽</m:t>
                              </m:r>
                            </m:e>
                          </m:d>
                          <m:r>
                            <a:rPr lang="vi-VN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𝑆𝐵𝐶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358494" cy="48646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3" y="2324459"/>
              <a:ext cx="3017188" cy="627757"/>
              <a:chOff x="5537206" y="1785171"/>
              <a:chExt cx="3006958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42587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0" y="1802060"/>
                    <a:ext cx="2462694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𝐴𝐼𝐽</m:t>
                              </m:r>
                            </m:e>
                          </m:d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𝑆𝐵𝐷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0" y="1802060"/>
                    <a:ext cx="2462694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𝐴𝐼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𝑆𝐶𝐷</m:t>
                              </m:r>
                            </m:e>
                          </m:d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053003" y="1699917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02539" y="6419521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06" y="2992368"/>
            <a:ext cx="4182799" cy="308791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2571" y="3132744"/>
                <a:ext cx="3478709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𝐴𝐼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𝐵𝐶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𝐴𝐼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𝑆𝐵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𝐴𝐼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𝑆𝐶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71" y="3132744"/>
                <a:ext cx="3478709" cy="10534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2571" y="4299159"/>
                <a:ext cx="3473067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𝐴𝐽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𝐵𝐶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𝐴𝐽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𝑆𝐵</m:t>
                              </m:r>
                            </m:e>
                          </m:eqArr>
                        </m:e>
                      </m:d>
                      <m:r>
                        <a:rPr lang="en-US" sz="2800" i="1">
                          <a:latin typeface="Cambria Math"/>
                        </a:rPr>
                        <m:t>⇒</m:t>
                      </m:r>
                      <m:r>
                        <a:rPr lang="en-US" sz="2800" i="1">
                          <a:latin typeface="Cambria Math"/>
                        </a:rPr>
                        <m:t>𝐴𝐽</m:t>
                      </m:r>
                      <m:r>
                        <a:rPr lang="en-US" sz="2800" i="1">
                          <a:latin typeface="Cambria Math"/>
                        </a:rPr>
                        <m:t>⊥</m:t>
                      </m:r>
                      <m:r>
                        <a:rPr lang="en-US" sz="2800" i="1">
                          <a:latin typeface="Cambria Math"/>
                        </a:rPr>
                        <m:t>𝑆𝐶</m:t>
                      </m:r>
                    </m:oMath>
                  </m:oMathPara>
                </a14:m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71" y="4299159"/>
                <a:ext cx="3473067" cy="10534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0846" y="5436078"/>
                <a:ext cx="790350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Do SC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𝑆𝐴𝐶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𝑆𝐵𝐶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46" y="5436078"/>
                <a:ext cx="7903506" cy="954107"/>
              </a:xfrm>
              <a:prstGeom prst="rect">
                <a:avLst/>
              </a:prstGeom>
              <a:blipFill rotWithShape="0">
                <a:blip r:embed="rId10"/>
                <a:stretch>
                  <a:fillRect l="-1620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3" grpId="0"/>
      <p:bldP spid="11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833756"/>
            <a:ext cx="11834900" cy="3910222"/>
            <a:chOff x="184495" y="3636277"/>
            <a:chExt cx="11834900" cy="391073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6817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6" y="118030"/>
            <a:ext cx="12044943" cy="1090956"/>
            <a:chOff x="534987" y="1869705"/>
            <a:chExt cx="23340848" cy="182997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828629"/>
              <a:chOff x="534987" y="1647866"/>
              <a:chExt cx="23340848" cy="182862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3120185" cy="175560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576040" y="1882435"/>
                  <a:ext cx="20201721" cy="1817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800"/>
                    </a:spcAft>
                    <a:buClr>
                      <a:srgbClr val="0000FF"/>
                    </a:buClr>
                  </a:pPr>
                  <a:r>
                    <a:rPr lang="vi-VN" sz="2800" dirty="0">
                      <a:latin typeface="Times New Roman" pitchFamily="18" charset="0"/>
                      <a:ea typeface="Arial"/>
                      <a:cs typeface="Times New Roman" pitchFamily="18" charset="0"/>
                    </a:rPr>
                    <a:t>Cho tứ diện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𝑂𝐴𝐵𝐶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ea typeface="Arial"/>
                      <a:cs typeface="Times New Roman" pitchFamily="18" charset="0"/>
                    </a:rPr>
                    <a:t> có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𝑂𝐴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ea typeface="Arial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𝑂𝐵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ea typeface="Arial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𝑂𝐶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ea typeface="Arial"/>
                      <a:cs typeface="Times New Roman" pitchFamily="18" charset="0"/>
                    </a:rPr>
                    <a:t> đôi một vuông góc với nhau. Gọi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Arial"/>
                          <a:cs typeface="Times New Roman"/>
                        </a:rPr>
                        <m:t>𝐻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ea typeface="Arial"/>
                      <a:cs typeface="Times New Roman" pitchFamily="18" charset="0"/>
                    </a:rPr>
                    <a:t> là hình chiếu của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Arial"/>
                          <a:cs typeface="Times New Roman"/>
                        </a:rPr>
                        <m:t>𝑂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ea typeface="Arial"/>
                      <a:cs typeface="Times New Roman" pitchFamily="18" charset="0"/>
                    </a:rPr>
                    <a:t> trên mặt phẳng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Arial"/>
                              <a:cs typeface="Times New Roman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 pitchFamily="18" charset="0"/>
                      <a:ea typeface="Arial"/>
                      <a:cs typeface="Times New Roman" pitchFamily="18" charset="0"/>
                    </a:rPr>
                    <a:t> . Mệnh đề nào sau đây </a:t>
                  </a:r>
                  <a:r>
                    <a:rPr lang="vi-VN" sz="2800" dirty="0" smtClean="0">
                      <a:latin typeface="Times New Roman" pitchFamily="18" charset="0"/>
                      <a:ea typeface="Arial"/>
                      <a:cs typeface="Times New Roman" pitchFamily="18" charset="0"/>
                    </a:rPr>
                    <a:t>đúng?</a:t>
                  </a:r>
                  <a:endParaRPr lang="en-US" sz="2800" dirty="0"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6040" y="1882435"/>
                  <a:ext cx="20201721" cy="181724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28" t="-3955" r="-468" b="-1186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20409" y="1349508"/>
            <a:ext cx="11268584" cy="1418060"/>
            <a:chOff x="220408" y="2014563"/>
            <a:chExt cx="11268584" cy="1418243"/>
          </a:xfrm>
        </p:grpSpPr>
        <p:grpSp>
          <p:nvGrpSpPr>
            <p:cNvPr id="51" name="Group 50"/>
            <p:cNvGrpSpPr/>
            <p:nvPr/>
          </p:nvGrpSpPr>
          <p:grpSpPr>
            <a:xfrm>
              <a:off x="220408" y="2014563"/>
              <a:ext cx="5435815" cy="627762"/>
              <a:chOff x="5510523" y="1497081"/>
              <a:chExt cx="541738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1064" y="1497081"/>
                <a:ext cx="5126844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10523" y="152310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93363" y="1538344"/>
                    <a:ext cx="459839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  <a:ea typeface="Arial"/>
                              <a:cs typeface="Times New Roman"/>
                            </a:rPr>
                            <m:t>𝐻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ọ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â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tam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á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vi-VN" sz="2800">
                              <a:latin typeface="Cambria Math"/>
                              <a:ea typeface="Arial"/>
                              <a:cs typeface="Times New Roman"/>
                            </a:rPr>
                            <m:t>𝐴𝐵𝐶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 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3363" y="1538344"/>
                    <a:ext cx="459839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6022710" y="2042641"/>
              <a:ext cx="5466282" cy="627753"/>
              <a:chOff x="8387117" y="1523179"/>
              <a:chExt cx="5447748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8677660" y="1523179"/>
                <a:ext cx="5157205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8387117" y="154920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9035585" y="1549193"/>
                    <a:ext cx="4593504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800">
                            <a:latin typeface="Cambria Math"/>
                            <a:ea typeface="Arial"/>
                            <a:cs typeface="Times New Roman"/>
                          </a:rPr>
                          <m:t>𝐻</m:t>
                        </m:r>
                      </m:oMath>
                    </a14:m>
                    <a:r>
                      <a:rPr lang="fr-FR" sz="2800" dirty="0">
                        <a:latin typeface="Times New Roman" pitchFamily="18" charset="0"/>
                        <a:ea typeface="Arial"/>
                        <a:cs typeface="Times New Roman" pitchFamily="18" charset="0"/>
                      </a:rPr>
                      <a:t> là </a:t>
                    </a:r>
                    <a:r>
                      <a:rPr lang="fr-FR" sz="2800" dirty="0" err="1">
                        <a:latin typeface="Times New Roman" pitchFamily="18" charset="0"/>
                        <a:ea typeface="Arial"/>
                        <a:cs typeface="Times New Roman" pitchFamily="18" charset="0"/>
                      </a:rPr>
                      <a:t>trung</a:t>
                    </a:r>
                    <a:r>
                      <a:rPr lang="fr-FR" sz="2800" dirty="0">
                        <a:latin typeface="Times New Roman" pitchFamily="18" charset="0"/>
                        <a:ea typeface="Arial"/>
                        <a:cs typeface="Times New Roman" pitchFamily="18" charset="0"/>
                      </a:rPr>
                      <a:t> </a:t>
                    </a:r>
                    <a:r>
                      <a:rPr lang="fr-FR" sz="2800" dirty="0" err="1">
                        <a:latin typeface="Times New Roman" pitchFamily="18" charset="0"/>
                        <a:ea typeface="Arial"/>
                        <a:cs typeface="Times New Roman" pitchFamily="18" charset="0"/>
                      </a:rPr>
                      <a:t>điểm</a:t>
                    </a:r>
                    <a:r>
                      <a:rPr lang="fr-FR" sz="2800" dirty="0">
                        <a:latin typeface="Times New Roman" pitchFamily="18" charset="0"/>
                        <a:ea typeface="Arial"/>
                        <a:cs typeface="Times New Roman" pitchFamily="18" charset="0"/>
                      </a:rPr>
                      <a:t> </a:t>
                    </a:r>
                    <a:r>
                      <a:rPr lang="fr-FR" sz="2800" dirty="0" err="1">
                        <a:latin typeface="Times New Roman" pitchFamily="18" charset="0"/>
                        <a:ea typeface="Arial"/>
                        <a:cs typeface="Times New Roman" pitchFamily="18" charset="0"/>
                      </a:rPr>
                      <a:t>của</a:t>
                    </a:r>
                    <a14:m>
                      <m:oMath xmlns:m="http://schemas.openxmlformats.org/officeDocument/2006/math">
                        <m:r>
                          <a:rPr lang="en-US" sz="2800" i="0">
                            <a:latin typeface="Cambria Math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a:rPr lang="vi-VN" sz="2800">
                            <a:latin typeface="Cambria Math"/>
                            <a:ea typeface="Arial"/>
                            <a:cs typeface="Times New Roman"/>
                          </a:rPr>
                          <m:t>𝐵𝐶</m:t>
                        </m:r>
                      </m:oMath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5585" y="1549193"/>
                    <a:ext cx="4593504" cy="4864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2941" b="-329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223838" y="2776978"/>
              <a:ext cx="5432385" cy="627757"/>
              <a:chOff x="-298128" y="2205852"/>
              <a:chExt cx="5413966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7585" y="2205852"/>
                <a:ext cx="5123423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298128" y="223187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46135" y="2222741"/>
                    <a:ext cx="4650614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pc="-40">
                              <a:latin typeface="Cambria Math"/>
                              <a:ea typeface="Arial"/>
                              <a:cs typeface="Times New Roman"/>
                            </a:rPr>
                            <m:t>𝐻</m:t>
                          </m:r>
                          <m:r>
                            <m:rPr>
                              <m:nor/>
                            </m:rPr>
                            <a:rPr lang="fr-FR" sz="2800" spc="-4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800" spc="-4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fr-FR" sz="2800" spc="-4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fr-FR" sz="2800" spc="-40" dirty="0" err="1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fr-FR" sz="2800" spc="-40" dirty="0" err="1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fr-FR" sz="2800" spc="-40" dirty="0" err="1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fr-FR" sz="2800" spc="-4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800" spc="-40" dirty="0" err="1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fr-FR" sz="2800" spc="-40" dirty="0" err="1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â</m:t>
                          </m:r>
                          <m:r>
                            <m:rPr>
                              <m:nor/>
                            </m:rPr>
                            <a:rPr lang="fr-FR" sz="2800" spc="-40" dirty="0" err="1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2800" spc="-4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800" spc="-40" dirty="0" err="1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fr-FR" sz="2800" spc="-40" dirty="0" err="1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ủ</m:t>
                          </m:r>
                          <m:r>
                            <m:rPr>
                              <m:nor/>
                            </m:rPr>
                            <a:rPr lang="fr-FR" sz="2800" spc="-40" dirty="0" err="1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fr-FR" sz="2800" spc="-4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800" spc="-40" dirty="0" err="1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tam</m:t>
                          </m:r>
                          <m:r>
                            <m:rPr>
                              <m:nor/>
                            </m:rPr>
                            <a:rPr lang="fr-FR" sz="2800" spc="-4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800" spc="-40" dirty="0" err="1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fr-FR" sz="2800" spc="-40" dirty="0" err="1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á</m:t>
                          </m:r>
                          <m:r>
                            <m:rPr>
                              <m:nor/>
                            </m:rPr>
                            <a:rPr lang="fr-FR" sz="2800" spc="-40" dirty="0" err="1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fr-FR" sz="2800" spc="-4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vi-VN" sz="2800" spc="-40">
                              <a:latin typeface="Cambria Math"/>
                              <a:ea typeface="Arial"/>
                              <a:cs typeface="Times New Roman"/>
                            </a:rPr>
                            <m:t>𝐴𝐵𝐶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135" y="2222741"/>
                    <a:ext cx="4650614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6026132" y="2805053"/>
              <a:ext cx="5462860" cy="627753"/>
              <a:chOff x="2578462" y="2231945"/>
              <a:chExt cx="544434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869005" y="2231945"/>
                <a:ext cx="5153798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578462" y="225796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119315" y="2318031"/>
                    <a:ext cx="4630566" cy="410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400">
                              <a:latin typeface="Cambria Math"/>
                              <a:ea typeface="Arial"/>
                              <a:cs typeface="Times New Roman"/>
                            </a:rPr>
                            <m:t>𝐻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trung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ủ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m:t>a</m:t>
                          </m:r>
                          <m:r>
                            <a:rPr lang="en-US" sz="2400" i="0">
                              <a:latin typeface="Cambria Math"/>
                              <a:ea typeface="Arial"/>
                              <a:cs typeface="Times New Roman"/>
                            </a:rPr>
                            <m:t> </m:t>
                          </m:r>
                          <m:r>
                            <a:rPr lang="vi-VN" sz="2400">
                              <a:latin typeface="Cambria Math"/>
                              <a:ea typeface="Arial"/>
                              <a:cs typeface="Times New Roman"/>
                            </a:rPr>
                            <m:t>𝐴𝐶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9315" y="2318031"/>
                    <a:ext cx="4630566" cy="41022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4110" b="-1506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194946" y="2185678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121317" y="6248074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06" y="3200568"/>
            <a:ext cx="3080700" cy="34055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57330" y="3315468"/>
                <a:ext cx="7640049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Ta </a:t>
                </a:r>
                <a:r>
                  <a:rPr lang="fr-FR" sz="2800" dirty="0" err="1" smtClean="0"/>
                  <a:t>có</a:t>
                </a:r>
                <a:r>
                  <a:rPr lang="fr-FR" sz="2800" dirty="0" smtClean="0"/>
                  <a:t>: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𝑂𝐴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𝑂𝐵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𝑂𝐴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𝑂𝐶</m:t>
                            </m:r>
                          </m:e>
                        </m:eqArr>
                      </m:e>
                    </m:d>
                    <m:r>
                      <a:rPr lang="vi-VN" sz="2800" i="1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𝑂𝐴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𝑂𝐵𝐶</m:t>
                        </m:r>
                      </m:e>
                    </m:d>
                    <m:r>
                      <a:rPr lang="vi-VN" sz="2800" i="1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𝑂𝐴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r>
                      <a:rPr lang="vi-VN" sz="2800" i="1">
                        <a:latin typeface="Cambria Math"/>
                      </a:rPr>
                      <m:t>𝐵𝐶</m:t>
                    </m:r>
                  </m:oMath>
                </a14:m>
                <a:r>
                  <a:rPr lang="fr-FR" sz="2800" dirty="0"/>
                  <a:t> .</a:t>
                </a:r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30" y="3315468"/>
                <a:ext cx="7640049" cy="810991"/>
              </a:xfrm>
              <a:prstGeom prst="rect">
                <a:avLst/>
              </a:prstGeom>
              <a:blipFill rotWithShape="0">
                <a:blip r:embed="rId9"/>
                <a:stretch>
                  <a:fillRect l="-1596"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57330" y="4102008"/>
                <a:ext cx="63523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>
                  <a:tabLst>
                    <a:tab pos="630555" algn="l"/>
                  </a:tabLst>
                </a:pPr>
                <a:r>
                  <a:rPr lang="fr-FR" sz="2800" dirty="0" err="1">
                    <a:latin typeface="Times New Roman"/>
                    <a:ea typeface="Arial"/>
                  </a:rPr>
                  <a:t>Mà</a:t>
                </a:r>
                <a:r>
                  <a:rPr lang="fr-FR" sz="2800" dirty="0">
                    <a:latin typeface="Times New Roman"/>
                    <a:ea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𝑂𝐻</m:t>
                    </m:r>
                    <m:r>
                      <a:rPr lang="vi-VN" sz="2800" i="1">
                        <a:effectLst/>
                        <a:latin typeface="Cambria Math"/>
                        <a:ea typeface="Arial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𝑂𝐵𝐶</m:t>
                        </m:r>
                      </m:e>
                    </m:d>
                    <m:r>
                      <a:rPr lang="vi-VN" sz="2800" i="1">
                        <a:effectLst/>
                        <a:latin typeface="Cambria Math"/>
                        <a:ea typeface="Arial"/>
                        <a:cs typeface="Cambria Math"/>
                      </a:rPr>
                      <m:t>⇒</m:t>
                    </m:r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𝑂𝐻</m:t>
                    </m:r>
                    <m:r>
                      <a:rPr lang="vi-VN" sz="2800" i="1">
                        <a:effectLst/>
                        <a:latin typeface="Cambria Math"/>
                        <a:ea typeface="Arial"/>
                        <a:cs typeface="Cambria Math"/>
                      </a:rPr>
                      <m:t>⊥</m:t>
                    </m:r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𝐵𝐶</m:t>
                    </m:r>
                  </m:oMath>
                </a14:m>
                <a:r>
                  <a:rPr lang="fr-FR" sz="2800" dirty="0">
                    <a:effectLst/>
                    <a:latin typeface="Times New Roman"/>
                    <a:ea typeface="Arial"/>
                  </a:rPr>
                  <a:t>.</a:t>
                </a:r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30" y="4102008"/>
                <a:ext cx="6352305" cy="523220"/>
              </a:xfrm>
              <a:prstGeom prst="rect">
                <a:avLst/>
              </a:prstGeom>
              <a:blipFill rotWithShape="0">
                <a:blip r:embed="rId10"/>
                <a:stretch>
                  <a:fillRect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57330" y="4614046"/>
                <a:ext cx="8505955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err="1" smtClean="0"/>
                  <a:t>Vậy</a:t>
                </a:r>
                <a:r>
                  <a:rPr lang="fr-FR" sz="2800" dirty="0" smtClean="0"/>
                  <a:t> 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   </m:t>
                    </m:r>
                    <m:d>
                      <m:dPr>
                        <m:begChr m:val="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𝐵𝐶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𝑂𝐴</m:t>
                            </m:r>
                          </m:e>
                          <m:e>
                            <m:r>
                              <a:rPr lang="vi-VN" sz="2800" i="1">
                                <a:latin typeface="Cambria Math"/>
                              </a:rPr>
                              <m:t>𝐵𝐶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𝑂𝐻</m:t>
                            </m:r>
                          </m:e>
                        </m:eqArr>
                      </m:e>
                    </m:d>
                    <m:r>
                      <a:rPr lang="vi-VN" sz="2800" i="1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𝐵𝐶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𝑂𝐴𝐻</m:t>
                        </m:r>
                      </m:e>
                    </m:d>
                    <m:r>
                      <a:rPr lang="vi-VN" sz="2800" i="1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𝐵𝐶</m:t>
                    </m:r>
                    <m:r>
                      <a:rPr lang="vi-VN" sz="2800" i="1">
                        <a:latin typeface="Cambria Math"/>
                      </a:rPr>
                      <m:t>⊥</m:t>
                    </m:r>
                    <m:r>
                      <a:rPr lang="vi-VN" sz="2800" i="1">
                        <a:latin typeface="Cambria Math"/>
                      </a:rPr>
                      <m:t>𝐴𝐻</m:t>
                    </m:r>
                  </m:oMath>
                </a14:m>
                <a:r>
                  <a:rPr lang="fr-FR" sz="2800" dirty="0"/>
                  <a:t>.</a:t>
                </a:r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30" y="4614046"/>
                <a:ext cx="8505955" cy="810991"/>
              </a:xfrm>
              <a:prstGeom prst="rect">
                <a:avLst/>
              </a:prstGeom>
              <a:blipFill rotWithShape="0">
                <a:blip r:embed="rId11"/>
                <a:stretch>
                  <a:fillRect l="-1434"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57330" y="5354192"/>
                <a:ext cx="7776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>
                  <a:tabLst>
                    <a:tab pos="630555" algn="l"/>
                  </a:tabLst>
                </a:pPr>
                <a:r>
                  <a:rPr lang="fr-FR" sz="2800" dirty="0" err="1">
                    <a:latin typeface="Times New Roman"/>
                    <a:ea typeface="Arial"/>
                  </a:rPr>
                  <a:t>Chứng</a:t>
                </a:r>
                <a:r>
                  <a:rPr lang="fr-FR" sz="2800" dirty="0">
                    <a:latin typeface="Times New Roman"/>
                    <a:ea typeface="Arial"/>
                  </a:rPr>
                  <a:t> </a:t>
                </a:r>
                <a:r>
                  <a:rPr lang="fr-FR" sz="2800" dirty="0" err="1">
                    <a:latin typeface="Times New Roman"/>
                    <a:ea typeface="Arial"/>
                  </a:rPr>
                  <a:t>minh</a:t>
                </a:r>
                <a:r>
                  <a:rPr lang="fr-FR" sz="2800" dirty="0">
                    <a:latin typeface="Times New Roman"/>
                    <a:ea typeface="Arial"/>
                  </a:rPr>
                  <a:t> </a:t>
                </a:r>
                <a:r>
                  <a:rPr lang="fr-FR" sz="2800" dirty="0" err="1">
                    <a:latin typeface="Times New Roman"/>
                    <a:ea typeface="Arial"/>
                  </a:rPr>
                  <a:t>tương</a:t>
                </a:r>
                <a:r>
                  <a:rPr lang="fr-FR" sz="2800" dirty="0">
                    <a:latin typeface="Times New Roman"/>
                    <a:ea typeface="Arial"/>
                  </a:rPr>
                  <a:t> </a:t>
                </a:r>
                <a:r>
                  <a:rPr lang="fr-FR" sz="2800" dirty="0" err="1">
                    <a:latin typeface="Times New Roman"/>
                    <a:ea typeface="Arial"/>
                  </a:rPr>
                  <a:t>tự</a:t>
                </a:r>
                <a:r>
                  <a:rPr lang="fr-FR" sz="2800" dirty="0">
                    <a:latin typeface="Times New Roman"/>
                    <a:ea typeface="Arial"/>
                  </a:rPr>
                  <a:t> ta </a:t>
                </a:r>
                <a:r>
                  <a:rPr lang="fr-FR" sz="2800" dirty="0" err="1">
                    <a:latin typeface="Times New Roman"/>
                    <a:ea typeface="Arial"/>
                  </a:rPr>
                  <a:t>có</a:t>
                </a:r>
                <a:r>
                  <a:rPr lang="fr-FR" sz="2800" dirty="0">
                    <a:latin typeface="Times New Roman"/>
                    <a:ea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𝐴𝐵</m:t>
                    </m:r>
                    <m:r>
                      <a:rPr lang="vi-VN" sz="2800" i="1">
                        <a:effectLst/>
                        <a:latin typeface="Cambria Math"/>
                        <a:ea typeface="Arial"/>
                        <a:cs typeface="Cambria Math"/>
                      </a:rPr>
                      <m:t>⊥</m:t>
                    </m:r>
                    <m:r>
                      <a:rPr lang="vi-VN" sz="2800" i="1">
                        <a:effectLst/>
                        <a:latin typeface="Cambria Math"/>
                        <a:ea typeface="Arial"/>
                        <a:cs typeface="Times New Roman"/>
                      </a:rPr>
                      <m:t>𝐶𝐻</m:t>
                    </m:r>
                  </m:oMath>
                </a14:m>
                <a:r>
                  <a:rPr lang="fr-FR" sz="2800" dirty="0">
                    <a:effectLst/>
                    <a:latin typeface="Times New Roman"/>
                    <a:ea typeface="Arial"/>
                  </a:rPr>
                  <a:t>. </a:t>
                </a:r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30" y="5354192"/>
                <a:ext cx="7776659" cy="523220"/>
              </a:xfrm>
              <a:prstGeom prst="rect">
                <a:avLst/>
              </a:prstGeom>
              <a:blipFill rotWithShape="0">
                <a:blip r:embed="rId12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57330" y="5777384"/>
                <a:ext cx="9322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𝐻</m:t>
                    </m:r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trực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tam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fr-FR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30" y="5777384"/>
                <a:ext cx="9322829" cy="523220"/>
              </a:xfrm>
              <a:prstGeom prst="rect">
                <a:avLst/>
              </a:prstGeom>
              <a:blipFill rotWithShape="0">
                <a:blip r:embed="rId13"/>
                <a:stretch>
                  <a:fillRect l="-130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9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49105" y="3018242"/>
            <a:ext cx="11834900" cy="3677526"/>
            <a:chOff x="184495" y="3636277"/>
            <a:chExt cx="11834900" cy="367800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44906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2153814"/>
            <a:chOff x="534987" y="1869705"/>
            <a:chExt cx="23340848" cy="361280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540445"/>
              <a:chOff x="534987" y="1647866"/>
              <a:chExt cx="23340848" cy="354044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346741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34269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800"/>
                    </a:spcAft>
                    <a:buClr>
                      <a:srgbClr val="0000FF"/>
                    </a:buClr>
                  </a:pP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Cho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hình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chóp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𝑆</m:t>
                      </m:r>
                      <m:r>
                        <a:rPr lang="fr-FR" sz="2800" i="1">
                          <a:latin typeface="Cambria Math"/>
                          <a:ea typeface="Arial"/>
                          <a:cs typeface="Times New Roman"/>
                        </a:rPr>
                        <m:t>.</m:t>
                      </m:r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có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đáy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là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hình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thang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vuông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tại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𝐴</m:t>
                      </m:r>
                    </m:oMath>
                  </a14:m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,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đáy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lớn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𝐴𝐷</m:t>
                      </m:r>
                      <m:r>
                        <a:rPr lang="fr-FR" sz="2800" i="1">
                          <a:latin typeface="Cambria Math"/>
                          <a:ea typeface="Arial"/>
                          <a:cs typeface="Times New Roman"/>
                        </a:rPr>
                        <m:t>=8,</m:t>
                      </m:r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𝐵𝐶</m:t>
                      </m:r>
                      <m:r>
                        <a:rPr lang="fr-FR" sz="2800" i="1">
                          <a:latin typeface="Cambria Math"/>
                          <a:ea typeface="Arial"/>
                          <a:cs typeface="Times New Roman"/>
                        </a:rPr>
                        <m:t>=6</m:t>
                      </m:r>
                    </m:oMath>
                  </a14:m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𝑆𝐴</m:t>
                      </m:r>
                      <m:r>
                        <a:rPr lang="fr-FR" sz="2800" i="1">
                          <a:latin typeface="Cambria Math"/>
                          <a:ea typeface="Arial"/>
                          <a:cs typeface="Times New Roman"/>
                        </a:rPr>
                        <m:t>⊥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Arial"/>
                              <a:cs typeface="Times New Roman"/>
                            </a:rPr>
                            <m:t>𝐴𝐵𝐶𝐷</m:t>
                          </m:r>
                        </m:e>
                      </m:d>
                    </m:oMath>
                  </a14:m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𝑆𝐴</m:t>
                      </m:r>
                      <m:r>
                        <a:rPr lang="fr-FR" sz="2800" i="1">
                          <a:latin typeface="Cambria Math"/>
                          <a:ea typeface="Arial"/>
                          <a:cs typeface="Times New Roman"/>
                        </a:rPr>
                        <m:t>=6</m:t>
                      </m:r>
                    </m:oMath>
                  </a14:m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.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Gọi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𝑀</m:t>
                      </m:r>
                    </m:oMath>
                  </a14:m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là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trung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điểm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của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𝐴𝐵</m:t>
                      </m:r>
                    </m:oMath>
                  </a14:m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fr-FR" sz="2800" i="1">
                          <a:latin typeface="Cambria Math"/>
                          <a:ea typeface="Arial"/>
                          <a:cs typeface="Times New Roman"/>
                        </a:rPr>
                        <m:t>(</m:t>
                      </m:r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𝑃</m:t>
                      </m:r>
                      <m:r>
                        <a:rPr lang="fr-FR" sz="28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</m:oMath>
                  </a14:m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là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mặt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phẳng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𝑀</m:t>
                      </m:r>
                    </m:oMath>
                  </a14:m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và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vuông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góc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với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𝐴𝐵</m:t>
                      </m:r>
                    </m:oMath>
                  </a14:m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.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Thiết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diện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của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2800" i="1">
                          <a:latin typeface="Cambria Math"/>
                          <a:ea typeface="Arial"/>
                          <a:cs typeface="Times New Roman"/>
                        </a:rPr>
                        <m:t>(</m:t>
                      </m:r>
                      <m:r>
                        <a:rPr lang="en-US" sz="2800" i="1">
                          <a:latin typeface="Cambria Math"/>
                          <a:ea typeface="Arial"/>
                          <a:cs typeface="Times New Roman"/>
                        </a:rPr>
                        <m:t>𝑃</m:t>
                      </m:r>
                      <m:r>
                        <a:rPr lang="fr-FR" sz="28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</m:oMath>
                  </a14:m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và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hình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chóp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có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diện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tích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fr-FR" sz="2800" dirty="0" err="1">
                      <a:latin typeface="Times New Roman"/>
                      <a:ea typeface="Arial"/>
                      <a:cs typeface="Times New Roman"/>
                    </a:rPr>
                    <a:t>bằng</a:t>
                  </a:r>
                  <a:r>
                    <a:rPr lang="fr-FR" sz="2800" dirty="0">
                      <a:latin typeface="Times New Roman"/>
                      <a:ea typeface="Arial"/>
                      <a:cs typeface="Times New Roman"/>
                    </a:rPr>
                    <a:t>?</a:t>
                  </a:r>
                  <a:endParaRPr lang="en-US" sz="28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34269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2090" r="-361" b="-716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365832" y="2339053"/>
            <a:ext cx="11445655" cy="627686"/>
            <a:chOff x="247182" y="2324451"/>
            <a:chExt cx="11445655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24714" cy="627762"/>
              <a:chOff x="5537206" y="1785167"/>
              <a:chExt cx="261581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788629" cy="627753"/>
              <a:chOff x="5537206" y="1785173"/>
              <a:chExt cx="277917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48646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240604" y="2379618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438987" y="6124979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00" y="3247151"/>
            <a:ext cx="3693746" cy="34822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704899" y="3659761"/>
                <a:ext cx="5063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b="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vi-VN" sz="2800" b="0" i="1">
                        <a:latin typeface="Cambria Math"/>
                      </a:rPr>
                      <m:t>⊥</m:t>
                    </m:r>
                    <m:r>
                      <a:rPr lang="vi-VN" sz="2800" b="0" i="1">
                        <a:latin typeface="Cambria Math"/>
                      </a:rPr>
                      <m:t>𝐴𝐵</m:t>
                    </m:r>
                    <m:r>
                      <a:rPr lang="vi-VN" sz="2800" b="0" i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b="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vi-VN" sz="2800" b="0" i="1">
                        <a:latin typeface="Cambria Math"/>
                      </a:rPr>
                      <m:t>//</m:t>
                    </m:r>
                    <m:r>
                      <a:rPr lang="vi-VN" sz="2800" b="0" i="1">
                        <a:latin typeface="Cambria Math"/>
                      </a:rPr>
                      <m:t>𝑆𝐴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899" y="3659761"/>
                <a:ext cx="5063319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82068" y="4314835"/>
                <a:ext cx="70968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𝐼</m:t>
                    </m:r>
                    <m:r>
                      <a:rPr lang="vi-VN" sz="2800" i="1">
                        <a:latin typeface="Cambria Math"/>
                      </a:rPr>
                      <m:t>,</m:t>
                    </m:r>
                    <m:r>
                      <a:rPr lang="vi-VN" sz="2800" i="1">
                        <a:latin typeface="Cambria Math"/>
                      </a:rPr>
                      <m:t>𝐽</m:t>
                    </m:r>
                    <m:r>
                      <a:rPr lang="vi-VN" sz="2800" i="1">
                        <a:latin typeface="Cambria Math"/>
                      </a:rPr>
                      <m:t>,</m:t>
                    </m:r>
                    <m:r>
                      <a:rPr lang="vi-VN" sz="2800" i="1">
                        <a:latin typeface="Cambria Math"/>
                      </a:rPr>
                      <m:t>𝐾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lần lượt là trung điểm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𝑆𝐵</m:t>
                    </m:r>
                    <m:r>
                      <a:rPr lang="vi-VN" sz="2800" i="1">
                        <a:latin typeface="Cambria Math"/>
                      </a:rPr>
                      <m:t>,</m:t>
                    </m:r>
                    <m:r>
                      <a:rPr lang="vi-VN" sz="2800" i="1">
                        <a:latin typeface="Cambria Math"/>
                      </a:rPr>
                      <m:t>𝐶𝐷</m:t>
                    </m:r>
                    <m:r>
                      <a:rPr lang="vi-VN" sz="2800" i="1">
                        <a:latin typeface="Cambria Math"/>
                      </a:rPr>
                      <m:t>,</m:t>
                    </m:r>
                    <m:r>
                      <a:rPr lang="vi-VN" sz="2800" i="1">
                        <a:latin typeface="Cambria Math"/>
                      </a:rPr>
                      <m:t>𝑆𝐶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Thiết diện là hình thang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vi-VN" sz="2800" i="1">
                        <a:latin typeface="Cambria Math"/>
                      </a:rPr>
                      <m:t>𝑀𝑁𝐾𝐼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068" y="4314835"/>
                <a:ext cx="7096836" cy="954107"/>
              </a:xfrm>
              <a:prstGeom prst="rect">
                <a:avLst/>
              </a:prstGeom>
              <a:blipFill rotWithShape="0">
                <a:blip r:embed="rId10"/>
                <a:stretch>
                  <a:fillRect l="-1804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460507" y="5394568"/>
                <a:ext cx="6837529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3200" i="1">
                            <a:latin typeface="Cambria Math"/>
                          </a:rPr>
                          <m:t>𝑀𝑁𝐾𝐼</m:t>
                        </m:r>
                      </m:sub>
                    </m:sSub>
                    <m:r>
                      <a:rPr lang="vi-VN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𝐼𝐾</m:t>
                        </m:r>
                        <m:r>
                          <a:rPr lang="vi-VN" sz="3200" i="1">
                            <a:latin typeface="Cambria Math"/>
                          </a:rPr>
                          <m:t>+</m:t>
                        </m:r>
                        <m:r>
                          <a:rPr lang="vi-VN" sz="3200" i="1">
                            <a:latin typeface="Cambria Math"/>
                          </a:rPr>
                          <m:t>𝑀𝑁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3200" i="1">
                        <a:latin typeface="Cambria Math"/>
                      </a:rPr>
                      <m:t>.</m:t>
                    </m:r>
                    <m:r>
                      <a:rPr lang="vi-VN" sz="3200" i="1">
                        <a:latin typeface="Cambria Math"/>
                      </a:rPr>
                      <m:t>𝑀𝐼</m:t>
                    </m:r>
                    <m:r>
                      <a:rPr lang="vi-VN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3+7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3200" i="1">
                        <a:latin typeface="Cambria Math"/>
                      </a:rPr>
                      <m:t>.3=15</m:t>
                    </m:r>
                  </m:oMath>
                </a14:m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.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07" y="5394568"/>
                <a:ext cx="6837529" cy="801310"/>
              </a:xfrm>
              <a:prstGeom prst="rect">
                <a:avLst/>
              </a:prstGeom>
              <a:blipFill rotWithShape="0">
                <a:blip r:embed="rId11"/>
                <a:stretch>
                  <a:fillRect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7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63" grpId="0"/>
      <p:bldP spid="64" grpId="0"/>
      <p:bldP spid="6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4554" y="3343564"/>
            <a:ext cx="11834900" cy="3514436"/>
            <a:chOff x="184495" y="3636277"/>
            <a:chExt cx="11834900" cy="35148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28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2033342" cy="1615973"/>
            <a:chOff x="534987" y="1869705"/>
            <a:chExt cx="23589708" cy="271063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622806"/>
              <a:chOff x="534987" y="1647866"/>
              <a:chExt cx="23340848" cy="262280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54978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332653" y="1931911"/>
                  <a:ext cx="20792042" cy="26484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800"/>
                    </a:spcAft>
                    <a:buClr>
                      <a:srgbClr val="0000FF"/>
                    </a:buClr>
                  </a:pP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Trong không gian cho hai tam giác đều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</m:t>
                      </m:r>
                    </m:oMath>
                  </a14:m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và 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có chung cạnh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</m:oMath>
                  </a14:m>
                  <a:r>
                    <a:rPr lang="en-US" sz="2800" dirty="0" smtClean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và nằm trong hai mặt phẳng khác nhau. Gọi 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𝑀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𝑁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𝑃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𝑄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lần lượt là trung điểm của các cạnh 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𝐶𝐵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𝐵𝐶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</m:oMath>
                  </a14:m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Tứ giác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𝑀𝑁𝑃𝑄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là hình gì?</a:t>
                  </a:r>
                  <a:endParaRPr lang="en-US" sz="28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2653" y="1931911"/>
                  <a:ext cx="20792042" cy="264842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49" t="-2317" b="-733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grpSp>
        <p:nvGrpSpPr>
          <p:cNvPr id="49" name="Group 48"/>
          <p:cNvGrpSpPr/>
          <p:nvPr/>
        </p:nvGrpSpPr>
        <p:grpSpPr>
          <a:xfrm>
            <a:off x="222955" y="1852575"/>
            <a:ext cx="11268584" cy="1418060"/>
            <a:chOff x="220408" y="2014563"/>
            <a:chExt cx="11268584" cy="1418243"/>
          </a:xfrm>
        </p:grpSpPr>
        <p:grpSp>
          <p:nvGrpSpPr>
            <p:cNvPr id="63" name="Group 62"/>
            <p:cNvGrpSpPr/>
            <p:nvPr/>
          </p:nvGrpSpPr>
          <p:grpSpPr>
            <a:xfrm>
              <a:off x="220408" y="2014563"/>
              <a:ext cx="5435815" cy="627762"/>
              <a:chOff x="5510523" y="1497081"/>
              <a:chExt cx="5417385" cy="583595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801064" y="1497081"/>
                <a:ext cx="5126844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510523" y="152310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993363" y="1538344"/>
                    <a:ext cx="459839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nh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3363" y="1538344"/>
                    <a:ext cx="459839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6022710" y="2042641"/>
              <a:ext cx="5466282" cy="627753"/>
              <a:chOff x="8387117" y="1523179"/>
              <a:chExt cx="5447748" cy="58358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677660" y="1523179"/>
                <a:ext cx="5157205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8387117" y="154920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9035585" y="1549193"/>
                <a:ext cx="4593504" cy="48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vi-VN" sz="2800" dirty="0">
                    <a:latin typeface="Times New Roman"/>
                    <a:ea typeface="Calibri"/>
                    <a:cs typeface="Times New Roman"/>
                  </a:rPr>
                  <a:t>Hình chữ nhật</a:t>
                </a:r>
                <a:endParaRPr lang="en-US" sz="299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223838" y="2776978"/>
              <a:ext cx="5432385" cy="627757"/>
              <a:chOff x="-298128" y="2205852"/>
              <a:chExt cx="5413966" cy="58358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-7585" y="2205852"/>
                <a:ext cx="5123423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-298128" y="223187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46135" y="2222741"/>
                    <a:ext cx="4650614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vu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ng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135" y="2222741"/>
                    <a:ext cx="4650614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26132" y="2805053"/>
              <a:ext cx="5462860" cy="627753"/>
              <a:chOff x="2578462" y="2231945"/>
              <a:chExt cx="5444341" cy="583584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2869005" y="2231945"/>
                <a:ext cx="5153798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578462" y="225796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3119315" y="2318031"/>
                    <a:ext cx="4630566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Calibri"/>
                              <a:cs typeface="Times New Roman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Calibri"/>
                              <a:cs typeface="Times New Roman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Calibri"/>
                              <a:cs typeface="Times New Roman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Calibri"/>
                              <a:cs typeface="Times New Roman"/>
                            </a:rPr>
                            <m:t>thang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9315" y="2318031"/>
                    <a:ext cx="4630566" cy="3948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79" name="Picture 7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19" y="3572473"/>
            <a:ext cx="3182352" cy="33214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9275" y="3827229"/>
                <a:ext cx="9151291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/>
                    <a:ea typeface="Calibri"/>
                    <a:cs typeface="Times New Roman"/>
                  </a:rPr>
                  <a:t>Vì </a:t>
                </a:r>
                <a:r>
                  <a:rPr lang="en-US" sz="2000" i="1" dirty="0">
                    <a:latin typeface="Times New Roman"/>
                    <a:ea typeface="Calibri"/>
                    <a:cs typeface="Times New Roman"/>
                  </a:rPr>
                  <a:t>M, N, P, Q</a:t>
                </a:r>
                <a:r>
                  <a:rPr lang="en-US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000" dirty="0" err="1">
                    <a:latin typeface="Times New Roman"/>
                    <a:ea typeface="Calibri"/>
                    <a:cs typeface="Times New Roman"/>
                  </a:rPr>
                  <a:t>lần</a:t>
                </a:r>
                <a:r>
                  <a:rPr lang="en-US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000" dirty="0" err="1">
                    <a:latin typeface="Times New Roman"/>
                    <a:ea typeface="Calibri"/>
                    <a:cs typeface="Times New Roman"/>
                  </a:rPr>
                  <a:t>lượt</a:t>
                </a:r>
                <a:r>
                  <a:rPr lang="en-US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000" dirty="0" err="1">
                    <a:latin typeface="Times New Roman"/>
                    <a:ea typeface="Calibri"/>
                    <a:cs typeface="Times New Roman"/>
                  </a:rPr>
                  <a:t>là</a:t>
                </a:r>
                <a:r>
                  <a:rPr lang="en-US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000" dirty="0" err="1">
                    <a:latin typeface="Times New Roman"/>
                    <a:ea typeface="Calibri"/>
                    <a:cs typeface="Times New Roman"/>
                  </a:rPr>
                  <a:t>trung</a:t>
                </a:r>
                <a:r>
                  <a:rPr lang="en-US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000" dirty="0" err="1">
                    <a:latin typeface="Times New Roman"/>
                    <a:ea typeface="Calibri"/>
                    <a:cs typeface="Times New Roman"/>
                  </a:rPr>
                  <a:t>điểm</a:t>
                </a:r>
                <a:r>
                  <a:rPr lang="en-US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000" dirty="0" err="1">
                    <a:latin typeface="Times New Roman"/>
                    <a:ea typeface="Calibri"/>
                    <a:cs typeface="Times New Roman"/>
                  </a:rPr>
                  <a:t>của</a:t>
                </a:r>
                <a:r>
                  <a:rPr lang="en-US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000" dirty="0" err="1">
                    <a:latin typeface="Times New Roman"/>
                    <a:ea typeface="Calibri"/>
                    <a:cs typeface="Times New Roman"/>
                  </a:rPr>
                  <a:t>các</a:t>
                </a:r>
                <a:r>
                  <a:rPr lang="en-US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000" dirty="0" err="1">
                    <a:latin typeface="Times New Roman"/>
                    <a:ea typeface="Calibri"/>
                    <a:cs typeface="Times New Roman"/>
                  </a:rPr>
                  <a:t>cạnh</a:t>
                </a:r>
                <a:r>
                  <a:rPr lang="en-US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libri"/>
                            <a:cs typeface="Times New Roman"/>
                          </a:rPr>
                          <m:t>𝐴𝐶</m:t>
                        </m:r>
                        <m:r>
                          <a:rPr lang="en-US" sz="2000" i="1">
                            <a:latin typeface="Cambria Math"/>
                            <a:ea typeface="Calibri"/>
                            <a:cs typeface="Times New Roman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  <a:ea typeface="Calibri"/>
                            <a:cs typeface="Times New Roman"/>
                          </a:rPr>
                          <m:t>𝐶𝐵</m:t>
                        </m:r>
                        <m:r>
                          <a:rPr lang="en-US" sz="2000" i="1">
                            <a:latin typeface="Cambria Math"/>
                            <a:ea typeface="Calibri"/>
                            <a:cs typeface="Times New Roman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  <a:ea typeface="Calibri"/>
                            <a:cs typeface="Times New Roman"/>
                          </a:rPr>
                          <m:t>𝐵</m:t>
                        </m:r>
                        <m:r>
                          <a:rPr lang="en-US" sz="2000" i="1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/>
                    <a:ea typeface="Calibri"/>
                    <a:cs typeface="Times New Roman"/>
                  </a:rPr>
                  <a:t>   </a:t>
                </a:r>
                <a:r>
                  <a:rPr lang="en-US" sz="2000" dirty="0" err="1">
                    <a:latin typeface="Times New Roman"/>
                    <a:ea typeface="Calibri"/>
                    <a:cs typeface="Times New Roman"/>
                  </a:rPr>
                  <a:t>và</a:t>
                </a:r>
                <a:r>
                  <a:rPr lang="en-US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</m:oMath>
                </a14:m>
                <a:endParaRPr lang="en-US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75" y="3827229"/>
                <a:ext cx="9151291" cy="446276"/>
              </a:xfrm>
              <a:prstGeom prst="rect">
                <a:avLst/>
              </a:prstGeom>
              <a:blipFill rotWithShape="0">
                <a:blip r:embed="rId8"/>
                <a:stretch>
                  <a:fillRect t="-4110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64297" y="4222934"/>
                <a:ext cx="5493876" cy="107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𝑃𝑄</m:t>
                            </m:r>
                            <m: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𝑀𝑁</m:t>
                            </m:r>
                            <m: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</m:e>
                          <m:e>
                            <m: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𝑃𝑄</m:t>
                            </m:r>
                            <m: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//</m:t>
                            </m:r>
                            <m:r>
                              <a:rPr lang="en-US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  <m: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//</m:t>
                            </m:r>
                            <m:r>
                              <a:rPr lang="en-US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𝑀𝑁</m:t>
                            </m:r>
                          </m:e>
                        </m:eqArr>
                      </m:e>
                    </m:d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⇒</m:t>
                    </m:r>
                  </m:oMath>
                </a14:m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libri"/>
                        <a:cs typeface="Times New Roman"/>
                      </a:rPr>
                      <m:t>𝑀𝑁𝑃𝑄</m:t>
                    </m:r>
                  </m:oMath>
                </a14:m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là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hình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bình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hành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97" y="4222934"/>
                <a:ext cx="5493876" cy="1074910"/>
              </a:xfrm>
              <a:prstGeom prst="rect">
                <a:avLst/>
              </a:prstGeom>
              <a:blipFill rotWithShape="0">
                <a:blip r:embed="rId9"/>
                <a:stretch>
                  <a:fillRect r="-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9619" y="5247273"/>
                <a:ext cx="384073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libri"/>
                        <a:cs typeface="Times New Roman"/>
                      </a:rPr>
                      <m:t>𝐻</m:t>
                    </m:r>
                  </m:oMath>
                </a14:m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là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trung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điểm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của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</m:oMath>
                </a14:m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.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19" y="5247273"/>
                <a:ext cx="3840731" cy="446276"/>
              </a:xfrm>
              <a:prstGeom prst="rect">
                <a:avLst/>
              </a:prstGeom>
              <a:blipFill rotWithShape="0">
                <a:blip r:embed="rId10"/>
                <a:stretch>
                  <a:fillRect t="-4110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9619" y="5642977"/>
                <a:ext cx="6146876" cy="881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Vì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hai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tam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giác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và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đều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nên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𝐶𝐻</m:t>
                            </m:r>
                            <m:r>
                              <a:rPr lang="fr-FR" sz="2000" i="1">
                                <a:latin typeface="Cambria Math"/>
                                <a:ea typeface="Calibri"/>
                                <a:cs typeface="Cambria Math"/>
                              </a:rPr>
                              <m:t>⊥</m:t>
                            </m:r>
                            <m:r>
                              <a:rPr lang="en-US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</m:e>
                          <m:e>
                            <m:r>
                              <a:rPr lang="fr-FR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𝐻</m:t>
                            </m:r>
                            <m:r>
                              <a:rPr lang="fr-FR" sz="2000" i="1">
                                <a:latin typeface="Cambria Math"/>
                                <a:ea typeface="Calibri"/>
                                <a:cs typeface="Cambria Math"/>
                              </a:rPr>
                              <m:t>⊥</m:t>
                            </m:r>
                            <m:r>
                              <a:rPr lang="en-US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</m:e>
                        </m:eqArr>
                      </m:e>
                    </m:d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19" y="5642977"/>
                <a:ext cx="6146876" cy="88184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5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" grpId="0"/>
      <p:bldP spid="11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4554" y="3343564"/>
            <a:ext cx="11834900" cy="3514436"/>
            <a:chOff x="184495" y="3636277"/>
            <a:chExt cx="11834900" cy="35148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28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2033342" cy="1615973"/>
            <a:chOff x="534987" y="1869705"/>
            <a:chExt cx="23589708" cy="271063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622806"/>
              <a:chOff x="534987" y="1647866"/>
              <a:chExt cx="23340848" cy="262280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54978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332653" y="1931911"/>
                  <a:ext cx="20792042" cy="26484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800"/>
                    </a:spcAft>
                    <a:buClr>
                      <a:srgbClr val="0000FF"/>
                    </a:buClr>
                  </a:pP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Trong không gian cho hai tam giác đều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</m:t>
                      </m:r>
                    </m:oMath>
                  </a14:m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và 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có chung cạnh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</m:oMath>
                  </a14:m>
                  <a:r>
                    <a:rPr lang="en-US" sz="2800" dirty="0" smtClean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và nằm trong hai mặt phẳng khác nhau. Gọi 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𝑀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𝑁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𝑃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𝑄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lần lượt là trung điểm của các cạnh 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𝐶𝐵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𝐵𝐶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</m:oMath>
                  </a14:m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Tứ giác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𝑀𝑁𝑃𝑄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là hình gì?</a:t>
                  </a:r>
                  <a:endParaRPr lang="en-US" sz="28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2653" y="1931911"/>
                  <a:ext cx="20792042" cy="264842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49" t="-2317" b="-733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12" name="Rectangle 11"/>
          <p:cNvSpPr/>
          <p:nvPr/>
        </p:nvSpPr>
        <p:spPr>
          <a:xfrm>
            <a:off x="379853" y="6248851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22955" y="1852575"/>
            <a:ext cx="11268584" cy="1418060"/>
            <a:chOff x="220408" y="2014563"/>
            <a:chExt cx="11268584" cy="1418243"/>
          </a:xfrm>
        </p:grpSpPr>
        <p:grpSp>
          <p:nvGrpSpPr>
            <p:cNvPr id="63" name="Group 62"/>
            <p:cNvGrpSpPr/>
            <p:nvPr/>
          </p:nvGrpSpPr>
          <p:grpSpPr>
            <a:xfrm>
              <a:off x="220408" y="2014563"/>
              <a:ext cx="5435815" cy="627762"/>
              <a:chOff x="5510523" y="1497081"/>
              <a:chExt cx="5417385" cy="583595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801064" y="1497081"/>
                <a:ext cx="5126844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510523" y="152310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993363" y="1538344"/>
                    <a:ext cx="459839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vi-VN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vi-VN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vi-VN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vi-VN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vi-VN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vi-VN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vi-VN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vi-VN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nh</m:t>
                          </m:r>
                        </m:oMath>
                      </m:oMathPara>
                    </a14:m>
                    <a:endParaRPr lang="en-US" sz="2999" i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3363" y="1538344"/>
                    <a:ext cx="459839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6022710" y="2042641"/>
              <a:ext cx="5466282" cy="627753"/>
              <a:chOff x="8387117" y="1523179"/>
              <a:chExt cx="5447748" cy="58358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677660" y="1523179"/>
                <a:ext cx="5157205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8387117" y="154920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9035585" y="1549193"/>
                <a:ext cx="4593504" cy="48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/>
                <a:r>
                  <a:rPr lang="vi-VN" sz="2800" i="0" dirty="0">
                    <a:latin typeface="Times New Roman"/>
                    <a:ea typeface="Calibri"/>
                    <a:cs typeface="Times New Roman"/>
                  </a:rPr>
                  <a:t>Hình chữ nhật</a:t>
                </a:r>
                <a:endParaRPr lang="en-US" sz="2999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223838" y="2776978"/>
              <a:ext cx="5432385" cy="627757"/>
              <a:chOff x="-298128" y="2205852"/>
              <a:chExt cx="5413966" cy="58358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-7585" y="2205852"/>
                <a:ext cx="5123423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-298128" y="223187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46135" y="2222741"/>
                    <a:ext cx="4650614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vu</m:t>
                          </m:r>
                          <m:r>
                            <m:rPr>
                              <m:nor/>
                            </m:rPr>
                            <a:rPr lang="en-US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8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ng</m:t>
                          </m:r>
                        </m:oMath>
                      </m:oMathPara>
                    </a14:m>
                    <a:endParaRPr lang="en-US" sz="2999" i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135" y="2222741"/>
                    <a:ext cx="4650614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26132" y="2805053"/>
              <a:ext cx="5462860" cy="627753"/>
              <a:chOff x="2578462" y="2231945"/>
              <a:chExt cx="5444341" cy="583584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2869005" y="2231945"/>
                <a:ext cx="5153798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578462" y="225796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3119315" y="2318031"/>
                    <a:ext cx="4630566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imes New Roman"/>
                              <a:ea typeface="Calibri"/>
                              <a:cs typeface="Times New Roman"/>
                            </a:rPr>
                            <m:t>thang</m:t>
                          </m:r>
                        </m:oMath>
                      </m:oMathPara>
                    </a14:m>
                    <a:endParaRPr lang="vi-VN" sz="2800" i="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9315" y="2318031"/>
                    <a:ext cx="4630566" cy="3948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79" name="Picture 7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19" y="3572473"/>
            <a:ext cx="3182352" cy="33214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6420" y="3761115"/>
                <a:ext cx="7670041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/>
                    <a:ea typeface="Calibri"/>
                    <a:cs typeface="Times New Roman"/>
                  </a:rPr>
                  <a:t>Suy</a:t>
                </a:r>
                <a:r>
                  <a:rPr lang="en-US" sz="28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dirty="0" err="1">
                    <a:latin typeface="Times New Roman"/>
                    <a:ea typeface="Calibri"/>
                    <a:cs typeface="Times New Roman"/>
                  </a:rPr>
                  <a:t>ra</a:t>
                </a:r>
                <a:r>
                  <a:rPr lang="en-US" sz="28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𝐶𝐻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/>
                    <a:ea typeface="Calibri"/>
                    <a:cs typeface="Times New Roman"/>
                  </a:rPr>
                  <a:t>. </a:t>
                </a:r>
                <a:r>
                  <a:rPr lang="fr-FR" sz="2800" dirty="0">
                    <a:effectLst/>
                    <a:latin typeface="Times New Roman"/>
                    <a:ea typeface="Calibri"/>
                    <a:cs typeface="Times New Roman"/>
                  </a:rPr>
                  <a:t>Do </a:t>
                </a:r>
                <a:r>
                  <a:rPr lang="fr-FR" sz="2800" dirty="0" err="1">
                    <a:effectLst/>
                    <a:latin typeface="Times New Roman"/>
                    <a:ea typeface="Calibri"/>
                    <a:cs typeface="Times New Roman"/>
                  </a:rPr>
                  <a:t>đó</a:t>
                </a:r>
                <a:r>
                  <a:rPr lang="fr-FR" sz="28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fr-FR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800" dirty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20" y="3761115"/>
                <a:ext cx="7670041" cy="587853"/>
              </a:xfrm>
              <a:prstGeom prst="rect">
                <a:avLst/>
              </a:prstGeom>
              <a:blipFill rotWithShape="0">
                <a:blip r:embed="rId8"/>
                <a:stretch>
                  <a:fillRect t="-7292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7500" y="4117399"/>
                <a:ext cx="7370425" cy="1495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 dirty="0">
                    <a:latin typeface="Times New Roman"/>
                    <a:ea typeface="Calibri"/>
                    <a:cs typeface="Times New Roman"/>
                  </a:rPr>
                  <a:t>Ta </a:t>
                </a:r>
                <a:r>
                  <a:rPr lang="fr-FR" sz="2800" dirty="0" err="1">
                    <a:latin typeface="Times New Roman"/>
                    <a:ea typeface="Calibri"/>
                    <a:cs typeface="Times New Roman"/>
                  </a:rPr>
                  <a:t>có</a:t>
                </a:r>
                <a:r>
                  <a:rPr lang="fr-FR" sz="2800" dirty="0">
                    <a:latin typeface="Times New Roman"/>
                    <a:ea typeface="Calibri"/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𝑃𝑄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b="1" i="1">
                                <a:effectLst/>
                                <a:latin typeface="Cambria Math"/>
                                <a:ea typeface="Arial"/>
                                <a:cs typeface="Times New Roman"/>
                              </a:rPr>
                              <m:t>//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Arial"/>
                                <a:cs typeface="Times New Roman"/>
                              </a:rPr>
                              <m:t>𝐴𝐵</m:t>
                            </m:r>
                            <m:r>
                              <a:rPr lang="vi-VN" sz="2800" b="1" i="1">
                                <a:effectLst/>
                                <a:latin typeface="Cambria Math"/>
                                <a:ea typeface="Arial"/>
                                <a:cs typeface="Times New Roman"/>
                              </a:rPr>
                              <m:t>  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𝑃𝑁</m:t>
                            </m:r>
                            <m:r>
                              <a:rPr lang="vi-VN" sz="2800" b="1" i="1">
                                <a:effectLst/>
                                <a:latin typeface="Cambria Math"/>
                                <a:ea typeface="Arial"/>
                                <a:cs typeface="Times New Roman"/>
                              </a:rPr>
                              <m:t>//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Arial"/>
                                <a:cs typeface="Times New Roman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  <m:t>𝐴𝐵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  <m:t>⊥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𝐶𝐶</m:t>
                                </m:r>
                              </m:e>
                              <m:sup>
                                <m:r>
                                  <a:rPr lang="fr-FR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⇒</m:t>
                    </m:r>
                    <m:r>
                      <a:rPr lang="fr-FR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𝑃𝑄</m:t>
                    </m:r>
                    <m:r>
                      <a:rPr lang="fr-FR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⊥</m:t>
                    </m:r>
                    <m:r>
                      <a:rPr lang="fr-FR" sz="2800" i="1">
                        <a:effectLst/>
                        <a:latin typeface="Cambria Math"/>
                        <a:ea typeface="Calibri"/>
                        <a:cs typeface="Cambria Math"/>
                      </a:rPr>
                      <m:t>𝑃𝑁</m:t>
                    </m:r>
                  </m:oMath>
                </a14:m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00" y="4117399"/>
                <a:ext cx="7370425" cy="1495794"/>
              </a:xfrm>
              <a:prstGeom prst="rect">
                <a:avLst/>
              </a:prstGeom>
              <a:blipFill rotWithShape="0">
                <a:blip r:embed="rId9"/>
                <a:stretch>
                  <a:fillRect b="-7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97649" y="5822694"/>
                <a:ext cx="7467582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800" dirty="0" err="1" smtClean="0">
                    <a:latin typeface="Times New Roman"/>
                    <a:ea typeface="Calibri"/>
                    <a:cs typeface="Times New Roman"/>
                  </a:rPr>
                  <a:t>Vậy</a:t>
                </a:r>
                <a:r>
                  <a:rPr lang="fr-FR" sz="2800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800" dirty="0" err="1" smtClean="0">
                    <a:latin typeface="Times New Roman"/>
                    <a:ea typeface="Calibri"/>
                    <a:cs typeface="Times New Roman"/>
                  </a:rPr>
                  <a:t>tứ</a:t>
                </a:r>
                <a:r>
                  <a:rPr lang="fr-FR" sz="2800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800" dirty="0" err="1" smtClean="0">
                    <a:latin typeface="Times New Roman"/>
                    <a:ea typeface="Calibri"/>
                    <a:cs typeface="Times New Roman"/>
                  </a:rPr>
                  <a:t>giác</a:t>
                </a:r>
                <a:r>
                  <a:rPr lang="fr-FR" sz="2800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𝑀𝑁𝑃𝑄</m:t>
                    </m:r>
                    <m:r>
                      <a:rPr lang="en-US" sz="2800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fr-FR" sz="2800" dirty="0">
                    <a:effectLst/>
                    <a:latin typeface="Times New Roman"/>
                    <a:ea typeface="Calibri"/>
                    <a:cs typeface="Times New Roman"/>
                  </a:rPr>
                  <a:t>là </a:t>
                </a:r>
                <a:r>
                  <a:rPr lang="fr-FR" sz="2800" dirty="0" err="1">
                    <a:effectLst/>
                    <a:latin typeface="Times New Roman"/>
                    <a:ea typeface="Calibri"/>
                    <a:cs typeface="Times New Roman"/>
                  </a:rPr>
                  <a:t>hình</a:t>
                </a:r>
                <a:r>
                  <a:rPr lang="fr-FR" sz="28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Calibri"/>
                    <a:cs typeface="Times New Roman"/>
                  </a:rPr>
                  <a:t>chữ</a:t>
                </a:r>
                <a:r>
                  <a:rPr lang="fr-FR" sz="28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Calibri"/>
                    <a:cs typeface="Times New Roman"/>
                  </a:rPr>
                  <a:t>nhật</a:t>
                </a:r>
                <a:r>
                  <a:rPr lang="fr-FR" sz="2800" dirty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49" y="5822694"/>
                <a:ext cx="7467582" cy="587853"/>
              </a:xfrm>
              <a:prstGeom prst="rect">
                <a:avLst/>
              </a:prstGeom>
              <a:blipFill rotWithShape="0">
                <a:blip r:embed="rId10"/>
                <a:stretch>
                  <a:fillRect t="-6186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043730" y="1943504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19352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/>
      <p:bldP spid="51" grpId="0"/>
      <p:bldP spid="52" grpId="0"/>
      <p:bldP spid="53" grpId="0"/>
      <p:bldP spid="5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715772"/>
            <a:ext cx="11834900" cy="4142228"/>
            <a:chOff x="184495" y="3636277"/>
            <a:chExt cx="11834900" cy="414276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91382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863415"/>
            <a:chOff x="534987" y="1869705"/>
            <a:chExt cx="23340848" cy="312569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074248"/>
              <a:chOff x="534987" y="1647866"/>
              <a:chExt cx="23340848" cy="307424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300122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939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800"/>
                    </a:spcAft>
                    <a:buClr>
                      <a:srgbClr val="0000FF"/>
                    </a:buClr>
                  </a:pPr>
                  <a:r>
                    <a:rPr lang="vi-VN" sz="2800" dirty="0">
                      <a:latin typeface="Times New Roman"/>
                      <a:ea typeface="Calibri"/>
                      <a:cs typeface="Times New Roman"/>
                    </a:rPr>
                    <a:t>Cho hình chóp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Calibri"/>
                          <a:cs typeface="Times New Roman"/>
                        </a:rPr>
                        <m:t>𝑆𝐴𝐵𝐶𝐷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Calibri"/>
                      <a:cs typeface="Times New Roman"/>
                    </a:rPr>
                    <a:t> có đáy là hình vuông cạnh a,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Calibri"/>
                          <a:cs typeface="Times New Roman"/>
                        </a:rPr>
                        <m:t>𝑆𝐴</m:t>
                      </m:r>
                      <m:r>
                        <a:rPr lang="vi-VN" sz="2800" i="1">
                          <a:latin typeface="Cambria Math"/>
                          <a:ea typeface="Calibri"/>
                          <a:cs typeface="Cambria Math"/>
                        </a:rPr>
                        <m:t>⊥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Calibri"/>
                              <a:cs typeface="Times New Roman"/>
                            </a:rPr>
                            <m:t>𝐴𝐵𝐶𝐷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Calibri"/>
                      <a:cs typeface="Times New Roman"/>
                    </a:rPr>
                    <a:t>. Gọi M, N là các điểm thuộc BC và CD sao cho BM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num>
                        <m:den>
                          <m:r>
                            <a:rPr lang="vi-VN" sz="28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2800" dirty="0">
                      <a:latin typeface="Times New Roman"/>
                      <a:ea typeface="Calibri"/>
                      <a:cs typeface="Times New Roman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Calibri"/>
                          <a:cs typeface="Times New Roman"/>
                        </a:rPr>
                        <m:t>𝐷𝑁</m:t>
                      </m:r>
                      <m:r>
                        <a:rPr lang="vi-VN" sz="28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  <m:r>
                            <a:rPr lang="vi-VN" sz="280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num>
                        <m:den>
                          <m:r>
                            <a:rPr lang="vi-VN" sz="2800" i="1"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vi-VN" sz="2800" dirty="0">
                      <a:latin typeface="Times New Roman"/>
                      <a:ea typeface="Calibri"/>
                      <a:cs typeface="Times New Roman"/>
                    </a:rPr>
                    <a:t>. Chọn khẳng định đúng.</a:t>
                  </a:r>
                  <a:endParaRPr lang="en-US" sz="28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93979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2439" b="-871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02939" y="2087048"/>
            <a:ext cx="11695573" cy="627686"/>
            <a:chOff x="202938" y="2324451"/>
            <a:chExt cx="11695573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02938" y="2324451"/>
              <a:ext cx="3021167" cy="627762"/>
              <a:chOff x="5493112" y="1785167"/>
              <a:chExt cx="3010924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7" y="1785167"/>
                <a:ext cx="2589561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493112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17160" y="1826430"/>
                    <a:ext cx="2586876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SBC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)</m:t>
                          </m:r>
                          <m:r>
                            <a:rPr lang="vi-VN" sz="2800">
                              <a:latin typeface="Cambria Math"/>
                              <a:ea typeface="Calibri"/>
                              <a:cs typeface="Times New Roman"/>
                            </a:rPr>
                            <m:t>⊥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SCD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)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7160" y="1826430"/>
                    <a:ext cx="2586876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862008" cy="627753"/>
              <a:chOff x="5537206" y="1785173"/>
              <a:chExt cx="285230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506994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82788" y="1811187"/>
                    <a:ext cx="2306722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vi-VN" sz="2800" dirty="0">
                        <a:latin typeface="Times New Roman"/>
                        <a:ea typeface="Calibri"/>
                        <a:cs typeface="Times New Roman"/>
                      </a:rPr>
                      <a:t>(SAM)</a:t>
                    </a:r>
                    <a14:m>
                      <m:oMath xmlns:m="http://schemas.openxmlformats.org/officeDocument/2006/math">
                        <m:r>
                          <a:rPr lang="vi-VN" sz="2800">
                            <a:latin typeface="Cambria Math"/>
                            <a:ea typeface="Calibri"/>
                            <a:cs typeface="Cambria Math"/>
                          </a:rPr>
                          <m:t>⊥</m:t>
                        </m:r>
                      </m:oMath>
                    </a14:m>
                    <a:r>
                      <a:rPr lang="vi-VN" sz="2800" dirty="0">
                        <a:latin typeface="Times New Roman"/>
                        <a:ea typeface="Calibri"/>
                        <a:cs typeface="Times New Roman"/>
                      </a:rPr>
                      <a:t> (SBC)</a:t>
                    </a:r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2788" y="1811187"/>
                    <a:ext cx="2306722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5541" t="-12791" r="-4485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3" y="2324459"/>
              <a:ext cx="3010096" cy="627757"/>
              <a:chOff x="5537206" y="1785171"/>
              <a:chExt cx="2999890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615487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993283" y="1802060"/>
                    <a:ext cx="2543813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SAN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)</m:t>
                          </m:r>
                          <m:r>
                            <a:rPr lang="vi-VN" sz="2800">
                              <a:latin typeface="Cambria Math"/>
                              <a:ea typeface="Calibri"/>
                              <a:cs typeface="Times New Roman"/>
                            </a:rPr>
                            <m:t>⊥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SCD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"/>
                              <a:ea typeface="Calibri"/>
                              <a:cs typeface="Times New Roman"/>
                            </a:rPr>
                            <m:t>)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3283" y="1802060"/>
                    <a:ext cx="2543813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083428" y="2324462"/>
              <a:ext cx="2815083" cy="627752"/>
              <a:chOff x="5625394" y="1785172"/>
              <a:chExt cx="2805540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460430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625394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8" y="1871258"/>
                    <a:ext cx="2352876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/>
                              <a:ea typeface="Calibri"/>
                              <a:cs typeface="Times New Roman"/>
                            </a:rPr>
                            <m:t>SAM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/>
                              <a:ea typeface="Calibri"/>
                              <a:cs typeface="Times New Roman"/>
                            </a:rPr>
                            <m:t>)</m:t>
                          </m:r>
                          <m:r>
                            <a:rPr lang="vi-VN" sz="2400">
                              <a:latin typeface="Cambria Math"/>
                              <a:ea typeface="Calibri"/>
                              <a:cs typeface="Cambria Math"/>
                            </a:rPr>
                            <m:t>⊥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/>
                              <a:ea typeface="Calibri"/>
                              <a:cs typeface="Times New Roman"/>
                            </a:rPr>
                            <m:t>SMN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latin typeface="Times New Roman"/>
                              <a:ea typeface="Calibri"/>
                              <a:cs typeface="Times New Roman"/>
                            </a:rPr>
                            <m:t>)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871258"/>
                    <a:ext cx="2352876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88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286789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9107594" y="2126623"/>
            <a:ext cx="546116" cy="55701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7046880" y="6416768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855" y="3278586"/>
            <a:ext cx="3547657" cy="322653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TextBox 62"/>
          <p:cNvSpPr txBox="1"/>
          <p:nvPr/>
        </p:nvSpPr>
        <p:spPr>
          <a:xfrm>
            <a:off x="2503744" y="2883753"/>
            <a:ext cx="907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Pitago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ABM, CMN, ADN . </a:t>
            </a:r>
            <a:r>
              <a:rPr lang="fr-FR" sz="2400" dirty="0"/>
              <a:t>Ta </a:t>
            </a:r>
            <a:r>
              <a:rPr lang="fr-FR" sz="2400" dirty="0" err="1"/>
              <a:t>có</a:t>
            </a:r>
            <a:r>
              <a:rPr lang="fr-FR" sz="2400" dirty="0"/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86881" y="3186317"/>
                <a:ext cx="10230762" cy="2103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fr-FR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i="1">
                                    <a:latin typeface="Cambria Math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fr-FR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fr-FR" sz="24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i="1">
                                    <a:latin typeface="Cambria Math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2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fr-FR" sz="24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i="1">
                                    <a:latin typeface="Cambria Math"/>
                                  </a:rPr>
                                  <m:t>25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fr-FR" sz="2400" i="1">
                        <a:latin typeface="Cambria Math"/>
                      </a:rPr>
                      <m:t>⇒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/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81" y="3186317"/>
                <a:ext cx="10230762" cy="210371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56720" y="5137465"/>
                <a:ext cx="9652496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2400" dirty="0">
                    <a:latin typeface="Times New Roman"/>
                    <a:ea typeface="Calibri"/>
                    <a:cs typeface="Times New Roman"/>
                  </a:rPr>
                  <a:t>Theo </a:t>
                </a:r>
                <a:r>
                  <a:rPr lang="fr-FR" sz="2400" dirty="0" err="1">
                    <a:latin typeface="Times New Roman"/>
                    <a:ea typeface="Calibri"/>
                    <a:cs typeface="Times New Roman"/>
                  </a:rPr>
                  <a:t>định</a:t>
                </a:r>
                <a:r>
                  <a:rPr lang="fr-FR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Times New Roman"/>
                    <a:ea typeface="Calibri"/>
                    <a:cs typeface="Times New Roman"/>
                  </a:rPr>
                  <a:t>lý</a:t>
                </a:r>
                <a:r>
                  <a:rPr lang="fr-FR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Times New Roman"/>
                    <a:ea typeface="Calibri"/>
                    <a:cs typeface="Times New Roman"/>
                  </a:rPr>
                  <a:t>đảo</a:t>
                </a:r>
                <a:r>
                  <a:rPr lang="fr-FR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Times New Roman"/>
                    <a:ea typeface="Calibri"/>
                    <a:cs typeface="Times New Roman"/>
                  </a:rPr>
                  <a:t>Pitago</a:t>
                </a:r>
                <a:r>
                  <a:rPr lang="fr-FR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Times New Roman"/>
                    <a:ea typeface="Calibri"/>
                    <a:cs typeface="Times New Roman"/>
                  </a:rPr>
                  <a:t>thì</a:t>
                </a:r>
                <a:r>
                  <a:rPr lang="fr-FR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𝛥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𝐴𝑀𝑁</m:t>
                    </m:r>
                  </m:oMath>
                </a14:m>
                <a:r>
                  <a:rPr lang="fr-FR" sz="2400" dirty="0"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fr-FR" sz="2400" dirty="0" err="1">
                    <a:effectLst/>
                    <a:latin typeface="Times New Roman"/>
                    <a:ea typeface="Calibri"/>
                    <a:cs typeface="Times New Roman"/>
                  </a:rPr>
                  <a:t>vuông</a:t>
                </a:r>
                <a:r>
                  <a:rPr lang="fr-FR" sz="24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effectLst/>
                    <a:latin typeface="Times New Roman"/>
                    <a:ea typeface="Calibri"/>
                    <a:cs typeface="Times New Roman"/>
                  </a:rPr>
                  <a:t>tại</a:t>
                </a:r>
                <a:r>
                  <a:rPr lang="fr-FR" sz="24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400" dirty="0" smtClean="0">
                    <a:effectLst/>
                    <a:latin typeface="Times New Roman"/>
                    <a:ea typeface="Calibri"/>
                    <a:cs typeface="Times New Roman"/>
                  </a:rPr>
                  <a:t>M, </a:t>
                </a:r>
                <a:r>
                  <a:rPr lang="en-US" sz="2400" dirty="0" err="1" smtClean="0">
                    <a:effectLst/>
                    <a:latin typeface="Times New Roman"/>
                    <a:ea typeface="Calibri"/>
                    <a:cs typeface="Times New Roman"/>
                  </a:rPr>
                  <a:t>Suy</a:t>
                </a:r>
                <a:r>
                  <a:rPr lang="en-US" sz="2400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Calibri"/>
                    <a:cs typeface="Times New Roman"/>
                  </a:rPr>
                  <a:t>ra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MN 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  <a:sym typeface="Symbol"/>
                  </a:rPr>
                  <a:t>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AM.</a:t>
                </a:r>
                <a:endParaRPr lang="en-US" sz="2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20" y="5137465"/>
                <a:ext cx="9652496" cy="517065"/>
              </a:xfrm>
              <a:prstGeom prst="rect">
                <a:avLst/>
              </a:prstGeom>
              <a:blipFill rotWithShape="0">
                <a:blip r:embed="rId10"/>
                <a:stretch>
                  <a:fillRect l="-1011" t="-588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45470" y="5454944"/>
                <a:ext cx="5213445" cy="103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𝑀𝑁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  <m:t>⊥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𝐴𝑀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𝑀𝑁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  <m:t>⊥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Cambria Math"/>
                      </a:rPr>
                      <m:t>⊥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𝑚𝑝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𝑆𝐴𝑀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.   </a:t>
                </a:r>
                <a:endParaRPr lang="en-US" sz="2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70" y="5454944"/>
                <a:ext cx="5213445" cy="103970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19940" y="6402246"/>
                <a:ext cx="7096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/>
                  <a:t>Mà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𝑀𝑁</m:t>
                    </m:r>
                    <m:r>
                      <a:rPr lang="fr-FR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𝑚𝑝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𝑆𝑀𝑁</m:t>
                        </m:r>
                      </m:e>
                    </m:d>
                    <m:r>
                      <a:rPr lang="fr-FR" sz="2400" i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𝑆𝐴𝑀</m:t>
                        </m:r>
                      </m:e>
                    </m:d>
                    <m:r>
                      <a:rPr lang="fr-FR" sz="24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𝑆𝑀𝑁</m:t>
                        </m:r>
                      </m:e>
                    </m:d>
                  </m:oMath>
                </a14:m>
                <a:r>
                  <a:rPr lang="fr-FR" sz="2400"/>
                  <a:t>.</a:t>
                </a:r>
                <a:endParaRPr lang="en-US" sz="240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40" y="6402246"/>
                <a:ext cx="7096836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12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2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2" grpId="0"/>
      <p:bldP spid="63" grpId="0"/>
      <p:bldP spid="64" grpId="0"/>
      <p:bldP spid="65" grpId="0"/>
      <p:bldP spid="66" grpId="0"/>
      <p:bldP spid="6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12071" y="2193911"/>
            <a:ext cx="10095702" cy="4574638"/>
            <a:chOff x="184495" y="3636277"/>
            <a:chExt cx="10095702" cy="457523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0095702" cy="434629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947797"/>
            <a:chOff x="534987" y="1869705"/>
            <a:chExt cx="23340848" cy="326723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192364"/>
              <a:chOff x="534987" y="1647866"/>
              <a:chExt cx="23340848" cy="319236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311934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3081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800"/>
                    </a:spcAft>
                    <a:buClr>
                      <a:srgbClr val="0000FF"/>
                    </a:buClr>
                  </a:pP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là nửa lục giác đều với cạnh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Cạnh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𝑆𝐴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vuông góc với đáy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𝑆𝐴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𝑀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là một điểm khác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𝐵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và ở trên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𝑆𝐵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sao cho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𝐴𝑀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vuông góc với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𝑀𝐷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Khi đó, tỉ số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𝑆𝑀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𝑆𝐵</m:t>
                          </m:r>
                        </m:den>
                      </m:f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bằng</a:t>
                  </a:r>
                  <a:endParaRPr lang="en-US" sz="28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308133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2326" b="-332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12" name="Rectangle 11"/>
          <p:cNvSpPr/>
          <p:nvPr/>
        </p:nvSpPr>
        <p:spPr>
          <a:xfrm>
            <a:off x="2269877" y="6278349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19009" y="2223378"/>
            <a:ext cx="1429574" cy="4308842"/>
            <a:chOff x="167253" y="1547058"/>
            <a:chExt cx="1429574" cy="4309399"/>
          </a:xfrm>
        </p:grpSpPr>
        <p:grpSp>
          <p:nvGrpSpPr>
            <p:cNvPr id="63" name="Group 62"/>
            <p:cNvGrpSpPr/>
            <p:nvPr/>
          </p:nvGrpSpPr>
          <p:grpSpPr>
            <a:xfrm>
              <a:off x="167253" y="1547058"/>
              <a:ext cx="1429572" cy="1024142"/>
              <a:chOff x="5457547" y="1062468"/>
              <a:chExt cx="1424725" cy="952084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799799" y="1062468"/>
                <a:ext cx="1082473" cy="9520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457547" y="127273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992096" y="1146280"/>
                    <a:ext cx="862226" cy="8358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2096" y="1146280"/>
                    <a:ext cx="862226" cy="83582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167253" y="2628172"/>
              <a:ext cx="1401530" cy="1024128"/>
              <a:chOff x="2551517" y="2067503"/>
              <a:chExt cx="1396779" cy="95206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842065" y="2067503"/>
                <a:ext cx="1106231" cy="9520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551517" y="227776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3199987" y="2136062"/>
                    <a:ext cx="748308" cy="8384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9987" y="2136062"/>
                    <a:ext cx="748308" cy="83844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195297" y="3704260"/>
              <a:ext cx="1401528" cy="1024135"/>
              <a:chOff x="-326571" y="3067884"/>
              <a:chExt cx="1396776" cy="952076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-36027" y="3067884"/>
                <a:ext cx="1106232" cy="95207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-326571" y="327815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17694" y="3127320"/>
                    <a:ext cx="749622" cy="8384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8</m:t>
                              </m:r>
                            </m:den>
                          </m:f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694" y="3127320"/>
                    <a:ext cx="749622" cy="83844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195298" y="4832334"/>
              <a:ext cx="1401529" cy="1024123"/>
              <a:chOff x="-3232605" y="4116593"/>
              <a:chExt cx="1396778" cy="952067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-2942060" y="4116593"/>
                <a:ext cx="1106233" cy="9520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-3232605" y="43268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-2691751" y="4245225"/>
                    <a:ext cx="753033" cy="6664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691751" y="4245225"/>
                    <a:ext cx="753033" cy="66645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79" name="Picture 7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601" y="2454496"/>
            <a:ext cx="3057035" cy="33097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013741" y="2850976"/>
                <a:ext cx="7751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Áp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nửa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lục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𝐵𝐷</m:t>
                    </m:r>
                    <m:r>
                      <a:rPr lang="en-US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741" y="2850976"/>
                <a:ext cx="7751929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17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935094" y="3491884"/>
                <a:ext cx="97207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𝐵𝐷</m:t>
                    </m:r>
                    <m:r>
                      <a:rPr lang="fr-FR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𝑆𝐴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𝐵𝐷</m:t>
                    </m:r>
                    <m:r>
                      <a:rPr lang="fr-FR" sz="24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fr-FR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4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𝐵𝐷</m:t>
                    </m:r>
                    <m:r>
                      <a:rPr lang="fr-FR" sz="2400" i="1">
                        <a:latin typeface="Cambria Math"/>
                      </a:rPr>
                      <m:t>⊥</m:t>
                    </m:r>
                    <m:r>
                      <a:rPr lang="en-US" sz="2400" i="1">
                        <a:latin typeface="Cambria Math"/>
                      </a:rPr>
                      <m:t>𝐴𝑀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94" y="3491884"/>
                <a:ext cx="9720733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94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402885" y="4556461"/>
                <a:ext cx="10635133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indent="-127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Kết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hợp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  <m:r>
                      <a:rPr lang="fr-FR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𝑀𝐷</m:t>
                    </m:r>
                  </m:oMath>
                </a14:m>
                <a:r>
                  <a:rPr lang="fr-FR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ta </a:t>
                </a:r>
                <a:r>
                  <a:rPr lang="fr-FR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được</a:t>
                </a:r>
                <a:r>
                  <a:rPr lang="fr-FR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  <m:r>
                      <a:rPr lang="fr-FR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fr-FR" sz="24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 marL="629920" indent="-127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4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Suy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ra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𝑆𝐵</m:t>
                    </m:r>
                  </m:oMath>
                </a14:m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885" y="4556461"/>
                <a:ext cx="10635133" cy="907749"/>
              </a:xfrm>
              <a:prstGeom prst="rect">
                <a:avLst/>
              </a:prstGeom>
              <a:blipFill rotWithShape="0">
                <a:blip r:embed="rId11"/>
                <a:stretch>
                  <a:fillRect t="-2685" b="-14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575559" y="5472178"/>
                <a:ext cx="7779224" cy="755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indent="-127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</a:t>
                </a: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𝑆𝑀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𝑆𝐵</m:t>
                        </m:r>
                      </m:den>
                    </m:f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𝑆𝑀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𝑆𝐵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59" y="5472178"/>
                <a:ext cx="7779224" cy="755271"/>
              </a:xfrm>
              <a:prstGeom prst="rect">
                <a:avLst/>
              </a:prstGeom>
              <a:blipFill rotWithShape="0">
                <a:blip r:embed="rId12"/>
                <a:stretch>
                  <a:fillRect b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154358" y="461781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27713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80" grpId="0"/>
      <p:bldP spid="81" grpId="0"/>
      <p:bldP spid="82" grpId="0"/>
      <p:bldP spid="83" grpId="0"/>
      <p:bldP spid="5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13396" y="2301944"/>
            <a:ext cx="8240057" cy="4423323"/>
            <a:chOff x="184495" y="3636277"/>
            <a:chExt cx="8240057" cy="442389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8240057" cy="41949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2113544"/>
            <a:chOff x="534987" y="1869705"/>
            <a:chExt cx="23340848" cy="354526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508002"/>
              <a:chOff x="534987" y="1647866"/>
              <a:chExt cx="23340848" cy="35080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343497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1907173"/>
                  <a:ext cx="19835650" cy="3507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800"/>
                    </a:spcAft>
                    <a:buClr>
                      <a:srgbClr val="0000FF"/>
                    </a:buClr>
                  </a:pP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là tam giác đều cạnh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𝑆𝐴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𝑆𝐵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𝑏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&gt;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). Gọi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𝐺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là trọng tâm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𝛥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Xét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đi qua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và vuông góc với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tại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nằm giữa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và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Diện tích thiết diện của hình chóp khi cắt bởi mặt phẳng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là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:</a:t>
                  </a:r>
                  <a:endParaRPr lang="en-US" sz="28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1907173"/>
                  <a:ext cx="19835650" cy="350779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749" r="-422" b="-699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119006" y="2223379"/>
            <a:ext cx="3468527" cy="4308842"/>
            <a:chOff x="167250" y="1547059"/>
            <a:chExt cx="3468527" cy="4309399"/>
          </a:xfrm>
        </p:grpSpPr>
        <p:grpSp>
          <p:nvGrpSpPr>
            <p:cNvPr id="63" name="Group 62"/>
            <p:cNvGrpSpPr/>
            <p:nvPr/>
          </p:nvGrpSpPr>
          <p:grpSpPr>
            <a:xfrm>
              <a:off x="167250" y="1547059"/>
              <a:ext cx="3432862" cy="1104795"/>
              <a:chOff x="5457547" y="1062468"/>
              <a:chExt cx="3421224" cy="102706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842685" y="1062468"/>
                <a:ext cx="3036086" cy="9520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457547" y="127273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992096" y="1146280"/>
                    <a:ext cx="2886674" cy="9432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2096" y="1146280"/>
                    <a:ext cx="2886674" cy="9432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167253" y="2628173"/>
              <a:ext cx="3468524" cy="1088388"/>
              <a:chOff x="2551517" y="2067503"/>
              <a:chExt cx="3456766" cy="1011807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870017" y="2067503"/>
                <a:ext cx="3102722" cy="9520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551517" y="227776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3086063" y="2136062"/>
                    <a:ext cx="2922220" cy="9432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6063" y="2136062"/>
                    <a:ext cx="2922220" cy="94324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195297" y="3704261"/>
              <a:ext cx="3404815" cy="1074983"/>
              <a:chOff x="-326571" y="3067884"/>
              <a:chExt cx="3393271" cy="999346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-36025" y="3067884"/>
                <a:ext cx="3102725" cy="95207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-326571" y="327815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180026" y="3127320"/>
                    <a:ext cx="2849005" cy="9399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026" y="3127320"/>
                    <a:ext cx="2849005" cy="9399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195299" y="4832335"/>
              <a:ext cx="3404813" cy="1024123"/>
              <a:chOff x="-3232605" y="4116593"/>
              <a:chExt cx="3393272" cy="952067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-2942061" y="4116593"/>
                <a:ext cx="3102728" cy="9520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-3232605" y="43268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-2726009" y="4245225"/>
                    <a:ext cx="2483501" cy="7446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4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726009" y="4245225"/>
                    <a:ext cx="2483501" cy="74466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51" name="Picture 5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880" y="3761395"/>
            <a:ext cx="3176847" cy="294990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33541" y="2869314"/>
                <a:ext cx="87340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𝐴𝐼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𝑆𝐶</m:t>
                    </m:r>
                    <m:r>
                      <a:rPr lang="en-US" sz="2800" i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𝐴𝐼𝐵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𝑆𝐶</m:t>
                    </m:r>
                  </m:oMath>
                </a14:m>
                <a:r>
                  <a:rPr lang="vi-VN" sz="2800" dirty="0">
                    <a:latin typeface="+mj-lt"/>
                  </a:rPr>
                  <a:t>. Thiết diện là tam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𝐴𝐼𝐵</m:t>
                    </m:r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541" y="2869314"/>
                <a:ext cx="8734097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396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933541" y="3234020"/>
                <a:ext cx="7953659" cy="3273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𝐴𝐼</m:t>
                      </m:r>
                      <m:r>
                        <a:rPr lang="fr-FR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𝐴𝐶</m:t>
                      </m:r>
                      <m:func>
                        <m:func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𝐴𝐶𝑆</m:t>
                              </m:r>
                            </m:e>
                          </m:acc>
                        </m:e>
                      </m:func>
                      <m:r>
                        <a:rPr lang="fr-FR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fr-FR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fr-FR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𝐴𝐶𝑆</m:t>
                                  </m:r>
                                </m:e>
                              </m:acc>
                            </m:e>
                          </m:func>
                        </m:e>
                      </m:rad>
                    </m:oMath>
                  </m:oMathPara>
                </a14:m>
                <a:endParaRPr lang="en-US" sz="3200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fr-FR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fr-FR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fr-FR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fr-FR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𝑎𝑏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sz="3200" i="1" dirty="0" smtClean="0">
                  <a:effectLst/>
                  <a:latin typeface="Cambria Math" panose="02040503050406030204" pitchFamily="18" charset="0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32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32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541" y="3234020"/>
                <a:ext cx="7953659" cy="3273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08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13396" y="2301944"/>
            <a:ext cx="8240057" cy="4423323"/>
            <a:chOff x="184495" y="3636277"/>
            <a:chExt cx="8240057" cy="442389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8240057" cy="41949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2113544"/>
            <a:chOff x="534987" y="1869705"/>
            <a:chExt cx="23340848" cy="354526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508002"/>
              <a:chOff x="534987" y="1647866"/>
              <a:chExt cx="23340848" cy="35080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343497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1907173"/>
                  <a:ext cx="19835650" cy="3507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800"/>
                    </a:spcAft>
                    <a:buClr>
                      <a:srgbClr val="0000FF"/>
                    </a:buClr>
                  </a:pP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là tam giác đều cạnh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𝑆𝐴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𝑆𝐵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𝑏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&gt;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). Gọi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𝐺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là trọng tâm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𝛥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Xét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đi qua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và vuông góc với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tại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nằm giữa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𝑆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và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Diện tích thiết diện của hình chóp khi cắt bởi mặt phẳng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là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:</a:t>
                  </a:r>
                  <a:endParaRPr lang="en-US" sz="28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1907173"/>
                  <a:ext cx="19835650" cy="350779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1749" r="-422" b="-699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grpSp>
        <p:nvGrpSpPr>
          <p:cNvPr id="49" name="Group 48"/>
          <p:cNvGrpSpPr/>
          <p:nvPr/>
        </p:nvGrpSpPr>
        <p:grpSpPr>
          <a:xfrm>
            <a:off x="119006" y="2223379"/>
            <a:ext cx="3468527" cy="4308842"/>
            <a:chOff x="167250" y="1547059"/>
            <a:chExt cx="3468527" cy="4309399"/>
          </a:xfrm>
        </p:grpSpPr>
        <p:grpSp>
          <p:nvGrpSpPr>
            <p:cNvPr id="63" name="Group 62"/>
            <p:cNvGrpSpPr/>
            <p:nvPr/>
          </p:nvGrpSpPr>
          <p:grpSpPr>
            <a:xfrm>
              <a:off x="167250" y="1547059"/>
              <a:ext cx="3432862" cy="1104795"/>
              <a:chOff x="5457547" y="1062468"/>
              <a:chExt cx="3421224" cy="102706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842685" y="1062468"/>
                <a:ext cx="3036086" cy="9520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457547" y="127273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992096" y="1146280"/>
                    <a:ext cx="2886674" cy="9432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2096" y="1146280"/>
                    <a:ext cx="2886674" cy="9432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167253" y="2628173"/>
              <a:ext cx="3468524" cy="1088388"/>
              <a:chOff x="2551517" y="2067503"/>
              <a:chExt cx="3456766" cy="1011807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870017" y="2067503"/>
                <a:ext cx="3102722" cy="9520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551517" y="227776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3086063" y="2136062"/>
                    <a:ext cx="2922220" cy="9432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6063" y="2136062"/>
                    <a:ext cx="2922220" cy="94324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195297" y="3704261"/>
              <a:ext cx="3404815" cy="1074983"/>
              <a:chOff x="-326571" y="3067884"/>
              <a:chExt cx="3393271" cy="999346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-36025" y="3067884"/>
                <a:ext cx="3102725" cy="95207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-326571" y="327815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180026" y="3127320"/>
                    <a:ext cx="2849005" cy="9399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8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026" y="3127320"/>
                    <a:ext cx="2849005" cy="9399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195299" y="4832335"/>
              <a:ext cx="3404813" cy="1024123"/>
              <a:chOff x="-3232605" y="4116593"/>
              <a:chExt cx="3393272" cy="952067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-2942061" y="4116593"/>
                <a:ext cx="3102728" cy="9520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-3232605" y="43268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-2726009" y="4245225"/>
                    <a:ext cx="2483501" cy="7446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4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726009" y="4245225"/>
                    <a:ext cx="2483501" cy="74466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51" name="Picture 5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3761395"/>
            <a:ext cx="2780607" cy="294990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674849" y="3074818"/>
                <a:ext cx="8038531" cy="108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fr-FR" sz="2800" dirty="0" err="1">
                    <a:latin typeface="Times New Roman"/>
                    <a:ea typeface="Times New Roman"/>
                    <a:cs typeface="Times New Roman"/>
                  </a:rPr>
                  <a:t>Gọi</a:t>
                </a:r>
                <a:r>
                  <a:rPr lang="fr-FR" sz="2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𝐽</m:t>
                    </m:r>
                  </m:oMath>
                </a14:m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là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trung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điểm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của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Dễ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 dirty="0" err="1" smtClean="0">
                    <a:effectLst/>
                    <a:latin typeface="Times New Roman"/>
                    <a:ea typeface="Times New Roman"/>
                    <a:cs typeface="Times New Roman"/>
                  </a:rPr>
                  <a:t>thấy</a:t>
                </a:r>
                <a:r>
                  <a:rPr lang="fr-FR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tam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giác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𝐴𝐼𝐵</m:t>
                    </m:r>
                  </m:oMath>
                </a14:m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cân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tại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suy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𝐼𝐽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849" y="3074818"/>
                <a:ext cx="8038531" cy="1083374"/>
              </a:xfrm>
              <a:prstGeom prst="rect">
                <a:avLst/>
              </a:prstGeom>
              <a:blipFill rotWithShape="0">
                <a:blip r:embed="rId9"/>
                <a:stretch>
                  <a:fillRect t="-3371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279063" y="4161603"/>
                <a:ext cx="6800113" cy="89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𝐼𝐽</m:t>
                    </m:r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</m:t>
                            </m:r>
                          </m:e>
                          <m:sup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𝐽</m:t>
                            </m:r>
                          </m:e>
                          <m:sup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fr-FR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fr-FR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32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32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063" y="4161603"/>
                <a:ext cx="6800113" cy="891462"/>
              </a:xfrm>
              <a:prstGeom prst="rect">
                <a:avLst/>
              </a:prstGeom>
              <a:blipFill rotWithShape="0">
                <a:blip r:embed="rId10"/>
                <a:stretch>
                  <a:fillRect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824975" y="5056009"/>
                <a:ext cx="6008544" cy="97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Do đó: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𝐼𝐽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975" y="5056009"/>
                <a:ext cx="6008544" cy="979307"/>
              </a:xfrm>
              <a:prstGeom prst="rect">
                <a:avLst/>
              </a:prstGeom>
              <a:blipFill rotWithShape="0">
                <a:blip r:embed="rId11"/>
                <a:stretch>
                  <a:fillRect l="-2535" b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2854" y="2435506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30182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8" grpId="0"/>
      <p:bldP spid="54" grpId="0"/>
      <p:bldP spid="55" grpId="0"/>
      <p:bldP spid="5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4554" y="3092848"/>
            <a:ext cx="11834900" cy="3763345"/>
            <a:chOff x="184495" y="3636277"/>
            <a:chExt cx="11834900" cy="376383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53489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2033342" cy="1401985"/>
            <a:chOff x="534987" y="1869705"/>
            <a:chExt cx="23589708" cy="235169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1690"/>
              <a:chOff x="534987" y="1647866"/>
              <a:chExt cx="23340848" cy="235169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27866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60798" y="1882434"/>
                  <a:ext cx="20063897" cy="2323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𝑂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𝐵𝑂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Thiết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gì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798" y="1882434"/>
                  <a:ext cx="20063897" cy="232318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91" t="-4846" b="-114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12" name="Rectangle 11"/>
          <p:cNvSpPr/>
          <p:nvPr/>
        </p:nvSpPr>
        <p:spPr>
          <a:xfrm>
            <a:off x="8078511" y="6442035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22955" y="1660851"/>
            <a:ext cx="11268584" cy="1418060"/>
            <a:chOff x="220408" y="2014563"/>
            <a:chExt cx="11268584" cy="1418243"/>
          </a:xfrm>
        </p:grpSpPr>
        <p:grpSp>
          <p:nvGrpSpPr>
            <p:cNvPr id="63" name="Group 62"/>
            <p:cNvGrpSpPr/>
            <p:nvPr/>
          </p:nvGrpSpPr>
          <p:grpSpPr>
            <a:xfrm>
              <a:off x="220408" y="2014563"/>
              <a:ext cx="5435815" cy="627762"/>
              <a:chOff x="5510523" y="1497081"/>
              <a:chExt cx="5417385" cy="583595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801064" y="1497081"/>
                <a:ext cx="5126844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510523" y="152310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993363" y="1538344"/>
                    <a:ext cx="459839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thang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â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US" sz="2999" i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3363" y="1538344"/>
                    <a:ext cx="459839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6022710" y="2042641"/>
              <a:ext cx="5466282" cy="627753"/>
              <a:chOff x="8387117" y="1523179"/>
              <a:chExt cx="5447748" cy="58358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677660" y="1523179"/>
                <a:ext cx="5157205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8387117" y="154920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9035585" y="1549193"/>
                <a:ext cx="4593504" cy="48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/>
                <a:r>
                  <a:rPr lang="en-US" sz="2800" i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thang</a:t>
                </a:r>
                <a:r>
                  <a:rPr lang="en-US" sz="28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endParaRPr lang="en-US" sz="2999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223838" y="2776978"/>
              <a:ext cx="5432385" cy="627757"/>
              <a:chOff x="-298128" y="2205852"/>
              <a:chExt cx="5413966" cy="58358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-7585" y="2205852"/>
                <a:ext cx="5123423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-298128" y="223187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46135" y="2222741"/>
                    <a:ext cx="4650614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nh</m:t>
                          </m:r>
                        </m:oMath>
                      </m:oMathPara>
                    </a14:m>
                    <a:endParaRPr lang="en-US" sz="2999" i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135" y="2222741"/>
                    <a:ext cx="4650614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26132" y="2805053"/>
              <a:ext cx="5462860" cy="627753"/>
              <a:chOff x="2578462" y="2231945"/>
              <a:chExt cx="5444341" cy="583584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2869005" y="2231945"/>
                <a:ext cx="5153798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578462" y="225796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3119315" y="2318031"/>
                    <a:ext cx="4630566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Tam</m:t>
                          </m:r>
                          <m:r>
                            <m:rPr>
                              <m:nor/>
                            </m:rPr>
                            <a:rPr lang="en-US" sz="2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en-US" sz="2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á</m:t>
                          </m:r>
                          <m:r>
                            <m:rPr>
                              <m:nor/>
                            </m:rPr>
                            <a:rPr lang="en-US" sz="2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vu</m:t>
                          </m:r>
                          <m:r>
                            <m:rPr>
                              <m:nor/>
                            </m:rPr>
                            <a:rPr lang="en-US" sz="2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oMath>
                      </m:oMathPara>
                    </a14:m>
                    <a:endParaRPr lang="vi-VN" sz="2800" i="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9315" y="2318031"/>
                    <a:ext cx="4630566" cy="3948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7847090"/>
                  </p:ext>
                </p:extLst>
              </p:nvPr>
            </p:nvGraphicFramePr>
            <p:xfrm>
              <a:off x="288600" y="3570977"/>
              <a:ext cx="8280920" cy="8534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280920">
                      <a:extLst>
                        <a:ext uri="{9D8B030D-6E8A-4147-A177-3AD203B41FA5}">
                          <a16:colId xmlns="" xmlns:a16="http://schemas.microsoft.com/office/drawing/2014/main" val="18853297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Trong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𝐴𝐵𝐶𝐷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qua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kẻ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𝐼𝐽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oMath>
                          </a14:m>
                          <a:r>
                            <a:rPr lang="vi-VN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oMath>
                          </a14:m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:r>
                            <a:rPr lang="en-US" sz="28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Suy</a:t>
                          </a: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𝐼𝐽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(1)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6257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7847090"/>
                  </p:ext>
                </p:extLst>
              </p:nvPr>
            </p:nvGraphicFramePr>
            <p:xfrm>
              <a:off x="288600" y="3570977"/>
              <a:ext cx="8280920" cy="8534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2809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8532970"/>
                        </a:ext>
                      </a:extLst>
                    </a:gridCol>
                  </a:tblGrid>
                  <a:tr h="853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7"/>
                          <a:stretch>
                            <a:fillRect l="-74" t="-12057" r="-147" b="-248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76257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7323605"/>
                  </p:ext>
                </p:extLst>
              </p:nvPr>
            </p:nvGraphicFramePr>
            <p:xfrm>
              <a:off x="288600" y="4354772"/>
              <a:ext cx="5966994" cy="1005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966994">
                      <a:extLst>
                        <a:ext uri="{9D8B030D-6E8A-4147-A177-3AD203B41FA5}">
                          <a16:colId xmlns="" xmlns:a16="http://schemas.microsoft.com/office/drawing/2014/main" val="270060166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Trong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𝑆𝐶𝐷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kẻ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𝐽𝐸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𝑆𝐴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:endParaRPr lang="en-US" sz="2800" dirty="0" smtClean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Vì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𝑆𝐴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𝐴𝐵𝐶𝐷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nên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𝐽𝐸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𝐴𝐵𝐶𝐷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1745076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7323605"/>
                  </p:ext>
                </p:extLst>
              </p:nvPr>
            </p:nvGraphicFramePr>
            <p:xfrm>
              <a:off x="288600" y="4354772"/>
              <a:ext cx="5966994" cy="1005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96699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0060166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8"/>
                          <a:stretch>
                            <a:fillRect l="-102" t="-10843" r="-204" b="-210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1745076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5198611"/>
                  </p:ext>
                </p:extLst>
              </p:nvPr>
            </p:nvGraphicFramePr>
            <p:xfrm>
              <a:off x="346867" y="5394135"/>
              <a:ext cx="8238504" cy="1005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238504">
                      <a:extLst>
                        <a:ext uri="{9D8B030D-6E8A-4147-A177-3AD203B41FA5}">
                          <a16:colId xmlns="" xmlns:a16="http://schemas.microsoft.com/office/drawing/2014/main" val="376907788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3599815" algn="l"/>
                              <a:tab pos="5039995" algn="l"/>
                            </a:tabLst>
                          </a:pPr>
                          <a:r>
                            <a:rPr lang="en-US" sz="28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Xét</a:t>
                          </a: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𝐸𝐼𝐽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𝑆𝐶𝐷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ta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suy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𝐸𝐼𝐽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)∩</m:t>
                              </m:r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𝑆𝐶𝐷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endParaRPr lang="en-US" sz="2800" kern="1200" dirty="0" smtClean="0">
                            <a:effectLst/>
                          </a:endParaRPr>
                        </a:p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3599815" algn="l"/>
                              <a:tab pos="5039995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qua </a:t>
                          </a:r>
                          <a14:m>
                            <m:oMath xmlns:m="http://schemas.openxmlformats.org/officeDocument/2006/math"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𝐼𝐽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oMath>
                          </a14:m>
                          <a:r>
                            <a:rPr lang="vi-VN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cắt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tại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42581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5198611"/>
                  </p:ext>
                </p:extLst>
              </p:nvPr>
            </p:nvGraphicFramePr>
            <p:xfrm>
              <a:off x="346867" y="5394135"/>
              <a:ext cx="8238504" cy="1005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23850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6907788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9"/>
                          <a:stretch>
                            <a:fillRect l="-74" t="-10843" r="-148" b="-210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5342581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37514" y="6394527"/>
                <a:ext cx="5515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thang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𝐼𝐽𝐸𝐹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14" y="6394527"/>
                <a:ext cx="5515484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657" t="-10526" r="-88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037" y="3557682"/>
            <a:ext cx="2964758" cy="329851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017913" y="173059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36337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7" grpId="0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78935" y="14362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3. Vận 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" action="ppaction://noaction"/>
            <a:extLst>
              <a:ext uri="{FF2B5EF4-FFF2-40B4-BE49-F238E27FC236}">
                <a16:creationId xmlns="" xmlns:a16="http://schemas.microsoft.com/office/drawing/2014/main" id="{CA92D000-6E66-44C3-B6D7-9D35E2F95418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" action="ppaction://noaction"/>
            <a:extLst>
              <a:ext uri="{FF2B5EF4-FFF2-40B4-BE49-F238E27FC236}">
                <a16:creationId xmlns="" xmlns:a16="http://schemas.microsoft.com/office/drawing/2014/main" id="{3C540CE3-3415-4DE2-AA81-69A02078ABC1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" action="ppaction://noaction"/>
            <a:extLst>
              <a:ext uri="{FF2B5EF4-FFF2-40B4-BE49-F238E27FC236}">
                <a16:creationId xmlns="" xmlns:a16="http://schemas.microsoft.com/office/drawing/2014/main" id="{68CDE045-7A62-45DB-AB43-3AD0D14226B4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" action="ppaction://noaction"/>
            <a:extLst>
              <a:ext uri="{FF2B5EF4-FFF2-40B4-BE49-F238E27FC236}">
                <a16:creationId xmlns="" xmlns:a16="http://schemas.microsoft.com/office/drawing/2014/main" id="{8D1A76CE-772F-4844-880D-9E5F0CBD7C80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2" action="ppaction://hlinksldjump"/>
            <a:extLst>
              <a:ext uri="{FF2B5EF4-FFF2-40B4-BE49-F238E27FC236}">
                <a16:creationId xmlns="" xmlns:a16="http://schemas.microsoft.com/office/drawing/2014/main" id="{FEE4B047-E75A-4209-863C-2A5E8B38066F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49EEE9DE-0719-42DD-8D38-38E22FAC4B16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4" action="ppaction://hlinksldjump"/>
            <a:extLst>
              <a:ext uri="{FF2B5EF4-FFF2-40B4-BE49-F238E27FC236}">
                <a16:creationId xmlns="" xmlns:a16="http://schemas.microsoft.com/office/drawing/2014/main" id="{F18232B4-C89A-4B4A-B586-CDDFF45C26B4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" action="ppaction://noaction"/>
            <a:extLst>
              <a:ext uri="{FF2B5EF4-FFF2-40B4-BE49-F238E27FC236}">
                <a16:creationId xmlns="" xmlns:a16="http://schemas.microsoft.com/office/drawing/2014/main" id="{965EA4FE-4CC2-46D0-9998-1A12C4881E3E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5" action="ppaction://hlinksldjump"/>
            <a:extLst>
              <a:ext uri="{FF2B5EF4-FFF2-40B4-BE49-F238E27FC236}">
                <a16:creationId xmlns="" xmlns:a16="http://schemas.microsoft.com/office/drawing/2014/main" id="{2E1F1D6C-80AC-43B5-92ED-2BEB45295842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6" action="ppaction://hlinksldjump"/>
            <a:extLst>
              <a:ext uri="{FF2B5EF4-FFF2-40B4-BE49-F238E27FC236}">
                <a16:creationId xmlns="" xmlns:a16="http://schemas.microsoft.com/office/drawing/2014/main" id="{45ED0B1D-17D6-40BE-8A66-D0E8F984A9B1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7" action="ppaction://hlinksldjump"/>
            <a:extLst>
              <a:ext uri="{FF2B5EF4-FFF2-40B4-BE49-F238E27FC236}">
                <a16:creationId xmlns="" xmlns:a16="http://schemas.microsoft.com/office/drawing/2014/main" id="{2587651A-45AE-4195-A1A7-CD95792BA441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" action="ppaction://noaction"/>
            <a:extLst>
              <a:ext uri="{FF2B5EF4-FFF2-40B4-BE49-F238E27FC236}">
                <a16:creationId xmlns="" xmlns:a16="http://schemas.microsoft.com/office/drawing/2014/main" id="{5F6972C7-D744-40BB-B369-0EB92651A393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9" action="ppaction://hlinksldjump"/>
            <a:extLst>
              <a:ext uri="{FF2B5EF4-FFF2-40B4-BE49-F238E27FC236}">
                <a16:creationId xmlns="" xmlns:a16="http://schemas.microsoft.com/office/drawing/2014/main" id="{665BA3AD-27E0-4E23-B6BD-3B28C44960A9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96C4C47-FAB0-44A1-B08A-E84149743D3C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6" name="Isosceles Triangle 35">
            <a:hlinkClick r:id="rId11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hlinkClick r:id="rId12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70683" y="2516142"/>
            <a:ext cx="10095702" cy="4296290"/>
            <a:chOff x="184495" y="3636277"/>
            <a:chExt cx="10095702" cy="429684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0095702" cy="406791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2398112"/>
            <a:chOff x="534987" y="1869705"/>
            <a:chExt cx="23340848" cy="402259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987397"/>
              <a:chOff x="534987" y="1647866"/>
              <a:chExt cx="23340848" cy="398739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39143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38366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đáy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cân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Giả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thiết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chóp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𝑀𝑁𝑃𝑄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thiết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𝑀𝑁𝑃𝑄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lớn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38366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2933" r="-1386" b="-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12" name="Rectangle 11"/>
          <p:cNvSpPr/>
          <p:nvPr/>
        </p:nvSpPr>
        <p:spPr>
          <a:xfrm>
            <a:off x="2269877" y="6278349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19009" y="2503590"/>
            <a:ext cx="1981890" cy="4308842"/>
            <a:chOff x="167253" y="1547058"/>
            <a:chExt cx="1981890" cy="4309399"/>
          </a:xfrm>
        </p:grpSpPr>
        <p:grpSp>
          <p:nvGrpSpPr>
            <p:cNvPr id="63" name="Group 62"/>
            <p:cNvGrpSpPr/>
            <p:nvPr/>
          </p:nvGrpSpPr>
          <p:grpSpPr>
            <a:xfrm>
              <a:off x="167253" y="1547058"/>
              <a:ext cx="1965524" cy="1024142"/>
              <a:chOff x="5457547" y="1062468"/>
              <a:chExt cx="1958860" cy="952084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799798" y="1062468"/>
                <a:ext cx="1616609" cy="9520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457547" y="127273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992096" y="1146280"/>
                    <a:ext cx="1095579" cy="7693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2096" y="1146280"/>
                    <a:ext cx="1095579" cy="76935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167253" y="2628172"/>
              <a:ext cx="1981890" cy="1024128"/>
              <a:chOff x="2551517" y="2067503"/>
              <a:chExt cx="1975172" cy="95206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842065" y="2067503"/>
                <a:ext cx="1652091" cy="9520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551517" y="227776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3199987" y="2136062"/>
                    <a:ext cx="1326702" cy="846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9987" y="2136062"/>
                    <a:ext cx="1326702" cy="84684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195297" y="3704260"/>
              <a:ext cx="1949245" cy="1024135"/>
              <a:chOff x="-326571" y="3067884"/>
              <a:chExt cx="1942636" cy="952076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-36027" y="3067884"/>
                <a:ext cx="1652092" cy="95207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-326571" y="327815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17694" y="3127320"/>
                    <a:ext cx="1267099" cy="8358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694" y="3127320"/>
                    <a:ext cx="1267099" cy="83582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195295" y="4832334"/>
              <a:ext cx="1949247" cy="1024123"/>
              <a:chOff x="-3232605" y="4116593"/>
              <a:chExt cx="1942638" cy="952067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-2942061" y="4116593"/>
                <a:ext cx="1652094" cy="9520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-3232605" y="43268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-2691751" y="4368634"/>
                    <a:ext cx="1061326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691751" y="4368634"/>
                    <a:ext cx="1061326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51" name="Picture 5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871" y="4182368"/>
            <a:ext cx="2481401" cy="26756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2946257"/>
                  </p:ext>
                </p:extLst>
              </p:nvPr>
            </p:nvGraphicFramePr>
            <p:xfrm>
              <a:off x="2170683" y="3063153"/>
              <a:ext cx="5473824" cy="4267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473824">
                      <a:extLst>
                        <a:ext uri="{9D8B030D-6E8A-4147-A177-3AD203B41FA5}">
                          <a16:colId xmlns="" xmlns:a16="http://schemas.microsoft.com/office/drawing/2014/main" val="204381616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Thiết</a:t>
                          </a:r>
                          <a:r>
                            <a:rPr lang="fr-FR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fr-FR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𝑀𝑁𝑃𝑄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 </a:t>
                          </a:r>
                          <a:r>
                            <a:rPr lang="fr-FR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fr-FR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chữ</a:t>
                          </a:r>
                          <a:r>
                            <a:rPr lang="fr-FR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nhật</a:t>
                          </a:r>
                          <a:r>
                            <a:rPr lang="fr-FR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4113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2946257"/>
                  </p:ext>
                </p:extLst>
              </p:nvPr>
            </p:nvGraphicFramePr>
            <p:xfrm>
              <a:off x="2170683" y="3063153"/>
              <a:ext cx="5473824" cy="4267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47382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43816169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9"/>
                          <a:stretch>
                            <a:fillRect l="-111" t="-25352" r="-222" b="-49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41138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199828" y="3479673"/>
                <a:ext cx="4251613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𝑀𝑄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𝑆𝐴</m:t>
                          </m:r>
                        </m:den>
                      </m:f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𝑀𝐵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828" y="3479673"/>
                <a:ext cx="4251613" cy="89915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521024"/>
                  </p:ext>
                </p:extLst>
              </p:nvPr>
            </p:nvGraphicFramePr>
            <p:xfrm>
              <a:off x="6349613" y="3612358"/>
              <a:ext cx="4969769" cy="766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969769">
                      <a:extLst>
                        <a:ext uri="{9D8B030D-6E8A-4147-A177-3AD203B41FA5}">
                          <a16:colId xmlns="" xmlns:a16="http://schemas.microsoft.com/office/drawing/2014/main" val="1520363012"/>
                        </a:ext>
                      </a:extLst>
                    </a:gridCol>
                  </a:tblGrid>
                  <a:tr h="766472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>
                              <a:effectLst/>
                            </a:rPr>
                            <a:t> 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795750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521024"/>
                  </p:ext>
                </p:extLst>
              </p:nvPr>
            </p:nvGraphicFramePr>
            <p:xfrm>
              <a:off x="6349613" y="3612358"/>
              <a:ext cx="4969769" cy="766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9697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520363012"/>
                        </a:ext>
                      </a:extLst>
                    </a:gridCol>
                  </a:tblGrid>
                  <a:tr h="766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11"/>
                          <a:stretch>
                            <a:fillRect l="-123" t="-787" r="-245" b="-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8795750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34383"/>
                  </p:ext>
                </p:extLst>
              </p:nvPr>
            </p:nvGraphicFramePr>
            <p:xfrm>
              <a:off x="2199828" y="4348407"/>
              <a:ext cx="6698754" cy="9710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698754">
                      <a:extLst>
                        <a:ext uri="{9D8B030D-6E8A-4147-A177-3AD203B41FA5}">
                          <a16:colId xmlns="" xmlns:a16="http://schemas.microsoft.com/office/drawing/2014/main" val="314558756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vi-VN" sz="2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𝑀𝑁𝑃𝑄</m:t>
                                    </m:r>
                                  </m:sub>
                                </m:sSub>
                                <m:r>
                                  <a:rPr lang="vi-VN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𝑀𝑁</m:t>
                                </m:r>
                                <m:r>
                                  <a:rPr lang="en-US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𝑀𝑄</m:t>
                                </m:r>
                                <m:r>
                                  <a:rPr lang="en-US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d>
                                  <m:d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vi-VN" sz="28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28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vi-VN" sz="2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5269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34383"/>
                  </p:ext>
                </p:extLst>
              </p:nvPr>
            </p:nvGraphicFramePr>
            <p:xfrm>
              <a:off x="2199828" y="4348407"/>
              <a:ext cx="6698754" cy="9710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69875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45587561"/>
                        </a:ext>
                      </a:extLst>
                    </a:gridCol>
                  </a:tblGrid>
                  <a:tr h="971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12"/>
                          <a:stretch>
                            <a:fillRect l="-91" t="-625" r="-18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52698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6484893"/>
                  </p:ext>
                </p:extLst>
              </p:nvPr>
            </p:nvGraphicFramePr>
            <p:xfrm>
              <a:off x="2226515" y="5237364"/>
              <a:ext cx="3567746" cy="9710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567746">
                      <a:extLst>
                        <a:ext uri="{9D8B030D-6E8A-4147-A177-3AD203B41FA5}">
                          <a16:colId xmlns="" xmlns:a16="http://schemas.microsoft.com/office/drawing/2014/main" val="1727014307"/>
                        </a:ext>
                      </a:extLst>
                    </a:gridCol>
                  </a:tblGrid>
                  <a:tr h="929376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r>
                                  <a:rPr lang="en-US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vi-VN" sz="2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𝑀𝑁𝑃𝑄</m:t>
                                    </m:r>
                                  </m:sub>
                                </m:sSub>
                                <m:r>
                                  <a:rPr lang="vi-VN" sz="2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vi-VN" sz="28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28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vi-VN" sz="2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579201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6484893"/>
                  </p:ext>
                </p:extLst>
              </p:nvPr>
            </p:nvGraphicFramePr>
            <p:xfrm>
              <a:off x="2226515" y="5237364"/>
              <a:ext cx="3567746" cy="9710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5677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27014307"/>
                        </a:ext>
                      </a:extLst>
                    </a:gridCol>
                  </a:tblGrid>
                  <a:tr h="971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13"/>
                          <a:stretch>
                            <a:fillRect l="-171" t="-625" r="-341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579201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2178753"/>
                  </p:ext>
                </p:extLst>
              </p:nvPr>
            </p:nvGraphicFramePr>
            <p:xfrm>
              <a:off x="5761427" y="5441611"/>
              <a:ext cx="2017440" cy="56864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17440">
                      <a:extLst>
                        <a:ext uri="{9D8B030D-6E8A-4147-A177-3AD203B41FA5}">
                          <a16:colId xmlns="" xmlns:a16="http://schemas.microsoft.com/office/drawing/2014/main" val="26690074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khi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vi-VN" sz="2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623729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2178753"/>
                  </p:ext>
                </p:extLst>
              </p:nvPr>
            </p:nvGraphicFramePr>
            <p:xfrm>
              <a:off x="5761427" y="5441611"/>
              <a:ext cx="2017440" cy="56864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1744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69007476"/>
                        </a:ext>
                      </a:extLst>
                    </a:gridCol>
                  </a:tblGrid>
                  <a:tr h="5686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14"/>
                          <a:stretch>
                            <a:fillRect l="-301" t="-9574" r="-602" b="-212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9623729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130633" y="6048233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35126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/>
      <p:bldP spid="53" grpId="0"/>
      <p:bldP spid="5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8015" y="2848502"/>
            <a:ext cx="11834900" cy="3910222"/>
            <a:chOff x="184495" y="3636277"/>
            <a:chExt cx="11834900" cy="391073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6817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162774"/>
            <a:chOff x="534987" y="1869705"/>
            <a:chExt cx="23340848" cy="195043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950438"/>
              <a:chOff x="534987" y="1647866"/>
              <a:chExt cx="23340848" cy="195043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87741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1764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800"/>
                    </a:spcAft>
                    <a:buClr>
                      <a:srgbClr val="0000FF"/>
                    </a:buClr>
                  </a:pP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Cho tứ diện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𝑂𝐴𝐵𝐶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có ba cạnh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𝑂𝐴</m:t>
                      </m:r>
                      <m:r>
                        <a:rPr lang="fr-FR" sz="2800" i="1"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𝑂𝐵</m:t>
                      </m:r>
                      <m:r>
                        <a:rPr lang="fr-FR" sz="2800" i="1"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𝑂𝐶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đôi một vuông góc.</a:t>
                  </a:r>
                  <a:r>
                    <a:rPr lang="vi-VN" sz="2800" b="1" dirty="0"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Gọi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𝐻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là hình chiếu của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𝑂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𝐴𝐵𝐶</m:t>
                          </m:r>
                        </m:e>
                      </m:d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Khẳng định nào sau đây </a:t>
                  </a:r>
                  <a:r>
                    <a:rPr lang="vi-VN" sz="2800" b="1" dirty="0">
                      <a:latin typeface="Times New Roman"/>
                      <a:ea typeface="Times New Roman"/>
                      <a:cs typeface="Times New Roman"/>
                    </a:rPr>
                    <a:t>sai?</a:t>
                  </a:r>
                  <a:endParaRPr lang="en-US" sz="28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17645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4070" b="-151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grpSp>
        <p:nvGrpSpPr>
          <p:cNvPr id="49" name="Group 48"/>
          <p:cNvGrpSpPr/>
          <p:nvPr/>
        </p:nvGrpSpPr>
        <p:grpSpPr>
          <a:xfrm>
            <a:off x="222955" y="1185977"/>
            <a:ext cx="11268584" cy="1597975"/>
            <a:chOff x="220408" y="1834624"/>
            <a:chExt cx="11268584" cy="1598182"/>
          </a:xfrm>
        </p:grpSpPr>
        <p:grpSp>
          <p:nvGrpSpPr>
            <p:cNvPr id="63" name="Group 62"/>
            <p:cNvGrpSpPr/>
            <p:nvPr/>
          </p:nvGrpSpPr>
          <p:grpSpPr>
            <a:xfrm>
              <a:off x="220408" y="2014563"/>
              <a:ext cx="5435815" cy="627762"/>
              <a:chOff x="5510523" y="1497081"/>
              <a:chExt cx="5417385" cy="583595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801064" y="1497081"/>
                <a:ext cx="5126844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510523" y="152310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993363" y="1538344"/>
                    <a:ext cx="459839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𝑂𝐴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⊥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𝐵𝐶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3363" y="1538344"/>
                    <a:ext cx="459839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6022710" y="1834624"/>
              <a:ext cx="5466282" cy="902094"/>
              <a:chOff x="8387117" y="1329801"/>
              <a:chExt cx="5447748" cy="838624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677660" y="1523179"/>
                <a:ext cx="5157205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8387117" y="154920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9035585" y="1329801"/>
                    <a:ext cx="4593504" cy="8386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5585" y="1329801"/>
                    <a:ext cx="4593504" cy="83862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223838" y="2776978"/>
              <a:ext cx="5432385" cy="627757"/>
              <a:chOff x="-298128" y="2205852"/>
              <a:chExt cx="5413966" cy="58358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-7585" y="2205852"/>
                <a:ext cx="5123423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-298128" y="223187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46135" y="2222741"/>
                    <a:ext cx="4650614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𝐻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latin typeface="Times New Roman"/>
                              <a:ea typeface="Times New Roman"/>
                              <a:cs typeface="Times New Roman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latin typeface="Times New Roman"/>
                              <a:ea typeface="Times New Roman"/>
                              <a:cs typeface="Times New Roman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latin typeface="Times New Roman"/>
                              <a:ea typeface="Times New Roman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latin typeface="Times New Roman"/>
                              <a:ea typeface="Times New Roman"/>
                              <a:cs typeface="Times New Roman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latin typeface="Times New Roman"/>
                              <a:ea typeface="Times New Roman"/>
                              <a:cs typeface="Times New Roman"/>
                            </a:rPr>
                            <m:t>â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latin typeface="Times New Roman"/>
                              <a:ea typeface="Times New Roman"/>
                              <a:cs typeface="Times New Roman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𝛥</m:t>
                          </m:r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𝐴𝐵𝐶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135" y="2222741"/>
                    <a:ext cx="4650614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26132" y="2805053"/>
              <a:ext cx="5462860" cy="627753"/>
              <a:chOff x="2578462" y="2231945"/>
              <a:chExt cx="5444341" cy="583584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2869005" y="2231945"/>
                <a:ext cx="5153798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578462" y="225796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3119315" y="2318031"/>
                    <a:ext cx="4630566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400"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  <a:cs typeface="Times New Roman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fr-FR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fr-FR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fr-FR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  <a:cs typeface="Times New Roman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fr-FR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9315" y="2318031"/>
                    <a:ext cx="4630566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08" y="3139035"/>
            <a:ext cx="3333750" cy="348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2855" y="3183684"/>
                <a:ext cx="9234986" cy="918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𝑂𝐴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𝑂𝐵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𝑂𝐴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𝑂𝐶</m:t>
                            </m:r>
                          </m:e>
                        </m:eqAr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𝑂𝐴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𝑂𝐵𝐶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𝑂𝐴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đáp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án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b="1" dirty="0"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b="1" dirty="0" err="1">
                    <a:effectLst/>
                    <a:latin typeface="Times New Roman"/>
                    <a:ea typeface="Times New Roman"/>
                    <a:cs typeface="Times New Roman"/>
                  </a:rPr>
                  <a:t>đúng</a:t>
                </a:r>
                <a:r>
                  <a:rPr lang="en-US" sz="2800" b="1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55" y="3183684"/>
                <a:ext cx="9234986" cy="918778"/>
              </a:xfrm>
              <a:prstGeom prst="rect">
                <a:avLst/>
              </a:prstGeom>
              <a:blipFill rotWithShape="0">
                <a:blip r:embed="rId9"/>
                <a:stretch>
                  <a:fillRect b="-23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8037" y="4336173"/>
                <a:ext cx="6240554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>
                    <a:latin typeface="Times New Roman"/>
                    <a:ea typeface="Times New Roman"/>
                    <a:cs typeface="Times New Roman"/>
                  </a:rPr>
                  <a:t>Tương tự chứng minh được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𝑂𝐶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37" y="4336173"/>
                <a:ext cx="6240554" cy="587853"/>
              </a:xfrm>
              <a:prstGeom prst="rect">
                <a:avLst/>
              </a:prstGeom>
              <a:blipFill rotWithShape="0">
                <a:blip r:embed="rId10"/>
                <a:stretch>
                  <a:fillRect l="-1953" t="-6186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41727" y="4974663"/>
                <a:ext cx="7915700" cy="169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 err="1" smtClean="0">
                    <a:latin typeface="Times New Roman"/>
                    <a:ea typeface="Times New Roman"/>
                    <a:cs typeface="Times New Roman"/>
                  </a:rPr>
                  <a:t>Hạ</a:t>
                </a:r>
                <a:r>
                  <a:rPr lang="en-US" sz="28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𝑂𝐼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𝐵𝐶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𝑂𝐻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𝐴𝐼</m:t>
                            </m:r>
                          </m:e>
                        </m:eqAr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fr-FR" sz="2800" dirty="0" smtClean="0">
                    <a:effectLst/>
                    <a:latin typeface="Times New Roman"/>
                    <a:ea typeface="Times New Roman"/>
                  </a:rPr>
                  <a:t>Ta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</a:rPr>
                  <a:t>có</a:t>
                </a:r>
                <a:r>
                  <a:rPr lang="fr-FR" sz="2800" dirty="0">
                    <a:effectLst/>
                    <a:latin typeface="Times New Roman"/>
                    <a:ea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𝑂𝐼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𝐵𝐶</m:t>
                            </m:r>
                          </m:e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𝐵𝐶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𝑂𝐴</m:t>
                            </m:r>
                          </m:e>
                        </m:eqAr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𝑂𝐴𝐼</m:t>
                        </m:r>
                      </m:e>
                    </m:d>
                  </m:oMath>
                </a14:m>
                <a:endParaRPr lang="en-US" sz="2800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effectLst/>
                          <a:latin typeface="Cambria Math"/>
                          <a:ea typeface="Times New Roman"/>
                          <a:cs typeface="Cambria Math"/>
                        </a:rPr>
                        <m:t>⇒</m:t>
                      </m:r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𝐵𝐶</m:t>
                      </m:r>
                      <m:r>
                        <a:rPr lang="fr-FR" sz="2800" i="1">
                          <a:effectLst/>
                          <a:latin typeface="Cambria Math"/>
                          <a:ea typeface="Times New Roman"/>
                          <a:cs typeface="Cambria Math"/>
                        </a:rPr>
                        <m:t>⊥</m:t>
                      </m:r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𝑂𝐻</m:t>
                      </m:r>
                      <m:r>
                        <a:rPr lang="fr-FR" sz="2800" i="1">
                          <a:effectLst/>
                          <a:latin typeface="Cambria Math"/>
                          <a:ea typeface="Times New Roman"/>
                          <a:cs typeface="Cambria Math"/>
                        </a:rPr>
                        <m:t>⇒</m:t>
                      </m:r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𝑂𝐻</m:t>
                      </m:r>
                      <m:r>
                        <a:rPr lang="fr-FR" sz="2800" i="1">
                          <a:effectLst/>
                          <a:latin typeface="Cambria Math"/>
                          <a:ea typeface="Times New Roman"/>
                          <a:cs typeface="Cambria Math"/>
                        </a:rPr>
                        <m:t>⊥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𝐴𝐵𝐶</m:t>
                          </m:r>
                        </m:e>
                      </m:d>
                      <m:r>
                        <a:rPr lang="fr-FR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27" y="4974663"/>
                <a:ext cx="7915700" cy="1693220"/>
              </a:xfrm>
              <a:prstGeom prst="rect">
                <a:avLst/>
              </a:prstGeom>
              <a:blipFill rotWithShape="0">
                <a:blip r:embed="rId11"/>
                <a:stretch>
                  <a:fillRect l="-1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2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80" grpId="0"/>
      <p:bldP spid="8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8015" y="2848502"/>
            <a:ext cx="11834900" cy="3910222"/>
            <a:chOff x="184495" y="3636277"/>
            <a:chExt cx="11834900" cy="391073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6817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162774"/>
            <a:chOff x="534987" y="1869705"/>
            <a:chExt cx="23340848" cy="195043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950438"/>
              <a:chOff x="534987" y="1647866"/>
              <a:chExt cx="23340848" cy="195043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87741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1764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800"/>
                    </a:spcAft>
                    <a:buClr>
                      <a:srgbClr val="0000FF"/>
                    </a:buClr>
                  </a:pP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Cho tứ diện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𝑂𝐴𝐵𝐶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có ba cạnh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𝑂𝐴</m:t>
                      </m:r>
                      <m:r>
                        <a:rPr lang="fr-FR" sz="2800" i="1"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𝑂𝐵</m:t>
                      </m:r>
                      <m:r>
                        <a:rPr lang="fr-FR" sz="2800" i="1"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𝑂𝐶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đôi một vuông góc.</a:t>
                  </a:r>
                  <a:r>
                    <a:rPr lang="vi-VN" sz="2800" b="1" dirty="0"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Gọi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𝐻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là hình chiếu của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𝑂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𝐴𝐵𝐶</m:t>
                          </m:r>
                        </m:e>
                      </m:d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Khẳng định nào sau đây </a:t>
                  </a:r>
                  <a:r>
                    <a:rPr lang="vi-VN" sz="2800" b="1" dirty="0">
                      <a:latin typeface="Times New Roman"/>
                      <a:ea typeface="Times New Roman"/>
                      <a:cs typeface="Times New Roman"/>
                    </a:rPr>
                    <a:t>sai?</a:t>
                  </a:r>
                  <a:endParaRPr lang="en-US" sz="28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17645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4070" b="-151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12" name="Rectangle 11"/>
          <p:cNvSpPr/>
          <p:nvPr/>
        </p:nvSpPr>
        <p:spPr>
          <a:xfrm>
            <a:off x="259619" y="6297059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22955" y="1185977"/>
            <a:ext cx="11268584" cy="1597975"/>
            <a:chOff x="220408" y="1834624"/>
            <a:chExt cx="11268584" cy="1598182"/>
          </a:xfrm>
        </p:grpSpPr>
        <p:grpSp>
          <p:nvGrpSpPr>
            <p:cNvPr id="63" name="Group 62"/>
            <p:cNvGrpSpPr/>
            <p:nvPr/>
          </p:nvGrpSpPr>
          <p:grpSpPr>
            <a:xfrm>
              <a:off x="220408" y="2014563"/>
              <a:ext cx="5435815" cy="627762"/>
              <a:chOff x="5510523" y="1497081"/>
              <a:chExt cx="5417385" cy="583595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801064" y="1497081"/>
                <a:ext cx="5126844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510523" y="152310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993363" y="1538344"/>
                    <a:ext cx="459839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𝑂𝐴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⊥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𝐵𝐶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3363" y="1538344"/>
                    <a:ext cx="459839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6022710" y="1834624"/>
              <a:ext cx="5466282" cy="902094"/>
              <a:chOff x="8387117" y="1329801"/>
              <a:chExt cx="5447748" cy="838624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677660" y="1523179"/>
                <a:ext cx="5157205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8387117" y="154920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9035585" y="1329801"/>
                    <a:ext cx="4593504" cy="8386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vi-VN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5585" y="1329801"/>
                    <a:ext cx="4593504" cy="83862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223838" y="2776978"/>
              <a:ext cx="5432385" cy="627757"/>
              <a:chOff x="-298128" y="2205852"/>
              <a:chExt cx="5413966" cy="58358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-7585" y="2205852"/>
                <a:ext cx="5123423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-298128" y="223187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46135" y="2222741"/>
                    <a:ext cx="4650614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𝐻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latin typeface="Times New Roman"/>
                              <a:ea typeface="Times New Roman"/>
                              <a:cs typeface="Times New Roman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latin typeface="Times New Roman"/>
                              <a:ea typeface="Times New Roman"/>
                              <a:cs typeface="Times New Roman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latin typeface="Times New Roman"/>
                              <a:ea typeface="Times New Roman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latin typeface="Times New Roman"/>
                              <a:ea typeface="Times New Roman"/>
                              <a:cs typeface="Times New Roman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latin typeface="Times New Roman"/>
                              <a:ea typeface="Times New Roman"/>
                              <a:cs typeface="Times New Roman"/>
                            </a:rPr>
                            <m:t>â</m:t>
                          </m:r>
                          <m:r>
                            <m:rPr>
                              <m:nor/>
                            </m:rPr>
                            <a:rPr lang="fr-FR" sz="2800" dirty="0" err="1">
                              <a:latin typeface="Times New Roman"/>
                              <a:ea typeface="Times New Roman"/>
                              <a:cs typeface="Times New Roman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𝛥</m:t>
                          </m:r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𝐴𝐵𝐶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135" y="2222741"/>
                    <a:ext cx="4650614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26132" y="2805053"/>
              <a:ext cx="5462860" cy="627753"/>
              <a:chOff x="2578462" y="2231945"/>
              <a:chExt cx="5444341" cy="583584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2869005" y="2231945"/>
                <a:ext cx="5153798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578462" y="225796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3119315" y="2318031"/>
                    <a:ext cx="4630566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400"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  <a:cs typeface="Times New Roman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fr-FR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fr-FR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fr-FR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2400">
                              <a:latin typeface="Cambria Math"/>
                              <a:ea typeface="Times New Roman"/>
                              <a:cs typeface="Times New Roman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fr-FR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9315" y="2318031"/>
                    <a:ext cx="4630566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08" y="3139035"/>
            <a:ext cx="3333750" cy="348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-46936" y="3387243"/>
                <a:ext cx="8935987" cy="795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Đáp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án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b="1" dirty="0">
                    <a:effectLst/>
                    <a:latin typeface="Times New Roman"/>
                    <a:ea typeface="Times New Roman"/>
                    <a:cs typeface="Times New Roman"/>
                  </a:rPr>
                  <a:t>B </a:t>
                </a:r>
                <a:r>
                  <a:rPr lang="en-US" sz="2800" b="1" dirty="0" err="1">
                    <a:effectLst/>
                    <a:latin typeface="Times New Roman"/>
                    <a:ea typeface="Times New Roman"/>
                    <a:cs typeface="Times New Roman"/>
                  </a:rPr>
                  <a:t>đúng</a:t>
                </a:r>
                <a:r>
                  <a:rPr lang="en-US" sz="2800" b="1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936" y="3387243"/>
                <a:ext cx="8935987" cy="795218"/>
              </a:xfrm>
              <a:prstGeom prst="rect">
                <a:avLst/>
              </a:prstGeom>
              <a:blipFill rotWithShape="0">
                <a:blip r:embed="rId9"/>
                <a:stretch>
                  <a:fillRect b="-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4164929"/>
                <a:ext cx="9391424" cy="1738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2800" dirty="0">
                    <a:latin typeface="Times New Roman"/>
                    <a:ea typeface="Times New Roman"/>
                    <a:cs typeface="Times New Roman"/>
                  </a:rPr>
                  <a:t>Ta </a:t>
                </a:r>
                <a:r>
                  <a:rPr lang="fr-FR" sz="2800" dirty="0" err="1">
                    <a:latin typeface="Times New Roman"/>
                    <a:ea typeface="Times New Roman"/>
                    <a:cs typeface="Times New Roman"/>
                  </a:rPr>
                  <a:t>có</a:t>
                </a:r>
                <a:r>
                  <a:rPr lang="fr-FR" sz="2800" dirty="0">
                    <a:latin typeface="Times New Roman"/>
                    <a:ea typeface="Times New Roman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𝑂𝐶</m:t>
                            </m:r>
                          </m:e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𝑂𝐻</m:t>
                            </m:r>
                          </m:e>
                        </m:eqAr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𝑂𝐶𝐻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𝐻𝐶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fr-FR" sz="2800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marL="63055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2800" dirty="0" err="1" smtClean="0">
                    <a:effectLst/>
                    <a:latin typeface="Times New Roman"/>
                    <a:ea typeface="Times New Roman"/>
                    <a:cs typeface="Times New Roman"/>
                  </a:rPr>
                  <a:t>Tương</a:t>
                </a:r>
                <a:r>
                  <a:rPr lang="fr-FR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tự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𝑂𝐻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64929"/>
                <a:ext cx="9391424" cy="1738746"/>
              </a:xfrm>
              <a:prstGeom prst="rect">
                <a:avLst/>
              </a:prstGeom>
              <a:blipFill rotWithShape="0">
                <a:blip r:embed="rId10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5852702"/>
                <a:ext cx="11610949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2800" dirty="0" err="1">
                    <a:latin typeface="Times New Roman"/>
                    <a:ea typeface="Times New Roman"/>
                    <a:cs typeface="Times New Roman"/>
                  </a:rPr>
                  <a:t>Từ</a:t>
                </a:r>
                <a:r>
                  <a:rPr lang="fr-FR" sz="2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và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𝐻</m:t>
                    </m:r>
                  </m:oMath>
                </a14:m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là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trực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tâm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</m:oMath>
                </a14:m>
                <a:r>
                  <a:rPr lang="fr-FR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Đáp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án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 b="1" dirty="0"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 b="1" dirty="0" err="1">
                    <a:effectLst/>
                    <a:latin typeface="Times New Roman"/>
                    <a:ea typeface="Times New Roman"/>
                    <a:cs typeface="Times New Roman"/>
                  </a:rPr>
                  <a:t>đúng</a:t>
                </a:r>
                <a:r>
                  <a:rPr lang="fr-FR" sz="2800" b="1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52702"/>
                <a:ext cx="11610949" cy="587853"/>
              </a:xfrm>
              <a:prstGeom prst="rect">
                <a:avLst/>
              </a:prstGeom>
              <a:blipFill rotWithShape="0">
                <a:blip r:embed="rId11"/>
                <a:stretch>
                  <a:fillRect t="-6186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04554" y="2198878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102022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2" grpId="0"/>
      <p:bldP spid="5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8015" y="2848502"/>
            <a:ext cx="11834900" cy="3910222"/>
            <a:chOff x="184495" y="3636277"/>
            <a:chExt cx="11834900" cy="391073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6817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162774"/>
            <a:chOff x="534987" y="1869705"/>
            <a:chExt cx="23340848" cy="195043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950438"/>
              <a:chOff x="534987" y="1647866"/>
              <a:chExt cx="23340848" cy="195043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87741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16004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Thiết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bởi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đoạn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16004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7051" r="-904" b="-173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grpSp>
        <p:nvGrpSpPr>
          <p:cNvPr id="49" name="Group 48"/>
          <p:cNvGrpSpPr/>
          <p:nvPr/>
        </p:nvGrpSpPr>
        <p:grpSpPr>
          <a:xfrm>
            <a:off x="222955" y="1365892"/>
            <a:ext cx="11268584" cy="1418059"/>
            <a:chOff x="220408" y="2014563"/>
            <a:chExt cx="11268584" cy="1418243"/>
          </a:xfrm>
        </p:grpSpPr>
        <p:grpSp>
          <p:nvGrpSpPr>
            <p:cNvPr id="63" name="Group 62"/>
            <p:cNvGrpSpPr/>
            <p:nvPr/>
          </p:nvGrpSpPr>
          <p:grpSpPr>
            <a:xfrm>
              <a:off x="220408" y="2014563"/>
              <a:ext cx="5435815" cy="627762"/>
              <a:chOff x="5510523" y="1497081"/>
              <a:chExt cx="5417385" cy="583595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801064" y="1497081"/>
                <a:ext cx="5126844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510523" y="152310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993363" y="1538344"/>
                    <a:ext cx="459839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vu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ng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3363" y="1538344"/>
                    <a:ext cx="459839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6022710" y="2042639"/>
              <a:ext cx="5466282" cy="627753"/>
              <a:chOff x="8387117" y="1523179"/>
              <a:chExt cx="5447748" cy="58358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677660" y="1523179"/>
                <a:ext cx="5157205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8387117" y="154920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8978439" y="1552118"/>
                    <a:ext cx="4593504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Tam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á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â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n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8439" y="1552118"/>
                    <a:ext cx="4593504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223838" y="2776978"/>
              <a:ext cx="5432385" cy="627757"/>
              <a:chOff x="-298128" y="2205852"/>
              <a:chExt cx="5413966" cy="58358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-7585" y="2205852"/>
                <a:ext cx="5123423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-298128" y="223187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46135" y="2222741"/>
                    <a:ext cx="4650614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Tam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á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vu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ng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135" y="2222741"/>
                    <a:ext cx="4650614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26132" y="2805053"/>
              <a:ext cx="5462860" cy="627753"/>
              <a:chOff x="2578462" y="2231945"/>
              <a:chExt cx="5444341" cy="583584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2869005" y="2231945"/>
                <a:ext cx="5153798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578462" y="225796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3119315" y="2318031"/>
                    <a:ext cx="4630566" cy="410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Tam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á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 đề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u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9315" y="2318031"/>
                    <a:ext cx="4630566" cy="41022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4167" b="-19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51" name="Picture 5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12" y="3152521"/>
            <a:ext cx="3240360" cy="3267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58061" y="3971249"/>
                <a:ext cx="79399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1" y="3971249"/>
                <a:ext cx="7939930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613" t="-11628" r="-53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2641577"/>
                  </p:ext>
                </p:extLst>
              </p:nvPr>
            </p:nvGraphicFramePr>
            <p:xfrm>
              <a:off x="382184" y="4494469"/>
              <a:ext cx="7058000" cy="95186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58000">
                      <a:extLst>
                        <a:ext uri="{9D8B030D-6E8A-4147-A177-3AD203B41FA5}">
                          <a16:colId xmlns:a16="http://schemas.microsoft.com/office/drawing/2014/main" xmlns="" val="230245162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Do 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đó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fr-FR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𝐶𝐼</m:t>
                                      </m:r>
                                      <m:r>
                                        <a:rPr lang="fr-FR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  <m:r>
                                        <a:rPr lang="fr-FR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e>
                                    <m:e>
                                      <m:r>
                                        <a:rPr lang="fr-FR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𝐷𝐼</m:t>
                                      </m:r>
                                      <m:r>
                                        <a:rPr lang="fr-FR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  <m:r>
                                        <a:rPr lang="fr-FR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𝐼𝐶𝐷</m:t>
                                  </m:r>
                                </m:e>
                              </m:d>
                            </m:oMath>
                          </a14:m>
                          <a:r>
                            <a:rPr lang="fr-FR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72670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2641577"/>
                  </p:ext>
                </p:extLst>
              </p:nvPr>
            </p:nvGraphicFramePr>
            <p:xfrm>
              <a:off x="382184" y="4494469"/>
              <a:ext cx="7058000" cy="95186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58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302451621"/>
                        </a:ext>
                      </a:extLst>
                    </a:gridCol>
                  </a:tblGrid>
                  <a:tr h="9518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10"/>
                          <a:stretch>
                            <a:fillRect l="-86" t="-637" r="-173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726709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1331275"/>
                  </p:ext>
                </p:extLst>
              </p:nvPr>
            </p:nvGraphicFramePr>
            <p:xfrm>
              <a:off x="391584" y="5542834"/>
              <a:ext cx="7457028" cy="4267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57028">
                      <a:extLst>
                        <a:ext uri="{9D8B030D-6E8A-4147-A177-3AD203B41FA5}">
                          <a16:colId xmlns:a16="http://schemas.microsoft.com/office/drawing/2014/main" xmlns="" val="192535857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Thiết diện cần tìm là tam giác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𝐼𝐶𝐷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cân tại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 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079224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1331275"/>
                  </p:ext>
                </p:extLst>
              </p:nvPr>
            </p:nvGraphicFramePr>
            <p:xfrm>
              <a:off x="391584" y="5542834"/>
              <a:ext cx="7457028" cy="4267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5702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92535857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11"/>
                          <a:stretch>
                            <a:fillRect l="-82" t="-25352" r="-163" b="-49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079224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028008" y="1443814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2530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2" grpId="0"/>
      <p:bldP spid="5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4284613"/>
            <a:chOff x="184495" y="3636277"/>
            <a:chExt cx="11834900" cy="428517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0562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81375"/>
            <a:ext cx="11906396" cy="1547469"/>
            <a:chOff x="534987" y="1808220"/>
            <a:chExt cx="23340848" cy="259572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471159"/>
              <a:chOff x="534987" y="1647866"/>
              <a:chExt cx="23340848" cy="247115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39813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1808220"/>
                  <a:ext cx="19835650" cy="2595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800"/>
                    </a:spcAft>
                    <a:buClr>
                      <a:srgbClr val="0000FF"/>
                    </a:buClr>
                  </a:pP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Cho tứ diện đều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cạnh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=12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𝐴𝑃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là đường cao của tam giác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𝐵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vuông góc với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𝐴𝑃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cắt mp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𝐴𝐶𝐷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theo đoạn giao tuyến có độ dài bằng?</a:t>
                  </a:r>
                  <a:endParaRPr lang="en-US" sz="28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1808220"/>
                  <a:ext cx="19835650" cy="259572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2362" b="-944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59356"/>
            <a:ext cx="11445655" cy="627686"/>
            <a:chOff x="247182" y="2324451"/>
            <a:chExt cx="11445655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24714" cy="627762"/>
              <a:chOff x="5537206" y="1785167"/>
              <a:chExt cx="261581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9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788629" cy="627753"/>
              <a:chOff x="5537206" y="1785173"/>
              <a:chExt cx="277917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48646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079025" y="1685527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06" y="2688778"/>
            <a:ext cx="3863026" cy="42628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85397" y="3115730"/>
                <a:ext cx="9730854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fr-FR" sz="2800" dirty="0">
                    <a:latin typeface="Times New Roman"/>
                    <a:ea typeface="Times New Roman"/>
                    <a:cs typeface="Times New Roman"/>
                  </a:rPr>
                  <a:t>Ta </a:t>
                </a:r>
                <a:r>
                  <a:rPr lang="fr-FR" sz="2800" dirty="0" err="1">
                    <a:latin typeface="Times New Roman"/>
                    <a:ea typeface="Times New Roman"/>
                    <a:cs typeface="Times New Roman"/>
                  </a:rPr>
                  <a:t>có</a:t>
                </a:r>
                <a:r>
                  <a:rPr lang="fr-FR" sz="2800" dirty="0">
                    <a:latin typeface="Times New Roman"/>
                    <a:ea typeface="Times New Roman"/>
                    <a:cs typeface="Times New Roman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𝐴𝑃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𝐵𝑃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𝐴𝑃𝐵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𝐵𝐺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</m:oMath>
                </a14:m>
                <a:r>
                  <a:rPr lang="fr-FR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97" y="3115730"/>
                <a:ext cx="9730854" cy="587853"/>
              </a:xfrm>
              <a:prstGeom prst="rect">
                <a:avLst/>
              </a:prstGeom>
              <a:blipFill rotWithShape="0">
                <a:blip r:embed="rId9"/>
                <a:stretch>
                  <a:fillRect t="-6186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-332533" y="3627068"/>
                <a:ext cx="8843749" cy="108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2800" dirty="0" err="1" smtClean="0">
                    <a:latin typeface="Times New Roman"/>
                    <a:ea typeface="Times New Roman"/>
                    <a:cs typeface="Times New Roman"/>
                  </a:rPr>
                  <a:t>Tương</a:t>
                </a:r>
                <a:r>
                  <a:rPr lang="en-US" sz="28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 smtClean="0">
                    <a:latin typeface="Times New Roman"/>
                    <a:ea typeface="Times New Roman"/>
                    <a:cs typeface="Times New Roman"/>
                  </a:rPr>
                  <a:t>tự</a:t>
                </a:r>
                <a:r>
                  <a:rPr lang="en-US" sz="2800" dirty="0" smtClean="0">
                    <a:latin typeface="Times New Roman"/>
                    <a:ea typeface="Times New Roman"/>
                    <a:cs typeface="Times New Roman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𝐶𝑀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𝐵𝑀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𝐵𝐶𝑀</m:t>
                        </m:r>
                      </m:e>
                    </m:d>
                  </m:oMath>
                </a14:m>
                <a:endParaRPr lang="en-US" sz="2800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𝐵𝐺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2533" y="3627068"/>
                <a:ext cx="8843749" cy="1083374"/>
              </a:xfrm>
              <a:prstGeom prst="rect">
                <a:avLst/>
              </a:prstGeom>
              <a:blipFill rotWithShape="0">
                <a:blip r:embed="rId10"/>
                <a:stretch>
                  <a:fillRect t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-332533" y="4641124"/>
                <a:ext cx="8175968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2800" dirty="0" err="1">
                    <a:latin typeface="Times New Roman"/>
                    <a:ea typeface="Times New Roman"/>
                    <a:cs typeface="Times New Roman"/>
                  </a:rPr>
                  <a:t>Suy</a:t>
                </a:r>
                <a:r>
                  <a:rPr lang="en-US" sz="2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latin typeface="Times New Roman"/>
                    <a:ea typeface="Times New Roman"/>
                    <a:cs typeface="Times New Roman"/>
                  </a:rPr>
                  <a:t>ra</a:t>
                </a:r>
                <a:r>
                  <a:rPr lang="en-US" sz="2800" dirty="0">
                    <a:latin typeface="Times New Roman"/>
                    <a:ea typeface="Times New Roman"/>
                    <a:cs typeface="Times New Roman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𝐵𝐺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𝐵𝐺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𝐴𝑃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2533" y="4641124"/>
                <a:ext cx="8175968" cy="587853"/>
              </a:xfrm>
              <a:prstGeom prst="rect">
                <a:avLst/>
              </a:prstGeom>
              <a:blipFill rotWithShape="0">
                <a:blip r:embed="rId11"/>
                <a:stretch>
                  <a:fillRect t="-6186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70277" y="5270886"/>
                <a:ext cx="86835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/>
                    <a:ea typeface="Times New Roman"/>
                  </a:rPr>
                  <a:t>Kẻ</a:t>
                </a:r>
                <a:r>
                  <a:rPr lang="en-US" sz="28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𝐾𝐿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</a:rPr>
                  <a:t>đi</a:t>
                </a:r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qua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</a:rPr>
                  <a:t>trọng</a:t>
                </a:r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</a:rPr>
                  <a:t>tâm</a:t>
                </a:r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𝐺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</a:rPr>
                  <a:t>của</a:t>
                </a:r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𝐴𝐶𝐷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</a:rPr>
                  <a:t>và</a:t>
                </a:r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song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</a:rPr>
                  <a:t>song</a:t>
                </a:r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:endParaRPr lang="en-US" sz="2800" dirty="0" smtClean="0">
                  <a:effectLst/>
                  <a:latin typeface="Times New Roman"/>
                  <a:ea typeface="Times New Roman"/>
                </a:endParaRPr>
              </a:p>
              <a:p>
                <a:r>
                  <a:rPr lang="en-US" sz="2800" dirty="0" err="1" smtClean="0">
                    <a:effectLst/>
                    <a:latin typeface="Times New Roman"/>
                    <a:ea typeface="Times New Roman"/>
                  </a:rPr>
                  <a:t>với</a:t>
                </a:r>
                <a:r>
                  <a:rPr lang="en-US" sz="2800" dirty="0" smtClean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𝐴𝑃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𝐾𝐿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</a:rPr>
                  <a:t>chính</a:t>
                </a:r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</a:rPr>
                  <a:t>là</a:t>
                </a:r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</a:rPr>
                  <a:t>mặt</a:t>
                </a:r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</a:rPr>
                  <a:t>phẳng</a:t>
                </a:r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𝐵𝐾𝐿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77" y="5270886"/>
                <a:ext cx="8683504" cy="954107"/>
              </a:xfrm>
              <a:prstGeom prst="rect">
                <a:avLst/>
              </a:prstGeom>
              <a:blipFill rotWithShape="0">
                <a:blip r:embed="rId12"/>
                <a:stretch>
                  <a:fillRect l="-1404" t="-705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-493720" y="6009085"/>
                <a:ext cx="6728346" cy="79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𝐴𝐶𝐷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𝐵𝐾𝐿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𝐾𝐿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=8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3720" y="6009085"/>
                <a:ext cx="6728346" cy="79547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5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63" grpId="0"/>
      <p:bldP spid="65" grpId="0"/>
      <p:bldP spid="66" grpId="0"/>
      <p:bldP spid="6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12071" y="2193911"/>
            <a:ext cx="10095702" cy="4574638"/>
            <a:chOff x="184495" y="3636277"/>
            <a:chExt cx="10095702" cy="457523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0095702" cy="434629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903161"/>
            <a:chOff x="534987" y="1869705"/>
            <a:chExt cx="23340848" cy="319236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192364"/>
              <a:chOff x="534987" y="1647866"/>
              <a:chExt cx="23340848" cy="319236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311934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854962" y="2055603"/>
                  <a:ext cx="19922796" cy="2810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800"/>
                    </a:spcAft>
                    <a:buClr>
                      <a:srgbClr val="0000FF"/>
                    </a:buClr>
                  </a:pP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Tam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giác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𝐴𝐵𝐶</m:t>
                      </m:r>
                    </m:oMath>
                  </a14:m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có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𝐵𝐶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=2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</m:oMath>
                  </a14:m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,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đường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cao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𝐴𝐷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.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Trên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đường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thẳng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vuông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góc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với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tại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,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lấy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điểm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sao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cho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𝑆𝐴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.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Gọi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𝐹</m:t>
                      </m:r>
                    </m:oMath>
                  </a14:m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lần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lượt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là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trung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điểm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của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𝑆𝐵</m:t>
                      </m:r>
                    </m:oMath>
                  </a14:m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và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𝑆𝐶</m:t>
                      </m:r>
                    </m:oMath>
                  </a14:m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.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Diện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tích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tam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giác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𝐴𝐸𝐹</m:t>
                      </m:r>
                    </m:oMath>
                  </a14:m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bằng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?</a:t>
                  </a:r>
                  <a:endParaRPr lang="en-US" sz="28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4962" y="2055603"/>
                  <a:ext cx="19922796" cy="281019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60" t="-365" r="-1020" b="-72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grpSp>
        <p:nvGrpSpPr>
          <p:cNvPr id="49" name="Group 48"/>
          <p:cNvGrpSpPr/>
          <p:nvPr/>
        </p:nvGrpSpPr>
        <p:grpSpPr>
          <a:xfrm>
            <a:off x="119009" y="2223378"/>
            <a:ext cx="1627199" cy="4308842"/>
            <a:chOff x="167253" y="1547058"/>
            <a:chExt cx="1627199" cy="4309399"/>
          </a:xfrm>
        </p:grpSpPr>
        <p:grpSp>
          <p:nvGrpSpPr>
            <p:cNvPr id="63" name="Group 62"/>
            <p:cNvGrpSpPr/>
            <p:nvPr/>
          </p:nvGrpSpPr>
          <p:grpSpPr>
            <a:xfrm>
              <a:off x="167255" y="1547058"/>
              <a:ext cx="1601671" cy="1086197"/>
              <a:chOff x="5457547" y="1062468"/>
              <a:chExt cx="1596240" cy="1009773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799799" y="1062468"/>
                <a:ext cx="1253988" cy="9520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457547" y="127273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992096" y="1146280"/>
                    <a:ext cx="862226" cy="925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2096" y="1146280"/>
                    <a:ext cx="862226" cy="92596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56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167253" y="2628171"/>
              <a:ext cx="1627199" cy="1072611"/>
              <a:chOff x="2551517" y="2067503"/>
              <a:chExt cx="1621683" cy="99714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842064" y="2067503"/>
                <a:ext cx="1331136" cy="9520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551517" y="227776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3199987" y="2136062"/>
                    <a:ext cx="748308" cy="9285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9987" y="2136062"/>
                    <a:ext cx="748308" cy="92858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211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195297" y="3704260"/>
              <a:ext cx="1599154" cy="1024135"/>
              <a:chOff x="-326571" y="3067884"/>
              <a:chExt cx="1593732" cy="952076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-36028" y="3067884"/>
                <a:ext cx="1303189" cy="95207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-326571" y="327815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17694" y="3127320"/>
                    <a:ext cx="749622" cy="8384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694" y="3127320"/>
                    <a:ext cx="749622" cy="83844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195299" y="4832334"/>
              <a:ext cx="1573627" cy="1024123"/>
              <a:chOff x="-3232605" y="4116593"/>
              <a:chExt cx="1568293" cy="952067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-2942061" y="4116593"/>
                <a:ext cx="1277749" cy="9520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-3232605" y="43268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-2691751" y="4245225"/>
                    <a:ext cx="753033" cy="7340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691751" y="4245225"/>
                    <a:ext cx="753033" cy="73405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r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51" name="Picture 5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451" y="2873669"/>
            <a:ext cx="3569186" cy="39498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35094" y="2895799"/>
                <a:ext cx="6496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/>
                    <a:ea typeface="Times New Roman"/>
                  </a:rPr>
                  <a:t>Do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𝑆𝐴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𝑆𝐴𝐷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94" y="2895799"/>
                <a:ext cx="6496334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87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977351" y="3402126"/>
                <a:ext cx="8219480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𝐴𝐻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𝐸𝐹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𝐴𝐻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𝛥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𝐴𝐸𝐹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𝐴𝐻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351" y="3402126"/>
                <a:ext cx="8219480" cy="7007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77351" y="4074278"/>
                <a:ext cx="7359672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/>
                    <a:ea typeface="Times New Roman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351" y="4074278"/>
                <a:ext cx="7359672" cy="700705"/>
              </a:xfrm>
              <a:prstGeom prst="rect">
                <a:avLst/>
              </a:prstGeom>
              <a:blipFill rotWithShape="0">
                <a:blip r:embed="rId11"/>
                <a:stretch>
                  <a:fillRect l="-1656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977350" y="4949710"/>
                <a:ext cx="57884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/>
                    <a:ea typeface="Times New Roman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𝐻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𝑆𝐷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𝐴𝐻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350" y="4949710"/>
                <a:ext cx="5788414" cy="523220"/>
              </a:xfrm>
              <a:prstGeom prst="rect">
                <a:avLst/>
              </a:prstGeom>
              <a:blipFill rotWithShape="0">
                <a:blip r:embed="rId12"/>
                <a:stretch>
                  <a:fillRect l="-2105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339438" y="5393768"/>
                <a:ext cx="5691116" cy="79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𝛥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𝐴𝐸𝐹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38" y="5393768"/>
                <a:ext cx="5691116" cy="79194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125141" y="4592028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35653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2" grpId="0"/>
      <p:bldP spid="53" grpId="0"/>
      <p:bldP spid="54" grpId="0"/>
      <p:bldP spid="55" grpId="0"/>
      <p:bldP spid="56" grpId="0"/>
      <p:bldP spid="5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4346894"/>
            <a:chOff x="184495" y="3636277"/>
            <a:chExt cx="11834900" cy="434746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11852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630721"/>
            <a:chOff x="534987" y="1869705"/>
            <a:chExt cx="23340848" cy="273537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679908"/>
              <a:chOff x="534987" y="1647866"/>
              <a:chExt cx="23340848" cy="267990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60688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547581" y="1956650"/>
                  <a:ext cx="20230177" cy="2648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Cho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hình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vuông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𝑆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là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điểm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trong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không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gian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sao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cho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𝑆𝐴𝐵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là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tam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giác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đều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và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nằm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trong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mặt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phẳng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vuông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góc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với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đáy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Gọi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𝐻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và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𝐼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lần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lượt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là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trung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điểm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của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a14:m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và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𝐵𝐶</m:t>
                      </m:r>
                    </m:oMath>
                  </a14:m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. </a:t>
                  </a:r>
                  <a:r>
                    <a:rPr lang="en-US" sz="2800" dirty="0" err="1" smtClean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Chọn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khẳng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định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sai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.</a:t>
                  </a:r>
                  <a:endParaRPr lang="en-US" sz="28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7581" y="1956650"/>
                  <a:ext cx="20230177" cy="264842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81" t="-2703" r="-354" b="-733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1821584"/>
            <a:ext cx="11445656" cy="627686"/>
            <a:chOff x="247181" y="2324451"/>
            <a:chExt cx="11445656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324451"/>
              <a:ext cx="3031537" cy="627762"/>
              <a:chOff x="5537206" y="1785167"/>
              <a:chExt cx="3021259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676917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538419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𝑆𝐴𝐵</m:t>
                              </m:r>
                            </m:e>
                          </m:d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𝑆𝐴𝐷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538419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324465"/>
              <a:ext cx="3183961" cy="627753"/>
              <a:chOff x="5537206" y="1785173"/>
              <a:chExt cx="3173166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785173"/>
                <a:ext cx="2676914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524698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𝑆𝐴𝐵</m:t>
                              </m:r>
                            </m:e>
                          </m:d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𝑆𝐵𝐶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524698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3" y="2324459"/>
              <a:ext cx="3098584" cy="627757"/>
              <a:chOff x="5537206" y="1785171"/>
              <a:chExt cx="3088078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628895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543813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𝑆𝐵𝐶</m:t>
                              </m:r>
                            </m:e>
                          </m:d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𝑆𝐶𝐷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543813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𝑆𝐻𝐶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𝑆𝐷𝐼</m:t>
                              </m:r>
                            </m:e>
                          </m:d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70" y="2627892"/>
            <a:ext cx="3436184" cy="35152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651716" y="2712000"/>
                <a:ext cx="5704764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Vì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tam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𝑆𝐴𝐵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đều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𝑆𝐻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716" y="2712000"/>
                <a:ext cx="5704764" cy="587853"/>
              </a:xfrm>
              <a:prstGeom prst="rect">
                <a:avLst/>
              </a:prstGeom>
              <a:blipFill rotWithShape="0">
                <a:blip r:embed="rId9"/>
                <a:stretch>
                  <a:fillRect l="-2244" t="-7292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00083" y="2852806"/>
                <a:ext cx="7956641" cy="1674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Ta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có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𝑆𝐴𝐵</m:t>
                                </m:r>
                              </m:e>
                            </m:d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𝐴𝐵𝐶𝐷</m:t>
                                </m:r>
                              </m:e>
                            </m:d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</m:e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𝑆𝐴𝐵</m:t>
                                </m:r>
                              </m:e>
                            </m:d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𝐴𝐵𝐶𝐷</m:t>
                                </m:r>
                              </m:e>
                            </m:d>
                          </m:e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𝑆𝐻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𝑆𝐴𝐵</m:t>
                                </m:r>
                              </m:e>
                            </m:d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, 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𝑆𝐻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fr-FR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m:t>  </m:t>
                    </m:r>
                    <m:r>
                      <a:rPr lang="fr-FR" sz="280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𝑆𝐻</m:t>
                    </m:r>
                    <m:r>
                      <a:rPr lang="fr-FR" sz="280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𝐴𝐵𝐶𝐷</m:t>
                        </m:r>
                      </m:e>
                    </m:d>
                  </m:oMath>
                </a14:m>
                <a:endParaRPr lang="en-US" sz="28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3" y="2852806"/>
                <a:ext cx="7956641" cy="1674305"/>
              </a:xfrm>
              <a:prstGeom prst="rect">
                <a:avLst/>
              </a:prstGeom>
              <a:blipFill rotWithShape="0">
                <a:blip r:embed="rId10"/>
                <a:stretch>
                  <a:fillRect l="-153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38836" y="4247999"/>
                <a:ext cx="8328934" cy="1696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8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Như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vậy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𝐴𝐷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𝑔𝑡</m:t>
                                </m:r>
                              </m:e>
                            </m:d>
                          </m:e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𝐴𝐷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𝑆𝐻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𝑆𝐻</m:t>
                                </m:r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𝐴𝐵𝐶𝐷</m:t>
                                    </m:r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𝑆𝐻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𝑆𝐴𝐵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,</a:t>
                </a:r>
                <a:endParaRPr lang="en-US" sz="28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36" y="4247999"/>
                <a:ext cx="8328934" cy="1696683"/>
              </a:xfrm>
              <a:prstGeom prst="rect">
                <a:avLst/>
              </a:prstGeom>
              <a:blipFill rotWithShape="0">
                <a:blip r:embed="rId11"/>
                <a:stretch>
                  <a:fillRect l="-1464" b="-9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41998" y="6080708"/>
                <a:ext cx="7121107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8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mà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⊂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𝑆𝐴𝐷</m:t>
                        </m:r>
                      </m:e>
                    </m:d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𝑆𝐴𝐷</m:t>
                        </m:r>
                      </m:e>
                    </m:d>
                    <m:r>
                      <a:rPr lang="fr-FR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𝑆𝐴𝐵</m:t>
                        </m:r>
                      </m:e>
                    </m:d>
                  </m:oMath>
                </a14:m>
                <a:endParaRPr lang="en-US" sz="28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98" y="6080708"/>
                <a:ext cx="7121107" cy="587853"/>
              </a:xfrm>
              <a:prstGeom prst="rect">
                <a:avLst/>
              </a:prstGeom>
              <a:blipFill rotWithShape="0">
                <a:blip r:embed="rId12"/>
                <a:stretch>
                  <a:fillRect l="-1712" t="-6186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5957675" y="6121651"/>
            <a:ext cx="2188971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Vậy A đúng</a:t>
            </a:r>
            <a:r>
              <a:rPr lang="fr-FR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37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63" grpId="0"/>
      <p:bldP spid="64" grpId="0"/>
      <p:bldP spid="65" grpId="0"/>
      <p:bldP spid="66" grpId="0"/>
      <p:bldP spid="6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4346894"/>
            <a:chOff x="184495" y="3636277"/>
            <a:chExt cx="11834900" cy="434746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11852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630721"/>
            <a:chOff x="534987" y="1869705"/>
            <a:chExt cx="23340848" cy="273537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679908"/>
              <a:chOff x="534987" y="1647866"/>
              <a:chExt cx="23340848" cy="267990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60688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547581" y="1956650"/>
                  <a:ext cx="20230177" cy="2648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Cho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hình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vuông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𝑆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là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điểm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trong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không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gian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sao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cho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𝑆𝐴𝐵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là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tam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giác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đều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và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nằm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trong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mặt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phẳng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vuông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góc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với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đáy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Gọi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𝐻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và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𝐼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lần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lượt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là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trung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điểm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của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a14:m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và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𝐵𝐶</m:t>
                      </m:r>
                    </m:oMath>
                  </a14:m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. </a:t>
                  </a:r>
                  <a:r>
                    <a:rPr lang="en-US" sz="2800" dirty="0" err="1" smtClean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Chọn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khẳng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định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sai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.</a:t>
                  </a:r>
                  <a:endParaRPr lang="en-US" sz="28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7581" y="1956650"/>
                  <a:ext cx="20230177" cy="264842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81" t="-2703" r="-354" b="-733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1821584"/>
            <a:ext cx="11445656" cy="627686"/>
            <a:chOff x="247181" y="2324451"/>
            <a:chExt cx="11445656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324451"/>
              <a:ext cx="3031537" cy="627762"/>
              <a:chOff x="5537206" y="1785167"/>
              <a:chExt cx="3021259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676917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538419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𝑆𝐴𝐵</m:t>
                              </m:r>
                            </m:e>
                          </m:d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𝑆𝐴𝐷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538419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324465"/>
              <a:ext cx="3183961" cy="627753"/>
              <a:chOff x="5537206" y="1785173"/>
              <a:chExt cx="3173166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785173"/>
                <a:ext cx="2676914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524698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𝑆𝐴𝐵</m:t>
                              </m:r>
                            </m:e>
                          </m:d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𝑆𝐵𝐶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524698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3" y="2324459"/>
              <a:ext cx="3098584" cy="627757"/>
              <a:chOff x="5537206" y="1785171"/>
              <a:chExt cx="3088078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628895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543813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𝑆𝐵𝐶</m:t>
                              </m:r>
                            </m:e>
                          </m:d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𝑆𝐶𝐷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543813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𝑆𝐻𝐶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𝑆𝐷𝐼</m:t>
                              </m:r>
                            </m:e>
                          </m:d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128438" y="183212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70" y="2627892"/>
            <a:ext cx="3436184" cy="35152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0083" y="2949062"/>
                <a:ext cx="8566245" cy="941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4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Chứng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minh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hoàn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toàn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tương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tự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, ta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chứng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minh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được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𝑆𝐵𝐶</m:t>
                        </m: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fr-FR" sz="2400" b="1" dirty="0" err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Vậy</a:t>
                </a:r>
                <a:r>
                  <a:rPr lang="fr-FR" sz="2400" b="1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B </a:t>
                </a:r>
                <a:r>
                  <a:rPr lang="fr-FR" sz="2400" b="1" dirty="0" err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đúng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4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3" y="2949062"/>
                <a:ext cx="8566245" cy="941796"/>
              </a:xfrm>
              <a:prstGeom prst="rect">
                <a:avLst/>
              </a:prstGeom>
              <a:blipFill rotWithShape="0">
                <a:blip r:embed="rId9"/>
                <a:stretch>
                  <a:fillRect l="-1067" t="-2597" b="-1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59308" y="3956510"/>
                <a:ext cx="8308462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Ta lại có:</a:t>
                </a:r>
                <a:r>
                  <a:rPr lang="fr-FR" sz="2400" b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fr-FR" sz="2400" b="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𝐵𝐶𝐻</m:t>
                    </m:r>
                    <m:r>
                      <a:rPr lang="fr-FR" sz="2400" b="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2400" b="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fr-FR" sz="2400" b="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𝐶𝐷𝐼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4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  <m:r>
                          <a:rPr lang="fr-FR" sz="24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24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fr-FR" sz="2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fr-FR" sz="24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fr-FR" sz="2400" b="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4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4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400" b="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4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4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40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4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=9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p>
                    </m:sSup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=9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  <a:sym typeface="Symbol"/>
                  </a:rPr>
                  <a:t>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𝐻𝐶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𝐷𝐼</m:t>
                    </m:r>
                  </m:oMath>
                </a14:m>
                <a:endParaRPr lang="en-US" sz="24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8" y="3956510"/>
                <a:ext cx="8308462" cy="969496"/>
              </a:xfrm>
              <a:prstGeom prst="rect">
                <a:avLst/>
              </a:prstGeom>
              <a:blipFill rotWithShape="0">
                <a:blip r:embed="rId10"/>
                <a:stretch>
                  <a:fillRect l="-1175" t="-1887" b="-10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59308" y="4608168"/>
                <a:ext cx="8178536" cy="210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Như vậy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𝐶𝐻</m:t>
                            </m:r>
                          </m:e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𝑆𝐻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𝑆𝐻</m:t>
                                </m:r>
                                <m:r>
                                  <a:rPr lang="fr-FR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𝐴𝐵𝐶𝐷</m:t>
                                    </m:r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𝐶𝐻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,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𝑆𝐻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𝑆𝐻𝐶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fr-F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m:t> 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𝐷𝐼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𝑆𝐻𝐶</m:t>
                        </m:r>
                      </m:e>
                    </m:d>
                  </m:oMath>
                </a14:m>
                <a:endParaRPr lang="en-US" sz="240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fr-FR" sz="24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mà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𝐷𝐼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⊂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𝑆𝐷𝐼</m:t>
                        </m: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𝑆𝐷𝐼</m:t>
                        </m: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𝑆𝐻𝐶</m:t>
                        </m:r>
                      </m:e>
                    </m:d>
                  </m:oMath>
                </a14:m>
                <a:r>
                  <a:rPr lang="fr-FR" sz="24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4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8" y="4608168"/>
                <a:ext cx="8178536" cy="2105192"/>
              </a:xfrm>
              <a:prstGeom prst="rect">
                <a:avLst/>
              </a:prstGeom>
              <a:blipFill rotWithShape="0">
                <a:blip r:embed="rId11"/>
                <a:stretch>
                  <a:fillRect l="-1193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5734463" y="6025219"/>
            <a:ext cx="306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Vậy D đúng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4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6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4200385"/>
            <a:chOff x="184495" y="3636277"/>
            <a:chExt cx="11834900" cy="420093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9719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92577"/>
            <a:chOff x="534987" y="1869705"/>
            <a:chExt cx="23340848" cy="233591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1882435"/>
                  <a:ext cx="19835650" cy="2323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Cho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tứ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diện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𝑆𝐴𝐵𝐶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có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𝑆𝐵𝐶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và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𝐴𝐵𝐶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nằm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trong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hai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mặt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phẳng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vuông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góc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với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nhau.Tam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giác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𝑆𝐵𝐶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đều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, tam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giác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𝐴𝐵𝐶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vuông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tại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𝐴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.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Gọi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𝐻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𝐼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lần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lượt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là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trung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điểm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của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𝐵𝐶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và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𝐴𝐵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.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Khẳng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định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nào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sau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đây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sai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/>
                      <a:ea typeface="Calibri"/>
                      <a:cs typeface="Times New Roman"/>
                    </a:rPr>
                    <a:t>?</a:t>
                  </a:r>
                  <a:endParaRPr lang="en-US" sz="28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1882435"/>
                  <a:ext cx="19835650" cy="232318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4846" r="-1265" b="-114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659356"/>
            <a:ext cx="11445655" cy="627686"/>
            <a:chOff x="247182" y="2324451"/>
            <a:chExt cx="11445655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24714" cy="627762"/>
              <a:chOff x="5537206" y="1785167"/>
              <a:chExt cx="261581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  <m:t>𝑆𝐻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  <m:t>⊥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  <m:t>𝐴𝐵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788629" cy="627753"/>
              <a:chOff x="5537206" y="1785173"/>
              <a:chExt cx="277917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  <m:t>𝐻𝐼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  <m:t>⊥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  <m:t>𝐴𝐵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3" y="2324459"/>
              <a:ext cx="3098584" cy="627757"/>
              <a:chOff x="5537206" y="1785171"/>
              <a:chExt cx="3088078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615487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543813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/>
                                </a:rPr>
                                <m:t>𝑆𝐴𝐵</m:t>
                              </m:r>
                            </m:e>
                          </m:d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/>
                                </a:rPr>
                                <m:t>𝑆𝐴𝐶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543813" cy="4864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/>
                                </a:rPr>
                                <m:t>𝑆𝐻𝐼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/>
                                </a:rPr>
                                <m:t>𝑆𝐴𝐵</m:t>
                              </m:r>
                            </m:e>
                          </m:d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060547" y="1699459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525" y="3153093"/>
            <a:ext cx="3178471" cy="32679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500614" y="2732306"/>
                <a:ext cx="9597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Ta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có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𝑆𝐻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𝛥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𝑆𝐵𝐶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đều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𝐻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là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trung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điểm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của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).</a:t>
                </a:r>
                <a:endParaRPr lang="en-US" sz="24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614" y="2732306"/>
                <a:ext cx="9597186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9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22955" y="3169480"/>
                <a:ext cx="5905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𝐴𝐵𝐶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∩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𝑆𝐵𝐶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𝐵𝐶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;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𝐴𝐵𝐶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⊥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𝑆𝐵𝐶</m:t>
                          </m:r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55" y="3169480"/>
                <a:ext cx="5905406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9878" y="3597476"/>
                <a:ext cx="49131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𝑆𝐻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⊥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𝐴𝐵𝐶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𝑆𝐻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𝐴𝐵</m:t>
                      </m:r>
                    </m:oMath>
                  </m:oMathPara>
                </a14:m>
                <a:endParaRPr lang="en-US" sz="24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" y="3597476"/>
                <a:ext cx="491319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4506817" y="3582691"/>
            <a:ext cx="272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Vậy</a:t>
            </a:r>
            <a:r>
              <a:rPr lang="fr-FR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A </a:t>
            </a:r>
            <a:r>
              <a:rPr lang="fr-FR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đúng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95826" y="4034650"/>
                <a:ext cx="42171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Ta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có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𝐻𝐼</m:t>
                    </m:r>
                  </m:oMath>
                </a14:m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song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song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với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𝐴𝐶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𝐴𝐶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𝐴𝐵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𝐴𝐵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𝐻𝐼</m:t>
                      </m:r>
                    </m:oMath>
                  </m:oMathPara>
                </a14:m>
                <a:endParaRPr lang="en-US" sz="24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26" y="4034650"/>
                <a:ext cx="4217158" cy="830997"/>
              </a:xfrm>
              <a:prstGeom prst="rect">
                <a:avLst/>
              </a:prstGeom>
              <a:blipFill rotWithShape="0">
                <a:blip r:embed="rId12"/>
                <a:stretch>
                  <a:fillRect l="-2312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4521166" y="4279478"/>
            <a:ext cx="369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000000"/>
                </a:solidFill>
                <a:latin typeface="Times New Roman"/>
                <a:ea typeface="Calibri"/>
              </a:rPr>
              <a:t>Vậy</a:t>
            </a:r>
            <a:r>
              <a:rPr lang="fr-FR" sz="2400" b="1" dirty="0">
                <a:solidFill>
                  <a:srgbClr val="000000"/>
                </a:solidFill>
                <a:latin typeface="Times New Roman"/>
                <a:ea typeface="Calibri"/>
              </a:rPr>
              <a:t> B </a:t>
            </a:r>
            <a:r>
              <a:rPr lang="fr-FR" sz="2400" b="1" dirty="0" err="1">
                <a:solidFill>
                  <a:srgbClr val="000000"/>
                </a:solidFill>
                <a:latin typeface="Times New Roman"/>
                <a:ea typeface="Calibri"/>
              </a:rPr>
              <a:t>đúng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66907" y="4874432"/>
                <a:ext cx="7833815" cy="705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Ta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/>
                    <a:ea typeface="Calibri"/>
                  </a:rPr>
                  <a:t>có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⊥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𝑆𝐻</m:t>
                            </m:r>
                          </m:e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⊥ 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𝐻𝐼</m:t>
                            </m:r>
                          </m:e>
                        </m:eqAr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⇒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𝑆𝐻𝐼</m:t>
                        </m: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⇒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𝑆𝐴𝐵</m:t>
                        </m: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𝑆𝐻𝐼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07" y="4874432"/>
                <a:ext cx="7833815" cy="705899"/>
              </a:xfrm>
              <a:prstGeom prst="rect">
                <a:avLst/>
              </a:prstGeom>
              <a:blipFill rotWithShape="0">
                <a:blip r:embed="rId13"/>
                <a:stretch>
                  <a:fillRect l="-1245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4592987" y="5450105"/>
            <a:ext cx="307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</a:rPr>
              <a:t>Vậy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Times New Roman"/>
                <a:ea typeface="Calibri"/>
              </a:rPr>
              <a:t>D </a:t>
            </a:r>
            <a:r>
              <a:rPr lang="fr-FR" sz="2400" b="1" dirty="0" err="1">
                <a:solidFill>
                  <a:srgbClr val="000000"/>
                </a:solidFill>
                <a:latin typeface="Times New Roman"/>
                <a:ea typeface="Calibri"/>
              </a:rPr>
              <a:t>đúng</a:t>
            </a:r>
            <a:r>
              <a:rPr lang="fr-FR" sz="2400" b="1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405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4346894"/>
            <a:chOff x="184495" y="3636277"/>
            <a:chExt cx="11834900" cy="434746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11852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495813"/>
            <a:chOff x="534987" y="1869705"/>
            <a:chExt cx="23340848" cy="250907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323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spcBef>
                      <a:spcPts val="600"/>
                    </a:spcBef>
                  </a:pP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Cho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lăng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trụ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đều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𝐴𝐵𝐶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𝐵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𝐶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có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cạnh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đáy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bằng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4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</m:oMath>
                  </a14:m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,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cạnh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bên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bằng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</m:oMath>
                  </a14:m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𝑀</m:t>
                      </m:r>
                    </m:oMath>
                  </a14:m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là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trung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điểm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của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</m:oMath>
                  </a14:m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Cắt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hình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trụ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bởi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mặt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phẳng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𝑀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Diện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tích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của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thiết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diện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là</a:t>
                  </a:r>
                  <a:r>
                    <a:rPr lang="en-US" sz="2800" dirty="0"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: </a:t>
                  </a:r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32318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4846" r="-1265" b="-114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574297"/>
            <a:ext cx="11445655" cy="776699"/>
            <a:chOff x="247182" y="2239376"/>
            <a:chExt cx="11445655" cy="77679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24714" cy="627762"/>
              <a:chOff x="5537206" y="1785167"/>
              <a:chExt cx="261581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5310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53100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278698"/>
              <a:ext cx="2788629" cy="737476"/>
              <a:chOff x="5537206" y="1742627"/>
              <a:chExt cx="2779174" cy="68558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742627"/>
                    <a:ext cx="2130706" cy="6855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742627"/>
                    <a:ext cx="2130706" cy="68558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239376"/>
              <a:ext cx="2710653" cy="738887"/>
              <a:chOff x="5537206" y="1706076"/>
              <a:chExt cx="2701462" cy="6869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706076"/>
                    <a:ext cx="2157197" cy="6869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706076"/>
                    <a:ext cx="2157197" cy="6869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3737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>
                              <a:latin typeface="Cambria Math"/>
                              <a:ea typeface="Times New Roman"/>
                              <a:cs typeface="Times New Roman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37373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53345" y="166994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12" name="Rectangle 11"/>
          <p:cNvSpPr/>
          <p:nvPr/>
        </p:nvSpPr>
        <p:spPr>
          <a:xfrm>
            <a:off x="8167625" y="6358362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801" y="2818439"/>
            <a:ext cx="2385060" cy="408697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431033" y="2785821"/>
                <a:ext cx="704139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>
                    <a:latin typeface="Times New Roman"/>
                    <a:ea typeface="Times New Roman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𝑀</m:t>
                        </m:r>
                      </m:e>
                    </m:d>
                  </m:oMath>
                </a14:m>
                <a:r>
                  <a:rPr lang="nl-NL" sz="2800" dirty="0">
                    <a:effectLst/>
                    <a:latin typeface="Times New Roman"/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m:rPr>
                        <m:nor/>
                      </m:rPr>
                      <a:rPr lang="fr-FR" sz="2800">
                        <a:effectLst/>
                        <a:latin typeface="Times New Roman"/>
                        <a:ea typeface="Times New Roman"/>
                      </a:rPr>
                      <m:t> // 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𝑀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𝑀𝑥</m:t>
                    </m:r>
                    <m:r>
                      <m:rPr>
                        <m:nor/>
                      </m:rPr>
                      <a:rPr lang="fr-FR" sz="2800">
                        <a:effectLst/>
                        <a:latin typeface="Times New Roman"/>
                        <a:ea typeface="Times New Roman"/>
                      </a:rPr>
                      <m:t> //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033" y="2785821"/>
                <a:ext cx="7041398" cy="954107"/>
              </a:xfrm>
              <a:prstGeom prst="rect">
                <a:avLst/>
              </a:prstGeom>
              <a:blipFill rotWithShape="0">
                <a:blip r:embed="rId9"/>
                <a:stretch>
                  <a:fillRect l="-1818" t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7390" y="3708447"/>
                <a:ext cx="101948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latin typeface="Times New Roman"/>
                    <a:ea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</m:t>
                    </m:r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𝑀𝑥</m:t>
                    </m:r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nl-NL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nl-NL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𝑀</m:t>
                        </m:r>
                      </m:e>
                    </m:d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𝑀𝑁</m:t>
                    </m:r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0" y="3708447"/>
                <a:ext cx="10194875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1195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3042" y="4231667"/>
                <a:ext cx="7209545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2800">
                    <a:latin typeface="Times New Roman"/>
                    <a:ea typeface="Times New Roman"/>
                    <a:cs typeface="Times New Roman"/>
                  </a:rPr>
                  <a:t>Thiết diện là hình thang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𝑀𝑁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2" y="4231667"/>
                <a:ext cx="7209545" cy="587853"/>
              </a:xfrm>
              <a:prstGeom prst="rect">
                <a:avLst/>
              </a:prstGeom>
              <a:blipFill rotWithShape="0">
                <a:blip r:embed="rId11"/>
                <a:stretch>
                  <a:fillRect l="-1777" t="-6186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93042" y="4796320"/>
                <a:ext cx="9025106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𝑀𝑁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𝐴𝐶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</a:rPr>
                  <a:t>. </a:t>
                </a:r>
                <a:endParaRPr lang="en-US" sz="280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2" y="4796320"/>
                <a:ext cx="9025106" cy="704295"/>
              </a:xfrm>
              <a:prstGeom prst="rect">
                <a:avLst/>
              </a:prstGeom>
              <a:blipFill rotWithShape="0">
                <a:blip r:embed="rId12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4684" y="5449457"/>
                <a:ext cx="7744023" cy="633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2800">
                    <a:latin typeface="Times New Roman"/>
                    <a:ea typeface="Times New Roman"/>
                    <a:cs typeface="Times New Roman"/>
                  </a:rPr>
                  <a:t>Vẽ  </a:t>
                </a:r>
                <a14:m>
                  <m:oMath xmlns:m="http://schemas.openxmlformats.org/officeDocument/2006/math"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𝑀𝐻</m:t>
                    </m:r>
                    <m:r>
                      <a:rPr lang="pt-B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pt-B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pt-B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’</m:t>
                    </m:r>
                    <m:r>
                      <a:rPr lang="pt-B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  <m:r>
                      <a:rPr lang="pt-B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’</m:t>
                    </m:r>
                  </m:oMath>
                </a14:m>
                <a:r>
                  <a:rPr lang="pt-BR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𝐻</m:t>
                        </m:r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nl-NL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nl-NL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𝑀𝐻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e>
                    </m:rad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" y="5449457"/>
                <a:ext cx="7744023" cy="633700"/>
              </a:xfrm>
              <a:prstGeom prst="rect">
                <a:avLst/>
              </a:prstGeom>
              <a:blipFill rotWithShape="0">
                <a:blip r:embed="rId13"/>
                <a:stretch>
                  <a:fillRect l="-1574" t="-962" b="-18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64884" y="6083157"/>
                <a:ext cx="8810269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𝑀𝐻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𝑀𝑁</m:t>
                        </m:r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nl-NL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nl-NL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e>
                    </m:rad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.6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nl-NL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nl-NL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84" y="6083157"/>
                <a:ext cx="8810269" cy="700705"/>
              </a:xfrm>
              <a:prstGeom prst="rect">
                <a:avLst/>
              </a:prstGeom>
              <a:blipFill rotWithShape="0">
                <a:blip r:embed="rId14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9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30477" y="14489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1" name="TextBox 20">
            <a:hlinkClick r:id="" action="ppaction://noaction"/>
            <a:extLst>
              <a:ext uri="{FF2B5EF4-FFF2-40B4-BE49-F238E27FC236}">
                <a16:creationId xmlns:a16="http://schemas.microsoft.com/office/drawing/2014/main" xmlns="" id="{098B84E5-3D5A-4303-8163-259271C3D175}"/>
              </a:ext>
            </a:extLst>
          </p:cNvPr>
          <p:cNvSpPr txBox="1"/>
          <p:nvPr/>
        </p:nvSpPr>
        <p:spPr>
          <a:xfrm>
            <a:off x="9199815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" action="ppaction://noaction"/>
            <a:extLst>
              <a:ext uri="{FF2B5EF4-FFF2-40B4-BE49-F238E27FC236}">
                <a16:creationId xmlns:a16="http://schemas.microsoft.com/office/drawing/2014/main" xmlns="" id="{2D116311-D887-475E-A44A-4AC352C1DFBC}"/>
              </a:ext>
            </a:extLst>
          </p:cNvPr>
          <p:cNvSpPr txBox="1"/>
          <p:nvPr/>
        </p:nvSpPr>
        <p:spPr>
          <a:xfrm>
            <a:off x="71868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" action="ppaction://noaction"/>
            <a:extLst>
              <a:ext uri="{FF2B5EF4-FFF2-40B4-BE49-F238E27FC236}">
                <a16:creationId xmlns:a16="http://schemas.microsoft.com/office/drawing/2014/main" xmlns="" id="{BA2A77EC-6A51-47F0-86B7-056DAF74C522}"/>
              </a:ext>
            </a:extLst>
          </p:cNvPr>
          <p:cNvSpPr txBox="1"/>
          <p:nvPr/>
        </p:nvSpPr>
        <p:spPr>
          <a:xfrm>
            <a:off x="52437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" action="ppaction://noaction"/>
            <a:extLst>
              <a:ext uri="{FF2B5EF4-FFF2-40B4-BE49-F238E27FC236}">
                <a16:creationId xmlns:a16="http://schemas.microsoft.com/office/drawing/2014/main" xmlns="" id="{745C8C66-DF03-4067-9C7F-2C0016A87188}"/>
              </a:ext>
            </a:extLst>
          </p:cNvPr>
          <p:cNvSpPr txBox="1"/>
          <p:nvPr/>
        </p:nvSpPr>
        <p:spPr>
          <a:xfrm>
            <a:off x="3176839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" action="ppaction://noaction"/>
            <a:extLst>
              <a:ext uri="{FF2B5EF4-FFF2-40B4-BE49-F238E27FC236}">
                <a16:creationId xmlns:a16="http://schemas.microsoft.com/office/drawing/2014/main" xmlns="" id="{4CE7376D-CD54-4F35-A381-BF158D6A3505}"/>
              </a:ext>
            </a:extLst>
          </p:cNvPr>
          <p:cNvSpPr txBox="1"/>
          <p:nvPr/>
        </p:nvSpPr>
        <p:spPr>
          <a:xfrm>
            <a:off x="1119439" y="28632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6" name="Isosceles Triangle 15">
            <a:hlinkClick r:id="rId2" action="ppaction://hlinksldjump"/>
          </p:cNvPr>
          <p:cNvSpPr/>
          <p:nvPr/>
        </p:nvSpPr>
        <p:spPr>
          <a:xfrm rot="16200000">
            <a:off x="10795909" y="5825699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hlinkClick r:id="rId3" action="ppaction://hlinksldjump"/>
          </p:cNvPr>
          <p:cNvSpPr/>
          <p:nvPr/>
        </p:nvSpPr>
        <p:spPr>
          <a:xfrm rot="5400000">
            <a:off x="11292861" y="5832327"/>
            <a:ext cx="532864" cy="41085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12071" y="2193911"/>
            <a:ext cx="10095702" cy="4574638"/>
            <a:chOff x="184495" y="3636277"/>
            <a:chExt cx="10095702" cy="457523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0095702" cy="434629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2153814"/>
            <a:chOff x="534987" y="1869705"/>
            <a:chExt cx="23340848" cy="361281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511152"/>
              <a:chOff x="534987" y="1647866"/>
              <a:chExt cx="23340848" cy="351115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343812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2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854962" y="2055603"/>
                  <a:ext cx="19922796" cy="342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1000"/>
                    </a:spcAft>
                    <a:buClr>
                      <a:srgbClr val="0000FF"/>
                    </a:buClr>
                  </a:pP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Cho tứ diện 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có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vuông góc với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𝐶𝐷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6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𝑀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là điểm thuộc cạnh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𝐵𝐶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sao cho .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𝑀𝐶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𝐵𝐶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&lt;</m:t>
                          </m:r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&lt;</m:t>
                          </m:r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song song với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lần lượt cắt 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𝐶𝐵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𝐵𝐷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𝐴𝐷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tại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𝑀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𝑁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𝑃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𝑄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Diện tích lớn nhất của tứ giác bằng bao nhiêu?</a:t>
                  </a:r>
                  <a:endParaRPr lang="en-US" sz="28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4962" y="2055603"/>
                  <a:ext cx="19922796" cy="342691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60" t="-2090" b="-716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grpSp>
        <p:nvGrpSpPr>
          <p:cNvPr id="49" name="Group 48"/>
          <p:cNvGrpSpPr/>
          <p:nvPr/>
        </p:nvGrpSpPr>
        <p:grpSpPr>
          <a:xfrm>
            <a:off x="119009" y="2223378"/>
            <a:ext cx="1627199" cy="4308842"/>
            <a:chOff x="167253" y="1547058"/>
            <a:chExt cx="1627199" cy="4309399"/>
          </a:xfrm>
        </p:grpSpPr>
        <p:grpSp>
          <p:nvGrpSpPr>
            <p:cNvPr id="63" name="Group 62"/>
            <p:cNvGrpSpPr/>
            <p:nvPr/>
          </p:nvGrpSpPr>
          <p:grpSpPr>
            <a:xfrm>
              <a:off x="167255" y="1547058"/>
              <a:ext cx="1601671" cy="1024142"/>
              <a:chOff x="5457547" y="1062468"/>
              <a:chExt cx="1596240" cy="952084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799799" y="1062468"/>
                <a:ext cx="1253988" cy="9520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457547" y="127273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992096" y="1146280"/>
                    <a:ext cx="862226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9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2096" y="1146280"/>
                    <a:ext cx="862226" cy="48646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167253" y="2628172"/>
              <a:ext cx="1627199" cy="1024128"/>
              <a:chOff x="2551517" y="2067503"/>
              <a:chExt cx="1621683" cy="95206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842064" y="2067503"/>
                <a:ext cx="1331136" cy="9520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551517" y="227776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3199987" y="2136062"/>
                    <a:ext cx="748308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11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9987" y="2136062"/>
                    <a:ext cx="748308" cy="4864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195297" y="3704260"/>
              <a:ext cx="1599154" cy="1024135"/>
              <a:chOff x="-326571" y="3067884"/>
              <a:chExt cx="1593732" cy="952076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-36028" y="3067884"/>
                <a:ext cx="1303189" cy="95207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-326571" y="327815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17694" y="3127320"/>
                    <a:ext cx="749622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10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694" y="3127320"/>
                    <a:ext cx="749622" cy="48646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195299" y="4832334"/>
              <a:ext cx="1573627" cy="1024123"/>
              <a:chOff x="-3232605" y="4116593"/>
              <a:chExt cx="1568293" cy="952067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-2942061" y="4116593"/>
                <a:ext cx="1277749" cy="9520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-3232605" y="43268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-2691751" y="4245225"/>
                    <a:ext cx="753033" cy="394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8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691751" y="4245225"/>
                    <a:ext cx="753033" cy="3948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57" name="Picture 5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985" y="3063185"/>
            <a:ext cx="1603150" cy="182911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681953" y="2322163"/>
                <a:ext cx="9713935" cy="103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Times New Roman"/>
                    <a:ea typeface="Calibri"/>
                    <a:cs typeface="Times New Roman"/>
                  </a:rPr>
                  <a:t>Xét</a:t>
                </a:r>
                <a:r>
                  <a:rPr lang="en-US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Calibri"/>
                    <a:cs typeface="Times New Roman"/>
                  </a:rPr>
                  <a:t>tứ</a:t>
                </a:r>
                <a:r>
                  <a:rPr lang="en-US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Calibri"/>
                    <a:cs typeface="Times New Roman"/>
                  </a:rPr>
                  <a:t>giác</a:t>
                </a:r>
                <a:r>
                  <a:rPr lang="en-US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𝑀𝑁𝑃𝑄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Calibri"/>
                    <a:cs typeface="Times New Roman"/>
                  </a:rPr>
                  <a:t>có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𝑀𝑄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//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𝑁𝑃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//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𝑀𝑁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//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𝑃𝑄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//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𝐶𝐷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240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𝑁𝑃𝑄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Calibri"/>
                    <a:cs typeface="Times New Roman"/>
                  </a:rPr>
                  <a:t>là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Calibri"/>
                    <a:cs typeface="Times New Roman"/>
                  </a:rPr>
                  <a:t>hình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Calibri"/>
                    <a:cs typeface="Times New Roman"/>
                  </a:rPr>
                  <a:t>bình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Calibri"/>
                    <a:cs typeface="Times New Roman"/>
                  </a:rPr>
                  <a:t>hành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953" y="2322163"/>
                <a:ext cx="9713935" cy="103970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237689" y="3177942"/>
                <a:ext cx="9381150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Times New Roman"/>
                    <a:ea typeface="Calibri"/>
                    <a:cs typeface="Times New Roman"/>
                  </a:rPr>
                  <a:t>Mặt</a:t>
                </a:r>
                <a:r>
                  <a:rPr lang="en-US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Calibri"/>
                    <a:cs typeface="Times New Roman"/>
                  </a:rPr>
                  <a:t>khác</a:t>
                </a:r>
                <a:r>
                  <a:rPr lang="en-US" sz="2400" dirty="0">
                    <a:latin typeface="Times New Roman"/>
                    <a:ea typeface="Calibri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𝐶𝐷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⇒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𝑀𝑄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. Do </a:t>
                </a:r>
                <a:r>
                  <a:rPr lang="en-US" sz="2400" dirty="0" err="1">
                    <a:effectLst/>
                    <a:latin typeface="Times New Roman"/>
                    <a:ea typeface="Calibri"/>
                    <a:cs typeface="Times New Roman"/>
                  </a:rPr>
                  <a:t>đó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𝑀𝑁𝑃𝑄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Calibri"/>
                    <a:cs typeface="Times New Roman"/>
                  </a:rPr>
                  <a:t>là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Calibri"/>
                    <a:cs typeface="Times New Roman"/>
                  </a:rPr>
                  <a:t>hình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Calibri"/>
                    <a:cs typeface="Times New Roman"/>
                  </a:rPr>
                  <a:t>chữ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Calibri"/>
                    <a:cs typeface="Times New Roman"/>
                  </a:rPr>
                  <a:t>nhật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89" y="3177942"/>
                <a:ext cx="9381150" cy="517065"/>
              </a:xfrm>
              <a:prstGeom prst="rect">
                <a:avLst/>
              </a:prstGeom>
              <a:blipFill rotWithShape="0">
                <a:blip r:embed="rId10"/>
                <a:stretch>
                  <a:fillRect t="-470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237689" y="3541976"/>
                <a:ext cx="9130352" cy="698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Times New Roman"/>
                    <a:ea typeface="Calibri"/>
                    <a:cs typeface="Times New Roman"/>
                  </a:rPr>
                  <a:t>Vì</a:t>
                </a:r>
                <a:r>
                  <a:rPr lang="en-US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i="1" dirty="0">
                    <a:effectLst/>
                    <a:latin typeface="Times New Roman"/>
                    <a:ea typeface="Calibri"/>
                    <a:cs typeface="Times New Roman"/>
                  </a:rPr>
                  <a:t>MQ //AB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  </a:t>
                </a:r>
                <a:r>
                  <a:rPr lang="en-US" sz="2400" dirty="0" err="1">
                    <a:effectLst/>
                    <a:latin typeface="Times New Roman"/>
                    <a:ea typeface="Calibri"/>
                    <a:cs typeface="Times New Roman"/>
                  </a:rPr>
                  <a:t>nên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𝑀𝑄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</m:t>
                        </m:r>
                      </m:den>
                    </m:f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𝐶𝑀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𝐶𝐵</m:t>
                        </m:r>
                      </m:den>
                    </m:f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𝑀𝑄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89" y="3541976"/>
                <a:ext cx="9130352" cy="698396"/>
              </a:xfrm>
              <a:prstGeom prst="rect">
                <a:avLst/>
              </a:prstGeom>
              <a:blipFill rotWithShape="0">
                <a:blip r:embed="rId11"/>
                <a:stretch>
                  <a:fillRect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237689" y="4195772"/>
                <a:ext cx="7942997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/>
                    <a:ea typeface="Calibri"/>
                    <a:cs typeface="Times New Roman"/>
                  </a:rPr>
                  <a:t>Theo </a:t>
                </a:r>
                <a:r>
                  <a:rPr lang="en-US" sz="2400" dirty="0" err="1">
                    <a:latin typeface="Times New Roman"/>
                    <a:ea typeface="Calibri"/>
                    <a:cs typeface="Times New Roman"/>
                  </a:rPr>
                  <a:t>giả</a:t>
                </a:r>
                <a:r>
                  <a:rPr lang="en-US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Calibri"/>
                    <a:cs typeface="Times New Roman"/>
                  </a:rPr>
                  <a:t>thiết</a:t>
                </a:r>
                <a:r>
                  <a:rPr lang="en-US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𝑀𝐶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𝐵𝑀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89" y="4195772"/>
                <a:ext cx="7942997" cy="517065"/>
              </a:xfrm>
              <a:prstGeom prst="rect">
                <a:avLst/>
              </a:prstGeom>
              <a:blipFill rotWithShape="0">
                <a:blip r:embed="rId12"/>
                <a:stretch>
                  <a:fillRect t="-470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224041" y="4512159"/>
                <a:ext cx="11319582" cy="695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400" dirty="0" err="1" smtClean="0">
                    <a:latin typeface="Times New Roman"/>
                    <a:ea typeface="Calibri"/>
                    <a:cs typeface="Times New Roman"/>
                  </a:rPr>
                  <a:t>Vì</a:t>
                </a:r>
                <a:r>
                  <a:rPr lang="en-US" sz="2400" dirty="0" smtClean="0"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i="1" dirty="0">
                    <a:effectLst/>
                    <a:latin typeface="Times New Roman"/>
                    <a:ea typeface="Calibri"/>
                    <a:cs typeface="Times New Roman"/>
                  </a:rPr>
                  <a:t>MN //CD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dirty="0" err="1">
                    <a:effectLst/>
                    <a:latin typeface="Times New Roman"/>
                    <a:ea typeface="Calibri"/>
                    <a:cs typeface="Times New Roman"/>
                  </a:rPr>
                  <a:t>nên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𝑀𝑁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𝐶𝐷</m:t>
                        </m:r>
                      </m:den>
                    </m:f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𝐵𝑀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𝐵𝐶</m:t>
                        </m:r>
                      </m:den>
                    </m:f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𝐶𝐷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41" y="4512159"/>
                <a:ext cx="11319582" cy="695960"/>
              </a:xfrm>
              <a:prstGeom prst="rect">
                <a:avLst/>
              </a:prstGeom>
              <a:blipFill rotWithShape="0">
                <a:blip r:embed="rId1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237688" y="5095436"/>
                <a:ext cx="8284191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400" dirty="0" err="1" smtClean="0">
                    <a:latin typeface="Times New Roman"/>
                    <a:ea typeface="Calibri"/>
                    <a:cs typeface="Times New Roman"/>
                  </a:rPr>
                  <a:t>Diện</a:t>
                </a:r>
                <a:r>
                  <a:rPr lang="en-US" sz="2400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Calibri"/>
                    <a:cs typeface="Times New Roman"/>
                  </a:rPr>
                  <a:t>tích</a:t>
                </a:r>
                <a:r>
                  <a:rPr lang="en-US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Calibri"/>
                    <a:cs typeface="Times New Roman"/>
                  </a:rPr>
                  <a:t>hình</a:t>
                </a:r>
                <a:r>
                  <a:rPr lang="en-US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Calibri"/>
                    <a:cs typeface="Times New Roman"/>
                  </a:rPr>
                  <a:t>chữ</a:t>
                </a:r>
                <a:r>
                  <a:rPr lang="en-US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Calibri"/>
                    <a:cs typeface="Times New Roman"/>
                  </a:rPr>
                  <a:t>nhật</a:t>
                </a:r>
                <a:r>
                  <a:rPr lang="en-US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𝑀𝑁𝑃𝑄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dirty="0" err="1" smtClean="0">
                    <a:effectLst/>
                    <a:latin typeface="Times New Roman"/>
                    <a:ea typeface="Calibri"/>
                    <a:cs typeface="Times New Roman"/>
                  </a:rPr>
                  <a:t>là</a:t>
                </a:r>
                <a:r>
                  <a:rPr lang="en-US" sz="2400" dirty="0" smtClean="0">
                    <a:effectLst/>
                    <a:latin typeface="Times New Roman"/>
                    <a:ea typeface="Calibri"/>
                    <a:cs typeface="Times New Roman"/>
                  </a:rPr>
                  <a:t>:</a:t>
                </a:r>
                <a:endParaRPr lang="en-US" sz="2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88" y="5095436"/>
                <a:ext cx="8284191" cy="523285"/>
              </a:xfrm>
              <a:prstGeom prst="rect">
                <a:avLst/>
              </a:prstGeom>
              <a:blipFill rotWithShape="0">
                <a:blip r:embed="rId14"/>
                <a:stretch>
                  <a:fillRect t="-4651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223992" y="5210192"/>
                <a:ext cx="10531279" cy="81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𝑀𝑁𝑃𝑄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𝑀𝑁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𝑀𝑄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36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≤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36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9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92" y="5210192"/>
                <a:ext cx="10531279" cy="811889"/>
              </a:xfrm>
              <a:prstGeom prst="rect">
                <a:avLst/>
              </a:prstGeom>
              <a:blipFill rotWithShape="0">
                <a:blip r:embed="rId15"/>
                <a:stretch>
                  <a:fillRect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282026" y="5715481"/>
                <a:ext cx="11655188" cy="692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400" dirty="0">
                    <a:latin typeface="Times New Roman"/>
                    <a:ea typeface="Calibri"/>
                    <a:cs typeface="Times New Roman"/>
                  </a:rPr>
                  <a:t>Ta </a:t>
                </a:r>
                <a:r>
                  <a:rPr lang="fr-FR" sz="2400" dirty="0" err="1">
                    <a:latin typeface="Times New Roman"/>
                    <a:ea typeface="Calibri"/>
                    <a:cs typeface="Times New Roman"/>
                  </a:rPr>
                  <a:t>có</a:t>
                </a:r>
                <a:r>
                  <a:rPr lang="fr-FR" sz="24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𝑀𝑁𝑃𝑄</m:t>
                        </m:r>
                      </m:sub>
                    </m:sSub>
                    <m:r>
                      <a:rPr lang="fr-F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fr-F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9</m:t>
                    </m:r>
                  </m:oMath>
                </a14:m>
                <a:r>
                  <a:rPr lang="fr-FR" sz="2400" dirty="0">
                    <a:effectLst/>
                    <a:latin typeface="Times New Roman"/>
                    <a:ea typeface="Calibri"/>
                    <a:cs typeface="Times New Roman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fr-F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fr-F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fr-F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fr-FR" sz="2400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fr-F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400" dirty="0" smtClean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026" y="5715481"/>
                <a:ext cx="11655188" cy="692113"/>
              </a:xfrm>
              <a:prstGeom prst="rect">
                <a:avLst/>
              </a:prstGeom>
              <a:blipFill rotWithShape="0">
                <a:blip r:embed="rId16"/>
                <a:stretch>
                  <a:fillRect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2025" y="6253397"/>
                <a:ext cx="9682401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Vậy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diện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tích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tứ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giác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  <a:ea typeface="Calibri"/>
                        <a:cs typeface="Times New Roman"/>
                      </a:rPr>
                      <m:t>𝑀𝑁𝑃𝑄</m:t>
                    </m:r>
                  </m:oMath>
                </a14:m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lớn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nhất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bằng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9 khi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là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trung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điểm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000" dirty="0" err="1">
                    <a:latin typeface="Times New Roman"/>
                    <a:ea typeface="Calibri"/>
                    <a:cs typeface="Times New Roman"/>
                  </a:rPr>
                  <a:t>của</a:t>
                </a:r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</m:oMath>
                </a14:m>
                <a:r>
                  <a:rPr lang="fr-FR" sz="2000" dirty="0"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025" y="6253397"/>
                <a:ext cx="9682401" cy="446276"/>
              </a:xfrm>
              <a:prstGeom prst="rect">
                <a:avLst/>
              </a:prstGeom>
              <a:blipFill rotWithShape="0">
                <a:blip r:embed="rId17"/>
                <a:stretch>
                  <a:fillRect t="-4110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103615" y="2440877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198595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9" grpId="0"/>
      <p:bldP spid="60" grpId="0"/>
      <p:bldP spid="61" grpId="0"/>
      <p:bldP spid="62" grpId="0"/>
      <p:bldP spid="79" grpId="0"/>
      <p:bldP spid="80" grpId="0"/>
      <p:bldP spid="5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8736" y="2275170"/>
            <a:ext cx="11834900" cy="4581022"/>
            <a:chOff x="184495" y="3636277"/>
            <a:chExt cx="11834900" cy="458161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35267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1"/>
            <a:chOff x="534987" y="1869705"/>
            <a:chExt cx="23340848" cy="222988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1764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1000"/>
                    </a:spcAft>
                    <a:buClr>
                      <a:srgbClr val="0000FF"/>
                    </a:buClr>
                  </a:pP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Cho hình lập phương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  <m:r>
                        <a:rPr lang="fr-FR" sz="2800" i="1"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r>
                        <a:rPr lang="fr-FR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𝐵</m:t>
                      </m:r>
                      <m:r>
                        <a:rPr lang="fr-FR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𝐶</m:t>
                      </m:r>
                      <m:r>
                        <a:rPr lang="fr-FR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fr-FR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có cạnh bằng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. Cắt hình lập phương bởi mặt phẳng trung trực của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𝐴𝐶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Thiết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diện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là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hình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gì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?</a:t>
                  </a:r>
                  <a:endParaRPr lang="en-US" sz="28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17645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4070" b="-151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358061" y="1555962"/>
            <a:ext cx="11445655" cy="627686"/>
            <a:chOff x="247182" y="2324451"/>
            <a:chExt cx="11445655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24714" cy="627762"/>
              <a:chOff x="5537206" y="1785167"/>
              <a:chExt cx="261581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vu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ng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788629" cy="627753"/>
              <a:chOff x="5537206" y="1785173"/>
              <a:chExt cx="277917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185674" y="1811187"/>
                <a:ext cx="2130706" cy="486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2800" dirty="0" err="1">
                    <a:latin typeface="Times New Roman"/>
                    <a:ea typeface="Times New Roman"/>
                    <a:cs typeface="Times New Roman"/>
                  </a:rPr>
                  <a:t>Lục</a:t>
                </a:r>
                <a:r>
                  <a:rPr lang="en-US" sz="2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latin typeface="Times New Roman"/>
                    <a:ea typeface="Times New Roman"/>
                    <a:cs typeface="Times New Roman"/>
                  </a:rPr>
                  <a:t>giác</a:t>
                </a:r>
                <a:r>
                  <a:rPr lang="en-US" sz="2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latin typeface="Times New Roman"/>
                    <a:ea typeface="Times New Roman"/>
                    <a:cs typeface="Times New Roman"/>
                  </a:rPr>
                  <a:t>đều</a:t>
                </a:r>
                <a:endParaRPr lang="en-US" sz="299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5063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ũ 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á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 đề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u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50638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410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Tam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á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 đề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u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41022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4110" b="-191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85059" y="6338867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pic>
        <p:nvPicPr>
          <p:cNvPr id="49" name="Picture 4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57" y="2710999"/>
            <a:ext cx="3310052" cy="31591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64768" y="2667510"/>
                <a:ext cx="8661779" cy="108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 dirty="0">
                    <a:latin typeface="Times New Roman"/>
                    <a:ea typeface="Times New Roman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</m:oMath>
                </a14:m>
                <a:r>
                  <a:rPr lang="vi-VN" sz="2800" dirty="0">
                    <a:effectLst/>
                    <a:latin typeface="Times New Roman"/>
                    <a:ea typeface="Times New Roman"/>
                    <a:cs typeface="Times New Roman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</m:oMath>
                </a14:m>
                <a:r>
                  <a:rPr lang="vi-VN" sz="2800" dirty="0">
                    <a:effectLst/>
                    <a:latin typeface="Times New Roman"/>
                    <a:ea typeface="Times New Roman"/>
                    <a:cs typeface="Times New Roman"/>
                  </a:rPr>
                  <a:t> lên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vi-VN" sz="28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 dirty="0">
                  <a:ea typeface="Calibri"/>
                  <a:cs typeface="Times New Roman"/>
                </a:endParaRPr>
              </a:p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 dirty="0">
                    <a:effectLst/>
                    <a:latin typeface="Times New Roman"/>
                    <a:ea typeface="Times New Roman"/>
                    <a:cs typeface="Times New Roman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</m:oMath>
                </a14:m>
                <a:r>
                  <a:rPr lang="vi-VN" sz="2800" dirty="0">
                    <a:effectLst/>
                    <a:latin typeface="Times New Roman"/>
                    <a:ea typeface="Times New Roman"/>
                    <a:cs typeface="Times New Roman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′⊥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m:rPr>
                        <m:nor/>
                      </m:rP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(1)</m:t>
                    </m:r>
                  </m:oMath>
                </a14:m>
                <a:r>
                  <a:rPr lang="vi-VN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8" y="2667510"/>
                <a:ext cx="8661779" cy="1083374"/>
              </a:xfrm>
              <a:prstGeom prst="rect">
                <a:avLst/>
              </a:prstGeom>
              <a:blipFill rotWithShape="0">
                <a:blip r:embed="rId8"/>
                <a:stretch>
                  <a:fillRect t="-3955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-53932" y="3451076"/>
                <a:ext cx="7356144" cy="1099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 dirty="0">
                    <a:latin typeface="Times New Roman"/>
                    <a:ea typeface="Times New Roman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𝐴𝐷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𝐴𝐴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⊂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𝐴𝐴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</m:e>
                        </m:eqArr>
                      </m:e>
                    </m:d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</m:oMath>
                </a14:m>
                <a:r>
                  <a:rPr lang="vi-VN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932" y="3451076"/>
                <a:ext cx="7356144" cy="10990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-300695" y="4317861"/>
                <a:ext cx="11464119" cy="955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400">
                    <a:latin typeface="Times New Roman"/>
                    <a:ea typeface="Times New Roman"/>
                    <a:cs typeface="Times New Roman"/>
                  </a:rPr>
                  <a:t>Lại có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</m:oMath>
                </a14:m>
                <a:r>
                  <a:rPr lang="vi-VN" sz="2400">
                    <a:effectLst/>
                    <a:latin typeface="Times New Roman"/>
                    <a:ea typeface="Times New Roman"/>
                    <a:cs typeface="Times New Roman"/>
                  </a:rPr>
                  <a:t> suy ra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𝐴𝐶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′⊂(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′⊥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m:rPr>
                        <m:nor/>
                      </m:rPr>
                      <a:rPr lang="vi-VN" sz="24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vi-VN" sz="2400">
                        <a:effectLst/>
                        <a:latin typeface="Cambria Math"/>
                        <a:ea typeface="Times New Roman"/>
                        <a:cs typeface="Times New Roman"/>
                      </a:rPr>
                      <m:t>(2)</m:t>
                    </m:r>
                  </m:oMath>
                </a14:m>
                <a:r>
                  <a:rPr lang="vi-VN" sz="24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4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0695" y="4317861"/>
                <a:ext cx="11464119" cy="95513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-300695" y="5258185"/>
                <a:ext cx="9043119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Từ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(1)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(2)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suy ra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′⊥(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),</m:t>
                    </m:r>
                    <m:r>
                      <m:rPr>
                        <m:nor/>
                      </m:rP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(3)</m:t>
                    </m:r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0695" y="5258185"/>
                <a:ext cx="9043119" cy="587853"/>
              </a:xfrm>
              <a:prstGeom prst="rect">
                <a:avLst/>
              </a:prstGeom>
              <a:blipFill rotWithShape="0">
                <a:blip r:embed="rId11"/>
                <a:stretch>
                  <a:fillRect t="-7292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31195" y="5846038"/>
                <a:ext cx="1152134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>
                    <a:latin typeface="+mj-lt"/>
                  </a:rPr>
                  <a:t>Mặt phẳng trung trực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𝐴𝐶</m:t>
                    </m:r>
                    <m:r>
                      <a:rPr lang="vi-VN" sz="2800" i="1">
                        <a:latin typeface="Cambria Math"/>
                      </a:rPr>
                      <m:t>′</m:t>
                    </m:r>
                  </m:oMath>
                </a14:m>
                <a:r>
                  <a:rPr lang="vi-VN" sz="2800">
                    <a:latin typeface="+mj-lt"/>
                  </a:rPr>
                  <a:t> là mặt phẳng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(</m:t>
                    </m:r>
                    <m:r>
                      <a:rPr lang="vi-VN" sz="2800" i="1">
                        <a:latin typeface="Cambria Math"/>
                      </a:rPr>
                      <m:t>𝛼</m:t>
                    </m:r>
                    <m:r>
                      <a:rPr lang="vi-VN" sz="28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2800">
                    <a:latin typeface="+mj-lt"/>
                  </a:rPr>
                  <a:t> đi qua trung điểm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𝐼</m:t>
                    </m:r>
                  </m:oMath>
                </a14:m>
                <a:r>
                  <a:rPr lang="vi-VN" sz="2800">
                    <a:latin typeface="+mj-lt"/>
                  </a:rPr>
                  <a:t> của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𝐴𝐶</m:t>
                    </m:r>
                    <m:r>
                      <a:rPr lang="vi-VN" sz="2800" i="1">
                        <a:latin typeface="Cambria Math"/>
                      </a:rPr>
                      <m:t>′</m:t>
                    </m:r>
                  </m:oMath>
                </a14:m>
                <a:r>
                  <a:rPr lang="vi-VN" sz="280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(</m:t>
                    </m:r>
                    <m:r>
                      <a:rPr lang="vi-VN" sz="2800" i="1">
                        <a:latin typeface="Cambria Math"/>
                      </a:rPr>
                      <m:t>𝛼</m:t>
                    </m:r>
                    <m:r>
                      <a:rPr lang="vi-VN" sz="2800" i="1">
                        <a:latin typeface="Cambria Math"/>
                      </a:rPr>
                      <m:t>)⊥</m:t>
                    </m:r>
                    <m:r>
                      <a:rPr lang="vi-VN" sz="2800" i="1">
                        <a:latin typeface="Cambria Math"/>
                      </a:rPr>
                      <m:t>𝐴𝐶</m:t>
                    </m:r>
                    <m:r>
                      <a:rPr lang="vi-VN" sz="2800" i="1">
                        <a:latin typeface="Cambria Math"/>
                      </a:rPr>
                      <m:t>′,</m:t>
                    </m:r>
                    <m:r>
                      <m:rPr>
                        <m:nor/>
                      </m:rPr>
                      <a:rPr lang="vi-VN" sz="2800">
                        <a:latin typeface="+mj-lt"/>
                      </a:rPr>
                      <m:t>   </m:t>
                    </m:r>
                    <m:r>
                      <a:rPr lang="vi-VN" sz="2800">
                        <a:latin typeface="Cambria Math"/>
                      </a:rPr>
                      <m:t>(4)</m:t>
                    </m:r>
                  </m:oMath>
                </a14:m>
                <a:r>
                  <a:rPr lang="vi-VN" sz="2800">
                    <a:latin typeface="+mj-lt"/>
                  </a:rPr>
                  <a:t> </a:t>
                </a:r>
                <a:endParaRPr lang="en-US" sz="2800">
                  <a:latin typeface="+mj-lt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95" y="5846038"/>
                <a:ext cx="11521347" cy="954107"/>
              </a:xfrm>
              <a:prstGeom prst="rect">
                <a:avLst/>
              </a:prstGeom>
              <a:blipFill rotWithShape="0">
                <a:blip r:embed="rId12"/>
                <a:stretch>
                  <a:fillRect l="-1058" t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9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63" grpId="0"/>
      <p:bldP spid="64" grpId="0"/>
      <p:bldP spid="65" grpId="0"/>
      <p:bldP spid="66" grpId="0"/>
      <p:bldP spid="6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8736" y="2275170"/>
            <a:ext cx="11834900" cy="4581022"/>
            <a:chOff x="184495" y="3636277"/>
            <a:chExt cx="11834900" cy="458161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35267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1"/>
            <a:chOff x="534987" y="1869705"/>
            <a:chExt cx="23340848" cy="222988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1764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1000"/>
                    </a:spcAft>
                    <a:buClr>
                      <a:srgbClr val="0000FF"/>
                    </a:buClr>
                  </a:pP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Cho hình lập phương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  <m:r>
                        <a:rPr lang="fr-FR" sz="2800" i="1"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r>
                        <a:rPr lang="fr-FR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𝐵</m:t>
                      </m:r>
                      <m:r>
                        <a:rPr lang="fr-FR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𝐶</m:t>
                      </m:r>
                      <m:r>
                        <a:rPr lang="fr-FR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fr-FR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có cạnh bằng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. Cắt hình lập phương bởi mặt phẳng trung trực của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𝐴𝐶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Thiết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diện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là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hình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800" dirty="0" err="1">
                      <a:latin typeface="Times New Roman"/>
                      <a:ea typeface="Times New Roman"/>
                      <a:cs typeface="Times New Roman"/>
                    </a:rPr>
                    <a:t>gì</a:t>
                  </a:r>
                  <a:r>
                    <a:rPr lang="en-US" sz="2800" dirty="0">
                      <a:latin typeface="Times New Roman"/>
                      <a:ea typeface="Times New Roman"/>
                      <a:cs typeface="Times New Roman"/>
                    </a:rPr>
                    <a:t>?</a:t>
                  </a:r>
                  <a:endParaRPr lang="en-US" sz="28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17645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4070" b="-151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358061" y="1555962"/>
            <a:ext cx="11445655" cy="627686"/>
            <a:chOff x="247182" y="2324451"/>
            <a:chExt cx="11445655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24714" cy="627762"/>
              <a:chOff x="5537206" y="1785167"/>
              <a:chExt cx="261581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vu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ng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788629" cy="627753"/>
              <a:chOff x="5537206" y="1785173"/>
              <a:chExt cx="277917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185674" y="1811187"/>
                <a:ext cx="2130706" cy="486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2800" dirty="0" err="1">
                    <a:latin typeface="Times New Roman"/>
                    <a:ea typeface="Times New Roman"/>
                    <a:cs typeface="Times New Roman"/>
                  </a:rPr>
                  <a:t>Lục</a:t>
                </a:r>
                <a:r>
                  <a:rPr lang="en-US" sz="2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latin typeface="Times New Roman"/>
                    <a:ea typeface="Times New Roman"/>
                    <a:cs typeface="Times New Roman"/>
                  </a:rPr>
                  <a:t>giác</a:t>
                </a:r>
                <a:r>
                  <a:rPr lang="en-US" sz="2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latin typeface="Times New Roman"/>
                    <a:ea typeface="Times New Roman"/>
                    <a:cs typeface="Times New Roman"/>
                  </a:rPr>
                  <a:t>đều</a:t>
                </a:r>
                <a:endParaRPr lang="en-US" sz="299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5063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ũ 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á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 đề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u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50638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410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Tam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á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 đề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m:t>u</m:t>
                          </m:r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41022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4110" b="-191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85059" y="6338867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273982" y="158275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pic>
        <p:nvPicPr>
          <p:cNvPr id="49" name="Picture 4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57" y="2710999"/>
            <a:ext cx="3310052" cy="31591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60832" y="2368014"/>
                <a:ext cx="7656394" cy="107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 dirty="0">
                    <a:latin typeface="Times New Roman"/>
                    <a:ea typeface="Times New Roman"/>
                    <a:cs typeface="Times New Roman"/>
                  </a:rPr>
                  <a:t>Từ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(3)</m:t>
                    </m:r>
                  </m:oMath>
                </a14:m>
                <a:r>
                  <a:rPr lang="vi-VN" sz="2800" dirty="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(4)</m:t>
                    </m:r>
                  </m:oMath>
                </a14:m>
                <a:r>
                  <a:rPr lang="vi-VN" sz="2800" dirty="0">
                    <a:effectLst/>
                    <a:latin typeface="Times New Roman"/>
                    <a:ea typeface="Times New Roman"/>
                    <a:cs typeface="Times New Roman"/>
                  </a:rPr>
                  <a:t> suy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𝑚𝑝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𝛼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vi-VN" sz="2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vi-VN" sz="2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qua</m:t>
                            </m:r>
                            <m:r>
                              <m:rPr>
                                <m:nor/>
                              </m:rPr>
                              <a:rPr lang="vi-VN" sz="2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</m:t>
                            </m:r>
                          </m:e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&amp;(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𝛼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vi-VN" sz="2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//</m:t>
                            </m:r>
                            <m:r>
                              <a:rPr lang="vi-VN" sz="2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𝐵𝐷</m:t>
                            </m:r>
                            <m:r>
                              <a:rPr lang="vi-VN" sz="2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32" y="2368014"/>
                <a:ext cx="7656394" cy="1074205"/>
              </a:xfrm>
              <a:prstGeom prst="rect">
                <a:avLst/>
              </a:prstGeom>
              <a:blipFill rotWithShape="0">
                <a:blip r:embed="rId8"/>
                <a:stretch>
                  <a:fillRect b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1700" y="3429588"/>
                <a:ext cx="7755456" cy="108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 dirty="0">
                    <a:latin typeface="Times New Roman"/>
                    <a:ea typeface="Times New Roman"/>
                    <a:cs typeface="Times New Roman"/>
                  </a:rPr>
                  <a:t>Do </a:t>
                </a:r>
                <a:r>
                  <a:rPr lang="vi-VN" sz="2800" dirty="0" smtClean="0">
                    <a:latin typeface="Times New Roman"/>
                    <a:ea typeface="Times New Roman"/>
                    <a:cs typeface="Times New Roman"/>
                  </a:rPr>
                  <a:t>đó</a:t>
                </a:r>
                <a:r>
                  <a:rPr lang="en-US" sz="2800" dirty="0" smtClean="0">
                    <a:latin typeface="Times New Roman"/>
                    <a:ea typeface="Times New Roman"/>
                    <a:cs typeface="Times New Roman"/>
                  </a:rPr>
                  <a:t> q</a:t>
                </a:r>
                <a:r>
                  <a:rPr lang="vi-VN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ua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vi-VN" sz="2800" dirty="0">
                    <a:effectLst/>
                    <a:latin typeface="Times New Roman"/>
                    <a:ea typeface="Times New Roman"/>
                    <a:cs typeface="Times New Roman"/>
                  </a:rPr>
                  <a:t> dựng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𝑀𝑄</m:t>
                    </m:r>
                    <m:r>
                      <m:rPr>
                        <m:nor/>
                      </m:rP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//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</m:oMath>
                </a14:m>
                <a:r>
                  <a:rPr lang="vi-VN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 dirty="0">
                  <a:ea typeface="Calibri"/>
                  <a:cs typeface="Times New Roman"/>
                </a:endParaRPr>
              </a:p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0" y="3429588"/>
                <a:ext cx="7755456" cy="1083374"/>
              </a:xfrm>
              <a:prstGeom prst="rect">
                <a:avLst/>
              </a:prstGeom>
              <a:blipFill rotWithShape="0">
                <a:blip r:embed="rId9"/>
                <a:stretch>
                  <a:fillRect t="-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-967" y="5620802"/>
                <a:ext cx="8407021" cy="881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/>
                    <a:ea typeface="Times New Roman"/>
                    <a:cs typeface="Times New Roman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𝑀𝑁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𝑃𝑄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𝑄𝐾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𝐾𝑀</m:t>
                    </m:r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7" y="5620802"/>
                <a:ext cx="8407021" cy="881780"/>
              </a:xfrm>
              <a:prstGeom prst="rect">
                <a:avLst/>
              </a:prstGeom>
              <a:blipFill rotWithShape="0">
                <a:blip r:embed="rId10"/>
                <a:stretch>
                  <a:fillRect b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5950" y="3971275"/>
                <a:ext cx="4203511" cy="2074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 smtClean="0">
                    <a:effectLst/>
                    <a:latin typeface="Times New Roman"/>
                    <a:ea typeface="Times New Roman"/>
                    <a:cs typeface="Times New Roman"/>
                  </a:rPr>
                  <a:t>Dựng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𝑀𝑁</m:t>
                    </m:r>
                    <m:r>
                      <m:rPr>
                        <m:nor/>
                      </m:rP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//</m:t>
                    </m:r>
                    <m:r>
                      <m:rPr>
                        <m:nor/>
                      </m:rP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A</m:t>
                    </m:r>
                    <m:r>
                      <m:rPr>
                        <m:nor/>
                      </m:rPr>
                      <a:rPr lang="vi-VN" sz="2800">
                        <a:effectLst/>
                        <a:latin typeface="Times New Roman"/>
                        <a:ea typeface="Times New Roman"/>
                        <a:cs typeface="Times New Roman"/>
                      </a:rPr>
                      <m:t>’</m:t>
                    </m:r>
                    <m:r>
                      <m:rPr>
                        <m:nor/>
                      </m:rPr>
                      <a:rPr lang="vi-VN" sz="2800">
                        <a:effectLst/>
                        <a:latin typeface="Cambria Math"/>
                        <a:ea typeface="Times New Roman"/>
                        <a:cs typeface="Times New Roman"/>
                      </a:rPr>
                      <m:t>D</m:t>
                    </m:r>
                  </m:oMath>
                </a14:m>
                <a:endParaRPr lang="en-US" sz="2800">
                  <a:ea typeface="Calibri"/>
                  <a:cs typeface="Times New Roman"/>
                </a:endParaRPr>
              </a:p>
              <a:p>
                <a:pPr marL="540385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NP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//</m:t>
                      </m:r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𝐵</m:t>
                      </m:r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//</m:t>
                      </m:r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𝐵𝐷</m:t>
                      </m:r>
                    </m:oMath>
                    <m:oMath xmlns:m="http://schemas.openxmlformats.org/officeDocument/2006/math"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𝑄𝐾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//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//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D</m:t>
                      </m:r>
                    </m:oMath>
                    <m:oMath xmlns:m="http://schemas.openxmlformats.org/officeDocument/2006/math"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𝐾𝐻</m:t>
                      </m:r>
                      <m:r>
                        <m:rPr>
                          <m:nor/>
                        </m:rPr>
                        <a:rPr lang="vi-VN" sz="28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//</m:t>
                      </m:r>
                      <m:r>
                        <a:rPr lang="vi-VN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𝐵𝐷</m:t>
                      </m:r>
                    </m:oMath>
                  </m:oMathPara>
                </a14:m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0" y="3971275"/>
                <a:ext cx="4203511" cy="2074414"/>
              </a:xfrm>
              <a:prstGeom prst="rect">
                <a:avLst/>
              </a:prstGeom>
              <a:blipFill rotWithShape="0">
                <a:blip r:embed="rId11"/>
                <a:stretch>
                  <a:fillRect t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-27542" y="6232716"/>
            <a:ext cx="8693625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/>
                <a:ea typeface="Times New Roman"/>
                <a:cs typeface="Times New Roman"/>
              </a:rPr>
              <a:t>Suy ra thiết diện là  lục giác đều.</a:t>
            </a:r>
            <a:endParaRPr lang="en-US" sz="280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77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68" grpId="0"/>
      <p:bldP spid="69" grpId="0"/>
      <p:bldP spid="70" grpId="0"/>
      <p:bldP spid="71" grpId="0"/>
      <p:bldP spid="7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4346894"/>
            <a:chOff x="184495" y="3636277"/>
            <a:chExt cx="11834900" cy="434746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11852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66547"/>
            <a:chOff x="534987" y="1869705"/>
            <a:chExt cx="23340848" cy="22922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Cho tứ diện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có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𝐴𝐶𝐷</m:t>
                          </m:r>
                        </m:e>
                      </m:d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⊥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𝐵𝐶𝐷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𝐴𝐷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𝐵𝐶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𝐵𝐷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𝐶𝐷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=2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𝐼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𝐽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lần lượt là trung điểm của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Với giá trị nào của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thì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𝐴𝐵𝐶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Times New Roman"/>
                          <a:cs typeface="Cambria Math"/>
                        </a:rPr>
                        <m:t>⊥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𝐴𝐵𝐷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?</a:t>
                  </a:r>
                  <a:endPara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8738" b="-126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570998"/>
            <a:ext cx="11445655" cy="747715"/>
            <a:chOff x="247182" y="2236083"/>
            <a:chExt cx="11445655" cy="74781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236083"/>
              <a:ext cx="2624714" cy="739913"/>
              <a:chOff x="5537206" y="1703021"/>
              <a:chExt cx="2615815" cy="68785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703021"/>
                    <a:ext cx="2132975" cy="6878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000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vi-VN" sz="20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703021"/>
                    <a:ext cx="2132975" cy="68785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788629" cy="627753"/>
              <a:chOff x="5537206" y="1785173"/>
              <a:chExt cx="277917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533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e>
                          </m:ra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53362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59433"/>
              <a:chOff x="5537206" y="1785172"/>
              <a:chExt cx="2688751" cy="61303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5269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000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vi-VN" sz="20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vi-VN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52695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86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-563689" y="2554036"/>
                <a:ext cx="11354933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 smtClean="0">
                    <a:latin typeface="Times New Roman"/>
                    <a:ea typeface="Times New Roman"/>
                    <a:cs typeface="Times New Roman"/>
                  </a:rPr>
                  <a:t>Theo </a:t>
                </a:r>
                <a:r>
                  <a:rPr lang="en-US" sz="2800" dirty="0" err="1" smtClean="0">
                    <a:latin typeface="Times New Roman"/>
                    <a:ea typeface="Times New Roman"/>
                    <a:cs typeface="Times New Roman"/>
                  </a:rPr>
                  <a:t>giả</a:t>
                </a:r>
                <a:r>
                  <a:rPr lang="en-US" sz="28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 smtClean="0">
                    <a:latin typeface="Times New Roman"/>
                    <a:ea typeface="Times New Roman"/>
                    <a:cs typeface="Times New Roman"/>
                  </a:rPr>
                  <a:t>thiết</a:t>
                </a:r>
                <a:r>
                  <a:rPr lang="en-US" sz="2800" dirty="0" smtClean="0">
                    <a:latin typeface="Times New Roman"/>
                    <a:ea typeface="Times New Roman"/>
                    <a:cs typeface="Times New Roman"/>
                  </a:rPr>
                  <a:t> ta </a:t>
                </a:r>
                <a:r>
                  <a:rPr lang="en-US" sz="2800" dirty="0" err="1" smtClean="0">
                    <a:latin typeface="Times New Roman"/>
                    <a:ea typeface="Times New Roman"/>
                    <a:cs typeface="Times New Roman"/>
                  </a:rPr>
                  <a:t>có</a:t>
                </a:r>
                <a:r>
                  <a:rPr lang="en-US" sz="2800" dirty="0" smtClean="0">
                    <a:latin typeface="Times New Roman"/>
                    <a:ea typeface="Times New Roman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𝐴𝐶𝐷</m:t>
                                </m:r>
                              </m:e>
                            </m:d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𝐵𝐶𝐷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𝐴𝐶𝐷</m:t>
                                </m:r>
                              </m:e>
                            </m:d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𝐵𝐶𝐷</m:t>
                                </m:r>
                              </m:e>
                            </m:d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𝐶𝐷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𝐴𝐽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𝐶𝐷</m:t>
                            </m:r>
                          </m:e>
                        </m:eqArr>
                      </m:e>
                    </m:d>
                  </m:oMath>
                </a14:m>
                <a:endParaRPr lang="en-US" sz="2800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 smtClean="0">
                    <a:effectLst/>
                    <a:ea typeface="Times New Roman"/>
                    <a:cs typeface="Cambria Math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𝐴𝐽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𝐵𝐶𝐷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𝐴𝐽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𝐵𝐽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3689" y="2554036"/>
                <a:ext cx="11354933" cy="2169825"/>
              </a:xfrm>
              <a:prstGeom prst="rect">
                <a:avLst/>
              </a:prstGeom>
              <a:blipFill rotWithShape="0">
                <a:blip r:embed="rId8"/>
                <a:stretch>
                  <a:fillRect b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35" y="2678506"/>
            <a:ext cx="3726498" cy="419894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-500426" y="4641973"/>
                <a:ext cx="10203983" cy="1190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800" i="1" smtClean="0">
                        <a:latin typeface="Cambria Math"/>
                        <a:ea typeface="Times New Roman"/>
                        <a:cs typeface="Times New Roman"/>
                      </a:rPr>
                      <m:t>𝐴𝐶𝐷</m:t>
                    </m:r>
                    <m:r>
                      <a:rPr lang="en-US" sz="2800" i="1" smtClean="0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 smtClean="0"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800" i="1" smtClean="0">
                        <a:latin typeface="Cambria Math"/>
                        <a:ea typeface="Times New Roman"/>
                        <a:cs typeface="Times New Roman"/>
                      </a:rPr>
                      <m:t>𝐵𝐶𝐷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(c.c.c)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𝐴𝐽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𝐵𝐽</m:t>
                    </m:r>
                  </m:oMath>
                </a14:m>
                <a:endParaRPr lang="en-US" sz="2800" i="1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smtClean="0">
                    <a:effectLst/>
                    <a:ea typeface="Times New Roman"/>
                    <a:cs typeface="Cambria Math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𝐴𝐽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ra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r>
                  <a:rPr lang="en-US" sz="2800" smtClean="0">
                    <a:ea typeface="Calibri"/>
                    <a:cs typeface="Times New Roman"/>
                  </a:rPr>
                  <a:t>   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0426" y="4641973"/>
                <a:ext cx="10203983" cy="1190326"/>
              </a:xfrm>
              <a:prstGeom prst="rect">
                <a:avLst/>
              </a:prstGeom>
              <a:blipFill rotWithShape="0">
                <a:blip r:embed="rId10"/>
                <a:stretch>
                  <a:fillRect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22913" y="5718406"/>
                <a:ext cx="6600968" cy="1019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Cambria Math"/>
                        </a:rPr>
                        <m:t>⇒</m:t>
                      </m:r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𝐴𝐼</m:t>
                      </m:r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13" y="5718406"/>
                <a:ext cx="6600968" cy="101995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96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509298"/>
            <a:ext cx="11834900" cy="4346894"/>
            <a:chOff x="184495" y="3636277"/>
            <a:chExt cx="11834900" cy="434746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11852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66547"/>
            <a:chOff x="534987" y="1869705"/>
            <a:chExt cx="23340848" cy="22922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Cho tứ diện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có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𝐴𝐶𝐷</m:t>
                          </m:r>
                        </m:e>
                      </m:d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⊥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𝐵𝐶𝐷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𝐴𝐷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𝐵𝐶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𝐵𝐷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𝐶𝐷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𝐼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𝐽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lần lượt là trung điểm của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Times New Roman"/>
                          <a:cs typeface="Times New Roman"/>
                        </a:rPr>
                        <m:t>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Với giá trị nào của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thì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𝐴𝐵𝐶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Times New Roman"/>
                          <a:cs typeface="Cambria Math"/>
                        </a:rPr>
                        <m:t>⊥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𝐴𝐵𝐷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?</a:t>
                  </a:r>
                  <a:endPara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8738" b="-126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570998"/>
            <a:ext cx="11445655" cy="747715"/>
            <a:chOff x="247182" y="2236083"/>
            <a:chExt cx="11445655" cy="74781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236083"/>
              <a:ext cx="2624714" cy="739913"/>
              <a:chOff x="5537206" y="1703021"/>
              <a:chExt cx="2615815" cy="68785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703021"/>
                    <a:ext cx="2132975" cy="6878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000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vi-VN" sz="20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703021"/>
                    <a:ext cx="2132975" cy="68785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788629" cy="627753"/>
              <a:chOff x="5537206" y="1785173"/>
              <a:chExt cx="277917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533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vi-VN" sz="2800"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e>
                          </m:ra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53362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59433"/>
              <a:chOff x="5537206" y="1785172"/>
              <a:chExt cx="2688751" cy="61303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5269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000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vi-VN" sz="2000"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vi-VN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52695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86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53345" y="168565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pic>
        <p:nvPicPr>
          <p:cNvPr id="63" name="Picture 6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35" y="2678506"/>
            <a:ext cx="3726498" cy="419894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-534625" y="3076425"/>
                <a:ext cx="11232104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 err="1">
                    <a:latin typeface="Times New Roman"/>
                    <a:ea typeface="Times New Roman"/>
                    <a:cs typeface="Times New Roman"/>
                  </a:rPr>
                  <a:t>Dễ</a:t>
                </a:r>
                <a:r>
                  <a:rPr lang="en-US" sz="2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latin typeface="Times New Roman"/>
                    <a:ea typeface="Times New Roman"/>
                    <a:cs typeface="Times New Roman"/>
                  </a:rPr>
                  <a:t>thấy</a:t>
                </a:r>
                <a:r>
                  <a:rPr lang="en-US" sz="2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𝐶𝐴𝐵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và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𝐷𝐴𝐵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bằng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nhau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và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cân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tại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các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đỉnh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và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4625" y="3076425"/>
                <a:ext cx="11232104" cy="587853"/>
              </a:xfrm>
              <a:prstGeom prst="rect">
                <a:avLst/>
              </a:prstGeom>
              <a:blipFill rotWithShape="0">
                <a:blip r:embed="rId9"/>
                <a:stretch>
                  <a:fillRect t="-7292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-291016" y="3476677"/>
                <a:ext cx="13286197" cy="1100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𝐷𝐼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𝐶𝐼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1016" y="3476677"/>
                <a:ext cx="13286197" cy="11006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-171595" y="4260157"/>
                <a:ext cx="6677283" cy="141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>
                    <a:latin typeface="Times New Roman"/>
                    <a:ea typeface="Times New Roman"/>
                    <a:cs typeface="Times New Roman"/>
                  </a:rPr>
                  <a:t>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𝐶𝐼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𝐴𝐵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, nên để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𝐴𝐵𝐷</m:t>
                        </m:r>
                      </m:e>
                    </m:d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𝐶𝐼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𝐷𝐼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𝐼𝐶𝐷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en-US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595" y="4260157"/>
                <a:ext cx="6677283" cy="1411092"/>
              </a:xfrm>
              <a:prstGeom prst="rect">
                <a:avLst/>
              </a:prstGeom>
              <a:blipFill rotWithShape="1">
                <a:blip r:embed="rId11"/>
                <a:stretch>
                  <a:fillRect b="-8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22912" y="5769358"/>
                <a:ext cx="8443415" cy="785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𝐶𝐷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𝐶𝐼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12" y="5769358"/>
                <a:ext cx="8443415" cy="785343"/>
              </a:xfrm>
              <a:prstGeom prst="rect">
                <a:avLst/>
              </a:prstGeom>
              <a:blipFill rotWithShape="1">
                <a:blip r:embed="rId12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3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6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258578"/>
            <a:ext cx="11834900" cy="4597615"/>
            <a:chOff x="184495" y="3636277"/>
            <a:chExt cx="11834900" cy="459821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3692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66547"/>
            <a:chOff x="534987" y="1869705"/>
            <a:chExt cx="23340848" cy="22922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Cho hình chóp đều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𝑆</m:t>
                      </m:r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có tất cả các cạnh bằng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𝑎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, điểm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𝑀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thuộc cạnh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𝑆𝐶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sao cho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𝑆𝑀</m:t>
                      </m:r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𝑀𝐶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Calibri"/>
                              <a:cs typeface="Times New Roman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chứa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Calibri"/>
                          <a:cs typeface="Times New Roman"/>
                        </a:rPr>
                        <m:t>𝐴𝑀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và song song với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Calibri"/>
                          <a:cs typeface="Times New Roman"/>
                        </a:rPr>
                        <m:t>𝐵𝐷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Tính diện tích thiết diện của hình chóp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Calibri"/>
                          <a:cs typeface="Times New Roman"/>
                        </a:rPr>
                        <m:t>𝑆</m:t>
                      </m:r>
                      <m:r>
                        <a:rPr lang="vi-VN" sz="28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vi-VN" sz="2800" i="1">
                          <a:latin typeface="Cambria Math"/>
                          <a:ea typeface="Calibri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cắt bởi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Calibri"/>
                              <a:cs typeface="Times New Roman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</a:t>
                  </a:r>
                  <a:endPara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8738" r="-602" b="-126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456308"/>
            <a:ext cx="11445655" cy="765956"/>
            <a:chOff x="247182" y="2209878"/>
            <a:chExt cx="11445655" cy="76605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236084"/>
              <a:ext cx="2624714" cy="739849"/>
              <a:chOff x="5537206" y="1703021"/>
              <a:chExt cx="2615815" cy="68779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703021"/>
                    <a:ext cx="2132975" cy="6877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703021"/>
                    <a:ext cx="2132975" cy="68779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219697"/>
              <a:ext cx="2788629" cy="739850"/>
              <a:chOff x="5537206" y="1687779"/>
              <a:chExt cx="2779174" cy="68779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687779"/>
                    <a:ext cx="2130706" cy="687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26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15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687779"/>
                    <a:ext cx="2130706" cy="68779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209878"/>
              <a:ext cx="2710653" cy="742338"/>
              <a:chOff x="5537206" y="1678652"/>
              <a:chExt cx="2701462" cy="69010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678652"/>
                    <a:ext cx="2157197" cy="687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26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15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678652"/>
                    <a:ext cx="2157197" cy="68779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284307"/>
              <a:ext cx="2697897" cy="675079"/>
              <a:chOff x="5537206" y="1747849"/>
              <a:chExt cx="2688751" cy="62758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47849"/>
                    <a:ext cx="2147898" cy="627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vi-VN" sz="20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47849"/>
                    <a:ext cx="2147898" cy="62758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03" y="2491588"/>
            <a:ext cx="4760928" cy="42064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-463670" y="2777508"/>
                <a:ext cx="9458611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000" dirty="0">
                    <a:latin typeface="Times New Roman"/>
                    <a:ea typeface="Times New Roman"/>
                    <a:cs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∩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∩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𝑆𝑂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000" dirty="0">
                  <a:ea typeface="Calibri"/>
                  <a:cs typeface="Times New Roman"/>
                </a:endParaRP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 từ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 kẻ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 cắt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𝑆𝐵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𝑆𝐷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𝑃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3670" y="2777508"/>
                <a:ext cx="9458611" cy="877163"/>
              </a:xfrm>
              <a:prstGeom prst="rect">
                <a:avLst/>
              </a:prstGeom>
              <a:blipFill rotWithShape="0">
                <a:blip r:embed="rId9"/>
                <a:stretch>
                  <a:fillRect t="-208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-482426" y="3577398"/>
                <a:ext cx="7425645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000" dirty="0">
                    <a:latin typeface="Times New Roman"/>
                    <a:ea typeface="Times New Roman"/>
                    <a:cs typeface="Times New Roman"/>
                  </a:rPr>
                  <a:t>Suy ra thiết diện là tứ giác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𝐴𝑁𝑀𝑃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2426" y="3577398"/>
                <a:ext cx="7425645" cy="446276"/>
              </a:xfrm>
              <a:prstGeom prst="rect">
                <a:avLst/>
              </a:prstGeom>
              <a:blipFill rotWithShape="0">
                <a:blip r:embed="rId10"/>
                <a:stretch>
                  <a:fillRect t="-4110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-482426" y="3858978"/>
                <a:ext cx="8335702" cy="881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000" dirty="0">
                    <a:latin typeface="Times New Roman"/>
                    <a:ea typeface="Times New Roman"/>
                    <a:cs typeface="Times New Roman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𝐵𝐷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𝐴𝐶</m:t>
                            </m:r>
                          </m:e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𝐵𝐷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⊥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𝑆𝑂</m:t>
                            </m:r>
                          </m:e>
                        </m:eqArr>
                      </m:e>
                    </m:d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𝑆𝐴𝐶</m:t>
                        </m:r>
                      </m:e>
                    </m:d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2426" y="3858978"/>
                <a:ext cx="8335702" cy="88184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-482426" y="4657581"/>
                <a:ext cx="7017804" cy="59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000" dirty="0">
                    <a:latin typeface="Times New Roman"/>
                    <a:ea typeface="Times New Roman"/>
                    <a:cs typeface="Times New Roman"/>
                  </a:rPr>
                  <a:t>Mặt khác: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//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𝐴𝑁𝑀𝑃</m:t>
                        </m:r>
                      </m:sub>
                    </m:sSub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2426" y="4657581"/>
                <a:ext cx="7017804" cy="592150"/>
              </a:xfrm>
              <a:prstGeom prst="rect">
                <a:avLst/>
              </a:prstGeom>
              <a:blipFill rotWithShape="0">
                <a:blip r:embed="rId12"/>
                <a:stretch>
                  <a:fillRect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-482426" y="5184352"/>
                <a:ext cx="3265515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000" dirty="0">
                    <a:latin typeface="Times New Roman"/>
                    <a:ea typeface="Times New Roman"/>
                    <a:cs typeface="Times New Roman"/>
                  </a:rPr>
                  <a:t>+ Tính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:</a:t>
                </a:r>
                <a:endParaRPr lang="en-US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2426" y="5184352"/>
                <a:ext cx="3265515" cy="446276"/>
              </a:xfrm>
              <a:prstGeom prst="rect">
                <a:avLst/>
              </a:prstGeom>
              <a:blipFill rotWithShape="0">
                <a:blip r:embed="rId13"/>
                <a:stretch>
                  <a:fillRect t="-270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-304403" y="5384910"/>
                <a:ext cx="8448770" cy="881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000" dirty="0">
                    <a:latin typeface="Times New Roman"/>
                    <a:ea typeface="Times New Roman"/>
                    <a:cs typeface="Times New Roman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𝑆𝐴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𝑆𝐶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𝐴𝐶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</m:e>
                        </m:eqArr>
                      </m:e>
                    </m:d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𝑆𝐴𝐶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403" y="5384910"/>
                <a:ext cx="8448770" cy="88184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-332185" y="5887620"/>
                <a:ext cx="8768330" cy="81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vi-VN" sz="2000" i="1"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  <m:r>
                      <a:rPr lang="vi-VN" sz="20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</m:t>
                            </m:r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vi-VN" sz="20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vi-VN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2185" y="5887620"/>
                <a:ext cx="8768330" cy="81259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1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65" grpId="0"/>
      <p:bldP spid="66" grpId="0"/>
      <p:bldP spid="67" grpId="0"/>
      <p:bldP spid="68" grpId="0"/>
      <p:bldP spid="6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258578"/>
            <a:ext cx="11834900" cy="4597615"/>
            <a:chOff x="184495" y="3636277"/>
            <a:chExt cx="11834900" cy="459821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3692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66547"/>
            <a:chOff x="534987" y="1869705"/>
            <a:chExt cx="23340848" cy="22922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Cho hình chóp đều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𝑆</m:t>
                      </m:r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có tất cả các cạnh bằng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𝑎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, điểm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𝑀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thuộc cạnh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𝑆𝐶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sao cho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𝑆𝑀</m:t>
                      </m:r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2800" i="1">
                          <a:latin typeface="Cambria Math"/>
                          <a:ea typeface="Calibri"/>
                          <a:cs typeface="Times New Roman"/>
                        </a:rPr>
                        <m:t>𝑀𝐶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Calibri"/>
                              <a:cs typeface="Times New Roman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chứa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Calibri"/>
                          <a:cs typeface="Times New Roman"/>
                        </a:rPr>
                        <m:t>𝐴𝑀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và song song với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Calibri"/>
                          <a:cs typeface="Times New Roman"/>
                        </a:rPr>
                        <m:t>𝐵𝐷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 Tính diện tích thiết diện của hình chóp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  <a:ea typeface="Calibri"/>
                          <a:cs typeface="Times New Roman"/>
                        </a:rPr>
                        <m:t>𝑆</m:t>
                      </m:r>
                      <m:r>
                        <a:rPr lang="vi-VN" sz="28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vi-VN" sz="2800" i="1">
                          <a:latin typeface="Cambria Math"/>
                          <a:ea typeface="Calibri"/>
                          <a:cs typeface="Times New Roman"/>
                        </a:rPr>
                        <m:t>𝐴𝐵𝐶𝐷</m:t>
                      </m:r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 cắt bởi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  <a:ea typeface="Calibri"/>
                              <a:cs typeface="Times New Roman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/>
                      <a:ea typeface="Times New Roman"/>
                      <a:cs typeface="Times New Roman"/>
                    </a:rPr>
                    <a:t>.</a:t>
                  </a:r>
                  <a:endPara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08" y="2055603"/>
                  <a:ext cx="19835650" cy="2106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05" t="-8738" r="-602" b="-126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456308"/>
            <a:ext cx="11445655" cy="765956"/>
            <a:chOff x="247182" y="2209878"/>
            <a:chExt cx="11445655" cy="76605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236084"/>
              <a:ext cx="2624714" cy="739849"/>
              <a:chOff x="5537206" y="1703021"/>
              <a:chExt cx="2615815" cy="68779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703021"/>
                    <a:ext cx="2132975" cy="6877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703021"/>
                    <a:ext cx="2132975" cy="68779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219697"/>
              <a:ext cx="2788629" cy="739850"/>
              <a:chOff x="5537206" y="1687779"/>
              <a:chExt cx="2779174" cy="68779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687779"/>
                    <a:ext cx="2130706" cy="687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26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15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687779"/>
                    <a:ext cx="2130706" cy="68779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209878"/>
              <a:ext cx="2710653" cy="742338"/>
              <a:chOff x="5537206" y="1678652"/>
              <a:chExt cx="2701462" cy="69010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678652"/>
                    <a:ext cx="2157197" cy="687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26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15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678652"/>
                    <a:ext cx="2157197" cy="68779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284307"/>
              <a:ext cx="2697897" cy="675079"/>
              <a:chOff x="5537206" y="1747849"/>
              <a:chExt cx="2688751" cy="62758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47849"/>
                    <a:ext cx="2147898" cy="627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000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sz="20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vi-VN" sz="20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47849"/>
                    <a:ext cx="2147898" cy="62758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094074" y="1625284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03" y="2417848"/>
            <a:ext cx="4760928" cy="420648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extBox 69"/>
          <p:cNvSpPr txBox="1"/>
          <p:nvPr/>
        </p:nvSpPr>
        <p:spPr>
          <a:xfrm>
            <a:off x="-489527" y="2731956"/>
            <a:ext cx="26838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992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000">
                <a:latin typeface="Times New Roman"/>
                <a:ea typeface="Times New Roman"/>
                <a:cs typeface="Times New Roman"/>
              </a:rPr>
              <a:t>+ Tính </a:t>
            </a:r>
            <a:r>
              <a:rPr lang="en-US" sz="2000" i="1">
                <a:latin typeface="Times New Roman"/>
                <a:ea typeface="Times New Roman"/>
                <a:cs typeface="Times New Roman"/>
              </a:rPr>
              <a:t>NP</a:t>
            </a:r>
            <a:r>
              <a:rPr lang="vi-VN" sz="2000">
                <a:latin typeface="Times New Roman"/>
                <a:ea typeface="Times New Roman"/>
                <a:cs typeface="Times New Roman"/>
              </a:rPr>
              <a:t>:</a:t>
            </a:r>
            <a:endParaRPr lang="en-US" sz="2000"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-505288" y="2937012"/>
                <a:ext cx="8248413" cy="59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000" dirty="0">
                    <a:latin typeface="Times New Roman"/>
                    <a:ea typeface="Times New Roman"/>
                    <a:cs typeface="Times New Roman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//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𝑁𝑃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𝐵𝐷</m:t>
                        </m:r>
                      </m:den>
                    </m:f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𝑆𝐼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𝑆𝑂</m:t>
                        </m:r>
                      </m:den>
                    </m:f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𝑆𝐼</m:t>
                        </m:r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𝐵𝐷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𝑆𝑂</m:t>
                        </m:r>
                      </m:den>
                    </m:f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5288" y="2937012"/>
                <a:ext cx="8248413" cy="597471"/>
              </a:xfrm>
              <a:prstGeom prst="rect">
                <a:avLst/>
              </a:prstGeom>
              <a:blipFill rotWithShape="0">
                <a:blip r:embed="rId9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-423415" y="3385739"/>
                <a:ext cx="10370235" cy="59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000" smtClean="0">
                    <a:latin typeface="Times New Roman"/>
                    <a:ea typeface="Times New Roman"/>
                    <a:cs typeface="Times New Roman"/>
                  </a:rPr>
                  <a:t>Gọi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𝑆𝐼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𝑆𝑂</m:t>
                        </m:r>
                      </m:den>
                    </m:f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</m:oMath>
                </a14:m>
                <a:r>
                  <a:rPr lang="vi-VN" sz="2000" smtClean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2000" smtClean="0"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vi-VN" sz="2000" smtClean="0">
                    <a:effectLst/>
                    <a:latin typeface="Times New Roman"/>
                    <a:ea typeface="Times New Roman"/>
                    <a:cs typeface="Times New Roman"/>
                  </a:rPr>
                  <a:t>Ta </a:t>
                </a:r>
                <a:r>
                  <a:rPr lang="vi-VN" sz="2000">
                    <a:effectLst/>
                    <a:latin typeface="Times New Roman"/>
                    <a:ea typeface="Times New Roman"/>
                    <a:cs typeface="Times New Roman"/>
                  </a:rPr>
                  <a:t>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𝐴𝐼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𝐴𝑆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𝑆𝐼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𝑆𝑂</m:t>
                        </m:r>
                      </m:e>
                    </m:acc>
                    <m:r>
                      <a:rPr lang="en-US" sz="20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;     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𝐴𝑀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𝐴𝑆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𝑆𝑀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𝑆𝐶</m:t>
                        </m:r>
                      </m:e>
                    </m:acc>
                  </m:oMath>
                </a14:m>
                <a:r>
                  <a:rPr lang="vi-VN" sz="20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3415" y="3385739"/>
                <a:ext cx="10370235" cy="597471"/>
              </a:xfrm>
              <a:prstGeom prst="rect">
                <a:avLst/>
              </a:prstGeom>
              <a:blipFill rotWithShape="0">
                <a:blip r:embed="rId10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-426455" y="3838427"/>
                <a:ext cx="10890913" cy="594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 thẳng hàng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⇔</m:t>
                    </m:r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𝐴𝐼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𝑙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𝐴𝑀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𝑆𝑂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𝑙𝑆𝐴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𝑙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𝑆𝐶</m:t>
                        </m:r>
                      </m:e>
                    </m:acc>
                  </m:oMath>
                </a14:m>
                <a:endParaRPr lang="en-US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6455" y="3838427"/>
                <a:ext cx="10890913" cy="594715"/>
              </a:xfrm>
              <a:prstGeom prst="rect">
                <a:avLst/>
              </a:prstGeom>
              <a:blipFill rotWithShape="0">
                <a:blip r:embed="rId11"/>
                <a:stretch>
                  <a:fillRect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-505288" y="4088487"/>
                <a:ext cx="12119212" cy="1402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latin typeface="Cambria Math"/>
                        <a:ea typeface="Times New Roman"/>
                        <a:cs typeface="Times New Roman"/>
                      </a:rPr>
                      <m:t>⇔−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𝑆𝐴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𝑆𝐴</m:t>
                            </m:r>
                          </m:e>
                        </m:acc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𝑆𝐶</m:t>
                            </m:r>
                          </m:e>
                        </m:acc>
                      </m:e>
                    </m:d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𝑙𝑆𝐴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𝑙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𝑆𝐶</m:t>
                        </m:r>
                      </m:e>
                    </m:acc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𝑘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𝑙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𝑘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vi-VN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𝑙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vi-VN" sz="2000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𝑘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vi-VN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den>
                            </m:f>
                          </m:e>
                          <m:e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𝑙</m:t>
                            </m:r>
                            <m:r>
                              <a:rPr lang="vi-VN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20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5288" y="4088487"/>
                <a:ext cx="12119212" cy="140294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-144857" y="5297753"/>
                <a:ext cx="7988587" cy="771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𝑆𝐼</m:t>
                        </m:r>
                      </m:num>
                      <m:den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𝑆𝑂</m:t>
                        </m:r>
                      </m:den>
                    </m:f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𝐵𝐷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+mj-lt"/>
                    <a:ea typeface="Times New Roman"/>
                    <a:cs typeface="Times New Roman"/>
                  </a:rPr>
                  <a:t>.</a:t>
                </a:r>
                <a:endParaRPr lang="en-US" sz="2400" dirty="0">
                  <a:latin typeface="+mj-lt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4857" y="5297753"/>
                <a:ext cx="7988587" cy="771814"/>
              </a:xfrm>
              <a:prstGeom prst="rect">
                <a:avLst/>
              </a:prstGeom>
              <a:blipFill rotWithShape="0">
                <a:blip r:embed="rId13"/>
                <a:stretch>
                  <a:fillRect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-84054" y="6031602"/>
                <a:ext cx="9680910" cy="771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𝐴𝑁𝑀𝑃</m:t>
                        </m:r>
                      </m:sub>
                    </m:sSub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𝑁𝑃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vi-VN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26</m:t>
                            </m:r>
                          </m:e>
                        </m:rad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2400">
                    <a:effectLst/>
                    <a:latin typeface="+mj-lt"/>
                    <a:ea typeface="Times New Roman"/>
                    <a:cs typeface="Times New Roman"/>
                  </a:rPr>
                  <a:t>.</a:t>
                </a:r>
                <a:endParaRPr lang="en-US" sz="2400">
                  <a:latin typeface="+mj-lt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054" y="6031602"/>
                <a:ext cx="9680910" cy="771750"/>
              </a:xfrm>
              <a:prstGeom prst="rect">
                <a:avLst/>
              </a:prstGeom>
              <a:blipFill rotWithShape="0">
                <a:blip r:embed="rId14"/>
                <a:stretch>
                  <a:fillRect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7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243834"/>
            <a:ext cx="11834900" cy="4612359"/>
            <a:chOff x="184495" y="3636277"/>
            <a:chExt cx="11834900" cy="461295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3840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90888"/>
            <a:chOff x="534987" y="1869705"/>
            <a:chExt cx="23340848" cy="233307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6639" y="1880138"/>
                  <a:ext cx="19835650" cy="2322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nl-NL" sz="2400" dirty="0">
                      <a:latin typeface="Times New Roman"/>
                      <a:ea typeface="Times New Roman"/>
                      <a:cs typeface="Times New Roman"/>
                    </a:rPr>
                    <a:t>Cho hình lăng trụ đứng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. 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𝐸𝐹𝐺𝐻</m:t>
                      </m:r>
                    </m:oMath>
                  </a14:m>
                  <a:r>
                    <a:rPr lang="nl-NL" sz="2400" dirty="0">
                      <a:latin typeface="Times New Roman"/>
                      <a:ea typeface="Times New Roman"/>
                      <a:cs typeface="Times New Roman"/>
                    </a:rPr>
                    <a:t>, đáy là hình thang cân có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  <m:r>
                        <m:rPr>
                          <m:nor/>
                        </m:rPr>
                        <a:rPr lang="nl-NL" sz="2400">
                          <a:latin typeface="Times New Roman"/>
                          <a:ea typeface="Times New Roman"/>
                          <a:cs typeface="Times New Roman"/>
                        </a:rPr>
                        <m:t> // </m:t>
                      </m:r>
                      <m:r>
                        <m:rPr>
                          <m:nor/>
                        </m:rPr>
                        <a:rPr lang="nl-NL" sz="2400">
                          <a:latin typeface="Times New Roman"/>
                          <a:ea typeface="Times New Roman"/>
                          <a:cs typeface="Times New Roman"/>
                        </a:rPr>
                        <m:t>CD</m:t>
                      </m:r>
                    </m:oMath>
                  </a14:m>
                  <a:r>
                    <a:rPr lang="nl-NL" sz="2400" dirty="0">
                      <a:latin typeface="Times New Roman"/>
                      <a:ea typeface="Times New Roman"/>
                      <a:cs typeface="Times New Roman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𝐶𝐷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2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𝐴𝐷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</m:oMath>
                  </a14:m>
                  <a:r>
                    <a:rPr lang="nl-NL" sz="2400" dirty="0">
                      <a:latin typeface="Times New Roman"/>
                      <a:ea typeface="Times New Roman"/>
                      <a:cs typeface="Times New Roman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𝐼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𝐽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𝐾</m:t>
                      </m:r>
                    </m:oMath>
                  </a14:m>
                  <a:r>
                    <a:rPr lang="nl-NL" sz="2400" dirty="0">
                      <a:latin typeface="Times New Roman"/>
                      <a:ea typeface="Times New Roman"/>
                      <a:cs typeface="Times New Roman"/>
                    </a:rPr>
                    <a:t> lần lượt là trung điểm của các cạnh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𝐶𝐷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𝐸𝐹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𝐺𝐻</m:t>
                      </m:r>
                    </m:oMath>
                  </a14:m>
                  <a:r>
                    <a:rPr lang="nl-NL" sz="2400" dirty="0">
                      <a:latin typeface="Times New Roman"/>
                      <a:ea typeface="Times New Roman"/>
                      <a:cs typeface="Times New Roman"/>
                    </a:rPr>
                    <a:t>, góc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nl-NL" sz="2400">
                              <a:latin typeface="Times New Roman"/>
                              <a:ea typeface="Times New Roman"/>
                              <a:cs typeface="Times New Roman"/>
                            </a:rPr>
                            <m:t>IJ</m:t>
                          </m:r>
                          <m:r>
                            <a:rPr lang="en-US" sz="2400" i="1"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</m:acc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=6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nl-NL" sz="2400" i="1"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nl-NL" sz="2400" i="1"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nl-NL" sz="2400" dirty="0">
                      <a:latin typeface="Times New Roman"/>
                      <a:ea typeface="Times New Roman"/>
                      <a:cs typeface="Times New Roman"/>
                    </a:rPr>
                    <a:t>. </a:t>
                  </a:r>
                  <a:r>
                    <a:rPr lang="en-US" sz="2400" dirty="0" err="1">
                      <a:latin typeface="Times New Roman"/>
                      <a:ea typeface="Times New Roman"/>
                      <a:cs typeface="Times New Roman"/>
                    </a:rPr>
                    <a:t>Tính</a:t>
                  </a:r>
                  <a:r>
                    <a:rPr lang="en-US" sz="24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400" dirty="0" err="1">
                      <a:latin typeface="Times New Roman"/>
                      <a:ea typeface="Times New Roman"/>
                      <a:cs typeface="Times New Roman"/>
                    </a:rPr>
                    <a:t>diện</a:t>
                  </a:r>
                  <a:r>
                    <a:rPr lang="en-US" sz="24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400" dirty="0" err="1">
                      <a:latin typeface="Times New Roman"/>
                      <a:ea typeface="Times New Roman"/>
                      <a:cs typeface="Times New Roman"/>
                    </a:rPr>
                    <a:t>tích</a:t>
                  </a:r>
                  <a:r>
                    <a:rPr lang="en-US" sz="24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400" dirty="0" err="1">
                      <a:latin typeface="Times New Roman"/>
                      <a:ea typeface="Times New Roman"/>
                      <a:cs typeface="Times New Roman"/>
                    </a:rPr>
                    <a:t>hình</a:t>
                  </a:r>
                  <a:r>
                    <a:rPr lang="en-US" sz="24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400" dirty="0" err="1">
                      <a:latin typeface="Times New Roman"/>
                      <a:ea typeface="Times New Roman"/>
                      <a:cs typeface="Times New Roman"/>
                    </a:rPr>
                    <a:t>thang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𝐶𝐷𝐸𝐹</m:t>
                      </m:r>
                    </m:oMath>
                  </a14:m>
                  <a:r>
                    <a:rPr lang="en-US" sz="2400" dirty="0">
                      <a:latin typeface="Times New Roman"/>
                      <a:ea typeface="Times New Roman"/>
                      <a:cs typeface="Times New Roman"/>
                    </a:rPr>
                    <a:t>.</a:t>
                  </a:r>
                  <a:endParaRPr lang="en-US" sz="2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6639" y="1880138"/>
                  <a:ext cx="19835650" cy="23226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64" t="-3509" r="-964" b="-877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541372"/>
            <a:ext cx="11445655" cy="627686"/>
            <a:chOff x="247182" y="2324451"/>
            <a:chExt cx="11445655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24714" cy="627762"/>
              <a:chOff x="5537206" y="1785167"/>
              <a:chExt cx="261581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788629" cy="627753"/>
              <a:chOff x="5537206" y="1785173"/>
              <a:chExt cx="277917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533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ra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53362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4313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</m:e>
                          </m:rad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43132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927" y="2987887"/>
            <a:ext cx="2606675" cy="286448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461394" y="2813505"/>
                <a:ext cx="8189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latin typeface="Times New Roman"/>
                    <a:ea typeface="Times New Roman"/>
                  </a:rPr>
                  <a:t>Ta </a:t>
                </a:r>
                <a:r>
                  <a:rPr lang="fr-FR" sz="2800" dirty="0" err="1">
                    <a:latin typeface="Times New Roman"/>
                    <a:ea typeface="Times New Roman"/>
                  </a:rPr>
                  <a:t>có</a:t>
                </a:r>
                <a:r>
                  <a:rPr lang="fr-FR" sz="28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𝐶𝐷𝐸𝐹</m:t>
                    </m:r>
                  </m:oMath>
                </a14:m>
                <a:r>
                  <a:rPr lang="fr-FR" sz="28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</a:rPr>
                  <a:t>cũng</a:t>
                </a:r>
                <a:r>
                  <a:rPr lang="fr-FR" sz="2800" dirty="0">
                    <a:effectLst/>
                    <a:latin typeface="Times New Roman"/>
                    <a:ea typeface="Times New Roman"/>
                  </a:rPr>
                  <a:t> là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</a:rPr>
                  <a:t>hình</a:t>
                </a:r>
                <a:r>
                  <a:rPr lang="fr-FR" sz="28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</a:rPr>
                  <a:t>thang</a:t>
                </a:r>
                <a:r>
                  <a:rPr lang="fr-FR" sz="28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</a:rPr>
                  <a:t>cân</a:t>
                </a:r>
                <a:r>
                  <a:rPr lang="fr-FR" sz="28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</a:rPr>
                  <a:t>nên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𝐼𝐽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</m:t>
                    </m:r>
                  </m:oMath>
                </a14:m>
                <a:r>
                  <a:rPr lang="fr-FR" sz="2800" dirty="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394" y="2813505"/>
                <a:ext cx="8189272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564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29819" y="3334538"/>
                <a:ext cx="8495348" cy="965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800">
                    <a:latin typeface="Times New Roman"/>
                    <a:ea typeface="Times New Roman"/>
                    <a:cs typeface="Times New Roman"/>
                  </a:rPr>
                  <a:t>Ta lại có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𝐾𝐽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𝐶𝐷𝐸𝐹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𝐸𝐹𝐺𝐻</m:t>
                        </m:r>
                      </m:e>
                    </m:d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nên góc giữa hai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𝐶𝐷𝐸𝐹</m:t>
                        </m:r>
                      </m:e>
                    </m:d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𝐸𝐹𝐺𝐻</m:t>
                        </m:r>
                      </m:e>
                    </m:d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là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800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IJ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e>
                    </m:acc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=6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19" y="3334538"/>
                <a:ext cx="8495348" cy="965329"/>
              </a:xfrm>
              <a:prstGeom prst="rect">
                <a:avLst/>
              </a:prstGeom>
              <a:blipFill rotWithShape="0">
                <a:blip r:embed="rId10"/>
                <a:stretch>
                  <a:fillRect l="-1506" t="-6329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25355" y="4272571"/>
                <a:ext cx="7948822" cy="2043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800">
                    <a:latin typeface="Times New Roman"/>
                    <a:ea typeface="Times New Roman"/>
                    <a:cs typeface="Times New Roman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𝐸𝐹𝐺𝐻</m:t>
                    </m:r>
                  </m:oMath>
                </a14:m>
                <a:r>
                  <a:rPr lang="fr-FR" sz="280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là hình lăng trụ đứng nên các cạnh bên vuông góc với đáy. Ta có hình thang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𝐸𝐹𝐺𝐻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là hình chiếu vuông góc của hình thang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𝐸𝐹𝐶𝐷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lên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𝐸𝐹𝐺𝐻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fr-FR" sz="2800">
                    <a:effectLst/>
                    <a:latin typeface="Times New Roman"/>
                    <a:ea typeface="Times New Roman"/>
                    <a:cs typeface="Times New Roman"/>
                  </a:rPr>
                  <a:t> Do đó: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𝐸𝐹𝐶𝐷</m:t>
                        </m:r>
                      </m:sub>
                    </m:sSub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𝐸𝐹𝐺𝐻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𝑐𝑜𝑠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𝐼𝐽𝐾</m:t>
                                </m:r>
                              </m:e>
                            </m:acc>
                          </m:e>
                        </m:func>
                      </m:den>
                    </m:f>
                  </m:oMath>
                </a14:m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55" y="4272571"/>
                <a:ext cx="7948822" cy="2043573"/>
              </a:xfrm>
              <a:prstGeom prst="rect">
                <a:avLst/>
              </a:prstGeom>
              <a:blipFill rotWithShape="0">
                <a:blip r:embed="rId11"/>
                <a:stretch>
                  <a:fillRect l="-1610" t="-3284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9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63" grpId="0"/>
      <p:bldP spid="64" grpId="0"/>
      <p:bldP spid="6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9023" y="2243834"/>
            <a:ext cx="11834900" cy="4612359"/>
            <a:chOff x="184495" y="3636277"/>
            <a:chExt cx="11834900" cy="461295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3840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90888"/>
            <a:chOff x="534987" y="1869705"/>
            <a:chExt cx="23340848" cy="233307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8"/>
              <a:chOff x="534987" y="1647866"/>
              <a:chExt cx="23340848" cy="222988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46639" y="1880138"/>
                  <a:ext cx="19835650" cy="2322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nl-NL" sz="2400" dirty="0">
                      <a:latin typeface="Times New Roman"/>
                      <a:ea typeface="Times New Roman"/>
                      <a:cs typeface="Times New Roman"/>
                    </a:rPr>
                    <a:t>Cho hình lăng trụ đứng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𝐴𝐵𝐶𝐷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. 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𝐸𝐹𝐺𝐻</m:t>
                      </m:r>
                    </m:oMath>
                  </a14:m>
                  <a:r>
                    <a:rPr lang="nl-NL" sz="2400" dirty="0">
                      <a:latin typeface="Times New Roman"/>
                      <a:ea typeface="Times New Roman"/>
                      <a:cs typeface="Times New Roman"/>
                    </a:rPr>
                    <a:t>, đáy là hình thang cân có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  <m:r>
                        <m:rPr>
                          <m:nor/>
                        </m:rPr>
                        <a:rPr lang="nl-NL" sz="2400">
                          <a:latin typeface="Times New Roman"/>
                          <a:ea typeface="Times New Roman"/>
                          <a:cs typeface="Times New Roman"/>
                        </a:rPr>
                        <m:t> // </m:t>
                      </m:r>
                      <m:r>
                        <m:rPr>
                          <m:nor/>
                        </m:rPr>
                        <a:rPr lang="nl-NL" sz="2400">
                          <a:latin typeface="Times New Roman"/>
                          <a:ea typeface="Times New Roman"/>
                          <a:cs typeface="Times New Roman"/>
                        </a:rPr>
                        <m:t>CD</m:t>
                      </m:r>
                    </m:oMath>
                  </a14:m>
                  <a:r>
                    <a:rPr lang="nl-NL" sz="2400" dirty="0">
                      <a:latin typeface="Times New Roman"/>
                      <a:ea typeface="Times New Roman"/>
                      <a:cs typeface="Times New Roman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𝐶𝐷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𝐴𝐵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2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𝐴𝐷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</m:oMath>
                  </a14:m>
                  <a:r>
                    <a:rPr lang="nl-NL" sz="2400" dirty="0">
                      <a:latin typeface="Times New Roman"/>
                      <a:ea typeface="Times New Roman"/>
                      <a:cs typeface="Times New Roman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𝐼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𝐽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𝐾</m:t>
                      </m:r>
                    </m:oMath>
                  </a14:m>
                  <a:r>
                    <a:rPr lang="nl-NL" sz="2400" dirty="0">
                      <a:latin typeface="Times New Roman"/>
                      <a:ea typeface="Times New Roman"/>
                      <a:cs typeface="Times New Roman"/>
                    </a:rPr>
                    <a:t> lần lượt là trung điểm của các cạnh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𝐶𝐷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𝐸𝐹</m:t>
                      </m:r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𝐺𝐻</m:t>
                      </m:r>
                    </m:oMath>
                  </a14:m>
                  <a:r>
                    <a:rPr lang="nl-NL" sz="2400" dirty="0">
                      <a:latin typeface="Times New Roman"/>
                      <a:ea typeface="Times New Roman"/>
                      <a:cs typeface="Times New Roman"/>
                    </a:rPr>
                    <a:t>, góc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nl-NL" sz="2400">
                              <a:latin typeface="Times New Roman"/>
                              <a:ea typeface="Times New Roman"/>
                              <a:cs typeface="Times New Roman"/>
                            </a:rPr>
                            <m:t>IJ</m:t>
                          </m:r>
                          <m:r>
                            <a:rPr lang="en-US" sz="2400" i="1">
                              <a:latin typeface="Cambria Math"/>
                              <a:ea typeface="Times New Roman"/>
                              <a:cs typeface="Times New Roman"/>
                            </a:rPr>
                            <m:t>𝐾</m:t>
                          </m:r>
                        </m:e>
                      </m:acc>
                      <m:r>
                        <a:rPr lang="nl-NL" sz="2400" i="1">
                          <a:latin typeface="Cambria Math"/>
                          <a:ea typeface="Times New Roman"/>
                          <a:cs typeface="Times New Roman"/>
                        </a:rPr>
                        <m:t>=6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nl-NL" sz="2400" i="1"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nl-NL" sz="2400" i="1"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nl-NL" sz="2400" dirty="0">
                      <a:latin typeface="Times New Roman"/>
                      <a:ea typeface="Times New Roman"/>
                      <a:cs typeface="Times New Roman"/>
                    </a:rPr>
                    <a:t>. </a:t>
                  </a:r>
                  <a:r>
                    <a:rPr lang="en-US" sz="2400" dirty="0" err="1">
                      <a:latin typeface="Times New Roman"/>
                      <a:ea typeface="Times New Roman"/>
                      <a:cs typeface="Times New Roman"/>
                    </a:rPr>
                    <a:t>Tính</a:t>
                  </a:r>
                  <a:r>
                    <a:rPr lang="en-US" sz="24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400" dirty="0" err="1">
                      <a:latin typeface="Times New Roman"/>
                      <a:ea typeface="Times New Roman"/>
                      <a:cs typeface="Times New Roman"/>
                    </a:rPr>
                    <a:t>diện</a:t>
                  </a:r>
                  <a:r>
                    <a:rPr lang="en-US" sz="24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400" dirty="0" err="1">
                      <a:latin typeface="Times New Roman"/>
                      <a:ea typeface="Times New Roman"/>
                      <a:cs typeface="Times New Roman"/>
                    </a:rPr>
                    <a:t>tích</a:t>
                  </a:r>
                  <a:r>
                    <a:rPr lang="en-US" sz="24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400" dirty="0" err="1">
                      <a:latin typeface="Times New Roman"/>
                      <a:ea typeface="Times New Roman"/>
                      <a:cs typeface="Times New Roman"/>
                    </a:rPr>
                    <a:t>hình</a:t>
                  </a:r>
                  <a:r>
                    <a:rPr lang="en-US" sz="2400" dirty="0"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2400" dirty="0" err="1">
                      <a:latin typeface="Times New Roman"/>
                      <a:ea typeface="Times New Roman"/>
                      <a:cs typeface="Times New Roman"/>
                    </a:rPr>
                    <a:t>thang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𝐶𝐷𝐸𝐹</m:t>
                      </m:r>
                    </m:oMath>
                  </a14:m>
                  <a:r>
                    <a:rPr lang="en-US" sz="2400" dirty="0">
                      <a:latin typeface="Times New Roman"/>
                      <a:ea typeface="Times New Roman"/>
                      <a:cs typeface="Times New Roman"/>
                    </a:rPr>
                    <a:t>.</a:t>
                  </a:r>
                  <a:endParaRPr lang="en-US" sz="2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6639" y="1880138"/>
                  <a:ext cx="19835650" cy="23226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64" t="-3509" r="-964" b="-877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3" y="1541372"/>
            <a:ext cx="11445655" cy="627686"/>
            <a:chOff x="247182" y="2324451"/>
            <a:chExt cx="11445655" cy="6277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324451"/>
              <a:ext cx="2624714" cy="627762"/>
              <a:chOff x="5537206" y="1785167"/>
              <a:chExt cx="2615815" cy="58359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8" y="1785167"/>
                <a:ext cx="2248563" cy="583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46" y="1826430"/>
                    <a:ext cx="2132975" cy="4864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324465"/>
              <a:ext cx="2788629" cy="627753"/>
              <a:chOff x="5537206" y="1785173"/>
              <a:chExt cx="2779174" cy="5835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85173"/>
                <a:ext cx="2407510" cy="5835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74" y="1811187"/>
                    <a:ext cx="2130706" cy="4864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4" y="2324459"/>
              <a:ext cx="2710653" cy="627757"/>
              <a:chOff x="5537206" y="1785171"/>
              <a:chExt cx="2701462" cy="58358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785171"/>
                <a:ext cx="2299011" cy="5835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02060"/>
                    <a:ext cx="2157197" cy="533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rad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02060"/>
                    <a:ext cx="2157197" cy="53362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2324462"/>
              <a:ext cx="2697897" cy="627752"/>
              <a:chOff x="5537206" y="1785172"/>
              <a:chExt cx="2688751" cy="583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85172"/>
                <a:ext cx="2312641" cy="5835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71258"/>
                    <a:ext cx="2147898" cy="4313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914400">
                      <a:lnSpc>
                        <a:spcPct val="90000"/>
                      </a:lnSpc>
                      <a:spcBef>
                        <a:spcPts val="1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</m:e>
                          </m:rad>
                        </m:oMath>
                      </m:oMathPara>
                    </a14:m>
                    <a:endPara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71258"/>
                    <a:ext cx="2147898" cy="43132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08498" y="1624073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pic>
        <p:nvPicPr>
          <p:cNvPr id="49" name="Picture 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927" y="2987887"/>
            <a:ext cx="2606675" cy="286448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4811" y="3034289"/>
                <a:ext cx="8878119" cy="726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latin typeface="Times New Roman"/>
                    <a:ea typeface="Times New Roman"/>
                  </a:rPr>
                  <a:t>Do </a:t>
                </a:r>
                <a:r>
                  <a:rPr lang="fr-FR" sz="2800" dirty="0" err="1">
                    <a:latin typeface="Times New Roman"/>
                    <a:ea typeface="Times New Roman"/>
                  </a:rPr>
                  <a:t>hình</a:t>
                </a:r>
                <a:r>
                  <a:rPr lang="fr-FR" sz="2800" dirty="0"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latin typeface="Times New Roman"/>
                    <a:ea typeface="Times New Roman"/>
                  </a:rPr>
                  <a:t>thang</a:t>
                </a:r>
                <a:r>
                  <a:rPr lang="fr-FR" sz="2800" dirty="0"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latin typeface="Times New Roman"/>
                    <a:ea typeface="Times New Roman"/>
                  </a:rPr>
                  <a:t>cân</a:t>
                </a:r>
                <a:r>
                  <a:rPr lang="fr-FR" sz="28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</m:oMath>
                </a14:m>
                <a:r>
                  <a:rPr lang="fr-FR" sz="28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effectLst/>
                    <a:latin typeface="Times New Roman"/>
                    <a:ea typeface="Times New Roman"/>
                  </a:rPr>
                  <a:t>có</a:t>
                </a:r>
                <a:r>
                  <a:rPr lang="fr-FR" sz="28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𝐴𝐷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" y="3034289"/>
                <a:ext cx="8878119" cy="726994"/>
              </a:xfrm>
              <a:prstGeom prst="rect">
                <a:avLst/>
              </a:prstGeom>
              <a:blipFill rotWithShape="1">
                <a:blip r:embed="rId9"/>
                <a:stretch>
                  <a:fillRect l="-1373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50125" y="3671248"/>
                <a:ext cx="502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>
                    <a:latin typeface="Times New Roman"/>
                    <a:ea typeface="Times New Roman"/>
                  </a:rPr>
                  <a:t>suy ra chiều cao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h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5" y="3671248"/>
                <a:ext cx="5022375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2549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63773" y="4189858"/>
                <a:ext cx="8024882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800">
                    <a:latin typeface="Times New Roman"/>
                    <a:ea typeface="Times New Roman"/>
                    <a:cs typeface="Times New Roman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𝐸𝐹𝐺𝐻</m:t>
                        </m:r>
                      </m:sub>
                    </m:sSub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</m:t>
                        </m:r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𝐶𝐷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h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73" y="4189858"/>
                <a:ext cx="8024882" cy="700705"/>
              </a:xfrm>
              <a:prstGeom prst="rect">
                <a:avLst/>
              </a:prstGeom>
              <a:blipFill rotWithShape="1">
                <a:blip r:embed="rId11"/>
                <a:stretch>
                  <a:fillRect l="-1596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9177" y="5131552"/>
                <a:ext cx="11272953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𝐸𝐹𝐺𝐻</m:t>
                        </m:r>
                      </m:sub>
                    </m:sSub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</m:t>
                        </m:r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𝐶𝐷</m:t>
                        </m:r>
                      </m:e>
                    </m:d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h</m:t>
                    </m:r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800" smtClean="0">
                    <a:effectLst/>
                    <a:latin typeface="Times New Roman"/>
                    <a:ea typeface="Times New Roman"/>
                  </a:rPr>
                  <a:t>    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𝐸𝐹𝐶𝐷</m:t>
                        </m:r>
                      </m:sub>
                    </m:sSub>
                    <m:r>
                      <a:rPr lang="fr-FR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=4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7" y="5131552"/>
                <a:ext cx="11272953" cy="700705"/>
              </a:xfrm>
              <a:prstGeom prst="rect">
                <a:avLst/>
              </a:prstGeom>
              <a:blipFill rotWithShape="1">
                <a:blip r:embed="rId12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7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66" grpId="0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7776" y="965966"/>
            <a:ext cx="9828520" cy="1014637"/>
            <a:chOff x="-288924" y="1892299"/>
            <a:chExt cx="19659599" cy="202953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2029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763" indent="-4763" defTabSz="914400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u="sng" dirty="0" err="1" smtClean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Hai</a:t>
              </a:r>
              <a:r>
                <a:rPr lang="en-US" sz="2400" b="1" u="sng" dirty="0" smtClean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u="sng" dirty="0" err="1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đường</a:t>
              </a:r>
              <a:r>
                <a:rPr lang="en-US" sz="2400" b="1" u="sng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u="sng" dirty="0" err="1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thẳng</a:t>
              </a:r>
              <a:r>
                <a:rPr lang="en-US" sz="2400" b="1" u="sng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u="sng" dirty="0" err="1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vuông</a:t>
              </a:r>
              <a:r>
                <a:rPr lang="en-US" sz="2400" b="1" u="sng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u="sng" dirty="0" err="1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góc</a:t>
              </a:r>
              <a:endParaRPr lang="en-US" sz="2400" dirty="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222" y="1432292"/>
            <a:ext cx="5126163" cy="476189"/>
            <a:chOff x="644526" y="2766774"/>
            <a:chExt cx="10253661" cy="952502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Định</a:t>
              </a:r>
              <a:r>
                <a:rPr lang="en-US" sz="2400" b="1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nghĩa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777" y="2795826"/>
              <a:ext cx="760563" cy="923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2729" y="1867085"/>
            <a:ext cx="11161337" cy="1419298"/>
            <a:chOff x="1076414" y="4334804"/>
            <a:chExt cx="22325581" cy="3709094"/>
          </a:xfrm>
        </p:grpSpPr>
        <p:grpSp>
          <p:nvGrpSpPr>
            <p:cNvPr id="22" name="Group 5"/>
            <p:cNvGrpSpPr/>
            <p:nvPr/>
          </p:nvGrpSpPr>
          <p:grpSpPr>
            <a:xfrm>
              <a:off x="1294540" y="4671091"/>
              <a:ext cx="22107455" cy="3372807"/>
              <a:chOff x="543533" y="1083939"/>
              <a:chExt cx="8705683" cy="132788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pPr algn="ctr"/>
                <a:endParaRPr lang="en-US"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543533" y="1310889"/>
                    <a:ext cx="8466476" cy="11009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629920" algn="just" defTabSz="914400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Hai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đường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thẳng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được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gọi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là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vuông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góc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với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nhau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nếu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góc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giữa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chúng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bằng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90°</m:t>
                        </m:r>
                      </m:oMath>
                    </a14:m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.</a:t>
                    </a:r>
                    <a:endParaRPr lang="en-US" sz="2400" dirty="0" smtClean="0">
                      <a:solidFill>
                        <a:srgbClr val="3004EC"/>
                      </a:solidFill>
                      <a:latin typeface="Times New Roman"/>
                      <a:ea typeface="Calibri"/>
                      <a:cs typeface="Times New Roman"/>
                    </a:endParaRPr>
                  </a:p>
                  <a:p>
                    <a:pPr marL="629920" algn="just" defTabSz="914400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Người ta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kí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hiệu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hai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đường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thẳng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và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a14:m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vuông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góc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với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nhau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là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⊥</m:t>
                        </m:r>
                        <m:r>
                          <a:rPr lang="en-US" sz="2400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oMath>
                    </a14:m>
                    <a:r>
                      <a:rPr lang="en-US" sz="2400" dirty="0" smtClean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.</a:t>
                    </a:r>
                    <a:endParaRPr lang="en-US" sz="2400" dirty="0">
                      <a:solidFill>
                        <a:prstClr val="black"/>
                      </a:solidFill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533" y="1310889"/>
                    <a:ext cx="8466476" cy="110093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2286" b="-9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04"/>
              <a:ext cx="4646178" cy="1206483"/>
              <a:chOff x="166396" y="8711991"/>
              <a:chExt cx="4646178" cy="120648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00094" y="8711991"/>
                <a:ext cx="3912480" cy="120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234277"/>
            <a:ext cx="11682477" cy="46165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745" y="229017"/>
            <a:ext cx="1104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381745" y="3585557"/>
            <a:ext cx="5126163" cy="517065"/>
            <a:chOff x="644526" y="2766774"/>
            <a:chExt cx="10253661" cy="1034265"/>
          </a:xfrm>
        </p:grpSpPr>
        <p:sp>
          <p:nvSpPr>
            <p:cNvPr id="91" name="TextBox 90"/>
            <p:cNvSpPr txBox="1"/>
            <p:nvPr/>
          </p:nvSpPr>
          <p:spPr>
            <a:xfrm>
              <a:off x="1906586" y="2766774"/>
              <a:ext cx="8991601" cy="1034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4763" defTabSz="914400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Nhận</a:t>
              </a:r>
              <a:r>
                <a:rPr lang="en-US" sz="2400" b="1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xét</a:t>
              </a:r>
              <a:endParaRPr lang="en-US" sz="24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83777" y="2795826"/>
              <a:ext cx="760563" cy="923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32252" y="4020350"/>
            <a:ext cx="11161337" cy="2494913"/>
            <a:chOff x="1076414" y="4334804"/>
            <a:chExt cx="22325581" cy="6520029"/>
          </a:xfrm>
        </p:grpSpPr>
        <p:grpSp>
          <p:nvGrpSpPr>
            <p:cNvPr id="95" name="Group 5"/>
            <p:cNvGrpSpPr/>
            <p:nvPr/>
          </p:nvGrpSpPr>
          <p:grpSpPr>
            <a:xfrm>
              <a:off x="1294540" y="4671091"/>
              <a:ext cx="22107455" cy="6183742"/>
              <a:chOff x="543533" y="1083939"/>
              <a:chExt cx="8705683" cy="2434567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637542" y="1083939"/>
                <a:ext cx="8611674" cy="24185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pPr algn="ctr"/>
                <a:endParaRPr lang="en-US"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43533" y="1310889"/>
                    <a:ext cx="8466476" cy="22076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629920" defTabSz="914400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2400" b="1" dirty="0" smtClean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a)</a:t>
                    </a:r>
                    <a:r>
                      <a:rPr lang="en-US" sz="2400" dirty="0" smtClean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 smtClean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Nếu</a:t>
                    </a:r>
                    <a:r>
                      <a:rPr lang="en-US" sz="2400" dirty="0" smtClean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hai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đường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thẳng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a, b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lần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lượt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có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các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vectơ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chỉ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phương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err="1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là</a:t>
                    </a:r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3004EC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3004E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𝑢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3004EC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3004E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𝑣</m:t>
                            </m:r>
                          </m:e>
                        </m:acc>
                      </m:oMath>
                    </a14:m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lang="en-US" sz="2400" dirty="0" smtClean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thì</a:t>
                    </a:r>
                  </a:p>
                  <a:p>
                    <a:pPr marL="629920" algn="ctr" defTabSz="914400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2400" b="1" dirty="0" smtClean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⊥</m:t>
                        </m:r>
                        <m:r>
                          <a:rPr lang="en-US" sz="24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⇔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3004EC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3004E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𝒖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3004EC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3004E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𝒗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oMath>
                    </a14:m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.</a:t>
                    </a:r>
                    <a:endParaRPr lang="en-US" sz="2400" dirty="0">
                      <a:solidFill>
                        <a:prstClr val="black"/>
                      </a:solidFill>
                      <a:ea typeface="Calibri"/>
                      <a:cs typeface="Times New Roman"/>
                    </a:endParaRPr>
                  </a:p>
                  <a:p>
                    <a:pPr marL="629920" defTabSz="914400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2400" b="1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b)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2400" b="1" i="1">
                                <a:solidFill>
                                  <a:srgbClr val="3004EC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b="1" i="1">
                                    <a:solidFill>
                                      <a:srgbClr val="3004EC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en-US" sz="2400" b="1" i="1">
                                    <a:solidFill>
                                      <a:srgbClr val="3004E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 b="1" i="1">
                                    <a:solidFill>
                                      <a:srgbClr val="3004E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  <m:r>
                                  <a:rPr lang="en-US" sz="2400" b="1" i="1">
                                    <a:solidFill>
                                      <a:srgbClr val="3004E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//</m:t>
                                </m:r>
                                <m:r>
                                  <a:rPr lang="en-US" sz="2400" b="1" i="1">
                                    <a:solidFill>
                                      <a:srgbClr val="3004E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e>
                                <m:r>
                                  <a:rPr lang="en-US" sz="2400" b="1" i="1">
                                    <a:solidFill>
                                      <a:srgbClr val="3004E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 b="1" i="1">
                                    <a:solidFill>
                                      <a:srgbClr val="3004E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𝒄</m:t>
                                </m:r>
                                <m:r>
                                  <a:rPr lang="en-US" sz="2400" b="1" i="1">
                                    <a:solidFill>
                                      <a:srgbClr val="3004E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⊥</m:t>
                                </m:r>
                                <m:r>
                                  <a:rPr lang="en-US" sz="2400" b="1" i="1">
                                    <a:solidFill>
                                      <a:srgbClr val="3004E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e>
                            </m:eqArr>
                          </m:e>
                        </m:d>
                        <m:r>
                          <a:rPr lang="en-US" sz="24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⇒</m:t>
                        </m:r>
                        <m:r>
                          <a:rPr lang="en-US" sz="24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  <m:r>
                          <a:rPr lang="en-US" sz="24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⊥</m:t>
                        </m:r>
                        <m:r>
                          <a:rPr lang="en-US" sz="2400" b="1" i="1">
                            <a:solidFill>
                              <a:srgbClr val="3004E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oMath>
                    </a14:m>
                    <a:r>
                      <a:rPr lang="en-US" sz="2400" dirty="0">
                        <a:solidFill>
                          <a:srgbClr val="3004EC"/>
                        </a:solidFill>
                        <a:latin typeface="Times New Roman"/>
                        <a:ea typeface="Calibri"/>
                        <a:cs typeface="Times New Roman"/>
                      </a:rPr>
                      <a:t>.</a:t>
                    </a:r>
                    <a:endParaRPr lang="en-US" sz="2400" dirty="0">
                      <a:solidFill>
                        <a:prstClr val="black"/>
                      </a:solidFill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533" y="1310889"/>
                    <a:ext cx="8466476" cy="220761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8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65"/>
            <p:cNvGrpSpPr/>
            <p:nvPr/>
          </p:nvGrpSpPr>
          <p:grpSpPr>
            <a:xfrm>
              <a:off x="1076414" y="4334804"/>
              <a:ext cx="4411573" cy="1206484"/>
              <a:chOff x="166396" y="8711991"/>
              <a:chExt cx="4411573" cy="1206484"/>
            </a:xfrm>
          </p:grpSpPr>
          <p:sp>
            <p:nvSpPr>
              <p:cNvPr id="100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1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10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900094" y="8711991"/>
                <a:ext cx="3354561" cy="1206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46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7776" y="965966"/>
            <a:ext cx="9828520" cy="481286"/>
            <a:chOff x="-288924" y="1892299"/>
            <a:chExt cx="19659599" cy="96269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965774" cy="923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962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763" indent="-4763" defTabSz="914400">
                <a:lnSpc>
                  <a:spcPct val="115000"/>
                </a:lnSpc>
                <a:spcAft>
                  <a:spcPts val="1000"/>
                </a:spcAft>
              </a:pPr>
              <a:r>
                <a:rPr lang="pt-BR" sz="2400" b="1" dirty="0">
                  <a:solidFill>
                    <a:srgbClr val="3004EC"/>
                  </a:solidFill>
                  <a:latin typeface="Times New Roman"/>
                  <a:ea typeface="Calibri"/>
                  <a:cs typeface="Times New Roman"/>
                </a:rPr>
                <a:t>Đường thẳng vuông góc với mặt phẳng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222" y="1432292"/>
            <a:ext cx="5126163" cy="476189"/>
            <a:chOff x="644526" y="2766774"/>
            <a:chExt cx="10253661" cy="952502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Định</a:t>
              </a:r>
              <a:r>
                <a:rPr lang="en-US" sz="2400" b="1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nghĩa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777" y="2795826"/>
              <a:ext cx="760563" cy="923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2729" y="1867086"/>
            <a:ext cx="10857652" cy="994567"/>
            <a:chOff x="1076414" y="4334804"/>
            <a:chExt cx="21718132" cy="2599130"/>
          </a:xfrm>
        </p:grpSpPr>
        <p:grpSp>
          <p:nvGrpSpPr>
            <p:cNvPr id="22" name="Group 5"/>
            <p:cNvGrpSpPr/>
            <p:nvPr/>
          </p:nvGrpSpPr>
          <p:grpSpPr>
            <a:xfrm>
              <a:off x="1294540" y="4671094"/>
              <a:ext cx="21500006" cy="2262840"/>
              <a:chOff x="543533" y="1083940"/>
              <a:chExt cx="8466476" cy="89089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40"/>
                <a:ext cx="5165867" cy="78350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pPr algn="ctr"/>
                <a:endParaRPr lang="en-US"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543533" y="1310889"/>
                    <a:ext cx="8466476" cy="6639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973138" algn="just" defTabSz="914400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⇔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;∀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⊂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  <m:t>𝑃</m:t>
                              </m:r>
                            </m:e>
                          </m:d>
                        </m:oMath>
                      </m:oMathPara>
                    </a14:m>
                    <a:endParaRPr lang="en-US" sz="2400" dirty="0">
                      <a:solidFill>
                        <a:prstClr val="black"/>
                      </a:solidFill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533" y="1310889"/>
                    <a:ext cx="8466476" cy="66394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04"/>
              <a:ext cx="4646178" cy="1206483"/>
              <a:chOff x="166396" y="8711991"/>
              <a:chExt cx="4646178" cy="120648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00094" y="8711991"/>
                <a:ext cx="3912480" cy="120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234277"/>
            <a:ext cx="11682477" cy="46165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745" y="229017"/>
            <a:ext cx="1104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441832" y="4354359"/>
            <a:ext cx="8200723" cy="517065"/>
            <a:chOff x="644526" y="2766774"/>
            <a:chExt cx="16403581" cy="1034265"/>
          </a:xfrm>
        </p:grpSpPr>
        <p:sp>
          <p:nvSpPr>
            <p:cNvPr id="91" name="TextBox 90"/>
            <p:cNvSpPr txBox="1"/>
            <p:nvPr/>
          </p:nvSpPr>
          <p:spPr>
            <a:xfrm>
              <a:off x="1906586" y="2766774"/>
              <a:ext cx="15141521" cy="1034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4763" defTabSz="914400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Điều</a:t>
              </a:r>
              <a:r>
                <a:rPr lang="en-US" sz="2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kiện</a:t>
              </a:r>
              <a:r>
                <a:rPr lang="en-US" sz="2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đường</a:t>
              </a:r>
              <a:r>
                <a:rPr lang="en-US" sz="2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thẳng</a:t>
              </a:r>
              <a:r>
                <a:rPr lang="en-US" sz="2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vuông</a:t>
              </a:r>
              <a:r>
                <a:rPr lang="en-US" sz="2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góc</a:t>
              </a:r>
              <a:r>
                <a:rPr lang="en-US" sz="2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với</a:t>
              </a:r>
              <a:r>
                <a:rPr lang="en-US" sz="2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mặt</a:t>
              </a:r>
              <a:r>
                <a:rPr lang="en-US" sz="2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phẳng</a:t>
              </a:r>
              <a:endParaRPr lang="en-US" sz="24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83777" y="2795826"/>
              <a:ext cx="760563" cy="923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82643" y="2914932"/>
            <a:ext cx="10857652" cy="1392203"/>
            <a:chOff x="1076414" y="4334804"/>
            <a:chExt cx="21718132" cy="3508011"/>
          </a:xfrm>
        </p:grpSpPr>
        <p:grpSp>
          <p:nvGrpSpPr>
            <p:cNvPr id="95" name="Group 5"/>
            <p:cNvGrpSpPr/>
            <p:nvPr/>
          </p:nvGrpSpPr>
          <p:grpSpPr>
            <a:xfrm>
              <a:off x="1294540" y="4671091"/>
              <a:ext cx="21500006" cy="3171724"/>
              <a:chOff x="543533" y="1083939"/>
              <a:chExt cx="8466476" cy="1248722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637543" y="1083939"/>
                <a:ext cx="5158057" cy="119435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endParaRPr lang="en-US" sz="2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43533" y="1310889"/>
                    <a:ext cx="8466476" cy="1021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914400" defTabSz="914400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&amp;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&amp;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⊂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𝑎</m:t>
                          </m:r>
                        </m:oMath>
                      </m:oMathPara>
                    </a14:m>
                    <a:endParaRPr lang="en-US" sz="2400" dirty="0">
                      <a:solidFill>
                        <a:prstClr val="black"/>
                      </a:solidFill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533" y="1310889"/>
                    <a:ext cx="8466476" cy="102177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65"/>
            <p:cNvGrpSpPr/>
            <p:nvPr/>
          </p:nvGrpSpPr>
          <p:grpSpPr>
            <a:xfrm>
              <a:off x="1076414" y="4334804"/>
              <a:ext cx="4411573" cy="1206484"/>
              <a:chOff x="166396" y="8711991"/>
              <a:chExt cx="4411573" cy="1206484"/>
            </a:xfrm>
          </p:grpSpPr>
          <p:sp>
            <p:nvSpPr>
              <p:cNvPr id="100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1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10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900094" y="8711991"/>
                <a:ext cx="3354561" cy="1206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604595" y="4918847"/>
            <a:ext cx="11161337" cy="1925784"/>
            <a:chOff x="1076414" y="4334804"/>
            <a:chExt cx="22325581" cy="5032707"/>
          </a:xfrm>
        </p:grpSpPr>
        <p:grpSp>
          <p:nvGrpSpPr>
            <p:cNvPr id="57" name="Group 5"/>
            <p:cNvGrpSpPr/>
            <p:nvPr/>
          </p:nvGrpSpPr>
          <p:grpSpPr>
            <a:xfrm>
              <a:off x="1294540" y="4671094"/>
              <a:ext cx="22107455" cy="4696417"/>
              <a:chOff x="543533" y="1083940"/>
              <a:chExt cx="8705683" cy="1849000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637542" y="1083940"/>
                <a:ext cx="8611674" cy="173858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pPr algn="ctr"/>
                <a:endParaRPr lang="en-US"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43533" y="1310889"/>
                    <a:ext cx="8466476" cy="16220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973138" algn="just" defTabSz="914400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eqArrPr>
                                <m:e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&amp;</m:t>
                                  </m:r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𝑑</m:t>
                                  </m:r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⊥</m:t>
                                  </m:r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&amp;</m:t>
                                  </m:r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𝑑</m:t>
                                  </m:r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⊥</m:t>
                                  </m:r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&amp;</m:t>
                                  </m:r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𝑎</m:t>
                                  </m:r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,</m:t>
                                  </m:r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𝑏</m:t>
                                  </m:r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⊂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</a:rPr>
                                        <m:t>𝑃</m:t>
                                      </m:r>
                                    </m:e>
                                  </m:d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;</m:t>
                                  </m:r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𝑎</m:t>
                                  </m:r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∩</m:t>
                                  </m:r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𝑏</m:t>
                                  </m:r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=</m:t>
                                  </m:r>
                                  <m: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</a:rPr>
                                    <m:t>𝑀</m:t>
                                  </m:r>
                                </m:e>
                              </m:eqArr>
                            </m:e>
                          </m:d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⇒</m:t>
                          </m:r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𝑑</m:t>
                          </m:r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  <m:t>𝑃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prstClr val="black"/>
                      </a:solidFill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533" y="1310889"/>
                    <a:ext cx="8466476" cy="162205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65"/>
            <p:cNvGrpSpPr/>
            <p:nvPr/>
          </p:nvGrpSpPr>
          <p:grpSpPr>
            <a:xfrm>
              <a:off x="1076414" y="4334804"/>
              <a:ext cx="4411573" cy="1206483"/>
              <a:chOff x="166396" y="8711991"/>
              <a:chExt cx="4411573" cy="1206483"/>
            </a:xfrm>
          </p:grpSpPr>
          <p:sp>
            <p:nvSpPr>
              <p:cNvPr id="59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6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900093" y="8711991"/>
                <a:ext cx="369510" cy="120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502104"/>
              </p:ext>
            </p:extLst>
          </p:nvPr>
        </p:nvGraphicFramePr>
        <p:xfrm>
          <a:off x="8281557" y="1198275"/>
          <a:ext cx="3388770" cy="259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r:id="rId7" imgW="4673160" imgH="2097360" progId="FXDraw3.Document">
                  <p:embed/>
                </p:oleObj>
              </mc:Choice>
              <mc:Fallback>
                <p:oleObj r:id="rId7" imgW="4673160" imgH="2097360" progId="FXDraw3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1557" y="1198275"/>
                        <a:ext cx="3388770" cy="2593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6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7776" y="847982"/>
            <a:ext cx="9828520" cy="481286"/>
            <a:chOff x="-288924" y="1892299"/>
            <a:chExt cx="19659599" cy="96269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965774" cy="923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962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763" indent="-4763" defTabSz="914400">
                <a:lnSpc>
                  <a:spcPct val="115000"/>
                </a:lnSpc>
                <a:spcAft>
                  <a:spcPts val="1000"/>
                </a:spcAft>
              </a:pPr>
              <a:r>
                <a:rPr lang="pt-BR" sz="2400" b="1" dirty="0">
                  <a:solidFill>
                    <a:srgbClr val="3004EC"/>
                  </a:solidFill>
                  <a:latin typeface="Times New Roman"/>
                  <a:ea typeface="Calibri"/>
                  <a:cs typeface="Times New Roman"/>
                </a:rPr>
                <a:t>Đường thẳng vuông góc với mặt phẳng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222" y="1284812"/>
            <a:ext cx="5126163" cy="476189"/>
            <a:chOff x="644526" y="2766774"/>
            <a:chExt cx="10253661" cy="952502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tính</a:t>
              </a:r>
              <a:r>
                <a:rPr lang="en-US" sz="2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chất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777" y="2795826"/>
              <a:ext cx="760563" cy="923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2729" y="1734352"/>
            <a:ext cx="11193204" cy="1333249"/>
            <a:chOff x="1076414" y="4334804"/>
            <a:chExt cx="22389323" cy="3484218"/>
          </a:xfrm>
        </p:grpSpPr>
        <p:grpSp>
          <p:nvGrpSpPr>
            <p:cNvPr id="22" name="Group 5"/>
            <p:cNvGrpSpPr/>
            <p:nvPr/>
          </p:nvGrpSpPr>
          <p:grpSpPr>
            <a:xfrm>
              <a:off x="1294540" y="4671094"/>
              <a:ext cx="22171197" cy="3147928"/>
              <a:chOff x="543533" y="1083940"/>
              <a:chExt cx="8730784" cy="123935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40"/>
                <a:ext cx="8636775" cy="117688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pPr algn="ctr"/>
                <a:endParaRPr lang="en-US"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543533" y="1310889"/>
                    <a:ext cx="8466476" cy="1012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duy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ấ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ộ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ặ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ph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ẳ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qua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ộ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cho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ướ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vu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ó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ớ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ộ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đườ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ẳ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cho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ướ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i="1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prstClr val="black"/>
                      </a:solidFill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533" y="1310889"/>
                    <a:ext cx="8466476" cy="101240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04"/>
              <a:ext cx="4549985" cy="1206483"/>
              <a:chOff x="166396" y="8711991"/>
              <a:chExt cx="4549985" cy="120648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00094" y="8711991"/>
                <a:ext cx="3816287" cy="120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234277"/>
            <a:ext cx="11682477" cy="46165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745" y="229017"/>
            <a:ext cx="1104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441832" y="4428099"/>
            <a:ext cx="8200723" cy="1070037"/>
            <a:chOff x="644526" y="2766774"/>
            <a:chExt cx="16403581" cy="2140354"/>
          </a:xfrm>
        </p:grpSpPr>
        <p:sp>
          <p:nvSpPr>
            <p:cNvPr id="91" name="TextBox 90"/>
            <p:cNvSpPr txBox="1"/>
            <p:nvPr/>
          </p:nvSpPr>
          <p:spPr>
            <a:xfrm>
              <a:off x="1906586" y="2766774"/>
              <a:ext cx="15141521" cy="2140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4763" defTabSz="914400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Định</a:t>
              </a:r>
              <a:r>
                <a:rPr lang="en-US" sz="2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lí</a:t>
              </a:r>
              <a:r>
                <a:rPr lang="en-US" sz="2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ba</a:t>
              </a:r>
              <a:r>
                <a:rPr lang="en-US" sz="2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đường</a:t>
              </a:r>
              <a:r>
                <a:rPr lang="en-US" sz="2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vuông</a:t>
              </a:r>
              <a:r>
                <a:rPr lang="en-US" sz="2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góc</a:t>
              </a:r>
              <a:endParaRPr lang="en-US" sz="2400" dirty="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marL="176213" indent="-4763" defTabSz="914400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83777" y="2795826"/>
              <a:ext cx="760563" cy="923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82643" y="3062412"/>
            <a:ext cx="11183289" cy="1346218"/>
            <a:chOff x="1076414" y="4334804"/>
            <a:chExt cx="22369490" cy="3392140"/>
          </a:xfrm>
        </p:grpSpPr>
        <p:grpSp>
          <p:nvGrpSpPr>
            <p:cNvPr id="95" name="Group 5"/>
            <p:cNvGrpSpPr/>
            <p:nvPr/>
          </p:nvGrpSpPr>
          <p:grpSpPr>
            <a:xfrm>
              <a:off x="1294540" y="4671091"/>
              <a:ext cx="22151364" cy="3055853"/>
              <a:chOff x="543533" y="1083939"/>
              <a:chExt cx="8722974" cy="1203103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637543" y="1083939"/>
                <a:ext cx="8628964" cy="119435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endParaRPr lang="en-US" sz="2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43533" y="1310889"/>
                    <a:ext cx="8466476" cy="9761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111760" defTabSz="914400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duy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ấ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ộ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đườ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ẳ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qua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ộ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cho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ướ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vu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ó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ớ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ộ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ặ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ph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ẳ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cho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ướ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prstClr val="black"/>
                      </a:solidFill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533" y="1310889"/>
                    <a:ext cx="8466476" cy="97615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65"/>
            <p:cNvGrpSpPr/>
            <p:nvPr/>
          </p:nvGrpSpPr>
          <p:grpSpPr>
            <a:xfrm>
              <a:off x="1076414" y="4334804"/>
              <a:ext cx="4549985" cy="1163283"/>
              <a:chOff x="166396" y="8711991"/>
              <a:chExt cx="4549985" cy="1163283"/>
            </a:xfrm>
          </p:grpSpPr>
          <p:sp>
            <p:nvSpPr>
              <p:cNvPr id="100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1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10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900094" y="8711991"/>
                <a:ext cx="3816287" cy="1163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2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604595" y="4992587"/>
            <a:ext cx="11161337" cy="1818469"/>
            <a:chOff x="1076414" y="4334804"/>
            <a:chExt cx="22325581" cy="4752258"/>
          </a:xfrm>
        </p:grpSpPr>
        <p:grpSp>
          <p:nvGrpSpPr>
            <p:cNvPr id="57" name="Group 5"/>
            <p:cNvGrpSpPr/>
            <p:nvPr/>
          </p:nvGrpSpPr>
          <p:grpSpPr>
            <a:xfrm>
              <a:off x="1294540" y="4671094"/>
              <a:ext cx="22107455" cy="4415968"/>
              <a:chOff x="543533" y="1083940"/>
              <a:chExt cx="8705683" cy="1738586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637542" y="1083940"/>
                <a:ext cx="8611674" cy="173858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pPr algn="ctr"/>
                <a:endParaRPr lang="en-US" sz="2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43533" y="1310889"/>
                    <a:ext cx="8466476" cy="14494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Cho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đườ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ẳ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ằ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trong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ặ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ph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ẳ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) 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à đườ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ẳ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kh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thu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ộ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 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)   đồ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ờ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kh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vu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ó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ớ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)   .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ọ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400" baseline="300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’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ì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chi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ế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vu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ó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ủ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ê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)  .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Khi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đó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vu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ó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ớ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khi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ch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ỉ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khi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vu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ó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ớ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400" baseline="300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’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/>
                              <a:ea typeface="Calibri"/>
                              <a:cs typeface="Times New Roman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prstClr val="black"/>
                      </a:solidFill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533" y="1310889"/>
                    <a:ext cx="8466476" cy="144940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65"/>
            <p:cNvGrpSpPr/>
            <p:nvPr/>
          </p:nvGrpSpPr>
          <p:grpSpPr>
            <a:xfrm>
              <a:off x="1076414" y="4334804"/>
              <a:ext cx="4411573" cy="1206483"/>
              <a:chOff x="166396" y="8711991"/>
              <a:chExt cx="4411573" cy="1206483"/>
            </a:xfrm>
          </p:grpSpPr>
          <p:sp>
            <p:nvSpPr>
              <p:cNvPr id="59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6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900093" y="8711991"/>
                <a:ext cx="369510" cy="120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70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1687</TotalTime>
  <Words>4750</Words>
  <PresentationFormat>Widescreen</PresentationFormat>
  <Paragraphs>1145</Paragraphs>
  <Slides>68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3" baseType="lpstr">
      <vt:lpstr>Arial</vt:lpstr>
      <vt:lpstr>AvantGarde</vt:lpstr>
      <vt:lpstr>AvantGarde-Demi</vt:lpstr>
      <vt:lpstr>Calibri</vt:lpstr>
      <vt:lpstr>Calibri Light</vt:lpstr>
      <vt:lpstr>Cambria Math</vt:lpstr>
      <vt:lpstr>Symbol</vt:lpstr>
      <vt:lpstr>Tahoma</vt:lpstr>
      <vt:lpstr>Times New Roman</vt:lpstr>
      <vt:lpstr>Vani</vt:lpstr>
      <vt:lpstr>Office Theme</vt:lpstr>
      <vt:lpstr>2_Office Theme</vt:lpstr>
      <vt:lpstr>3_Office Theme</vt:lpstr>
      <vt:lpstr>4_Office Theme</vt:lpstr>
      <vt:lpstr>FXDraw3.Document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2020-03-15T07:31:08Z</dcterms:modified>
</cp:coreProperties>
</file>