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661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99233" y="885189"/>
            <a:ext cx="6061075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1700" y="1199134"/>
            <a:ext cx="8259445" cy="51517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5636" y="792226"/>
            <a:ext cx="8049895" cy="937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99515" marR="5080" indent="-1187450">
              <a:lnSpc>
                <a:spcPct val="124600"/>
              </a:lnSpc>
              <a:spcBef>
                <a:spcPts val="100"/>
              </a:spcBef>
            </a:pPr>
            <a:r>
              <a:rPr sz="2400" u="none" spc="-5" dirty="0">
                <a:solidFill>
                  <a:srgbClr val="FF0000"/>
                </a:solidFill>
              </a:rPr>
              <a:t>TUYÊN</a:t>
            </a:r>
            <a:r>
              <a:rPr sz="2400" u="none" spc="5" dirty="0">
                <a:solidFill>
                  <a:srgbClr val="FF0000"/>
                </a:solidFill>
              </a:rPr>
              <a:t> </a:t>
            </a:r>
            <a:r>
              <a:rPr sz="2400" u="none" dirty="0">
                <a:solidFill>
                  <a:srgbClr val="FF0000"/>
                </a:solidFill>
              </a:rPr>
              <a:t>BỐ</a:t>
            </a:r>
            <a:r>
              <a:rPr sz="2400" u="none" spc="10" dirty="0">
                <a:solidFill>
                  <a:srgbClr val="FF0000"/>
                </a:solidFill>
              </a:rPr>
              <a:t> </a:t>
            </a:r>
            <a:r>
              <a:rPr sz="2400" u="none" dirty="0">
                <a:solidFill>
                  <a:srgbClr val="FF0000"/>
                </a:solidFill>
              </a:rPr>
              <a:t>THẾ</a:t>
            </a:r>
            <a:r>
              <a:rPr sz="2400" u="none" spc="-5" dirty="0">
                <a:solidFill>
                  <a:srgbClr val="FF0000"/>
                </a:solidFill>
              </a:rPr>
              <a:t> GIỚI</a:t>
            </a:r>
            <a:r>
              <a:rPr sz="2400" u="none" spc="5" dirty="0">
                <a:solidFill>
                  <a:srgbClr val="FF0000"/>
                </a:solidFill>
              </a:rPr>
              <a:t> </a:t>
            </a:r>
            <a:r>
              <a:rPr sz="2400" u="none" dirty="0">
                <a:solidFill>
                  <a:srgbClr val="FF0000"/>
                </a:solidFill>
              </a:rPr>
              <a:t>VỀ</a:t>
            </a:r>
            <a:r>
              <a:rPr sz="2400" u="none" spc="-5" dirty="0">
                <a:solidFill>
                  <a:srgbClr val="FF0000"/>
                </a:solidFill>
              </a:rPr>
              <a:t> SỰ</a:t>
            </a:r>
            <a:r>
              <a:rPr sz="2400" u="none" dirty="0">
                <a:solidFill>
                  <a:srgbClr val="FF0000"/>
                </a:solidFill>
              </a:rPr>
              <a:t> </a:t>
            </a:r>
            <a:r>
              <a:rPr sz="2400" u="none" spc="-5" dirty="0">
                <a:solidFill>
                  <a:srgbClr val="FF0000"/>
                </a:solidFill>
              </a:rPr>
              <a:t>SỐNG</a:t>
            </a:r>
            <a:r>
              <a:rPr sz="2400" u="none" dirty="0">
                <a:solidFill>
                  <a:srgbClr val="FF0000"/>
                </a:solidFill>
              </a:rPr>
              <a:t> </a:t>
            </a:r>
            <a:r>
              <a:rPr sz="2400" u="none" spc="-5" dirty="0">
                <a:solidFill>
                  <a:srgbClr val="FF0000"/>
                </a:solidFill>
              </a:rPr>
              <a:t>CÒN,</a:t>
            </a:r>
            <a:r>
              <a:rPr sz="2400" u="none" spc="5" dirty="0">
                <a:solidFill>
                  <a:srgbClr val="FF0000"/>
                </a:solidFill>
              </a:rPr>
              <a:t> </a:t>
            </a:r>
            <a:r>
              <a:rPr sz="2400" u="none" spc="-5" dirty="0">
                <a:solidFill>
                  <a:srgbClr val="FF0000"/>
                </a:solidFill>
              </a:rPr>
              <a:t>QUYỀN ĐƯỢC </a:t>
            </a:r>
            <a:r>
              <a:rPr sz="2400" u="none" spc="-585" dirty="0">
                <a:solidFill>
                  <a:srgbClr val="FF0000"/>
                </a:solidFill>
              </a:rPr>
              <a:t> </a:t>
            </a:r>
            <a:r>
              <a:rPr sz="2400" u="none" spc="-5" dirty="0">
                <a:solidFill>
                  <a:srgbClr val="FF0000"/>
                </a:solidFill>
              </a:rPr>
              <a:t>BẢO </a:t>
            </a:r>
            <a:r>
              <a:rPr sz="2400" u="none" spc="5" dirty="0">
                <a:solidFill>
                  <a:srgbClr val="FF0000"/>
                </a:solidFill>
              </a:rPr>
              <a:t>VỆ</a:t>
            </a:r>
            <a:r>
              <a:rPr sz="2400" u="none" spc="-5" dirty="0">
                <a:solidFill>
                  <a:srgbClr val="FF0000"/>
                </a:solidFill>
              </a:rPr>
              <a:t> VÀ </a:t>
            </a:r>
            <a:r>
              <a:rPr sz="2400" u="none" dirty="0">
                <a:solidFill>
                  <a:srgbClr val="FF0000"/>
                </a:solidFill>
              </a:rPr>
              <a:t>PHÁT </a:t>
            </a:r>
            <a:r>
              <a:rPr sz="2400" u="none" spc="-5" dirty="0">
                <a:solidFill>
                  <a:srgbClr val="FF0000"/>
                </a:solidFill>
              </a:rPr>
              <a:t>TRIỂN CỦA</a:t>
            </a:r>
            <a:r>
              <a:rPr sz="2400" u="none" dirty="0">
                <a:solidFill>
                  <a:srgbClr val="FF0000"/>
                </a:solidFill>
              </a:rPr>
              <a:t> </a:t>
            </a:r>
            <a:r>
              <a:rPr sz="2400" u="none" spc="-5" dirty="0">
                <a:solidFill>
                  <a:srgbClr val="FF0000"/>
                </a:solidFill>
              </a:rPr>
              <a:t>TRẺ</a:t>
            </a:r>
            <a:r>
              <a:rPr sz="2400" u="none" dirty="0">
                <a:solidFill>
                  <a:srgbClr val="FF0000"/>
                </a:solidFill>
              </a:rPr>
              <a:t> </a:t>
            </a:r>
            <a:r>
              <a:rPr sz="2400" u="none" spc="-5" dirty="0">
                <a:solidFill>
                  <a:srgbClr val="FF0000"/>
                </a:solidFill>
              </a:rPr>
              <a:t>EM</a:t>
            </a:r>
            <a:endParaRPr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286000"/>
            <a:ext cx="6191250" cy="42576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656329">
              <a:lnSpc>
                <a:spcPct val="124400"/>
              </a:lnSpc>
              <a:spcBef>
                <a:spcPts val="10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Nguồn gốc,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trách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nhiệm, </a:t>
            </a:r>
            <a:r>
              <a:rPr sz="1800" spc="-5" dirty="0">
                <a:latin typeface="Times New Roman"/>
                <a:cs typeface="Times New Roman"/>
              </a:rPr>
              <a:t>khuyến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khích,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hóa.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3.</a:t>
            </a:r>
            <a:endParaRPr sz="1800">
              <a:latin typeface="Times New Roman"/>
              <a:cs typeface="Times New Roman"/>
            </a:endParaRPr>
          </a:p>
          <a:p>
            <a:pPr marL="156210" indent="-144145">
              <a:lnSpc>
                <a:spcPct val="100000"/>
              </a:lnSpc>
              <a:spcBef>
                <a:spcPts val="525"/>
              </a:spcBef>
              <a:buChar char="-"/>
              <a:tabLst>
                <a:tab pos="156845" algn="l"/>
              </a:tabLst>
            </a:pP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đình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luôn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vai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trò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yếu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quyết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đối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bảo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vệ,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chăm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sóc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giáo dục </a:t>
            </a:r>
            <a:r>
              <a:rPr sz="1800" spc="-5" dirty="0">
                <a:latin typeface="Times New Roman"/>
                <a:cs typeface="Times New Roman"/>
              </a:rPr>
              <a:t>trẻ em. </a:t>
            </a:r>
            <a:r>
              <a:rPr sz="1800" dirty="0">
                <a:latin typeface="Times New Roman"/>
                <a:cs typeface="Times New Roman"/>
              </a:rPr>
              <a:t>Quan hệ </a:t>
            </a:r>
            <a:r>
              <a:rPr sz="1800" spc="-5" dirty="0">
                <a:latin typeface="Times New Roman"/>
                <a:cs typeface="Times New Roman"/>
              </a:rPr>
              <a:t>huyết thống </a:t>
            </a:r>
            <a:r>
              <a:rPr sz="1800" dirty="0">
                <a:latin typeface="Times New Roman"/>
                <a:cs typeface="Times New Roman"/>
              </a:rPr>
              <a:t>và nuôi dưỡng chính </a:t>
            </a:r>
            <a:r>
              <a:rPr sz="1800" spc="-5" dirty="0">
                <a:latin typeface="Times New Roman"/>
                <a:cs typeface="Times New Roman"/>
              </a:rPr>
              <a:t>là hai </a:t>
            </a:r>
            <a:r>
              <a:rPr sz="1800" dirty="0">
                <a:latin typeface="Times New Roman"/>
                <a:cs typeface="Times New Roman"/>
              </a:rPr>
              <a:t>trong ba </a:t>
            </a:r>
            <a:r>
              <a:rPr sz="1800" spc="5" dirty="0">
                <a:latin typeface="Times New Roman"/>
                <a:cs typeface="Times New Roman"/>
              </a:rPr>
              <a:t>mối </a:t>
            </a:r>
            <a:r>
              <a:rPr sz="1800" spc="-10" dirty="0">
                <a:latin typeface="Times New Roman"/>
                <a:cs typeface="Times New Roman"/>
              </a:rPr>
              <a:t>quan </a:t>
            </a:r>
            <a:r>
              <a:rPr sz="1800" dirty="0">
                <a:latin typeface="Times New Roman"/>
                <a:cs typeface="Times New Roman"/>
              </a:rPr>
              <a:t>hệ cơ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 tạo nên </a:t>
            </a:r>
            <a:r>
              <a:rPr sz="1800" spc="-5" dirty="0">
                <a:latin typeface="Times New Roman"/>
                <a:cs typeface="Times New Roman"/>
              </a:rPr>
              <a:t>gia đình. Cha mẹ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các thành viên trong </a:t>
            </a:r>
            <a:r>
              <a:rPr sz="1800" dirty="0">
                <a:latin typeface="Times New Roman"/>
                <a:cs typeface="Times New Roman"/>
              </a:rPr>
              <a:t>gia </a:t>
            </a:r>
            <a:r>
              <a:rPr sz="1800" spc="-5" dirty="0">
                <a:latin typeface="Times New Roman"/>
                <a:cs typeface="Times New Roman"/>
              </a:rPr>
              <a:t>đình </a:t>
            </a:r>
            <a:r>
              <a:rPr sz="1800" spc="-1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những người </a:t>
            </a:r>
            <a:r>
              <a:rPr sz="1800" dirty="0">
                <a:latin typeface="Times New Roman"/>
                <a:cs typeface="Times New Roman"/>
              </a:rPr>
              <a:t>gần </a:t>
            </a:r>
            <a:r>
              <a:rPr sz="1800" spc="-5" dirty="0">
                <a:latin typeface="Times New Roman"/>
                <a:cs typeface="Times New Roman"/>
              </a:rPr>
              <a:t>gũi mật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thiết, </a:t>
            </a:r>
            <a:r>
              <a:rPr sz="1800" spc="-5" dirty="0">
                <a:latin typeface="Times New Roman"/>
                <a:cs typeface="Times New Roman"/>
              </a:rPr>
              <a:t>thường xuyên bên </a:t>
            </a:r>
            <a:r>
              <a:rPr sz="1800" dirty="0">
                <a:latin typeface="Times New Roman"/>
                <a:cs typeface="Times New Roman"/>
              </a:rPr>
              <a:t>cạnh trẻ </a:t>
            </a:r>
            <a:r>
              <a:rPr sz="1800" spc="-5" dirty="0">
                <a:latin typeface="Times New Roman"/>
                <a:cs typeface="Times New Roman"/>
              </a:rPr>
              <a:t>em, </a:t>
            </a:r>
            <a:r>
              <a:rPr sz="1800" dirty="0">
                <a:latin typeface="Times New Roman"/>
                <a:cs typeface="Times New Roman"/>
              </a:rPr>
              <a:t>nên </a:t>
            </a:r>
            <a:r>
              <a:rPr sz="1800" spc="-5" dirty="0">
                <a:latin typeface="Times New Roman"/>
                <a:cs typeface="Times New Roman"/>
              </a:rPr>
              <a:t>việc chăm sóc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trẻ không chỉ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trách nhiệm </a:t>
            </a:r>
            <a:r>
              <a:rPr sz="1800" dirty="0">
                <a:latin typeface="Times New Roman"/>
                <a:cs typeface="Times New Roman"/>
              </a:rPr>
              <a:t> mà còn là “bản năng” của họ.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gia </a:t>
            </a:r>
            <a:r>
              <a:rPr sz="1800" spc="-5" dirty="0">
                <a:latin typeface="Times New Roman"/>
                <a:cs typeface="Times New Roman"/>
              </a:rPr>
              <a:t>đình, việc </a:t>
            </a:r>
            <a:r>
              <a:rPr sz="1800" dirty="0">
                <a:latin typeface="Times New Roman"/>
                <a:cs typeface="Times New Roman"/>
              </a:rPr>
              <a:t>bảo </a:t>
            </a:r>
            <a:r>
              <a:rPr sz="1800" spc="-5" dirty="0">
                <a:latin typeface="Times New Roman"/>
                <a:cs typeface="Times New Roman"/>
              </a:rPr>
              <a:t>vệ, </a:t>
            </a:r>
            <a:r>
              <a:rPr sz="1800" dirty="0">
                <a:latin typeface="Times New Roman"/>
                <a:cs typeface="Times New Roman"/>
              </a:rPr>
              <a:t>chăm </a:t>
            </a:r>
            <a:r>
              <a:rPr sz="1800" spc="-5" dirty="0">
                <a:latin typeface="Times New Roman"/>
                <a:cs typeface="Times New Roman"/>
              </a:rPr>
              <a:t>sóc, giáo </a:t>
            </a:r>
            <a:r>
              <a:rPr sz="1800" spc="5" dirty="0">
                <a:latin typeface="Times New Roman"/>
                <a:cs typeface="Times New Roman"/>
              </a:rPr>
              <a:t>dục </a:t>
            </a:r>
            <a:r>
              <a:rPr sz="1800" dirty="0">
                <a:latin typeface="Times New Roman"/>
                <a:cs typeface="Times New Roman"/>
              </a:rPr>
              <a:t>trẻ em cần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thực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 cách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khoa</a:t>
            </a:r>
            <a:r>
              <a:rPr sz="1800" spc="-5" dirty="0">
                <a:latin typeface="Times New Roman"/>
                <a:cs typeface="Times New Roman"/>
              </a:rPr>
              <a:t> học,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kiến </a:t>
            </a:r>
            <a:r>
              <a:rPr sz="1800" spc="-5" dirty="0">
                <a:latin typeface="Times New Roman"/>
                <a:cs typeface="Times New Roman"/>
              </a:rPr>
              <a:t>thức,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phù hợp.</a:t>
            </a:r>
            <a:endParaRPr sz="1800">
              <a:latin typeface="Times New Roman"/>
              <a:cs typeface="Times New Roman"/>
            </a:endParaRPr>
          </a:p>
          <a:p>
            <a:pPr marL="12700" marR="8255" algn="just">
              <a:lnSpc>
                <a:spcPts val="2690"/>
              </a:lnSpc>
              <a:spcBef>
                <a:spcPts val="175"/>
              </a:spcBef>
              <a:buChar char="-"/>
              <a:tabLst>
                <a:tab pos="151765" algn="l"/>
              </a:tabLst>
            </a:pPr>
            <a:r>
              <a:rPr sz="1800" dirty="0">
                <a:latin typeface="Times New Roman"/>
                <a:cs typeface="Times New Roman"/>
              </a:rPr>
              <a:t>Chăm </a:t>
            </a:r>
            <a:r>
              <a:rPr sz="1800" spc="-5" dirty="0">
                <a:latin typeface="Times New Roman"/>
                <a:cs typeface="Times New Roman"/>
              </a:rPr>
              <a:t>sóc phải </a:t>
            </a:r>
            <a:r>
              <a:rPr sz="1800" dirty="0">
                <a:latin typeface="Times New Roman"/>
                <a:cs typeface="Times New Roman"/>
              </a:rPr>
              <a:t>gắn liền với </a:t>
            </a:r>
            <a:r>
              <a:rPr sz="1800" spc="-5" dirty="0">
                <a:latin typeface="Times New Roman"/>
                <a:cs typeface="Times New Roman"/>
              </a:rPr>
              <a:t>bảo vệ, phải xác </a:t>
            </a:r>
            <a:r>
              <a:rPr sz="1800" spc="-10" dirty="0">
                <a:latin typeface="Times New Roman"/>
                <a:cs typeface="Times New Roman"/>
              </a:rPr>
              <a:t>định </a:t>
            </a:r>
            <a:r>
              <a:rPr sz="1800" dirty="0">
                <a:latin typeface="Times New Roman"/>
                <a:cs typeface="Times New Roman"/>
              </a:rPr>
              <a:t>gia </a:t>
            </a:r>
            <a:r>
              <a:rPr sz="1800" spc="-5" dirty="0">
                <a:latin typeface="Times New Roman"/>
                <a:cs typeface="Times New Roman"/>
              </a:rPr>
              <a:t>đình </a:t>
            </a:r>
            <a:r>
              <a:rPr sz="1800" dirty="0">
                <a:latin typeface="Times New Roman"/>
                <a:cs typeface="Times New Roman"/>
              </a:rPr>
              <a:t>chính là nơi an toàn nhất cho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em.</a:t>
            </a:r>
            <a:endParaRPr sz="1800">
              <a:latin typeface="Times New Roman"/>
              <a:cs typeface="Times New Roman"/>
            </a:endParaRPr>
          </a:p>
          <a:p>
            <a:pPr marL="145415" indent="-133350" algn="just">
              <a:lnSpc>
                <a:spcPct val="100000"/>
              </a:lnSpc>
              <a:spcBef>
                <a:spcPts val="350"/>
              </a:spcBef>
              <a:buChar char="-"/>
              <a:tabLst>
                <a:tab pos="146050" algn="l"/>
              </a:tabLst>
            </a:pPr>
            <a:r>
              <a:rPr sz="1800" spc="-5" dirty="0">
                <a:latin typeface="Times New Roman"/>
                <a:cs typeface="Times New Roman"/>
              </a:rPr>
              <a:t>Bảo</a:t>
            </a:r>
            <a:r>
              <a:rPr sz="1800" spc="-10" dirty="0">
                <a:latin typeface="Times New Roman"/>
                <a:cs typeface="Times New Roman"/>
              </a:rPr>
              <a:t> vệ</a:t>
            </a:r>
            <a:r>
              <a:rPr sz="1800" spc="-5" dirty="0">
                <a:latin typeface="Times New Roman"/>
                <a:cs typeface="Times New Roman"/>
              </a:rPr>
              <a:t> trẻ em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dirty="0">
                <a:latin typeface="Times New Roman"/>
                <a:cs typeface="Times New Roman"/>
              </a:rPr>
              <a:t> hết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đảm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10" dirty="0">
                <a:latin typeface="Times New Roman"/>
                <a:cs typeface="Times New Roman"/>
              </a:rPr>
              <a:t> các</a:t>
            </a:r>
            <a:r>
              <a:rPr sz="1800" dirty="0">
                <a:latin typeface="Times New Roman"/>
                <a:cs typeface="Times New Roman"/>
              </a:rPr>
              <a:t> quyền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mình;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đồng</a:t>
            </a:r>
            <a:endParaRPr sz="1800">
              <a:latin typeface="Times New Roman"/>
              <a:cs typeface="Times New Roman"/>
            </a:endParaRPr>
          </a:p>
          <a:p>
            <a:pPr marL="12700" marR="8255" algn="just">
              <a:lnSpc>
                <a:spcPct val="124400"/>
              </a:lnSpc>
              <a:spcBef>
                <a:spcPts val="15"/>
              </a:spcBef>
            </a:pPr>
            <a:r>
              <a:rPr sz="1800" spc="-5" dirty="0">
                <a:latin typeface="Times New Roman"/>
                <a:cs typeface="Times New Roman"/>
              </a:rPr>
              <a:t>thời </a:t>
            </a:r>
            <a:r>
              <a:rPr sz="1800" dirty="0">
                <a:latin typeface="Times New Roman"/>
                <a:cs typeface="Times New Roman"/>
              </a:rPr>
              <a:t>phòng </a:t>
            </a:r>
            <a:r>
              <a:rPr sz="1800" spc="-5" dirty="0">
                <a:latin typeface="Times New Roman"/>
                <a:cs typeface="Times New Roman"/>
              </a:rPr>
              <a:t>ngừa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-5" dirty="0">
                <a:latin typeface="Times New Roman"/>
                <a:cs typeface="Times New Roman"/>
              </a:rPr>
              <a:t>để trẻ em </a:t>
            </a:r>
            <a:r>
              <a:rPr sz="1800" dirty="0">
                <a:latin typeface="Times New Roman"/>
                <a:cs typeface="Times New Roman"/>
              </a:rPr>
              <a:t>bị thiệt thòi, không bị </a:t>
            </a:r>
            <a:r>
              <a:rPr sz="1800" spc="-5" dirty="0">
                <a:latin typeface="Times New Roman"/>
                <a:cs typeface="Times New Roman"/>
              </a:rPr>
              <a:t>xâm hại đến </a:t>
            </a:r>
            <a:r>
              <a:rPr sz="1800" dirty="0">
                <a:latin typeface="Times New Roman"/>
                <a:cs typeface="Times New Roman"/>
              </a:rPr>
              <a:t>các </a:t>
            </a:r>
            <a:r>
              <a:rPr sz="1800" spc="-5" dirty="0">
                <a:latin typeface="Times New Roman"/>
                <a:cs typeface="Times New Roman"/>
              </a:rPr>
              <a:t>quyền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 pháp luật </a:t>
            </a:r>
            <a:r>
              <a:rPr sz="1800" spc="-5" dirty="0">
                <a:latin typeface="Times New Roman"/>
                <a:cs typeface="Times New Roman"/>
              </a:rPr>
              <a:t>thừa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-5" dirty="0">
                <a:latin typeface="Times New Roman"/>
                <a:cs typeface="Times New Roman"/>
              </a:rPr>
              <a:t> Việc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bảo</a:t>
            </a:r>
            <a:r>
              <a:rPr sz="1800" spc="-5" dirty="0">
                <a:latin typeface="Times New Roman"/>
                <a:cs typeface="Times New Roman"/>
              </a:rPr>
              <a:t> vệ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trẻ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vì:</a:t>
            </a:r>
            <a:endParaRPr sz="1800">
              <a:latin typeface="Times New Roman"/>
              <a:cs typeface="Times New Roman"/>
            </a:endParaRPr>
          </a:p>
          <a:p>
            <a:pPr marL="146685" indent="-134620" algn="just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 dễ</a:t>
            </a:r>
            <a:r>
              <a:rPr sz="1800" dirty="0">
                <a:latin typeface="Times New Roman"/>
                <a:cs typeface="Times New Roman"/>
              </a:rPr>
              <a:t> bị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tổn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 </a:t>
            </a:r>
            <a:r>
              <a:rPr sz="1800" spc="-5" dirty="0">
                <a:latin typeface="Times New Roman"/>
                <a:cs typeface="Times New Roman"/>
              </a:rPr>
              <a:t>thuộc.</a:t>
            </a:r>
            <a:endParaRPr sz="1800">
              <a:latin typeface="Times New Roman"/>
              <a:cs typeface="Times New Roman"/>
            </a:endParaRPr>
          </a:p>
          <a:p>
            <a:pPr marL="146685" indent="-134620" algn="just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Chưa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đủ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lực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vệ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7858759" cy="310134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5.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dirty="0">
                <a:latin typeface="Times New Roman"/>
                <a:cs typeface="Times New Roman"/>
              </a:rPr>
              <a:t> ý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sau: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dirty="0">
                <a:latin typeface="Times New Roman"/>
                <a:cs typeface="Times New Roman"/>
              </a:rPr>
              <a:t> thiệu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vấn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5" dirty="0">
                <a:latin typeface="Times New Roman"/>
                <a:cs typeface="Times New Roman"/>
              </a:rPr>
              <a:t> cần nghị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luận.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thích</a:t>
            </a:r>
            <a:r>
              <a:rPr sz="1800" spc="-5" dirty="0">
                <a:latin typeface="Times New Roman"/>
                <a:cs typeface="Times New Roman"/>
              </a:rPr>
              <a:t> được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vấn</a:t>
            </a:r>
            <a:r>
              <a:rPr sz="1800" spc="-5" dirty="0">
                <a:latin typeface="Times New Roman"/>
                <a:cs typeface="Times New Roman"/>
              </a:rPr>
              <a:t> đề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nghị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Khẳng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 sống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tốt,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đúng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đắn: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+ 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nghĩa,</a:t>
            </a:r>
            <a:r>
              <a:rPr sz="1800" dirty="0">
                <a:latin typeface="Times New Roman"/>
                <a:cs typeface="Times New Roman"/>
              </a:rPr>
              <a:t> tầm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sống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trách </a:t>
            </a:r>
            <a:r>
              <a:rPr sz="1800" spc="-5" dirty="0">
                <a:latin typeface="Times New Roman"/>
                <a:cs typeface="Times New Roman"/>
              </a:rPr>
              <a:t>nhiệm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Trách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nhiệm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dirty="0">
                <a:latin typeface="Times New Roman"/>
                <a:cs typeface="Times New Roman"/>
              </a:rPr>
              <a:t> bản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 </a:t>
            </a:r>
            <a:r>
              <a:rPr sz="1800" dirty="0">
                <a:latin typeface="Times New Roman"/>
                <a:cs typeface="Times New Roman"/>
              </a:rPr>
              <a:t>đình và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hội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(dẫn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thực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thấy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luôn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điều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thiết</a:t>
            </a:r>
            <a:r>
              <a:rPr sz="1800" dirty="0">
                <a:latin typeface="Times New Roman"/>
                <a:cs typeface="Times New Roman"/>
              </a:rPr>
              <a:t> 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sống)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Phê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phán</a:t>
            </a:r>
            <a:r>
              <a:rPr sz="1800" spc="-5" dirty="0">
                <a:latin typeface="Times New Roman"/>
                <a:cs typeface="Times New Roman"/>
              </a:rPr>
              <a:t> những 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trách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nhiệm…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-&gt;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hậu quả.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Nêu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 hướng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hành động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bản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</a:t>
            </a: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buAutoNum type="alphaLcPeriod"/>
              <a:tabLst>
                <a:tab pos="254635" algn="l"/>
              </a:tabLst>
            </a:pPr>
            <a:r>
              <a:rPr sz="1800" spc="-5" dirty="0">
                <a:latin typeface="Times New Roman"/>
                <a:cs typeface="Times New Roman"/>
              </a:rPr>
              <a:t>Mục đích chính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Hội </a:t>
            </a:r>
            <a:r>
              <a:rPr sz="1800" dirty="0">
                <a:latin typeface="Times New Roman"/>
                <a:cs typeface="Times New Roman"/>
              </a:rPr>
              <a:t>nghị cấp cao </a:t>
            </a:r>
            <a:r>
              <a:rPr sz="1800" spc="-5" dirty="0">
                <a:latin typeface="Times New Roman"/>
                <a:cs typeface="Times New Roman"/>
              </a:rPr>
              <a:t>thế giới </a:t>
            </a:r>
            <a:r>
              <a:rPr sz="1800" dirty="0">
                <a:latin typeface="Times New Roman"/>
                <a:cs typeface="Times New Roman"/>
              </a:rPr>
              <a:t>về trẻ </a:t>
            </a:r>
            <a:r>
              <a:rPr sz="1800" spc="-5" dirty="0">
                <a:latin typeface="Times New Roman"/>
                <a:cs typeface="Times New Roman"/>
              </a:rPr>
              <a:t>em được </a:t>
            </a:r>
            <a:r>
              <a:rPr sz="1800" dirty="0">
                <a:latin typeface="Times New Roman"/>
                <a:cs typeface="Times New Roman"/>
              </a:rPr>
              <a:t>đưa </a:t>
            </a:r>
            <a:r>
              <a:rPr sz="1800" spc="-10" dirty="0">
                <a:latin typeface="Times New Roman"/>
                <a:cs typeface="Times New Roman"/>
              </a:rPr>
              <a:t>ra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bản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“Tuyên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bố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giới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còn,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quyền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bảo</a:t>
            </a:r>
            <a:r>
              <a:rPr sz="1800" dirty="0">
                <a:latin typeface="Times New Roman"/>
                <a:cs typeface="Times New Roman"/>
              </a:rPr>
              <a:t> vệ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phát </a:t>
            </a:r>
            <a:r>
              <a:rPr sz="1800" spc="-5" dirty="0">
                <a:latin typeface="Times New Roman"/>
                <a:cs typeface="Times New Roman"/>
              </a:rPr>
              <a:t>triển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trẻ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 là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gì?</a:t>
            </a:r>
          </a:p>
          <a:p>
            <a:pPr marL="12700" marR="6985" algn="just">
              <a:lnSpc>
                <a:spcPct val="124500"/>
              </a:lnSpc>
              <a:spcBef>
                <a:spcPts val="15"/>
              </a:spcBef>
              <a:buAutoNum type="alphaLcPeriod"/>
              <a:tabLst>
                <a:tab pos="240029" algn="l"/>
              </a:tabLst>
            </a:pPr>
            <a:r>
              <a:rPr sz="1800" spc="-10" dirty="0">
                <a:latin typeface="Times New Roman"/>
                <a:cs typeface="Times New Roman"/>
              </a:rPr>
              <a:t>Nêu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khăn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thuận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lợi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quyền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đưa </a:t>
            </a:r>
            <a:r>
              <a:rPr sz="1800" spc="-5" dirty="0">
                <a:latin typeface="Times New Roman"/>
                <a:cs typeface="Times New Roman"/>
              </a:rPr>
              <a:t>ra. </a:t>
            </a:r>
            <a:r>
              <a:rPr sz="1800" dirty="0">
                <a:latin typeface="Times New Roman"/>
                <a:cs typeface="Times New Roman"/>
              </a:rPr>
              <a:t>Tìm </a:t>
            </a:r>
            <a:r>
              <a:rPr sz="1800" spc="-5" dirty="0">
                <a:latin typeface="Times New Roman"/>
                <a:cs typeface="Times New Roman"/>
              </a:rPr>
              <a:t>những số liệu năm 2019 </a:t>
            </a:r>
            <a:r>
              <a:rPr sz="1800" dirty="0">
                <a:latin typeface="Times New Roman"/>
                <a:cs typeface="Times New Roman"/>
              </a:rPr>
              <a:t>thay cho </a:t>
            </a:r>
            <a:r>
              <a:rPr sz="1800" spc="5" dirty="0">
                <a:latin typeface="Times New Roman"/>
                <a:cs typeface="Times New Roman"/>
              </a:rPr>
              <a:t>số </a:t>
            </a:r>
            <a:r>
              <a:rPr sz="1800" dirty="0">
                <a:latin typeface="Times New Roman"/>
                <a:cs typeface="Times New Roman"/>
              </a:rPr>
              <a:t>liệu năm 1990 </a:t>
            </a:r>
            <a:r>
              <a:rPr sz="1800" spc="-5" dirty="0">
                <a:latin typeface="Times New Roman"/>
                <a:cs typeface="Times New Roman"/>
              </a:rPr>
              <a:t>mà </a:t>
            </a:r>
            <a:r>
              <a:rPr sz="1800" dirty="0">
                <a:latin typeface="Times New Roman"/>
                <a:cs typeface="Times New Roman"/>
              </a:rPr>
              <a:t>văn </a:t>
            </a:r>
            <a:r>
              <a:rPr sz="1800" spc="5" dirty="0">
                <a:latin typeface="Times New Roman"/>
                <a:cs typeface="Times New Roman"/>
              </a:rPr>
              <a:t>bản </a:t>
            </a:r>
            <a:r>
              <a:rPr sz="1800" dirty="0">
                <a:latin typeface="Times New Roman"/>
                <a:cs typeface="Times New Roman"/>
              </a:rPr>
              <a:t>dùng để </a:t>
            </a:r>
            <a:r>
              <a:rPr sz="1800" spc="-5" dirty="0">
                <a:latin typeface="Times New Roman"/>
                <a:cs typeface="Times New Roman"/>
              </a:rPr>
              <a:t>thấy </a:t>
            </a:r>
            <a:r>
              <a:rPr sz="1800" dirty="0">
                <a:latin typeface="Times New Roman"/>
                <a:cs typeface="Times New Roman"/>
              </a:rPr>
              <a:t> rõ 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 thực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quyền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-5" dirty="0">
                <a:latin typeface="Times New Roman"/>
                <a:cs typeface="Times New Roman"/>
              </a:rPr>
              <a:t> em.</a:t>
            </a:r>
            <a:endParaRPr sz="1800" dirty="0">
              <a:latin typeface="Times New Roman"/>
              <a:cs typeface="Times New Roman"/>
            </a:endParaRPr>
          </a:p>
          <a:p>
            <a:pPr marL="229870" indent="-217804" algn="just">
              <a:lnSpc>
                <a:spcPct val="100000"/>
              </a:lnSpc>
              <a:spcBef>
                <a:spcPts val="525"/>
              </a:spcBef>
              <a:buAutoNum type="alphaLcPeriod"/>
              <a:tabLst>
                <a:tab pos="230504" algn="l"/>
              </a:tabLst>
            </a:pPr>
            <a:r>
              <a:rPr sz="1800" spc="-5" dirty="0">
                <a:latin typeface="Times New Roman"/>
                <a:cs typeface="Times New Roman"/>
              </a:rPr>
              <a:t>Viết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 khoảng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12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dirty="0">
                <a:latin typeface="Times New Roman"/>
                <a:cs typeface="Times New Roman"/>
              </a:rPr>
              <a:t> chủ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dirty="0">
                <a:latin typeface="Times New Roman"/>
                <a:cs typeface="Times New Roman"/>
              </a:rPr>
              <a:t> hôm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nay,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mai.</a:t>
            </a: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1. </a:t>
            </a:r>
            <a:r>
              <a:rPr sz="1800" spc="-5" dirty="0">
                <a:latin typeface="Times New Roman"/>
                <a:cs typeface="Times New Roman"/>
              </a:rPr>
              <a:t>Mục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đích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 </a:t>
            </a:r>
            <a:r>
              <a:rPr sz="1800" spc="5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Hội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 Đảm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 tương</a:t>
            </a:r>
            <a:r>
              <a:rPr sz="1800" dirty="0">
                <a:latin typeface="Times New Roman"/>
                <a:cs typeface="Times New Roman"/>
              </a:rPr>
              <a:t> lai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hơn.</a:t>
            </a:r>
          </a:p>
          <a:p>
            <a:pPr marL="12700" marR="6985">
              <a:lnSpc>
                <a:spcPts val="2700"/>
              </a:lnSpc>
              <a:spcBef>
                <a:spcPts val="16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Khẳng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quyền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sống,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quyền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phát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triển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hòa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bình,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hạnh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phúc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trẻ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em.</a:t>
            </a: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2.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Khó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khăn:</a:t>
            </a:r>
          </a:p>
          <a:p>
            <a:pPr marL="12700" marR="762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nạn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hiểm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tranh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bạo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lực,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phân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biệt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chủng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tộc,</a:t>
            </a:r>
            <a:r>
              <a:rPr sz="1800" spc="-5" dirty="0">
                <a:latin typeface="Times New Roman"/>
                <a:cs typeface="Times New Roman"/>
              </a:rPr>
              <a:t> 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xâm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lược,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thôn tính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nước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ngoài.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4810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nạn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nghèo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khủng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hoảng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tế,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nạn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cư,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dịch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bệnh,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 chữ,</a:t>
            </a:r>
            <a:r>
              <a:rPr sz="1800" spc="-5" dirty="0">
                <a:latin typeface="Times New Roman"/>
                <a:cs typeface="Times New Roman"/>
              </a:rPr>
              <a:t> môi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trường</a:t>
            </a:r>
            <a:r>
              <a:rPr sz="1800" dirty="0">
                <a:latin typeface="Times New Roman"/>
                <a:cs typeface="Times New Roman"/>
              </a:rPr>
              <a:t> xuống </a:t>
            </a:r>
            <a:r>
              <a:rPr sz="1800" spc="-5" dirty="0">
                <a:latin typeface="Times New Roman"/>
                <a:cs typeface="Times New Roman"/>
              </a:rPr>
              <a:t>cấp.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Trẻ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 đối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mặt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 </a:t>
            </a:r>
            <a:r>
              <a:rPr sz="1800" dirty="0">
                <a:latin typeface="Times New Roman"/>
                <a:cs typeface="Times New Roman"/>
              </a:rPr>
              <a:t>dinh</a:t>
            </a:r>
            <a:r>
              <a:rPr sz="1800" spc="-5" dirty="0">
                <a:latin typeface="Times New Roman"/>
                <a:cs typeface="Times New Roman"/>
              </a:rPr>
              <a:t> dưỡng,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bệnh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tật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túy.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Thuận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lợi: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" dirty="0">
                <a:latin typeface="Times New Roman"/>
                <a:cs typeface="Times New Roman"/>
              </a:rPr>
              <a:t> Sự hợp tác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đoàn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kết </a:t>
            </a:r>
            <a:r>
              <a:rPr sz="1800" spc="-5" dirty="0">
                <a:latin typeface="Times New Roman"/>
                <a:cs typeface="Times New Roman"/>
              </a:rPr>
              <a:t>quốc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tế.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5" dirty="0">
                <a:latin typeface="Times New Roman"/>
                <a:cs typeface="Times New Roman"/>
              </a:rPr>
              <a:t> ước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quyền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trẻ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-5" dirty="0">
                <a:latin typeface="Times New Roman"/>
                <a:cs typeface="Times New Roman"/>
              </a:rPr>
              <a:t> đời.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 Bầu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5" dirty="0">
                <a:latin typeface="Times New Roman"/>
                <a:cs typeface="Times New Roman"/>
              </a:rPr>
              <a:t> khí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trị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đổi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sang đối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thoại.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3.</a:t>
            </a:r>
            <a:r>
              <a:rPr sz="1800" spc="-5" dirty="0">
                <a:latin typeface="Times New Roman"/>
                <a:cs typeface="Times New Roman"/>
              </a:rPr>
              <a:t> Học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đảm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bảo</a:t>
            </a:r>
            <a:r>
              <a:rPr sz="1800" spc="-5" dirty="0">
                <a:latin typeface="Times New Roman"/>
                <a:cs typeface="Times New Roman"/>
              </a:rPr>
              <a:t> một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sau:</a:t>
            </a:r>
            <a:endParaRPr sz="1800">
              <a:latin typeface="Times New Roman"/>
              <a:cs typeface="Times New Roman"/>
            </a:endParaRPr>
          </a:p>
          <a:p>
            <a:pPr marL="12700" marR="5715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thích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nói: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Khẳng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định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tầm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trọng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trẻ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chủ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tương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thế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giới.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+ Khẳng</a:t>
            </a:r>
            <a:r>
              <a:rPr sz="1800" spc="-5" dirty="0">
                <a:latin typeface="Times New Roman"/>
                <a:cs typeface="Times New Roman"/>
              </a:rPr>
              <a:t> định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tính </a:t>
            </a:r>
            <a:r>
              <a:rPr sz="1800" dirty="0">
                <a:latin typeface="Times New Roman"/>
                <a:cs typeface="Times New Roman"/>
              </a:rPr>
              <a:t>đúng</a:t>
            </a:r>
            <a:r>
              <a:rPr sz="1800" spc="-5" dirty="0">
                <a:latin typeface="Times New Roman"/>
                <a:cs typeface="Times New Roman"/>
              </a:rPr>
              <a:t> đắn,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chứng</a:t>
            </a:r>
            <a:r>
              <a:rPr sz="1800" spc="-5" dirty="0">
                <a:latin typeface="Times New Roman"/>
                <a:cs typeface="Times New Roman"/>
              </a:rPr>
              <a:t> minh.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Bình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luận: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Bày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tỏ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xót,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trạng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khu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vực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chưa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đảm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bảo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quyền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dirty="0">
                <a:latin typeface="Times New Roman"/>
                <a:cs typeface="Times New Roman"/>
              </a:rPr>
              <a:t> thế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 để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chuẩn bị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hệ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" dirty="0">
                <a:latin typeface="Times New Roman"/>
                <a:cs typeface="Times New Roman"/>
              </a:rPr>
              <a:t> Bài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</a:t>
            </a:r>
            <a:r>
              <a:rPr sz="1800" dirty="0">
                <a:latin typeface="Times New Roman"/>
                <a:cs typeface="Times New Roman"/>
              </a:rPr>
              <a:t> 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hành </a:t>
            </a:r>
            <a:r>
              <a:rPr sz="1800" spc="-5" dirty="0">
                <a:latin typeface="Times New Roman"/>
                <a:cs typeface="Times New Roman"/>
              </a:rPr>
              <a:t>động.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304165" indent="-292100">
              <a:lnSpc>
                <a:spcPct val="100000"/>
              </a:lnSpc>
              <a:spcBef>
                <a:spcPts val="625"/>
              </a:spcBef>
              <a:buAutoNum type="romanUcPeriod" startAt="2"/>
              <a:tabLst>
                <a:tab pos="304800" algn="l"/>
              </a:tabLst>
            </a:pPr>
            <a:r>
              <a:rPr sz="1800" b="1" dirty="0">
                <a:latin typeface="Times New Roman"/>
                <a:cs typeface="Times New Roman"/>
              </a:rPr>
              <a:t>ĐỀ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VIẾT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TẬP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LÀM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VĂN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b="1" i="1" spc="-5" dirty="0">
                <a:latin typeface="Times New Roman"/>
                <a:cs typeface="Times New Roman"/>
              </a:rPr>
              <a:t>Đề </a:t>
            </a:r>
            <a:r>
              <a:rPr sz="1800" b="1" i="1" dirty="0">
                <a:latin typeface="Times New Roman"/>
                <a:cs typeface="Times New Roman"/>
              </a:rPr>
              <a:t>bài: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Phân</a:t>
            </a:r>
            <a:r>
              <a:rPr sz="1800" b="1" i="1" spc="-2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tích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văn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bản</a:t>
            </a:r>
            <a:endParaRPr sz="1800">
              <a:latin typeface="Times New Roman"/>
              <a:cs typeface="Times New Roman"/>
            </a:endParaRPr>
          </a:p>
          <a:p>
            <a:pPr marL="12700" indent="172085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“Tuyên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bố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còn,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vệ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triển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trẻ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em”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trích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endParaRPr sz="1800">
              <a:latin typeface="Times New Roman"/>
              <a:cs typeface="Times New Roman"/>
            </a:endParaRPr>
          </a:p>
          <a:p>
            <a:pPr marL="12700" marR="5715" algn="r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“Tuyên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bố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Hội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nghị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cấp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em"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 </a:t>
            </a:r>
            <a:r>
              <a:rPr sz="1800" dirty="0">
                <a:latin typeface="Times New Roman"/>
                <a:cs typeface="Times New Roman"/>
              </a:rPr>
              <a:t>quốc ngày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30.9. 990.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Cấu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trúc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rất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chặt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chẽ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lí,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kêu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mở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đầu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hướng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ai,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đối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tuyên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bố.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thực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trạng,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trạng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khổ... của trẻ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Hai</a:t>
            </a:r>
            <a:r>
              <a:rPr sz="1800" dirty="0">
                <a:latin typeface="Times New Roman"/>
                <a:cs typeface="Times New Roman"/>
              </a:rPr>
              <a:t> điều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hội chỉ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 hội</a:t>
            </a:r>
            <a:r>
              <a:rPr sz="1800" spc="-10" dirty="0">
                <a:latin typeface="Times New Roman"/>
                <a:cs typeface="Times New Roman"/>
              </a:rPr>
              <a:t> 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lịch</a:t>
            </a:r>
            <a:r>
              <a:rPr sz="1800" spc="-5" dirty="0">
                <a:latin typeface="Times New Roman"/>
                <a:cs typeface="Times New Roman"/>
              </a:rPr>
              <a:t> sử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thuận lợi.</a:t>
            </a:r>
            <a:endParaRPr sz="18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4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Phần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nhiệm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vụ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tuyên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bố.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pháp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lí,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cộng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trùm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dirty="0">
                <a:latin typeface="Times New Roman"/>
                <a:cs typeface="Times New Roman"/>
              </a:rPr>
              <a:t> bản </a:t>
            </a:r>
            <a:r>
              <a:rPr sz="1800" spc="-5" dirty="0">
                <a:latin typeface="Times New Roman"/>
                <a:cs typeface="Times New Roman"/>
              </a:rPr>
              <a:t>này.</a:t>
            </a:r>
            <a:endParaRPr sz="1800">
              <a:latin typeface="Times New Roman"/>
              <a:cs typeface="Times New Roman"/>
            </a:endParaRPr>
          </a:p>
          <a:p>
            <a:pPr marL="12700" marR="6350" lvl="1" indent="173990" algn="just">
              <a:lnSpc>
                <a:spcPct val="124400"/>
              </a:lnSpc>
              <a:spcBef>
                <a:spcPts val="5"/>
              </a:spcBef>
              <a:buAutoNum type="arabicPeriod"/>
              <a:tabLst>
                <a:tab pos="409575" algn="l"/>
              </a:tabLst>
            </a:pPr>
            <a:r>
              <a:rPr sz="1800" spc="-5" dirty="0">
                <a:latin typeface="Times New Roman"/>
                <a:cs typeface="Times New Roman"/>
              </a:rPr>
              <a:t>Mở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tuyên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bố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kêu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gọi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"khẩn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thiết”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hướng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tới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"toàn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loại”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mục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đích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“hãy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bảo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đảm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trẻ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tốt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hơn"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(Điều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1).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Điều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rõ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ai,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ấy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kêu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gọi.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trẻ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 lớp </a:t>
            </a:r>
            <a:r>
              <a:rPr sz="1800" spc="-5" dirty="0">
                <a:latin typeface="Times New Roman"/>
                <a:cs typeface="Times New Roman"/>
              </a:rPr>
              <a:t>người “đều trong </a:t>
            </a:r>
            <a:r>
              <a:rPr sz="1800" dirty="0">
                <a:latin typeface="Times New Roman"/>
                <a:cs typeface="Times New Roman"/>
              </a:rPr>
              <a:t>trắng, dễ bị tổn thương và còn phụ </a:t>
            </a:r>
            <a:r>
              <a:rPr sz="1800" spc="-5" dirty="0">
                <a:latin typeface="Times New Roman"/>
                <a:cs typeface="Times New Roman"/>
              </a:rPr>
              <a:t>thuộc”. </a:t>
            </a:r>
            <a:r>
              <a:rPr sz="1800" dirty="0">
                <a:latin typeface="Times New Roman"/>
                <a:cs typeface="Times New Roman"/>
              </a:rPr>
              <a:t>Lớp </a:t>
            </a:r>
            <a:r>
              <a:rPr sz="1800" spc="-5" dirty="0">
                <a:latin typeface="Times New Roman"/>
                <a:cs typeface="Times New Roman"/>
              </a:rPr>
              <a:t>người nhỏ </a:t>
            </a:r>
            <a:r>
              <a:rPr sz="1800" dirty="0">
                <a:latin typeface="Times New Roman"/>
                <a:cs typeface="Times New Roman"/>
              </a:rPr>
              <a:t>tuổi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“phải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vui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tươi,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bình,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chơi,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phát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triển”.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Hòa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bình, ấm </a:t>
            </a:r>
            <a:r>
              <a:rPr sz="1800" spc="-5" dirty="0">
                <a:latin typeface="Times New Roman"/>
                <a:cs typeface="Times New Roman"/>
              </a:rPr>
              <a:t>no, hạnh </a:t>
            </a:r>
            <a:r>
              <a:rPr sz="1800" dirty="0">
                <a:latin typeface="Times New Roman"/>
                <a:cs typeface="Times New Roman"/>
              </a:rPr>
              <a:t>phúc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điều kiện,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nhu cầu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trẻ em. </a:t>
            </a:r>
            <a:r>
              <a:rPr sz="1800" dirty="0">
                <a:latin typeface="Times New Roman"/>
                <a:cs typeface="Times New Roman"/>
              </a:rPr>
              <a:t>Tính cộng </a:t>
            </a:r>
            <a:r>
              <a:rPr sz="1800" spc="-5" dirty="0">
                <a:latin typeface="Times New Roman"/>
                <a:cs typeface="Times New Roman"/>
              </a:rPr>
              <a:t>đồng </a:t>
            </a:r>
            <a:r>
              <a:rPr sz="1800" dirty="0">
                <a:latin typeface="Times New Roman"/>
                <a:cs typeface="Times New Roman"/>
              </a:rPr>
              <a:t>(rộng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lớn),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thể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rõ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cùng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73990" algn="just">
              <a:lnSpc>
                <a:spcPct val="124600"/>
              </a:lnSpc>
              <a:spcBef>
                <a:spcPts val="95"/>
              </a:spcBef>
              <a:buAutoNum type="arabicPeriod" startAt="2"/>
              <a:tabLst>
                <a:tab pos="414655" algn="l"/>
              </a:tabLst>
            </a:pPr>
            <a:r>
              <a:rPr sz="1800" spc="-5" dirty="0">
                <a:latin typeface="Times New Roman"/>
                <a:cs typeface="Times New Roman"/>
              </a:rPr>
              <a:t>Năm </a:t>
            </a:r>
            <a:r>
              <a:rPr sz="1800" dirty="0">
                <a:latin typeface="Times New Roman"/>
                <a:cs typeface="Times New Roman"/>
              </a:rPr>
              <a:t>điều tiếp theo </a:t>
            </a:r>
            <a:r>
              <a:rPr sz="1800" spc="-5" dirty="0">
                <a:latin typeface="Times New Roman"/>
                <a:cs typeface="Times New Roman"/>
              </a:rPr>
              <a:t>nói </a:t>
            </a:r>
            <a:r>
              <a:rPr sz="1800" spc="5" dirty="0">
                <a:latin typeface="Times New Roman"/>
                <a:cs typeface="Times New Roman"/>
              </a:rPr>
              <a:t>về </a:t>
            </a:r>
            <a:r>
              <a:rPr sz="1800" spc="-1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thách </a:t>
            </a:r>
            <a:r>
              <a:rPr sz="1800" spc="-5" dirty="0">
                <a:latin typeface="Times New Roman"/>
                <a:cs typeface="Times New Roman"/>
              </a:rPr>
              <a:t>thức, phản </a:t>
            </a:r>
            <a:r>
              <a:rPr sz="1800" dirty="0">
                <a:latin typeface="Times New Roman"/>
                <a:cs typeface="Times New Roman"/>
              </a:rPr>
              <a:t>ánh thực </a:t>
            </a:r>
            <a:r>
              <a:rPr sz="1800" spc="-5" dirty="0">
                <a:latin typeface="Times New Roman"/>
                <a:cs typeface="Times New Roman"/>
              </a:rPr>
              <a:t>trạng, </a:t>
            </a:r>
            <a:r>
              <a:rPr sz="1800" dirty="0">
                <a:latin typeface="Times New Roman"/>
                <a:cs typeface="Times New Roman"/>
              </a:rPr>
              <a:t>điều </a:t>
            </a:r>
            <a:r>
              <a:rPr sz="1800" spc="-5" dirty="0">
                <a:latin typeface="Times New Roman"/>
                <a:cs typeface="Times New Roman"/>
              </a:rPr>
              <a:t>kiện </a:t>
            </a:r>
            <a:r>
              <a:rPr sz="1800" spc="-10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tuổi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Vô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trẻ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chịu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“nỗi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hạnh”,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“nạn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nhân”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chiến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tranh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bạo lực, của nạn phân biệt chủng </a:t>
            </a:r>
            <a:r>
              <a:rPr sz="1800" spc="-5" dirty="0">
                <a:latin typeface="Times New Roman"/>
                <a:cs typeface="Times New Roman"/>
              </a:rPr>
              <a:t>tộc, chế </a:t>
            </a:r>
            <a:r>
              <a:rPr sz="1800" dirty="0">
                <a:latin typeface="Times New Roman"/>
                <a:cs typeface="Times New Roman"/>
              </a:rPr>
              <a:t>độ </a:t>
            </a:r>
            <a:r>
              <a:rPr sz="1800" spc="-5" dirty="0">
                <a:latin typeface="Times New Roman"/>
                <a:cs typeface="Times New Roman"/>
              </a:rPr>
              <a:t>a-pác-thai,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sự xâm lược, </a:t>
            </a:r>
            <a:r>
              <a:rPr sz="1800" dirty="0">
                <a:latin typeface="Times New Roman"/>
                <a:cs typeface="Times New Roman"/>
              </a:rPr>
              <a:t>chiếm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đóng và thôn </a:t>
            </a:r>
            <a:r>
              <a:rPr sz="1800" spc="-5" dirty="0">
                <a:latin typeface="Times New Roman"/>
                <a:cs typeface="Times New Roman"/>
              </a:rPr>
              <a:t>tính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nước ngoài.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những cháu </a:t>
            </a:r>
            <a:r>
              <a:rPr sz="1800" dirty="0">
                <a:latin typeface="Times New Roman"/>
                <a:cs typeface="Times New Roman"/>
              </a:rPr>
              <a:t>chịu cảnh tị </a:t>
            </a:r>
            <a:r>
              <a:rPr sz="1800" spc="-5" dirty="0">
                <a:latin typeface="Times New Roman"/>
                <a:cs typeface="Times New Roman"/>
              </a:rPr>
              <a:t>nạn, </a:t>
            </a:r>
            <a:r>
              <a:rPr sz="1800" dirty="0">
                <a:latin typeface="Times New Roman"/>
                <a:cs typeface="Times New Roman"/>
              </a:rPr>
              <a:t>tàn tật... </a:t>
            </a:r>
            <a:r>
              <a:rPr sz="1800" spc="-10" dirty="0">
                <a:latin typeface="Times New Roman"/>
                <a:cs typeface="Times New Roman"/>
              </a:rPr>
              <a:t>bị </a:t>
            </a:r>
            <a:r>
              <a:rPr sz="1800" spc="-5" dirty="0">
                <a:latin typeface="Times New Roman"/>
                <a:cs typeface="Times New Roman"/>
              </a:rPr>
              <a:t>“đối </a:t>
            </a:r>
            <a:r>
              <a:rPr sz="1800" dirty="0">
                <a:latin typeface="Times New Roman"/>
                <a:cs typeface="Times New Roman"/>
              </a:rPr>
              <a:t>xử tàn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nhẫn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bóc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lột"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(Điều 4).</a:t>
            </a:r>
            <a:endParaRPr sz="1800">
              <a:latin typeface="Times New Roman"/>
              <a:cs typeface="Times New Roman"/>
            </a:endParaRPr>
          </a:p>
          <a:p>
            <a:pPr marL="12700" marR="6350" indent="22987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Có hàng triệu trẻ em ở </a:t>
            </a:r>
            <a:r>
              <a:rPr sz="1800" spc="-5" dirty="0">
                <a:latin typeface="Times New Roman"/>
                <a:cs typeface="Times New Roman"/>
              </a:rPr>
              <a:t>các nước </a:t>
            </a:r>
            <a:r>
              <a:rPr sz="1800" dirty="0">
                <a:latin typeface="Times New Roman"/>
                <a:cs typeface="Times New Roman"/>
              </a:rPr>
              <a:t>đang </a:t>
            </a:r>
            <a:r>
              <a:rPr sz="1800" spc="-5" dirty="0">
                <a:latin typeface="Times New Roman"/>
                <a:cs typeface="Times New Roman"/>
              </a:rPr>
              <a:t>phát </a:t>
            </a:r>
            <a:r>
              <a:rPr sz="1800" dirty="0">
                <a:latin typeface="Times New Roman"/>
                <a:cs typeface="Times New Roman"/>
              </a:rPr>
              <a:t>triển, chậm </a:t>
            </a:r>
            <a:r>
              <a:rPr sz="1800" spc="-5" dirty="0">
                <a:latin typeface="Times New Roman"/>
                <a:cs typeface="Times New Roman"/>
              </a:rPr>
              <a:t>phát </a:t>
            </a:r>
            <a:r>
              <a:rPr sz="1800" dirty="0">
                <a:latin typeface="Times New Roman"/>
                <a:cs typeface="Times New Roman"/>
              </a:rPr>
              <a:t>triển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trong đói </a:t>
            </a:r>
            <a:r>
              <a:rPr sz="1800" spc="-5" dirty="0">
                <a:latin typeface="Times New Roman"/>
                <a:cs typeface="Times New Roman"/>
              </a:rPr>
              <a:t>nghèo, </a:t>
            </a:r>
            <a:r>
              <a:rPr sz="1800" dirty="0">
                <a:latin typeface="Times New Roman"/>
                <a:cs typeface="Times New Roman"/>
              </a:rPr>
              <a:t> vô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dịch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bệnh,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môi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trường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xuống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cấp.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Nguyên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nhân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“tác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động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nặng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nề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nợ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nước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ngoài”,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hoặc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tế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"không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khả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tăng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trưởng"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(Điều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5).</a:t>
            </a:r>
            <a:endParaRPr sz="1800">
              <a:latin typeface="Times New Roman"/>
              <a:cs typeface="Times New Roman"/>
            </a:endParaRPr>
          </a:p>
          <a:p>
            <a:pPr marL="12700" marR="5715" indent="22987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Điều 6 nêu lên những </a:t>
            </a:r>
            <a:r>
              <a:rPr sz="1800" spc="-5" dirty="0">
                <a:latin typeface="Times New Roman"/>
                <a:cs typeface="Times New Roman"/>
              </a:rPr>
              <a:t>số </a:t>
            </a:r>
            <a:r>
              <a:rPr sz="1800" dirty="0">
                <a:latin typeface="Times New Roman"/>
                <a:cs typeface="Times New Roman"/>
              </a:rPr>
              <a:t>liệu đáng </a:t>
            </a:r>
            <a:r>
              <a:rPr sz="1800" spc="-5" dirty="0">
                <a:latin typeface="Times New Roman"/>
                <a:cs typeface="Times New Roman"/>
              </a:rPr>
              <a:t>sợ: </a:t>
            </a:r>
            <a:r>
              <a:rPr sz="1800" dirty="0">
                <a:latin typeface="Times New Roman"/>
                <a:cs typeface="Times New Roman"/>
              </a:rPr>
              <a:t>mỗi </a:t>
            </a:r>
            <a:r>
              <a:rPr sz="1800" spc="-5" dirty="0">
                <a:latin typeface="Times New Roman"/>
                <a:cs typeface="Times New Roman"/>
              </a:rPr>
              <a:t>ngày </a:t>
            </a:r>
            <a:r>
              <a:rPr sz="1800" dirty="0">
                <a:latin typeface="Times New Roman"/>
                <a:cs typeface="Times New Roman"/>
              </a:rPr>
              <a:t>trên </a:t>
            </a:r>
            <a:r>
              <a:rPr sz="1800" spc="5" dirty="0">
                <a:latin typeface="Times New Roman"/>
                <a:cs typeface="Times New Roman"/>
              </a:rPr>
              <a:t>thế </a:t>
            </a:r>
            <a:r>
              <a:rPr sz="1800" spc="-5" dirty="0">
                <a:latin typeface="Times New Roman"/>
                <a:cs typeface="Times New Roman"/>
              </a:rPr>
              <a:t>giới </a:t>
            </a:r>
            <a:r>
              <a:rPr sz="1800" dirty="0">
                <a:latin typeface="Times New Roman"/>
                <a:cs typeface="Times New Roman"/>
              </a:rPr>
              <a:t>có 40.000 trẻ </a:t>
            </a:r>
            <a:r>
              <a:rPr sz="1800" spc="-5" dirty="0">
                <a:latin typeface="Times New Roman"/>
                <a:cs typeface="Times New Roman"/>
              </a:rPr>
              <a:t>em chết </a:t>
            </a:r>
            <a:r>
              <a:rPr sz="1800" dirty="0">
                <a:latin typeface="Times New Roman"/>
                <a:cs typeface="Times New Roman"/>
              </a:rPr>
              <a:t>vì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dinh </a:t>
            </a:r>
            <a:r>
              <a:rPr sz="1800" spc="-5" dirty="0">
                <a:latin typeface="Times New Roman"/>
                <a:cs typeface="Times New Roman"/>
              </a:rPr>
              <a:t>dưỡng, </a:t>
            </a:r>
            <a:r>
              <a:rPr sz="1800" dirty="0">
                <a:latin typeface="Times New Roman"/>
                <a:cs typeface="Times New Roman"/>
              </a:rPr>
              <a:t>bệnh</a:t>
            </a:r>
            <a:r>
              <a:rPr sz="1800" spc="-5" dirty="0">
                <a:latin typeface="Times New Roman"/>
                <a:cs typeface="Times New Roman"/>
              </a:rPr>
              <a:t> tật,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hội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chứng AIDS,</a:t>
            </a:r>
            <a:r>
              <a:rPr sz="1800" dirty="0">
                <a:latin typeface="Times New Roman"/>
                <a:cs typeface="Times New Roman"/>
              </a:rPr>
              <a:t> hoặc </a:t>
            </a:r>
            <a:r>
              <a:rPr sz="1800" spc="-10" dirty="0">
                <a:latin typeface="Times New Roman"/>
                <a:cs typeface="Times New Roman"/>
              </a:rPr>
              <a:t>đo </a:t>
            </a:r>
            <a:r>
              <a:rPr sz="1800" dirty="0">
                <a:latin typeface="Times New Roman"/>
                <a:cs typeface="Times New Roman"/>
              </a:rPr>
              <a:t>điều</a:t>
            </a:r>
            <a:r>
              <a:rPr sz="1800" spc="-5" dirty="0">
                <a:latin typeface="Times New Roman"/>
                <a:cs typeface="Times New Roman"/>
              </a:rPr>
              <a:t> kiện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sống:</a:t>
            </a:r>
            <a:r>
              <a:rPr sz="1800" dirty="0">
                <a:latin typeface="Times New Roman"/>
                <a:cs typeface="Times New Roman"/>
              </a:rPr>
              <a:t> thiếu</a:t>
            </a:r>
            <a:r>
              <a:rPr sz="1800" spc="-5" dirty="0">
                <a:latin typeface="Times New Roman"/>
                <a:cs typeface="Times New Roman"/>
              </a:rPr>
              <a:t> nước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sạch, </a:t>
            </a:r>
            <a:r>
              <a:rPr sz="1800" dirty="0">
                <a:latin typeface="Times New Roman"/>
                <a:cs typeface="Times New Roman"/>
              </a:rPr>
              <a:t>thiếu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vệ </a:t>
            </a:r>
            <a:r>
              <a:rPr sz="1800" spc="-10" dirty="0">
                <a:latin typeface="Times New Roman"/>
                <a:cs typeface="Times New Roman"/>
              </a:rPr>
              <a:t>sinh, </a:t>
            </a:r>
            <a:r>
              <a:rPr sz="1800" dirty="0">
                <a:latin typeface="Times New Roman"/>
                <a:cs typeface="Times New Roman"/>
              </a:rPr>
              <a:t>và do </a:t>
            </a:r>
            <a:r>
              <a:rPr sz="1800" spc="-10" dirty="0">
                <a:latin typeface="Times New Roman"/>
                <a:cs typeface="Times New Roman"/>
              </a:rPr>
              <a:t>tác </a:t>
            </a:r>
            <a:r>
              <a:rPr sz="1800" dirty="0">
                <a:latin typeface="Times New Roman"/>
                <a:cs typeface="Times New Roman"/>
              </a:rPr>
              <a:t>động của vấn </a:t>
            </a:r>
            <a:r>
              <a:rPr sz="1800" spc="-5" dirty="0">
                <a:latin typeface="Times New Roman"/>
                <a:cs typeface="Times New Roman"/>
              </a:rPr>
              <a:t>đề </a:t>
            </a:r>
            <a:r>
              <a:rPr sz="1800" dirty="0">
                <a:latin typeface="Times New Roman"/>
                <a:cs typeface="Times New Roman"/>
              </a:rPr>
              <a:t>ma túy </a:t>
            </a:r>
            <a:r>
              <a:rPr sz="1800" spc="-5" dirty="0">
                <a:latin typeface="Times New Roman"/>
                <a:cs typeface="Times New Roman"/>
              </a:rPr>
              <a:t>(Điều 6). </a:t>
            </a:r>
            <a:r>
              <a:rPr sz="1800" spc="-10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bản </a:t>
            </a:r>
            <a:r>
              <a:rPr sz="1800" spc="-5" dirty="0">
                <a:latin typeface="Times New Roman"/>
                <a:cs typeface="Times New Roman"/>
              </a:rPr>
              <a:t>không chỉ </a:t>
            </a:r>
            <a:r>
              <a:rPr sz="1800" dirty="0">
                <a:latin typeface="Times New Roman"/>
                <a:cs typeface="Times New Roman"/>
              </a:rPr>
              <a:t>nêu </a:t>
            </a:r>
            <a:r>
              <a:rPr sz="1800" spc="-5" dirty="0">
                <a:latin typeface="Times New Roman"/>
                <a:cs typeface="Times New Roman"/>
              </a:rPr>
              <a:t>lên </a:t>
            </a:r>
            <a:r>
              <a:rPr sz="1800" dirty="0">
                <a:latin typeface="Times New Roman"/>
                <a:cs typeface="Times New Roman"/>
              </a:rPr>
              <a:t>thực trạng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lên </a:t>
            </a:r>
            <a:r>
              <a:rPr sz="1800" dirty="0">
                <a:latin typeface="Times New Roman"/>
                <a:cs typeface="Times New Roman"/>
              </a:rPr>
              <a:t>nguyên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đụng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chạm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tới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quốc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gia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tính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pháp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lí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sắc,</a:t>
            </a:r>
            <a:r>
              <a:rPr sz="1800" dirty="0">
                <a:latin typeface="Times New Roman"/>
                <a:cs typeface="Times New Roman"/>
              </a:rPr>
              <a:t> tế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nhị.</a:t>
            </a:r>
            <a:endParaRPr sz="1800">
              <a:latin typeface="Times New Roman"/>
              <a:cs typeface="Times New Roman"/>
            </a:endParaRPr>
          </a:p>
          <a:p>
            <a:pPr marL="12700" marR="5080" indent="229870" algn="just">
              <a:lnSpc>
                <a:spcPct val="124400"/>
              </a:lnSpc>
              <a:spcBef>
                <a:spcPts val="5"/>
              </a:spcBef>
              <a:buAutoNum type="arabicPeriod" startAt="3"/>
              <a:tabLst>
                <a:tab pos="485140" algn="l"/>
              </a:tabLst>
            </a:pPr>
            <a:r>
              <a:rPr sz="1800" spc="-5" dirty="0">
                <a:latin typeface="Times New Roman"/>
                <a:cs typeface="Times New Roman"/>
              </a:rPr>
              <a:t>Phần </a:t>
            </a:r>
            <a:r>
              <a:rPr sz="1800" dirty="0">
                <a:latin typeface="Times New Roman"/>
                <a:cs typeface="Times New Roman"/>
              </a:rPr>
              <a:t>cơ </a:t>
            </a:r>
            <a:r>
              <a:rPr sz="1800" spc="-5" dirty="0">
                <a:latin typeface="Times New Roman"/>
                <a:cs typeface="Times New Roman"/>
              </a:rPr>
              <a:t>hội </a:t>
            </a:r>
            <a:r>
              <a:rPr sz="1800" dirty="0">
                <a:latin typeface="Times New Roman"/>
                <a:cs typeface="Times New Roman"/>
              </a:rPr>
              <a:t>chỉ có 2 </a:t>
            </a:r>
            <a:r>
              <a:rPr sz="1800" spc="-5" dirty="0">
                <a:latin typeface="Times New Roman"/>
                <a:cs typeface="Times New Roman"/>
              </a:rPr>
              <a:t>điều. Sự </a:t>
            </a:r>
            <a:r>
              <a:rPr sz="1800" dirty="0">
                <a:latin typeface="Times New Roman"/>
                <a:cs typeface="Times New Roman"/>
              </a:rPr>
              <a:t>liên kết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các </a:t>
            </a:r>
            <a:r>
              <a:rPr sz="1800" spc="-5" dirty="0">
                <a:latin typeface="Times New Roman"/>
                <a:cs typeface="Times New Roman"/>
              </a:rPr>
              <a:t>nước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“công ước </a:t>
            </a:r>
            <a:r>
              <a:rPr sz="1800" dirty="0">
                <a:latin typeface="Times New Roman"/>
                <a:cs typeface="Times New Roman"/>
              </a:rPr>
              <a:t>về quyền của </a:t>
            </a:r>
            <a:r>
              <a:rPr sz="1800" spc="-5" dirty="0">
                <a:latin typeface="Times New Roman"/>
                <a:cs typeface="Times New Roman"/>
              </a:rPr>
              <a:t>trẻ </a:t>
            </a:r>
            <a:r>
              <a:rPr sz="1800" dirty="0">
                <a:latin typeface="Times New Roman"/>
                <a:cs typeface="Times New Roman"/>
              </a:rPr>
              <a:t> em”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mới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 quyền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phúc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lợi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“được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trọng"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khắp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nơi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5" dirty="0">
                <a:latin typeface="Times New Roman"/>
                <a:cs typeface="Times New Roman"/>
              </a:rPr>
              <a:t> giới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(Điều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8). </a:t>
            </a:r>
            <a:r>
              <a:rPr sz="1800" spc="-5" dirty="0">
                <a:latin typeface="Times New Roman"/>
                <a:cs typeface="Times New Roman"/>
              </a:rPr>
              <a:t>(@tailieuhoctapvip)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2987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Bầu không </a:t>
            </a:r>
            <a:r>
              <a:rPr sz="1800" spc="-5" dirty="0">
                <a:latin typeface="Times New Roman"/>
                <a:cs typeface="Times New Roman"/>
              </a:rPr>
              <a:t>khí </a:t>
            </a:r>
            <a:r>
              <a:rPr sz="1800" dirty="0">
                <a:latin typeface="Times New Roman"/>
                <a:cs typeface="Times New Roman"/>
              </a:rPr>
              <a:t>chính </a:t>
            </a:r>
            <a:r>
              <a:rPr sz="1800" spc="5" dirty="0">
                <a:latin typeface="Times New Roman"/>
                <a:cs typeface="Times New Roman"/>
              </a:rPr>
              <a:t>trị </a:t>
            </a:r>
            <a:r>
              <a:rPr sz="1800" spc="-5" dirty="0">
                <a:latin typeface="Times New Roman"/>
                <a:cs typeface="Times New Roman"/>
              </a:rPr>
              <a:t>quốc tế được </a:t>
            </a:r>
            <a:r>
              <a:rPr sz="1800" dirty="0">
                <a:latin typeface="Times New Roman"/>
                <a:cs typeface="Times New Roman"/>
              </a:rPr>
              <a:t>“cải thiện” (cuộc chiến </a:t>
            </a:r>
            <a:r>
              <a:rPr sz="1800" spc="-5" dirty="0">
                <a:latin typeface="Times New Roman"/>
                <a:cs typeface="Times New Roman"/>
              </a:rPr>
              <a:t>tranh </a:t>
            </a:r>
            <a:r>
              <a:rPr sz="1800" dirty="0">
                <a:latin typeface="Times New Roman"/>
                <a:cs typeface="Times New Roman"/>
              </a:rPr>
              <a:t>lạnh </a:t>
            </a:r>
            <a:r>
              <a:rPr sz="1800" spc="-5" dirty="0">
                <a:latin typeface="Times New Roman"/>
                <a:cs typeface="Times New Roman"/>
              </a:rPr>
              <a:t>được phá </a:t>
            </a:r>
            <a:r>
              <a:rPr sz="1800" dirty="0">
                <a:latin typeface="Times New Roman"/>
                <a:cs typeface="Times New Roman"/>
              </a:rPr>
              <a:t>bỏ),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 hợp </a:t>
            </a:r>
            <a:r>
              <a:rPr sz="1800" dirty="0">
                <a:latin typeface="Times New Roman"/>
                <a:cs typeface="Times New Roman"/>
              </a:rPr>
              <a:t>tác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đoàn kết </a:t>
            </a:r>
            <a:r>
              <a:rPr sz="1800" dirty="0">
                <a:latin typeface="Times New Roman"/>
                <a:cs typeface="Times New Roman"/>
              </a:rPr>
              <a:t>quốc </a:t>
            </a:r>
            <a:r>
              <a:rPr sz="1800" spc="-5" dirty="0">
                <a:latin typeface="Times New Roman"/>
                <a:cs typeface="Times New Roman"/>
              </a:rPr>
              <a:t>tế (khôi </a:t>
            </a:r>
            <a:r>
              <a:rPr sz="1800" dirty="0">
                <a:latin typeface="Times New Roman"/>
                <a:cs typeface="Times New Roman"/>
              </a:rPr>
              <a:t>phục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phát </a:t>
            </a:r>
            <a:r>
              <a:rPr sz="1800" dirty="0">
                <a:latin typeface="Times New Roman"/>
                <a:cs typeface="Times New Roman"/>
              </a:rPr>
              <a:t>triển kinh tế, </a:t>
            </a:r>
            <a:r>
              <a:rPr sz="1800" spc="-5" dirty="0">
                <a:latin typeface="Times New Roman"/>
                <a:cs typeface="Times New Roman"/>
              </a:rPr>
              <a:t>bảo </a:t>
            </a:r>
            <a:r>
              <a:rPr sz="1800" dirty="0">
                <a:latin typeface="Times New Roman"/>
                <a:cs typeface="Times New Roman"/>
              </a:rPr>
              <a:t>vệ </a:t>
            </a:r>
            <a:r>
              <a:rPr sz="1800" spc="-5" dirty="0">
                <a:latin typeface="Times New Roman"/>
                <a:cs typeface="Times New Roman"/>
              </a:rPr>
              <a:t>môi trường...), </a:t>
            </a:r>
            <a:r>
              <a:rPr sz="1800" dirty="0">
                <a:latin typeface="Times New Roman"/>
                <a:cs typeface="Times New Roman"/>
              </a:rPr>
              <a:t>giải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trừ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bị, tăng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cường</a:t>
            </a:r>
            <a:r>
              <a:rPr sz="1800" dirty="0">
                <a:latin typeface="Times New Roman"/>
                <a:cs typeface="Times New Roman"/>
              </a:rPr>
              <a:t> phúc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lợi </a:t>
            </a:r>
            <a:r>
              <a:rPr sz="1800" spc="-5" dirty="0">
                <a:latin typeface="Times New Roman"/>
                <a:cs typeface="Times New Roman"/>
              </a:rPr>
              <a:t>trẻ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(Điều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9),</a:t>
            </a:r>
            <a:endParaRPr sz="1800">
              <a:latin typeface="Times New Roman"/>
              <a:cs typeface="Times New Roman"/>
            </a:endParaRPr>
          </a:p>
          <a:p>
            <a:pPr marL="12700" marR="5080" indent="229870" algn="just">
              <a:lnSpc>
                <a:spcPct val="1246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cơ hội ấy đã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tận dụng trong 15 </a:t>
            </a:r>
            <a:r>
              <a:rPr sz="1800" spc="-5" dirty="0">
                <a:latin typeface="Times New Roman"/>
                <a:cs typeface="Times New Roman"/>
              </a:rPr>
              <a:t>năm qua, làm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5" dirty="0">
                <a:latin typeface="Times New Roman"/>
                <a:cs typeface="Times New Roman"/>
              </a:rPr>
              <a:t>sự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còn, </a:t>
            </a:r>
            <a:r>
              <a:rPr sz="1800" spc="-5" dirty="0">
                <a:latin typeface="Times New Roman"/>
                <a:cs typeface="Times New Roman"/>
              </a:rPr>
              <a:t>bảo </a:t>
            </a:r>
            <a:r>
              <a:rPr sz="1800" dirty="0">
                <a:latin typeface="Times New Roman"/>
                <a:cs typeface="Times New Roman"/>
              </a:rPr>
              <a:t>vệ và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phát triển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trẻ </a:t>
            </a:r>
            <a:r>
              <a:rPr sz="1800" dirty="0">
                <a:latin typeface="Times New Roman"/>
                <a:cs typeface="Times New Roman"/>
              </a:rPr>
              <a:t>em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 </a:t>
            </a:r>
            <a:r>
              <a:rPr sz="1800" spc="-5" dirty="0">
                <a:latin typeface="Times New Roman"/>
                <a:cs typeface="Times New Roman"/>
              </a:rPr>
              <a:t>khu</a:t>
            </a:r>
            <a:r>
              <a:rPr sz="1800" dirty="0">
                <a:latin typeface="Times New Roman"/>
                <a:cs typeface="Times New Roman"/>
              </a:rPr>
              <a:t> vực, nhiều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quốc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nhiều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tựu </a:t>
            </a:r>
            <a:r>
              <a:rPr sz="1800" spc="-5" dirty="0">
                <a:latin typeface="Times New Roman"/>
                <a:cs typeface="Times New Roman"/>
              </a:rPr>
              <a:t>tốt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đẹp.</a:t>
            </a:r>
            <a:endParaRPr sz="1800">
              <a:latin typeface="Times New Roman"/>
              <a:cs typeface="Times New Roman"/>
            </a:endParaRPr>
          </a:p>
          <a:p>
            <a:pPr marL="24257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Phần nhiệm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vụ có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8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điều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(10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I7).</a:t>
            </a:r>
            <a:endParaRPr sz="1800">
              <a:latin typeface="Times New Roman"/>
              <a:cs typeface="Times New Roman"/>
            </a:endParaRPr>
          </a:p>
          <a:p>
            <a:pPr marL="12700" marR="6350">
              <a:lnSpc>
                <a:spcPts val="2700"/>
              </a:lnSpc>
              <a:spcBef>
                <a:spcPts val="17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Tăng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cường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khỏe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chế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dưỡng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em;</a:t>
            </a:r>
            <a:r>
              <a:rPr sz="1800" dirty="0">
                <a:latin typeface="Times New Roman"/>
                <a:cs typeface="Times New Roman"/>
              </a:rPr>
              <a:t> cứu vãn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mệnh trẻ</a:t>
            </a:r>
            <a:r>
              <a:rPr sz="1800" spc="-5" dirty="0">
                <a:latin typeface="Times New Roman"/>
                <a:cs typeface="Times New Roman"/>
              </a:rPr>
              <a:t> em,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tỉ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lệ </a:t>
            </a:r>
            <a:r>
              <a:rPr sz="1800" dirty="0">
                <a:latin typeface="Times New Roman"/>
                <a:cs typeface="Times New Roman"/>
              </a:rPr>
              <a:t>tử vong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(10).</a:t>
            </a:r>
            <a:endParaRPr sz="1800">
              <a:latin typeface="Times New Roman"/>
              <a:cs typeface="Times New Roman"/>
            </a:endParaRPr>
          </a:p>
          <a:p>
            <a:pPr marL="160655" indent="-148590">
              <a:lnSpc>
                <a:spcPct val="100000"/>
              </a:lnSpc>
              <a:spcBef>
                <a:spcPts val="345"/>
              </a:spcBef>
              <a:buChar char="-"/>
              <a:tabLst>
                <a:tab pos="161290" algn="l"/>
              </a:tabLst>
            </a:pPr>
            <a:r>
              <a:rPr sz="1800" spc="-5" dirty="0">
                <a:latin typeface="Times New Roman"/>
                <a:cs typeface="Times New Roman"/>
              </a:rPr>
              <a:t>Chăm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sóc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đối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trẻ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tật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đặc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biệt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khó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khăn.</a:t>
            </a:r>
            <a:endParaRPr sz="180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(Liên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hệ: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chục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vạn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trẻ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chất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màu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da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cam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tranh,...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(Điều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11).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15"/>
              </a:spcBef>
              <a:buChar char="-"/>
              <a:tabLst>
                <a:tab pos="150495" algn="l"/>
              </a:tabLst>
            </a:pPr>
            <a:r>
              <a:rPr sz="1800" dirty="0">
                <a:latin typeface="Times New Roman"/>
                <a:cs typeface="Times New Roman"/>
              </a:rPr>
              <a:t>Tăng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cường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vai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trò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nữ,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đảm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bảo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quyền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bình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đẳng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nam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nữ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vì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lợi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ích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 toàn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cầu;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 gái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 xử </a:t>
            </a:r>
            <a:r>
              <a:rPr sz="1800" spc="-5" dirty="0">
                <a:latin typeface="Times New Roman"/>
                <a:cs typeface="Times New Roman"/>
              </a:rPr>
              <a:t>bình</a:t>
            </a:r>
            <a:r>
              <a:rPr sz="1800" dirty="0">
                <a:latin typeface="Times New Roman"/>
                <a:cs typeface="Times New Roman"/>
              </a:rPr>
              <a:t> đẳng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(Điều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12).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Bảo đảm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trẻ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bậc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cơ</a:t>
            </a:r>
            <a:r>
              <a:rPr sz="1800" dirty="0">
                <a:latin typeface="Times New Roman"/>
                <a:cs typeface="Times New Roman"/>
              </a:rPr>
              <a:t> sở (Điều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13).</a:t>
            </a:r>
            <a:endParaRPr sz="180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spcBef>
                <a:spcPts val="5"/>
              </a:spcBef>
              <a:buChar char="-"/>
              <a:tabLst>
                <a:tab pos="154940" algn="l"/>
              </a:tabLst>
            </a:pPr>
            <a:r>
              <a:rPr sz="1800" spc="-5" dirty="0">
                <a:latin typeface="Times New Roman"/>
                <a:cs typeface="Times New Roman"/>
              </a:rPr>
              <a:t>Bảo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đảm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toàn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đẻ,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kế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hoạch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đình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 </a:t>
            </a:r>
            <a:r>
              <a:rPr sz="1800" dirty="0">
                <a:latin typeface="Times New Roman"/>
                <a:cs typeface="Times New Roman"/>
              </a:rPr>
              <a:t>khôn và</a:t>
            </a:r>
            <a:r>
              <a:rPr sz="1800" spc="-5" dirty="0">
                <a:latin typeface="Times New Roman"/>
                <a:cs typeface="Times New Roman"/>
              </a:rPr>
              <a:t> phát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triển </a:t>
            </a:r>
            <a:r>
              <a:rPr sz="1800" spc="-5" dirty="0">
                <a:latin typeface="Times New Roman"/>
                <a:cs typeface="Times New Roman"/>
              </a:rPr>
              <a:t>(Điều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14),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4411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 algn="just">
              <a:lnSpc>
                <a:spcPct val="124400"/>
              </a:lnSpc>
              <a:spcBef>
                <a:spcPts val="100"/>
              </a:spcBef>
              <a:buChar char="-"/>
              <a:tabLst>
                <a:tab pos="146050" algn="l"/>
              </a:tabLst>
            </a:pPr>
            <a:r>
              <a:rPr sz="1800" spc="-5" dirty="0">
                <a:latin typeface="Times New Roman"/>
                <a:cs typeface="Times New Roman"/>
              </a:rPr>
              <a:t>Cần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trẻ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môi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trường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sống, một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xã</a:t>
            </a:r>
            <a:r>
              <a:rPr sz="1800" dirty="0">
                <a:latin typeface="Times New Roman"/>
                <a:cs typeface="Times New Roman"/>
              </a:rPr>
              <a:t> hội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</a:t>
            </a:r>
            <a:r>
              <a:rPr sz="1800" spc="-10" dirty="0">
                <a:latin typeface="Times New Roman"/>
                <a:cs typeface="Times New Roman"/>
              </a:rPr>
              <a:t> để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nơi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tựa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toàn,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khuyến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khích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sinh hoạt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(Điều </a:t>
            </a:r>
            <a:r>
              <a:rPr sz="1800" spc="-5" dirty="0">
                <a:latin typeface="Times New Roman"/>
                <a:cs typeface="Times New Roman"/>
              </a:rPr>
              <a:t>15),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Times New Roman"/>
              <a:buChar char="-"/>
            </a:pPr>
            <a:endParaRPr sz="2300">
              <a:latin typeface="Times New Roman"/>
              <a:cs typeface="Times New Roman"/>
            </a:endParaRPr>
          </a:p>
          <a:p>
            <a:pPr marL="12700" marR="8890" algn="just">
              <a:lnSpc>
                <a:spcPct val="124600"/>
              </a:lnSpc>
              <a:buChar char="-"/>
              <a:tabLst>
                <a:tab pos="167005" algn="l"/>
              </a:tabLst>
            </a:pPr>
            <a:r>
              <a:rPr sz="1800" dirty="0">
                <a:latin typeface="Times New Roman"/>
                <a:cs typeface="Times New Roman"/>
              </a:rPr>
              <a:t>Khôi phục </a:t>
            </a:r>
            <a:r>
              <a:rPr sz="1800" spc="-5" dirty="0">
                <a:latin typeface="Times New Roman"/>
                <a:cs typeface="Times New Roman"/>
              </a:rPr>
              <a:t>lại sự </a:t>
            </a:r>
            <a:r>
              <a:rPr sz="1800" dirty="0">
                <a:latin typeface="Times New Roman"/>
                <a:cs typeface="Times New Roman"/>
              </a:rPr>
              <a:t>tăng trưởng và phát triển </a:t>
            </a:r>
            <a:r>
              <a:rPr sz="1800" spc="-10" dirty="0">
                <a:latin typeface="Times New Roman"/>
                <a:cs typeface="Times New Roman"/>
              </a:rPr>
              <a:t>kinh </a:t>
            </a:r>
            <a:r>
              <a:rPr sz="1800" spc="5" dirty="0">
                <a:latin typeface="Times New Roman"/>
                <a:cs typeface="Times New Roman"/>
              </a:rPr>
              <a:t>tế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5" dirty="0">
                <a:latin typeface="Times New Roman"/>
                <a:cs typeface="Times New Roman"/>
              </a:rPr>
              <a:t>tất </a:t>
            </a:r>
            <a:r>
              <a:rPr sz="1800" dirty="0">
                <a:latin typeface="Times New Roman"/>
                <a:cs typeface="Times New Roman"/>
              </a:rPr>
              <a:t>cả các </a:t>
            </a:r>
            <a:r>
              <a:rPr sz="1800" spc="-5" dirty="0">
                <a:latin typeface="Times New Roman"/>
                <a:cs typeface="Times New Roman"/>
              </a:rPr>
              <a:t>nước; </a:t>
            </a:r>
            <a:r>
              <a:rPr sz="1800" dirty="0">
                <a:latin typeface="Times New Roman"/>
                <a:cs typeface="Times New Roman"/>
              </a:rPr>
              <a:t>tìm </a:t>
            </a:r>
            <a:r>
              <a:rPr sz="1800" spc="-10" dirty="0">
                <a:latin typeface="Times New Roman"/>
                <a:cs typeface="Times New Roman"/>
              </a:rPr>
              <a:t>ra </a:t>
            </a:r>
            <a:r>
              <a:rPr sz="1800" dirty="0">
                <a:latin typeface="Times New Roman"/>
                <a:cs typeface="Times New Roman"/>
              </a:rPr>
              <a:t>giải pháp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“nhanh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chóng, </a:t>
            </a:r>
            <a:r>
              <a:rPr sz="1800" spc="-5" dirty="0">
                <a:latin typeface="Times New Roman"/>
                <a:cs typeface="Times New Roman"/>
              </a:rPr>
              <a:t>rộng</a:t>
            </a:r>
            <a:r>
              <a:rPr sz="1800" dirty="0">
                <a:latin typeface="Times New Roman"/>
                <a:cs typeface="Times New Roman"/>
              </a:rPr>
              <a:t> lớn và</a:t>
            </a:r>
            <a:r>
              <a:rPr sz="1800" spc="-5" dirty="0">
                <a:latin typeface="Times New Roman"/>
                <a:cs typeface="Times New Roman"/>
              </a:rPr>
              <a:t> lâu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bền"</a:t>
            </a:r>
            <a:r>
              <a:rPr sz="1800" dirty="0">
                <a:latin typeface="Times New Roman"/>
                <a:cs typeface="Times New Roman"/>
              </a:rPr>
              <a:t> cho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vấn </a:t>
            </a:r>
            <a:r>
              <a:rPr sz="1800" spc="-5" dirty="0">
                <a:latin typeface="Times New Roman"/>
                <a:cs typeface="Times New Roman"/>
              </a:rPr>
              <a:t>đề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nợ</a:t>
            </a:r>
            <a:r>
              <a:rPr sz="1800" spc="-5" dirty="0">
                <a:latin typeface="Times New Roman"/>
                <a:cs typeface="Times New Roman"/>
              </a:rPr>
              <a:t> nước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ngoài (Điều </a:t>
            </a:r>
            <a:r>
              <a:rPr sz="1800" spc="-5" dirty="0">
                <a:latin typeface="Times New Roman"/>
                <a:cs typeface="Times New Roman"/>
              </a:rPr>
              <a:t>16).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buChar char="-"/>
              <a:tabLst>
                <a:tab pos="153670" algn="l"/>
              </a:tabLst>
            </a:pPr>
            <a:r>
              <a:rPr sz="1800" dirty="0">
                <a:latin typeface="Times New Roman"/>
                <a:cs typeface="Times New Roman"/>
              </a:rPr>
              <a:t>Điều 17 chỉ ra điều </a:t>
            </a:r>
            <a:r>
              <a:rPr sz="1800" spc="-5" dirty="0">
                <a:latin typeface="Times New Roman"/>
                <a:cs typeface="Times New Roman"/>
              </a:rPr>
              <a:t>kiện </a:t>
            </a:r>
            <a:r>
              <a:rPr sz="1800" dirty="0">
                <a:latin typeface="Times New Roman"/>
                <a:cs typeface="Times New Roman"/>
              </a:rPr>
              <a:t>để </a:t>
            </a:r>
            <a:r>
              <a:rPr sz="1800" spc="-5" dirty="0">
                <a:latin typeface="Times New Roman"/>
                <a:cs typeface="Times New Roman"/>
              </a:rPr>
              <a:t>thực hiện những </a:t>
            </a:r>
            <a:r>
              <a:rPr sz="1800" dirty="0">
                <a:latin typeface="Times New Roman"/>
                <a:cs typeface="Times New Roman"/>
              </a:rPr>
              <a:t>nhiệm vụ đã </a:t>
            </a:r>
            <a:r>
              <a:rPr sz="1800" spc="-5" dirty="0">
                <a:latin typeface="Times New Roman"/>
                <a:cs typeface="Times New Roman"/>
              </a:rPr>
              <a:t>nêu </a:t>
            </a:r>
            <a:r>
              <a:rPr sz="1800" spc="-10" dirty="0">
                <a:latin typeface="Times New Roman"/>
                <a:cs typeface="Times New Roman"/>
              </a:rPr>
              <a:t>ra </a:t>
            </a:r>
            <a:r>
              <a:rPr sz="1800" dirty="0">
                <a:latin typeface="Times New Roman"/>
                <a:cs typeface="Times New Roman"/>
              </a:rPr>
              <a:t>cần “những nỗ </a:t>
            </a:r>
            <a:r>
              <a:rPr sz="1800" spc="-5" dirty="0">
                <a:latin typeface="Times New Roman"/>
                <a:cs typeface="Times New Roman"/>
              </a:rPr>
              <a:t>lực liên </a:t>
            </a:r>
            <a:r>
              <a:rPr sz="1800" dirty="0">
                <a:latin typeface="Times New Roman"/>
                <a:cs typeface="Times New Roman"/>
              </a:rPr>
              <a:t> tục”, </a:t>
            </a:r>
            <a:r>
              <a:rPr sz="1800" spc="-5" dirty="0">
                <a:latin typeface="Times New Roman"/>
                <a:cs typeface="Times New Roman"/>
              </a:rPr>
              <a:t>“sự </a:t>
            </a:r>
            <a:r>
              <a:rPr sz="1800" dirty="0">
                <a:latin typeface="Times New Roman"/>
                <a:cs typeface="Times New Roman"/>
              </a:rPr>
              <a:t>phối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dirty="0">
                <a:latin typeface="Times New Roman"/>
                <a:cs typeface="Times New Roman"/>
              </a:rPr>
              <a:t> trong hành</a:t>
            </a:r>
            <a:r>
              <a:rPr sz="1800" spc="-5" dirty="0">
                <a:latin typeface="Times New Roman"/>
                <a:cs typeface="Times New Roman"/>
              </a:rPr>
              <a:t> động”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dirty="0">
                <a:latin typeface="Times New Roman"/>
                <a:cs typeface="Times New Roman"/>
              </a:rPr>
              <a:t> tác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quốc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tế.</a:t>
            </a:r>
            <a:endParaRPr sz="1800">
              <a:latin typeface="Times New Roman"/>
              <a:cs typeface="Times New Roman"/>
            </a:endParaRPr>
          </a:p>
          <a:p>
            <a:pPr marL="12700" marR="5080" indent="229870" algn="just">
              <a:lnSpc>
                <a:spcPct val="1246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Đọc </a:t>
            </a:r>
            <a:r>
              <a:rPr sz="1800" dirty="0">
                <a:latin typeface="Times New Roman"/>
                <a:cs typeface="Times New Roman"/>
              </a:rPr>
              <a:t>văn bản </a:t>
            </a:r>
            <a:r>
              <a:rPr sz="1800" spc="-5" dirty="0">
                <a:latin typeface="Times New Roman"/>
                <a:cs typeface="Times New Roman"/>
              </a:rPr>
              <a:t>“Tuyên </a:t>
            </a:r>
            <a:r>
              <a:rPr sz="1800" dirty="0">
                <a:latin typeface="Times New Roman"/>
                <a:cs typeface="Times New Roman"/>
              </a:rPr>
              <a:t>bố </a:t>
            </a:r>
            <a:r>
              <a:rPr sz="1800" spc="-5" dirty="0">
                <a:latin typeface="Times New Roman"/>
                <a:cs typeface="Times New Roman"/>
              </a:rPr>
              <a:t>thế giới </a:t>
            </a:r>
            <a:r>
              <a:rPr sz="1800" dirty="0">
                <a:latin typeface="Times New Roman"/>
                <a:cs typeface="Times New Roman"/>
              </a:rPr>
              <a:t>về </a:t>
            </a:r>
            <a:r>
              <a:rPr sz="1800" spc="-5" dirty="0">
                <a:latin typeface="Times New Roman"/>
                <a:cs typeface="Times New Roman"/>
              </a:rPr>
              <a:t>sự sống còn, </a:t>
            </a:r>
            <a:r>
              <a:rPr sz="1800" dirty="0">
                <a:latin typeface="Times New Roman"/>
                <a:cs typeface="Times New Roman"/>
              </a:rPr>
              <a:t>bảo vệ và </a:t>
            </a:r>
            <a:r>
              <a:rPr sz="1800" spc="-5" dirty="0">
                <a:latin typeface="Times New Roman"/>
                <a:cs typeface="Times New Roman"/>
              </a:rPr>
              <a:t>phát </a:t>
            </a:r>
            <a:r>
              <a:rPr sz="1800" dirty="0">
                <a:latin typeface="Times New Roman"/>
                <a:cs typeface="Times New Roman"/>
              </a:rPr>
              <a:t>triển của trẻ </a:t>
            </a:r>
            <a:r>
              <a:rPr sz="1800" spc="-10" dirty="0">
                <a:latin typeface="Times New Roman"/>
                <a:cs typeface="Times New Roman"/>
              </a:rPr>
              <a:t>em” </a:t>
            </a:r>
            <a:r>
              <a:rPr sz="1800" dirty="0">
                <a:latin typeface="Times New Roman"/>
                <a:cs typeface="Times New Roman"/>
              </a:rPr>
              <a:t>chúng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 mới cảm thấy ý nghĩa </a:t>
            </a:r>
            <a:r>
              <a:rPr sz="1800" spc="-5" dirty="0">
                <a:latin typeface="Times New Roman"/>
                <a:cs typeface="Times New Roman"/>
              </a:rPr>
              <a:t>sâu </a:t>
            </a:r>
            <a:r>
              <a:rPr sz="1800" spc="-10" dirty="0">
                <a:latin typeface="Times New Roman"/>
                <a:cs typeface="Times New Roman"/>
              </a:rPr>
              <a:t>xa </a:t>
            </a:r>
            <a:r>
              <a:rPr sz="1800" dirty="0">
                <a:latin typeface="Times New Roman"/>
                <a:cs typeface="Times New Roman"/>
              </a:rPr>
              <a:t>của vấn đề nuôi </a:t>
            </a:r>
            <a:r>
              <a:rPr sz="1800" spc="-5" dirty="0">
                <a:latin typeface="Times New Roman"/>
                <a:cs typeface="Times New Roman"/>
              </a:rPr>
              <a:t>dưỡng, </a:t>
            </a:r>
            <a:r>
              <a:rPr sz="1800" dirty="0">
                <a:latin typeface="Times New Roman"/>
                <a:cs typeface="Times New Roman"/>
              </a:rPr>
              <a:t>dạy </a:t>
            </a:r>
            <a:r>
              <a:rPr sz="1800" spc="-5" dirty="0">
                <a:latin typeface="Times New Roman"/>
                <a:cs typeface="Times New Roman"/>
              </a:rPr>
              <a:t>dỗ, chăm sóc </a:t>
            </a:r>
            <a:r>
              <a:rPr sz="1800" spc="5" dirty="0">
                <a:latin typeface="Times New Roman"/>
                <a:cs typeface="Times New Roman"/>
              </a:rPr>
              <a:t>trẻ </a:t>
            </a:r>
            <a:r>
              <a:rPr sz="1800" spc="-5" dirty="0">
                <a:latin typeface="Times New Roman"/>
                <a:cs typeface="Times New Roman"/>
              </a:rPr>
              <a:t>em là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nghiệp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mỗi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tộc,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mỗi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quốc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toàn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“Trẻ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tương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lai của Tổ quốc ","Trẻ em hôm nay, </a:t>
            </a:r>
            <a:r>
              <a:rPr sz="1800" spc="5" dirty="0">
                <a:latin typeface="Times New Roman"/>
                <a:cs typeface="Times New Roman"/>
              </a:rPr>
              <a:t>thế </a:t>
            </a:r>
            <a:r>
              <a:rPr sz="1800" spc="-5" dirty="0">
                <a:latin typeface="Times New Roman"/>
                <a:cs typeface="Times New Roman"/>
              </a:rPr>
              <a:t>giới ngày mai”, </a:t>
            </a:r>
            <a:r>
              <a:rPr sz="1800" dirty="0">
                <a:latin typeface="Times New Roman"/>
                <a:cs typeface="Times New Roman"/>
              </a:rPr>
              <a:t>những câu khẩu </a:t>
            </a:r>
            <a:r>
              <a:rPr sz="1800" spc="-5" dirty="0">
                <a:latin typeface="Times New Roman"/>
                <a:cs typeface="Times New Roman"/>
              </a:rPr>
              <a:t>hiệu ấy </a:t>
            </a:r>
            <a:r>
              <a:rPr sz="1800" dirty="0">
                <a:latin typeface="Times New Roman"/>
                <a:cs typeface="Times New Roman"/>
              </a:rPr>
              <a:t>trở </a:t>
            </a:r>
            <a:r>
              <a:rPr sz="1800" spc="-5" dirty="0">
                <a:latin typeface="Times New Roman"/>
                <a:cs typeface="Times New Roman"/>
              </a:rPr>
              <a:t>nên </a:t>
            </a:r>
            <a:r>
              <a:rPr sz="1800" dirty="0">
                <a:latin typeface="Times New Roman"/>
                <a:cs typeface="Times New Roman"/>
              </a:rPr>
              <a:t> thân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mọi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55"/>
              </a:spcBef>
            </a:pPr>
            <a:r>
              <a:rPr sz="1400" b="1" dirty="0">
                <a:latin typeface="Times New Roman"/>
                <a:cs typeface="Times New Roman"/>
              </a:rPr>
              <a:t>----------------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@tailieuhoctapvip</a:t>
            </a:r>
            <a:r>
              <a:rPr sz="1100" b="1" spc="8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----------------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9042" y="885189"/>
            <a:ext cx="456247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BÀI</a:t>
            </a:r>
            <a:r>
              <a:rPr spc="-20" dirty="0"/>
              <a:t> </a:t>
            </a:r>
            <a:r>
              <a:rPr dirty="0"/>
              <a:t>1. </a:t>
            </a:r>
            <a:r>
              <a:rPr spc="-5" dirty="0"/>
              <a:t>TÓM </a:t>
            </a:r>
            <a:r>
              <a:rPr dirty="0"/>
              <a:t>TẮT</a:t>
            </a:r>
            <a:r>
              <a:rPr spc="-10" dirty="0"/>
              <a:t> </a:t>
            </a:r>
            <a:r>
              <a:rPr spc="-5" dirty="0"/>
              <a:t>KIẾN</a:t>
            </a:r>
            <a:r>
              <a:rPr dirty="0"/>
              <a:t> </a:t>
            </a:r>
            <a:r>
              <a:rPr spc="-5" dirty="0"/>
              <a:t>THỨC</a:t>
            </a:r>
            <a:r>
              <a:rPr spc="-15" dirty="0"/>
              <a:t> </a:t>
            </a:r>
            <a:r>
              <a:rPr dirty="0"/>
              <a:t>CƠ</a:t>
            </a:r>
            <a:r>
              <a:rPr spc="-10" dirty="0"/>
              <a:t> </a:t>
            </a:r>
            <a:r>
              <a:rPr spc="-5" dirty="0"/>
              <a:t>BẢN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pc="-5" dirty="0"/>
              <a:t>A.</a:t>
            </a:r>
            <a:r>
              <a:rPr spc="-10" dirty="0"/>
              <a:t> </a:t>
            </a:r>
            <a:r>
              <a:rPr dirty="0"/>
              <a:t>TÌM</a:t>
            </a:r>
            <a:r>
              <a:rPr spc="-15" dirty="0"/>
              <a:t> </a:t>
            </a:r>
            <a:r>
              <a:rPr spc="-5" dirty="0"/>
              <a:t>HIỂU</a:t>
            </a:r>
            <a:r>
              <a:rPr spc="-20" dirty="0"/>
              <a:t> </a:t>
            </a:r>
            <a:r>
              <a:rPr spc="-5" dirty="0"/>
              <a:t>CHUNG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dirty="0"/>
              <a:t>1.</a:t>
            </a:r>
            <a:r>
              <a:rPr spc="-15" dirty="0"/>
              <a:t> </a:t>
            </a:r>
            <a:r>
              <a:rPr dirty="0"/>
              <a:t>Hoàn</a:t>
            </a:r>
            <a:r>
              <a:rPr spc="-25" dirty="0"/>
              <a:t> </a:t>
            </a:r>
            <a:r>
              <a:rPr dirty="0"/>
              <a:t>cảnh</a:t>
            </a:r>
            <a:r>
              <a:rPr spc="-25" dirty="0"/>
              <a:t> </a:t>
            </a:r>
            <a:r>
              <a:rPr spc="-5" dirty="0"/>
              <a:t>sáng</a:t>
            </a:r>
            <a:r>
              <a:rPr spc="-15" dirty="0"/>
              <a:t> </a:t>
            </a:r>
            <a:r>
              <a:rPr dirty="0"/>
              <a:t>tác</a:t>
            </a: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</a:pPr>
            <a:r>
              <a:rPr b="0" dirty="0">
                <a:latin typeface="Times New Roman"/>
                <a:cs typeface="Times New Roman"/>
              </a:rPr>
              <a:t>-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Văn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bản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“Tuyên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bố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thế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giới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về</a:t>
            </a:r>
            <a:r>
              <a:rPr b="0" spc="-20" dirty="0">
                <a:latin typeface="Times New Roman"/>
                <a:cs typeface="Times New Roman"/>
              </a:rPr>
              <a:t> </a:t>
            </a:r>
            <a:r>
              <a:rPr b="0" spc="-15" dirty="0">
                <a:latin typeface="Times New Roman"/>
                <a:cs typeface="Times New Roman"/>
              </a:rPr>
              <a:t>sự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phát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triển,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quyền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được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bảo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vệ</a:t>
            </a:r>
            <a:r>
              <a:rPr b="0" spc="-20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và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phát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triển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của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trẻ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em” </a:t>
            </a:r>
            <a:r>
              <a:rPr b="0" spc="-434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trích từ Tuyên </a:t>
            </a:r>
            <a:r>
              <a:rPr b="0" spc="-5" dirty="0">
                <a:latin typeface="Times New Roman"/>
                <a:cs typeface="Times New Roman"/>
              </a:rPr>
              <a:t>bố </a:t>
            </a:r>
            <a:r>
              <a:rPr b="0" dirty="0">
                <a:latin typeface="Times New Roman"/>
                <a:cs typeface="Times New Roman"/>
              </a:rPr>
              <a:t>của </a:t>
            </a:r>
            <a:r>
              <a:rPr b="0" spc="-5" dirty="0">
                <a:latin typeface="Times New Roman"/>
                <a:cs typeface="Times New Roman"/>
              </a:rPr>
              <a:t>Hội </a:t>
            </a:r>
            <a:r>
              <a:rPr b="0" dirty="0">
                <a:latin typeface="Times New Roman"/>
                <a:cs typeface="Times New Roman"/>
              </a:rPr>
              <a:t>nghị </a:t>
            </a:r>
            <a:r>
              <a:rPr b="0" spc="-5" dirty="0">
                <a:latin typeface="Times New Roman"/>
                <a:cs typeface="Times New Roman"/>
              </a:rPr>
              <a:t>cấp cao </a:t>
            </a:r>
            <a:r>
              <a:rPr b="0" dirty="0">
                <a:latin typeface="Times New Roman"/>
                <a:cs typeface="Times New Roman"/>
              </a:rPr>
              <a:t>thế </a:t>
            </a:r>
            <a:r>
              <a:rPr b="0" spc="-5" dirty="0">
                <a:latin typeface="Times New Roman"/>
                <a:cs typeface="Times New Roman"/>
              </a:rPr>
              <a:t>giới về trẻ </a:t>
            </a:r>
            <a:r>
              <a:rPr b="0" dirty="0">
                <a:latin typeface="Times New Roman"/>
                <a:cs typeface="Times New Roman"/>
              </a:rPr>
              <a:t>em họp </a:t>
            </a:r>
            <a:r>
              <a:rPr b="0" spc="-5" dirty="0">
                <a:latin typeface="Times New Roman"/>
                <a:cs typeface="Times New Roman"/>
              </a:rPr>
              <a:t>tại </a:t>
            </a:r>
            <a:r>
              <a:rPr b="0" dirty="0">
                <a:latin typeface="Times New Roman"/>
                <a:cs typeface="Times New Roman"/>
              </a:rPr>
              <a:t>Liên hợp quốc </a:t>
            </a:r>
            <a:r>
              <a:rPr b="0" spc="-5" dirty="0">
                <a:latin typeface="Times New Roman"/>
                <a:cs typeface="Times New Roman"/>
              </a:rPr>
              <a:t>ngày </a:t>
            </a:r>
            <a:r>
              <a:rPr b="0" dirty="0">
                <a:latin typeface="Times New Roman"/>
                <a:cs typeface="Times New Roman"/>
              </a:rPr>
              <a:t>30- 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9-1990, in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trong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cuốn </a:t>
            </a:r>
            <a:r>
              <a:rPr b="0" spc="-5" dirty="0">
                <a:latin typeface="Times New Roman"/>
                <a:cs typeface="Times New Roman"/>
              </a:rPr>
              <a:t>Việt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Nam</a:t>
            </a:r>
            <a:r>
              <a:rPr b="0" dirty="0">
                <a:latin typeface="Times New Roman"/>
                <a:cs typeface="Times New Roman"/>
              </a:rPr>
              <a:t> và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các</a:t>
            </a:r>
            <a:r>
              <a:rPr b="0" dirty="0">
                <a:latin typeface="Times New Roman"/>
                <a:cs typeface="Times New Roman"/>
              </a:rPr>
              <a:t> văn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kiện</a:t>
            </a:r>
            <a:r>
              <a:rPr b="0" spc="-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quốc </a:t>
            </a:r>
            <a:r>
              <a:rPr b="0" spc="-5" dirty="0">
                <a:latin typeface="Times New Roman"/>
                <a:cs typeface="Times New Roman"/>
              </a:rPr>
              <a:t>tế</a:t>
            </a:r>
            <a:r>
              <a:rPr b="0" spc="10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về</a:t>
            </a:r>
            <a:r>
              <a:rPr b="0" spc="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quyền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trẻ</a:t>
            </a:r>
            <a:r>
              <a:rPr b="0" spc="-5" dirty="0">
                <a:latin typeface="Times New Roman"/>
                <a:cs typeface="Times New Roman"/>
              </a:rPr>
              <a:t> em.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dirty="0"/>
              <a:t>2.</a:t>
            </a:r>
            <a:r>
              <a:rPr spc="-25" dirty="0"/>
              <a:t> </a:t>
            </a:r>
            <a:r>
              <a:rPr dirty="0"/>
              <a:t>Bố</a:t>
            </a:r>
            <a:r>
              <a:rPr spc="-35" dirty="0"/>
              <a:t> </a:t>
            </a:r>
            <a:r>
              <a:rPr spc="-5" dirty="0"/>
              <a:t>cục</a:t>
            </a:r>
          </a:p>
          <a:p>
            <a:pPr marL="12700" marR="6350" algn="just">
              <a:lnSpc>
                <a:spcPct val="124500"/>
              </a:lnSpc>
              <a:spcBef>
                <a:spcPts val="10"/>
              </a:spcBef>
              <a:buChar char="-"/>
              <a:tabLst>
                <a:tab pos="165735" algn="l"/>
              </a:tabLst>
            </a:pPr>
            <a:r>
              <a:rPr b="0" spc="-5" dirty="0">
                <a:latin typeface="Times New Roman"/>
                <a:cs typeface="Times New Roman"/>
              </a:rPr>
              <a:t>Đoạn </a:t>
            </a:r>
            <a:r>
              <a:rPr b="0" dirty="0">
                <a:latin typeface="Times New Roman"/>
                <a:cs typeface="Times New Roman"/>
              </a:rPr>
              <a:t>1 </a:t>
            </a:r>
            <a:r>
              <a:rPr b="0" spc="-5" dirty="0">
                <a:latin typeface="Times New Roman"/>
                <a:cs typeface="Times New Roman"/>
              </a:rPr>
              <a:t>(Từ đầu </a:t>
            </a:r>
            <a:r>
              <a:rPr b="0" dirty="0">
                <a:latin typeface="Times New Roman"/>
                <a:cs typeface="Times New Roman"/>
              </a:rPr>
              <a:t>đến “những </a:t>
            </a:r>
            <a:r>
              <a:rPr b="0" spc="-5" dirty="0">
                <a:latin typeface="Times New Roman"/>
                <a:cs typeface="Times New Roman"/>
              </a:rPr>
              <a:t>kinh </a:t>
            </a:r>
            <a:r>
              <a:rPr b="0" dirty="0">
                <a:latin typeface="Times New Roman"/>
                <a:cs typeface="Times New Roman"/>
              </a:rPr>
              <a:t>nghiệm </a:t>
            </a:r>
            <a:r>
              <a:rPr b="0" spc="-5" dirty="0">
                <a:latin typeface="Times New Roman"/>
                <a:cs typeface="Times New Roman"/>
              </a:rPr>
              <a:t>mới”): </a:t>
            </a:r>
            <a:r>
              <a:rPr b="0" dirty="0">
                <a:latin typeface="Times New Roman"/>
                <a:cs typeface="Times New Roman"/>
              </a:rPr>
              <a:t>khẳng định </a:t>
            </a:r>
            <a:r>
              <a:rPr b="0" spc="-5" dirty="0">
                <a:latin typeface="Times New Roman"/>
                <a:cs typeface="Times New Roman"/>
              </a:rPr>
              <a:t>quyền được sống, </a:t>
            </a:r>
            <a:r>
              <a:rPr b="0" dirty="0">
                <a:latin typeface="Times New Roman"/>
                <a:cs typeface="Times New Roman"/>
              </a:rPr>
              <a:t>quyền 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được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phát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triển</a:t>
            </a:r>
            <a:r>
              <a:rPr b="0" spc="-5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của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mọi</a:t>
            </a:r>
            <a:r>
              <a:rPr b="0" spc="-5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trẻ</a:t>
            </a:r>
            <a:r>
              <a:rPr b="0" spc="-5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em</a:t>
            </a:r>
            <a:r>
              <a:rPr b="0" spc="-5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trên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Trái</a:t>
            </a:r>
            <a:r>
              <a:rPr b="0" spc="-5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đất,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kêu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gọi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nhân</a:t>
            </a:r>
            <a:r>
              <a:rPr b="0" spc="-5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loại</a:t>
            </a:r>
            <a:r>
              <a:rPr b="0" spc="-5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hãy</a:t>
            </a:r>
            <a:r>
              <a:rPr b="0" spc="-5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quan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tâm</a:t>
            </a:r>
            <a:r>
              <a:rPr b="0" spc="-5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nhiều</a:t>
            </a:r>
            <a:r>
              <a:rPr b="0" spc="-5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hơn</a:t>
            </a:r>
            <a:r>
              <a:rPr b="0" spc="-5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đến </a:t>
            </a:r>
            <a:r>
              <a:rPr b="0" spc="-44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điều</a:t>
            </a:r>
            <a:r>
              <a:rPr b="0" spc="-5" dirty="0">
                <a:latin typeface="Times New Roman"/>
                <a:cs typeface="Times New Roman"/>
              </a:rPr>
              <a:t> này</a:t>
            </a:r>
          </a:p>
          <a:p>
            <a:pPr marL="142240" indent="-130175" algn="just">
              <a:lnSpc>
                <a:spcPct val="100000"/>
              </a:lnSpc>
              <a:spcBef>
                <a:spcPts val="525"/>
              </a:spcBef>
              <a:buChar char="-"/>
              <a:tabLst>
                <a:tab pos="142875" algn="l"/>
              </a:tabLst>
            </a:pPr>
            <a:r>
              <a:rPr b="0" spc="-5" dirty="0">
                <a:latin typeface="Times New Roman"/>
                <a:cs typeface="Times New Roman"/>
              </a:rPr>
              <a:t>Đoạn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2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(Sự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thách</a:t>
            </a:r>
            <a:r>
              <a:rPr b="0" spc="-2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thức):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những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thách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thức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cho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sự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phát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triển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của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nhiều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trẻ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em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trên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thế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giới</a:t>
            </a:r>
          </a:p>
          <a:p>
            <a:pPr marL="12700" marR="6350" algn="just">
              <a:lnSpc>
                <a:spcPts val="2700"/>
              </a:lnSpc>
              <a:spcBef>
                <a:spcPts val="170"/>
              </a:spcBef>
              <a:buChar char="-"/>
              <a:tabLst>
                <a:tab pos="151765" algn="l"/>
              </a:tabLst>
            </a:pPr>
            <a:r>
              <a:rPr b="0" spc="-5" dirty="0">
                <a:latin typeface="Times New Roman"/>
                <a:cs typeface="Times New Roman"/>
              </a:rPr>
              <a:t>Đoạn </a:t>
            </a:r>
            <a:r>
              <a:rPr b="0" dirty="0">
                <a:latin typeface="Times New Roman"/>
                <a:cs typeface="Times New Roman"/>
              </a:rPr>
              <a:t>3 (Cơ </a:t>
            </a:r>
            <a:r>
              <a:rPr b="0" spc="-5" dirty="0">
                <a:latin typeface="Times New Roman"/>
                <a:cs typeface="Times New Roman"/>
              </a:rPr>
              <a:t>hội): Những </a:t>
            </a:r>
            <a:r>
              <a:rPr b="0" dirty="0">
                <a:latin typeface="Times New Roman"/>
                <a:cs typeface="Times New Roman"/>
              </a:rPr>
              <a:t>điều </a:t>
            </a:r>
            <a:r>
              <a:rPr b="0" spc="-5" dirty="0">
                <a:latin typeface="Times New Roman"/>
                <a:cs typeface="Times New Roman"/>
              </a:rPr>
              <a:t>kiện </a:t>
            </a:r>
            <a:r>
              <a:rPr b="0" dirty="0">
                <a:latin typeface="Times New Roman"/>
                <a:cs typeface="Times New Roman"/>
              </a:rPr>
              <a:t>thuận lợi </a:t>
            </a:r>
            <a:r>
              <a:rPr b="0" spc="-5" dirty="0">
                <a:latin typeface="Times New Roman"/>
                <a:cs typeface="Times New Roman"/>
              </a:rPr>
              <a:t>để </a:t>
            </a:r>
            <a:r>
              <a:rPr b="0" dirty="0">
                <a:latin typeface="Times New Roman"/>
                <a:cs typeface="Times New Roman"/>
              </a:rPr>
              <a:t>thế </a:t>
            </a:r>
            <a:r>
              <a:rPr b="0" spc="-5" dirty="0">
                <a:latin typeface="Times New Roman"/>
                <a:cs typeface="Times New Roman"/>
              </a:rPr>
              <a:t>giới </a:t>
            </a:r>
            <a:r>
              <a:rPr b="0" dirty="0">
                <a:latin typeface="Times New Roman"/>
                <a:cs typeface="Times New Roman"/>
              </a:rPr>
              <a:t>có </a:t>
            </a:r>
            <a:r>
              <a:rPr b="0" spc="-5" dirty="0">
                <a:latin typeface="Times New Roman"/>
                <a:cs typeface="Times New Roman"/>
              </a:rPr>
              <a:t>thể đẩy </a:t>
            </a:r>
            <a:r>
              <a:rPr b="0" dirty="0">
                <a:latin typeface="Times New Roman"/>
                <a:cs typeface="Times New Roman"/>
              </a:rPr>
              <a:t>mạnh </a:t>
            </a:r>
            <a:r>
              <a:rPr b="0" spc="-5" dirty="0">
                <a:latin typeface="Times New Roman"/>
                <a:cs typeface="Times New Roman"/>
              </a:rPr>
              <a:t>việc quan tâm, </a:t>
            </a:r>
            <a:r>
              <a:rPr b="0" dirty="0">
                <a:latin typeface="Times New Roman"/>
                <a:cs typeface="Times New Roman"/>
              </a:rPr>
              <a:t> chăm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sóc</a:t>
            </a:r>
            <a:r>
              <a:rPr b="0" dirty="0">
                <a:latin typeface="Times New Roman"/>
                <a:cs typeface="Times New Roman"/>
              </a:rPr>
              <a:t> trẻ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em</a:t>
            </a:r>
          </a:p>
          <a:p>
            <a:pPr marL="149860" indent="-137795" algn="just">
              <a:lnSpc>
                <a:spcPct val="100000"/>
              </a:lnSpc>
              <a:spcBef>
                <a:spcPts val="350"/>
              </a:spcBef>
              <a:buChar char="-"/>
              <a:tabLst>
                <a:tab pos="150495" algn="l"/>
              </a:tabLst>
            </a:pPr>
            <a:r>
              <a:rPr b="0" spc="-5" dirty="0">
                <a:latin typeface="Times New Roman"/>
                <a:cs typeface="Times New Roman"/>
              </a:rPr>
              <a:t>Đoạn</a:t>
            </a:r>
            <a:r>
              <a:rPr b="0" spc="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4</a:t>
            </a:r>
            <a:r>
              <a:rPr b="0" spc="1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(Nhiệm</a:t>
            </a:r>
            <a:r>
              <a:rPr b="0" spc="3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vụ):</a:t>
            </a:r>
            <a:r>
              <a:rPr b="0" spc="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Nhiệm</a:t>
            </a:r>
            <a:r>
              <a:rPr b="0" spc="2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vụ</a:t>
            </a:r>
            <a:r>
              <a:rPr b="0" spc="3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cụ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thể</a:t>
            </a:r>
            <a:r>
              <a:rPr b="0" spc="2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từng</a:t>
            </a:r>
            <a:r>
              <a:rPr b="0" spc="1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quốc</a:t>
            </a:r>
            <a:r>
              <a:rPr b="0" spc="3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gia</a:t>
            </a:r>
            <a:r>
              <a:rPr b="0" spc="2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về</a:t>
            </a:r>
            <a:r>
              <a:rPr b="0" spc="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cả</a:t>
            </a:r>
            <a:r>
              <a:rPr b="0" spc="1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cộng</a:t>
            </a:r>
            <a:r>
              <a:rPr b="0" spc="2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đồng</a:t>
            </a:r>
            <a:r>
              <a:rPr b="0" spc="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cần</a:t>
            </a:r>
            <a:r>
              <a:rPr b="0" spc="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làm vì</a:t>
            </a:r>
            <a:r>
              <a:rPr b="0" spc="3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sự</a:t>
            </a:r>
            <a:r>
              <a:rPr b="0" spc="1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sống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b="0" dirty="0">
                <a:latin typeface="Times New Roman"/>
                <a:cs typeface="Times New Roman"/>
              </a:rPr>
              <a:t>còn,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quyền được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bảo</a:t>
            </a:r>
            <a:r>
              <a:rPr b="0" spc="-5" dirty="0">
                <a:latin typeface="Times New Roman"/>
                <a:cs typeface="Times New Roman"/>
              </a:rPr>
              <a:t> vệ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và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phát </a:t>
            </a:r>
            <a:r>
              <a:rPr b="0" dirty="0">
                <a:latin typeface="Times New Roman"/>
                <a:cs typeface="Times New Roman"/>
              </a:rPr>
              <a:t>triển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của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trẻ</a:t>
            </a:r>
            <a:r>
              <a:rPr b="0" spc="-10" dirty="0">
                <a:latin typeface="Times New Roman"/>
                <a:cs typeface="Times New Roman"/>
              </a:rPr>
              <a:t> 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783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41935" indent="-229870">
              <a:lnSpc>
                <a:spcPct val="100000"/>
              </a:lnSpc>
              <a:spcBef>
                <a:spcPts val="625"/>
              </a:spcBef>
              <a:buAutoNum type="arabicPeriod" startAt="3"/>
              <a:tabLst>
                <a:tab pos="24257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Giá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trị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nội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dung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225425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phần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được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trạng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trẻ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nay 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tầm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việc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bảo</a:t>
            </a:r>
            <a:r>
              <a:rPr sz="1800" dirty="0">
                <a:latin typeface="Times New Roman"/>
                <a:cs typeface="Times New Roman"/>
              </a:rPr>
              <a:t> vệ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chăm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sóc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</a:p>
          <a:p>
            <a:pPr marL="241935" indent="-229870">
              <a:lnSpc>
                <a:spcPct val="100000"/>
              </a:lnSpc>
              <a:spcBef>
                <a:spcPts val="540"/>
              </a:spcBef>
              <a:buAutoNum type="arabicPeriod" startAt="4"/>
              <a:tabLst>
                <a:tab pos="24257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Giá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trị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nghệ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thuật</a:t>
            </a:r>
            <a:endParaRPr sz="1800" dirty="0">
              <a:latin typeface="Times New Roman"/>
              <a:cs typeface="Times New Roman"/>
            </a:endParaRPr>
          </a:p>
          <a:p>
            <a:pPr marL="12700" marR="6985" indent="242570">
              <a:lnSpc>
                <a:spcPct val="1244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trình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bày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chặt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chẽ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khoa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hợp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lí,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toàn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diện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vấn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đề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nêu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B.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KIẾN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THỨC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TRỌNG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TÂM</a:t>
            </a:r>
            <a:endParaRPr sz="1800" dirty="0">
              <a:latin typeface="Times New Roman"/>
              <a:cs typeface="Times New Roman"/>
            </a:endParaRPr>
          </a:p>
          <a:p>
            <a:pPr marL="12700" marR="8255">
              <a:lnSpc>
                <a:spcPts val="2690"/>
              </a:lnSpc>
              <a:spcBef>
                <a:spcPts val="175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5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Sự</a:t>
            </a:r>
            <a:r>
              <a:rPr sz="1800" b="1" spc="5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khẳng</a:t>
            </a:r>
            <a:r>
              <a:rPr sz="1800" b="1" spc="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định</a:t>
            </a:r>
            <a:r>
              <a:rPr sz="1800" b="1" spc="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quyền</a:t>
            </a:r>
            <a:r>
              <a:rPr sz="1800" b="1" spc="6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được</a:t>
            </a:r>
            <a:r>
              <a:rPr sz="1800" b="1" spc="5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sống,</a:t>
            </a:r>
            <a:r>
              <a:rPr sz="1800" b="1" spc="5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quyền</a:t>
            </a:r>
            <a:r>
              <a:rPr sz="1800" b="1" spc="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được</a:t>
            </a:r>
            <a:r>
              <a:rPr sz="1800" b="1" spc="6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phát</a:t>
            </a:r>
            <a:r>
              <a:rPr sz="1800" b="1" spc="5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triển</a:t>
            </a:r>
            <a:r>
              <a:rPr sz="1800" b="1" spc="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spc="5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mọi</a:t>
            </a:r>
            <a:r>
              <a:rPr sz="1800" b="1" spc="6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trẻ</a:t>
            </a:r>
            <a:r>
              <a:rPr sz="1800" b="1" spc="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em</a:t>
            </a:r>
            <a:r>
              <a:rPr sz="1800" b="1" spc="6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trên</a:t>
            </a:r>
            <a:r>
              <a:rPr sz="1800" b="1" spc="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Trái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đất,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kêu</a:t>
            </a:r>
            <a:r>
              <a:rPr sz="1800" b="1" dirty="0">
                <a:latin typeface="Times New Roman"/>
                <a:cs typeface="Times New Roman"/>
              </a:rPr>
              <a:t> gọi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nhân</a:t>
            </a:r>
            <a:r>
              <a:rPr sz="1800" b="1" dirty="0">
                <a:latin typeface="Times New Roman"/>
                <a:cs typeface="Times New Roman"/>
              </a:rPr>
              <a:t> loại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hãy </a:t>
            </a:r>
            <a:r>
              <a:rPr sz="1800" b="1" spc="-5" dirty="0">
                <a:latin typeface="Times New Roman"/>
                <a:cs typeface="Times New Roman"/>
              </a:rPr>
              <a:t>quan</a:t>
            </a:r>
            <a:r>
              <a:rPr sz="1800" b="1" dirty="0">
                <a:latin typeface="Times New Roman"/>
                <a:cs typeface="Times New Roman"/>
              </a:rPr>
              <a:t> tâm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nhiều</a:t>
            </a:r>
            <a:r>
              <a:rPr sz="1800" b="1" spc="-5" dirty="0">
                <a:latin typeface="Times New Roman"/>
                <a:cs typeface="Times New Roman"/>
              </a:rPr>
              <a:t> hơn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đến</a:t>
            </a:r>
            <a:r>
              <a:rPr sz="1800" b="1" spc="-5" dirty="0">
                <a:latin typeface="Times New Roman"/>
                <a:cs typeface="Times New Roman"/>
              </a:rPr>
              <a:t> điều</a:t>
            </a:r>
            <a:r>
              <a:rPr sz="1800" b="1" dirty="0">
                <a:latin typeface="Times New Roman"/>
                <a:cs typeface="Times New Roman"/>
              </a:rPr>
              <a:t> này</a:t>
            </a:r>
            <a:endParaRPr sz="1800" dirty="0">
              <a:latin typeface="Times New Roman"/>
              <a:cs typeface="Times New Roman"/>
            </a:endParaRPr>
          </a:p>
          <a:p>
            <a:pPr marL="156210" indent="-144145">
              <a:lnSpc>
                <a:spcPct val="100000"/>
              </a:lnSpc>
              <a:spcBef>
                <a:spcPts val="350"/>
              </a:spcBef>
              <a:buChar char="-"/>
              <a:tabLst>
                <a:tab pos="156845" algn="l"/>
              </a:tabLst>
            </a:pP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thiệu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hoàn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kêu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gọi,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đây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“lời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kêu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khẩn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hướng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tới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toàn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loại”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mục</a:t>
            </a:r>
            <a:r>
              <a:rPr sz="1800" spc="-5" dirty="0">
                <a:latin typeface="Times New Roman"/>
                <a:cs typeface="Times New Roman"/>
              </a:rPr>
              <a:t> đích: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hãy</a:t>
            </a:r>
            <a:r>
              <a:rPr sz="1800" dirty="0">
                <a:latin typeface="Times New Roman"/>
                <a:cs typeface="Times New Roman"/>
              </a:rPr>
              <a:t> đảm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trẻ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tương </a:t>
            </a:r>
            <a:r>
              <a:rPr sz="1800" spc="-5" dirty="0">
                <a:latin typeface="Times New Roman"/>
                <a:cs typeface="Times New Roman"/>
              </a:rPr>
              <a:t>lai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tốt </a:t>
            </a:r>
            <a:r>
              <a:rPr sz="1800" spc="-5" dirty="0">
                <a:latin typeface="Times New Roman"/>
                <a:cs typeface="Times New Roman"/>
              </a:rPr>
              <a:t>đẹp</a:t>
            </a:r>
            <a:r>
              <a:rPr sz="1800" dirty="0">
                <a:latin typeface="Times New Roman"/>
                <a:cs typeface="Times New Roman"/>
              </a:rPr>
              <a:t> hơn”</a:t>
            </a: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Nêu đặc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điểm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trẻ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em:</a:t>
            </a:r>
            <a:r>
              <a:rPr sz="1800" spc="-5" dirty="0">
                <a:latin typeface="Times New Roman"/>
                <a:cs typeface="Times New Roman"/>
              </a:rPr>
              <a:t> “trong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trắng,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dễ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 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 </a:t>
            </a:r>
            <a:r>
              <a:rPr sz="1800" spc="-5" dirty="0">
                <a:latin typeface="Times New Roman"/>
                <a:cs typeface="Times New Roman"/>
              </a:rPr>
              <a:t>phụ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thuộc”</a:t>
            </a:r>
            <a:endParaRPr sz="1800" dirty="0">
              <a:latin typeface="Times New Roman"/>
              <a:cs typeface="Times New Roman"/>
            </a:endParaRPr>
          </a:p>
          <a:p>
            <a:pPr marL="12700" marR="6985">
              <a:lnSpc>
                <a:spcPts val="2690"/>
              </a:lnSpc>
              <a:spcBef>
                <a:spcPts val="175"/>
              </a:spcBef>
              <a:buChar char="-"/>
              <a:tabLst>
                <a:tab pos="156845" algn="l"/>
              </a:tabLst>
            </a:pPr>
            <a:r>
              <a:rPr sz="1800" spc="-5" dirty="0">
                <a:latin typeface="Times New Roman"/>
                <a:cs typeface="Times New Roman"/>
              </a:rPr>
              <a:t>Khẳng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quyền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quyền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triển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toàn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giới: “phải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trong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vui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tươi,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bình,</a:t>
            </a:r>
            <a:r>
              <a:rPr sz="1800" dirty="0">
                <a:latin typeface="Times New Roman"/>
                <a:cs typeface="Times New Roman"/>
              </a:rPr>
              <a:t> 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chơi,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phát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triển...”</a:t>
            </a:r>
            <a:endParaRPr sz="1800" dirty="0">
              <a:latin typeface="Times New Roman"/>
              <a:cs typeface="Times New Roman"/>
            </a:endParaRPr>
          </a:p>
          <a:p>
            <a:pPr marL="471170">
              <a:lnSpc>
                <a:spcPct val="100000"/>
              </a:lnSpc>
              <a:spcBef>
                <a:spcPts val="385"/>
              </a:spcBef>
            </a:pPr>
            <a:r>
              <a:rPr sz="1800" dirty="0">
                <a:latin typeface="Cambria Math"/>
                <a:cs typeface="Cambria Math"/>
              </a:rPr>
              <a:t>⇒</a:t>
            </a:r>
            <a:r>
              <a:rPr sz="1800" spc="40" dirty="0">
                <a:latin typeface="Cambria Math"/>
                <a:cs typeface="Cambria Math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nêu </a:t>
            </a:r>
            <a:r>
              <a:rPr sz="1800" dirty="0">
                <a:latin typeface="Times New Roman"/>
                <a:cs typeface="Times New Roman"/>
              </a:rPr>
              <a:t>vấn</a:t>
            </a:r>
            <a:r>
              <a:rPr sz="1800" spc="-5" dirty="0">
                <a:latin typeface="Times New Roman"/>
                <a:cs typeface="Times New Roman"/>
              </a:rPr>
              <a:t> đề trực tiếp,</a:t>
            </a:r>
            <a:r>
              <a:rPr sz="1800" dirty="0">
                <a:latin typeface="Times New Roman"/>
                <a:cs typeface="Times New Roman"/>
              </a:rPr>
              <a:t> rõ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ràng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Những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thách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thức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cho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sự phát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triển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nhiều</a:t>
            </a:r>
            <a:r>
              <a:rPr sz="1800" b="1" dirty="0">
                <a:latin typeface="Times New Roman"/>
                <a:cs typeface="Times New Roman"/>
              </a:rPr>
              <a:t> trẻ em </a:t>
            </a:r>
            <a:r>
              <a:rPr sz="1800" b="1" spc="-5" dirty="0">
                <a:latin typeface="Times New Roman"/>
                <a:cs typeface="Times New Roman"/>
              </a:rPr>
              <a:t>trên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thế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giới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Phản</a:t>
            </a:r>
            <a:r>
              <a:rPr sz="1800" dirty="0">
                <a:latin typeface="Times New Roman"/>
                <a:cs typeface="Times New Roman"/>
              </a:rPr>
              <a:t> ánh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thực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trẻ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5" dirty="0">
                <a:latin typeface="Times New Roman"/>
                <a:cs typeface="Times New Roman"/>
              </a:rPr>
              <a:t> trên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toàn</a:t>
            </a:r>
            <a:r>
              <a:rPr sz="1800" dirty="0">
                <a:latin typeface="Times New Roman"/>
                <a:cs typeface="Times New Roman"/>
              </a:rPr>
              <a:t> thế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giới:</a:t>
            </a:r>
            <a:endParaRPr sz="1800" dirty="0">
              <a:latin typeface="Times New Roman"/>
              <a:cs typeface="Times New Roman"/>
            </a:endParaRPr>
          </a:p>
          <a:p>
            <a:pPr marL="12700" marR="6985" indent="231775">
              <a:lnSpc>
                <a:spcPts val="2700"/>
              </a:lnSpc>
              <a:spcBef>
                <a:spcPts val="16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nạn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tranh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bạo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lực,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phân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biệt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tộc,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xâm</a:t>
            </a:r>
            <a:r>
              <a:rPr sz="1800" spc="-5" dirty="0">
                <a:latin typeface="Times New Roman"/>
                <a:cs typeface="Times New Roman"/>
              </a:rPr>
              <a:t> lược,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chiếm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đóng 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thôn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nước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ngoài</a:t>
            </a:r>
            <a:endParaRPr sz="1800" dirty="0">
              <a:latin typeface="Times New Roman"/>
              <a:cs typeface="Times New Roman"/>
            </a:endParaRPr>
          </a:p>
          <a:p>
            <a:pPr marL="242570">
              <a:lnSpc>
                <a:spcPct val="100000"/>
              </a:lnSpc>
              <a:spcBef>
                <a:spcPts val="35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" dirty="0">
                <a:latin typeface="Times New Roman"/>
                <a:cs typeface="Times New Roman"/>
              </a:rPr>
              <a:t> Phải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thảm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họa </a:t>
            </a:r>
            <a:r>
              <a:rPr sz="1800" spc="-5" dirty="0">
                <a:latin typeface="Times New Roman"/>
                <a:cs typeface="Times New Roman"/>
              </a:rPr>
              <a:t>đói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nghèo,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khủng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hoảng</a:t>
            </a:r>
            <a:r>
              <a:rPr sz="1800" dirty="0">
                <a:latin typeface="Times New Roman"/>
                <a:cs typeface="Times New Roman"/>
              </a:rPr>
              <a:t> kinh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tế</a:t>
            </a:r>
          </a:p>
          <a:p>
            <a:pPr marL="24257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trạng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vô</a:t>
            </a:r>
            <a:r>
              <a:rPr sz="1800" dirty="0">
                <a:latin typeface="Times New Roman"/>
                <a:cs typeface="Times New Roman"/>
              </a:rPr>
              <a:t> gia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cư,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dịch </a:t>
            </a:r>
            <a:r>
              <a:rPr sz="1800" spc="-5" dirty="0">
                <a:latin typeface="Times New Roman"/>
                <a:cs typeface="Times New Roman"/>
              </a:rPr>
              <a:t>bệnh,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môi</a:t>
            </a:r>
            <a:r>
              <a:rPr sz="1800" dirty="0">
                <a:latin typeface="Times New Roman"/>
                <a:cs typeface="Times New Roman"/>
              </a:rPr>
              <a:t> trường </a:t>
            </a:r>
            <a:r>
              <a:rPr sz="1800" spc="-5" dirty="0">
                <a:latin typeface="Times New Roman"/>
                <a:cs typeface="Times New Roman"/>
              </a:rPr>
              <a:t>xuống cấp...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Rất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-5" dirty="0">
                <a:latin typeface="Times New Roman"/>
                <a:cs typeface="Times New Roman"/>
              </a:rPr>
              <a:t> em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mỗi </a:t>
            </a:r>
            <a:r>
              <a:rPr sz="1800" spc="-5" dirty="0">
                <a:latin typeface="Times New Roman"/>
                <a:cs typeface="Times New Roman"/>
              </a:rPr>
              <a:t>ngày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 </a:t>
            </a:r>
            <a:r>
              <a:rPr sz="1800" dirty="0">
                <a:latin typeface="Times New Roman"/>
                <a:cs typeface="Times New Roman"/>
              </a:rPr>
              <a:t>dinh dưỡng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bệnh</a:t>
            </a:r>
            <a:r>
              <a:rPr sz="1800" dirty="0">
                <a:latin typeface="Times New Roman"/>
                <a:cs typeface="Times New Roman"/>
              </a:rPr>
              <a:t> tật</a:t>
            </a:r>
          </a:p>
          <a:p>
            <a:pPr marL="12700" marR="5080">
              <a:lnSpc>
                <a:spcPct val="124400"/>
              </a:lnSpc>
              <a:spcBef>
                <a:spcPts val="10"/>
              </a:spcBef>
            </a:pPr>
            <a:r>
              <a:rPr sz="1800" b="1" dirty="0">
                <a:latin typeface="Times New Roman"/>
                <a:cs typeface="Times New Roman"/>
              </a:rPr>
              <a:t>3.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Những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điều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kiện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thuận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lợi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để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thế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giới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có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thể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đẩy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mạnh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việc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quan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tâm,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chăm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sóc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trẻ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em</a:t>
            </a:r>
            <a:endParaRPr sz="1800" dirty="0">
              <a:latin typeface="Times New Roman"/>
              <a:cs typeface="Times New Roman"/>
            </a:endParaRPr>
          </a:p>
          <a:p>
            <a:pPr marL="12700" marR="889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cạnh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khăn,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tuyên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bố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chăm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sóc,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hướng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tới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phát </a:t>
            </a:r>
            <a:r>
              <a:rPr sz="1800" spc="-5" dirty="0">
                <a:latin typeface="Times New Roman"/>
                <a:cs typeface="Times New Roman"/>
              </a:rPr>
              <a:t>triển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trẻ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em:</a:t>
            </a:r>
          </a:p>
          <a:p>
            <a:pPr marL="12700" marR="6350" indent="243840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liên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giữa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“công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quyền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em”đã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quyền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phúc lợi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-5" dirty="0">
                <a:latin typeface="Times New Roman"/>
                <a:cs typeface="Times New Roman"/>
              </a:rPr>
              <a:t> em,</a:t>
            </a:r>
            <a:r>
              <a:rPr sz="1800" dirty="0">
                <a:latin typeface="Times New Roman"/>
                <a:cs typeface="Times New Roman"/>
              </a:rPr>
              <a:t> chúng </a:t>
            </a:r>
            <a:r>
              <a:rPr sz="1800" spc="-5" dirty="0">
                <a:latin typeface="Times New Roman"/>
                <a:cs typeface="Times New Roman"/>
              </a:rPr>
              <a:t>sẽ “được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tôn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trọng”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 khắp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endParaRPr sz="1800" dirty="0">
              <a:latin typeface="Times New Roman"/>
              <a:cs typeface="Times New Roman"/>
            </a:endParaRPr>
          </a:p>
          <a:p>
            <a:pPr marL="12700" indent="23495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Bầu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khí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trị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quốc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tế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thiện,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cụ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đã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chấm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dứt,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hợp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liên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kết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quốc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tế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tăng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cường,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trào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trừ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quân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đẩy</a:t>
            </a:r>
            <a:r>
              <a:rPr sz="1800" spc="-5" dirty="0">
                <a:latin typeface="Times New Roman"/>
                <a:cs typeface="Times New Roman"/>
              </a:rPr>
              <a:t> mạnh...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21181"/>
            <a:ext cx="8257540" cy="5170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76884">
              <a:lnSpc>
                <a:spcPct val="125600"/>
              </a:lnSpc>
              <a:spcBef>
                <a:spcPts val="100"/>
              </a:spcBef>
            </a:pPr>
            <a:r>
              <a:rPr sz="1800" dirty="0">
                <a:latin typeface="Cambria Math"/>
                <a:cs typeface="Cambria Math"/>
              </a:rPr>
              <a:t>⇒</a:t>
            </a:r>
            <a:r>
              <a:rPr sz="1800" spc="130" dirty="0">
                <a:latin typeface="Cambria Math"/>
                <a:cs typeface="Cambria Math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Tạo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điều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kiện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nguyên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chuyển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vụ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mục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kinh </a:t>
            </a:r>
            <a:r>
              <a:rPr sz="1800" spc="-5" dirty="0">
                <a:latin typeface="Times New Roman"/>
                <a:cs typeface="Times New Roman"/>
              </a:rPr>
              <a:t>tế,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tăng </a:t>
            </a:r>
            <a:r>
              <a:rPr sz="1800" dirty="0">
                <a:latin typeface="Times New Roman"/>
                <a:cs typeface="Times New Roman"/>
              </a:rPr>
              <a:t>cường phúc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lợi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</a:t>
            </a:r>
          </a:p>
          <a:p>
            <a:pPr marL="471170">
              <a:lnSpc>
                <a:spcPct val="100000"/>
              </a:lnSpc>
              <a:spcBef>
                <a:spcPts val="560"/>
              </a:spcBef>
            </a:pPr>
            <a:r>
              <a:rPr sz="1800" dirty="0">
                <a:latin typeface="Cambria Math"/>
                <a:cs typeface="Cambria Math"/>
              </a:rPr>
              <a:t>⇒</a:t>
            </a:r>
            <a:r>
              <a:rPr sz="1800" spc="40" dirty="0">
                <a:latin typeface="Cambria Math"/>
                <a:cs typeface="Cambria Math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thể tạo</a:t>
            </a:r>
            <a:r>
              <a:rPr sz="1800" dirty="0">
                <a:latin typeface="Times New Roman"/>
                <a:cs typeface="Times New Roman"/>
              </a:rPr>
              <a:t> ra nhiều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 </a:t>
            </a:r>
            <a:r>
              <a:rPr sz="1800" spc="-5" dirty="0">
                <a:latin typeface="Times New Roman"/>
                <a:cs typeface="Times New Roman"/>
              </a:rPr>
              <a:t>nữa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 kết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quả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tốt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phát triển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trẻ </a:t>
            </a:r>
            <a:r>
              <a:rPr sz="1800" dirty="0">
                <a:latin typeface="Times New Roman"/>
                <a:cs typeface="Times New Roman"/>
              </a:rPr>
              <a:t>em.</a:t>
            </a:r>
          </a:p>
          <a:p>
            <a:pPr marL="12700" marR="5080">
              <a:lnSpc>
                <a:spcPts val="2700"/>
              </a:lnSpc>
              <a:spcBef>
                <a:spcPts val="180"/>
              </a:spcBef>
            </a:pPr>
            <a:r>
              <a:rPr sz="1800" b="1" dirty="0">
                <a:latin typeface="Times New Roman"/>
                <a:cs typeface="Times New Roman"/>
              </a:rPr>
              <a:t>4.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Nhiệm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vụ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cụ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thể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từng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quốc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gia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về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cả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cộng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đồng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cần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làm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vì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sự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sống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còn,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quyền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được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bảo </a:t>
            </a:r>
            <a:r>
              <a:rPr sz="1800" b="1" dirty="0">
                <a:latin typeface="Times New Roman"/>
                <a:cs typeface="Times New Roman"/>
              </a:rPr>
              <a:t>vệ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và </a:t>
            </a:r>
            <a:r>
              <a:rPr sz="1800" b="1" spc="-5" dirty="0">
                <a:latin typeface="Times New Roman"/>
                <a:cs typeface="Times New Roman"/>
              </a:rPr>
              <a:t>phát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triển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của </a:t>
            </a:r>
            <a:r>
              <a:rPr sz="1800" b="1" spc="-5" dirty="0">
                <a:latin typeface="Times New Roman"/>
                <a:cs typeface="Times New Roman"/>
              </a:rPr>
              <a:t>trẻ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em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1800" dirty="0">
                <a:latin typeface="Times New Roman"/>
                <a:cs typeface="Times New Roman"/>
              </a:rPr>
              <a:t>- Tuyên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bố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-5" dirty="0">
                <a:latin typeface="Times New Roman"/>
                <a:cs typeface="Times New Roman"/>
              </a:rPr>
              <a:t> nhiệm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vụ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cấp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thiết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dirty="0">
                <a:latin typeface="Times New Roman"/>
                <a:cs typeface="Times New Roman"/>
              </a:rPr>
              <a:t> cộng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quốc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quốc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gia:</a:t>
            </a:r>
            <a:endParaRPr sz="1800" dirty="0">
              <a:latin typeface="Times New Roman"/>
              <a:cs typeface="Times New Roman"/>
            </a:endParaRPr>
          </a:p>
          <a:p>
            <a:pPr marL="24257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Tăng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cường sức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khỏe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chế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trẻ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</a:p>
          <a:p>
            <a:pPr marL="24257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Chăm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sóc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 hơn </a:t>
            </a:r>
            <a:r>
              <a:rPr sz="1800" spc="-5" dirty="0">
                <a:latin typeface="Times New Roman"/>
                <a:cs typeface="Times New Roman"/>
              </a:rPr>
              <a:t>đối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-5" dirty="0">
                <a:latin typeface="Times New Roman"/>
                <a:cs typeface="Times New Roman"/>
              </a:rPr>
              <a:t> em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-5" dirty="0">
                <a:latin typeface="Times New Roman"/>
                <a:cs typeface="Times New Roman"/>
              </a:rPr>
              <a:t> tàn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tật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đặc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biệt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khó</a:t>
            </a:r>
            <a:r>
              <a:rPr sz="1800" dirty="0">
                <a:latin typeface="Times New Roman"/>
                <a:cs typeface="Times New Roman"/>
              </a:rPr>
              <a:t> khăn</a:t>
            </a:r>
          </a:p>
          <a:p>
            <a:pPr marL="24257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Tăng cường</a:t>
            </a:r>
            <a:r>
              <a:rPr sz="1800" dirty="0">
                <a:latin typeface="Times New Roman"/>
                <a:cs typeface="Times New Roman"/>
              </a:rPr>
              <a:t> vai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trò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dirty="0">
                <a:latin typeface="Times New Roman"/>
                <a:cs typeface="Times New Roman"/>
              </a:rPr>
              <a:t> bình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đẳng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</a:t>
            </a:r>
          </a:p>
          <a:p>
            <a:pPr marL="24257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đảm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phát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triển</a:t>
            </a:r>
            <a:r>
              <a:rPr sz="1800" spc="-5" dirty="0">
                <a:latin typeface="Times New Roman"/>
                <a:cs typeface="Times New Roman"/>
              </a:rPr>
              <a:t> giáo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dục</a:t>
            </a:r>
            <a:r>
              <a:rPr sz="1800" dirty="0">
                <a:latin typeface="Times New Roman"/>
                <a:cs typeface="Times New Roman"/>
              </a:rPr>
              <a:t> cho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trẻ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</a:p>
          <a:p>
            <a:pPr marL="24257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đảm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toàn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phụ</a:t>
            </a:r>
            <a:r>
              <a:rPr sz="1800" dirty="0">
                <a:latin typeface="Times New Roman"/>
                <a:cs typeface="Times New Roman"/>
              </a:rPr>
              <a:t> nữ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thai</a:t>
            </a:r>
          </a:p>
          <a:p>
            <a:pPr marL="24257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môi trường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tốt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 trẻ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</a:p>
          <a:p>
            <a:pPr marL="24257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phục </a:t>
            </a:r>
            <a:r>
              <a:rPr sz="1800" spc="-10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phát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triển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tế</a:t>
            </a:r>
          </a:p>
          <a:p>
            <a:pPr marL="12700" marR="5080" indent="452755">
              <a:lnSpc>
                <a:spcPct val="125099"/>
              </a:lnSpc>
              <a:spcBef>
                <a:spcPts val="20"/>
              </a:spcBef>
            </a:pPr>
            <a:r>
              <a:rPr sz="1800" dirty="0">
                <a:latin typeface="Cambria Math"/>
                <a:cs typeface="Cambria Math"/>
              </a:rPr>
              <a:t>⇒</a:t>
            </a:r>
            <a:r>
              <a:rPr sz="1800" spc="35" dirty="0">
                <a:latin typeface="Cambria Math"/>
                <a:cs typeface="Cambria Math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nhiệm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vụ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cấp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nếu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sẽ,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tương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tốt </a:t>
            </a:r>
            <a:r>
              <a:rPr sz="1800" spc="-5" dirty="0">
                <a:latin typeface="Times New Roman"/>
                <a:cs typeface="Times New Roman"/>
              </a:rPr>
              <a:t>đẹp</a:t>
            </a:r>
            <a:r>
              <a:rPr sz="1800" dirty="0">
                <a:latin typeface="Times New Roman"/>
                <a:cs typeface="Times New Roman"/>
              </a:rPr>
              <a:t> hơn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trẻ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dirty="0">
                <a:latin typeface="Times New Roman"/>
                <a:cs typeface="Times New Roman"/>
              </a:rPr>
              <a:t> trên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toàn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BÀI</a:t>
            </a:r>
            <a:r>
              <a:rPr spc="-15" dirty="0"/>
              <a:t> </a:t>
            </a:r>
            <a:r>
              <a:rPr dirty="0"/>
              <a:t>2.</a:t>
            </a:r>
            <a:r>
              <a:rPr spc="-10" dirty="0"/>
              <a:t> </a:t>
            </a:r>
            <a:r>
              <a:rPr spc="-5" dirty="0"/>
              <a:t>CÁC</a:t>
            </a:r>
            <a:r>
              <a:rPr dirty="0"/>
              <a:t> ĐỀ</a:t>
            </a:r>
            <a:r>
              <a:rPr spc="-10" dirty="0"/>
              <a:t> </a:t>
            </a:r>
            <a:r>
              <a:rPr spc="-5" dirty="0"/>
              <a:t>ĐỌC HIỂU </a:t>
            </a:r>
            <a:r>
              <a:rPr dirty="0"/>
              <a:t>VÀ VIẾT</a:t>
            </a:r>
            <a:r>
              <a:rPr spc="-5" dirty="0"/>
              <a:t> TẬP</a:t>
            </a:r>
            <a:r>
              <a:rPr dirty="0"/>
              <a:t> </a:t>
            </a:r>
            <a:r>
              <a:rPr spc="-5" dirty="0"/>
              <a:t>LÀM VĂN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511290">
              <a:lnSpc>
                <a:spcPct val="124400"/>
              </a:lnSpc>
              <a:spcBef>
                <a:spcPts val="100"/>
              </a:spcBef>
              <a:buAutoNum type="romanUcPeriod"/>
              <a:tabLst>
                <a:tab pos="216535" algn="l"/>
              </a:tabLst>
            </a:pPr>
            <a:r>
              <a:rPr dirty="0"/>
              <a:t>ĐỀ</a:t>
            </a:r>
            <a:r>
              <a:rPr spc="-30" dirty="0"/>
              <a:t> </a:t>
            </a:r>
            <a:r>
              <a:rPr spc="-5" dirty="0"/>
              <a:t>ĐỌC</a:t>
            </a:r>
            <a:r>
              <a:rPr spc="-35" dirty="0"/>
              <a:t> </a:t>
            </a:r>
            <a:r>
              <a:rPr spc="-10" dirty="0"/>
              <a:t>HIỂU </a:t>
            </a:r>
            <a:r>
              <a:rPr spc="-434" dirty="0"/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</a:rPr>
              <a:t>Đề</a:t>
            </a:r>
            <a:r>
              <a:rPr u="heavy" spc="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</a:rPr>
              <a:t>số</a:t>
            </a:r>
            <a:r>
              <a:rPr u="heavy" dirty="0">
                <a:uFill>
                  <a:solidFill>
                    <a:srgbClr val="000000"/>
                  </a:solidFill>
                </a:uFill>
              </a:rPr>
              <a:t> 1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b="0" spc="-5" dirty="0">
                <a:latin typeface="Times New Roman"/>
                <a:cs typeface="Times New Roman"/>
              </a:rPr>
              <a:t>Đọc</a:t>
            </a:r>
            <a:r>
              <a:rPr b="0" dirty="0">
                <a:latin typeface="Times New Roman"/>
                <a:cs typeface="Times New Roman"/>
              </a:rPr>
              <a:t> đoạn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trích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dưới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đây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rồi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trả lời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câu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hỏi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từ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câu</a:t>
            </a:r>
            <a:r>
              <a:rPr b="0" spc="-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1 đến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câu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4: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b="0" spc="-5" dirty="0">
                <a:latin typeface="Times New Roman"/>
                <a:cs typeface="Times New Roman"/>
              </a:rPr>
              <a:t>“TUYÊN</a:t>
            </a:r>
            <a:r>
              <a:rPr b="0" dirty="0">
                <a:latin typeface="Times New Roman"/>
                <a:cs typeface="Times New Roman"/>
              </a:rPr>
              <a:t> BỐ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THẾ</a:t>
            </a:r>
            <a:r>
              <a:rPr b="0" spc="1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GIỚI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VỀ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15" dirty="0">
                <a:latin typeface="Times New Roman"/>
                <a:cs typeface="Times New Roman"/>
              </a:rPr>
              <a:t>SỰ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SỐNG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CÒN,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b="0" spc="-5" dirty="0">
                <a:latin typeface="Times New Roman"/>
                <a:cs typeface="Times New Roman"/>
              </a:rPr>
              <a:t>QUYỀN ĐƯỢC</a:t>
            </a:r>
            <a:r>
              <a:rPr b="0" spc="1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BẢO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VỆ</a:t>
            </a:r>
            <a:r>
              <a:rPr b="0" spc="1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VÀ PHÁT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TRIỂN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CỦA</a:t>
            </a:r>
            <a:r>
              <a:rPr b="0" dirty="0">
                <a:latin typeface="Times New Roman"/>
                <a:cs typeface="Times New Roman"/>
              </a:rPr>
              <a:t> TRẺ</a:t>
            </a:r>
            <a:r>
              <a:rPr b="0" spc="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EM”</a:t>
            </a:r>
            <a:r>
              <a:rPr b="0" spc="-5" dirty="0">
                <a:latin typeface="Times New Roman"/>
                <a:cs typeface="Times New Roman"/>
              </a:rPr>
              <a:t> (trích)</a:t>
            </a:r>
          </a:p>
          <a:p>
            <a:pPr marL="246379" lvl="1" indent="-234315" algn="just">
              <a:lnSpc>
                <a:spcPct val="100000"/>
              </a:lnSpc>
              <a:spcBef>
                <a:spcPts val="525"/>
              </a:spcBef>
              <a:buAutoNum type="arabicPeriod"/>
              <a:tabLst>
                <a:tab pos="247015" algn="l"/>
              </a:tabLst>
            </a:pPr>
            <a:r>
              <a:rPr sz="1800" i="1" dirty="0">
                <a:latin typeface="Times New Roman"/>
                <a:cs typeface="Times New Roman"/>
              </a:rPr>
              <a:t>Chúng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tôi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tham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dự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Hội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nghị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cấp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cao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thế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giới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về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trẻ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em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để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cùng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nhau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cam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kết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và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ra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lời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spcBef>
                <a:spcPts val="15"/>
              </a:spcBef>
            </a:pPr>
            <a:r>
              <a:rPr b="0" i="1" dirty="0">
                <a:latin typeface="Times New Roman"/>
                <a:cs typeface="Times New Roman"/>
              </a:rPr>
              <a:t>kêu</a:t>
            </a:r>
            <a:r>
              <a:rPr b="0" i="1" spc="-35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gọi</a:t>
            </a:r>
            <a:r>
              <a:rPr b="0" i="1" spc="-30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khẩn</a:t>
            </a:r>
            <a:r>
              <a:rPr b="0" i="1" spc="-45" dirty="0">
                <a:latin typeface="Times New Roman"/>
                <a:cs typeface="Times New Roman"/>
              </a:rPr>
              <a:t> </a:t>
            </a:r>
            <a:r>
              <a:rPr b="0" i="1" spc="-5" dirty="0">
                <a:latin typeface="Times New Roman"/>
                <a:cs typeface="Times New Roman"/>
              </a:rPr>
              <a:t>thiết</a:t>
            </a:r>
            <a:r>
              <a:rPr b="0" i="1" spc="-30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với</a:t>
            </a:r>
            <a:r>
              <a:rPr b="0" i="1" spc="-25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toàn</a:t>
            </a:r>
            <a:r>
              <a:rPr b="0" i="1" spc="-30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nhân</a:t>
            </a:r>
            <a:r>
              <a:rPr b="0" i="1" spc="-35" dirty="0">
                <a:latin typeface="Times New Roman"/>
                <a:cs typeface="Times New Roman"/>
              </a:rPr>
              <a:t> </a:t>
            </a:r>
            <a:r>
              <a:rPr b="0" i="1" spc="-5" dirty="0">
                <a:latin typeface="Times New Roman"/>
                <a:cs typeface="Times New Roman"/>
              </a:rPr>
              <a:t>loại:</a:t>
            </a:r>
            <a:r>
              <a:rPr b="0" i="1" spc="-15" dirty="0">
                <a:latin typeface="Times New Roman"/>
                <a:cs typeface="Times New Roman"/>
              </a:rPr>
              <a:t> </a:t>
            </a:r>
            <a:r>
              <a:rPr b="0" i="1" spc="-5" dirty="0">
                <a:latin typeface="Times New Roman"/>
                <a:cs typeface="Times New Roman"/>
              </a:rPr>
              <a:t>Hãy</a:t>
            </a:r>
            <a:r>
              <a:rPr b="0" i="1" spc="-25" dirty="0">
                <a:latin typeface="Times New Roman"/>
                <a:cs typeface="Times New Roman"/>
              </a:rPr>
              <a:t> </a:t>
            </a:r>
            <a:r>
              <a:rPr b="0" i="1" spc="-5" dirty="0">
                <a:latin typeface="Times New Roman"/>
                <a:cs typeface="Times New Roman"/>
              </a:rPr>
              <a:t>đảm</a:t>
            </a:r>
            <a:r>
              <a:rPr b="0" i="1" spc="-35" dirty="0">
                <a:latin typeface="Times New Roman"/>
                <a:cs typeface="Times New Roman"/>
              </a:rPr>
              <a:t> </a:t>
            </a:r>
            <a:r>
              <a:rPr b="0" i="1" spc="-5" dirty="0">
                <a:latin typeface="Times New Roman"/>
                <a:cs typeface="Times New Roman"/>
              </a:rPr>
              <a:t>bảo</a:t>
            </a:r>
            <a:r>
              <a:rPr b="0" i="1" spc="-20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cho</a:t>
            </a:r>
            <a:r>
              <a:rPr b="0" i="1" spc="-40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tất</a:t>
            </a:r>
            <a:r>
              <a:rPr b="0" i="1" spc="-25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cả</a:t>
            </a:r>
            <a:r>
              <a:rPr b="0" i="1" spc="-45" dirty="0">
                <a:latin typeface="Times New Roman"/>
                <a:cs typeface="Times New Roman"/>
              </a:rPr>
              <a:t> </a:t>
            </a:r>
            <a:r>
              <a:rPr b="0" i="1" spc="-5" dirty="0">
                <a:latin typeface="Times New Roman"/>
                <a:cs typeface="Times New Roman"/>
              </a:rPr>
              <a:t>trẻ</a:t>
            </a:r>
            <a:r>
              <a:rPr b="0" i="1" spc="-25" dirty="0">
                <a:latin typeface="Times New Roman"/>
                <a:cs typeface="Times New Roman"/>
              </a:rPr>
              <a:t> </a:t>
            </a:r>
            <a:r>
              <a:rPr b="0" i="1" spc="-10" dirty="0">
                <a:latin typeface="Times New Roman"/>
                <a:cs typeface="Times New Roman"/>
              </a:rPr>
              <a:t>em</a:t>
            </a:r>
            <a:r>
              <a:rPr b="0" i="1" spc="-25" dirty="0">
                <a:latin typeface="Times New Roman"/>
                <a:cs typeface="Times New Roman"/>
              </a:rPr>
              <a:t> </a:t>
            </a:r>
            <a:r>
              <a:rPr b="0" i="1" spc="-5" dirty="0">
                <a:latin typeface="Times New Roman"/>
                <a:cs typeface="Times New Roman"/>
              </a:rPr>
              <a:t>một</a:t>
            </a:r>
            <a:r>
              <a:rPr b="0" i="1" spc="-25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tương</a:t>
            </a:r>
            <a:r>
              <a:rPr b="0" i="1" spc="-30" dirty="0">
                <a:latin typeface="Times New Roman"/>
                <a:cs typeface="Times New Roman"/>
              </a:rPr>
              <a:t> </a:t>
            </a:r>
            <a:r>
              <a:rPr b="0" i="1" spc="-5" dirty="0">
                <a:latin typeface="Times New Roman"/>
                <a:cs typeface="Times New Roman"/>
              </a:rPr>
              <a:t>lai</a:t>
            </a:r>
            <a:r>
              <a:rPr b="0" i="1" spc="-40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tốt</a:t>
            </a:r>
            <a:r>
              <a:rPr b="0" i="1" spc="-30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đẹp </a:t>
            </a:r>
            <a:r>
              <a:rPr b="0" i="1" spc="-434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hơn.</a:t>
            </a:r>
          </a:p>
          <a:p>
            <a:pPr marL="12700" marR="6350" lvl="1" algn="just">
              <a:lnSpc>
                <a:spcPct val="124400"/>
              </a:lnSpc>
              <a:buAutoNum type="arabicPeriod" startAt="2"/>
              <a:tabLst>
                <a:tab pos="254635" algn="l"/>
              </a:tabLst>
            </a:pPr>
            <a:r>
              <a:rPr sz="1800" i="1" spc="-5" dirty="0">
                <a:latin typeface="Times New Roman"/>
                <a:cs typeface="Times New Roman"/>
              </a:rPr>
              <a:t>Tất </a:t>
            </a:r>
            <a:r>
              <a:rPr sz="1800" i="1" dirty="0">
                <a:latin typeface="Times New Roman"/>
                <a:cs typeface="Times New Roman"/>
              </a:rPr>
              <a:t>cả </a:t>
            </a:r>
            <a:r>
              <a:rPr sz="1800" i="1" spc="-5" dirty="0">
                <a:latin typeface="Times New Roman"/>
                <a:cs typeface="Times New Roman"/>
              </a:rPr>
              <a:t>trẻ em </a:t>
            </a:r>
            <a:r>
              <a:rPr sz="1800" i="1" dirty="0">
                <a:latin typeface="Times New Roman"/>
                <a:cs typeface="Times New Roman"/>
              </a:rPr>
              <a:t>trên thế </a:t>
            </a:r>
            <a:r>
              <a:rPr sz="1800" i="1" spc="-5" dirty="0">
                <a:latin typeface="Times New Roman"/>
                <a:cs typeface="Times New Roman"/>
              </a:rPr>
              <a:t>giới </a:t>
            </a:r>
            <a:r>
              <a:rPr sz="1800" i="1" spc="-10" dirty="0">
                <a:latin typeface="Times New Roman"/>
                <a:cs typeface="Times New Roman"/>
              </a:rPr>
              <a:t>đều </a:t>
            </a:r>
            <a:r>
              <a:rPr sz="1800" i="1" dirty="0">
                <a:latin typeface="Times New Roman"/>
                <a:cs typeface="Times New Roman"/>
              </a:rPr>
              <a:t>trong trắng, </a:t>
            </a:r>
            <a:r>
              <a:rPr sz="1800" i="1" spc="-5" dirty="0">
                <a:latin typeface="Times New Roman"/>
                <a:cs typeface="Times New Roman"/>
              </a:rPr>
              <a:t>dễ </a:t>
            </a:r>
            <a:r>
              <a:rPr sz="1800" i="1" dirty="0">
                <a:latin typeface="Times New Roman"/>
                <a:cs typeface="Times New Roman"/>
              </a:rPr>
              <a:t>bị tổn thương và còn phụ </a:t>
            </a:r>
            <a:r>
              <a:rPr sz="1800" i="1" spc="-5" dirty="0">
                <a:latin typeface="Times New Roman"/>
                <a:cs typeface="Times New Roman"/>
              </a:rPr>
              <a:t>thuộc. Đồng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thời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chúng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hiểu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biết,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ham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hoạt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động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đầy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ước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vọng.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Tuổi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chúng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phải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sống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trong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vui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tươi,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thanh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bình,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được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chơi, </a:t>
            </a:r>
            <a:r>
              <a:rPr sz="1800" i="1" spc="-5" dirty="0">
                <a:latin typeface="Times New Roman"/>
                <a:cs typeface="Times New Roman"/>
              </a:rPr>
              <a:t>được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học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 phát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triển.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Tương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lai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chúng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phải</a:t>
            </a:r>
            <a:r>
              <a:rPr sz="1800" i="1" spc="-5" dirty="0">
                <a:latin typeface="Times New Roman"/>
                <a:cs typeface="Times New Roman"/>
              </a:rPr>
              <a:t> được</a:t>
            </a:r>
            <a:r>
              <a:rPr sz="1800" i="1" dirty="0">
                <a:latin typeface="Times New Roman"/>
                <a:cs typeface="Times New Roman"/>
              </a:rPr>
              <a:t> hình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thành</a:t>
            </a:r>
            <a:endParaRPr sz="1800" dirty="0">
              <a:latin typeface="Times New Roman"/>
              <a:cs typeface="Times New Roman"/>
            </a:endParaRPr>
          </a:p>
          <a:p>
            <a:pPr marL="12700" marR="7620" algn="just">
              <a:lnSpc>
                <a:spcPct val="124400"/>
              </a:lnSpc>
              <a:spcBef>
                <a:spcPts val="15"/>
              </a:spcBef>
            </a:pPr>
            <a:r>
              <a:rPr b="0" i="1" spc="-5" dirty="0">
                <a:latin typeface="Times New Roman"/>
                <a:cs typeface="Times New Roman"/>
              </a:rPr>
              <a:t>trong</a:t>
            </a:r>
            <a:r>
              <a:rPr b="0" i="1" spc="-55" dirty="0">
                <a:latin typeface="Times New Roman"/>
                <a:cs typeface="Times New Roman"/>
              </a:rPr>
              <a:t> </a:t>
            </a:r>
            <a:r>
              <a:rPr b="0" i="1" spc="-5" dirty="0">
                <a:latin typeface="Times New Roman"/>
                <a:cs typeface="Times New Roman"/>
              </a:rPr>
              <a:t>sự</a:t>
            </a:r>
            <a:r>
              <a:rPr b="0" i="1" spc="-55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hòa</a:t>
            </a:r>
            <a:r>
              <a:rPr b="0" i="1" spc="-55" dirty="0">
                <a:latin typeface="Times New Roman"/>
                <a:cs typeface="Times New Roman"/>
              </a:rPr>
              <a:t> </a:t>
            </a:r>
            <a:r>
              <a:rPr b="0" i="1" spc="-5" dirty="0">
                <a:latin typeface="Times New Roman"/>
                <a:cs typeface="Times New Roman"/>
              </a:rPr>
              <a:t>hợp</a:t>
            </a:r>
            <a:r>
              <a:rPr b="0" i="1" spc="-65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và</a:t>
            </a:r>
            <a:r>
              <a:rPr b="0" i="1" spc="-50" dirty="0">
                <a:latin typeface="Times New Roman"/>
                <a:cs typeface="Times New Roman"/>
              </a:rPr>
              <a:t> </a:t>
            </a:r>
            <a:r>
              <a:rPr b="0" i="1" spc="-5" dirty="0">
                <a:latin typeface="Times New Roman"/>
                <a:cs typeface="Times New Roman"/>
              </a:rPr>
              <a:t>tương</a:t>
            </a:r>
            <a:r>
              <a:rPr b="0" i="1" spc="-55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trợ.</a:t>
            </a:r>
            <a:r>
              <a:rPr b="0" i="1" spc="-50" dirty="0">
                <a:latin typeface="Times New Roman"/>
                <a:cs typeface="Times New Roman"/>
              </a:rPr>
              <a:t> </a:t>
            </a:r>
            <a:r>
              <a:rPr b="0" i="1" spc="-5" dirty="0">
                <a:latin typeface="Times New Roman"/>
                <a:cs typeface="Times New Roman"/>
              </a:rPr>
              <a:t>Chúng</a:t>
            </a:r>
            <a:r>
              <a:rPr b="0" i="1" spc="-55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phải</a:t>
            </a:r>
            <a:r>
              <a:rPr b="0" i="1" spc="-50" dirty="0">
                <a:latin typeface="Times New Roman"/>
                <a:cs typeface="Times New Roman"/>
              </a:rPr>
              <a:t> </a:t>
            </a:r>
            <a:r>
              <a:rPr b="0" i="1" spc="-5" dirty="0">
                <a:latin typeface="Times New Roman"/>
                <a:cs typeface="Times New Roman"/>
              </a:rPr>
              <a:t>được</a:t>
            </a:r>
            <a:r>
              <a:rPr b="0" i="1" spc="-60" dirty="0">
                <a:latin typeface="Times New Roman"/>
                <a:cs typeface="Times New Roman"/>
              </a:rPr>
              <a:t> </a:t>
            </a:r>
            <a:r>
              <a:rPr b="0" i="1" spc="-5" dirty="0">
                <a:latin typeface="Times New Roman"/>
                <a:cs typeface="Times New Roman"/>
              </a:rPr>
              <a:t>trưởng</a:t>
            </a:r>
            <a:r>
              <a:rPr b="0" i="1" spc="-55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thành</a:t>
            </a:r>
            <a:r>
              <a:rPr b="0" i="1" spc="-50" dirty="0">
                <a:latin typeface="Times New Roman"/>
                <a:cs typeface="Times New Roman"/>
              </a:rPr>
              <a:t> </a:t>
            </a:r>
            <a:r>
              <a:rPr b="0" i="1" spc="-5" dirty="0">
                <a:latin typeface="Times New Roman"/>
                <a:cs typeface="Times New Roman"/>
              </a:rPr>
              <a:t>khi</a:t>
            </a:r>
            <a:r>
              <a:rPr b="0" i="1" spc="-45" dirty="0">
                <a:latin typeface="Times New Roman"/>
                <a:cs typeface="Times New Roman"/>
              </a:rPr>
              <a:t> </a:t>
            </a:r>
            <a:r>
              <a:rPr b="0" i="1" spc="-10" dirty="0">
                <a:latin typeface="Times New Roman"/>
                <a:cs typeface="Times New Roman"/>
              </a:rPr>
              <a:t>được</a:t>
            </a:r>
            <a:r>
              <a:rPr b="0" i="1" spc="-50" dirty="0">
                <a:latin typeface="Times New Roman"/>
                <a:cs typeface="Times New Roman"/>
              </a:rPr>
              <a:t> </a:t>
            </a:r>
            <a:r>
              <a:rPr b="0" i="1" spc="-5" dirty="0">
                <a:latin typeface="Times New Roman"/>
                <a:cs typeface="Times New Roman"/>
              </a:rPr>
              <a:t>mở</a:t>
            </a:r>
            <a:r>
              <a:rPr b="0" i="1" spc="-55" dirty="0">
                <a:latin typeface="Times New Roman"/>
                <a:cs typeface="Times New Roman"/>
              </a:rPr>
              <a:t> </a:t>
            </a:r>
            <a:r>
              <a:rPr b="0" i="1" spc="-5" dirty="0">
                <a:latin typeface="Times New Roman"/>
                <a:cs typeface="Times New Roman"/>
              </a:rPr>
              <a:t>rộng</a:t>
            </a:r>
            <a:r>
              <a:rPr b="0" i="1" spc="-50" dirty="0">
                <a:latin typeface="Times New Roman"/>
                <a:cs typeface="Times New Roman"/>
              </a:rPr>
              <a:t> </a:t>
            </a:r>
            <a:r>
              <a:rPr b="0" i="1" spc="-5" dirty="0">
                <a:latin typeface="Times New Roman"/>
                <a:cs typeface="Times New Roman"/>
              </a:rPr>
              <a:t>tầm</a:t>
            </a:r>
            <a:r>
              <a:rPr b="0" i="1" spc="-75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nhìn, </a:t>
            </a:r>
            <a:r>
              <a:rPr b="0" i="1" spc="-434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thu nhận</a:t>
            </a:r>
            <a:r>
              <a:rPr b="0" i="1" spc="-10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thêm </a:t>
            </a:r>
            <a:r>
              <a:rPr b="0" i="1" spc="-5" dirty="0">
                <a:latin typeface="Times New Roman"/>
                <a:cs typeface="Times New Roman"/>
              </a:rPr>
              <a:t>những</a:t>
            </a:r>
            <a:r>
              <a:rPr b="0" i="1" dirty="0">
                <a:latin typeface="Times New Roman"/>
                <a:cs typeface="Times New Roman"/>
              </a:rPr>
              <a:t> kinh</a:t>
            </a:r>
            <a:r>
              <a:rPr b="0" i="1" spc="-10" dirty="0">
                <a:latin typeface="Times New Roman"/>
                <a:cs typeface="Times New Roman"/>
              </a:rPr>
              <a:t> </a:t>
            </a:r>
            <a:r>
              <a:rPr b="0" i="1" spc="-5" dirty="0">
                <a:latin typeface="Times New Roman"/>
                <a:cs typeface="Times New Roman"/>
              </a:rPr>
              <a:t>nghiệm</a:t>
            </a:r>
            <a:r>
              <a:rPr b="0" i="1" dirty="0">
                <a:latin typeface="Times New Roman"/>
                <a:cs typeface="Times New Roman"/>
              </a:rPr>
              <a:t> </a:t>
            </a:r>
            <a:r>
              <a:rPr b="0" i="1" spc="-5" dirty="0">
                <a:latin typeface="Times New Roman"/>
                <a:cs typeface="Times New Roman"/>
              </a:rPr>
              <a:t>mới.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b="0" i="1" dirty="0">
                <a:latin typeface="Times New Roman"/>
                <a:cs typeface="Times New Roman"/>
              </a:rPr>
              <a:t>Sự</a:t>
            </a:r>
            <a:r>
              <a:rPr b="0" i="1" spc="-20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thách</a:t>
            </a:r>
            <a:r>
              <a:rPr b="0" i="1" spc="-35" dirty="0">
                <a:latin typeface="Times New Roman"/>
                <a:cs typeface="Times New Roman"/>
              </a:rPr>
              <a:t> </a:t>
            </a:r>
            <a:r>
              <a:rPr b="0" i="1" spc="-5" dirty="0">
                <a:latin typeface="Times New Roman"/>
                <a:cs typeface="Times New Roman"/>
              </a:rPr>
              <a:t>thức</a:t>
            </a:r>
          </a:p>
          <a:p>
            <a:pPr marL="241935" lvl="1" indent="-229870" algn="just">
              <a:lnSpc>
                <a:spcPct val="100000"/>
              </a:lnSpc>
              <a:spcBef>
                <a:spcPts val="530"/>
              </a:spcBef>
              <a:buAutoNum type="arabicPeriod" startAt="3"/>
              <a:tabLst>
                <a:tab pos="242570" algn="l"/>
              </a:tabLst>
            </a:pPr>
            <a:r>
              <a:rPr sz="1800" i="1" spc="-5" dirty="0">
                <a:latin typeface="Times New Roman"/>
                <a:cs typeface="Times New Roman"/>
              </a:rPr>
              <a:t>Tuy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nhiên, </a:t>
            </a:r>
            <a:r>
              <a:rPr sz="1800" i="1" dirty="0">
                <a:latin typeface="Times New Roman"/>
                <a:cs typeface="Times New Roman"/>
              </a:rPr>
              <a:t>thực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tế </a:t>
            </a:r>
            <a:r>
              <a:rPr sz="1800" i="1" dirty="0">
                <a:latin typeface="Times New Roman"/>
                <a:cs typeface="Times New Roman"/>
              </a:rPr>
              <a:t>cuộc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sống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thời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thơ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ấu của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nhiều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trẻ em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lại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không</a:t>
            </a:r>
            <a:r>
              <a:rPr sz="1800" i="1" dirty="0">
                <a:latin typeface="Times New Roman"/>
                <a:cs typeface="Times New Roman"/>
              </a:rPr>
              <a:t> như vậy.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350" algn="just">
              <a:lnSpc>
                <a:spcPct val="124600"/>
              </a:lnSpc>
              <a:spcBef>
                <a:spcPts val="95"/>
              </a:spcBef>
              <a:buAutoNum type="arabicPeriod" startAt="4"/>
              <a:tabLst>
                <a:tab pos="248920" algn="l"/>
              </a:tabLst>
            </a:pPr>
            <a:r>
              <a:rPr sz="1800" i="1" spc="-5" dirty="0">
                <a:latin typeface="Times New Roman"/>
                <a:cs typeface="Times New Roman"/>
              </a:rPr>
              <a:t>Hằng </a:t>
            </a:r>
            <a:r>
              <a:rPr sz="1800" i="1" dirty="0">
                <a:latin typeface="Times New Roman"/>
                <a:cs typeface="Times New Roman"/>
              </a:rPr>
              <a:t>ngày có vô </a:t>
            </a:r>
            <a:r>
              <a:rPr sz="1800" i="1" spc="-5" dirty="0">
                <a:latin typeface="Times New Roman"/>
                <a:cs typeface="Times New Roman"/>
              </a:rPr>
              <a:t>số trẻ em khắp </a:t>
            </a:r>
            <a:r>
              <a:rPr sz="1800" i="1" dirty="0">
                <a:latin typeface="Times New Roman"/>
                <a:cs typeface="Times New Roman"/>
              </a:rPr>
              <a:t>nơi trên thế </a:t>
            </a:r>
            <a:r>
              <a:rPr sz="1800" i="1" spc="-5" dirty="0">
                <a:latin typeface="Times New Roman"/>
                <a:cs typeface="Times New Roman"/>
              </a:rPr>
              <a:t>giới </a:t>
            </a:r>
            <a:r>
              <a:rPr sz="1800" i="1" dirty="0">
                <a:latin typeface="Times New Roman"/>
                <a:cs typeface="Times New Roman"/>
              </a:rPr>
              <a:t>bị phó </a:t>
            </a:r>
            <a:r>
              <a:rPr sz="1800" i="1" spc="-5" dirty="0">
                <a:latin typeface="Times New Roman"/>
                <a:cs typeface="Times New Roman"/>
              </a:rPr>
              <a:t>mặc cho </a:t>
            </a:r>
            <a:r>
              <a:rPr sz="1800" i="1" dirty="0">
                <a:latin typeface="Times New Roman"/>
                <a:cs typeface="Times New Roman"/>
              </a:rPr>
              <a:t>những </a:t>
            </a:r>
            <a:r>
              <a:rPr sz="1800" i="1" spc="-5" dirty="0">
                <a:latin typeface="Times New Roman"/>
                <a:cs typeface="Times New Roman"/>
              </a:rPr>
              <a:t>hiểm họa làm </a:t>
            </a:r>
            <a:r>
              <a:rPr sz="1800" i="1" dirty="0">
                <a:latin typeface="Times New Roman"/>
                <a:cs typeface="Times New Roman"/>
              </a:rPr>
              <a:t> kìm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hãm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sự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tăng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trưởng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phát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triển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các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cháu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đó.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Chúng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phải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chịu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bao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nhiêu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nỗi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bất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hạnh do bị </a:t>
            </a:r>
            <a:r>
              <a:rPr sz="1800" i="1" spc="-5" dirty="0">
                <a:latin typeface="Times New Roman"/>
                <a:cs typeface="Times New Roman"/>
              </a:rPr>
              <a:t>trở thành </a:t>
            </a:r>
            <a:r>
              <a:rPr sz="1800" i="1" dirty="0">
                <a:latin typeface="Times New Roman"/>
                <a:cs typeface="Times New Roman"/>
              </a:rPr>
              <a:t>nạn nhân </a:t>
            </a:r>
            <a:r>
              <a:rPr sz="1800" i="1" spc="-5" dirty="0">
                <a:latin typeface="Times New Roman"/>
                <a:cs typeface="Times New Roman"/>
              </a:rPr>
              <a:t>của </a:t>
            </a:r>
            <a:r>
              <a:rPr sz="1800" i="1" dirty="0">
                <a:latin typeface="Times New Roman"/>
                <a:cs typeface="Times New Roman"/>
              </a:rPr>
              <a:t>chiến tranh và bạo </a:t>
            </a:r>
            <a:r>
              <a:rPr sz="1800" i="1" spc="-5" dirty="0">
                <a:latin typeface="Times New Roman"/>
                <a:cs typeface="Times New Roman"/>
              </a:rPr>
              <a:t>lực […]. </a:t>
            </a:r>
            <a:r>
              <a:rPr sz="1800" i="1" dirty="0">
                <a:latin typeface="Times New Roman"/>
                <a:cs typeface="Times New Roman"/>
              </a:rPr>
              <a:t>Có những cháu </a:t>
            </a:r>
            <a:r>
              <a:rPr sz="1800" i="1" spc="-5" dirty="0">
                <a:latin typeface="Times New Roman"/>
                <a:cs typeface="Times New Roman"/>
              </a:rPr>
              <a:t>trở </a:t>
            </a:r>
            <a:r>
              <a:rPr sz="1800" i="1" dirty="0">
                <a:latin typeface="Times New Roman"/>
                <a:cs typeface="Times New Roman"/>
              </a:rPr>
              <a:t>thành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tị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nạn,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sống</a:t>
            </a:r>
            <a:r>
              <a:rPr sz="1800" i="1" dirty="0">
                <a:latin typeface="Times New Roman"/>
                <a:cs typeface="Times New Roman"/>
              </a:rPr>
              <a:t> tha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hương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[…]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spcBef>
                <a:spcPts val="5"/>
              </a:spcBef>
              <a:buAutoNum type="arabicPeriod" startAt="4"/>
              <a:tabLst>
                <a:tab pos="238125" algn="l"/>
              </a:tabLst>
            </a:pPr>
            <a:r>
              <a:rPr sz="1800" i="1" dirty="0">
                <a:latin typeface="Times New Roman"/>
                <a:cs typeface="Times New Roman"/>
              </a:rPr>
              <a:t>Mỗi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ngày,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hàng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triệu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trẻ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em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phải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chịu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đựng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những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thảm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họa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đói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nghèo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khủng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hoảng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kinh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tế,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của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nạn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đói,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tình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trạng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vô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gia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cư,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dịch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bệnh,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mù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chữ,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môi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trường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xuống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cấp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[…]”</a:t>
            </a:r>
            <a:endParaRPr sz="1800">
              <a:latin typeface="Times New Roman"/>
              <a:cs typeface="Times New Roman"/>
            </a:endParaRPr>
          </a:p>
          <a:p>
            <a:pPr marL="12700" marR="912494" indent="2172970" algn="just">
              <a:lnSpc>
                <a:spcPct val="1244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(Dẫn theo Ngữ </a:t>
            </a:r>
            <a:r>
              <a:rPr sz="1800" dirty="0">
                <a:latin typeface="Times New Roman"/>
                <a:cs typeface="Times New Roman"/>
              </a:rPr>
              <a:t>văn </a:t>
            </a:r>
            <a:r>
              <a:rPr sz="1800" spc="-10" dirty="0">
                <a:latin typeface="Times New Roman"/>
                <a:cs typeface="Times New Roman"/>
              </a:rPr>
              <a:t>9, </a:t>
            </a:r>
            <a:r>
              <a:rPr sz="1800" dirty="0">
                <a:latin typeface="Times New Roman"/>
                <a:cs typeface="Times New Roman"/>
              </a:rPr>
              <a:t>tập 1, </a:t>
            </a:r>
            <a:r>
              <a:rPr sz="1800" spc="-5" dirty="0">
                <a:latin typeface="Times New Roman"/>
                <a:cs typeface="Times New Roman"/>
              </a:rPr>
              <a:t>trang 31-32, NxbGD, </a:t>
            </a:r>
            <a:r>
              <a:rPr sz="1800" dirty="0">
                <a:latin typeface="Times New Roman"/>
                <a:cs typeface="Times New Roman"/>
              </a:rPr>
              <a:t>2005)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 1.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trích</a:t>
            </a:r>
            <a:r>
              <a:rPr sz="1800" dirty="0">
                <a:latin typeface="Times New Roman"/>
                <a:cs typeface="Times New Roman"/>
              </a:rPr>
              <a:t> trên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5" dirty="0">
                <a:latin typeface="Times New Roman"/>
                <a:cs typeface="Times New Roman"/>
              </a:rPr>
              <a:t> cập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 </a:t>
            </a:r>
            <a:r>
              <a:rPr sz="1800" dirty="0">
                <a:latin typeface="Times New Roman"/>
                <a:cs typeface="Times New Roman"/>
              </a:rPr>
              <a:t>đối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dirty="0">
                <a:latin typeface="Times New Roman"/>
                <a:cs typeface="Times New Roman"/>
              </a:rPr>
              <a:t> nào là chủ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yếu?</a:t>
            </a:r>
            <a:endParaRPr sz="180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“Tất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trẻ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đều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trắng,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dễ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tổn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thuộc.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Đồng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hiểu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hoạt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vọng”.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nối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đã </a:t>
            </a:r>
            <a:r>
              <a:rPr sz="1800" spc="-5" dirty="0">
                <a:latin typeface="Times New Roman"/>
                <a:cs typeface="Times New Roman"/>
              </a:rPr>
              <a:t>dẫn?</a:t>
            </a:r>
            <a:endParaRPr sz="180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3.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“Chúng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tôi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dự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Hội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nghị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cấp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kêu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khẩn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toàn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loại: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Hãy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đảm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bảo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tốt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hơn”.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hiểu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thái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“Chúng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tôi”-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lãnh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này?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5175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Câu 4. </a:t>
            </a:r>
            <a:r>
              <a:rPr sz="1800" spc="-5" dirty="0">
                <a:latin typeface="Times New Roman"/>
                <a:cs typeface="Times New Roman"/>
              </a:rPr>
              <a:t>So </a:t>
            </a:r>
            <a:r>
              <a:rPr sz="1800" dirty="0">
                <a:latin typeface="Times New Roman"/>
                <a:cs typeface="Times New Roman"/>
              </a:rPr>
              <a:t>với </a:t>
            </a:r>
            <a:r>
              <a:rPr sz="1800" spc="-5" dirty="0">
                <a:latin typeface="Times New Roman"/>
                <a:cs typeface="Times New Roman"/>
              </a:rPr>
              <a:t>thời </a:t>
            </a:r>
            <a:r>
              <a:rPr sz="1800" dirty="0">
                <a:latin typeface="Times New Roman"/>
                <a:cs typeface="Times New Roman"/>
              </a:rPr>
              <a:t>thơ ấu của </a:t>
            </a:r>
            <a:r>
              <a:rPr sz="1800" spc="-5" dirty="0">
                <a:latin typeface="Times New Roman"/>
                <a:cs typeface="Times New Roman"/>
              </a:rPr>
              <a:t>nhiều trẻ em trên thế giới được </a:t>
            </a:r>
            <a:r>
              <a:rPr sz="1800" dirty="0">
                <a:latin typeface="Times New Roman"/>
                <a:cs typeface="Times New Roman"/>
              </a:rPr>
              <a:t>nêu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spc="5" dirty="0">
                <a:latin typeface="Times New Roman"/>
                <a:cs typeface="Times New Roman"/>
              </a:rPr>
              <a:t>bản </a:t>
            </a:r>
            <a:r>
              <a:rPr sz="1800" spc="-5" dirty="0">
                <a:latin typeface="Times New Roman"/>
                <a:cs typeface="Times New Roman"/>
              </a:rPr>
              <a:t>tuyên bố, </a:t>
            </a:r>
            <a:r>
              <a:rPr sz="1800" dirty="0">
                <a:latin typeface="Times New Roman"/>
                <a:cs typeface="Times New Roman"/>
              </a:rPr>
              <a:t>tuổi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em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nào?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Hãy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viết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5" dirty="0">
                <a:latin typeface="Times New Roman"/>
                <a:cs typeface="Times New Roman"/>
              </a:rPr>
              <a:t> khoảng</a:t>
            </a:r>
            <a:r>
              <a:rPr sz="1800" dirty="0">
                <a:latin typeface="Times New Roman"/>
                <a:cs typeface="Times New Roman"/>
              </a:rPr>
              <a:t> 3 đến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5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 algn="just">
              <a:lnSpc>
                <a:spcPct val="100000"/>
              </a:lnSpc>
              <a:spcBef>
                <a:spcPts val="540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cập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chủ </a:t>
            </a:r>
            <a:r>
              <a:rPr sz="1800" spc="-5" dirty="0">
                <a:latin typeface="Times New Roman"/>
                <a:cs typeface="Times New Roman"/>
              </a:rPr>
              <a:t>yếu.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400"/>
              </a:lnSpc>
              <a:spcBef>
                <a:spcPts val="5"/>
              </a:spcBef>
              <a:buAutoNum type="arabicPeriod"/>
              <a:tabLst>
                <a:tab pos="253365" algn="l"/>
              </a:tabLst>
            </a:pPr>
            <a:r>
              <a:rPr sz="1800" dirty="0">
                <a:latin typeface="Times New Roman"/>
                <a:cs typeface="Times New Roman"/>
              </a:rPr>
              <a:t>“Tất cả </a:t>
            </a:r>
            <a:r>
              <a:rPr sz="1800" spc="-5" dirty="0">
                <a:latin typeface="Times New Roman"/>
                <a:cs typeface="Times New Roman"/>
              </a:rPr>
              <a:t>trẻ em </a:t>
            </a:r>
            <a:r>
              <a:rPr sz="1800" dirty="0">
                <a:latin typeface="Times New Roman"/>
                <a:cs typeface="Times New Roman"/>
              </a:rPr>
              <a:t>trên thế </a:t>
            </a:r>
            <a:r>
              <a:rPr sz="1800" spc="-5" dirty="0">
                <a:latin typeface="Times New Roman"/>
                <a:cs typeface="Times New Roman"/>
              </a:rPr>
              <a:t>giới </a:t>
            </a:r>
            <a:r>
              <a:rPr sz="1800" dirty="0">
                <a:latin typeface="Times New Roman"/>
                <a:cs typeface="Times New Roman"/>
              </a:rPr>
              <a:t>đều trong </a:t>
            </a:r>
            <a:r>
              <a:rPr sz="1800" spc="-5" dirty="0">
                <a:latin typeface="Times New Roman"/>
                <a:cs typeface="Times New Roman"/>
              </a:rPr>
              <a:t>trắng, </a:t>
            </a:r>
            <a:r>
              <a:rPr sz="1800" dirty="0">
                <a:latin typeface="Times New Roman"/>
                <a:cs typeface="Times New Roman"/>
              </a:rPr>
              <a:t>dễ bị tổn thương và còn phụ </a:t>
            </a:r>
            <a:r>
              <a:rPr sz="1800" spc="-5" dirty="0">
                <a:latin typeface="Times New Roman"/>
                <a:cs typeface="Times New Roman"/>
              </a:rPr>
              <a:t>thuộc. </a:t>
            </a:r>
            <a:r>
              <a:rPr sz="1800" spc="-10" dirty="0">
                <a:latin typeface="Times New Roman"/>
                <a:cs typeface="Times New Roman"/>
              </a:rPr>
              <a:t>Đồng </a:t>
            </a:r>
            <a:r>
              <a:rPr sz="1800" spc="-5" dirty="0">
                <a:latin typeface="Times New Roman"/>
                <a:cs typeface="Times New Roman"/>
              </a:rPr>
              <a:t> thời </a:t>
            </a:r>
            <a:r>
              <a:rPr sz="1800" dirty="0">
                <a:latin typeface="Times New Roman"/>
                <a:cs typeface="Times New Roman"/>
              </a:rPr>
              <a:t>chúng </a:t>
            </a:r>
            <a:r>
              <a:rPr sz="1800" spc="-5" dirty="0">
                <a:latin typeface="Times New Roman"/>
                <a:cs typeface="Times New Roman"/>
              </a:rPr>
              <a:t>hiểu </a:t>
            </a:r>
            <a:r>
              <a:rPr sz="1800" dirty="0">
                <a:latin typeface="Times New Roman"/>
                <a:cs typeface="Times New Roman"/>
              </a:rPr>
              <a:t>biết, ham hoạt </a:t>
            </a:r>
            <a:r>
              <a:rPr sz="1800" spc="-5" dirty="0">
                <a:latin typeface="Times New Roman"/>
                <a:cs typeface="Times New Roman"/>
              </a:rPr>
              <a:t>động </a:t>
            </a:r>
            <a:r>
              <a:rPr sz="1800" dirty="0">
                <a:latin typeface="Times New Roman"/>
                <a:cs typeface="Times New Roman"/>
              </a:rPr>
              <a:t>và đầy </a:t>
            </a:r>
            <a:r>
              <a:rPr sz="1800" spc="-5" dirty="0">
                <a:latin typeface="Times New Roman"/>
                <a:cs typeface="Times New Roman"/>
              </a:rPr>
              <a:t>ước </a:t>
            </a:r>
            <a:r>
              <a:rPr sz="1800" dirty="0">
                <a:latin typeface="Times New Roman"/>
                <a:cs typeface="Times New Roman"/>
              </a:rPr>
              <a:t>vọng”. Từ ngữ </a:t>
            </a:r>
            <a:r>
              <a:rPr sz="1800" spc="-10" dirty="0">
                <a:latin typeface="Times New Roman"/>
                <a:cs typeface="Times New Roman"/>
              </a:rPr>
              <a:t>được </a:t>
            </a:r>
            <a:r>
              <a:rPr sz="1800" spc="-5" dirty="0">
                <a:latin typeface="Times New Roman"/>
                <a:cs typeface="Times New Roman"/>
              </a:rPr>
              <a:t>sử </a:t>
            </a:r>
            <a:r>
              <a:rPr sz="1800" dirty="0">
                <a:latin typeface="Times New Roman"/>
                <a:cs typeface="Times New Roman"/>
              </a:rPr>
              <a:t>dụng để nối hai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dẫn: </a:t>
            </a:r>
            <a:r>
              <a:rPr sz="1800" spc="-5" dirty="0">
                <a:latin typeface="Times New Roman"/>
                <a:cs typeface="Times New Roman"/>
              </a:rPr>
              <a:t>“Đồng</a:t>
            </a:r>
            <a:r>
              <a:rPr sz="1800" dirty="0">
                <a:latin typeface="Times New Roman"/>
                <a:cs typeface="Times New Roman"/>
              </a:rPr>
              <a:t> thời”.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endParaRPr lang="en-US" sz="1800" spc="1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400"/>
              </a:lnSpc>
              <a:spcBef>
                <a:spcPts val="5"/>
              </a:spcBef>
              <a:tabLst>
                <a:tab pos="253365" algn="l"/>
              </a:tabLst>
            </a:pPr>
            <a:r>
              <a:rPr sz="1800" dirty="0">
                <a:latin typeface="Times New Roman"/>
                <a:cs typeface="Times New Roman"/>
              </a:rPr>
              <a:t>3.</a:t>
            </a:r>
          </a:p>
          <a:p>
            <a:pPr marL="12700" marR="6350">
              <a:lnSpc>
                <a:spcPts val="2690"/>
              </a:lnSpc>
              <a:spcBef>
                <a:spcPts val="175"/>
              </a:spcBef>
              <a:buChar char="-"/>
              <a:tabLst>
                <a:tab pos="146050" algn="l"/>
              </a:tabLst>
            </a:pP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“Chúng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tôi”-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lãnh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trị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văn: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dirty="0">
                <a:latin typeface="Times New Roman"/>
                <a:cs typeface="Times New Roman"/>
              </a:rPr>
              <a:t> quyền </a:t>
            </a:r>
            <a:r>
              <a:rPr sz="1800" spc="-5" dirty="0">
                <a:latin typeface="Times New Roman"/>
                <a:cs typeface="Times New Roman"/>
              </a:rPr>
              <a:t>được bảo</a:t>
            </a:r>
            <a:r>
              <a:rPr sz="1800" dirty="0">
                <a:latin typeface="Times New Roman"/>
                <a:cs typeface="Times New Roman"/>
              </a:rPr>
              <a:t> vệ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phát triển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-5" dirty="0">
                <a:latin typeface="Times New Roman"/>
                <a:cs typeface="Times New Roman"/>
              </a:rPr>
              <a:t> trẻ </a:t>
            </a:r>
            <a:r>
              <a:rPr sz="1800" dirty="0">
                <a:latin typeface="Times New Roman"/>
                <a:cs typeface="Times New Roman"/>
              </a:rPr>
              <a:t>em.</a:t>
            </a:r>
          </a:p>
          <a:p>
            <a:pPr marL="158750" indent="-146685">
              <a:lnSpc>
                <a:spcPct val="100000"/>
              </a:lnSpc>
              <a:spcBef>
                <a:spcPts val="350"/>
              </a:spcBef>
              <a:buChar char="-"/>
              <a:tabLst>
                <a:tab pos="159385" algn="l"/>
              </a:tabLst>
            </a:pPr>
            <a:r>
              <a:rPr sz="1800" dirty="0">
                <a:latin typeface="Times New Roman"/>
                <a:cs typeface="Times New Roman"/>
              </a:rPr>
              <a:t>Thái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“Chúng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tôi”-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lãnh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đạo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trị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văn: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rắn,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kiên</a:t>
            </a:r>
            <a:endParaRPr sz="1800" dirty="0">
              <a:latin typeface="Times New Roman"/>
              <a:cs typeface="Times New Roman"/>
            </a:endParaRPr>
          </a:p>
          <a:p>
            <a:pPr marL="12700" marR="7620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quyết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để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cam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kết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kêu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gọi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khẩn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toàn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loại: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Hãy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đảm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 tất cả</a:t>
            </a:r>
            <a:r>
              <a:rPr sz="1800" spc="-5" dirty="0">
                <a:latin typeface="Times New Roman"/>
                <a:cs typeface="Times New Roman"/>
              </a:rPr>
              <a:t> trẻ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tương </a:t>
            </a:r>
            <a:r>
              <a:rPr sz="1800" spc="-5" dirty="0">
                <a:latin typeface="Times New Roman"/>
                <a:cs typeface="Times New Roman"/>
              </a:rPr>
              <a:t>lai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tốt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hơn.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nhau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ra,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đây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gợi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ý: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Tuổi</a:t>
            </a:r>
            <a:r>
              <a:rPr sz="1800" i="1" spc="1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thơ</a:t>
            </a:r>
            <a:r>
              <a:rPr sz="1800" i="1" spc="1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1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em</a:t>
            </a:r>
            <a:r>
              <a:rPr sz="1800" i="1" spc="17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được</a:t>
            </a:r>
            <a:r>
              <a:rPr sz="1800" i="1" spc="1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sống</a:t>
            </a:r>
            <a:r>
              <a:rPr sz="1800" i="1" spc="1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trong</a:t>
            </a:r>
            <a:r>
              <a:rPr sz="1800" i="1" spc="1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gia</a:t>
            </a:r>
            <a:r>
              <a:rPr sz="1800" i="1" spc="1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đình</a:t>
            </a:r>
            <a:r>
              <a:rPr sz="1800" i="1" spc="1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ấm</a:t>
            </a:r>
            <a:r>
              <a:rPr sz="1800" i="1" spc="1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áp</a:t>
            </a:r>
            <a:r>
              <a:rPr sz="1800" i="1" spc="1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tình</a:t>
            </a:r>
            <a:r>
              <a:rPr sz="1800" i="1" spc="1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yêu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thương;</a:t>
            </a:r>
            <a:r>
              <a:rPr sz="1800" i="1" spc="-8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Được</a:t>
            </a:r>
            <a:r>
              <a:rPr sz="1800" i="1" spc="-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học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hành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đầy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đủ;</a:t>
            </a:r>
            <a:r>
              <a:rPr sz="1800" i="1" spc="-1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Được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tham</a:t>
            </a:r>
            <a:r>
              <a:rPr sz="1800" i="1" spc="-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gia</a:t>
            </a:r>
            <a:r>
              <a:rPr sz="1800" i="1" spc="-9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các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hoạt</a:t>
            </a:r>
            <a:r>
              <a:rPr sz="1800" i="1" spc="-9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động</a:t>
            </a:r>
            <a:r>
              <a:rPr sz="1800" i="1" spc="-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văn</a:t>
            </a:r>
            <a:r>
              <a:rPr sz="1800" i="1" spc="-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nghệ</a:t>
            </a:r>
            <a:r>
              <a:rPr sz="1800" i="1" spc="-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thể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dục</a:t>
            </a:r>
            <a:r>
              <a:rPr sz="1800" i="1" spc="-9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thể</a:t>
            </a:r>
            <a:r>
              <a:rPr sz="1800" i="1" spc="-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thao,…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</a:t>
            </a: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288290" algn="just">
              <a:lnSpc>
                <a:spcPct val="124400"/>
              </a:lnSpc>
            </a:pPr>
            <a:r>
              <a:rPr sz="1800" i="1" spc="-5" dirty="0">
                <a:latin typeface="Times New Roman"/>
                <a:cs typeface="Times New Roman"/>
              </a:rPr>
              <a:t>Cần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tạo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trẻ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em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cơ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hội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tìm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biết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được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nguồn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gốc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lai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lịch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mình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nhận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thức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được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giá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trị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bản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thân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trong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môi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trường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mà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các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em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cảm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thấy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nơi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nương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tựa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an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toàn,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5"/>
              </a:spcBef>
            </a:pPr>
            <a:r>
              <a:rPr sz="1800" i="1" dirty="0">
                <a:latin typeface="Times New Roman"/>
                <a:cs typeface="Times New Roman"/>
              </a:rPr>
              <a:t>qua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đình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hoặc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những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người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khác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trông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nom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các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em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tạo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ra.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Phải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chuẩn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bị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để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các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em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thể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sống một cuộc sống </a:t>
            </a:r>
            <a:r>
              <a:rPr sz="1800" i="1" dirty="0">
                <a:latin typeface="Times New Roman"/>
                <a:cs typeface="Times New Roman"/>
              </a:rPr>
              <a:t>có trách nhiệm trong </a:t>
            </a:r>
            <a:r>
              <a:rPr sz="1800" i="1" spc="-5" dirty="0">
                <a:latin typeface="Times New Roman"/>
                <a:cs typeface="Times New Roman"/>
              </a:rPr>
              <a:t>một </a:t>
            </a:r>
            <a:r>
              <a:rPr sz="1800" i="1" dirty="0">
                <a:latin typeface="Times New Roman"/>
                <a:cs typeface="Times New Roman"/>
              </a:rPr>
              <a:t>xã hội tự do. Cần khuyến khích </a:t>
            </a:r>
            <a:r>
              <a:rPr sz="1800" i="1" spc="-5" dirty="0">
                <a:latin typeface="Times New Roman"/>
                <a:cs typeface="Times New Roman"/>
              </a:rPr>
              <a:t>trẻ em </a:t>
            </a:r>
            <a:r>
              <a:rPr sz="1800" i="1" dirty="0">
                <a:latin typeface="Times New Roman"/>
                <a:cs typeface="Times New Roman"/>
              </a:rPr>
              <a:t>ngay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từ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lúc</a:t>
            </a:r>
            <a:r>
              <a:rPr sz="1800" i="1" dirty="0">
                <a:latin typeface="Times New Roman"/>
                <a:cs typeface="Times New Roman"/>
              </a:rPr>
              <a:t> còn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nhỏ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tham </a:t>
            </a:r>
            <a:r>
              <a:rPr sz="1800" i="1" dirty="0">
                <a:latin typeface="Times New Roman"/>
                <a:cs typeface="Times New Roman"/>
              </a:rPr>
              <a:t>gia vào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sinh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hoạt văn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hóa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xã hội…</a:t>
            </a:r>
            <a:endParaRPr sz="1800" dirty="0">
              <a:latin typeface="Times New Roman"/>
              <a:cs typeface="Times New Roman"/>
            </a:endParaRPr>
          </a:p>
          <a:p>
            <a:pPr marL="299085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(Tuyên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bố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còn, quyền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vệ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triển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trẻ </a:t>
            </a:r>
            <a:r>
              <a:rPr sz="1800" dirty="0">
                <a:latin typeface="Times New Roman"/>
                <a:cs typeface="Times New Roman"/>
              </a:rPr>
              <a:t>em)</a:t>
            </a:r>
          </a:p>
          <a:p>
            <a:pPr marL="241935" indent="-229870">
              <a:lnSpc>
                <a:spcPct val="100000"/>
              </a:lnSpc>
              <a:spcBef>
                <a:spcPts val="540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Hãy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đoạn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trên?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Tìm</a:t>
            </a:r>
            <a:r>
              <a:rPr sz="1800" dirty="0">
                <a:latin typeface="Times New Roman"/>
                <a:cs typeface="Times New Roman"/>
              </a:rPr>
              <a:t> ít nhất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4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mượn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-5" dirty="0">
                <a:latin typeface="Times New Roman"/>
                <a:cs typeface="Times New Roman"/>
              </a:rPr>
              <a:t> tiếng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Hán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dụng</a:t>
            </a:r>
            <a:r>
              <a:rPr sz="1800" dirty="0">
                <a:latin typeface="Times New Roman"/>
                <a:cs typeface="Times New Roman"/>
              </a:rPr>
              <a:t> 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trên?</a:t>
            </a:r>
          </a:p>
          <a:p>
            <a:pPr marL="12700" marR="6985">
              <a:lnSpc>
                <a:spcPct val="124400"/>
              </a:lnSpc>
              <a:buAutoNum type="arabicPeriod"/>
              <a:tabLst>
                <a:tab pos="240029" algn="l"/>
              </a:tabLst>
            </a:pP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rằng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yếu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triển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trẻ </a:t>
            </a:r>
            <a:r>
              <a:rPr sz="1800" dirty="0">
                <a:latin typeface="Times New Roman"/>
                <a:cs typeface="Times New Roman"/>
              </a:rPr>
              <a:t>em.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 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 kiến đó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không?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Vì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sao?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40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Tại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sao</a:t>
            </a:r>
            <a:r>
              <a:rPr sz="1800" dirty="0">
                <a:latin typeface="Times New Roman"/>
                <a:cs typeface="Times New Roman"/>
              </a:rPr>
              <a:t> việc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bảo </a:t>
            </a:r>
            <a:r>
              <a:rPr sz="1800" dirty="0">
                <a:latin typeface="Times New Roman"/>
                <a:cs typeface="Times New Roman"/>
              </a:rPr>
              <a:t>vệ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trẻ</a:t>
            </a:r>
            <a:r>
              <a:rPr sz="1800" dirty="0">
                <a:latin typeface="Times New Roman"/>
                <a:cs typeface="Times New Roman"/>
              </a:rPr>
              <a:t> em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dirty="0">
                <a:latin typeface="Times New Roman"/>
                <a:cs typeface="Times New Roman"/>
              </a:rPr>
              <a:t> việc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 </a:t>
            </a:r>
            <a:r>
              <a:rPr sz="1800" spc="-5" dirty="0">
                <a:latin typeface="Times New Roman"/>
                <a:cs typeface="Times New Roman"/>
              </a:rPr>
              <a:t>trọng?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spcBef>
                <a:spcPts val="5"/>
              </a:spcBef>
              <a:buAutoNum type="arabicPeriod"/>
              <a:tabLst>
                <a:tab pos="253365" algn="l"/>
              </a:tabLst>
            </a:pPr>
            <a:r>
              <a:rPr sz="1800" dirty="0">
                <a:latin typeface="Times New Roman"/>
                <a:cs typeface="Times New Roman"/>
              </a:rPr>
              <a:t>“Phải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chuẩn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bị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trách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nhiệm…”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Viết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ngắn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(khoảng</a:t>
            </a:r>
            <a:r>
              <a:rPr sz="1800" dirty="0">
                <a:latin typeface="Times New Roman"/>
                <a:cs typeface="Times New Roman"/>
              </a:rPr>
              <a:t> 1 </a:t>
            </a:r>
            <a:r>
              <a:rPr sz="1800" spc="-5" dirty="0">
                <a:latin typeface="Times New Roman"/>
                <a:cs typeface="Times New Roman"/>
              </a:rPr>
              <a:t>trang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giấy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thi)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 về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có trách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nhiệm.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 marR="2984500">
              <a:lnSpc>
                <a:spcPts val="2700"/>
              </a:lnSpc>
              <a:spcBef>
                <a:spcPts val="85"/>
              </a:spcBef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tạo</a:t>
            </a:r>
            <a:r>
              <a:rPr sz="1800" dirty="0">
                <a:latin typeface="Times New Roman"/>
                <a:cs typeface="Times New Roman"/>
              </a:rPr>
              <a:t> cho</a:t>
            </a:r>
            <a:r>
              <a:rPr sz="1800" spc="-5" dirty="0">
                <a:latin typeface="Times New Roman"/>
                <a:cs typeface="Times New Roman"/>
              </a:rPr>
              <a:t> trẻ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dirty="0">
                <a:latin typeface="Times New Roman"/>
                <a:cs typeface="Times New Roman"/>
              </a:rPr>
              <a:t> cuộc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tốt,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trách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nhiệm.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3820</Words>
  <PresentationFormat>Custom</PresentationFormat>
  <Paragraphs>154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Calibri</vt:lpstr>
      <vt:lpstr>Cambria Math</vt:lpstr>
      <vt:lpstr>Times New Roman</vt:lpstr>
      <vt:lpstr>Office Theme</vt:lpstr>
      <vt:lpstr>TUYÊN BỐ THẾ GIỚI VỀ SỰ SỐNG CÒN, QUYỀN ĐƯỢC  BẢO VỆ VÀ PHÁT TRIỂN CỦA TRẺ EM</vt:lpstr>
      <vt:lpstr>BÀI 1. TÓM TẮT KIẾN THỨC CƠ BẢN</vt:lpstr>
      <vt:lpstr>PowerPoint Presentation</vt:lpstr>
      <vt:lpstr>PowerPoint Presentation</vt:lpstr>
      <vt:lpstr>PowerPoint Presentation</vt:lpstr>
      <vt:lpstr>BÀI 2. CÁC ĐỀ ĐỌC HIỂU VÀ VIẾT TẬP LÀM VĂN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2021-06-25T09:01:21Z</dcterms:created>
  <dcterms:modified xsi:type="dcterms:W3CDTF">2021-07-04T15:31:41Z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2021-06-25T00:00:00Z</vt:filetime>
  </property>
  <property fmtid="{D5CDD505-2E9C-101B-9397-08002B2CF9AE}" pid="3" name="Creator">
    <vt:lpwstr>Microsoft® Word for Microsoft 365</vt:lpwstr>
  </property>
  <property fmtid="{D5CDD505-2E9C-101B-9397-08002B2CF9AE}" pid="4" name="LastSaved">
    <vt:filetime>2021-06-25T00:00:00Z</vt:filetime>
  </property>
</Properties>
</file>