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9233" y="885189"/>
            <a:ext cx="606107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9445" cy="5151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636" y="792226"/>
            <a:ext cx="8049895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9515" marR="5080" indent="-1187450">
              <a:lnSpc>
                <a:spcPct val="1246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FF0000"/>
                </a:solidFill>
              </a:rPr>
              <a:t>TUYÊN</a:t>
            </a:r>
            <a:r>
              <a:rPr sz="2400" u="none" spc="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BỐ</a:t>
            </a:r>
            <a:r>
              <a:rPr sz="2400" u="none" spc="10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THẾ</a:t>
            </a:r>
            <a:r>
              <a:rPr sz="2400" u="none" spc="-5" dirty="0">
                <a:solidFill>
                  <a:srgbClr val="FF0000"/>
                </a:solidFill>
              </a:rPr>
              <a:t> GIỚI</a:t>
            </a:r>
            <a:r>
              <a:rPr sz="2400" u="none" spc="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VỀ</a:t>
            </a:r>
            <a:r>
              <a:rPr sz="2400" u="none" spc="-5" dirty="0">
                <a:solidFill>
                  <a:srgbClr val="FF0000"/>
                </a:solidFill>
              </a:rPr>
              <a:t> SỰ</a:t>
            </a:r>
            <a:r>
              <a:rPr sz="2400" u="none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SỐNG</a:t>
            </a:r>
            <a:r>
              <a:rPr sz="2400" u="none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CÒN,</a:t>
            </a:r>
            <a:r>
              <a:rPr sz="2400" u="none" spc="5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QUYỀN ĐƯỢC </a:t>
            </a:r>
            <a:r>
              <a:rPr sz="2400" u="none" spc="-585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BẢO </a:t>
            </a:r>
            <a:r>
              <a:rPr sz="2400" u="none" spc="5" dirty="0">
                <a:solidFill>
                  <a:srgbClr val="FF0000"/>
                </a:solidFill>
              </a:rPr>
              <a:t>VỆ</a:t>
            </a:r>
            <a:r>
              <a:rPr sz="2400" u="none" spc="-5" dirty="0">
                <a:solidFill>
                  <a:srgbClr val="FF0000"/>
                </a:solidFill>
              </a:rPr>
              <a:t> VÀ </a:t>
            </a:r>
            <a:r>
              <a:rPr sz="2400" u="none" dirty="0">
                <a:solidFill>
                  <a:srgbClr val="FF0000"/>
                </a:solidFill>
              </a:rPr>
              <a:t>PHÁT </a:t>
            </a:r>
            <a:r>
              <a:rPr sz="2400" u="none" spc="-5" dirty="0">
                <a:solidFill>
                  <a:srgbClr val="FF0000"/>
                </a:solidFill>
              </a:rPr>
              <a:t>TRIỂN CỦA</a:t>
            </a:r>
            <a:r>
              <a:rPr sz="2400" u="none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TRẺ</a:t>
            </a:r>
            <a:r>
              <a:rPr sz="2400" u="none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EM</a:t>
            </a:r>
            <a:endParaRPr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0"/>
            <a:ext cx="6191250" cy="42576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56329">
              <a:lnSpc>
                <a:spcPct val="124400"/>
              </a:lnSpc>
              <a:spcBef>
                <a:spcPts val="10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Nguồn gốc,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nhiệm, </a:t>
            </a:r>
            <a:r>
              <a:rPr sz="1800" spc="-5" dirty="0">
                <a:latin typeface="Times New Roman"/>
                <a:cs typeface="Times New Roman"/>
              </a:rPr>
              <a:t>khuyến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hóa.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  <a:endParaRPr sz="1800">
              <a:latin typeface="Times New Roman"/>
              <a:cs typeface="Times New Roman"/>
            </a:endParaRPr>
          </a:p>
          <a:p>
            <a:pPr marL="156210" indent="-144145">
              <a:lnSpc>
                <a:spcPct val="100000"/>
              </a:lnSpc>
              <a:spcBef>
                <a:spcPts val="525"/>
              </a:spcBef>
              <a:buChar char="-"/>
              <a:tabLst>
                <a:tab pos="156845" algn="l"/>
              </a:tabLst>
            </a:pP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vệ,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giáo dục </a:t>
            </a:r>
            <a:r>
              <a:rPr sz="1800" spc="-5" dirty="0">
                <a:latin typeface="Times New Roman"/>
                <a:cs typeface="Times New Roman"/>
              </a:rPr>
              <a:t>trẻ em. </a:t>
            </a:r>
            <a:r>
              <a:rPr sz="1800" dirty="0">
                <a:latin typeface="Times New Roman"/>
                <a:cs typeface="Times New Roman"/>
              </a:rPr>
              <a:t>Quan hệ </a:t>
            </a:r>
            <a:r>
              <a:rPr sz="1800" spc="-5" dirty="0">
                <a:latin typeface="Times New Roman"/>
                <a:cs typeface="Times New Roman"/>
              </a:rPr>
              <a:t>huyết thống </a:t>
            </a:r>
            <a:r>
              <a:rPr sz="1800" dirty="0">
                <a:latin typeface="Times New Roman"/>
                <a:cs typeface="Times New Roman"/>
              </a:rPr>
              <a:t>và nuôi dưỡng chính </a:t>
            </a:r>
            <a:r>
              <a:rPr sz="1800" spc="-5" dirty="0">
                <a:latin typeface="Times New Roman"/>
                <a:cs typeface="Times New Roman"/>
              </a:rPr>
              <a:t>là hai </a:t>
            </a:r>
            <a:r>
              <a:rPr sz="1800" dirty="0">
                <a:latin typeface="Times New Roman"/>
                <a:cs typeface="Times New Roman"/>
              </a:rPr>
              <a:t>trong ba </a:t>
            </a:r>
            <a:r>
              <a:rPr sz="1800" spc="5" dirty="0">
                <a:latin typeface="Times New Roman"/>
                <a:cs typeface="Times New Roman"/>
              </a:rPr>
              <a:t>mối </a:t>
            </a:r>
            <a:r>
              <a:rPr sz="1800" spc="-10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hệ cơ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 tạo nên </a:t>
            </a:r>
            <a:r>
              <a:rPr sz="1800" spc="-5" dirty="0">
                <a:latin typeface="Times New Roman"/>
                <a:cs typeface="Times New Roman"/>
              </a:rPr>
              <a:t>gia đình. Cha mẹ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các thành viên trong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gần </a:t>
            </a:r>
            <a:r>
              <a:rPr sz="1800" spc="-5" dirty="0">
                <a:latin typeface="Times New Roman"/>
                <a:cs typeface="Times New Roman"/>
              </a:rPr>
              <a:t>gũi mật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thiết, </a:t>
            </a:r>
            <a:r>
              <a:rPr sz="1800" spc="-5" dirty="0">
                <a:latin typeface="Times New Roman"/>
                <a:cs typeface="Times New Roman"/>
              </a:rPr>
              <a:t>thường xuyên bên </a:t>
            </a:r>
            <a:r>
              <a:rPr sz="1800" dirty="0">
                <a:latin typeface="Times New Roman"/>
                <a:cs typeface="Times New Roman"/>
              </a:rPr>
              <a:t>cạnh trẻ </a:t>
            </a:r>
            <a:r>
              <a:rPr sz="1800" spc="-5" dirty="0">
                <a:latin typeface="Times New Roman"/>
                <a:cs typeface="Times New Roman"/>
              </a:rPr>
              <a:t>em, </a:t>
            </a:r>
            <a:r>
              <a:rPr sz="1800" dirty="0">
                <a:latin typeface="Times New Roman"/>
                <a:cs typeface="Times New Roman"/>
              </a:rPr>
              <a:t>nên </a:t>
            </a:r>
            <a:r>
              <a:rPr sz="1800" spc="-5" dirty="0">
                <a:latin typeface="Times New Roman"/>
                <a:cs typeface="Times New Roman"/>
              </a:rPr>
              <a:t>việc chăm sóc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trẻ không chỉ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trách nhiệm </a:t>
            </a:r>
            <a:r>
              <a:rPr sz="1800" dirty="0">
                <a:latin typeface="Times New Roman"/>
                <a:cs typeface="Times New Roman"/>
              </a:rPr>
              <a:t> mà còn là “bản năng” của họ.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đình, việc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vệ, </a:t>
            </a:r>
            <a:r>
              <a:rPr sz="1800" dirty="0">
                <a:latin typeface="Times New Roman"/>
                <a:cs typeface="Times New Roman"/>
              </a:rPr>
              <a:t>chăm </a:t>
            </a:r>
            <a:r>
              <a:rPr sz="1800" spc="-5" dirty="0">
                <a:latin typeface="Times New Roman"/>
                <a:cs typeface="Times New Roman"/>
              </a:rPr>
              <a:t>sóc, giáo </a:t>
            </a:r>
            <a:r>
              <a:rPr sz="1800" spc="5" dirty="0">
                <a:latin typeface="Times New Roman"/>
                <a:cs typeface="Times New Roman"/>
              </a:rPr>
              <a:t>dục </a:t>
            </a:r>
            <a:r>
              <a:rPr sz="1800" dirty="0">
                <a:latin typeface="Times New Roman"/>
                <a:cs typeface="Times New Roman"/>
              </a:rPr>
              <a:t>trẻ em cần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</a:t>
            </a:r>
            <a:r>
              <a:rPr sz="1800" spc="-5" dirty="0">
                <a:latin typeface="Times New Roman"/>
                <a:cs typeface="Times New Roman"/>
              </a:rPr>
              <a:t> học,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kiến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phù hợp.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ts val="2690"/>
              </a:lnSpc>
              <a:spcBef>
                <a:spcPts val="175"/>
              </a:spcBef>
              <a:buChar char="-"/>
              <a:tabLst>
                <a:tab pos="151765" algn="l"/>
              </a:tabLst>
            </a:pPr>
            <a:r>
              <a:rPr sz="1800" dirty="0">
                <a:latin typeface="Times New Roman"/>
                <a:cs typeface="Times New Roman"/>
              </a:rPr>
              <a:t>Chăm </a:t>
            </a:r>
            <a:r>
              <a:rPr sz="1800" spc="-5" dirty="0">
                <a:latin typeface="Times New Roman"/>
                <a:cs typeface="Times New Roman"/>
              </a:rPr>
              <a:t>sóc phải </a:t>
            </a:r>
            <a:r>
              <a:rPr sz="1800" dirty="0">
                <a:latin typeface="Times New Roman"/>
                <a:cs typeface="Times New Roman"/>
              </a:rPr>
              <a:t>gắn liền với </a:t>
            </a:r>
            <a:r>
              <a:rPr sz="1800" spc="-5" dirty="0">
                <a:latin typeface="Times New Roman"/>
                <a:cs typeface="Times New Roman"/>
              </a:rPr>
              <a:t>bảo vệ, phải xác </a:t>
            </a:r>
            <a:r>
              <a:rPr sz="1800" spc="-10" dirty="0">
                <a:latin typeface="Times New Roman"/>
                <a:cs typeface="Times New Roman"/>
              </a:rPr>
              <a:t>định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chính là nơi an toàn nhất cho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em.</a:t>
            </a:r>
            <a:endParaRPr sz="1800">
              <a:latin typeface="Times New Roman"/>
              <a:cs typeface="Times New Roman"/>
            </a:endParaRPr>
          </a:p>
          <a:p>
            <a:pPr marL="145415" indent="-133350" algn="just">
              <a:lnSpc>
                <a:spcPct val="100000"/>
              </a:lnSpc>
              <a:spcBef>
                <a:spcPts val="350"/>
              </a:spcBef>
              <a:buChar char="-"/>
              <a:tabLst>
                <a:tab pos="146050" algn="l"/>
              </a:tabLst>
            </a:pP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vệ</a:t>
            </a:r>
            <a:r>
              <a:rPr sz="1800" spc="-5" dirty="0">
                <a:latin typeface="Times New Roman"/>
                <a:cs typeface="Times New Roman"/>
              </a:rPr>
              <a:t> trẻ 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dirty="0">
                <a:latin typeface="Times New Roman"/>
                <a:cs typeface="Times New Roman"/>
              </a:rPr>
              <a:t> 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các</a:t>
            </a:r>
            <a:r>
              <a:rPr sz="1800" dirty="0">
                <a:latin typeface="Times New Roman"/>
                <a:cs typeface="Times New Roman"/>
              </a:rPr>
              <a:t> quyền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đồng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phòng </a:t>
            </a:r>
            <a:r>
              <a:rPr sz="1800" spc="-5" dirty="0">
                <a:latin typeface="Times New Roman"/>
                <a:cs typeface="Times New Roman"/>
              </a:rPr>
              <a:t>ngừa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để trẻ em </a:t>
            </a:r>
            <a:r>
              <a:rPr sz="1800" dirty="0">
                <a:latin typeface="Times New Roman"/>
                <a:cs typeface="Times New Roman"/>
              </a:rPr>
              <a:t>bị thiệt thòi, không bị </a:t>
            </a:r>
            <a:r>
              <a:rPr sz="1800" spc="-5" dirty="0">
                <a:latin typeface="Times New Roman"/>
                <a:cs typeface="Times New Roman"/>
              </a:rPr>
              <a:t>xâm hại đến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quyền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 pháp luật </a:t>
            </a:r>
            <a:r>
              <a:rPr sz="1800" spc="-5" dirty="0">
                <a:latin typeface="Times New Roman"/>
                <a:cs typeface="Times New Roman"/>
              </a:rPr>
              <a:t>thừa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Việc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5" dirty="0">
                <a:latin typeface="Times New Roman"/>
                <a:cs typeface="Times New Roman"/>
              </a:rPr>
              <a:t> vệ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vì: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 dễ</a:t>
            </a:r>
            <a:r>
              <a:rPr sz="1800" dirty="0">
                <a:latin typeface="Times New Roman"/>
                <a:cs typeface="Times New Roman"/>
              </a:rPr>
              <a:t> bị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tổn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5" dirty="0">
                <a:latin typeface="Times New Roman"/>
                <a:cs typeface="Times New Roman"/>
              </a:rPr>
              <a:t>thuộc.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858759" cy="31013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5.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vấn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cần nghị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5" dirty="0">
                <a:latin typeface="Times New Roman"/>
                <a:cs typeface="Times New Roman"/>
              </a:rPr>
              <a:t> 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đắn: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dirty="0">
                <a:latin typeface="Times New Roman"/>
                <a:cs typeface="Times New Roman"/>
              </a:rPr>
              <a:t> tầm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trách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Trách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đình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hội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(dẫn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điều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Phê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phán</a:t>
            </a:r>
            <a:r>
              <a:rPr sz="1800" spc="-5" dirty="0">
                <a:latin typeface="Times New Roman"/>
                <a:cs typeface="Times New Roman"/>
              </a:rPr>
              <a:t> những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nhiệm…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-&gt;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 quả.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hướng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 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AutoNum type="alphaLcPeriod"/>
              <a:tabLst>
                <a:tab pos="25463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Mục đích chính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dirty="0">
                <a:latin typeface="Times New Roman"/>
                <a:cs typeface="Times New Roman"/>
              </a:rPr>
              <a:t>nghị cấp cao </a:t>
            </a:r>
            <a:r>
              <a:rPr sz="1800" spc="-5" dirty="0">
                <a:latin typeface="Times New Roman"/>
                <a:cs typeface="Times New Roman"/>
              </a:rPr>
              <a:t>thế giới </a:t>
            </a:r>
            <a:r>
              <a:rPr sz="1800" dirty="0">
                <a:latin typeface="Times New Roman"/>
                <a:cs typeface="Times New Roman"/>
              </a:rPr>
              <a:t>về trẻ </a:t>
            </a:r>
            <a:r>
              <a:rPr sz="1800" spc="-5" dirty="0">
                <a:latin typeface="Times New Roman"/>
                <a:cs typeface="Times New Roman"/>
              </a:rPr>
              <a:t>em được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dirty="0">
                <a:latin typeface="Times New Roman"/>
                <a:cs typeface="Times New Roman"/>
              </a:rPr>
              <a:t> vệ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 </a:t>
            </a:r>
            <a:r>
              <a:rPr sz="1800" spc="-5" dirty="0">
                <a:latin typeface="Times New Roman"/>
                <a:cs typeface="Times New Roman"/>
              </a:rPr>
              <a:t>triển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trẻ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gì?</a:t>
            </a:r>
          </a:p>
          <a:p>
            <a:pPr marL="12700" marR="6985" algn="just">
              <a:lnSpc>
                <a:spcPct val="124500"/>
              </a:lnSpc>
              <a:spcBef>
                <a:spcPts val="15"/>
              </a:spcBef>
              <a:buAutoNum type="alphaLcPeriod"/>
              <a:tabLst>
                <a:tab pos="240029" algn="l"/>
              </a:tabLst>
            </a:pPr>
            <a:r>
              <a:rPr sz="1800" spc="-10" dirty="0">
                <a:latin typeface="Times New Roman"/>
                <a:cs typeface="Times New Roman"/>
              </a:rPr>
              <a:t>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ra. </a:t>
            </a:r>
            <a:r>
              <a:rPr sz="1800" dirty="0">
                <a:latin typeface="Times New Roman"/>
                <a:cs typeface="Times New Roman"/>
              </a:rPr>
              <a:t>Tìm </a:t>
            </a:r>
            <a:r>
              <a:rPr sz="1800" spc="-5" dirty="0">
                <a:latin typeface="Times New Roman"/>
                <a:cs typeface="Times New Roman"/>
              </a:rPr>
              <a:t>những số liệu năm 2019 </a:t>
            </a:r>
            <a:r>
              <a:rPr sz="1800" dirty="0">
                <a:latin typeface="Times New Roman"/>
                <a:cs typeface="Times New Roman"/>
              </a:rPr>
              <a:t>thay cho </a:t>
            </a:r>
            <a:r>
              <a:rPr sz="1800" spc="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liệu năm 1990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5" dirty="0">
                <a:latin typeface="Times New Roman"/>
                <a:cs typeface="Times New Roman"/>
              </a:rPr>
              <a:t>bản </a:t>
            </a:r>
            <a:r>
              <a:rPr sz="1800" dirty="0">
                <a:latin typeface="Times New Roman"/>
                <a:cs typeface="Times New Roman"/>
              </a:rPr>
              <a:t>dùng để </a:t>
            </a:r>
            <a:r>
              <a:rPr sz="1800" spc="-5" dirty="0">
                <a:latin typeface="Times New Roman"/>
                <a:cs typeface="Times New Roman"/>
              </a:rPr>
              <a:t>thấy </a:t>
            </a:r>
            <a:r>
              <a:rPr sz="1800" dirty="0">
                <a:latin typeface="Times New Roman"/>
                <a:cs typeface="Times New Roman"/>
              </a:rPr>
              <a:t> rõ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 thực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5" dirty="0">
                <a:latin typeface="Times New Roman"/>
                <a:cs typeface="Times New Roman"/>
              </a:rPr>
              <a:t> em.</a:t>
            </a:r>
            <a:endParaRPr sz="1800" dirty="0">
              <a:latin typeface="Times New Roman"/>
              <a:cs typeface="Times New Roman"/>
            </a:endParaRPr>
          </a:p>
          <a:p>
            <a:pPr marL="229870" indent="-217804" algn="just">
              <a:lnSpc>
                <a:spcPct val="100000"/>
              </a:lnSpc>
              <a:spcBef>
                <a:spcPts val="525"/>
              </a:spcBef>
              <a:buAutoNum type="alphaLcPeriod"/>
              <a:tabLst>
                <a:tab pos="230504" algn="l"/>
              </a:tabLst>
            </a:pP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khoảng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dirty="0">
                <a:latin typeface="Times New Roman"/>
                <a:cs typeface="Times New Roman"/>
              </a:rPr>
              <a:t> hôm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mai.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Đảm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tương</a:t>
            </a:r>
            <a:r>
              <a:rPr sz="1800" dirty="0">
                <a:latin typeface="Times New Roman"/>
                <a:cs typeface="Times New Roman"/>
              </a:rPr>
              <a:t> lai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12700" marR="69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khăn:</a:t>
            </a:r>
          </a:p>
          <a:p>
            <a:pPr marL="12700" marR="762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tộc,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thôn tính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81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khủng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bệnh,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 chữ,</a:t>
            </a:r>
            <a:r>
              <a:rPr sz="1800" spc="-5" dirty="0">
                <a:latin typeface="Times New Roman"/>
                <a:cs typeface="Times New Roman"/>
              </a:rPr>
              <a:t> môi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dirty="0">
                <a:latin typeface="Times New Roman"/>
                <a:cs typeface="Times New Roman"/>
              </a:rPr>
              <a:t> xuống </a:t>
            </a:r>
            <a:r>
              <a:rPr sz="1800" spc="-5" dirty="0">
                <a:latin typeface="Times New Roman"/>
                <a:cs typeface="Times New Roman"/>
              </a:rPr>
              <a:t>cấp.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 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dinh</a:t>
            </a:r>
            <a:r>
              <a:rPr sz="1800" spc="-5" dirty="0">
                <a:latin typeface="Times New Roman"/>
                <a:cs typeface="Times New Roman"/>
              </a:rPr>
              <a:t> dưỡng,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túy.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Sự hợp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tế.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đời.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Bầu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khí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 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thoại.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5" dirty="0">
                <a:latin typeface="Times New Roman"/>
                <a:cs typeface="Times New Roman"/>
              </a:rPr>
              <a:t> 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nói: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tầm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thế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 Khẳng</a:t>
            </a:r>
            <a:r>
              <a:rPr sz="1800" spc="-5" dirty="0">
                <a:latin typeface="Times New Roman"/>
                <a:cs typeface="Times New Roman"/>
              </a:rPr>
              <a:t> 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5" dirty="0">
                <a:latin typeface="Times New Roman"/>
                <a:cs typeface="Times New Roman"/>
              </a:rPr>
              <a:t> đắn,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5" dirty="0">
                <a:latin typeface="Times New Roman"/>
                <a:cs typeface="Times New Roman"/>
              </a:rPr>
              <a:t> minh.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luận: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xót,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vực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 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 bị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Bài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-5" dirty="0">
                <a:latin typeface="Times New Roman"/>
                <a:cs typeface="Times New Roman"/>
              </a:rPr>
              <a:t>động.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04165" indent="-292100">
              <a:lnSpc>
                <a:spcPct val="100000"/>
              </a:lnSpc>
              <a:spcBef>
                <a:spcPts val="625"/>
              </a:spcBef>
              <a:buAutoNum type="romanUcPeriod" startAt="2"/>
              <a:tabLst>
                <a:tab pos="304800" algn="l"/>
              </a:tabLst>
            </a:pPr>
            <a:r>
              <a:rPr sz="1800" b="1" dirty="0">
                <a:latin typeface="Times New Roman"/>
                <a:cs typeface="Times New Roman"/>
              </a:rPr>
              <a:t>ĐỀ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VIẾT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TẬP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 </a:t>
            </a:r>
            <a:r>
              <a:rPr sz="1800" b="1" i="1" dirty="0">
                <a:latin typeface="Times New Roman"/>
                <a:cs typeface="Times New Roman"/>
              </a:rPr>
              <a:t>bài: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Phân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tích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bản</a:t>
            </a:r>
            <a:endParaRPr sz="1800">
              <a:latin typeface="Times New Roman"/>
              <a:cs typeface="Times New Roman"/>
            </a:endParaRPr>
          </a:p>
          <a:p>
            <a:pPr marL="12700" indent="17208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“Tuyên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vệ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endParaRPr sz="1800">
              <a:latin typeface="Times New Roman"/>
              <a:cs typeface="Times New Roman"/>
            </a:endParaRPr>
          </a:p>
          <a:p>
            <a:pPr marL="12700" marR="5715" algn="r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“Tuyên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em"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 </a:t>
            </a:r>
            <a:r>
              <a:rPr sz="1800" dirty="0">
                <a:latin typeface="Times New Roman"/>
                <a:cs typeface="Times New Roman"/>
              </a:rPr>
              <a:t>quốc 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30.9. 990.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trúc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chẽ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khổ... của trẻ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điều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 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 hội</a:t>
            </a:r>
            <a:r>
              <a:rPr sz="1800" spc="-10" dirty="0">
                <a:latin typeface="Times New Roman"/>
                <a:cs typeface="Times New Roman"/>
              </a:rPr>
              <a:t>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lịch</a:t>
            </a:r>
            <a:r>
              <a:rPr sz="1800" spc="-5" dirty="0">
                <a:latin typeface="Times New Roman"/>
                <a:cs typeface="Times New Roman"/>
              </a:rPr>
              <a:t> sử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thuận lợi.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tuyên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trùm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bản </a:t>
            </a:r>
            <a:r>
              <a:rPr sz="1800" spc="-5" dirty="0">
                <a:latin typeface="Times New Roman"/>
                <a:cs typeface="Times New Roman"/>
              </a:rPr>
              <a:t>này.</a:t>
            </a:r>
            <a:endParaRPr sz="1800">
              <a:latin typeface="Times New Roman"/>
              <a:cs typeface="Times New Roman"/>
            </a:endParaRPr>
          </a:p>
          <a:p>
            <a:pPr marL="12700" marR="6350" lvl="1" indent="173990" algn="just">
              <a:lnSpc>
                <a:spcPct val="124400"/>
              </a:lnSpc>
              <a:spcBef>
                <a:spcPts val="5"/>
              </a:spcBef>
              <a:buAutoNum type="arabicPeriod"/>
              <a:tabLst>
                <a:tab pos="40957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tuyên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"khẩn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"toàn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“hãy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đảm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hơn"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(Điều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1).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ai,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lớp </a:t>
            </a:r>
            <a:r>
              <a:rPr sz="1800" spc="-5" dirty="0">
                <a:latin typeface="Times New Roman"/>
                <a:cs typeface="Times New Roman"/>
              </a:rPr>
              <a:t>người “đều trong </a:t>
            </a:r>
            <a:r>
              <a:rPr sz="1800" dirty="0">
                <a:latin typeface="Times New Roman"/>
                <a:cs typeface="Times New Roman"/>
              </a:rPr>
              <a:t>trắng, dễ bị tổn thương và còn phụ </a:t>
            </a:r>
            <a:r>
              <a:rPr sz="1800" spc="-5" dirty="0">
                <a:latin typeface="Times New Roman"/>
                <a:cs typeface="Times New Roman"/>
              </a:rPr>
              <a:t>thuộc”. </a:t>
            </a:r>
            <a:r>
              <a:rPr sz="1800" dirty="0">
                <a:latin typeface="Times New Roman"/>
                <a:cs typeface="Times New Roman"/>
              </a:rPr>
              <a:t>Lớp </a:t>
            </a:r>
            <a:r>
              <a:rPr sz="1800" spc="-5" dirty="0">
                <a:latin typeface="Times New Roman"/>
                <a:cs typeface="Times New Roman"/>
              </a:rPr>
              <a:t>người nhỏ </a:t>
            </a:r>
            <a:r>
              <a:rPr sz="1800" dirty="0">
                <a:latin typeface="Times New Roman"/>
                <a:cs typeface="Times New Roman"/>
              </a:rPr>
              <a:t>tuổi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chơi,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triển”.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Hòa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bình, ấm </a:t>
            </a:r>
            <a:r>
              <a:rPr sz="1800" spc="-5" dirty="0">
                <a:latin typeface="Times New Roman"/>
                <a:cs typeface="Times New Roman"/>
              </a:rPr>
              <a:t>no, hạnh </a:t>
            </a:r>
            <a:r>
              <a:rPr sz="1800" dirty="0">
                <a:latin typeface="Times New Roman"/>
                <a:cs typeface="Times New Roman"/>
              </a:rPr>
              <a:t>phúc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điều kiện,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nhu cầu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trẻ em. </a:t>
            </a:r>
            <a:r>
              <a:rPr sz="1800" dirty="0">
                <a:latin typeface="Times New Roman"/>
                <a:cs typeface="Times New Roman"/>
              </a:rPr>
              <a:t>Tính cộng </a:t>
            </a:r>
            <a:r>
              <a:rPr sz="1800" spc="-5" dirty="0">
                <a:latin typeface="Times New Roman"/>
                <a:cs typeface="Times New Roman"/>
              </a:rPr>
              <a:t>đồng </a:t>
            </a:r>
            <a:r>
              <a:rPr sz="1800" dirty="0">
                <a:latin typeface="Times New Roman"/>
                <a:cs typeface="Times New Roman"/>
              </a:rPr>
              <a:t>(rộng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lớn),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3990" algn="just">
              <a:lnSpc>
                <a:spcPct val="124600"/>
              </a:lnSpc>
              <a:spcBef>
                <a:spcPts val="95"/>
              </a:spcBef>
              <a:buAutoNum type="arabicPeriod" startAt="2"/>
              <a:tabLst>
                <a:tab pos="414655" algn="l"/>
              </a:tabLst>
            </a:pP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điều tiếp theo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spc="5" dirty="0">
                <a:latin typeface="Times New Roman"/>
                <a:cs typeface="Times New Roman"/>
              </a:rPr>
              <a:t>về </a:t>
            </a:r>
            <a:r>
              <a:rPr sz="1800" spc="-1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thách </a:t>
            </a:r>
            <a:r>
              <a:rPr sz="1800" spc="-5" dirty="0">
                <a:latin typeface="Times New Roman"/>
                <a:cs typeface="Times New Roman"/>
              </a:rPr>
              <a:t>thức, phản </a:t>
            </a:r>
            <a:r>
              <a:rPr sz="1800" dirty="0">
                <a:latin typeface="Times New Roman"/>
                <a:cs typeface="Times New Roman"/>
              </a:rPr>
              <a:t>ánh thực </a:t>
            </a:r>
            <a:r>
              <a:rPr sz="1800" spc="-5" dirty="0">
                <a:latin typeface="Times New Roman"/>
                <a:cs typeface="Times New Roman"/>
              </a:rPr>
              <a:t>trạng, </a:t>
            </a:r>
            <a:r>
              <a:rPr sz="1800" dirty="0">
                <a:latin typeface="Times New Roman"/>
                <a:cs typeface="Times New Roman"/>
              </a:rPr>
              <a:t>điều </a:t>
            </a:r>
            <a:r>
              <a:rPr sz="1800" spc="-5" dirty="0">
                <a:latin typeface="Times New Roman"/>
                <a:cs typeface="Times New Roman"/>
              </a:rPr>
              <a:t>kiện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tuổi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hạnh”,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bạo lực, của nạn phân biệt chủng </a:t>
            </a:r>
            <a:r>
              <a:rPr sz="1800" spc="-5" dirty="0">
                <a:latin typeface="Times New Roman"/>
                <a:cs typeface="Times New Roman"/>
              </a:rPr>
              <a:t>tộc, chế </a:t>
            </a:r>
            <a:r>
              <a:rPr sz="1800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a-pác-thai,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sự xâm lược, </a:t>
            </a:r>
            <a:r>
              <a:rPr sz="1800" dirty="0">
                <a:latin typeface="Times New Roman"/>
                <a:cs typeface="Times New Roman"/>
              </a:rPr>
              <a:t>chiếm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đóng và thôn </a:t>
            </a:r>
            <a:r>
              <a:rPr sz="1800" spc="-5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nước ngoài.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những cháu </a:t>
            </a:r>
            <a:r>
              <a:rPr sz="1800" dirty="0">
                <a:latin typeface="Times New Roman"/>
                <a:cs typeface="Times New Roman"/>
              </a:rPr>
              <a:t>chịu cảnh tị </a:t>
            </a:r>
            <a:r>
              <a:rPr sz="1800" spc="-5" dirty="0">
                <a:latin typeface="Times New Roman"/>
                <a:cs typeface="Times New Roman"/>
              </a:rPr>
              <a:t>nạn, </a:t>
            </a:r>
            <a:r>
              <a:rPr sz="1800" dirty="0">
                <a:latin typeface="Times New Roman"/>
                <a:cs typeface="Times New Roman"/>
              </a:rPr>
              <a:t>tàn tật... </a:t>
            </a:r>
            <a:r>
              <a:rPr sz="1800" spc="-1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“đối </a:t>
            </a:r>
            <a:r>
              <a:rPr sz="1800" dirty="0">
                <a:latin typeface="Times New Roman"/>
                <a:cs typeface="Times New Roman"/>
              </a:rPr>
              <a:t>xử tàn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nhẫn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lột"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(Điều 4).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Có hàng triệu trẻ em ở </a:t>
            </a:r>
            <a:r>
              <a:rPr sz="1800" spc="-5" dirty="0">
                <a:latin typeface="Times New Roman"/>
                <a:cs typeface="Times New Roman"/>
              </a:rPr>
              <a:t>các nước </a:t>
            </a:r>
            <a:r>
              <a:rPr sz="1800" dirty="0">
                <a:latin typeface="Times New Roman"/>
                <a:cs typeface="Times New Roman"/>
              </a:rPr>
              <a:t>đang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triển, chậm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triển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trong đói </a:t>
            </a:r>
            <a:r>
              <a:rPr sz="1800" spc="-5" dirty="0">
                <a:latin typeface="Times New Roman"/>
                <a:cs typeface="Times New Roman"/>
              </a:rPr>
              <a:t>nghèo, </a:t>
            </a:r>
            <a:r>
              <a:rPr sz="1800" dirty="0">
                <a:latin typeface="Times New Roman"/>
                <a:cs typeface="Times New Roman"/>
              </a:rPr>
              <a:t> vô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bệnh,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cấp.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“tác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động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nặng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nợ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nước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ngoài”,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"không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trưởng"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5).</a:t>
            </a:r>
            <a:endParaRPr sz="1800">
              <a:latin typeface="Times New Roman"/>
              <a:cs typeface="Times New Roman"/>
            </a:endParaRPr>
          </a:p>
          <a:p>
            <a:pPr marL="12700" marR="5715" indent="22987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Điều 6 nêu lên những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liệu đáng </a:t>
            </a:r>
            <a:r>
              <a:rPr sz="1800" spc="-5" dirty="0">
                <a:latin typeface="Times New Roman"/>
                <a:cs typeface="Times New Roman"/>
              </a:rPr>
              <a:t>sợ: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ngày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5" dirty="0">
                <a:latin typeface="Times New Roman"/>
                <a:cs typeface="Times New Roman"/>
              </a:rPr>
              <a:t>thế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có 40.000 trẻ </a:t>
            </a:r>
            <a:r>
              <a:rPr sz="1800" spc="-5" dirty="0">
                <a:latin typeface="Times New Roman"/>
                <a:cs typeface="Times New Roman"/>
              </a:rPr>
              <a:t>em chết </a:t>
            </a:r>
            <a:r>
              <a:rPr sz="1800" dirty="0">
                <a:latin typeface="Times New Roman"/>
                <a:cs typeface="Times New Roman"/>
              </a:rPr>
              <a:t>vì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dinh </a:t>
            </a:r>
            <a:r>
              <a:rPr sz="1800" spc="-5" dirty="0">
                <a:latin typeface="Times New Roman"/>
                <a:cs typeface="Times New Roman"/>
              </a:rPr>
              <a:t>dưỡng, </a:t>
            </a:r>
            <a:r>
              <a:rPr sz="1800" dirty="0">
                <a:latin typeface="Times New Roman"/>
                <a:cs typeface="Times New Roman"/>
              </a:rPr>
              <a:t>bệnh</a:t>
            </a:r>
            <a:r>
              <a:rPr sz="1800" spc="-5" dirty="0">
                <a:latin typeface="Times New Roman"/>
                <a:cs typeface="Times New Roman"/>
              </a:rPr>
              <a:t> tật,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 AIDS,</a:t>
            </a:r>
            <a:r>
              <a:rPr sz="1800" dirty="0">
                <a:latin typeface="Times New Roman"/>
                <a:cs typeface="Times New Roman"/>
              </a:rPr>
              <a:t> hoặc </a:t>
            </a:r>
            <a:r>
              <a:rPr sz="1800" spc="-10" dirty="0">
                <a:latin typeface="Times New Roman"/>
                <a:cs typeface="Times New Roman"/>
              </a:rPr>
              <a:t>đo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5" dirty="0">
                <a:latin typeface="Times New Roman"/>
                <a:cs typeface="Times New Roman"/>
              </a:rPr>
              <a:t> kiện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sống:</a:t>
            </a:r>
            <a:r>
              <a:rPr sz="1800" dirty="0">
                <a:latin typeface="Times New Roman"/>
                <a:cs typeface="Times New Roman"/>
              </a:rPr>
              <a:t> thiếu</a:t>
            </a:r>
            <a:r>
              <a:rPr sz="1800" spc="-5" dirty="0">
                <a:latin typeface="Times New Roman"/>
                <a:cs typeface="Times New Roman"/>
              </a:rPr>
              <a:t> nước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sạch,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vệ </a:t>
            </a:r>
            <a:r>
              <a:rPr sz="1800" spc="-10" dirty="0">
                <a:latin typeface="Times New Roman"/>
                <a:cs typeface="Times New Roman"/>
              </a:rPr>
              <a:t>sinh, </a:t>
            </a:r>
            <a:r>
              <a:rPr sz="1800" dirty="0">
                <a:latin typeface="Times New Roman"/>
                <a:cs typeface="Times New Roman"/>
              </a:rPr>
              <a:t>và do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động của vấn </a:t>
            </a:r>
            <a:r>
              <a:rPr sz="1800" spc="-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ma túy </a:t>
            </a:r>
            <a:r>
              <a:rPr sz="1800" spc="-5" dirty="0">
                <a:latin typeface="Times New Roman"/>
                <a:cs typeface="Times New Roman"/>
              </a:rPr>
              <a:t>(Điều 6).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không chỉ </a:t>
            </a: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thực trạng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</a:t>
            </a:r>
            <a:r>
              <a:rPr sz="1800" dirty="0">
                <a:latin typeface="Times New Roman"/>
                <a:cs typeface="Times New Roman"/>
              </a:rPr>
              <a:t> tế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400"/>
              </a:lnSpc>
              <a:spcBef>
                <a:spcPts val="5"/>
              </a:spcBef>
              <a:buAutoNum type="arabicPeriod" startAt="3"/>
              <a:tabLst>
                <a:tab pos="48514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cơ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dirty="0">
                <a:latin typeface="Times New Roman"/>
                <a:cs typeface="Times New Roman"/>
              </a:rPr>
              <a:t>chỉ có 2 </a:t>
            </a:r>
            <a:r>
              <a:rPr sz="1800" spc="-5" dirty="0">
                <a:latin typeface="Times New Roman"/>
                <a:cs typeface="Times New Roman"/>
              </a:rPr>
              <a:t>điều. Sự </a:t>
            </a:r>
            <a:r>
              <a:rPr sz="1800" dirty="0">
                <a:latin typeface="Times New Roman"/>
                <a:cs typeface="Times New Roman"/>
              </a:rPr>
              <a:t>liên kết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“công ước </a:t>
            </a:r>
            <a:r>
              <a:rPr sz="1800" dirty="0">
                <a:latin typeface="Times New Roman"/>
                <a:cs typeface="Times New Roman"/>
              </a:rPr>
              <a:t>về quyền của </a:t>
            </a:r>
            <a:r>
              <a:rPr sz="1800" spc="-5" dirty="0">
                <a:latin typeface="Times New Roman"/>
                <a:cs typeface="Times New Roman"/>
              </a:rPr>
              <a:t>trẻ </a:t>
            </a:r>
            <a:r>
              <a:rPr sz="1800" dirty="0">
                <a:latin typeface="Times New Roman"/>
                <a:cs typeface="Times New Roman"/>
              </a:rPr>
              <a:t> em”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quyền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trọng"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khắp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(Điều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8).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987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Bầu không </a:t>
            </a:r>
            <a:r>
              <a:rPr sz="1800" spc="-5" dirty="0">
                <a:latin typeface="Times New Roman"/>
                <a:cs typeface="Times New Roman"/>
              </a:rPr>
              <a:t>khí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5" dirty="0">
                <a:latin typeface="Times New Roman"/>
                <a:cs typeface="Times New Roman"/>
              </a:rPr>
              <a:t>trị </a:t>
            </a:r>
            <a:r>
              <a:rPr sz="1800" spc="-5" dirty="0">
                <a:latin typeface="Times New Roman"/>
                <a:cs typeface="Times New Roman"/>
              </a:rPr>
              <a:t>quốc tế được </a:t>
            </a:r>
            <a:r>
              <a:rPr sz="1800" dirty="0">
                <a:latin typeface="Times New Roman"/>
                <a:cs typeface="Times New Roman"/>
              </a:rPr>
              <a:t>“cải thiện” (cuộc chiến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dirty="0">
                <a:latin typeface="Times New Roman"/>
                <a:cs typeface="Times New Roman"/>
              </a:rPr>
              <a:t>lạnh </a:t>
            </a:r>
            <a:r>
              <a:rPr sz="1800" spc="-5" dirty="0">
                <a:latin typeface="Times New Roman"/>
                <a:cs typeface="Times New Roman"/>
              </a:rPr>
              <a:t>được phá </a:t>
            </a:r>
            <a:r>
              <a:rPr sz="1800" dirty="0">
                <a:latin typeface="Times New Roman"/>
                <a:cs typeface="Times New Roman"/>
              </a:rPr>
              <a:t>bỏ),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hợp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đoàn kết </a:t>
            </a:r>
            <a:r>
              <a:rPr sz="1800" dirty="0">
                <a:latin typeface="Times New Roman"/>
                <a:cs typeface="Times New Roman"/>
              </a:rPr>
              <a:t>quốc </a:t>
            </a:r>
            <a:r>
              <a:rPr sz="1800" spc="-5" dirty="0">
                <a:latin typeface="Times New Roman"/>
                <a:cs typeface="Times New Roman"/>
              </a:rPr>
              <a:t>tế (khôi </a:t>
            </a:r>
            <a:r>
              <a:rPr sz="1800" dirty="0">
                <a:latin typeface="Times New Roman"/>
                <a:cs typeface="Times New Roman"/>
              </a:rPr>
              <a:t>phục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triển kinh tế,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dirty="0">
                <a:latin typeface="Times New Roman"/>
                <a:cs typeface="Times New Roman"/>
              </a:rPr>
              <a:t>vệ </a:t>
            </a:r>
            <a:r>
              <a:rPr sz="1800" spc="-5" dirty="0">
                <a:latin typeface="Times New Roman"/>
                <a:cs typeface="Times New Roman"/>
              </a:rPr>
              <a:t>môi trường...), </a:t>
            </a:r>
            <a:r>
              <a:rPr sz="1800" dirty="0">
                <a:latin typeface="Times New Roman"/>
                <a:cs typeface="Times New Roman"/>
              </a:rPr>
              <a:t>giải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bị, tăng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cường</a:t>
            </a:r>
            <a:r>
              <a:rPr sz="1800" dirty="0">
                <a:latin typeface="Times New Roman"/>
                <a:cs typeface="Times New Roman"/>
              </a:rPr>
              <a:t> phúc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(Điều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9),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cơ hội ấy đã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tận dụng trong 15 </a:t>
            </a:r>
            <a:r>
              <a:rPr sz="1800" spc="-5" dirty="0">
                <a:latin typeface="Times New Roman"/>
                <a:cs typeface="Times New Roman"/>
              </a:rPr>
              <a:t>năm qua, làm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5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còn,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dirty="0">
                <a:latin typeface="Times New Roman"/>
                <a:cs typeface="Times New Roman"/>
              </a:rPr>
              <a:t>vệ 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 triển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5" dirty="0">
                <a:latin typeface="Times New Roman"/>
                <a:cs typeface="Times New Roman"/>
              </a:rPr>
              <a:t>khu</a:t>
            </a:r>
            <a:r>
              <a:rPr sz="1800" dirty="0">
                <a:latin typeface="Times New Roman"/>
                <a:cs typeface="Times New Roman"/>
              </a:rPr>
              <a:t> vực, 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tựu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đẹp.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 nhiệm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I7).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7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cường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chế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em;</a:t>
            </a:r>
            <a:r>
              <a:rPr sz="1800" dirty="0">
                <a:latin typeface="Times New Roman"/>
                <a:cs typeface="Times New Roman"/>
              </a:rPr>
              <a:t> cứu vãn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 trẻ</a:t>
            </a:r>
            <a:r>
              <a:rPr sz="1800" spc="-5" dirty="0">
                <a:latin typeface="Times New Roman"/>
                <a:cs typeface="Times New Roman"/>
              </a:rPr>
              <a:t> em,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 </a:t>
            </a:r>
            <a:r>
              <a:rPr sz="1800" dirty="0">
                <a:latin typeface="Times New Roman"/>
                <a:cs typeface="Times New Roman"/>
              </a:rPr>
              <a:t>tử vong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(10).</a:t>
            </a:r>
            <a:endParaRPr sz="1800">
              <a:latin typeface="Times New Roman"/>
              <a:cs typeface="Times New Roman"/>
            </a:endParaRPr>
          </a:p>
          <a:p>
            <a:pPr marL="160655" indent="-148590">
              <a:lnSpc>
                <a:spcPct val="100000"/>
              </a:lnSpc>
              <a:spcBef>
                <a:spcPts val="345"/>
              </a:spcBef>
              <a:buChar char="-"/>
              <a:tabLst>
                <a:tab pos="161290" algn="l"/>
              </a:tabLst>
            </a:pP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(Liên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hệ: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chục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vạn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tranh,...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11).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  <a:buChar char="-"/>
              <a:tabLst>
                <a:tab pos="150495" algn="l"/>
              </a:tabLst>
            </a:pP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đẳng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toàn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gái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xử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dirty="0">
                <a:latin typeface="Times New Roman"/>
                <a:cs typeface="Times New Roman"/>
              </a:rPr>
              <a:t> đẳng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12).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Bảo đảm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cơ</a:t>
            </a:r>
            <a:r>
              <a:rPr sz="1800" dirty="0">
                <a:latin typeface="Times New Roman"/>
                <a:cs typeface="Times New Roman"/>
              </a:rPr>
              <a:t> sở (Điều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13).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đẻ,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hoạch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khôn và</a:t>
            </a:r>
            <a:r>
              <a:rPr sz="1800" spc="-5" dirty="0">
                <a:latin typeface="Times New Roman"/>
                <a:cs typeface="Times New Roman"/>
              </a:rPr>
              <a:t> phát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 </a:t>
            </a:r>
            <a:r>
              <a:rPr sz="1800" spc="-5" dirty="0">
                <a:latin typeface="Times New Roman"/>
                <a:cs typeface="Times New Roman"/>
              </a:rPr>
              <a:t>(Điều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14),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411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  <a:buChar char="-"/>
              <a:tabLst>
                <a:tab pos="146050" algn="l"/>
              </a:tabLst>
            </a:pP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 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dirty="0">
                <a:latin typeface="Times New Roman"/>
                <a:cs typeface="Times New Roman"/>
              </a:rPr>
              <a:t> hội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0" dirty="0">
                <a:latin typeface="Times New Roman"/>
                <a:cs typeface="Times New Roman"/>
              </a:rPr>
              <a:t> 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 hoạt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(Điều </a:t>
            </a:r>
            <a:r>
              <a:rPr sz="1800" spc="-5" dirty="0">
                <a:latin typeface="Times New Roman"/>
                <a:cs typeface="Times New Roman"/>
              </a:rPr>
              <a:t>15),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Char char="-"/>
            </a:pPr>
            <a:endParaRPr sz="23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24600"/>
              </a:lnSpc>
              <a:buChar char="-"/>
              <a:tabLst>
                <a:tab pos="167005" algn="l"/>
              </a:tabLst>
            </a:pPr>
            <a:r>
              <a:rPr sz="1800" dirty="0">
                <a:latin typeface="Times New Roman"/>
                <a:cs typeface="Times New Roman"/>
              </a:rPr>
              <a:t>Khôi phục </a:t>
            </a:r>
            <a:r>
              <a:rPr sz="1800" spc="-5" dirty="0">
                <a:latin typeface="Times New Roman"/>
                <a:cs typeface="Times New Roman"/>
              </a:rPr>
              <a:t>lại sự </a:t>
            </a:r>
            <a:r>
              <a:rPr sz="1800" dirty="0">
                <a:latin typeface="Times New Roman"/>
                <a:cs typeface="Times New Roman"/>
              </a:rPr>
              <a:t>tăng trưởng và phát triển </a:t>
            </a:r>
            <a:r>
              <a:rPr sz="1800" spc="-10" dirty="0">
                <a:latin typeface="Times New Roman"/>
                <a:cs typeface="Times New Roman"/>
              </a:rPr>
              <a:t>kinh </a:t>
            </a:r>
            <a:r>
              <a:rPr sz="1800" spc="5" dirty="0">
                <a:latin typeface="Times New Roman"/>
                <a:cs typeface="Times New Roman"/>
              </a:rPr>
              <a:t>tế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tất </a:t>
            </a:r>
            <a:r>
              <a:rPr sz="1800" dirty="0">
                <a:latin typeface="Times New Roman"/>
                <a:cs typeface="Times New Roman"/>
              </a:rPr>
              <a:t>cả các </a:t>
            </a:r>
            <a:r>
              <a:rPr sz="1800" spc="-5" dirty="0">
                <a:latin typeface="Times New Roman"/>
                <a:cs typeface="Times New Roman"/>
              </a:rPr>
              <a:t>nước; </a:t>
            </a:r>
            <a:r>
              <a:rPr sz="1800" dirty="0">
                <a:latin typeface="Times New Roman"/>
                <a:cs typeface="Times New Roman"/>
              </a:rPr>
              <a:t>tìm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giải pháp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chóng, </a:t>
            </a:r>
            <a:r>
              <a:rPr sz="1800" spc="-5" dirty="0">
                <a:latin typeface="Times New Roman"/>
                <a:cs typeface="Times New Roman"/>
              </a:rPr>
              <a:t>rộng</a:t>
            </a:r>
            <a:r>
              <a:rPr sz="1800" dirty="0">
                <a:latin typeface="Times New Roman"/>
                <a:cs typeface="Times New Roman"/>
              </a:rPr>
              <a:t> lớn và</a:t>
            </a:r>
            <a:r>
              <a:rPr sz="1800" spc="-5" dirty="0">
                <a:latin typeface="Times New Roman"/>
                <a:cs typeface="Times New Roman"/>
              </a:rPr>
              <a:t> lâu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bền"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nợ</a:t>
            </a:r>
            <a:r>
              <a:rPr sz="1800" spc="-5" dirty="0">
                <a:latin typeface="Times New Roman"/>
                <a:cs typeface="Times New Roman"/>
              </a:rPr>
              <a:t> 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 (Điều </a:t>
            </a:r>
            <a:r>
              <a:rPr sz="1800" spc="-5" dirty="0">
                <a:latin typeface="Times New Roman"/>
                <a:cs typeface="Times New Roman"/>
              </a:rPr>
              <a:t>16).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Char char="-"/>
              <a:tabLst>
                <a:tab pos="153670" algn="l"/>
              </a:tabLst>
            </a:pPr>
            <a:r>
              <a:rPr sz="1800" dirty="0">
                <a:latin typeface="Times New Roman"/>
                <a:cs typeface="Times New Roman"/>
              </a:rPr>
              <a:t>Điều 17 chỉ ra điều </a:t>
            </a:r>
            <a:r>
              <a:rPr sz="1800" spc="-5" dirty="0">
                <a:latin typeface="Times New Roman"/>
                <a:cs typeface="Times New Roman"/>
              </a:rPr>
              <a:t>kiện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thực hiện những </a:t>
            </a:r>
            <a:r>
              <a:rPr sz="1800" dirty="0">
                <a:latin typeface="Times New Roman"/>
                <a:cs typeface="Times New Roman"/>
              </a:rPr>
              <a:t>nhiệm vụ đã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cần “những nỗ </a:t>
            </a:r>
            <a:r>
              <a:rPr sz="1800" spc="-5" dirty="0">
                <a:latin typeface="Times New Roman"/>
                <a:cs typeface="Times New Roman"/>
              </a:rPr>
              <a:t>lực liên </a:t>
            </a:r>
            <a:r>
              <a:rPr sz="1800" dirty="0">
                <a:latin typeface="Times New Roman"/>
                <a:cs typeface="Times New Roman"/>
              </a:rPr>
              <a:t> tục”, </a:t>
            </a:r>
            <a:r>
              <a:rPr sz="1800" spc="-5" dirty="0">
                <a:latin typeface="Times New Roman"/>
                <a:cs typeface="Times New Roman"/>
              </a:rPr>
              <a:t>“sự </a:t>
            </a:r>
            <a:r>
              <a:rPr sz="1800" dirty="0">
                <a:latin typeface="Times New Roman"/>
                <a:cs typeface="Times New Roman"/>
              </a:rPr>
              <a:t>phối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trong hành</a:t>
            </a:r>
            <a:r>
              <a:rPr sz="1800" spc="-5" dirty="0">
                <a:latin typeface="Times New Roman"/>
                <a:cs typeface="Times New Roman"/>
              </a:rPr>
              <a:t> động”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văn bản </a:t>
            </a:r>
            <a:r>
              <a:rPr sz="1800" spc="-5" dirty="0">
                <a:latin typeface="Times New Roman"/>
                <a:cs typeface="Times New Roman"/>
              </a:rPr>
              <a:t>“Tuyên </a:t>
            </a:r>
            <a:r>
              <a:rPr sz="1800" dirty="0">
                <a:latin typeface="Times New Roman"/>
                <a:cs typeface="Times New Roman"/>
              </a:rPr>
              <a:t>bố </a:t>
            </a:r>
            <a:r>
              <a:rPr sz="1800" spc="-5" dirty="0">
                <a:latin typeface="Times New Roman"/>
                <a:cs typeface="Times New Roman"/>
              </a:rPr>
              <a:t>thế giới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sự sống còn, </a:t>
            </a:r>
            <a:r>
              <a:rPr sz="1800" dirty="0">
                <a:latin typeface="Times New Roman"/>
                <a:cs typeface="Times New Roman"/>
              </a:rPr>
              <a:t>bảo vệ và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triển của trẻ </a:t>
            </a:r>
            <a:r>
              <a:rPr sz="1800" spc="-10" dirty="0">
                <a:latin typeface="Times New Roman"/>
                <a:cs typeface="Times New Roman"/>
              </a:rPr>
              <a:t>em”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mới cảm thấy ý nghĩa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dirty="0">
                <a:latin typeface="Times New Roman"/>
                <a:cs typeface="Times New Roman"/>
              </a:rPr>
              <a:t>của vấn đề nuôi </a:t>
            </a:r>
            <a:r>
              <a:rPr sz="1800" spc="-5" dirty="0">
                <a:latin typeface="Times New Roman"/>
                <a:cs typeface="Times New Roman"/>
              </a:rPr>
              <a:t>dưỡng, </a:t>
            </a:r>
            <a:r>
              <a:rPr sz="1800" dirty="0">
                <a:latin typeface="Times New Roman"/>
                <a:cs typeface="Times New Roman"/>
              </a:rPr>
              <a:t>dạy </a:t>
            </a:r>
            <a:r>
              <a:rPr sz="1800" spc="-5" dirty="0">
                <a:latin typeface="Times New Roman"/>
                <a:cs typeface="Times New Roman"/>
              </a:rPr>
              <a:t>dỗ, chăm sóc </a:t>
            </a:r>
            <a:r>
              <a:rPr sz="1800" spc="5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em là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 của Tổ quốc ","Trẻ em hôm nay, </a:t>
            </a:r>
            <a:r>
              <a:rPr sz="1800" spc="5" dirty="0">
                <a:latin typeface="Times New Roman"/>
                <a:cs typeface="Times New Roman"/>
              </a:rPr>
              <a:t>thế </a:t>
            </a:r>
            <a:r>
              <a:rPr sz="1800" spc="-5" dirty="0">
                <a:latin typeface="Times New Roman"/>
                <a:cs typeface="Times New Roman"/>
              </a:rPr>
              <a:t>giới ngày mai”, </a:t>
            </a:r>
            <a:r>
              <a:rPr sz="1800" dirty="0">
                <a:latin typeface="Times New Roman"/>
                <a:cs typeface="Times New Roman"/>
              </a:rPr>
              <a:t>những câu khẩu </a:t>
            </a:r>
            <a:r>
              <a:rPr sz="1800" spc="-5" dirty="0">
                <a:latin typeface="Times New Roman"/>
                <a:cs typeface="Times New Roman"/>
              </a:rPr>
              <a:t>hiệu ấy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 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sz="1400" b="1" dirty="0">
                <a:latin typeface="Times New Roman"/>
                <a:cs typeface="Times New Roman"/>
              </a:rPr>
              <a:t>----------------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@tailieuhoctapvip</a:t>
            </a:r>
            <a:r>
              <a:rPr sz="1100" b="1" spc="8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----------------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1. </a:t>
            </a:r>
            <a:r>
              <a:rPr spc="-5" dirty="0"/>
              <a:t>TÓM </a:t>
            </a:r>
            <a:r>
              <a:rPr dirty="0"/>
              <a:t>TẮT</a:t>
            </a:r>
            <a:r>
              <a:rPr spc="-10" dirty="0"/>
              <a:t> </a:t>
            </a:r>
            <a:r>
              <a:rPr spc="-5" dirty="0"/>
              <a:t>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pc="-5" dirty="0"/>
              <a:t>A.</a:t>
            </a:r>
            <a:r>
              <a:rPr spc="-10" dirty="0"/>
              <a:t> </a:t>
            </a:r>
            <a:r>
              <a:rPr dirty="0"/>
              <a:t>TÌM</a:t>
            </a:r>
            <a:r>
              <a:rPr spc="-15" dirty="0"/>
              <a:t> </a:t>
            </a:r>
            <a:r>
              <a:rPr spc="-5" dirty="0"/>
              <a:t>HIỂU</a:t>
            </a:r>
            <a:r>
              <a:rPr spc="-20" dirty="0"/>
              <a:t> </a:t>
            </a:r>
            <a:r>
              <a:rPr spc="-5" dirty="0"/>
              <a:t>CHUNG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dirty="0"/>
              <a:t>1.</a:t>
            </a:r>
            <a:r>
              <a:rPr spc="-15" dirty="0"/>
              <a:t> </a:t>
            </a:r>
            <a:r>
              <a:rPr dirty="0"/>
              <a:t>Hoàn</a:t>
            </a:r>
            <a:r>
              <a:rPr spc="-25" dirty="0"/>
              <a:t> </a:t>
            </a:r>
            <a:r>
              <a:rPr dirty="0"/>
              <a:t>cảnh</a:t>
            </a:r>
            <a:r>
              <a:rPr spc="-25" dirty="0"/>
              <a:t> </a:t>
            </a:r>
            <a:r>
              <a:rPr spc="-5" dirty="0"/>
              <a:t>sáng</a:t>
            </a:r>
            <a:r>
              <a:rPr spc="-15" dirty="0"/>
              <a:t> </a:t>
            </a:r>
            <a:r>
              <a:rPr dirty="0"/>
              <a:t>tác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b="0" dirty="0">
                <a:latin typeface="Times New Roman"/>
                <a:cs typeface="Times New Roman"/>
              </a:rPr>
              <a:t>-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Văn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bản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“Tuyên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bố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thế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giới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về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15" dirty="0">
                <a:latin typeface="Times New Roman"/>
                <a:cs typeface="Times New Roman"/>
              </a:rPr>
              <a:t>sự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phát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triển,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quyền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được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bảo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vệ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và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phát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triển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trẻ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em”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trích từ Tuyên </a:t>
            </a:r>
            <a:r>
              <a:rPr b="0" spc="-5" dirty="0">
                <a:latin typeface="Times New Roman"/>
                <a:cs typeface="Times New Roman"/>
              </a:rPr>
              <a:t>bố </a:t>
            </a:r>
            <a:r>
              <a:rPr b="0" dirty="0">
                <a:latin typeface="Times New Roman"/>
                <a:cs typeface="Times New Roman"/>
              </a:rPr>
              <a:t>của </a:t>
            </a:r>
            <a:r>
              <a:rPr b="0" spc="-5" dirty="0">
                <a:latin typeface="Times New Roman"/>
                <a:cs typeface="Times New Roman"/>
              </a:rPr>
              <a:t>Hội </a:t>
            </a:r>
            <a:r>
              <a:rPr b="0" dirty="0">
                <a:latin typeface="Times New Roman"/>
                <a:cs typeface="Times New Roman"/>
              </a:rPr>
              <a:t>nghị </a:t>
            </a:r>
            <a:r>
              <a:rPr b="0" spc="-5" dirty="0">
                <a:latin typeface="Times New Roman"/>
                <a:cs typeface="Times New Roman"/>
              </a:rPr>
              <a:t>cấp cao </a:t>
            </a:r>
            <a:r>
              <a:rPr b="0" dirty="0">
                <a:latin typeface="Times New Roman"/>
                <a:cs typeface="Times New Roman"/>
              </a:rPr>
              <a:t>thế </a:t>
            </a:r>
            <a:r>
              <a:rPr b="0" spc="-5" dirty="0">
                <a:latin typeface="Times New Roman"/>
                <a:cs typeface="Times New Roman"/>
              </a:rPr>
              <a:t>giới về trẻ </a:t>
            </a:r>
            <a:r>
              <a:rPr b="0" dirty="0">
                <a:latin typeface="Times New Roman"/>
                <a:cs typeface="Times New Roman"/>
              </a:rPr>
              <a:t>em họp </a:t>
            </a:r>
            <a:r>
              <a:rPr b="0" spc="-5" dirty="0">
                <a:latin typeface="Times New Roman"/>
                <a:cs typeface="Times New Roman"/>
              </a:rPr>
              <a:t>tại </a:t>
            </a:r>
            <a:r>
              <a:rPr b="0" dirty="0">
                <a:latin typeface="Times New Roman"/>
                <a:cs typeface="Times New Roman"/>
              </a:rPr>
              <a:t>Liên hợp quốc </a:t>
            </a:r>
            <a:r>
              <a:rPr b="0" spc="-5" dirty="0">
                <a:latin typeface="Times New Roman"/>
                <a:cs typeface="Times New Roman"/>
              </a:rPr>
              <a:t>ngày </a:t>
            </a:r>
            <a:r>
              <a:rPr b="0" dirty="0">
                <a:latin typeface="Times New Roman"/>
                <a:cs typeface="Times New Roman"/>
              </a:rPr>
              <a:t>30-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9-1990, in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trong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cuốn </a:t>
            </a:r>
            <a:r>
              <a:rPr b="0" spc="-5" dirty="0">
                <a:latin typeface="Times New Roman"/>
                <a:cs typeface="Times New Roman"/>
              </a:rPr>
              <a:t>Việt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Nam</a:t>
            </a:r>
            <a:r>
              <a:rPr b="0" dirty="0">
                <a:latin typeface="Times New Roman"/>
                <a:cs typeface="Times New Roman"/>
              </a:rPr>
              <a:t> và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các</a:t>
            </a:r>
            <a:r>
              <a:rPr b="0" dirty="0">
                <a:latin typeface="Times New Roman"/>
                <a:cs typeface="Times New Roman"/>
              </a:rPr>
              <a:t> văn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kiện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quốc </a:t>
            </a:r>
            <a:r>
              <a:rPr b="0" spc="-5" dirty="0">
                <a:latin typeface="Times New Roman"/>
                <a:cs typeface="Times New Roman"/>
              </a:rPr>
              <a:t>tế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về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quyền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trẻ</a:t>
            </a:r>
            <a:r>
              <a:rPr b="0" spc="-5" dirty="0">
                <a:latin typeface="Times New Roman"/>
                <a:cs typeface="Times New Roman"/>
              </a:rPr>
              <a:t> em.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dirty="0"/>
              <a:t>2.</a:t>
            </a:r>
            <a:r>
              <a:rPr spc="-25" dirty="0"/>
              <a:t> </a:t>
            </a:r>
            <a:r>
              <a:rPr dirty="0"/>
              <a:t>Bố</a:t>
            </a:r>
            <a:r>
              <a:rPr spc="-35" dirty="0"/>
              <a:t> </a:t>
            </a:r>
            <a:r>
              <a:rPr spc="-5" dirty="0"/>
              <a:t>cục</a:t>
            </a: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  <a:buChar char="-"/>
              <a:tabLst>
                <a:tab pos="165735" algn="l"/>
              </a:tabLst>
            </a:pPr>
            <a:r>
              <a:rPr b="0" spc="-5" dirty="0">
                <a:latin typeface="Times New Roman"/>
                <a:cs typeface="Times New Roman"/>
              </a:rPr>
              <a:t>Đoạn </a:t>
            </a:r>
            <a:r>
              <a:rPr b="0" dirty="0">
                <a:latin typeface="Times New Roman"/>
                <a:cs typeface="Times New Roman"/>
              </a:rPr>
              <a:t>1 </a:t>
            </a:r>
            <a:r>
              <a:rPr b="0" spc="-5" dirty="0">
                <a:latin typeface="Times New Roman"/>
                <a:cs typeface="Times New Roman"/>
              </a:rPr>
              <a:t>(Từ đầu </a:t>
            </a:r>
            <a:r>
              <a:rPr b="0" dirty="0">
                <a:latin typeface="Times New Roman"/>
                <a:cs typeface="Times New Roman"/>
              </a:rPr>
              <a:t>đến “những </a:t>
            </a:r>
            <a:r>
              <a:rPr b="0" spc="-5" dirty="0">
                <a:latin typeface="Times New Roman"/>
                <a:cs typeface="Times New Roman"/>
              </a:rPr>
              <a:t>kinh </a:t>
            </a:r>
            <a:r>
              <a:rPr b="0" dirty="0">
                <a:latin typeface="Times New Roman"/>
                <a:cs typeface="Times New Roman"/>
              </a:rPr>
              <a:t>nghiệm </a:t>
            </a:r>
            <a:r>
              <a:rPr b="0" spc="-5" dirty="0">
                <a:latin typeface="Times New Roman"/>
                <a:cs typeface="Times New Roman"/>
              </a:rPr>
              <a:t>mới”): </a:t>
            </a:r>
            <a:r>
              <a:rPr b="0" dirty="0">
                <a:latin typeface="Times New Roman"/>
                <a:cs typeface="Times New Roman"/>
              </a:rPr>
              <a:t>khẳng định </a:t>
            </a:r>
            <a:r>
              <a:rPr b="0" spc="-5" dirty="0">
                <a:latin typeface="Times New Roman"/>
                <a:cs typeface="Times New Roman"/>
              </a:rPr>
              <a:t>quyền được sống, </a:t>
            </a:r>
            <a:r>
              <a:rPr b="0" dirty="0">
                <a:latin typeface="Times New Roman"/>
                <a:cs typeface="Times New Roman"/>
              </a:rPr>
              <a:t>quyền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được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phát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triển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của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mọi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trẻ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em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trên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Trái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đất,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kêu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gọi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nhân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loại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hãy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quan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tâm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nhiều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hơn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đến </a:t>
            </a:r>
            <a:r>
              <a:rPr b="0" spc="-4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điều</a:t>
            </a:r>
            <a:r>
              <a:rPr b="0" spc="-5" dirty="0">
                <a:latin typeface="Times New Roman"/>
                <a:cs typeface="Times New Roman"/>
              </a:rPr>
              <a:t> này</a:t>
            </a:r>
          </a:p>
          <a:p>
            <a:pPr marL="142240" indent="-130175" algn="just">
              <a:lnSpc>
                <a:spcPct val="100000"/>
              </a:lnSpc>
              <a:spcBef>
                <a:spcPts val="525"/>
              </a:spcBef>
              <a:buChar char="-"/>
              <a:tabLst>
                <a:tab pos="142875" algn="l"/>
              </a:tabLst>
            </a:pPr>
            <a:r>
              <a:rPr b="0" spc="-5" dirty="0">
                <a:latin typeface="Times New Roman"/>
                <a:cs typeface="Times New Roman"/>
              </a:rPr>
              <a:t>Đoạn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2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(Sự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thách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thức):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những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thách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thức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cho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sự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phát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triển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của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nhiều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trẻ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em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trên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thế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giới</a:t>
            </a:r>
          </a:p>
          <a:p>
            <a:pPr marL="12700" marR="6350" algn="just">
              <a:lnSpc>
                <a:spcPts val="2700"/>
              </a:lnSpc>
              <a:spcBef>
                <a:spcPts val="170"/>
              </a:spcBef>
              <a:buChar char="-"/>
              <a:tabLst>
                <a:tab pos="151765" algn="l"/>
              </a:tabLst>
            </a:pPr>
            <a:r>
              <a:rPr b="0" spc="-5" dirty="0">
                <a:latin typeface="Times New Roman"/>
                <a:cs typeface="Times New Roman"/>
              </a:rPr>
              <a:t>Đoạn </a:t>
            </a:r>
            <a:r>
              <a:rPr b="0" dirty="0">
                <a:latin typeface="Times New Roman"/>
                <a:cs typeface="Times New Roman"/>
              </a:rPr>
              <a:t>3 (Cơ </a:t>
            </a:r>
            <a:r>
              <a:rPr b="0" spc="-5" dirty="0">
                <a:latin typeface="Times New Roman"/>
                <a:cs typeface="Times New Roman"/>
              </a:rPr>
              <a:t>hội): Những </a:t>
            </a:r>
            <a:r>
              <a:rPr b="0" dirty="0">
                <a:latin typeface="Times New Roman"/>
                <a:cs typeface="Times New Roman"/>
              </a:rPr>
              <a:t>điều </a:t>
            </a:r>
            <a:r>
              <a:rPr b="0" spc="-5" dirty="0">
                <a:latin typeface="Times New Roman"/>
                <a:cs typeface="Times New Roman"/>
              </a:rPr>
              <a:t>kiện </a:t>
            </a:r>
            <a:r>
              <a:rPr b="0" dirty="0">
                <a:latin typeface="Times New Roman"/>
                <a:cs typeface="Times New Roman"/>
              </a:rPr>
              <a:t>thuận lợi </a:t>
            </a:r>
            <a:r>
              <a:rPr b="0" spc="-5" dirty="0">
                <a:latin typeface="Times New Roman"/>
                <a:cs typeface="Times New Roman"/>
              </a:rPr>
              <a:t>để </a:t>
            </a:r>
            <a:r>
              <a:rPr b="0" dirty="0">
                <a:latin typeface="Times New Roman"/>
                <a:cs typeface="Times New Roman"/>
              </a:rPr>
              <a:t>thế </a:t>
            </a:r>
            <a:r>
              <a:rPr b="0" spc="-5" dirty="0">
                <a:latin typeface="Times New Roman"/>
                <a:cs typeface="Times New Roman"/>
              </a:rPr>
              <a:t>giới </a:t>
            </a:r>
            <a:r>
              <a:rPr b="0" dirty="0">
                <a:latin typeface="Times New Roman"/>
                <a:cs typeface="Times New Roman"/>
              </a:rPr>
              <a:t>có </a:t>
            </a:r>
            <a:r>
              <a:rPr b="0" spc="-5" dirty="0">
                <a:latin typeface="Times New Roman"/>
                <a:cs typeface="Times New Roman"/>
              </a:rPr>
              <a:t>thể đẩy </a:t>
            </a:r>
            <a:r>
              <a:rPr b="0" dirty="0">
                <a:latin typeface="Times New Roman"/>
                <a:cs typeface="Times New Roman"/>
              </a:rPr>
              <a:t>mạnh </a:t>
            </a:r>
            <a:r>
              <a:rPr b="0" spc="-5" dirty="0">
                <a:latin typeface="Times New Roman"/>
                <a:cs typeface="Times New Roman"/>
              </a:rPr>
              <a:t>việc quan tâm, </a:t>
            </a:r>
            <a:r>
              <a:rPr b="0" dirty="0">
                <a:latin typeface="Times New Roman"/>
                <a:cs typeface="Times New Roman"/>
              </a:rPr>
              <a:t> chăm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sóc</a:t>
            </a:r>
            <a:r>
              <a:rPr b="0" dirty="0">
                <a:latin typeface="Times New Roman"/>
                <a:cs typeface="Times New Roman"/>
              </a:rPr>
              <a:t> trẻ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em</a:t>
            </a:r>
          </a:p>
          <a:p>
            <a:pPr marL="149860" indent="-137795" algn="just">
              <a:lnSpc>
                <a:spcPct val="100000"/>
              </a:lnSpc>
              <a:spcBef>
                <a:spcPts val="350"/>
              </a:spcBef>
              <a:buChar char="-"/>
              <a:tabLst>
                <a:tab pos="150495" algn="l"/>
              </a:tabLst>
            </a:pPr>
            <a:r>
              <a:rPr b="0" spc="-5" dirty="0">
                <a:latin typeface="Times New Roman"/>
                <a:cs typeface="Times New Roman"/>
              </a:rPr>
              <a:t>Đoạn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4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(Nhiệm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vụ):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Nhiệm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vụ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cụ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thể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từng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quốc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gia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về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cả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cộng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đồng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cần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làm vì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sự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sống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b="0" dirty="0">
                <a:latin typeface="Times New Roman"/>
                <a:cs typeface="Times New Roman"/>
              </a:rPr>
              <a:t>còn,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quyền được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bảo</a:t>
            </a:r>
            <a:r>
              <a:rPr b="0" spc="-5" dirty="0">
                <a:latin typeface="Times New Roman"/>
                <a:cs typeface="Times New Roman"/>
              </a:rPr>
              <a:t> vệ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và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phát </a:t>
            </a:r>
            <a:r>
              <a:rPr b="0" dirty="0">
                <a:latin typeface="Times New Roman"/>
                <a:cs typeface="Times New Roman"/>
              </a:rPr>
              <a:t>triển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trẻ</a:t>
            </a:r>
            <a:r>
              <a:rPr b="0" spc="-10" dirty="0">
                <a:latin typeface="Times New Roman"/>
                <a:cs typeface="Times New Roman"/>
              </a:rPr>
              <a:t> 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783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Giá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trị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nội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dung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5425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việc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dirty="0">
                <a:latin typeface="Times New Roman"/>
                <a:cs typeface="Times New Roman"/>
              </a:rPr>
              <a:t> vệ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chăm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4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Giá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trị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nghệ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thuật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242570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hợp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THỨC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TRỌNG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 marR="8255">
              <a:lnSpc>
                <a:spcPts val="2690"/>
              </a:lnSpc>
              <a:spcBef>
                <a:spcPts val="17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Sự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khẳng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định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quyền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được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sống,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quyền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được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phát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triển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mọi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trẻ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em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trên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Trái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đất,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kêu</a:t>
            </a:r>
            <a:r>
              <a:rPr sz="1800" b="1" dirty="0">
                <a:latin typeface="Times New Roman"/>
                <a:cs typeface="Times New Roman"/>
              </a:rPr>
              <a:t> gọi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nhân</a:t>
            </a:r>
            <a:r>
              <a:rPr sz="1800" b="1" dirty="0">
                <a:latin typeface="Times New Roman"/>
                <a:cs typeface="Times New Roman"/>
              </a:rPr>
              <a:t> loại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hãy </a:t>
            </a:r>
            <a:r>
              <a:rPr sz="1800" b="1" spc="-5" dirty="0">
                <a:latin typeface="Times New Roman"/>
                <a:cs typeface="Times New Roman"/>
              </a:rPr>
              <a:t>quan</a:t>
            </a:r>
            <a:r>
              <a:rPr sz="1800" b="1" dirty="0">
                <a:latin typeface="Times New Roman"/>
                <a:cs typeface="Times New Roman"/>
              </a:rPr>
              <a:t> tâm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nhiều</a:t>
            </a:r>
            <a:r>
              <a:rPr sz="1800" b="1" spc="-5" dirty="0">
                <a:latin typeface="Times New Roman"/>
                <a:cs typeface="Times New Roman"/>
              </a:rPr>
              <a:t> hơn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đến</a:t>
            </a:r>
            <a:r>
              <a:rPr sz="1800" b="1" spc="-5" dirty="0">
                <a:latin typeface="Times New Roman"/>
                <a:cs typeface="Times New Roman"/>
              </a:rPr>
              <a:t> điều</a:t>
            </a:r>
            <a:r>
              <a:rPr sz="1800" b="1" dirty="0">
                <a:latin typeface="Times New Roman"/>
                <a:cs typeface="Times New Roman"/>
              </a:rPr>
              <a:t> này</a:t>
            </a:r>
            <a:endParaRPr sz="1800" dirty="0">
              <a:latin typeface="Times New Roman"/>
              <a:cs typeface="Times New Roman"/>
            </a:endParaRPr>
          </a:p>
          <a:p>
            <a:pPr marL="156210" indent="-144145">
              <a:lnSpc>
                <a:spcPct val="100000"/>
              </a:lnSpc>
              <a:spcBef>
                <a:spcPts val="350"/>
              </a:spcBef>
              <a:buChar char="-"/>
              <a:tabLst>
                <a:tab pos="15684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hoàn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kêu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khẩn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mục</a:t>
            </a:r>
            <a:r>
              <a:rPr sz="1800" spc="-5" dirty="0">
                <a:latin typeface="Times New Roman"/>
                <a:cs typeface="Times New Roman"/>
              </a:rPr>
              <a:t> đích: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dirty="0">
                <a:latin typeface="Times New Roman"/>
                <a:cs typeface="Times New Roman"/>
              </a:rPr>
              <a:t> đảm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5" dirty="0">
                <a:latin typeface="Times New Roman"/>
                <a:cs typeface="Times New Roman"/>
              </a:rPr>
              <a:t>lai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hơn”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Nêu 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trẻ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em:</a:t>
            </a:r>
            <a:r>
              <a:rPr sz="1800" spc="-5" dirty="0">
                <a:latin typeface="Times New Roman"/>
                <a:cs typeface="Times New Roman"/>
              </a:rPr>
              <a:t> “trong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thuộc”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spcBef>
                <a:spcPts val="175"/>
              </a:spcBef>
              <a:buChar char="-"/>
              <a:tabLst>
                <a:tab pos="156845" algn="l"/>
              </a:tabLst>
            </a:pP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giới: “phải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bình,</a:t>
            </a:r>
            <a:r>
              <a:rPr sz="1800" dirty="0">
                <a:latin typeface="Times New Roman"/>
                <a:cs typeface="Times New Roman"/>
              </a:rPr>
              <a:t> 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chơi,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triển...”</a:t>
            </a:r>
            <a:endParaRPr sz="1800" dirty="0">
              <a:latin typeface="Times New Roman"/>
              <a:cs typeface="Times New Roman"/>
            </a:endParaRPr>
          </a:p>
          <a:p>
            <a:pPr marL="471170">
              <a:lnSpc>
                <a:spcPct val="100000"/>
              </a:lnSpc>
              <a:spcBef>
                <a:spcPts val="385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40" dirty="0">
                <a:latin typeface="Cambria Math"/>
                <a:cs typeface="Cambria Math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5" dirty="0">
                <a:latin typeface="Times New Roman"/>
                <a:cs typeface="Times New Roman"/>
              </a:rPr>
              <a:t> đề trực tiếp,</a:t>
            </a:r>
            <a:r>
              <a:rPr sz="1800" dirty="0">
                <a:latin typeface="Times New Roman"/>
                <a:cs typeface="Times New Roman"/>
              </a:rPr>
              <a:t> rõ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ràng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thách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thức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sự phát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triển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nhiều</a:t>
            </a:r>
            <a:r>
              <a:rPr sz="1800" b="1" dirty="0">
                <a:latin typeface="Times New Roman"/>
                <a:cs typeface="Times New Roman"/>
              </a:rPr>
              <a:t> trẻ em </a:t>
            </a:r>
            <a:r>
              <a:rPr sz="1800" b="1" spc="-5" dirty="0">
                <a:latin typeface="Times New Roman"/>
                <a:cs typeface="Times New Roman"/>
              </a:rPr>
              <a:t>trên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thế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giới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Phản</a:t>
            </a:r>
            <a:r>
              <a:rPr sz="1800" dirty="0">
                <a:latin typeface="Times New Roman"/>
                <a:cs typeface="Times New Roman"/>
              </a:rPr>
              <a:t> 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trẻ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</a:t>
            </a:r>
            <a:r>
              <a:rPr sz="1800" dirty="0">
                <a:latin typeface="Times New Roman"/>
                <a:cs typeface="Times New Roman"/>
              </a:rPr>
              <a:t> 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giới: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23177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xâm</a:t>
            </a:r>
            <a:r>
              <a:rPr sz="1800" spc="-5" dirty="0">
                <a:latin typeface="Times New Roman"/>
                <a:cs typeface="Times New Roman"/>
              </a:rPr>
              <a:t> lược,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đóng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đói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khủng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hoảng</a:t>
            </a:r>
            <a:r>
              <a:rPr sz="1800" dirty="0">
                <a:latin typeface="Times New Roman"/>
                <a:cs typeface="Times New Roman"/>
              </a:rPr>
              <a:t> kinh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vô</a:t>
            </a:r>
            <a:r>
              <a:rPr sz="1800" dirty="0">
                <a:latin typeface="Times New Roman"/>
                <a:cs typeface="Times New Roman"/>
              </a:rPr>
              <a:t> gia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dịch </a:t>
            </a:r>
            <a:r>
              <a:rPr sz="1800" spc="-5" dirty="0">
                <a:latin typeface="Times New Roman"/>
                <a:cs typeface="Times New Roman"/>
              </a:rPr>
              <a:t>bệnh,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môi</a:t>
            </a:r>
            <a:r>
              <a:rPr sz="1800" dirty="0">
                <a:latin typeface="Times New Roman"/>
                <a:cs typeface="Times New Roman"/>
              </a:rPr>
              <a:t> trường </a:t>
            </a:r>
            <a:r>
              <a:rPr sz="1800" spc="-5" dirty="0">
                <a:latin typeface="Times New Roman"/>
                <a:cs typeface="Times New Roman"/>
              </a:rPr>
              <a:t>xuống cấp...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5" dirty="0">
                <a:latin typeface="Times New Roman"/>
                <a:cs typeface="Times New Roman"/>
              </a:rPr>
              <a:t> 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dinh dưỡng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bệnh</a:t>
            </a:r>
            <a:r>
              <a:rPr sz="1800" dirty="0">
                <a:latin typeface="Times New Roman"/>
                <a:cs typeface="Times New Roman"/>
              </a:rPr>
              <a:t> tật</a:t>
            </a: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điều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kiện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thuận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lợi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để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thế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giới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có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thể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đẩy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mạnh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việc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tâm,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chăm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sóc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trẻ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em</a:t>
            </a:r>
            <a:endParaRPr sz="1800" dirty="0">
              <a:latin typeface="Times New Roman"/>
              <a:cs typeface="Times New Roman"/>
            </a:endParaRPr>
          </a:p>
          <a:p>
            <a:pPr marL="12700" marR="889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tuyên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sóc,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phát </a:t>
            </a:r>
            <a:r>
              <a:rPr sz="1800" spc="-5" dirty="0">
                <a:latin typeface="Times New Roman"/>
                <a:cs typeface="Times New Roman"/>
              </a:rPr>
              <a:t>triển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trẻ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em:</a:t>
            </a:r>
          </a:p>
          <a:p>
            <a:pPr marL="12700" marR="6350" indent="24384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em”đã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 lợi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5" dirty="0">
                <a:latin typeface="Times New Roman"/>
                <a:cs typeface="Times New Roman"/>
              </a:rPr>
              <a:t> em,</a:t>
            </a:r>
            <a:r>
              <a:rPr sz="1800" dirty="0">
                <a:latin typeface="Times New Roman"/>
                <a:cs typeface="Times New Roman"/>
              </a:rPr>
              <a:t> chúng </a:t>
            </a:r>
            <a:r>
              <a:rPr sz="1800" spc="-5" dirty="0">
                <a:latin typeface="Times New Roman"/>
                <a:cs typeface="Times New Roman"/>
              </a:rPr>
              <a:t>sẽ “được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tôn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khắp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endParaRPr sz="1800" dirty="0">
              <a:latin typeface="Times New Roman"/>
              <a:cs typeface="Times New Roman"/>
            </a:endParaRPr>
          </a:p>
          <a:p>
            <a:pPr marL="12700" indent="23495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Bầu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thiện,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đã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chấm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dứt,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hợp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cường,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trừ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-5" dirty="0">
                <a:latin typeface="Times New Roman"/>
                <a:cs typeface="Times New Roman"/>
              </a:rPr>
              <a:t> mạnh...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21181"/>
            <a:ext cx="8257540" cy="5170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6884">
              <a:lnSpc>
                <a:spcPct val="1256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13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 </a:t>
            </a:r>
            <a:r>
              <a:rPr sz="1800" spc="-5" dirty="0">
                <a:latin typeface="Times New Roman"/>
                <a:cs typeface="Times New Roman"/>
              </a:rPr>
              <a:t>tế,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tăng </a:t>
            </a:r>
            <a:r>
              <a:rPr sz="1800" dirty="0">
                <a:latin typeface="Times New Roman"/>
                <a:cs typeface="Times New Roman"/>
              </a:rPr>
              <a:t>cường phúc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</a:p>
          <a:p>
            <a:pPr marL="471170">
              <a:lnSpc>
                <a:spcPct val="100000"/>
              </a:lnSpc>
              <a:spcBef>
                <a:spcPts val="560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40" dirty="0">
                <a:latin typeface="Cambria Math"/>
                <a:cs typeface="Cambria Math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thể tạo</a:t>
            </a:r>
            <a:r>
              <a:rPr sz="1800" dirty="0">
                <a:latin typeface="Times New Roman"/>
                <a:cs typeface="Times New Roman"/>
              </a:rPr>
              <a:t> ra 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</a:t>
            </a:r>
            <a:r>
              <a:rPr sz="1800" spc="-5" dirty="0">
                <a:latin typeface="Times New Roman"/>
                <a:cs typeface="Times New Roman"/>
              </a:rPr>
              <a:t>nữa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kết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 triển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 </a:t>
            </a:r>
            <a:r>
              <a:rPr sz="1800" dirty="0">
                <a:latin typeface="Times New Roman"/>
                <a:cs typeface="Times New Roman"/>
              </a:rPr>
              <a:t>em.</a:t>
            </a:r>
          </a:p>
          <a:p>
            <a:pPr marL="12700" marR="5080">
              <a:lnSpc>
                <a:spcPts val="2700"/>
              </a:lnSpc>
              <a:spcBef>
                <a:spcPts val="180"/>
              </a:spcBef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Nhiệm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vụ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cụ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thể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từng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quốc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gia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cộng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đồng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cần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vì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sự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sống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còn,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quyền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được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bảo </a:t>
            </a:r>
            <a:r>
              <a:rPr sz="1800" b="1" dirty="0">
                <a:latin typeface="Times New Roman"/>
                <a:cs typeface="Times New Roman"/>
              </a:rPr>
              <a:t>vệ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 </a:t>
            </a:r>
            <a:r>
              <a:rPr sz="1800" b="1" spc="-5" dirty="0">
                <a:latin typeface="Times New Roman"/>
                <a:cs typeface="Times New Roman"/>
              </a:rPr>
              <a:t>phát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triển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của </a:t>
            </a:r>
            <a:r>
              <a:rPr sz="1800" b="1" spc="-5" dirty="0">
                <a:latin typeface="Times New Roman"/>
                <a:cs typeface="Times New Roman"/>
              </a:rPr>
              <a:t>trẻ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em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- Tuyên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5" dirty="0">
                <a:latin typeface="Times New Roman"/>
                <a:cs typeface="Times New Roman"/>
              </a:rPr>
              <a:t> nhiệm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dirty="0">
                <a:latin typeface="Times New Roman"/>
                <a:cs typeface="Times New Roman"/>
              </a:rPr>
              <a:t> cộng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gia: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Tăng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cường 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hơn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5" dirty="0">
                <a:latin typeface="Times New Roman"/>
                <a:cs typeface="Times New Roman"/>
              </a:rPr>
              <a:t> 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5" dirty="0">
                <a:latin typeface="Times New Roman"/>
                <a:cs typeface="Times New Roman"/>
              </a:rPr>
              <a:t> tàn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dirty="0">
                <a:latin typeface="Times New Roman"/>
                <a:cs typeface="Times New Roman"/>
              </a:rPr>
              <a:t> khăn</a:t>
            </a: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Tăng cường</a:t>
            </a:r>
            <a:r>
              <a:rPr sz="1800" dirty="0">
                <a:latin typeface="Times New Roman"/>
                <a:cs typeface="Times New Roman"/>
              </a:rPr>
              <a:t> vai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bình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đẳng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-5" dirty="0">
                <a:latin typeface="Times New Roman"/>
                <a:cs typeface="Times New Roman"/>
              </a:rPr>
              <a:t> giáo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dục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phụ</a:t>
            </a:r>
            <a:r>
              <a:rPr sz="1800" dirty="0">
                <a:latin typeface="Times New Roman"/>
                <a:cs typeface="Times New Roman"/>
              </a:rPr>
              <a:t> nữ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thai</a:t>
            </a: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môi trường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trẻ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</a:p>
          <a:p>
            <a:pPr marL="12700" marR="5080" indent="452755">
              <a:lnSpc>
                <a:spcPct val="125099"/>
              </a:lnSpc>
              <a:spcBef>
                <a:spcPts val="20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35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hơn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2.</a:t>
            </a:r>
            <a:r>
              <a:rPr spc="-10" dirty="0"/>
              <a:t> </a:t>
            </a:r>
            <a:r>
              <a:rPr spc="-5" dirty="0"/>
              <a:t>CÁC</a:t>
            </a:r>
            <a:r>
              <a:rPr dirty="0"/>
              <a:t> ĐỀ</a:t>
            </a:r>
            <a:r>
              <a:rPr spc="-10" dirty="0"/>
              <a:t> </a:t>
            </a:r>
            <a:r>
              <a:rPr spc="-5" dirty="0"/>
              <a:t>ĐỌC HIỂU </a:t>
            </a:r>
            <a:r>
              <a:rPr dirty="0"/>
              <a:t>VÀ VIẾT</a:t>
            </a:r>
            <a:r>
              <a:rPr spc="-5" dirty="0"/>
              <a:t> TẬP</a:t>
            </a:r>
            <a:r>
              <a:rPr dirty="0"/>
              <a:t> </a:t>
            </a:r>
            <a:r>
              <a:rPr spc="-5" dirty="0"/>
              <a:t>LÀM VĂN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11290">
              <a:lnSpc>
                <a:spcPct val="124400"/>
              </a:lnSpc>
              <a:spcBef>
                <a:spcPts val="100"/>
              </a:spcBef>
              <a:buAutoNum type="romanUcPeriod"/>
              <a:tabLst>
                <a:tab pos="216535" algn="l"/>
              </a:tabLst>
            </a:pPr>
            <a:r>
              <a:rPr dirty="0"/>
              <a:t>ĐỀ</a:t>
            </a:r>
            <a:r>
              <a:rPr spc="-30" dirty="0"/>
              <a:t> </a:t>
            </a:r>
            <a:r>
              <a:rPr spc="-5" dirty="0"/>
              <a:t>ĐỌC</a:t>
            </a:r>
            <a:r>
              <a:rPr spc="-35" dirty="0"/>
              <a:t> </a:t>
            </a:r>
            <a:r>
              <a:rPr spc="-10" dirty="0"/>
              <a:t>HIỂU </a:t>
            </a:r>
            <a:r>
              <a:rPr spc="-434" dirty="0"/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Đề</a:t>
            </a:r>
            <a:r>
              <a:rPr u="heavy" spc="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số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 1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b="0" spc="-5" dirty="0">
                <a:latin typeface="Times New Roman"/>
                <a:cs typeface="Times New Roman"/>
              </a:rPr>
              <a:t>Đọc</a:t>
            </a:r>
            <a:r>
              <a:rPr b="0" dirty="0">
                <a:latin typeface="Times New Roman"/>
                <a:cs typeface="Times New Roman"/>
              </a:rPr>
              <a:t> đoạn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trích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dưới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đây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rồi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trả lời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câu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hỏi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từ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câu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1 đến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câu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4: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b="0" spc="-5" dirty="0">
                <a:latin typeface="Times New Roman"/>
                <a:cs typeface="Times New Roman"/>
              </a:rPr>
              <a:t>“TUYÊN</a:t>
            </a:r>
            <a:r>
              <a:rPr b="0" dirty="0">
                <a:latin typeface="Times New Roman"/>
                <a:cs typeface="Times New Roman"/>
              </a:rPr>
              <a:t> BỐ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THẾ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GIỚI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VỀ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5" dirty="0">
                <a:latin typeface="Times New Roman"/>
                <a:cs typeface="Times New Roman"/>
              </a:rPr>
              <a:t>SỰ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SỐNG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CÒN,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b="0" spc="-5" dirty="0">
                <a:latin typeface="Times New Roman"/>
                <a:cs typeface="Times New Roman"/>
              </a:rPr>
              <a:t>QUYỀN ĐƯỢC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BẢO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VỆ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VÀ PHÁT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TRIỂN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CỦA</a:t>
            </a:r>
            <a:r>
              <a:rPr b="0" dirty="0">
                <a:latin typeface="Times New Roman"/>
                <a:cs typeface="Times New Roman"/>
              </a:rPr>
              <a:t> TRẺ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EM”</a:t>
            </a:r>
            <a:r>
              <a:rPr b="0" spc="-5" dirty="0">
                <a:latin typeface="Times New Roman"/>
                <a:cs typeface="Times New Roman"/>
              </a:rPr>
              <a:t> (trích)</a:t>
            </a:r>
          </a:p>
          <a:p>
            <a:pPr marL="246379" lvl="1" indent="-234315" algn="just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7015" algn="l"/>
              </a:tabLst>
            </a:pP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tham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dự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Hội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nghị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cấp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trẻ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cùng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nhau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cam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kết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và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lời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b="0" i="1" dirty="0">
                <a:latin typeface="Times New Roman"/>
                <a:cs typeface="Times New Roman"/>
              </a:rPr>
              <a:t>kêu</a:t>
            </a:r>
            <a:r>
              <a:rPr b="0" i="1" spc="-3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gọi</a:t>
            </a:r>
            <a:r>
              <a:rPr b="0" i="1" spc="-3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khẩn</a:t>
            </a:r>
            <a:r>
              <a:rPr b="0" i="1" spc="-4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thiết</a:t>
            </a:r>
            <a:r>
              <a:rPr b="0" i="1" spc="-3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với</a:t>
            </a:r>
            <a:r>
              <a:rPr b="0" i="1" spc="-2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toàn</a:t>
            </a:r>
            <a:r>
              <a:rPr b="0" i="1" spc="-3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nhân</a:t>
            </a:r>
            <a:r>
              <a:rPr b="0" i="1" spc="-3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loại:</a:t>
            </a:r>
            <a:r>
              <a:rPr b="0" i="1" spc="-1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Hãy</a:t>
            </a:r>
            <a:r>
              <a:rPr b="0" i="1" spc="-2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đảm</a:t>
            </a:r>
            <a:r>
              <a:rPr b="0" i="1" spc="-3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bảo</a:t>
            </a:r>
            <a:r>
              <a:rPr b="0" i="1" spc="-2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cho</a:t>
            </a:r>
            <a:r>
              <a:rPr b="0" i="1" spc="-4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tất</a:t>
            </a:r>
            <a:r>
              <a:rPr b="0" i="1" spc="-2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cả</a:t>
            </a:r>
            <a:r>
              <a:rPr b="0" i="1" spc="-4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trẻ</a:t>
            </a:r>
            <a:r>
              <a:rPr b="0" i="1" spc="-25" dirty="0">
                <a:latin typeface="Times New Roman"/>
                <a:cs typeface="Times New Roman"/>
              </a:rPr>
              <a:t> </a:t>
            </a:r>
            <a:r>
              <a:rPr b="0" i="1" spc="-10" dirty="0">
                <a:latin typeface="Times New Roman"/>
                <a:cs typeface="Times New Roman"/>
              </a:rPr>
              <a:t>em</a:t>
            </a:r>
            <a:r>
              <a:rPr b="0" i="1" spc="-2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một</a:t>
            </a:r>
            <a:r>
              <a:rPr b="0" i="1" spc="-2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tương</a:t>
            </a:r>
            <a:r>
              <a:rPr b="0" i="1" spc="-3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lai</a:t>
            </a:r>
            <a:r>
              <a:rPr b="0" i="1" spc="-4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tốt</a:t>
            </a:r>
            <a:r>
              <a:rPr b="0" i="1" spc="-3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đẹp </a:t>
            </a:r>
            <a:r>
              <a:rPr b="0" i="1" spc="-434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hơn.</a:t>
            </a:r>
          </a:p>
          <a:p>
            <a:pPr marL="12700" marR="6350" lvl="1" algn="just">
              <a:lnSpc>
                <a:spcPct val="124400"/>
              </a:lnSpc>
              <a:buAutoNum type="arabicPeriod" startAt="2"/>
              <a:tabLst>
                <a:tab pos="254635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Tất </a:t>
            </a:r>
            <a:r>
              <a:rPr sz="1800" i="1" dirty="0">
                <a:latin typeface="Times New Roman"/>
                <a:cs typeface="Times New Roman"/>
              </a:rPr>
              <a:t>cả </a:t>
            </a:r>
            <a:r>
              <a:rPr sz="1800" i="1" spc="-5" dirty="0">
                <a:latin typeface="Times New Roman"/>
                <a:cs typeface="Times New Roman"/>
              </a:rPr>
              <a:t>trẻ em </a:t>
            </a:r>
            <a:r>
              <a:rPr sz="1800" i="1" dirty="0">
                <a:latin typeface="Times New Roman"/>
                <a:cs typeface="Times New Roman"/>
              </a:rPr>
              <a:t>trên thế </a:t>
            </a:r>
            <a:r>
              <a:rPr sz="1800" i="1" spc="-5" dirty="0">
                <a:latin typeface="Times New Roman"/>
                <a:cs typeface="Times New Roman"/>
              </a:rPr>
              <a:t>giới </a:t>
            </a:r>
            <a:r>
              <a:rPr sz="1800" i="1" spc="-10" dirty="0">
                <a:latin typeface="Times New Roman"/>
                <a:cs typeface="Times New Roman"/>
              </a:rPr>
              <a:t>đều </a:t>
            </a:r>
            <a:r>
              <a:rPr sz="1800" i="1" dirty="0">
                <a:latin typeface="Times New Roman"/>
                <a:cs typeface="Times New Roman"/>
              </a:rPr>
              <a:t>trong trắng, </a:t>
            </a:r>
            <a:r>
              <a:rPr sz="1800" i="1" spc="-5" dirty="0">
                <a:latin typeface="Times New Roman"/>
                <a:cs typeface="Times New Roman"/>
              </a:rPr>
              <a:t>dễ </a:t>
            </a:r>
            <a:r>
              <a:rPr sz="1800" i="1" dirty="0">
                <a:latin typeface="Times New Roman"/>
                <a:cs typeface="Times New Roman"/>
              </a:rPr>
              <a:t>bị tổn thương và còn phụ </a:t>
            </a:r>
            <a:r>
              <a:rPr sz="1800" i="1" spc="-5" dirty="0">
                <a:latin typeface="Times New Roman"/>
                <a:cs typeface="Times New Roman"/>
              </a:rPr>
              <a:t>thuộc. Đồng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hiểu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biết,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ham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hoạt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động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đầy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ước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vọng.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Tuổi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vui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tươi,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bình,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chơi,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phát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triển.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chúng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5" dirty="0">
                <a:latin typeface="Times New Roman"/>
                <a:cs typeface="Times New Roman"/>
              </a:rPr>
              <a:t> được</a:t>
            </a:r>
            <a:r>
              <a:rPr sz="1800" i="1" dirty="0">
                <a:latin typeface="Times New Roman"/>
                <a:cs typeface="Times New Roman"/>
              </a:rPr>
              <a:t> hình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400"/>
              </a:lnSpc>
              <a:spcBef>
                <a:spcPts val="15"/>
              </a:spcBef>
            </a:pPr>
            <a:r>
              <a:rPr b="0" i="1" spc="-5" dirty="0">
                <a:latin typeface="Times New Roman"/>
                <a:cs typeface="Times New Roman"/>
              </a:rPr>
              <a:t>trong</a:t>
            </a:r>
            <a:r>
              <a:rPr b="0" i="1" spc="-5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sự</a:t>
            </a:r>
            <a:r>
              <a:rPr b="0" i="1" spc="-5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hòa</a:t>
            </a:r>
            <a:r>
              <a:rPr b="0" i="1" spc="-5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hợp</a:t>
            </a:r>
            <a:r>
              <a:rPr b="0" i="1" spc="-6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và</a:t>
            </a:r>
            <a:r>
              <a:rPr b="0" i="1" spc="-5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tương</a:t>
            </a:r>
            <a:r>
              <a:rPr b="0" i="1" spc="-5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trợ.</a:t>
            </a:r>
            <a:r>
              <a:rPr b="0" i="1" spc="-5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Chúng</a:t>
            </a:r>
            <a:r>
              <a:rPr b="0" i="1" spc="-5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phải</a:t>
            </a:r>
            <a:r>
              <a:rPr b="0" i="1" spc="-5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được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trưởng</a:t>
            </a:r>
            <a:r>
              <a:rPr b="0" i="1" spc="-5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thành</a:t>
            </a:r>
            <a:r>
              <a:rPr b="0" i="1" spc="-5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khi</a:t>
            </a:r>
            <a:r>
              <a:rPr b="0" i="1" spc="-45" dirty="0">
                <a:latin typeface="Times New Roman"/>
                <a:cs typeface="Times New Roman"/>
              </a:rPr>
              <a:t> </a:t>
            </a:r>
            <a:r>
              <a:rPr b="0" i="1" spc="-10" dirty="0">
                <a:latin typeface="Times New Roman"/>
                <a:cs typeface="Times New Roman"/>
              </a:rPr>
              <a:t>được</a:t>
            </a:r>
            <a:r>
              <a:rPr b="0" i="1" spc="-5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mở</a:t>
            </a:r>
            <a:r>
              <a:rPr b="0" i="1" spc="-5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rộng</a:t>
            </a:r>
            <a:r>
              <a:rPr b="0" i="1" spc="-5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tầm</a:t>
            </a:r>
            <a:r>
              <a:rPr b="0" i="1" spc="-7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nhìn, </a:t>
            </a:r>
            <a:r>
              <a:rPr b="0" i="1" spc="-434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thu nhận</a:t>
            </a:r>
            <a:r>
              <a:rPr b="0" i="1" spc="-1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thêm </a:t>
            </a:r>
            <a:r>
              <a:rPr b="0" i="1" spc="-5" dirty="0">
                <a:latin typeface="Times New Roman"/>
                <a:cs typeface="Times New Roman"/>
              </a:rPr>
              <a:t>những</a:t>
            </a:r>
            <a:r>
              <a:rPr b="0" i="1" dirty="0">
                <a:latin typeface="Times New Roman"/>
                <a:cs typeface="Times New Roman"/>
              </a:rPr>
              <a:t> kinh</a:t>
            </a:r>
            <a:r>
              <a:rPr b="0" i="1" spc="-1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nghiệm</a:t>
            </a:r>
            <a:r>
              <a:rPr b="0" i="1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mới.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b="0" i="1" dirty="0">
                <a:latin typeface="Times New Roman"/>
                <a:cs typeface="Times New Roman"/>
              </a:rPr>
              <a:t>Sự</a:t>
            </a:r>
            <a:r>
              <a:rPr b="0" i="1" spc="-2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thách</a:t>
            </a:r>
            <a:r>
              <a:rPr b="0" i="1" spc="-3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thức</a:t>
            </a:r>
          </a:p>
          <a:p>
            <a:pPr marL="241935" lvl="1" indent="-229870" algn="just">
              <a:lnSpc>
                <a:spcPct val="100000"/>
              </a:lnSpc>
              <a:spcBef>
                <a:spcPts val="530"/>
              </a:spcBef>
              <a:buAutoNum type="arabicPeriod" startAt="3"/>
              <a:tabLst>
                <a:tab pos="24257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Tuy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nhiên, </a:t>
            </a:r>
            <a:r>
              <a:rPr sz="1800" i="1" dirty="0">
                <a:latin typeface="Times New Roman"/>
                <a:cs typeface="Times New Roman"/>
              </a:rPr>
              <a:t>thực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tế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ấu 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nhiều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trẻ em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dirty="0">
                <a:latin typeface="Times New Roman"/>
                <a:cs typeface="Times New Roman"/>
              </a:rPr>
              <a:t> như vậy.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24600"/>
              </a:lnSpc>
              <a:spcBef>
                <a:spcPts val="95"/>
              </a:spcBef>
              <a:buAutoNum type="arabicPeriod" startAt="4"/>
              <a:tabLst>
                <a:tab pos="24892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Hằng </a:t>
            </a:r>
            <a:r>
              <a:rPr sz="1800" i="1" dirty="0">
                <a:latin typeface="Times New Roman"/>
                <a:cs typeface="Times New Roman"/>
              </a:rPr>
              <a:t>ngày có vô </a:t>
            </a:r>
            <a:r>
              <a:rPr sz="1800" i="1" spc="-5" dirty="0">
                <a:latin typeface="Times New Roman"/>
                <a:cs typeface="Times New Roman"/>
              </a:rPr>
              <a:t>số trẻ em khắp </a:t>
            </a:r>
            <a:r>
              <a:rPr sz="1800" i="1" dirty="0">
                <a:latin typeface="Times New Roman"/>
                <a:cs typeface="Times New Roman"/>
              </a:rPr>
              <a:t>nơi trên thế </a:t>
            </a:r>
            <a:r>
              <a:rPr sz="1800" i="1" spc="-5" dirty="0">
                <a:latin typeface="Times New Roman"/>
                <a:cs typeface="Times New Roman"/>
              </a:rPr>
              <a:t>giới </a:t>
            </a:r>
            <a:r>
              <a:rPr sz="1800" i="1" dirty="0">
                <a:latin typeface="Times New Roman"/>
                <a:cs typeface="Times New Roman"/>
              </a:rPr>
              <a:t>bị phó </a:t>
            </a:r>
            <a:r>
              <a:rPr sz="1800" i="1" spc="-5" dirty="0">
                <a:latin typeface="Times New Roman"/>
                <a:cs typeface="Times New Roman"/>
              </a:rPr>
              <a:t>mặc cho </a:t>
            </a:r>
            <a:r>
              <a:rPr sz="1800" i="1" dirty="0">
                <a:latin typeface="Times New Roman"/>
                <a:cs typeface="Times New Roman"/>
              </a:rPr>
              <a:t>những </a:t>
            </a:r>
            <a:r>
              <a:rPr sz="1800" i="1" spc="-5" dirty="0">
                <a:latin typeface="Times New Roman"/>
                <a:cs typeface="Times New Roman"/>
              </a:rPr>
              <a:t>hiểm họa làm </a:t>
            </a:r>
            <a:r>
              <a:rPr sz="1800" i="1" dirty="0">
                <a:latin typeface="Times New Roman"/>
                <a:cs typeface="Times New Roman"/>
              </a:rPr>
              <a:t> kìm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hãm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tăng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trưởng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triển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cháu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đó.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chịu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nhiêu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nỗi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bất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hạnh do bị </a:t>
            </a:r>
            <a:r>
              <a:rPr sz="1800" i="1" spc="-5" dirty="0">
                <a:latin typeface="Times New Roman"/>
                <a:cs typeface="Times New Roman"/>
              </a:rPr>
              <a:t>trở thành </a:t>
            </a:r>
            <a:r>
              <a:rPr sz="1800" i="1" dirty="0">
                <a:latin typeface="Times New Roman"/>
                <a:cs typeface="Times New Roman"/>
              </a:rPr>
              <a:t>nạn nhân </a:t>
            </a:r>
            <a:r>
              <a:rPr sz="1800" i="1" spc="-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chiến tranh và bạo </a:t>
            </a:r>
            <a:r>
              <a:rPr sz="1800" i="1" spc="-5" dirty="0">
                <a:latin typeface="Times New Roman"/>
                <a:cs typeface="Times New Roman"/>
              </a:rPr>
              <a:t>lực […]. </a:t>
            </a:r>
            <a:r>
              <a:rPr sz="1800" i="1" dirty="0">
                <a:latin typeface="Times New Roman"/>
                <a:cs typeface="Times New Roman"/>
              </a:rPr>
              <a:t>Có những cháu </a:t>
            </a:r>
            <a:r>
              <a:rPr sz="1800" i="1" spc="-5" dirty="0">
                <a:latin typeface="Times New Roman"/>
                <a:cs typeface="Times New Roman"/>
              </a:rPr>
              <a:t>trở </a:t>
            </a:r>
            <a:r>
              <a:rPr sz="1800" i="1" dirty="0">
                <a:latin typeface="Times New Roman"/>
                <a:cs typeface="Times New Roman"/>
              </a:rPr>
              <a:t>thành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tị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nạn,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dirty="0">
                <a:latin typeface="Times New Roman"/>
                <a:cs typeface="Times New Roman"/>
              </a:rPr>
              <a:t> tha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[…]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  <a:buAutoNum type="arabicPeriod" startAt="4"/>
              <a:tabLst>
                <a:tab pos="238125" algn="l"/>
              </a:tabLst>
            </a:pPr>
            <a:r>
              <a:rPr sz="1800" i="1" dirty="0">
                <a:latin typeface="Times New Roman"/>
                <a:cs typeface="Times New Roman"/>
              </a:rPr>
              <a:t>Mỗi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ngày,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triệu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trẻ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em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chịu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đựng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thảm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nghèo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khủng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hoảng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tế,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nạn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đói,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trạng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vô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cư,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dịch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bệnh,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mù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chữ,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môi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trường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xuống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cấp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[…]”</a:t>
            </a:r>
            <a:endParaRPr sz="1800">
              <a:latin typeface="Times New Roman"/>
              <a:cs typeface="Times New Roman"/>
            </a:endParaRPr>
          </a:p>
          <a:p>
            <a:pPr marL="12700" marR="912494" indent="2172970" algn="just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(Dẫn theo Ngữ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10" dirty="0">
                <a:latin typeface="Times New Roman"/>
                <a:cs typeface="Times New Roman"/>
              </a:rPr>
              <a:t>9, </a:t>
            </a:r>
            <a:r>
              <a:rPr sz="1800" dirty="0">
                <a:latin typeface="Times New Roman"/>
                <a:cs typeface="Times New Roman"/>
              </a:rPr>
              <a:t>tập 1, </a:t>
            </a:r>
            <a:r>
              <a:rPr sz="1800" spc="-5" dirty="0">
                <a:latin typeface="Times New Roman"/>
                <a:cs typeface="Times New Roman"/>
              </a:rPr>
              <a:t>trang 31-32, NxbGD, </a:t>
            </a:r>
            <a:r>
              <a:rPr sz="1800" dirty="0">
                <a:latin typeface="Times New Roman"/>
                <a:cs typeface="Times New Roman"/>
              </a:rPr>
              <a:t>2005)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1.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cập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nào là 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yếu?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“Tất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trắng,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dễ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vọng”.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đã </a:t>
            </a:r>
            <a:r>
              <a:rPr sz="1800" spc="-5" dirty="0">
                <a:latin typeface="Times New Roman"/>
                <a:cs typeface="Times New Roman"/>
              </a:rPr>
              <a:t>dẫn?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3.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“Chúng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khẩn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hơn”.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“Chúng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tôi”-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lãnh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517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 4.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thơ ấu của </a:t>
            </a:r>
            <a:r>
              <a:rPr sz="1800" spc="-5" dirty="0">
                <a:latin typeface="Times New Roman"/>
                <a:cs typeface="Times New Roman"/>
              </a:rPr>
              <a:t>nhiều trẻ em trên thế giới được </a:t>
            </a: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tuyên bố, </a:t>
            </a:r>
            <a:r>
              <a:rPr sz="1800" dirty="0">
                <a:latin typeface="Times New Roman"/>
                <a:cs typeface="Times New Roman"/>
              </a:rPr>
              <a:t>tuổi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" dirty="0">
                <a:latin typeface="Times New Roman"/>
                <a:cs typeface="Times New Roman"/>
              </a:rPr>
              <a:t> khoảng</a:t>
            </a:r>
            <a:r>
              <a:rPr sz="1800" dirty="0">
                <a:latin typeface="Times New Roman"/>
                <a:cs typeface="Times New Roman"/>
              </a:rPr>
              <a:t> 3 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chủ </a:t>
            </a:r>
            <a:r>
              <a:rPr sz="1800" spc="-5" dirty="0">
                <a:latin typeface="Times New Roman"/>
                <a:cs typeface="Times New Roman"/>
              </a:rPr>
              <a:t>yếu.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  <a:buAutoNum type="arabicPeriod"/>
              <a:tabLst>
                <a:tab pos="253365" algn="l"/>
              </a:tabLst>
            </a:pPr>
            <a:r>
              <a:rPr sz="1800" dirty="0">
                <a:latin typeface="Times New Roman"/>
                <a:cs typeface="Times New Roman"/>
              </a:rPr>
              <a:t>“Tất cả </a:t>
            </a:r>
            <a:r>
              <a:rPr sz="1800" spc="-5" dirty="0">
                <a:latin typeface="Times New Roman"/>
                <a:cs typeface="Times New Roman"/>
              </a:rPr>
              <a:t>trẻ em </a:t>
            </a:r>
            <a:r>
              <a:rPr sz="1800" dirty="0">
                <a:latin typeface="Times New Roman"/>
                <a:cs typeface="Times New Roman"/>
              </a:rPr>
              <a:t>trên thế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đều trong </a:t>
            </a:r>
            <a:r>
              <a:rPr sz="1800" spc="-5" dirty="0">
                <a:latin typeface="Times New Roman"/>
                <a:cs typeface="Times New Roman"/>
              </a:rPr>
              <a:t>trắng, </a:t>
            </a:r>
            <a:r>
              <a:rPr sz="1800" dirty="0">
                <a:latin typeface="Times New Roman"/>
                <a:cs typeface="Times New Roman"/>
              </a:rPr>
              <a:t>dễ bị tổn thương và còn phụ </a:t>
            </a:r>
            <a:r>
              <a:rPr sz="1800" spc="-5" dirty="0">
                <a:latin typeface="Times New Roman"/>
                <a:cs typeface="Times New Roman"/>
              </a:rPr>
              <a:t>thuộc. </a:t>
            </a:r>
            <a:r>
              <a:rPr sz="1800" spc="-1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 thời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hiểu </a:t>
            </a:r>
            <a:r>
              <a:rPr sz="1800" dirty="0">
                <a:latin typeface="Times New Roman"/>
                <a:cs typeface="Times New Roman"/>
              </a:rPr>
              <a:t>biết, ham hoạt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và đầy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vọng”. Từ ngữ </a:t>
            </a:r>
            <a:r>
              <a:rPr sz="1800" spc="-1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 để nối hai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dẫn: </a:t>
            </a:r>
            <a:r>
              <a:rPr sz="1800" spc="-5" dirty="0">
                <a:latin typeface="Times New Roman"/>
                <a:cs typeface="Times New Roman"/>
              </a:rPr>
              <a:t>“Đồng</a:t>
            </a:r>
            <a:r>
              <a:rPr sz="1800" dirty="0">
                <a:latin typeface="Times New Roman"/>
                <a:cs typeface="Times New Roman"/>
              </a:rPr>
              <a:t> thời”.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endParaRPr lang="en-US" sz="1800" spc="1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  <a:tabLst>
                <a:tab pos="253365" algn="l"/>
              </a:tabLst>
            </a:pP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 marR="6350">
              <a:lnSpc>
                <a:spcPts val="2690"/>
              </a:lnSpc>
              <a:spcBef>
                <a:spcPts val="175"/>
              </a:spcBef>
              <a:buChar char="-"/>
              <a:tabLst>
                <a:tab pos="146050" algn="l"/>
              </a:tabLst>
            </a:pP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tôi”-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lãnh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quyền </a:t>
            </a:r>
            <a:r>
              <a:rPr sz="1800" spc="-5" dirty="0">
                <a:latin typeface="Times New Roman"/>
                <a:cs typeface="Times New Roman"/>
              </a:rPr>
              <a:t>được bảo</a:t>
            </a:r>
            <a:r>
              <a:rPr sz="1800" dirty="0">
                <a:latin typeface="Times New Roman"/>
                <a:cs typeface="Times New Roman"/>
              </a:rPr>
              <a:t> vệ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 triển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trẻ </a:t>
            </a:r>
            <a:r>
              <a:rPr sz="1800" dirty="0">
                <a:latin typeface="Times New Roman"/>
                <a:cs typeface="Times New Roman"/>
              </a:rPr>
              <a:t>em.</a:t>
            </a:r>
          </a:p>
          <a:p>
            <a:pPr marL="158750" indent="-146685">
              <a:lnSpc>
                <a:spcPct val="100000"/>
              </a:lnSpc>
              <a:spcBef>
                <a:spcPts val="350"/>
              </a:spcBef>
              <a:buChar char="-"/>
              <a:tabLst>
                <a:tab pos="159385" algn="l"/>
              </a:tabLst>
            </a:pP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“Chúng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tôi”-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văn: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rắn,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kiên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quyết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kêu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khẩn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tất cả</a:t>
            </a:r>
            <a:r>
              <a:rPr sz="1800" spc="-5" dirty="0">
                <a:latin typeface="Times New Roman"/>
                <a:cs typeface="Times New Roman"/>
              </a:rPr>
              <a:t> 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5" dirty="0">
                <a:latin typeface="Times New Roman"/>
                <a:cs typeface="Times New Roman"/>
              </a:rPr>
              <a:t>lai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ra,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ý: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Tuổi</a:t>
            </a:r>
            <a:r>
              <a:rPr sz="1800" i="1" spc="1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1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được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gia</a:t>
            </a:r>
            <a:r>
              <a:rPr sz="1800" i="1" spc="1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đình</a:t>
            </a:r>
            <a:r>
              <a:rPr sz="1800" i="1" spc="1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ấm</a:t>
            </a:r>
            <a:r>
              <a:rPr sz="1800" i="1" spc="1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áp</a:t>
            </a:r>
            <a:r>
              <a:rPr sz="1800" i="1" spc="1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tình</a:t>
            </a:r>
            <a:r>
              <a:rPr sz="1800" i="1" spc="1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yêu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thương;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hành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đầy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đủ;</a:t>
            </a:r>
            <a:r>
              <a:rPr sz="1800" i="1" spc="-1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tham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</a:t>
            </a:r>
            <a:r>
              <a:rPr sz="1800" i="1" spc="-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hoạt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nghệ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dục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thao,…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Cần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tạo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trẻ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cơ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hội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tìm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nguồn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gốc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lịch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thức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được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giá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trị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bản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thân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môi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trường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cảm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nơi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nương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tựa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an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toàn,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đình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hoặc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khác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trông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nom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em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tạo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ra.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chuẩn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bị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em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 một cuộc sống </a:t>
            </a:r>
            <a:r>
              <a:rPr sz="1800" i="1" dirty="0">
                <a:latin typeface="Times New Roman"/>
                <a:cs typeface="Times New Roman"/>
              </a:rPr>
              <a:t>có trách nhiệm trong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xã hội tự do. Cần khuyến khích </a:t>
            </a:r>
            <a:r>
              <a:rPr sz="1800" i="1" spc="-5" dirty="0">
                <a:latin typeface="Times New Roman"/>
                <a:cs typeface="Times New Roman"/>
              </a:rPr>
              <a:t>trẻ em </a:t>
            </a:r>
            <a:r>
              <a:rPr sz="1800" i="1" dirty="0">
                <a:latin typeface="Times New Roman"/>
                <a:cs typeface="Times New Roman"/>
              </a:rPr>
              <a:t>ngay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lúc</a:t>
            </a:r>
            <a:r>
              <a:rPr sz="1800" i="1" dirty="0">
                <a:latin typeface="Times New Roman"/>
                <a:cs typeface="Times New Roman"/>
              </a:rPr>
              <a:t> còn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tham </a:t>
            </a:r>
            <a:r>
              <a:rPr sz="1800" i="1" dirty="0">
                <a:latin typeface="Times New Roman"/>
                <a:cs typeface="Times New Roman"/>
              </a:rPr>
              <a:t>gia vào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hoạt văn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xã hội…</a:t>
            </a:r>
            <a:endParaRPr sz="1800" dirty="0">
              <a:latin typeface="Times New Roman"/>
              <a:cs typeface="Times New Roman"/>
            </a:endParaRPr>
          </a:p>
          <a:p>
            <a:pPr marL="299085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(Tuyên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còn, quyền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trẻ </a:t>
            </a:r>
            <a:r>
              <a:rPr sz="1800" dirty="0">
                <a:latin typeface="Times New Roman"/>
                <a:cs typeface="Times New Roman"/>
              </a:rPr>
              <a:t>em)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dirty="0">
                <a:latin typeface="Times New Roman"/>
                <a:cs typeface="Times New Roman"/>
              </a:rPr>
              <a:t> ít nhất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mượn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tiếng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trên?</a:t>
            </a:r>
          </a:p>
          <a:p>
            <a:pPr marL="12700" marR="6985">
              <a:lnSpc>
                <a:spcPct val="124400"/>
              </a:lnSpc>
              <a:buAutoNum type="arabicPeriod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trẻ </a:t>
            </a:r>
            <a:r>
              <a:rPr sz="1800" dirty="0">
                <a:latin typeface="Times New Roman"/>
                <a:cs typeface="Times New Roman"/>
              </a:rPr>
              <a:t>em.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kiến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sao?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dirty="0">
                <a:latin typeface="Times New Roman"/>
                <a:cs typeface="Times New Roman"/>
              </a:rPr>
              <a:t> 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dirty="0">
                <a:latin typeface="Times New Roman"/>
                <a:cs typeface="Times New Roman"/>
              </a:rPr>
              <a:t> 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-5" dirty="0">
                <a:latin typeface="Times New Roman"/>
                <a:cs typeface="Times New Roman"/>
              </a:rPr>
              <a:t>trọng?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  <a:buAutoNum type="arabicPeriod"/>
              <a:tabLst>
                <a:tab pos="253365" algn="l"/>
              </a:tabLst>
            </a:pPr>
            <a:r>
              <a:rPr sz="1800" dirty="0">
                <a:latin typeface="Times New Roman"/>
                <a:cs typeface="Times New Roman"/>
              </a:rPr>
              <a:t>“Phải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bị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trách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nhiệm…”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(khoảng</a:t>
            </a:r>
            <a:r>
              <a:rPr sz="1800" dirty="0">
                <a:latin typeface="Times New Roman"/>
                <a:cs typeface="Times New Roman"/>
              </a:rPr>
              <a:t> 1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 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có trách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298450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-5" dirty="0">
                <a:latin typeface="Times New Roman"/>
                <a:cs typeface="Times New Roman"/>
              </a:rPr>
              <a:t> 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trách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3820</Words>
  <PresentationFormat>Custom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Cambria Math</vt:lpstr>
      <vt:lpstr>Times New Roman</vt:lpstr>
      <vt:lpstr>Office Theme</vt:lpstr>
      <vt:lpstr>TUYÊN BỐ THẾ GIỚI VỀ SỰ SỐNG CÒN, QUYỀN ĐƯỢC  BẢO VỆ VÀ PHÁT TRIỂN CỦA TRẺ EM</vt:lpstr>
      <vt:lpstr>BÀI 1. TÓM TẮT KIẾN THỨC CƠ BẢN</vt:lpstr>
      <vt:lpstr>PowerPoint Presentation</vt:lpstr>
      <vt:lpstr>PowerPoint Presentation</vt:lpstr>
      <vt:lpstr>PowerPoint Presentation</vt:lpstr>
      <vt:lpstr>BÀI 2. CÁC ĐỀ ĐỌC HIỂU VÀ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2021-06-25T09:01:21Z</dcterms:created>
  <dcterms:modified xsi:type="dcterms:W3CDTF">2021-07-04T15:31:41Z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