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85" r:id="rId4"/>
    <p:sldId id="260" r:id="rId5"/>
    <p:sldId id="286" r:id="rId6"/>
    <p:sldId id="287" r:id="rId7"/>
    <p:sldId id="288" r:id="rId8"/>
    <p:sldId id="289" r:id="rId9"/>
    <p:sldId id="290" r:id="rId10"/>
    <p:sldId id="295" r:id="rId11"/>
    <p:sldId id="291" r:id="rId12"/>
    <p:sldId id="292" r:id="rId13"/>
    <p:sldId id="293" r:id="rId14"/>
    <p:sldId id="294" r:id="rId15"/>
    <p:sldId id="296" r:id="rId16"/>
    <p:sldId id="297" r:id="rId17"/>
    <p:sldId id="298" r:id="rId18"/>
    <p:sldId id="299" r:id="rId19"/>
    <p:sldId id="300" r:id="rId20"/>
    <p:sldId id="301" r:id="rId21"/>
    <p:sldId id="279"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0" d="100"/>
          <a:sy n="70" d="100"/>
        </p:scale>
        <p:origin x="96"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6/20/2022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6/20/2022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6/20/2022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6/20/2022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6/20/2022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6/20/2022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6/20/2022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508" y="1171302"/>
            <a:ext cx="9800492" cy="1970483"/>
          </a:xfrm>
        </p:spPr>
        <p:txBody>
          <a:bodyPr>
            <a:normAutofit/>
          </a:bodyPr>
          <a:lstStyle/>
          <a:p>
            <a:pPr algn="ctr"/>
            <a:r>
              <a:rPr lang="en-US"/>
              <a:t>BÀI </a:t>
            </a:r>
            <a:r>
              <a:rPr lang="en-US" smtClean="0"/>
              <a:t>22</a:t>
            </a:r>
            <a:r>
              <a:rPr lang="en-US"/>
              <a:t/>
            </a:r>
            <a:br>
              <a:rPr lang="en-US"/>
            </a:br>
            <a:r>
              <a:rPr lang="en-US"/>
              <a:t>KIỂU DỮ LIỆU DANH </a:t>
            </a:r>
            <a:r>
              <a:rPr lang="en-US" smtClean="0"/>
              <a:t>SÁCH</a:t>
            </a:r>
            <a:endParaRPr lang="en-US"/>
          </a:p>
        </p:txBody>
      </p:sp>
      <p:sp>
        <p:nvSpPr>
          <p:cNvPr id="3" name="Subtitle 2"/>
          <p:cNvSpPr>
            <a:spLocks noGrp="1"/>
          </p:cNvSpPr>
          <p:nvPr>
            <p:ph type="subTitle" idx="1"/>
          </p:nvPr>
        </p:nvSpPr>
        <p:spPr>
          <a:xfrm>
            <a:off x="3675184" y="3845672"/>
            <a:ext cx="6858002" cy="914400"/>
          </a:xfrm>
        </p:spPr>
        <p:txBody>
          <a:bodyPr/>
          <a:lstStyle/>
          <a:p>
            <a:pPr algn="ctr"/>
            <a:r>
              <a:rPr lang="en-US"/>
              <a:t>GV: Hoàng Thị Thanh Tâm</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883876" y="1165146"/>
            <a:ext cx="6096000" cy="3097248"/>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biết cách dùng lệnh for duyệt lần lượt các phần tử của một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883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707" y="407350"/>
            <a:ext cx="11301278" cy="707886"/>
          </a:xfrm>
          <a:prstGeom prst="rect">
            <a:avLst/>
          </a:prstGeom>
        </p:spPr>
        <p:txBody>
          <a:bodyPr wrap="square">
            <a:spAutoFit/>
          </a:bodyPr>
          <a:lstStyle/>
          <a:p>
            <a:r>
              <a:rPr lang="en-US" sz="4000" b="1">
                <a:solidFill>
                  <a:srgbClr val="C00000"/>
                </a:solidFill>
                <a:latin typeface="Times New Roman" panose="02020603050405020304" pitchFamily="18" charset="0"/>
                <a:ea typeface="Times New Roman" panose="02020603050405020304" pitchFamily="18" charset="0"/>
              </a:rPr>
              <a:t>2. DUYỆT CÁC PHẦN TỬ CỦA </a:t>
            </a:r>
            <a:r>
              <a:rPr lang="en-US" sz="4000" b="1" smtClean="0">
                <a:solidFill>
                  <a:srgbClr val="C00000"/>
                </a:solidFill>
                <a:latin typeface="Times New Roman" panose="02020603050405020304" pitchFamily="18" charset="0"/>
                <a:ea typeface="Times New Roman" panose="02020603050405020304" pitchFamily="18" charset="0"/>
              </a:rPr>
              <a:t>DANH SÁCH </a:t>
            </a:r>
            <a:endParaRPr lang="en-US" sz="4000">
              <a:solidFill>
                <a:srgbClr val="C00000"/>
              </a:solidFill>
            </a:endParaRPr>
          </a:p>
        </p:txBody>
      </p:sp>
      <p:sp>
        <p:nvSpPr>
          <p:cNvPr id="6" name="Rounded Rectangle 5"/>
          <p:cNvSpPr/>
          <p:nvPr/>
        </p:nvSpPr>
        <p:spPr>
          <a:xfrm>
            <a:off x="679707" y="1115236"/>
            <a:ext cx="10480431" cy="575476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Duyệt và in ra từng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&gt;&gt;&gt; A = [1,2,3,4,5]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(len(A)):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print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(A[i], end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Duyệt và in một phần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[3, 2, 1, 5, 6, 10, 7, 12, 18]</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(2,5):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en-US" sz="2800">
                <a:latin typeface="Times New Roman" panose="02020603050405020304" pitchFamily="18" charset="0"/>
                <a:ea typeface="Times New Roman" panose="02020603050405020304" pitchFamily="18" charset="0"/>
                <a:cs typeface="Times New Roman" panose="02020603050405020304" pitchFamily="18" charset="0"/>
              </a:rPr>
              <a:t>(A[i],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1 5 6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67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487606" y="2189777"/>
            <a:ext cx="9632870" cy="2380262"/>
          </a:xfrm>
          <a:prstGeom prst="horizontalScroll">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32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Có thể duyệt lần lượt các phần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tử </a:t>
            </a:r>
            <a:r>
              <a:rPr lang="en-US" sz="3200">
                <a:latin typeface="Times New Roman" panose="02020603050405020304" pitchFamily="18" charset="0"/>
                <a:ea typeface="Times New Roman" panose="02020603050405020304" pitchFamily="18" charset="0"/>
                <a:cs typeface="Times New Roman" panose="02020603050405020304" pitchFamily="18" charset="0"/>
              </a:rPr>
              <a:t>của danh sách bằng lệnh for kết hợp với vùng giá trị của lệnh range( ).</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666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7569" y="248531"/>
            <a:ext cx="12004431" cy="6609469"/>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 Giải thích các lệnh ở mỗi câu sau thực hiện công việc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(len(A)):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A[i] &gt; 0:  S = S + 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for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(len(A)):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A[i] &gt; 0:  C =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chemeClr val="tx2"/>
                </a:solidFill>
                <a:latin typeface="Times New Roman" panose="02020603050405020304" pitchFamily="18" charset="0"/>
                <a:ea typeface="Times New Roman" panose="02020603050405020304" pitchFamily="18" charset="0"/>
              </a:rPr>
              <a:t>2. Cho dãy các số nguyên A, viết chương trinh in ra các số chẵn của A.</a:t>
            </a:r>
            <a:endParaRPr lang="en-US" sz="2800">
              <a:solidFill>
                <a:schemeClr val="tx2"/>
              </a:solidFill>
            </a:endParaRPr>
          </a:p>
        </p:txBody>
      </p:sp>
      <p:pic>
        <p:nvPicPr>
          <p:cNvPr id="1026" name="Picture 2" descr="Ghim của eimi ( 에이미 )💫 trên 問號?? | Dễ thương, Hình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1055" y="1633610"/>
            <a:ext cx="4231270" cy="343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2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arn(inVertical)">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arn(inVertical)">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barn(inVertical)">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barn(inVertical)">
                                      <p:cBhvr>
                                        <p:cTn id="6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5109" y="266673"/>
            <a:ext cx="9154429" cy="707886"/>
          </a:xfrm>
          <a:prstGeom prst="rect">
            <a:avLst/>
          </a:prstGeom>
        </p:spPr>
        <p:txBody>
          <a:bodyPr wrap="none">
            <a:spAutoFit/>
          </a:bodyPr>
          <a:lstStyle/>
          <a:p>
            <a:r>
              <a:rPr lang="en-US" sz="4000" b="1">
                <a:solidFill>
                  <a:srgbClr val="7030A0"/>
                </a:solidFill>
                <a:latin typeface="Times New Roman" panose="02020603050405020304" pitchFamily="18" charset="0"/>
                <a:ea typeface="Times New Roman" panose="02020603050405020304" pitchFamily="18" charset="0"/>
              </a:rPr>
              <a:t>3. THÊM PHẦN </a:t>
            </a:r>
            <a:r>
              <a:rPr lang="en-US" sz="4000" b="1" smtClean="0">
                <a:solidFill>
                  <a:srgbClr val="7030A0"/>
                </a:solidFill>
                <a:latin typeface="Times New Roman" panose="02020603050405020304" pitchFamily="18" charset="0"/>
                <a:ea typeface="Times New Roman" panose="02020603050405020304" pitchFamily="18" charset="0"/>
              </a:rPr>
              <a:t>TỬ </a:t>
            </a:r>
            <a:r>
              <a:rPr lang="en-US" sz="4000" b="1">
                <a:solidFill>
                  <a:srgbClr val="7030A0"/>
                </a:solidFill>
                <a:latin typeface="Times New Roman" panose="02020603050405020304" pitchFamily="18" charset="0"/>
                <a:ea typeface="Times New Roman" panose="02020603050405020304" pitchFamily="18" charset="0"/>
              </a:rPr>
              <a:t>VÀO DANH SÁCH</a:t>
            </a:r>
            <a:endParaRPr lang="en-US" sz="4000">
              <a:solidFill>
                <a:srgbClr val="7030A0"/>
              </a:solidFill>
            </a:endParaRPr>
          </a:p>
        </p:txBody>
      </p:sp>
      <p:sp>
        <p:nvSpPr>
          <p:cNvPr id="6" name="Rounded Rectangle 5"/>
          <p:cNvSpPr/>
          <p:nvPr/>
        </p:nvSpPr>
        <p:spPr>
          <a:xfrm>
            <a:off x="717453" y="1095765"/>
            <a:ext cx="10738339" cy="561855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những lệnh đặc biệt để thêm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tử vào một danh sách. Các lệnh này được thiết kế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riêng </a:t>
            </a:r>
            <a:r>
              <a:rPr lang="en-US" sz="2800">
                <a:latin typeface="Times New Roman" panose="02020603050405020304" pitchFamily="18" charset="0"/>
                <a:ea typeface="Times New Roman" panose="02020603050405020304" pitchFamily="18" charset="0"/>
                <a:cs typeface="Times New Roman" panose="02020603050405020304" pitchFamily="18" charset="0"/>
              </a:rPr>
              <a:t>cho kiểu dữ liệu danh sách và còn được gọi là phương thức (method)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Thêm phần tử vào cuối danh sách</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a:t>
            </a:r>
            <a:r>
              <a:rPr lang="en-US" sz="2800">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721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3723" y="1325219"/>
            <a:ext cx="10550770" cy="350734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có một số lệnh dành riêng (phương thức) cho dữ liệu kiểu danh sách. Cú pháp các lệnh đó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sách&gt;.&lt;phương thức&gt;</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Lệnh thêm phần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tử </a:t>
            </a:r>
            <a:r>
              <a:rPr lang="en-US" sz="2800">
                <a:latin typeface="Times New Roman" panose="02020603050405020304" pitchFamily="18" charset="0"/>
                <a:ea typeface="Times New Roman" panose="02020603050405020304" pitchFamily="18" charset="0"/>
                <a:cs typeface="Times New Roman" panose="02020603050405020304" pitchFamily="18" charset="0"/>
              </a:rPr>
              <a:t>vào cuối danh sách là &lt;danh sách&gt;.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 )</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2993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9878" y="1908700"/>
            <a:ext cx="9753600"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Sau khi thêm một phần tử vào danh sách A bằng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append()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độ dài danh sách A thay đổi như thế nào?</a:t>
            </a: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Danh sách A sẽ như thế nào sau các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 [2,4,10,1,0]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 append (100)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&gt;&gt;&gt; del </a:t>
            </a:r>
            <a:r>
              <a:rPr lang="en-US" sz="2800" smtClean="0">
                <a:latin typeface="Times New Roman" panose="02020603050405020304" pitchFamily="18" charset="0"/>
                <a:ea typeface="Times New Roman" panose="02020603050405020304" pitchFamily="18" charset="0"/>
              </a:rPr>
              <a:t>(A[1])</a:t>
            </a:r>
            <a:endParaRPr lang="en-US" sz="2800"/>
          </a:p>
        </p:txBody>
      </p:sp>
      <p:pic>
        <p:nvPicPr>
          <p:cNvPr id="2050" name="Picture 2" descr="Ghim của eimi ( 에이미 )💫 trên 問號?? | Dễ thương, Hình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44806" y="152813"/>
            <a:ext cx="2165594" cy="175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2296" y="574144"/>
            <a:ext cx="3875100"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4. 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ounded Rectangle 5"/>
          <p:cNvSpPr/>
          <p:nvPr/>
        </p:nvSpPr>
        <p:spPr>
          <a:xfrm>
            <a:off x="562707" y="1949364"/>
            <a:ext cx="11113477"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Khởi tạo, nhập dữ liệu, thêm phần tử cho danh sách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các bạn lớp em và in ra danh sách các tên đó, mỗi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yêu cầu nhập số tự nhiên n, sau đó nhập từ tên trong danh sách, dùng phương thức append( ) để đưa dần vào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Vì vùng giá trị của lệnh range(n) bắt đầu từ 0 nên trong thông báo nhập cần viết là str(i+1) để bắt đầu từ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332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547" y="2439688"/>
            <a:ext cx="4378122" cy="548099"/>
          </a:xfrm>
          <a:prstGeom prst="rect">
            <a:avLst/>
          </a:prstGeom>
        </p:spPr>
        <p:txBody>
          <a:bodyPr wrap="none">
            <a:spAutoFit/>
          </a:bodyPr>
          <a:lstStyle/>
          <a:p>
            <a:pPr algn="just">
              <a:lnSpc>
                <a:spcPct val="115000"/>
              </a:lnSpc>
              <a:spcAft>
                <a:spcPts val="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2"/>
          <a:srcRect l="3047" t="3498" r="45435" b="10307"/>
          <a:stretch/>
        </p:blipFill>
        <p:spPr>
          <a:xfrm>
            <a:off x="4582669" y="150125"/>
            <a:ext cx="7609331" cy="6305265"/>
          </a:xfrm>
          <a:prstGeom prst="rect">
            <a:avLst/>
          </a:prstGeom>
        </p:spPr>
      </p:pic>
      <p:sp>
        <p:nvSpPr>
          <p:cNvPr id="8" name="Right Arrow 7"/>
          <p:cNvSpPr/>
          <p:nvPr/>
        </p:nvSpPr>
        <p:spPr>
          <a:xfrm>
            <a:off x="1487607" y="2987787"/>
            <a:ext cx="2101755" cy="750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5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6894" y="164994"/>
            <a:ext cx="10761785"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dãy số từ bàn phím. Tính tổng, trung bình của dãy và in dãy số trên một hàng 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Tương tự nhiệm vụ 1, chỉ khác là nhập số nguyên nên dùng lệnh int( ) để chuyển đổi dữ liệu.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3678" t="14132" r="55233" b="43890"/>
          <a:stretch/>
        </p:blipFill>
        <p:spPr>
          <a:xfrm>
            <a:off x="2552132" y="2514573"/>
            <a:ext cx="7528608" cy="4343427"/>
          </a:xfrm>
          <a:prstGeom prst="rect">
            <a:avLst/>
          </a:prstGeom>
        </p:spPr>
      </p:pic>
    </p:spTree>
    <p:extLst>
      <p:ext uri="{BB962C8B-B14F-4D97-AF65-F5344CB8AC3E}">
        <p14:creationId xmlns:p14="http://schemas.microsoft.com/office/powerpoint/2010/main" val="11953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5968" y="0"/>
            <a:ext cx="10293531" cy="6635262"/>
          </a:xfrm>
          <a:prstGeom prst="cloudCallout">
            <a:avLst>
              <a:gd name="adj1" fmla="val -53905"/>
              <a:gd name="adj2" fmla="val 48901"/>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nl-NL" sz="2800">
                <a:latin typeface="Times New Roman" panose="02020603050405020304" pitchFamily="18" charset="0"/>
                <a:cs typeface="Times New Roman" panose="02020603050405020304" pitchFamily="18" charset="0"/>
              </a:rPr>
              <a:t>Em đã được học những kiểu dữ liệu cơ bản của Python như số nguyên, số thực xâu kí tự kiểu dữ liệu logic. Tuy nhiên, khi em cần lưu một dãy các số hay một danh sách học sinh thì cần kiểu dữ liệu dạng danh sách (còn gọi là dãy hay mảng). Kiểu dữ liệu danh sách được dùng nhiều nhất trong Python là kiểu list</a:t>
            </a:r>
            <a:endParaRPr lang="en-US" sz="2800">
              <a:latin typeface="Times New Roman" panose="02020603050405020304" pitchFamily="18" charset="0"/>
              <a:cs typeface="Times New Roman" panose="02020603050405020304" pitchFamily="18" charset="0"/>
            </a:endParaRPr>
          </a:p>
          <a:p>
            <a:pPr marL="0" indent="0" algn="just">
              <a:buNone/>
            </a:pPr>
            <a:r>
              <a:rPr lang="nl-NL" sz="2800">
                <a:latin typeface="Times New Roman" panose="02020603050405020304" pitchFamily="18" charset="0"/>
                <a:cs typeface="Times New Roman" panose="02020603050405020304" pitchFamily="18" charset="0"/>
              </a:rPr>
              <a:t>Em hãy tìm một số dữ liệu kiểu danh sách thường gặp trên thực tế?</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inVertical)">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1491" y="290119"/>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6" name="Rounded Rectangle 5"/>
          <p:cNvSpPr/>
          <p:nvPr/>
        </p:nvSpPr>
        <p:spPr>
          <a:xfrm>
            <a:off x="865566" y="1667213"/>
            <a:ext cx="10433538"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lệnh xóa phần tử cuối cùng của danh sách A bằng lệnh del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2. </a:t>
            </a:r>
            <a:r>
              <a:rPr lang="nl-NL" sz="2800">
                <a:latin typeface="Times New Roman" panose="02020603050405020304" pitchFamily="18" charset="0"/>
                <a:ea typeface="Times New Roman" panose="02020603050405020304" pitchFamily="18" charset="0"/>
                <a:cs typeface="Times New Roman" panose="02020603050405020304" pitchFamily="18" charset="0"/>
              </a:rPr>
              <a:t>Có thể thêm một phần tử vào đầu danh sách được không? Nếu có thì nêu cách thực hiện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3.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Cho </a:t>
            </a:r>
            <a:r>
              <a:rPr lang="nl-NL" sz="2800">
                <a:latin typeface="Times New Roman" panose="02020603050405020304" pitchFamily="18" charset="0"/>
                <a:ea typeface="Times New Roman" panose="02020603050405020304" pitchFamily="18" charset="0"/>
                <a:cs typeface="Times New Roman" panose="02020603050405020304" pitchFamily="18" charset="0"/>
              </a:rPr>
              <a:t>dãy số A. Viết chương trình tính giá trị và chỉ số của phần tử lớn nhất của A. Tương tự với bài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toán tìm phần tử nhỏ nhất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59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pPr algn="ctr"/>
            <a:r>
              <a:rPr lang="en-US" sz="32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548837" y="1444139"/>
            <a:ext cx="10872650" cy="122464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Đọc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sau đây và cho biết kết quả in ra màn hình. Em hãy soạn thảo và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để kiểm tra dự đoán của em</a:t>
            </a:r>
          </a:p>
        </p:txBody>
      </p:sp>
      <p:pic>
        <p:nvPicPr>
          <p:cNvPr id="4" name="Picture 3">
            <a:extLst>
              <a:ext uri="{FF2B5EF4-FFF2-40B4-BE49-F238E27FC236}">
                <a16:creationId xmlns:a16="http://schemas.microsoft.com/office/drawing/2014/main" id="{1CC9BA00-7098-4895-9A76-962346ED073E}"/>
              </a:ext>
            </a:extLst>
          </p:cNvPr>
          <p:cNvPicPr>
            <a:picLocks noChangeAspect="1"/>
          </p:cNvPicPr>
          <p:nvPr/>
        </p:nvPicPr>
        <p:blipFill rotWithShape="1">
          <a:blip r:embed="rId2"/>
          <a:srcRect l="8182" t="3007" r="57841" b="75770"/>
          <a:stretch/>
        </p:blipFill>
        <p:spPr>
          <a:xfrm>
            <a:off x="2424544" y="3330039"/>
            <a:ext cx="6411024" cy="2251364"/>
          </a:xfrm>
          <a:prstGeom prst="rect">
            <a:avLst/>
          </a:prstGeom>
          <a:ln>
            <a:solidFill>
              <a:srgbClr val="FFC000"/>
            </a:solidFill>
          </a:ln>
        </p:spPr>
      </p:pic>
    </p:spTree>
    <p:extLst>
      <p:ext uri="{BB962C8B-B14F-4D97-AF65-F5344CB8AC3E}">
        <p14:creationId xmlns:p14="http://schemas.microsoft.com/office/powerpoint/2010/main" val="13034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884F2C-92E2-4232-BB77-E9683C107F2C}"/>
              </a:ext>
            </a:extLst>
          </p:cNvPr>
          <p:cNvPicPr>
            <a:picLocks noChangeAspect="1"/>
          </p:cNvPicPr>
          <p:nvPr/>
        </p:nvPicPr>
        <p:blipFill rotWithShape="1">
          <a:blip r:embed="rId2"/>
          <a:srcRect l="4540" t="18368" r="77159" b="73749"/>
          <a:stretch/>
        </p:blipFill>
        <p:spPr>
          <a:xfrm>
            <a:off x="6553200" y="2092036"/>
            <a:ext cx="4519772" cy="1094509"/>
          </a:xfrm>
          <a:prstGeom prst="rect">
            <a:avLst/>
          </a:prstGeom>
        </p:spPr>
      </p:pic>
      <p:sp>
        <p:nvSpPr>
          <p:cNvPr id="11" name="Content Placeholder 13">
            <a:extLst>
              <a:ext uri="{FF2B5EF4-FFF2-40B4-BE49-F238E27FC236}">
                <a16:creationId xmlns:a16="http://schemas.microsoft.com/office/drawing/2014/main" id="{705115A2-C518-4824-A551-94E0737B3D8A}"/>
              </a:ext>
            </a:extLst>
          </p:cNvPr>
          <p:cNvSpPr>
            <a:spLocks noGrp="1"/>
          </p:cNvSpPr>
          <p:nvPr>
            <p:ph idx="1"/>
          </p:nvPr>
        </p:nvSpPr>
        <p:spPr>
          <a:xfrm>
            <a:off x="853637" y="1444139"/>
            <a:ext cx="4494218" cy="647897"/>
          </a:xfrm>
          <a:prstGeom prst="flowChartAlternateProcess">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ctr">
              <a:lnSpc>
                <a:spcPct val="120000"/>
              </a:lnSpc>
              <a:spcBef>
                <a:spcPts val="600"/>
              </a:spcBef>
              <a:spcAft>
                <a:spcPts val="600"/>
              </a:spcAft>
              <a:buNone/>
            </a:pPr>
            <a:r>
              <a:rPr lang="en-US" sz="2800">
                <a:latin typeface="Times New Roman" panose="02020603050405020304" pitchFamily="18" charset="0"/>
                <a:cs typeface="Times New Roman" panose="02020603050405020304" pitchFamily="18" charset="0"/>
              </a:rPr>
              <a:t>Danh sách các số nguyên</a:t>
            </a:r>
          </a:p>
        </p:txBody>
      </p:sp>
      <p:sp>
        <p:nvSpPr>
          <p:cNvPr id="12" name="Content Placeholder 13">
            <a:extLst>
              <a:ext uri="{FF2B5EF4-FFF2-40B4-BE49-F238E27FC236}">
                <a16:creationId xmlns:a16="http://schemas.microsoft.com/office/drawing/2014/main" id="{A1BECB89-268A-408A-99FE-FBD559AB974D}"/>
              </a:ext>
            </a:extLst>
          </p:cNvPr>
          <p:cNvSpPr txBox="1">
            <a:spLocks/>
          </p:cNvSpPr>
          <p:nvPr/>
        </p:nvSpPr>
        <p:spPr>
          <a:xfrm>
            <a:off x="853637" y="3385801"/>
            <a:ext cx="4494218" cy="647897"/>
          </a:xfrm>
          <a:prstGeom prst="flowChartAlternateProcess">
            <a:avLst/>
          </a:prstGeom>
          <a:solidFill>
            <a:schemeClr val="accent1">
              <a:lumMod val="20000"/>
              <a:lumOff val="80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US" sz="2800">
                <a:latin typeface="Times New Roman" panose="02020603050405020304" pitchFamily="18" charset="0"/>
                <a:cs typeface="Times New Roman" panose="02020603050405020304" pitchFamily="18" charset="0"/>
              </a:rPr>
              <a:t>Số lượng các số nhỏ hơn 100</a:t>
            </a:r>
          </a:p>
        </p:txBody>
      </p:sp>
      <p:cxnSp>
        <p:nvCxnSpPr>
          <p:cNvPr id="14" name="Straight Arrow Connector 13">
            <a:extLst>
              <a:ext uri="{FF2B5EF4-FFF2-40B4-BE49-F238E27FC236}">
                <a16:creationId xmlns:a16="http://schemas.microsoft.com/office/drawing/2014/main" id="{12C6A7EC-CB5C-42BE-A8DF-B4F15CE9C59F}"/>
              </a:ext>
            </a:extLst>
          </p:cNvPr>
          <p:cNvCxnSpPr>
            <a:stCxn id="11" idx="3"/>
          </p:cNvCxnSpPr>
          <p:nvPr/>
        </p:nvCxnSpPr>
        <p:spPr>
          <a:xfrm>
            <a:off x="5347855" y="1768088"/>
            <a:ext cx="1205345" cy="434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BE582C-2E96-4656-AB07-2AC14EC1AA68}"/>
              </a:ext>
            </a:extLst>
          </p:cNvPr>
          <p:cNvCxnSpPr>
            <a:stCxn id="12" idx="3"/>
            <a:endCxn id="9" idx="1"/>
          </p:cNvCxnSpPr>
          <p:nvPr/>
        </p:nvCxnSpPr>
        <p:spPr>
          <a:xfrm flipV="1">
            <a:off x="5347855" y="2639291"/>
            <a:ext cx="1205345" cy="1070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7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rmAutofit/>
          </a:bodyPr>
          <a:lstStyle/>
          <a:p>
            <a:pPr algn="ctr"/>
            <a:r>
              <a:rPr lang="en-US" sz="32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348342" y="965560"/>
            <a:ext cx="11495313" cy="27882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2: </a:t>
            </a:r>
            <a:r>
              <a:rPr lang="en-US" sz="2800">
                <a:solidFill>
                  <a:schemeClr val="tx2"/>
                </a:solidFill>
                <a:latin typeface="Times New Roman" panose="02020603050405020304" pitchFamily="18" charset="0"/>
                <a:cs typeface="Times New Roman" panose="02020603050405020304" pitchFamily="18" charset="0"/>
              </a:rPr>
              <a:t>Bạn Thanh muốn tính trung bình cộng của nhiệt độ trung bình các ngày trong tuần. Thanh đã viết được đoạn c</a:t>
            </a:r>
            <a:r>
              <a:rPr lang="vi-VN" sz="2800">
                <a:solidFill>
                  <a:schemeClr val="tx2"/>
                </a:solidFill>
                <a:latin typeface="Times New Roman" panose="02020603050405020304" pitchFamily="18" charset="0"/>
                <a:cs typeface="Times New Roman" panose="02020603050405020304" pitchFamily="18" charset="0"/>
              </a:rPr>
              <a:t>hương trình</a:t>
            </a:r>
            <a:r>
              <a:rPr lang="en-US" sz="2800">
                <a:solidFill>
                  <a:schemeClr val="tx2"/>
                </a:solidFill>
                <a:latin typeface="Times New Roman" panose="02020603050405020304" pitchFamily="18" charset="0"/>
                <a:cs typeface="Times New Roman" panose="02020603050405020304" pitchFamily="18" charset="0"/>
              </a:rPr>
              <a:t> nhập từ bàn phím nhiệt độ trung bình của bảy ngày trong tuần vào một danh sách (</a:t>
            </a:r>
            <a:r>
              <a:rPr lang="en-US" sz="2800" i="1">
                <a:solidFill>
                  <a:schemeClr val="tx2"/>
                </a:solidFill>
                <a:latin typeface="Times New Roman" panose="02020603050405020304" pitchFamily="18" charset="0"/>
                <a:cs typeface="Times New Roman" panose="02020603050405020304" pitchFamily="18" charset="0"/>
              </a:rPr>
              <a:t>Hình 6</a:t>
            </a:r>
            <a:r>
              <a:rPr lang="en-US" sz="2800">
                <a:solidFill>
                  <a:schemeClr val="tx2"/>
                </a:solidFill>
                <a:latin typeface="Times New Roman" panose="02020603050405020304" pitchFamily="18" charset="0"/>
                <a:cs typeface="Times New Roman" panose="02020603050405020304" pitchFamily="18" charset="0"/>
              </a:rPr>
              <a:t>). Em hãy giúp bạn Thanh viết tiếp những câu lệnh còn thiếu vào chỗ trống để máy tính đưa ra màn hình kết quả cần có</a:t>
            </a:r>
          </a:p>
        </p:txBody>
      </p:sp>
      <p:pic>
        <p:nvPicPr>
          <p:cNvPr id="5" name="Picture 4">
            <a:extLst>
              <a:ext uri="{FF2B5EF4-FFF2-40B4-BE49-F238E27FC236}">
                <a16:creationId xmlns:a16="http://schemas.microsoft.com/office/drawing/2014/main" id="{A85D845B-84C8-4C10-BBE4-5AFB9F0910BA}"/>
              </a:ext>
            </a:extLst>
          </p:cNvPr>
          <p:cNvPicPr>
            <a:picLocks noChangeAspect="1"/>
          </p:cNvPicPr>
          <p:nvPr/>
        </p:nvPicPr>
        <p:blipFill rotWithShape="1">
          <a:blip r:embed="rId2"/>
          <a:srcRect l="8409" t="3209" r="59546" b="79004"/>
          <a:stretch/>
        </p:blipFill>
        <p:spPr>
          <a:xfrm>
            <a:off x="2564335" y="3773480"/>
            <a:ext cx="7063329" cy="2204161"/>
          </a:xfrm>
          <a:prstGeom prst="rect">
            <a:avLst/>
          </a:prstGeom>
          <a:ln>
            <a:solidFill>
              <a:srgbClr val="FF0000"/>
            </a:solidFill>
          </a:ln>
        </p:spPr>
      </p:pic>
      <p:sp>
        <p:nvSpPr>
          <p:cNvPr id="7" name="Content Placeholder 13">
            <a:extLst>
              <a:ext uri="{FF2B5EF4-FFF2-40B4-BE49-F238E27FC236}">
                <a16:creationId xmlns:a16="http://schemas.microsoft.com/office/drawing/2014/main" id="{9EDA9F08-D8C3-436B-AC21-755392E8CB3D}"/>
              </a:ext>
            </a:extLst>
          </p:cNvPr>
          <p:cNvSpPr txBox="1">
            <a:spLocks/>
          </p:cNvSpPr>
          <p:nvPr/>
        </p:nvSpPr>
        <p:spPr>
          <a:xfrm>
            <a:off x="1458783" y="6061365"/>
            <a:ext cx="9274432" cy="586244"/>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ctr">
              <a:lnSpc>
                <a:spcPct val="120000"/>
              </a:lnSpc>
              <a:spcBef>
                <a:spcPts val="600"/>
              </a:spcBef>
              <a:spcAft>
                <a:spcPts val="600"/>
              </a:spcAft>
              <a:buFont typeface="Arial" panose="020B0604020202020204" pitchFamily="34" charset="0"/>
              <a:buNone/>
            </a:pPr>
            <a:r>
              <a:rPr lang="en-US" i="1">
                <a:latin typeface="Times New Roman" panose="02020603050405020304" pitchFamily="18" charset="0"/>
                <a:cs typeface="Times New Roman" panose="02020603050405020304" pitchFamily="18" charset="0"/>
              </a:rPr>
              <a:t>Hình 6.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tính nhiệt độ trung bình của bảy ngày trong tuần</a:t>
            </a:r>
          </a:p>
        </p:txBody>
      </p:sp>
    </p:spTree>
    <p:extLst>
      <p:ext uri="{BB962C8B-B14F-4D97-AF65-F5344CB8AC3E}">
        <p14:creationId xmlns:p14="http://schemas.microsoft.com/office/powerpoint/2010/main" val="18599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37E5E-B7F8-44CB-8B09-39337E379E9D}"/>
              </a:ext>
            </a:extLst>
          </p:cNvPr>
          <p:cNvPicPr>
            <a:picLocks noChangeAspect="1"/>
          </p:cNvPicPr>
          <p:nvPr/>
        </p:nvPicPr>
        <p:blipFill rotWithShape="1">
          <a:blip r:embed="rId2"/>
          <a:srcRect l="8182" t="3209" r="58182" b="75366"/>
          <a:stretch/>
        </p:blipFill>
        <p:spPr>
          <a:xfrm>
            <a:off x="2410691" y="1371599"/>
            <a:ext cx="6968836" cy="2495598"/>
          </a:xfrm>
          <a:prstGeom prst="rect">
            <a:avLst/>
          </a:prstGeom>
          <a:ln>
            <a:solidFill>
              <a:srgbClr val="FF0000"/>
            </a:solidFill>
          </a:ln>
        </p:spPr>
      </p:pic>
    </p:spTree>
    <p:extLst>
      <p:ext uri="{BB962C8B-B14F-4D97-AF65-F5344CB8AC3E}">
        <p14:creationId xmlns:p14="http://schemas.microsoft.com/office/powerpoint/2010/main" val="17389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rmAutofit/>
          </a:bodyPr>
          <a:lstStyle/>
          <a:p>
            <a:pPr algn="ctr"/>
            <a:r>
              <a:rPr lang="en-US" sz="32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348342" y="965560"/>
            <a:ext cx="11495313" cy="27882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sz="2800" b="1">
                <a:solidFill>
                  <a:srgbClr val="00B050"/>
                </a:solidFill>
                <a:latin typeface="Times New Roman" panose="02020603050405020304" pitchFamily="18" charset="0"/>
                <a:cs typeface="Times New Roman" panose="02020603050405020304" pitchFamily="18" charset="0"/>
              </a:rPr>
              <a:t>Bài 3: </a:t>
            </a:r>
            <a:r>
              <a:rPr lang="en-US" sz="2800">
                <a:solidFill>
                  <a:schemeClr val="tx2"/>
                </a:solidFill>
                <a:latin typeface="Times New Roman" panose="02020603050405020304" pitchFamily="18" charset="0"/>
                <a:cs typeface="Times New Roman" panose="02020603050405020304" pitchFamily="18" charset="0"/>
              </a:rPr>
              <a:t>Camera đặt cạnh trạm thu phí đường cao tốc ghi nhận nhiều thông tin, trong đó có mảng số nhận dạng loại ô tô đi qua. Mỗi loại ô tô được mã hóa thành một số nguyên dương. Cho dãy số, mỗi số là mã hóa về loại của một ô tô đi qua trạm thu phí. Em hãy viết c</a:t>
            </a:r>
            <a:r>
              <a:rPr lang="vi-VN" sz="2800">
                <a:solidFill>
                  <a:schemeClr val="tx2"/>
                </a:solidFill>
                <a:latin typeface="Times New Roman" panose="02020603050405020304" pitchFamily="18" charset="0"/>
                <a:cs typeface="Times New Roman" panose="02020603050405020304" pitchFamily="18" charset="0"/>
              </a:rPr>
              <a:t>hương trình</a:t>
            </a:r>
            <a:r>
              <a:rPr lang="en-US" sz="2800">
                <a:solidFill>
                  <a:schemeClr val="tx2"/>
                </a:solidFill>
                <a:latin typeface="Times New Roman" panose="02020603050405020304" pitchFamily="18" charset="0"/>
                <a:cs typeface="Times New Roman" panose="02020603050405020304" pitchFamily="18" charset="0"/>
              </a:rPr>
              <a:t> nhập dãy số mã hóa xe vào từ bàn phím và đưa ra màn hình số loại xe khác nhau đã được nhận dạng</a:t>
            </a:r>
          </a:p>
        </p:txBody>
      </p:sp>
      <p:sp>
        <p:nvSpPr>
          <p:cNvPr id="7" name="Content Placeholder 13">
            <a:extLst>
              <a:ext uri="{FF2B5EF4-FFF2-40B4-BE49-F238E27FC236}">
                <a16:creationId xmlns:a16="http://schemas.microsoft.com/office/drawing/2014/main" id="{9EDA9F08-D8C3-436B-AC21-755392E8CB3D}"/>
              </a:ext>
            </a:extLst>
          </p:cNvPr>
          <p:cNvSpPr txBox="1">
            <a:spLocks/>
          </p:cNvSpPr>
          <p:nvPr/>
        </p:nvSpPr>
        <p:spPr>
          <a:xfrm>
            <a:off x="348342" y="3877984"/>
            <a:ext cx="1258291" cy="541516"/>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i="1">
                <a:latin typeface="Times New Roman" panose="02020603050405020304" pitchFamily="18" charset="0"/>
                <a:cs typeface="Times New Roman" panose="02020603050405020304" pitchFamily="18" charset="0"/>
              </a:rPr>
              <a:t>Ví dụ</a:t>
            </a:r>
          </a:p>
        </p:txBody>
      </p:sp>
      <p:graphicFrame>
        <p:nvGraphicFramePr>
          <p:cNvPr id="6" name="Table 3">
            <a:extLst>
              <a:ext uri="{FF2B5EF4-FFF2-40B4-BE49-F238E27FC236}">
                <a16:creationId xmlns:a16="http://schemas.microsoft.com/office/drawing/2014/main" id="{EAD677FF-B988-4B63-8ED6-2A604F0189C4}"/>
              </a:ext>
            </a:extLst>
          </p:cNvPr>
          <p:cNvGraphicFramePr>
            <a:graphicFrameLocks noGrp="1"/>
          </p:cNvGraphicFramePr>
          <p:nvPr>
            <p:extLst>
              <p:ext uri="{D42A27DB-BD31-4B8C-83A1-F6EECF244321}">
                <p14:modId xmlns:p14="http://schemas.microsoft.com/office/powerpoint/2010/main" val="677454152"/>
              </p:ext>
            </p:extLst>
          </p:nvPr>
        </p:nvGraphicFramePr>
        <p:xfrm>
          <a:off x="2751113" y="4148742"/>
          <a:ext cx="6689769" cy="1575859"/>
        </p:xfrm>
        <a:graphic>
          <a:graphicData uri="http://schemas.openxmlformats.org/drawingml/2006/table">
            <a:tbl>
              <a:tblPr firstRow="1" bandRow="1">
                <a:tableStyleId>{5940675A-B579-460E-94D1-54222C63F5DA}</a:tableStyleId>
              </a:tblPr>
              <a:tblGrid>
                <a:gridCol w="4015447">
                  <a:extLst>
                    <a:ext uri="{9D8B030D-6E8A-4147-A177-3AD203B41FA5}">
                      <a16:colId xmlns:a16="http://schemas.microsoft.com/office/drawing/2014/main" val="212324613"/>
                    </a:ext>
                  </a:extLst>
                </a:gridCol>
                <a:gridCol w="2674322">
                  <a:extLst>
                    <a:ext uri="{9D8B030D-6E8A-4147-A177-3AD203B41FA5}">
                      <a16:colId xmlns:a16="http://schemas.microsoft.com/office/drawing/2014/main" val="4028622465"/>
                    </a:ext>
                  </a:extLst>
                </a:gridCol>
              </a:tblGrid>
              <a:tr h="744498">
                <a:tc>
                  <a:txBody>
                    <a:bodyPr/>
                    <a:lstStyle/>
                    <a:p>
                      <a:pPr algn="ctr"/>
                      <a:r>
                        <a:rPr lang="en-US" sz="2400" b="1">
                          <a:solidFill>
                            <a:srgbClr val="0070C0"/>
                          </a:solidFill>
                          <a:latin typeface="Times New Roman" panose="02020603050405020304" pitchFamily="18" charset="0"/>
                          <a:cs typeface="Times New Roman" panose="02020603050405020304" pitchFamily="18" charset="0"/>
                        </a:rPr>
                        <a:t>Input</a:t>
                      </a:r>
                    </a:p>
                  </a:txBody>
                  <a:tcPr anchor="ctr">
                    <a:solidFill>
                      <a:schemeClr val="bg1"/>
                    </a:solidFill>
                  </a:tcPr>
                </a:tc>
                <a:tc>
                  <a:txBody>
                    <a:bodyPr/>
                    <a:lstStyle/>
                    <a:p>
                      <a:pPr algn="ctr"/>
                      <a:r>
                        <a:rPr lang="en-US" sz="2400" b="1">
                          <a:solidFill>
                            <a:srgbClr val="0070C0"/>
                          </a:solidFill>
                          <a:latin typeface="Times New Roman" panose="02020603050405020304" pitchFamily="18" charset="0"/>
                          <a:cs typeface="Times New Roman" panose="02020603050405020304" pitchFamily="18" charset="0"/>
                        </a:rPr>
                        <a:t>Output</a:t>
                      </a:r>
                    </a:p>
                  </a:txBody>
                  <a:tcPr anchor="ctr">
                    <a:solidFill>
                      <a:schemeClr val="bg1"/>
                    </a:solidFill>
                  </a:tcPr>
                </a:tc>
                <a:extLst>
                  <a:ext uri="{0D108BD9-81ED-4DB2-BD59-A6C34878D82A}">
                    <a16:rowId xmlns:a16="http://schemas.microsoft.com/office/drawing/2014/main" val="1572937294"/>
                  </a:ext>
                </a:extLst>
              </a:tr>
              <a:tr h="831361">
                <a:tc>
                  <a:txBody>
                    <a:bodyPr/>
                    <a:lstStyle/>
                    <a:p>
                      <a:pPr algn="ctr"/>
                      <a:r>
                        <a:rPr lang="en-US" sz="2400" b="1" kern="1200">
                          <a:solidFill>
                            <a:schemeClr val="tx2"/>
                          </a:solidFill>
                          <a:latin typeface="Times New Roman" panose="02020603050405020304" pitchFamily="18" charset="0"/>
                          <a:ea typeface="+mn-ea"/>
                          <a:cs typeface="Times New Roman" panose="02020603050405020304" pitchFamily="18" charset="0"/>
                        </a:rPr>
                        <a:t>2 4 2 5 4 4 5 2 5 4 5 5</a:t>
                      </a:r>
                    </a:p>
                  </a:txBody>
                  <a:tcPr anchor="ctr">
                    <a:solidFill>
                      <a:schemeClr val="bg1"/>
                    </a:solidFill>
                  </a:tcPr>
                </a:tc>
                <a:tc>
                  <a:txBody>
                    <a:bodyPr/>
                    <a:lstStyle/>
                    <a:p>
                      <a:pPr algn="ctr"/>
                      <a:r>
                        <a:rPr lang="en-US" sz="2400">
                          <a:solidFill>
                            <a:schemeClr val="tx2"/>
                          </a:solidFill>
                          <a:latin typeface="Times New Roman" panose="02020603050405020304" pitchFamily="18" charset="0"/>
                          <a:cs typeface="Times New Roman" panose="02020603050405020304" pitchFamily="18" charset="0"/>
                        </a:rPr>
                        <a:t>3</a:t>
                      </a:r>
                      <a:endParaRPr lang="en-US" sz="2400" b="1" kern="1200">
                        <a:solidFill>
                          <a:schemeClr val="tx2"/>
                        </a:solidFill>
                        <a:latin typeface="Times New Roman" panose="02020603050405020304" pitchFamily="18" charset="0"/>
                        <a:ea typeface="+mn-ea"/>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794682531"/>
                  </a:ext>
                </a:extLst>
              </a:tr>
            </a:tbl>
          </a:graphicData>
        </a:graphic>
      </p:graphicFrame>
    </p:spTree>
    <p:extLst>
      <p:ext uri="{BB962C8B-B14F-4D97-AF65-F5344CB8AC3E}">
        <p14:creationId xmlns:p14="http://schemas.microsoft.com/office/powerpoint/2010/main" val="33154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13" y="255119"/>
            <a:ext cx="10058402" cy="586244"/>
          </a:xfrm>
        </p:spPr>
        <p:txBody>
          <a:bodyPr>
            <a:noAutofit/>
          </a:bodyPr>
          <a:lstStyle/>
          <a:p>
            <a:pPr algn="ctr"/>
            <a:r>
              <a:rPr lang="en-US" sz="4000" b="1">
                <a:solidFill>
                  <a:srgbClr val="7030A0"/>
                </a:solidFill>
              </a:rPr>
              <a:t>BÀI TẬP</a:t>
            </a:r>
          </a:p>
        </p:txBody>
      </p:sp>
      <p:sp>
        <p:nvSpPr>
          <p:cNvPr id="10" name="Content Placeholder 13">
            <a:extLst>
              <a:ext uri="{FF2B5EF4-FFF2-40B4-BE49-F238E27FC236}">
                <a16:creationId xmlns:a16="http://schemas.microsoft.com/office/drawing/2014/main" id="{7796A598-D9EF-4E6F-A691-A1D5B0115368}"/>
              </a:ext>
            </a:extLst>
          </p:cNvPr>
          <p:cNvSpPr>
            <a:spLocks noGrp="1"/>
          </p:cNvSpPr>
          <p:nvPr>
            <p:ph idx="1"/>
          </p:nvPr>
        </p:nvSpPr>
        <p:spPr>
          <a:xfrm>
            <a:off x="348342" y="965560"/>
            <a:ext cx="11495313" cy="53659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20000"/>
              </a:lnSpc>
              <a:spcBef>
                <a:spcPts val="600"/>
              </a:spcBef>
              <a:spcAft>
                <a:spcPts val="600"/>
              </a:spcAft>
              <a:buNone/>
            </a:pPr>
            <a:r>
              <a:rPr lang="en-US" b="1">
                <a:solidFill>
                  <a:srgbClr val="00B050"/>
                </a:solidFill>
                <a:latin typeface="Times New Roman" panose="02020603050405020304" pitchFamily="18" charset="0"/>
                <a:cs typeface="Times New Roman" panose="02020603050405020304" pitchFamily="18" charset="0"/>
              </a:rPr>
              <a:t>Bài 4: </a:t>
            </a:r>
            <a:r>
              <a:rPr lang="en-US">
                <a:solidFill>
                  <a:schemeClr val="tx2"/>
                </a:solidFill>
                <a:latin typeface="Times New Roman" panose="02020603050405020304" pitchFamily="18" charset="0"/>
                <a:cs typeface="Times New Roman" panose="02020603050405020304" pitchFamily="18" charset="0"/>
              </a:rPr>
              <a:t>Trong các câu sau đây, những câu nào đúng?</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Trong các ngôn ngữ lập trình bậc cao đều có kiểu dữ liệu để lưu trữ một dãy hữu hạn các phần tử</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Trong ngôn ngữ lập trình Python, dữ liệu kiểu danh sách là một dãy hữu hạn các phần tử cho phép truy cập đến từng phần tử của nó</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Python bắt buộc các phần tử của một danh sách phải có cùng một kiểu dữ liệu.</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Phải khởi tạo một danh sách trong Python bằng ghép gán trong c</a:t>
            </a:r>
            <a:r>
              <a:rPr lang="vi-VN">
                <a:solidFill>
                  <a:schemeClr val="tx2"/>
                </a:solidFill>
                <a:latin typeface="Times New Roman" panose="02020603050405020304" pitchFamily="18" charset="0"/>
                <a:cs typeface="Times New Roman" panose="02020603050405020304" pitchFamily="18" charset="0"/>
              </a:rPr>
              <a:t>hương trình</a:t>
            </a:r>
            <a:r>
              <a:rPr lang="en-US">
                <a:solidFill>
                  <a:schemeClr val="tx2"/>
                </a:solidFill>
                <a:latin typeface="Times New Roman" panose="02020603050405020304" pitchFamily="18" charset="0"/>
                <a:cs typeface="Times New Roman" panose="02020603050405020304" pitchFamily="18" charset="0"/>
              </a:rPr>
              <a:t>, không thể nhập các phần tử của danh sách từ bàn phím</a:t>
            </a:r>
          </a:p>
          <a:p>
            <a:pPr marL="514350" indent="-514350" algn="just">
              <a:lnSpc>
                <a:spcPct val="120000"/>
              </a:lnSpc>
              <a:spcBef>
                <a:spcPts val="600"/>
              </a:spcBef>
              <a:spcAft>
                <a:spcPts val="600"/>
              </a:spcAft>
              <a:buAutoNum type="arabicParenR"/>
            </a:pPr>
            <a:r>
              <a:rPr lang="en-US">
                <a:solidFill>
                  <a:schemeClr val="tx2"/>
                </a:solidFill>
                <a:latin typeface="Times New Roman" panose="02020603050405020304" pitchFamily="18" charset="0"/>
                <a:cs typeface="Times New Roman" panose="02020603050405020304" pitchFamily="18" charset="0"/>
              </a:rPr>
              <a:t>Python chỉ cung cấp những hàm sau đây để xử lí danh sách: append(), pop(), insert(), sort(), clear().</a:t>
            </a:r>
          </a:p>
        </p:txBody>
      </p:sp>
      <p:sp>
        <p:nvSpPr>
          <p:cNvPr id="3" name="Oval 2">
            <a:extLst>
              <a:ext uri="{FF2B5EF4-FFF2-40B4-BE49-F238E27FC236}">
                <a16:creationId xmlns:a16="http://schemas.microsoft.com/office/drawing/2014/main" id="{E3E37404-C054-46C2-AEA7-95C27EADE303}"/>
              </a:ext>
            </a:extLst>
          </p:cNvPr>
          <p:cNvSpPr/>
          <p:nvPr/>
        </p:nvSpPr>
        <p:spPr>
          <a:xfrm>
            <a:off x="316671" y="1638641"/>
            <a:ext cx="403765" cy="403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CA359F-6D01-4DC1-BE5B-0AEF943E9AB4}"/>
              </a:ext>
            </a:extLst>
          </p:cNvPr>
          <p:cNvSpPr/>
          <p:nvPr/>
        </p:nvSpPr>
        <p:spPr>
          <a:xfrm>
            <a:off x="348338" y="2687776"/>
            <a:ext cx="413663" cy="403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7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696308" y="1094808"/>
            <a:ext cx="6096000" cy="3912066"/>
          </a:xfrm>
          <a:prstGeom prst="cloudCallout">
            <a:avLst/>
          </a:prstGeom>
        </p:spPr>
        <p:style>
          <a:lnRef idx="2">
            <a:schemeClr val="accent1"/>
          </a:lnRef>
          <a:fillRef idx="1">
            <a:schemeClr val="lt1"/>
          </a:fillRef>
          <a:effectRef idx="0">
            <a:schemeClr val="accent1"/>
          </a:effectRef>
          <a:fontRef idx="minor">
            <a:schemeClr val="dk1"/>
          </a:fontRef>
        </p:style>
        <p:txBody>
          <a:bodyPr>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Khởi tạo dữ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ệ</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u </a:t>
            </a:r>
            <a:r>
              <a:rPr lang="vi-VN" sz="2800">
                <a:latin typeface="Times New Roman" panose="02020603050405020304" pitchFamily="18" charset="0"/>
                <a:ea typeface="Times New Roman" panose="02020603050405020304" pitchFamily="18" charset="0"/>
                <a:cs typeface="Times New Roman" panose="02020603050405020304" pitchFamily="18" charset="0"/>
              </a:rPr>
              <a:t>danh sách như thế nào? Cách truy cập, thay đổi giá trị và xóa một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ph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ầ</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 </a:t>
            </a:r>
            <a:r>
              <a:rPr lang="vi-VN" sz="2800">
                <a:latin typeface="Times New Roman" panose="02020603050405020304" pitchFamily="18" charset="0"/>
                <a:ea typeface="Times New Roman" panose="02020603050405020304" pitchFamily="18" charset="0"/>
                <a:cs typeface="Times New Roman" panose="02020603050405020304" pitchFamily="18" charset="0"/>
              </a:rPr>
              <a:t>tử trong danh sách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44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Autofit/>
          </a:bodyPr>
          <a:lstStyle/>
          <a:p>
            <a:r>
              <a:rPr lang="en-US" sz="4000" b="1">
                <a:solidFill>
                  <a:srgbClr val="7030A0"/>
                </a:solidFill>
              </a:rPr>
              <a:t>1. Kiểu dữ liệu danh sách</a:t>
            </a:r>
          </a:p>
        </p:txBody>
      </p:sp>
      <p:sp>
        <p:nvSpPr>
          <p:cNvPr id="4" name="Rounded Rectangle 3"/>
          <p:cNvSpPr/>
          <p:nvPr/>
        </p:nvSpPr>
        <p:spPr>
          <a:xfrm>
            <a:off x="548837" y="1274275"/>
            <a:ext cx="10808677" cy="558450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tìm hiểu kiểu dữ liệu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[1,2,3,4,5]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 [1.5, 2, "Python", "List", 0] </a:t>
            </a:r>
          </a:p>
          <a:p>
            <a:pPr algn="just">
              <a:spcBef>
                <a:spcPts val="600"/>
              </a:spcBef>
              <a:spcAft>
                <a:spcPts val="600"/>
              </a:spcAft>
              <a:tabLst>
                <a:tab pos="223837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A[0]</a:t>
            </a:r>
          </a:p>
          <a:p>
            <a:pPr algn="just">
              <a:spcBef>
                <a:spcPts val="600"/>
              </a:spcBef>
              <a:spcAft>
                <a:spcPts val="600"/>
              </a:spcAft>
              <a:tabLst>
                <a:tab pos="223837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223837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B[2]	</a:t>
            </a:r>
          </a:p>
          <a:p>
            <a:pPr algn="just">
              <a:spcBef>
                <a:spcPts val="600"/>
              </a:spcBef>
              <a:spcAft>
                <a:spcPts val="600"/>
              </a:spcAft>
              <a:tabLst>
                <a:tab pos="223837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"Python”</a:t>
            </a:r>
          </a:p>
          <a:p>
            <a:pPr marL="342900" lvl="0" indent="-342900" algn="just">
              <a:spcBef>
                <a:spcPts val="600"/>
              </a:spcBef>
              <a:spcAft>
                <a:spcPts val="600"/>
              </a:spcAft>
              <a:buFont typeface="Wingdings" panose="05000000000000000000" pitchFamily="2" charset="2"/>
              <a:buChar char=""/>
              <a:tabLst>
                <a:tab pos="223837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Có thể truy cập từng phần tử của danh sách thông qua chỉ số. Chỉ số của list đánh số từ 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arn(inVertical)">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31631" y="1095604"/>
            <a:ext cx="10175630" cy="480131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Khởi tạo kiểu dữ liệu danh sách trong Python: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&lt;tên list&gt;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đó:</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giá trị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&lt;V</a:t>
            </a:r>
            <a:r>
              <a:rPr lang="en-US" sz="2800" baseline="-250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có kiểu dữ liệu khác nhau (số nguyên, số thực,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Danh sách của Python có thể gồm các phần tử có kiểu dữ liệu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584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080" y="313899"/>
            <a:ext cx="11468669" cy="629959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biết cách thay đổi hoặc xoá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 = [1,2,3,4,5]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len(A)    </a:t>
            </a:r>
            <a:r>
              <a:rPr lang="en-US" sz="2800">
                <a:solidFill>
                  <a:schemeClr val="tx2">
                    <a:lumMod val="85000"/>
                    <a:lumOff val="15000"/>
                  </a:schemeClr>
                </a:solidFill>
                <a:latin typeface="Times New Roman" panose="02020603050405020304" pitchFamily="18" charset="0"/>
                <a:ea typeface="Times New Roman" panose="02020603050405020304" pitchFamily="18" charset="0"/>
                <a:cs typeface="Times New Roman" panose="02020603050405020304" pitchFamily="18" charset="0"/>
              </a:rPr>
              <a:t># tính độ dài danh sách</a:t>
            </a:r>
            <a:endParaRPr lang="en-US" sz="2800">
              <a:solidFill>
                <a:schemeClr val="tx2">
                  <a:lumMod val="85000"/>
                  <a:lumOff val="1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A[1]  =  "One"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48895"/>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Thay đổi giá trị của từng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tử bằng lệnh gán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'One', 3, 4, 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Lệnh del để xóa một phần tử của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del </a:t>
            </a:r>
            <a:r>
              <a:rPr lang="en-US" sz="280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'One', 3, 4]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35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4738" y="1025267"/>
            <a:ext cx="994116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cách tạo danh sách rỗng (có độ dài 0) và các phép toán ghép danh sách (phép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A0249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[1,2] + [3,4,5,6]  # ghép hai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2, 3, 4, 5, 6]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33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84739" y="1264578"/>
            <a:ext cx="10456984" cy="459700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List là kiểu dữ liệu danh sách (dãy, mảng) trong Python. Tạo list bằng lệnh gán với các phần tử trong cặp dấu ngoặc []. Các phần tử của danh sách có thể có các kiểu dữ liệu khác nhau. Truy cập hoặc thay đổi giá trị của từng phần tử thông qua chỉ số: &lt;danh sách&gt;[&lt;chỉ số&gt;]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Chỉ số của danh sách bắt dầu từ 0 đến len( ) – 1, trong đó len( ) là lệnh tính độ dài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6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9594" y="1369039"/>
            <a:ext cx="10128006"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Cho danh sách A = [1, 0, “One”, 9, 15, “Two”, True, False]. Hãy cho biết giá trị các phần tử:</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A[0]             b) A[2]</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 A[7]             d) A[len(A)]</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A là một danh sách các số, mỗi lệnh sau thực hiện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48895">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A = A  + [10]             b) del </a:t>
            </a:r>
            <a:r>
              <a:rPr lang="en-US" sz="2800" smtClean="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202124"/>
                </a:solidFill>
                <a:latin typeface="Times New Roman" panose="02020603050405020304" pitchFamily="18" charset="0"/>
                <a:ea typeface="Times New Roman" panose="02020603050405020304" pitchFamily="18" charset="0"/>
              </a:rPr>
              <a:t>c) A = [100] + A             d) A = A[1] *25</a:t>
            </a:r>
            <a:endParaRPr lang="en-US" sz="280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231" b="94769" l="10000" r="90000"/>
                    </a14:imgEffect>
                  </a14:imgLayer>
                </a14:imgProps>
              </a:ext>
            </a:extLst>
          </a:blip>
          <a:stretch>
            <a:fillRect/>
          </a:stretch>
        </p:blipFill>
        <p:spPr>
          <a:xfrm>
            <a:off x="5174775" y="0"/>
            <a:ext cx="1498979" cy="1498979"/>
          </a:xfrm>
          <a:prstGeom prst="rect">
            <a:avLst/>
          </a:prstGeom>
        </p:spPr>
      </p:pic>
    </p:spTree>
    <p:extLst>
      <p:ext uri="{BB962C8B-B14F-4D97-AF65-F5344CB8AC3E}">
        <p14:creationId xmlns:p14="http://schemas.microsoft.com/office/powerpoint/2010/main" val="240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246</TotalTime>
  <Words>1716</Words>
  <Application>Microsoft Office PowerPoint</Application>
  <PresentationFormat>Widescreen</PresentationFormat>
  <Paragraphs>119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Segoe Print</vt:lpstr>
      <vt:lpstr>Times New Roman</vt:lpstr>
      <vt:lpstr>Wingdings</vt:lpstr>
      <vt:lpstr>Nature Illustration 16x9</vt:lpstr>
      <vt:lpstr>BÀI 22 KIỂU DỮ LIỆU DANH SÁCH</vt:lpstr>
      <vt:lpstr>PowerPoint Presentation</vt:lpstr>
      <vt:lpstr>PowerPoint Presentation</vt:lpstr>
      <vt:lpstr>1. Kiểu dữ liệu danh sách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PowerPoint Presentation</vt:lpstr>
      <vt:lpstr>BÀI TẬP</vt:lpstr>
      <vt:lpstr>PowerPoint Presentation</vt:lpstr>
      <vt:lpstr>BÀI TẬP</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admin</cp:lastModifiedBy>
  <cp:revision>13</cp:revision>
  <dcterms:created xsi:type="dcterms:W3CDTF">2022-01-18T11:55:35Z</dcterms:created>
  <dcterms:modified xsi:type="dcterms:W3CDTF">2022-06-20T05:08:20Z</dcterms:modified>
</cp:coreProperties>
</file>