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89" r:id="rId3"/>
    <p:sldId id="290" r:id="rId4"/>
    <p:sldId id="293" r:id="rId5"/>
    <p:sldId id="297" r:id="rId6"/>
    <p:sldId id="298" r:id="rId7"/>
    <p:sldId id="303" r:id="rId8"/>
    <p:sldId id="301" r:id="rId9"/>
    <p:sldId id="28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E6E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7" autoAdjust="0"/>
    <p:restoredTop sz="94660"/>
  </p:normalViewPr>
  <p:slideViewPr>
    <p:cSldViewPr snapToGrid="0">
      <p:cViewPr>
        <p:scale>
          <a:sx n="81" d="100"/>
          <a:sy n="81" d="100"/>
        </p:scale>
        <p:origin x="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9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1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9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3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1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7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4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8767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t="6098" b="793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1760" y="1262158"/>
            <a:ext cx="9428480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6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endParaRPr lang="en-US" altLang="zh-CN" sz="6600" b="1" dirty="0">
              <a:solidFill>
                <a:srgbClr val="7CAE6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4F15724-CA1E-744C-B62C-DBC38C79B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" y="3180700"/>
            <a:ext cx="4572000" cy="367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76F727-2559-3A42-9F1A-09AD6C1F3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0"/>
            <a:ext cx="9026769" cy="67818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EC0713E-8B54-2B4B-8A84-FCCE7B108040}"/>
              </a:ext>
            </a:extLst>
          </p:cNvPr>
          <p:cNvSpPr txBox="1"/>
          <p:nvPr/>
        </p:nvSpPr>
        <p:spPr>
          <a:xfrm>
            <a:off x="5427785" y="1248097"/>
            <a:ext cx="5158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Ở </a:t>
            </a:r>
            <a:r>
              <a:rPr lang="en-US" sz="3600" i="1" dirty="0" err="1"/>
              <a:t>bài</a:t>
            </a:r>
            <a:r>
              <a:rPr lang="en-US" sz="3600" i="1" dirty="0"/>
              <a:t> 1 </a:t>
            </a:r>
            <a:r>
              <a:rPr lang="en-US" sz="3600" i="1" dirty="0" err="1"/>
              <a:t>và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 2,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đã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học</a:t>
            </a:r>
            <a:r>
              <a:rPr lang="en-US" sz="3600" i="1" dirty="0"/>
              <a:t> </a:t>
            </a:r>
            <a:r>
              <a:rPr lang="en-US" sz="3600" i="1" dirty="0" err="1"/>
              <a:t>những</a:t>
            </a:r>
            <a:r>
              <a:rPr lang="en-US" sz="3600" i="1" dirty="0"/>
              <a:t> </a:t>
            </a:r>
            <a:r>
              <a:rPr lang="en-US" sz="3600" i="1" dirty="0" err="1"/>
              <a:t>thể</a:t>
            </a:r>
            <a:r>
              <a:rPr lang="en-US" sz="3600" i="1" dirty="0"/>
              <a:t> </a:t>
            </a:r>
            <a:r>
              <a:rPr lang="en-US" sz="3600" i="1" dirty="0" err="1"/>
              <a:t>loại</a:t>
            </a:r>
            <a:r>
              <a:rPr lang="en-US" sz="3600" i="1" dirty="0"/>
              <a:t> </a:t>
            </a:r>
            <a:r>
              <a:rPr lang="en-US" sz="3600" i="1" dirty="0" err="1"/>
              <a:t>văn</a:t>
            </a:r>
            <a:r>
              <a:rPr lang="en-US" sz="3600" i="1" dirty="0"/>
              <a:t> </a:t>
            </a:r>
            <a:r>
              <a:rPr lang="en-US" sz="3600" i="1" dirty="0" err="1"/>
              <a:t>học</a:t>
            </a:r>
            <a:r>
              <a:rPr lang="en-US" sz="3600" i="1" dirty="0"/>
              <a:t> </a:t>
            </a:r>
            <a:r>
              <a:rPr lang="en-US" sz="3600" i="1" dirty="0" err="1"/>
              <a:t>nào</a:t>
            </a:r>
            <a:r>
              <a:rPr lang="en-US" sz="3600" i="1" dirty="0"/>
              <a:t>? </a:t>
            </a:r>
            <a:r>
              <a:rPr lang="en-US" sz="3600" i="1" dirty="0" err="1"/>
              <a:t>Những</a:t>
            </a:r>
            <a:r>
              <a:rPr lang="en-US" sz="3600" i="1" dirty="0"/>
              <a:t> </a:t>
            </a:r>
            <a:r>
              <a:rPr lang="en-US" sz="3600" i="1" dirty="0" err="1"/>
              <a:t>điều</a:t>
            </a:r>
            <a:r>
              <a:rPr lang="en-US" sz="3600" i="1" dirty="0"/>
              <a:t> </a:t>
            </a:r>
            <a:r>
              <a:rPr lang="en-US" sz="3600" i="1" dirty="0" err="1"/>
              <a:t>em</a:t>
            </a:r>
            <a:r>
              <a:rPr lang="en-US" sz="3600" i="1" dirty="0"/>
              <a:t> </a:t>
            </a:r>
            <a:r>
              <a:rPr lang="en-US" sz="3600" i="1" dirty="0" err="1"/>
              <a:t>còn</a:t>
            </a:r>
            <a:r>
              <a:rPr lang="en-US" sz="3600" i="1" dirty="0"/>
              <a:t> </a:t>
            </a:r>
            <a:r>
              <a:rPr lang="en-US" sz="3600" i="1" dirty="0" err="1"/>
              <a:t>băn</a:t>
            </a:r>
            <a:r>
              <a:rPr lang="en-US" sz="3600" i="1" dirty="0"/>
              <a:t> </a:t>
            </a:r>
            <a:r>
              <a:rPr lang="en-US" sz="3600" i="1" dirty="0" err="1"/>
              <a:t>khoăn</a:t>
            </a:r>
            <a:r>
              <a:rPr lang="en-US" sz="3600" i="1" dirty="0"/>
              <a:t> </a:t>
            </a:r>
            <a:r>
              <a:rPr lang="en-US" sz="3600" i="1" dirty="0" err="1"/>
              <a:t>về</a:t>
            </a:r>
            <a:r>
              <a:rPr lang="en-US" sz="3600" i="1" dirty="0"/>
              <a:t> </a:t>
            </a:r>
            <a:r>
              <a:rPr lang="en-US" sz="3600" i="1" dirty="0" err="1"/>
              <a:t>việc</a:t>
            </a:r>
            <a:r>
              <a:rPr lang="en-US" sz="3600" i="1" dirty="0"/>
              <a:t> </a:t>
            </a:r>
            <a:r>
              <a:rPr lang="en-US" sz="3600" i="1" dirty="0" err="1"/>
              <a:t>tiếp</a:t>
            </a:r>
            <a:r>
              <a:rPr lang="en-US" sz="3600" i="1" dirty="0"/>
              <a:t> </a:t>
            </a:r>
            <a:r>
              <a:rPr lang="en-US" sz="3600" i="1" dirty="0" err="1"/>
              <a:t>nhận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văn</a:t>
            </a:r>
            <a:r>
              <a:rPr lang="en-US" sz="3600" i="1" dirty="0"/>
              <a:t> </a:t>
            </a:r>
            <a:r>
              <a:rPr lang="en-US" sz="3600" i="1" dirty="0" err="1"/>
              <a:t>bản</a:t>
            </a:r>
            <a:r>
              <a:rPr lang="en-US" sz="3600" i="1" dirty="0"/>
              <a:t> </a:t>
            </a:r>
            <a:r>
              <a:rPr lang="en-US" sz="3600" i="1" dirty="0" err="1"/>
              <a:t>thuộc</a:t>
            </a:r>
            <a:r>
              <a:rPr lang="en-US" sz="3600" i="1" dirty="0"/>
              <a:t> </a:t>
            </a:r>
            <a:r>
              <a:rPr lang="en-US" sz="3600" i="1" dirty="0" err="1"/>
              <a:t>thể</a:t>
            </a:r>
            <a:r>
              <a:rPr lang="en-US" sz="3600" i="1" dirty="0"/>
              <a:t> </a:t>
            </a:r>
            <a:r>
              <a:rPr lang="en-US" sz="3600" i="1" dirty="0" err="1"/>
              <a:t>loại</a:t>
            </a:r>
            <a:r>
              <a:rPr lang="en-US" sz="3600" i="1" dirty="0"/>
              <a:t> </a:t>
            </a:r>
            <a:r>
              <a:rPr lang="en-US" sz="3600" i="1" dirty="0" err="1"/>
              <a:t>ấy</a:t>
            </a:r>
            <a:r>
              <a:rPr lang="en-US" sz="3600" i="1" dirty="0"/>
              <a:t>?</a:t>
            </a:r>
            <a:endParaRPr lang="x-non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AA02791-5DEF-4C69-9D89-344D800B6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xmlns="" id="{76062EAF-7E69-4163-83B2-E347E6C9FB0F}"/>
              </a:ext>
            </a:extLst>
          </p:cNvPr>
          <p:cNvSpPr txBox="1"/>
          <p:nvPr/>
        </p:nvSpPr>
        <p:spPr>
          <a:xfrm>
            <a:off x="1842467" y="2705725"/>
            <a:ext cx="85070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Tri thức Ngữ văn</a:t>
            </a:r>
            <a:endParaRPr lang="en-US" altLang="zh-CN" sz="8800" b="1" dirty="0">
              <a:solidFill>
                <a:srgbClr val="7CAE6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850D65C-40DF-4C47-BCE9-5C867D46B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EA373238-7EED-49B7-86F0-AB5FF6A52A6E}"/>
              </a:ext>
            </a:extLst>
          </p:cNvPr>
          <p:cNvGrpSpPr/>
          <p:nvPr/>
        </p:nvGrpSpPr>
        <p:grpSpPr>
          <a:xfrm>
            <a:off x="4233766" y="867860"/>
            <a:ext cx="4952764" cy="3381264"/>
            <a:chOff x="6018346" y="2448927"/>
            <a:chExt cx="4115736" cy="280982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838DE112-7E39-49D1-8D25-C213A4273BA4}"/>
                </a:ext>
              </a:extLst>
            </p:cNvPr>
            <p:cNvSpPr/>
            <p:nvPr/>
          </p:nvSpPr>
          <p:spPr>
            <a:xfrm>
              <a:off x="6018346" y="3120111"/>
              <a:ext cx="161072" cy="161072"/>
            </a:xfrm>
            <a:prstGeom prst="ellipse">
              <a:avLst/>
            </a:prstGeom>
            <a:solidFill>
              <a:srgbClr val="7CAE6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7CA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xmlns="" id="{389CF54B-8028-41B6-A137-41B5725F1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542" y="2448927"/>
              <a:ext cx="3762540" cy="35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endParaRPr lang="en-US" altLang="zh-CN" sz="2799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EB842AF1-C13C-445E-8177-6F1358329A5A}"/>
                </a:ext>
              </a:extLst>
            </p:cNvPr>
            <p:cNvSpPr/>
            <p:nvPr/>
          </p:nvSpPr>
          <p:spPr>
            <a:xfrm>
              <a:off x="6018346" y="3612024"/>
              <a:ext cx="161072" cy="161072"/>
            </a:xfrm>
            <a:prstGeom prst="ellipse">
              <a:avLst/>
            </a:prstGeom>
            <a:solidFill>
              <a:srgbClr val="7CAE6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rgbClr val="7CA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9BE2D295-E917-407A-97E4-26F33B020C87}"/>
                </a:ext>
              </a:extLst>
            </p:cNvPr>
            <p:cNvSpPr/>
            <p:nvPr/>
          </p:nvSpPr>
          <p:spPr>
            <a:xfrm>
              <a:off x="6018346" y="4117697"/>
              <a:ext cx="161072" cy="161072"/>
            </a:xfrm>
            <a:prstGeom prst="ellipse">
              <a:avLst/>
            </a:prstGeom>
            <a:solidFill>
              <a:srgbClr val="7CAE6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7CA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xmlns="" id="{7B0893D9-C0EA-F04C-A6C2-AF96E364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542" y="2941131"/>
              <a:ext cx="3762540" cy="35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Cốt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truyện</a:t>
              </a:r>
              <a:endParaRPr lang="en-US" altLang="zh-CN" sz="2799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xmlns="" id="{7AB4A0C7-92ED-C34C-A82E-F9B218EE6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542" y="3513580"/>
              <a:ext cx="3762540" cy="35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Nhân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vật</a:t>
              </a:r>
              <a:endParaRPr lang="en-US" altLang="zh-CN" sz="2799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xmlns="" id="{9697F294-59B7-054A-8986-EEB6E265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542" y="4019251"/>
              <a:ext cx="3762540" cy="35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kể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chuyện</a:t>
              </a:r>
              <a:endParaRPr lang="en-US" altLang="zh-CN" sz="2799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椭圆 28">
              <a:extLst>
                <a:ext uri="{FF2B5EF4-FFF2-40B4-BE49-F238E27FC236}">
                  <a16:creationId xmlns:a16="http://schemas.microsoft.com/office/drawing/2014/main" xmlns="" id="{0F4146EB-6F01-2E44-901D-3624DDB6105A}"/>
                </a:ext>
              </a:extLst>
            </p:cNvPr>
            <p:cNvSpPr/>
            <p:nvPr/>
          </p:nvSpPr>
          <p:spPr>
            <a:xfrm>
              <a:off x="6018346" y="4641279"/>
              <a:ext cx="161072" cy="161072"/>
            </a:xfrm>
            <a:prstGeom prst="ellipse">
              <a:avLst/>
            </a:prstGeom>
            <a:solidFill>
              <a:srgbClr val="7CAE6E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solidFill>
                  <a:srgbClr val="7CAE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9">
              <a:extLst>
                <a:ext uri="{FF2B5EF4-FFF2-40B4-BE49-F238E27FC236}">
                  <a16:creationId xmlns:a16="http://schemas.microsoft.com/office/drawing/2014/main" xmlns="" id="{12885A69-2476-F54F-85E4-BB953396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1542" y="4542833"/>
              <a:ext cx="3762540" cy="71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người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kể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chuyện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nhân</a:t>
              </a:r>
              <a:r>
                <a:rPr lang="en-US" altLang="zh-CN" sz="2799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99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vật</a:t>
              </a:r>
              <a:endParaRPr lang="en-US" altLang="zh-CN" sz="2799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MH_Others_2">
            <a:extLst>
              <a:ext uri="{FF2B5EF4-FFF2-40B4-BE49-F238E27FC236}">
                <a16:creationId xmlns:a16="http://schemas.microsoft.com/office/drawing/2014/main" xmlns="" id="{65D7D217-F591-42D7-B984-D6E95DE7B1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7046" y="1240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5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Truyện</a:t>
            </a:r>
            <a:r>
              <a:rPr lang="en-US" altLang="zh-CN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truyện</a:t>
            </a:r>
            <a:r>
              <a:rPr lang="en-US" altLang="zh-CN" sz="540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540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thoại</a:t>
            </a:r>
            <a:endParaRPr lang="en-US" altLang="zh-CN" sz="5400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6122538"/>
            <a:ext cx="12192000" cy="735462"/>
          </a:xfrm>
          <a:prstGeom prst="rect">
            <a:avLst/>
          </a:prstGeom>
        </p:spPr>
      </p:pic>
      <p:sp>
        <p:nvSpPr>
          <p:cNvPr id="20" name="矩形: 圆角 13">
            <a:extLst>
              <a:ext uri="{FF2B5EF4-FFF2-40B4-BE49-F238E27FC236}">
                <a16:creationId xmlns:a16="http://schemas.microsoft.com/office/drawing/2014/main" xmlns="" id="{5FF62CA1-0A00-0B4D-9222-DBF50764B5E8}"/>
              </a:ext>
            </a:extLst>
          </p:cNvPr>
          <p:cNvSpPr/>
          <p:nvPr/>
        </p:nvSpPr>
        <p:spPr>
          <a:xfrm>
            <a:off x="3325038" y="2084128"/>
            <a:ext cx="5933518" cy="1553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4" name="矩形: 圆角 16">
            <a:extLst>
              <a:ext uri="{FF2B5EF4-FFF2-40B4-BE49-F238E27FC236}">
                <a16:creationId xmlns:a16="http://schemas.microsoft.com/office/drawing/2014/main" xmlns="" id="{5AAD5094-83C4-4C4F-A785-EC1727F5AAC9}"/>
              </a:ext>
            </a:extLst>
          </p:cNvPr>
          <p:cNvSpPr/>
          <p:nvPr/>
        </p:nvSpPr>
        <p:spPr>
          <a:xfrm>
            <a:off x="3413024" y="3900092"/>
            <a:ext cx="5933518" cy="1553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36" name="组合 22">
            <a:extLst>
              <a:ext uri="{FF2B5EF4-FFF2-40B4-BE49-F238E27FC236}">
                <a16:creationId xmlns:a16="http://schemas.microsoft.com/office/drawing/2014/main" xmlns="" id="{16D13040-6D29-F74D-A8CB-1DF1807F80F1}"/>
              </a:ext>
            </a:extLst>
          </p:cNvPr>
          <p:cNvGrpSpPr/>
          <p:nvPr/>
        </p:nvGrpSpPr>
        <p:grpSpPr>
          <a:xfrm>
            <a:off x="2128580" y="2084128"/>
            <a:ext cx="1546121" cy="1553496"/>
            <a:chOff x="5601542" y="2483063"/>
            <a:chExt cx="1546121" cy="1553496"/>
          </a:xfrm>
        </p:grpSpPr>
        <p:pic>
          <p:nvPicPr>
            <p:cNvPr id="37" name="图片 18">
              <a:extLst>
                <a:ext uri="{FF2B5EF4-FFF2-40B4-BE49-F238E27FC236}">
                  <a16:creationId xmlns:a16="http://schemas.microsoft.com/office/drawing/2014/main" xmlns="" id="{09CC9206-2A74-1947-AE91-106AE6287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23265" b="28528"/>
            <a:stretch>
              <a:fillRect/>
            </a:stretch>
          </p:blipFill>
          <p:spPr>
            <a:xfrm>
              <a:off x="5601542" y="2483063"/>
              <a:ext cx="1546121" cy="1553496"/>
            </a:xfrm>
            <a:prstGeom prst="rect">
              <a:avLst/>
            </a:prstGeom>
          </p:spPr>
        </p:pic>
        <p:sp>
          <p:nvSpPr>
            <p:cNvPr id="38" name="文本框 20">
              <a:extLst>
                <a:ext uri="{FF2B5EF4-FFF2-40B4-BE49-F238E27FC236}">
                  <a16:creationId xmlns:a16="http://schemas.microsoft.com/office/drawing/2014/main" xmlns="" id="{FF717ED3-978B-9C40-8002-FD016C27C8CF}"/>
                </a:ext>
              </a:extLst>
            </p:cNvPr>
            <p:cNvSpPr txBox="1"/>
            <p:nvPr/>
          </p:nvSpPr>
          <p:spPr>
            <a:xfrm>
              <a:off x="5952586" y="3016371"/>
              <a:ext cx="1103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ea typeface="方正黑体简体" panose="03000509000000000000" pitchFamily="65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39" name="组合 23">
            <a:extLst>
              <a:ext uri="{FF2B5EF4-FFF2-40B4-BE49-F238E27FC236}">
                <a16:creationId xmlns:a16="http://schemas.microsoft.com/office/drawing/2014/main" xmlns="" id="{CE248815-8A67-294D-AFFA-77764A0FDE8D}"/>
              </a:ext>
            </a:extLst>
          </p:cNvPr>
          <p:cNvGrpSpPr/>
          <p:nvPr/>
        </p:nvGrpSpPr>
        <p:grpSpPr>
          <a:xfrm>
            <a:off x="1979517" y="4026006"/>
            <a:ext cx="1546121" cy="1553496"/>
            <a:chOff x="5574453" y="4217428"/>
            <a:chExt cx="1546121" cy="1553496"/>
          </a:xfrm>
        </p:grpSpPr>
        <p:pic>
          <p:nvPicPr>
            <p:cNvPr id="40" name="图片 19">
              <a:extLst>
                <a:ext uri="{FF2B5EF4-FFF2-40B4-BE49-F238E27FC236}">
                  <a16:creationId xmlns:a16="http://schemas.microsoft.com/office/drawing/2014/main" xmlns="" id="{BB2D41FC-91BD-9642-BA89-F5945ECED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23265" b="28528"/>
            <a:stretch>
              <a:fillRect/>
            </a:stretch>
          </p:blipFill>
          <p:spPr>
            <a:xfrm>
              <a:off x="5574453" y="4217428"/>
              <a:ext cx="1546121" cy="1553496"/>
            </a:xfrm>
            <a:prstGeom prst="rect">
              <a:avLst/>
            </a:prstGeom>
          </p:spPr>
        </p:pic>
        <p:sp>
          <p:nvSpPr>
            <p:cNvPr id="41" name="文本框 21">
              <a:extLst>
                <a:ext uri="{FF2B5EF4-FFF2-40B4-BE49-F238E27FC236}">
                  <a16:creationId xmlns:a16="http://schemas.microsoft.com/office/drawing/2014/main" xmlns="" id="{39A8BB9E-1D53-E04F-9F47-9116A8B0E0A6}"/>
                </a:ext>
              </a:extLst>
            </p:cNvPr>
            <p:cNvSpPr txBox="1"/>
            <p:nvPr/>
          </p:nvSpPr>
          <p:spPr>
            <a:xfrm>
              <a:off x="5893742" y="4799418"/>
              <a:ext cx="1103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ea typeface="方正黑体简体" panose="03000509000000000000" pitchFamily="65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49" name="矩形: 圆角 13">
            <a:extLst>
              <a:ext uri="{FF2B5EF4-FFF2-40B4-BE49-F238E27FC236}">
                <a16:creationId xmlns:a16="http://schemas.microsoft.com/office/drawing/2014/main" xmlns="" id="{CE82F964-0A66-344B-8990-4A5090233BBF}"/>
              </a:ext>
            </a:extLst>
          </p:cNvPr>
          <p:cNvSpPr/>
          <p:nvPr/>
        </p:nvSpPr>
        <p:spPr>
          <a:xfrm>
            <a:off x="3383195" y="455021"/>
            <a:ext cx="5933518" cy="15534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D0B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51" name="组合 22">
            <a:extLst>
              <a:ext uri="{FF2B5EF4-FFF2-40B4-BE49-F238E27FC236}">
                <a16:creationId xmlns:a16="http://schemas.microsoft.com/office/drawing/2014/main" xmlns="" id="{CB2F5564-1427-6B47-AC4F-4D642A4E200C}"/>
              </a:ext>
            </a:extLst>
          </p:cNvPr>
          <p:cNvGrpSpPr/>
          <p:nvPr/>
        </p:nvGrpSpPr>
        <p:grpSpPr>
          <a:xfrm>
            <a:off x="2195105" y="147827"/>
            <a:ext cx="1546121" cy="1553496"/>
            <a:chOff x="5601542" y="2483063"/>
            <a:chExt cx="1546121" cy="1553496"/>
          </a:xfrm>
        </p:grpSpPr>
        <p:pic>
          <p:nvPicPr>
            <p:cNvPr id="52" name="图片 18">
              <a:extLst>
                <a:ext uri="{FF2B5EF4-FFF2-40B4-BE49-F238E27FC236}">
                  <a16:creationId xmlns:a16="http://schemas.microsoft.com/office/drawing/2014/main" xmlns="" id="{FE289414-6EF4-6046-A171-BC173F73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23265" b="28528"/>
            <a:stretch>
              <a:fillRect/>
            </a:stretch>
          </p:blipFill>
          <p:spPr>
            <a:xfrm>
              <a:off x="5601542" y="2483063"/>
              <a:ext cx="1546121" cy="1553496"/>
            </a:xfrm>
            <a:prstGeom prst="rect">
              <a:avLst/>
            </a:prstGeom>
          </p:spPr>
        </p:pic>
        <p:sp>
          <p:nvSpPr>
            <p:cNvPr id="53" name="文本框 20">
              <a:extLst>
                <a:ext uri="{FF2B5EF4-FFF2-40B4-BE49-F238E27FC236}">
                  <a16:creationId xmlns:a16="http://schemas.microsoft.com/office/drawing/2014/main" xmlns="" id="{5DB254CB-EDED-C74E-9894-F5EF3C16696D}"/>
                </a:ext>
              </a:extLst>
            </p:cNvPr>
            <p:cNvSpPr txBox="1"/>
            <p:nvPr/>
          </p:nvSpPr>
          <p:spPr>
            <a:xfrm>
              <a:off x="5952586" y="3016371"/>
              <a:ext cx="1103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ea typeface="方正黑体简体" panose="03000509000000000000" pitchFamily="65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4" name="图片 27">
            <a:extLst>
              <a:ext uri="{FF2B5EF4-FFF2-40B4-BE49-F238E27FC236}">
                <a16:creationId xmlns:a16="http://schemas.microsoft.com/office/drawing/2014/main" xmlns="" id="{9E2556F2-6CD7-D942-B0BF-DB1F3D65BA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6"/>
          <a:stretch/>
        </p:blipFill>
        <p:spPr>
          <a:xfrm>
            <a:off x="7251249" y="2204591"/>
            <a:ext cx="4767435" cy="3374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6ADA3D-3233-DB44-BE91-C075B3349D90}"/>
              </a:ext>
            </a:extLst>
          </p:cNvPr>
          <p:cNvSpPr txBox="1"/>
          <p:nvPr/>
        </p:nvSpPr>
        <p:spPr>
          <a:xfrm>
            <a:off x="3649821" y="539270"/>
            <a:ext cx="5532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bài thơ có thể thơ nhất định với đặc điểm riêng về số tiếng trong mỗi dòng, số dòng trong mỗi bài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47A1483-F3D1-8C41-BDB8-1FC38C9C773F}"/>
              </a:ext>
            </a:extLst>
          </p:cNvPr>
          <p:cNvSpPr txBox="1"/>
          <p:nvPr/>
        </p:nvSpPr>
        <p:spPr>
          <a:xfrm>
            <a:off x="3525638" y="2206388"/>
            <a:ext cx="5532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thơ cô đọng, giàu nhạc điệu và hình ảnh, sử dụng nhiều biện pháp tu từ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228B044-E4DD-BE44-8B31-8F17AD7A547F}"/>
              </a:ext>
            </a:extLst>
          </p:cNvPr>
          <p:cNvSpPr txBox="1"/>
          <p:nvPr/>
        </p:nvSpPr>
        <p:spPr>
          <a:xfrm>
            <a:off x="3525638" y="4068591"/>
            <a:ext cx="5532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thơ là tình cảm, cảm xúc của nhà thơ trước cuộc sống. Thơ có thể có yếu tố tự sự và miêu tả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15919" y="2716761"/>
            <a:ext cx="6542087" cy="12620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562014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D8822608-8705-C843-8611-AF823450E751}"/>
              </a:ext>
            </a:extLst>
          </p:cNvPr>
          <p:cNvSpPr/>
          <p:nvPr/>
        </p:nvSpPr>
        <p:spPr>
          <a:xfrm>
            <a:off x="1120770" y="1472608"/>
            <a:ext cx="4507669" cy="3912781"/>
          </a:xfrm>
          <a:prstGeom prst="rect">
            <a:avLst/>
          </a:prstGeom>
          <a:solidFill>
            <a:srgbClr val="2B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đơn là từ do một tiếng tạo thành</a:t>
            </a:r>
          </a:p>
          <a:p>
            <a:pPr marL="571500" indent="-571500" algn="just">
              <a:buFont typeface="Wingdings" pitchFamily="2" charset="2"/>
              <a:buChar char="ü"/>
            </a:pP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 là từ do hai hay nhiều tiếng tạo thành.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85" y="1243010"/>
            <a:ext cx="55546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4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88640"/>
            <a:ext cx="3326107" cy="6069066"/>
          </a:xfrm>
          <a:prstGeom prst="rect">
            <a:avLst/>
          </a:prstGeom>
        </p:spPr>
      </p:pic>
      <p:sp>
        <p:nvSpPr>
          <p:cNvPr id="105" name="Freeform 38"/>
          <p:cNvSpPr/>
          <p:nvPr/>
        </p:nvSpPr>
        <p:spPr bwMode="auto">
          <a:xfrm>
            <a:off x="5746675" y="117891"/>
            <a:ext cx="4542387" cy="5824575"/>
          </a:xfrm>
          <a:custGeom>
            <a:avLst/>
            <a:gdLst>
              <a:gd name="T0" fmla="*/ 453 w 489"/>
              <a:gd name="T1" fmla="*/ 421 h 628"/>
              <a:gd name="T2" fmla="*/ 487 w 489"/>
              <a:gd name="T3" fmla="*/ 366 h 628"/>
              <a:gd name="T4" fmla="*/ 453 w 489"/>
              <a:gd name="T5" fmla="*/ 310 h 628"/>
              <a:gd name="T6" fmla="*/ 485 w 489"/>
              <a:gd name="T7" fmla="*/ 265 h 628"/>
              <a:gd name="T8" fmla="*/ 457 w 489"/>
              <a:gd name="T9" fmla="*/ 221 h 628"/>
              <a:gd name="T10" fmla="*/ 489 w 489"/>
              <a:gd name="T11" fmla="*/ 173 h 628"/>
              <a:gd name="T12" fmla="*/ 451 w 489"/>
              <a:gd name="T13" fmla="*/ 124 h 628"/>
              <a:gd name="T14" fmla="*/ 475 w 489"/>
              <a:gd name="T15" fmla="*/ 83 h 628"/>
              <a:gd name="T16" fmla="*/ 430 w 489"/>
              <a:gd name="T17" fmla="*/ 38 h 628"/>
              <a:gd name="T18" fmla="*/ 407 w 489"/>
              <a:gd name="T19" fmla="*/ 44 h 628"/>
              <a:gd name="T20" fmla="*/ 363 w 489"/>
              <a:gd name="T21" fmla="*/ 10 h 628"/>
              <a:gd name="T22" fmla="*/ 328 w 489"/>
              <a:gd name="T23" fmla="*/ 28 h 628"/>
              <a:gd name="T24" fmla="*/ 275 w 489"/>
              <a:gd name="T25" fmla="*/ 0 h 628"/>
              <a:gd name="T26" fmla="*/ 217 w 489"/>
              <a:gd name="T27" fmla="*/ 40 h 628"/>
              <a:gd name="T28" fmla="*/ 168 w 489"/>
              <a:gd name="T29" fmla="*/ 6 h 628"/>
              <a:gd name="T30" fmla="*/ 117 w 489"/>
              <a:gd name="T31" fmla="*/ 48 h 628"/>
              <a:gd name="T32" fmla="*/ 76 w 489"/>
              <a:gd name="T33" fmla="*/ 23 h 628"/>
              <a:gd name="T34" fmla="*/ 31 w 489"/>
              <a:gd name="T35" fmla="*/ 68 h 628"/>
              <a:gd name="T36" fmla="*/ 63 w 489"/>
              <a:gd name="T37" fmla="*/ 112 h 628"/>
              <a:gd name="T38" fmla="*/ 18 w 489"/>
              <a:gd name="T39" fmla="*/ 160 h 628"/>
              <a:gd name="T40" fmla="*/ 37 w 489"/>
              <a:gd name="T41" fmla="*/ 199 h 628"/>
              <a:gd name="T42" fmla="*/ 0 w 489"/>
              <a:gd name="T43" fmla="*/ 246 h 628"/>
              <a:gd name="T44" fmla="*/ 30 w 489"/>
              <a:gd name="T45" fmla="*/ 291 h 628"/>
              <a:gd name="T46" fmla="*/ 10 w 489"/>
              <a:gd name="T47" fmla="*/ 337 h 628"/>
              <a:gd name="T48" fmla="*/ 40 w 489"/>
              <a:gd name="T49" fmla="*/ 390 h 628"/>
              <a:gd name="T50" fmla="*/ 12 w 489"/>
              <a:gd name="T51" fmla="*/ 442 h 628"/>
              <a:gd name="T52" fmla="*/ 41 w 489"/>
              <a:gd name="T53" fmla="*/ 495 h 628"/>
              <a:gd name="T54" fmla="*/ 20 w 489"/>
              <a:gd name="T55" fmla="*/ 535 h 628"/>
              <a:gd name="T56" fmla="*/ 69 w 489"/>
              <a:gd name="T57" fmla="*/ 584 h 628"/>
              <a:gd name="T58" fmla="*/ 88 w 489"/>
              <a:gd name="T59" fmla="*/ 580 h 628"/>
              <a:gd name="T60" fmla="*/ 134 w 489"/>
              <a:gd name="T61" fmla="*/ 624 h 628"/>
              <a:gd name="T62" fmla="*/ 173 w 489"/>
              <a:gd name="T63" fmla="*/ 602 h 628"/>
              <a:gd name="T64" fmla="*/ 215 w 489"/>
              <a:gd name="T65" fmla="*/ 628 h 628"/>
              <a:gd name="T66" fmla="*/ 262 w 489"/>
              <a:gd name="T67" fmla="*/ 594 h 628"/>
              <a:gd name="T68" fmla="*/ 315 w 489"/>
              <a:gd name="T69" fmla="*/ 623 h 628"/>
              <a:gd name="T70" fmla="*/ 370 w 489"/>
              <a:gd name="T71" fmla="*/ 589 h 628"/>
              <a:gd name="T72" fmla="*/ 413 w 489"/>
              <a:gd name="T73" fmla="*/ 620 h 628"/>
              <a:gd name="T74" fmla="*/ 458 w 489"/>
              <a:gd name="T75" fmla="*/ 574 h 628"/>
              <a:gd name="T76" fmla="*/ 440 w 489"/>
              <a:gd name="T77" fmla="*/ 538 h 628"/>
              <a:gd name="T78" fmla="*/ 489 w 489"/>
              <a:gd name="T79" fmla="*/ 477 h 628"/>
              <a:gd name="T80" fmla="*/ 453 w 489"/>
              <a:gd name="T81" fmla="*/ 421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9" h="628">
                <a:moveTo>
                  <a:pt x="453" y="421"/>
                </a:moveTo>
                <a:cubicBezTo>
                  <a:pt x="473" y="411"/>
                  <a:pt x="487" y="390"/>
                  <a:pt x="487" y="366"/>
                </a:cubicBezTo>
                <a:cubicBezTo>
                  <a:pt x="487" y="342"/>
                  <a:pt x="473" y="321"/>
                  <a:pt x="453" y="310"/>
                </a:cubicBezTo>
                <a:cubicBezTo>
                  <a:pt x="472" y="304"/>
                  <a:pt x="485" y="286"/>
                  <a:pt x="485" y="265"/>
                </a:cubicBezTo>
                <a:cubicBezTo>
                  <a:pt x="485" y="246"/>
                  <a:pt x="473" y="229"/>
                  <a:pt x="457" y="221"/>
                </a:cubicBezTo>
                <a:cubicBezTo>
                  <a:pt x="476" y="214"/>
                  <a:pt x="489" y="195"/>
                  <a:pt x="489" y="173"/>
                </a:cubicBezTo>
                <a:cubicBezTo>
                  <a:pt x="489" y="150"/>
                  <a:pt x="473" y="129"/>
                  <a:pt x="451" y="124"/>
                </a:cubicBezTo>
                <a:cubicBezTo>
                  <a:pt x="465" y="116"/>
                  <a:pt x="475" y="101"/>
                  <a:pt x="475" y="83"/>
                </a:cubicBezTo>
                <a:cubicBezTo>
                  <a:pt x="475" y="58"/>
                  <a:pt x="455" y="38"/>
                  <a:pt x="430" y="38"/>
                </a:cubicBezTo>
                <a:cubicBezTo>
                  <a:pt x="422" y="38"/>
                  <a:pt x="414" y="40"/>
                  <a:pt x="407" y="44"/>
                </a:cubicBezTo>
                <a:cubicBezTo>
                  <a:pt x="402" y="25"/>
                  <a:pt x="384" y="10"/>
                  <a:pt x="363" y="10"/>
                </a:cubicBezTo>
                <a:cubicBezTo>
                  <a:pt x="349" y="10"/>
                  <a:pt x="336" y="17"/>
                  <a:pt x="328" y="28"/>
                </a:cubicBezTo>
                <a:cubicBezTo>
                  <a:pt x="316" y="11"/>
                  <a:pt x="297" y="0"/>
                  <a:pt x="275" y="0"/>
                </a:cubicBezTo>
                <a:cubicBezTo>
                  <a:pt x="249" y="0"/>
                  <a:pt x="226" y="16"/>
                  <a:pt x="217" y="40"/>
                </a:cubicBezTo>
                <a:cubicBezTo>
                  <a:pt x="209" y="20"/>
                  <a:pt x="190" y="6"/>
                  <a:pt x="168" y="6"/>
                </a:cubicBezTo>
                <a:cubicBezTo>
                  <a:pt x="143" y="6"/>
                  <a:pt x="122" y="24"/>
                  <a:pt x="117" y="48"/>
                </a:cubicBezTo>
                <a:cubicBezTo>
                  <a:pt x="109" y="33"/>
                  <a:pt x="94" y="23"/>
                  <a:pt x="76" y="23"/>
                </a:cubicBezTo>
                <a:cubicBezTo>
                  <a:pt x="51" y="23"/>
                  <a:pt x="31" y="43"/>
                  <a:pt x="31" y="68"/>
                </a:cubicBezTo>
                <a:cubicBezTo>
                  <a:pt x="31" y="89"/>
                  <a:pt x="44" y="106"/>
                  <a:pt x="63" y="112"/>
                </a:cubicBezTo>
                <a:cubicBezTo>
                  <a:pt x="38" y="113"/>
                  <a:pt x="18" y="134"/>
                  <a:pt x="18" y="160"/>
                </a:cubicBezTo>
                <a:cubicBezTo>
                  <a:pt x="18" y="176"/>
                  <a:pt x="26" y="190"/>
                  <a:pt x="37" y="199"/>
                </a:cubicBezTo>
                <a:cubicBezTo>
                  <a:pt x="16" y="204"/>
                  <a:pt x="0" y="223"/>
                  <a:pt x="0" y="246"/>
                </a:cubicBezTo>
                <a:cubicBezTo>
                  <a:pt x="0" y="266"/>
                  <a:pt x="12" y="284"/>
                  <a:pt x="30" y="291"/>
                </a:cubicBezTo>
                <a:cubicBezTo>
                  <a:pt x="18" y="303"/>
                  <a:pt x="10" y="319"/>
                  <a:pt x="10" y="337"/>
                </a:cubicBezTo>
                <a:cubicBezTo>
                  <a:pt x="10" y="360"/>
                  <a:pt x="22" y="379"/>
                  <a:pt x="40" y="390"/>
                </a:cubicBezTo>
                <a:cubicBezTo>
                  <a:pt x="24" y="401"/>
                  <a:pt x="12" y="421"/>
                  <a:pt x="12" y="442"/>
                </a:cubicBezTo>
                <a:cubicBezTo>
                  <a:pt x="12" y="465"/>
                  <a:pt x="24" y="484"/>
                  <a:pt x="41" y="495"/>
                </a:cubicBezTo>
                <a:cubicBezTo>
                  <a:pt x="29" y="504"/>
                  <a:pt x="20" y="519"/>
                  <a:pt x="20" y="535"/>
                </a:cubicBezTo>
                <a:cubicBezTo>
                  <a:pt x="20" y="562"/>
                  <a:pt x="42" y="584"/>
                  <a:pt x="69" y="584"/>
                </a:cubicBezTo>
                <a:cubicBezTo>
                  <a:pt x="76" y="584"/>
                  <a:pt x="82" y="582"/>
                  <a:pt x="88" y="580"/>
                </a:cubicBezTo>
                <a:cubicBezTo>
                  <a:pt x="89" y="604"/>
                  <a:pt x="109" y="624"/>
                  <a:pt x="134" y="624"/>
                </a:cubicBezTo>
                <a:cubicBezTo>
                  <a:pt x="150" y="624"/>
                  <a:pt x="165" y="615"/>
                  <a:pt x="173" y="602"/>
                </a:cubicBezTo>
                <a:cubicBezTo>
                  <a:pt x="181" y="618"/>
                  <a:pt x="197" y="628"/>
                  <a:pt x="215" y="628"/>
                </a:cubicBezTo>
                <a:cubicBezTo>
                  <a:pt x="237" y="628"/>
                  <a:pt x="256" y="614"/>
                  <a:pt x="262" y="594"/>
                </a:cubicBezTo>
                <a:cubicBezTo>
                  <a:pt x="273" y="611"/>
                  <a:pt x="292" y="623"/>
                  <a:pt x="315" y="623"/>
                </a:cubicBezTo>
                <a:cubicBezTo>
                  <a:pt x="339" y="623"/>
                  <a:pt x="359" y="609"/>
                  <a:pt x="370" y="589"/>
                </a:cubicBezTo>
                <a:cubicBezTo>
                  <a:pt x="376" y="607"/>
                  <a:pt x="393" y="620"/>
                  <a:pt x="413" y="620"/>
                </a:cubicBezTo>
                <a:cubicBezTo>
                  <a:pt x="438" y="620"/>
                  <a:pt x="458" y="599"/>
                  <a:pt x="458" y="574"/>
                </a:cubicBezTo>
                <a:cubicBezTo>
                  <a:pt x="458" y="560"/>
                  <a:pt x="451" y="547"/>
                  <a:pt x="440" y="538"/>
                </a:cubicBezTo>
                <a:cubicBezTo>
                  <a:pt x="468" y="532"/>
                  <a:pt x="489" y="507"/>
                  <a:pt x="489" y="477"/>
                </a:cubicBezTo>
                <a:cubicBezTo>
                  <a:pt x="489" y="453"/>
                  <a:pt x="474" y="431"/>
                  <a:pt x="453" y="421"/>
                </a:cubicBezTo>
                <a:close/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238" y="4966614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0463688" y="4750159"/>
            <a:ext cx="1106488" cy="1600200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1196" y="4351696"/>
            <a:ext cx="1031876" cy="1687513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1048"/>
            <a:ext cx="12327384" cy="563871"/>
          </a:xfrm>
          <a:prstGeom prst="rect">
            <a:avLst/>
          </a:prstGeom>
        </p:spPr>
      </p:pic>
      <p:sp>
        <p:nvSpPr>
          <p:cNvPr id="135" name="文本框 93"/>
          <p:cNvSpPr txBox="1">
            <a:spLocks noChangeArrowheads="1"/>
          </p:cNvSpPr>
          <p:nvPr/>
        </p:nvSpPr>
        <p:spPr bwMode="auto">
          <a:xfrm>
            <a:off x="6539401" y="944145"/>
            <a:ext cx="3246893" cy="44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Ẩn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dụ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biện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pháp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tu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gọi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tượng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tượng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khác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tương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nó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nhằm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tăng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sức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gợi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gợi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diễn</a:t>
            </a:r>
            <a:r>
              <a:rPr lang="en-US" altLang="zh-CN" sz="2800" b="1" dirty="0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3C816D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  <a:sym typeface="+mn-lt"/>
              </a:rPr>
              <a:t>đạt</a:t>
            </a:r>
            <a:endParaRPr lang="en-US" altLang="zh-CN" sz="2800" b="1" dirty="0">
              <a:solidFill>
                <a:srgbClr val="3C816D"/>
              </a:solidFill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5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 p14:presetBounceEnd="58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0000" fill="hold" nodeType="withEffect" p14:presetBounceEnd="5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1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6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 animBg="1"/>
          <p:bldP spid="13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>
            <a:extLst>
              <a:ext uri="{FF2B5EF4-FFF2-40B4-BE49-F238E27FC236}">
                <a16:creationId xmlns:a16="http://schemas.microsoft.com/office/drawing/2014/main" xmlns="" id="{E8DFEE58-7BC5-3E4E-9ACE-80CC03C268DE}"/>
              </a:ext>
            </a:extLst>
          </p:cNvPr>
          <p:cNvGrpSpPr/>
          <p:nvPr/>
        </p:nvGrpSpPr>
        <p:grpSpPr>
          <a:xfrm>
            <a:off x="7583356" y="572838"/>
            <a:ext cx="6305302" cy="2225040"/>
            <a:chOff x="603499" y="3048000"/>
            <a:chExt cx="6305302" cy="2225040"/>
          </a:xfrm>
        </p:grpSpPr>
        <p:pic>
          <p:nvPicPr>
            <p:cNvPr id="6" name="图片 1">
              <a:extLst>
                <a:ext uri="{FF2B5EF4-FFF2-40B4-BE49-F238E27FC236}">
                  <a16:creationId xmlns:a16="http://schemas.microsoft.com/office/drawing/2014/main" xmlns="" id="{9D33DCF4-ED72-5C40-8612-053F15BD1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603499" y="3048000"/>
              <a:ext cx="6305302" cy="2225040"/>
            </a:xfrm>
            <a:prstGeom prst="rect">
              <a:avLst/>
            </a:prstGeom>
          </p:spPr>
        </p:pic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xmlns="" id="{D3DE8AA4-A019-5749-A2F2-EE5943F7322D}"/>
                </a:ext>
              </a:extLst>
            </p:cNvPr>
            <p:cNvSpPr txBox="1"/>
            <p:nvPr/>
          </p:nvSpPr>
          <p:spPr>
            <a:xfrm>
              <a:off x="1786920" y="3775799"/>
              <a:ext cx="1969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So sánh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xmlns="" id="{5074399C-F6BF-3646-A3DD-E886A9BB024B}"/>
              </a:ext>
            </a:extLst>
          </p:cNvPr>
          <p:cNvGrpSpPr/>
          <p:nvPr/>
        </p:nvGrpSpPr>
        <p:grpSpPr>
          <a:xfrm>
            <a:off x="7667778" y="4560280"/>
            <a:ext cx="6305302" cy="2225040"/>
            <a:chOff x="-5075322" y="4877802"/>
            <a:chExt cx="6305302" cy="2225040"/>
          </a:xfrm>
        </p:grpSpPr>
        <p:pic>
          <p:nvPicPr>
            <p:cNvPr id="9" name="图片 5">
              <a:extLst>
                <a:ext uri="{FF2B5EF4-FFF2-40B4-BE49-F238E27FC236}">
                  <a16:creationId xmlns:a16="http://schemas.microsoft.com/office/drawing/2014/main" xmlns="" id="{D978AB40-F603-ED4A-9722-21C9F15C0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075322" y="4877802"/>
              <a:ext cx="6305302" cy="2225040"/>
            </a:xfrm>
            <a:prstGeom prst="rect">
              <a:avLst/>
            </a:prstGeom>
          </p:spPr>
        </p:pic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xmlns="" id="{77C8A13B-962C-2F4B-9998-0B401E0CFEC9}"/>
                </a:ext>
              </a:extLst>
            </p:cNvPr>
            <p:cNvSpPr txBox="1"/>
            <p:nvPr/>
          </p:nvSpPr>
          <p:spPr>
            <a:xfrm>
              <a:off x="-4076325" y="5605601"/>
              <a:ext cx="27548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Điệp ngữ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7">
            <a:extLst>
              <a:ext uri="{FF2B5EF4-FFF2-40B4-BE49-F238E27FC236}">
                <a16:creationId xmlns:a16="http://schemas.microsoft.com/office/drawing/2014/main" xmlns="" id="{ECA5A746-8D39-0143-9E60-D0DC66836997}"/>
              </a:ext>
            </a:extLst>
          </p:cNvPr>
          <p:cNvGrpSpPr/>
          <p:nvPr/>
        </p:nvGrpSpPr>
        <p:grpSpPr>
          <a:xfrm>
            <a:off x="7503632" y="2565861"/>
            <a:ext cx="6305302" cy="2225040"/>
            <a:chOff x="480612" y="932663"/>
            <a:chExt cx="6305302" cy="2225040"/>
          </a:xfrm>
        </p:grpSpPr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xmlns="" id="{C787D23E-42DD-CD45-9E48-ABA3F6655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480612" y="932663"/>
              <a:ext cx="6305302" cy="2225040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xmlns="" id="{91D12E08-6B04-3E40-9B97-22B735B2BD93}"/>
                </a:ext>
              </a:extLst>
            </p:cNvPr>
            <p:cNvSpPr txBox="1"/>
            <p:nvPr/>
          </p:nvSpPr>
          <p:spPr>
            <a:xfrm>
              <a:off x="1394942" y="1660463"/>
              <a:ext cx="28357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4400" dirty="0">
                  <a:ln w="28575">
                    <a:solidFill>
                      <a:schemeClr val="bg1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Nhân hoá</a:t>
              </a:r>
              <a:endParaRPr lang="en-US" altLang="zh-CN" sz="4400" dirty="0">
                <a:ln w="285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5">
            <a:extLst>
              <a:ext uri="{FF2B5EF4-FFF2-40B4-BE49-F238E27FC236}">
                <a16:creationId xmlns:a16="http://schemas.microsoft.com/office/drawing/2014/main" xmlns="" id="{925B9C70-8C92-B844-90B6-41B22ED5F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33" y="986312"/>
            <a:ext cx="2155720" cy="628650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7A902FFB-6556-9341-BE58-739847B20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0" y="964110"/>
            <a:ext cx="1480533" cy="628650"/>
          </a:xfrm>
          <a:prstGeom prst="rect">
            <a:avLst/>
          </a:prstGeom>
        </p:spPr>
      </p:pic>
      <p:sp>
        <p:nvSpPr>
          <p:cNvPr id="19" name="文本框 47">
            <a:extLst>
              <a:ext uri="{FF2B5EF4-FFF2-40B4-BE49-F238E27FC236}">
                <a16:creationId xmlns:a16="http://schemas.microsoft.com/office/drawing/2014/main" xmlns="" id="{0D923A9B-DD8D-6C4B-B98C-3CFF52132CCE}"/>
              </a:ext>
            </a:extLst>
          </p:cNvPr>
          <p:cNvSpPr txBox="1"/>
          <p:nvPr/>
        </p:nvSpPr>
        <p:spPr>
          <a:xfrm>
            <a:off x="345473" y="1111167"/>
            <a:ext cx="6472506" cy="138499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chiếu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nét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tương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47">
            <a:extLst>
              <a:ext uri="{FF2B5EF4-FFF2-40B4-BE49-F238E27FC236}">
                <a16:creationId xmlns:a16="http://schemas.microsoft.com/office/drawing/2014/main" xmlns="" id="{BF06F7CF-C59B-BC4B-B1CD-1DF31455F47E}"/>
              </a:ext>
            </a:extLst>
          </p:cNvPr>
          <p:cNvSpPr txBox="1"/>
          <p:nvPr/>
        </p:nvSpPr>
        <p:spPr>
          <a:xfrm>
            <a:off x="317199" y="3104190"/>
            <a:ext cx="6472506" cy="138499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gán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nhằm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tăng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47">
            <a:extLst>
              <a:ext uri="{FF2B5EF4-FFF2-40B4-BE49-F238E27FC236}">
                <a16:creationId xmlns:a16="http://schemas.microsoft.com/office/drawing/2014/main" xmlns="" id="{B995839E-33A2-3E4C-9375-80419E1CFCBE}"/>
              </a:ext>
            </a:extLst>
          </p:cNvPr>
          <p:cNvSpPr txBox="1"/>
          <p:nvPr/>
        </p:nvSpPr>
        <p:spPr>
          <a:xfrm>
            <a:off x="270463" y="5286684"/>
            <a:ext cx="6472506" cy="95410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lặp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đôi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nổi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bật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ý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nhấn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8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A74A930-6EF6-4690-907C-46844B0DA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4" name="18">
            <a:extLst>
              <a:ext uri="{FF2B5EF4-FFF2-40B4-BE49-F238E27FC236}">
                <a16:creationId xmlns:a16="http://schemas.microsoft.com/office/drawing/2014/main" xmlns="" id="{716D20D9-B653-BB46-B16B-25D2BF2B037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8880" y="664744"/>
            <a:ext cx="9428480" cy="2707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8798" b="1" i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798" b="1" i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8798" b="1" i="1" dirty="0">
              <a:solidFill>
                <a:srgbClr val="7CAE6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8798" b="1" i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8798" b="1" i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798" b="1" i="1" dirty="0" err="1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8798" b="1" i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310</Words>
  <PresentationFormat>Custom</PresentationFormat>
  <Paragraphs>33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2018-02-23T07:21:57Z</dcterms:created>
  <dcterms:modified xsi:type="dcterms:W3CDTF">2021-10-17T13:00:42Z</dcterms:modified>
</cp:coreProperties>
</file>