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2"/>
  </p:notesMasterIdLst>
  <p:sldIdLst>
    <p:sldId id="470" r:id="rId2"/>
    <p:sldId id="533" r:id="rId3"/>
    <p:sldId id="471" r:id="rId4"/>
    <p:sldId id="472" r:id="rId5"/>
    <p:sldId id="480" r:id="rId6"/>
    <p:sldId id="483" r:id="rId7"/>
    <p:sldId id="380" r:id="rId8"/>
    <p:sldId id="506" r:id="rId9"/>
    <p:sldId id="490" r:id="rId10"/>
    <p:sldId id="517" r:id="rId11"/>
    <p:sldId id="518" r:id="rId12"/>
    <p:sldId id="519" r:id="rId13"/>
    <p:sldId id="520" r:id="rId14"/>
    <p:sldId id="437" r:id="rId15"/>
    <p:sldId id="484" r:id="rId16"/>
    <p:sldId id="485" r:id="rId17"/>
    <p:sldId id="486" r:id="rId18"/>
    <p:sldId id="488" r:id="rId19"/>
    <p:sldId id="489" r:id="rId20"/>
    <p:sldId id="438" r:id="rId21"/>
    <p:sldId id="439" r:id="rId22"/>
    <p:sldId id="522" r:id="rId23"/>
    <p:sldId id="523" r:id="rId24"/>
    <p:sldId id="524" r:id="rId25"/>
    <p:sldId id="525" r:id="rId26"/>
    <p:sldId id="526" r:id="rId27"/>
    <p:sldId id="527" r:id="rId28"/>
    <p:sldId id="528" r:id="rId29"/>
    <p:sldId id="529" r:id="rId30"/>
    <p:sldId id="530" r:id="rId31"/>
    <p:sldId id="532" r:id="rId32"/>
    <p:sldId id="440" r:id="rId33"/>
    <p:sldId id="441" r:id="rId34"/>
    <p:sldId id="442" r:id="rId35"/>
    <p:sldId id="443" r:id="rId36"/>
    <p:sldId id="444" r:id="rId37"/>
    <p:sldId id="445" r:id="rId38"/>
    <p:sldId id="446" r:id="rId39"/>
    <p:sldId id="447" r:id="rId40"/>
    <p:sldId id="448" r:id="rId41"/>
    <p:sldId id="449" r:id="rId42"/>
    <p:sldId id="450" r:id="rId43"/>
    <p:sldId id="460" r:id="rId44"/>
    <p:sldId id="461" r:id="rId45"/>
    <p:sldId id="462" r:id="rId46"/>
    <p:sldId id="463" r:id="rId47"/>
    <p:sldId id="464" r:id="rId48"/>
    <p:sldId id="465" r:id="rId49"/>
    <p:sldId id="466" r:id="rId50"/>
    <p:sldId id="467" r:id="rId5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5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178BD1E-7FF0-4D41-9925-E0627D9930B9}" type="datetimeFigureOut">
              <a:rPr lang="en-US"/>
              <a:pPr>
                <a:defRPr/>
              </a:pPr>
              <a:t>10/15/2022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2CAEE39-C023-4047-A944-C778AA97E6B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25A1BBC-A6DE-4B30-A041-ED903D0AB846}" type="slidenum">
              <a:rPr lang="en-US" sz="1200"/>
              <a:pPr algn="r"/>
              <a:t>3</a:t>
            </a:fld>
            <a:endParaRPr lang="en-US" sz="1200"/>
          </a:p>
        </p:txBody>
      </p:sp>
      <p:sp>
        <p:nvSpPr>
          <p:cNvPr id="2048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0483" name="Rectangle 3"/>
          <p:cNvSpPr>
            <a:spLocks noGrp="1" noChangeArrowheads="1"/>
          </p:cNvSpPr>
          <p:nvPr>
            <p:ph type="body" idx="1"/>
          </p:nvPr>
        </p:nvSpPr>
        <p:spPr bwMode="auto">
          <a:xfrm>
            <a:off x="685800" y="4343400"/>
            <a:ext cx="5486400" cy="4114800"/>
          </a:xfrm>
          <a:noFill/>
        </p:spPr>
        <p:txBody>
          <a:bodyPr wrap="square" numCol="1" anchor="t" anchorCtr="0" compatLnSpc="1">
            <a:prstTxWarp prst="textNoShape">
              <a:avLst/>
            </a:prstTxWarp>
          </a:bodyPr>
          <a:lstStyle/>
          <a:p>
            <a:pPr eaLnBrk="1" hangingPunct="1"/>
            <a:r>
              <a:rPr lang="en-US" smtClean="0"/>
              <a:t>inh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1C31028-2840-418E-8665-28F841E11989}" type="datetimeFigureOut">
              <a:rPr lang="en-US"/>
              <a:pPr>
                <a:defRPr/>
              </a:pPr>
              <a:t>10/15/2022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E4A07F-E792-4776-97D9-C4AFCA3749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0B61DAA-60BE-4D4A-A21C-4D6B4E87C4A8}" type="datetimeFigureOut">
              <a:rPr lang="en-US"/>
              <a:pPr>
                <a:defRPr/>
              </a:pPr>
              <a:t>10/15/2022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64AF15-B35C-4FF8-B29C-DCC60EE316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A802491-B96B-4802-BCCB-8DBBFF17DDDD}" type="datetimeFigureOut">
              <a:rPr lang="en-US"/>
              <a:pPr>
                <a:defRPr/>
              </a:pPr>
              <a:t>10/15/2022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12F858-CC6B-4B1B-8DE6-1B56042D10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7E94FEC-2113-4A3B-856B-443FDAD31AAB}" type="datetimeFigureOut">
              <a:rPr lang="en-US"/>
              <a:pPr>
                <a:defRPr/>
              </a:pPr>
              <a:t>10/15/2022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BF8382-EFC8-42F7-BD43-90B3C00F06E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344BF3D-E051-4296-AD2C-50B6877D30E8}" type="datetimeFigureOut">
              <a:rPr lang="en-US"/>
              <a:pPr>
                <a:defRPr/>
              </a:pPr>
              <a:t>10/15/2022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C28CC0-BD3F-404B-A04A-299D900BCB3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80B29D8-3AF9-40A8-B656-8BC4BD93FB46}" type="datetimeFigureOut">
              <a:rPr lang="en-US"/>
              <a:pPr>
                <a:defRPr/>
              </a:pPr>
              <a:t>10/15/2022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89D5F9-76F9-4149-89C4-99EDCA0B45D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67A3522-1E04-47A6-AC7D-644A2BA8447F}" type="datetimeFigureOut">
              <a:rPr lang="en-US"/>
              <a:pPr>
                <a:defRPr/>
              </a:pPr>
              <a:t>10/15/2022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9E30A0-61E6-4A92-8768-575E2D668B2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88549B2-EE85-4F8B-9A4F-8322092474F6}" type="datetimeFigureOut">
              <a:rPr lang="en-US"/>
              <a:pPr>
                <a:defRPr/>
              </a:pPr>
              <a:t>10/15/2022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6A1326-C1AF-4B27-81CC-838704DA2FA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7085FFF-DDBA-41B3-9B82-9221BA051A95}" type="datetimeFigureOut">
              <a:rPr lang="en-US"/>
              <a:pPr>
                <a:defRPr/>
              </a:pPr>
              <a:t>10/15/2022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CE839A-F6E7-49D2-A9C8-936A523229F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9094FD-637D-4545-BDA3-AF3029E48B42}" type="datetimeFigureOut">
              <a:rPr lang="en-US"/>
              <a:pPr>
                <a:defRPr/>
              </a:pPr>
              <a:t>10/15/2022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B05F3C-0AA0-4015-AD39-DB186B3143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6BBFB9D-713C-4B9E-AA36-910AAD599C1A}" type="datetimeFigureOut">
              <a:rPr lang="en-US"/>
              <a:pPr>
                <a:defRPr/>
              </a:pPr>
              <a:t>10/15/2022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6D8774-7E65-4B26-941C-6B5B57DE414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14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F088AEEC-8235-429E-9C20-BB4E7B2A9F76}" type="datetimeFigureOut">
              <a:rPr lang="en-US"/>
              <a:pPr>
                <a:defRPr/>
              </a:pPr>
              <a:t>10/15/2022</a:t>
            </a:fld>
            <a:endParaRPr lang="en-US"/>
          </a:p>
        </p:txBody>
      </p:sp>
      <p:sp>
        <p:nvSpPr>
          <p:cNvPr id="13414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3415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3071865-CAD8-4987-9553-A84E6F38A9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s (1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51200" y="2514600"/>
            <a:ext cx="5892800" cy="1181100"/>
          </a:xfrm>
          <a:prstGeom prst="rect">
            <a:avLst/>
          </a:prstGeom>
          <a:noFill/>
          <a:ln w="9525">
            <a:noFill/>
            <a:miter lim="800000"/>
            <a:headEnd/>
            <a:tailEnd/>
          </a:ln>
        </p:spPr>
      </p:pic>
      <p:pic>
        <p:nvPicPr>
          <p:cNvPr id="4099" name="Picture 3" descr="images (1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454400" y="3352800"/>
            <a:ext cx="5892800" cy="1181100"/>
          </a:xfrm>
          <a:prstGeom prst="rect">
            <a:avLst/>
          </a:prstGeom>
          <a:noFill/>
          <a:ln w="9525">
            <a:noFill/>
            <a:miter lim="800000"/>
            <a:headEnd/>
            <a:tailEnd/>
          </a:ln>
        </p:spPr>
      </p:pic>
      <p:pic>
        <p:nvPicPr>
          <p:cNvPr id="4100" name="Picture 4" descr="images (33)"/>
          <p:cNvPicPr>
            <a:picLocks noChangeAspect="1" noChangeArrowheads="1"/>
          </p:cNvPicPr>
          <p:nvPr/>
        </p:nvPicPr>
        <p:blipFill>
          <a:blip r:embed="rId4"/>
          <a:srcRect/>
          <a:stretch>
            <a:fillRect/>
          </a:stretch>
        </p:blipFill>
        <p:spPr bwMode="auto">
          <a:xfrm>
            <a:off x="8572500" y="0"/>
            <a:ext cx="3619500" cy="2608263"/>
          </a:xfrm>
          <a:prstGeom prst="rect">
            <a:avLst/>
          </a:prstGeom>
          <a:noFill/>
          <a:ln w="28575" algn="ctr">
            <a:solidFill>
              <a:srgbClr val="000000"/>
            </a:solidFill>
            <a:miter lim="800000"/>
            <a:headEnd/>
            <a:tailEnd/>
          </a:ln>
        </p:spPr>
      </p:pic>
      <p:pic>
        <p:nvPicPr>
          <p:cNvPr id="4101" name="Picture 5" descr="images (34)"/>
          <p:cNvPicPr>
            <a:picLocks noChangeAspect="1" noChangeArrowheads="1"/>
          </p:cNvPicPr>
          <p:nvPr/>
        </p:nvPicPr>
        <p:blipFill>
          <a:blip r:embed="rId5"/>
          <a:srcRect/>
          <a:stretch>
            <a:fillRect/>
          </a:stretch>
        </p:blipFill>
        <p:spPr bwMode="auto">
          <a:xfrm>
            <a:off x="0" y="0"/>
            <a:ext cx="3759200" cy="2660650"/>
          </a:xfrm>
          <a:prstGeom prst="rect">
            <a:avLst/>
          </a:prstGeom>
          <a:noFill/>
          <a:ln w="28575">
            <a:solidFill>
              <a:srgbClr val="000000"/>
            </a:solidFill>
            <a:miter lim="800000"/>
            <a:headEnd/>
            <a:tailEnd/>
          </a:ln>
        </p:spPr>
      </p:pic>
      <p:pic>
        <p:nvPicPr>
          <p:cNvPr id="4102" name="Picture 6" descr="images (32)"/>
          <p:cNvPicPr>
            <a:picLocks noChangeAspect="1" noChangeArrowheads="1"/>
          </p:cNvPicPr>
          <p:nvPr/>
        </p:nvPicPr>
        <p:blipFill>
          <a:blip r:embed="rId6"/>
          <a:srcRect/>
          <a:stretch>
            <a:fillRect/>
          </a:stretch>
        </p:blipFill>
        <p:spPr bwMode="auto">
          <a:xfrm>
            <a:off x="4673600" y="2057400"/>
            <a:ext cx="3246438" cy="2895600"/>
          </a:xfrm>
          <a:prstGeom prst="rect">
            <a:avLst/>
          </a:prstGeom>
          <a:noFill/>
          <a:ln w="28575" algn="ctr">
            <a:solidFill>
              <a:srgbClr val="000000"/>
            </a:solidFill>
            <a:miter lim="800000"/>
            <a:headEnd/>
            <a:tailEnd/>
          </a:ln>
        </p:spPr>
      </p:pic>
      <p:pic>
        <p:nvPicPr>
          <p:cNvPr id="4103" name="Picture 7" descr="images (36)"/>
          <p:cNvPicPr>
            <a:picLocks noChangeAspect="1" noChangeArrowheads="1"/>
          </p:cNvPicPr>
          <p:nvPr/>
        </p:nvPicPr>
        <p:blipFill>
          <a:blip r:embed="rId7"/>
          <a:srcRect/>
          <a:stretch>
            <a:fillRect/>
          </a:stretch>
        </p:blipFill>
        <p:spPr bwMode="auto">
          <a:xfrm>
            <a:off x="8864600" y="4481513"/>
            <a:ext cx="3327400" cy="2376487"/>
          </a:xfrm>
          <a:prstGeom prst="rect">
            <a:avLst/>
          </a:prstGeom>
          <a:noFill/>
          <a:ln w="28575" algn="ctr">
            <a:solidFill>
              <a:srgbClr val="000000"/>
            </a:solidFill>
            <a:miter lim="800000"/>
            <a:headEnd/>
            <a:tailEnd/>
          </a:ln>
        </p:spPr>
      </p:pic>
      <p:pic>
        <p:nvPicPr>
          <p:cNvPr id="4104" name="Picture 8" descr="images (35)"/>
          <p:cNvPicPr>
            <a:picLocks noChangeAspect="1" noChangeArrowheads="1"/>
          </p:cNvPicPr>
          <p:nvPr/>
        </p:nvPicPr>
        <p:blipFill>
          <a:blip r:embed="rId8"/>
          <a:srcRect/>
          <a:stretch>
            <a:fillRect/>
          </a:stretch>
        </p:blipFill>
        <p:spPr bwMode="auto">
          <a:xfrm>
            <a:off x="0" y="4318000"/>
            <a:ext cx="3556000" cy="2540000"/>
          </a:xfrm>
          <a:prstGeom prst="rect">
            <a:avLst/>
          </a:prstGeom>
          <a:noFill/>
          <a:ln w="28575" algn="ctr">
            <a:solidFill>
              <a:srgbClr val="000000"/>
            </a:solid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500" fill="hold"/>
                                        <p:tgtEl>
                                          <p:spTgt spid="4102"/>
                                        </p:tgtEl>
                                        <p:attrNameLst>
                                          <p:attrName>ppt_w</p:attrName>
                                        </p:attrNameLst>
                                      </p:cBhvr>
                                      <p:tavLst>
                                        <p:tav tm="0">
                                          <p:val>
                                            <p:fltVal val="0"/>
                                          </p:val>
                                        </p:tav>
                                        <p:tav tm="100000">
                                          <p:val>
                                            <p:strVal val="#ppt_w"/>
                                          </p:val>
                                        </p:tav>
                                      </p:tavLst>
                                    </p:anim>
                                    <p:anim calcmode="lin" valueType="num">
                                      <p:cBhvr>
                                        <p:cTn id="8" dur="500" fill="hold"/>
                                        <p:tgtEl>
                                          <p:spTgt spid="410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Effect transition="in" filter="slide(fromBottom)">
                                      <p:cBhvr>
                                        <p:cTn id="13" dur="500"/>
                                        <p:tgtEl>
                                          <p:spTgt spid="410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slide(fromBottom)">
                                      <p:cBhvr>
                                        <p:cTn id="18" dur="500"/>
                                        <p:tgtEl>
                                          <p:spTgt spid="410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slide(fromBottom)">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nodeType="clickEffect">
                                  <p:stCondLst>
                                    <p:cond delay="0"/>
                                  </p:stCondLst>
                                  <p:childTnLst>
                                    <p:set>
                                      <p:cBhvr>
                                        <p:cTn id="27" dur="1" fill="hold">
                                          <p:stCondLst>
                                            <p:cond delay="0"/>
                                          </p:stCondLst>
                                        </p:cTn>
                                        <p:tgtEl>
                                          <p:spTgt spid="4104"/>
                                        </p:tgtEl>
                                        <p:attrNameLst>
                                          <p:attrName>style.visibility</p:attrName>
                                        </p:attrNameLst>
                                      </p:cBhvr>
                                      <p:to>
                                        <p:strVal val="visible"/>
                                      </p:to>
                                    </p:set>
                                    <p:animEffect transition="in" filter="slide(fromTop)">
                                      <p:cBhvr>
                                        <p:cTn id="28" dur="500"/>
                                        <p:tgtEl>
                                          <p:spTgt spid="4104"/>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4103"/>
                                        </p:tgtEl>
                                        <p:attrNameLst>
                                          <p:attrName>style.visibility</p:attrName>
                                        </p:attrNameLst>
                                      </p:cBhvr>
                                      <p:to>
                                        <p:strVal val="visible"/>
                                      </p:to>
                                    </p:set>
                                    <p:animEffect transition="in" filter="slide(fromTop)">
                                      <p:cBhvr>
                                        <p:cTn id="33" dur="500"/>
                                        <p:tgtEl>
                                          <p:spTgt spid="4103"/>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nodeType="clickEffect">
                                  <p:stCondLst>
                                    <p:cond delay="0"/>
                                  </p:stCondLst>
                                  <p:childTnLst>
                                    <p:set>
                                      <p:cBhvr>
                                        <p:cTn id="37" dur="1" fill="hold">
                                          <p:stCondLst>
                                            <p:cond delay="0"/>
                                          </p:stCondLst>
                                        </p:cTn>
                                        <p:tgtEl>
                                          <p:spTgt spid="4099"/>
                                        </p:tgtEl>
                                        <p:attrNameLst>
                                          <p:attrName>style.visibility</p:attrName>
                                        </p:attrNameLst>
                                      </p:cBhvr>
                                      <p:to>
                                        <p:strVal val="visible"/>
                                      </p:to>
                                    </p:set>
                                    <p:animEffect transition="in" filter="slide(fromTop)">
                                      <p:cBhvr>
                                        <p:cTn id="38"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4"/>
          <p:cNvSpPr txBox="1">
            <a:spLocks noChangeArrowheads="1"/>
          </p:cNvSpPr>
          <p:nvPr/>
        </p:nvSpPr>
        <p:spPr bwMode="auto">
          <a:xfrm>
            <a:off x="609600" y="228600"/>
            <a:ext cx="10769600" cy="1190625"/>
          </a:xfrm>
          <a:prstGeom prst="rect">
            <a:avLst/>
          </a:prstGeom>
          <a:noFill/>
          <a:ln w="9525">
            <a:noFill/>
            <a:miter lim="800000"/>
            <a:headEnd/>
            <a:tailEnd/>
          </a:ln>
        </p:spPr>
        <p:txBody>
          <a:bodyPr>
            <a:spAutoFit/>
          </a:bodyPr>
          <a:lstStyle/>
          <a:p>
            <a:pPr algn="ctr">
              <a:spcBef>
                <a:spcPct val="50000"/>
              </a:spcBef>
            </a:pPr>
            <a:r>
              <a:rPr lang="en-US" sz="3600" b="1">
                <a:solidFill>
                  <a:srgbClr val="FF0066"/>
                </a:solidFill>
              </a:rPr>
              <a:t>Vì sao trẻ vị thành niên có xu hướng quan hệ tình dục sớm?</a:t>
            </a:r>
          </a:p>
        </p:txBody>
      </p:sp>
      <p:pic>
        <p:nvPicPr>
          <p:cNvPr id="40962" name="Picture 6" descr="h1"/>
          <p:cNvPicPr>
            <a:picLocks noChangeAspect="1" noChangeArrowheads="1"/>
          </p:cNvPicPr>
          <p:nvPr/>
        </p:nvPicPr>
        <p:blipFill>
          <a:blip r:embed="rId3"/>
          <a:srcRect/>
          <a:stretch>
            <a:fillRect/>
          </a:stretch>
        </p:blipFill>
        <p:spPr bwMode="auto">
          <a:xfrm>
            <a:off x="1727200" y="1676400"/>
            <a:ext cx="8305800" cy="4495800"/>
          </a:xfrm>
          <a:prstGeom prst="rect">
            <a:avLst/>
          </a:prstGeom>
          <a:noFill/>
          <a:ln w="9525">
            <a:solidFill>
              <a:schemeClr val="tx1"/>
            </a:solidFill>
            <a:miter lim="800000"/>
            <a:headEnd/>
            <a:tailEnd/>
          </a:ln>
        </p:spPr>
      </p:pic>
    </p:spTree>
  </p:cSld>
  <p:clrMapOvr>
    <a:masterClrMapping/>
  </p:clrMapOvr>
  <p:transition>
    <p:dissolve/>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6" descr="Parent%20connection"/>
          <p:cNvPicPr>
            <a:picLocks noChangeAspect="1" noChangeArrowheads="1"/>
          </p:cNvPicPr>
          <p:nvPr/>
        </p:nvPicPr>
        <p:blipFill>
          <a:blip r:embed="rId3"/>
          <a:srcRect/>
          <a:stretch>
            <a:fillRect/>
          </a:stretch>
        </p:blipFill>
        <p:spPr bwMode="auto">
          <a:xfrm>
            <a:off x="101600" y="3727450"/>
            <a:ext cx="4973638" cy="2901950"/>
          </a:xfrm>
          <a:prstGeom prst="rect">
            <a:avLst/>
          </a:prstGeom>
          <a:noFill/>
          <a:ln w="9525">
            <a:noFill/>
            <a:miter lim="800000"/>
            <a:headEnd/>
            <a:tailEnd/>
          </a:ln>
        </p:spPr>
      </p:pic>
      <p:sp>
        <p:nvSpPr>
          <p:cNvPr id="24579" name="Rectangle 2"/>
          <p:cNvSpPr>
            <a:spLocks noGrp="1" noChangeArrowheads="1"/>
          </p:cNvSpPr>
          <p:nvPr>
            <p:ph type="title" idx="4294967295"/>
          </p:nvPr>
        </p:nvSpPr>
        <p:spPr>
          <a:xfrm>
            <a:off x="2743200" y="0"/>
            <a:ext cx="5994400" cy="914400"/>
          </a:xfrm>
        </p:spPr>
        <p:txBody>
          <a:bodyPr/>
          <a:lstStyle/>
          <a:p>
            <a:pPr>
              <a:defRPr/>
            </a:pPr>
            <a:r>
              <a:rPr lang="en-US" b="1" dirty="0" err="1" smtClean="0">
                <a:solidFill>
                  <a:srgbClr val="FF3300"/>
                </a:solidFill>
                <a:latin typeface="+mn-lt"/>
              </a:rPr>
              <a:t>Phía</a:t>
            </a:r>
            <a:r>
              <a:rPr lang="en-US" b="1" dirty="0" smtClean="0">
                <a:solidFill>
                  <a:srgbClr val="FF3300"/>
                </a:solidFill>
                <a:latin typeface="+mn-lt"/>
              </a:rPr>
              <a:t> </a:t>
            </a:r>
            <a:r>
              <a:rPr lang="en-US" b="1" dirty="0" err="1" smtClean="0">
                <a:solidFill>
                  <a:srgbClr val="FF3300"/>
                </a:solidFill>
                <a:latin typeface="+mn-lt"/>
              </a:rPr>
              <a:t>gia</a:t>
            </a:r>
            <a:r>
              <a:rPr lang="en-US" b="1" dirty="0" smtClean="0">
                <a:solidFill>
                  <a:srgbClr val="FF3300"/>
                </a:solidFill>
                <a:latin typeface="+mn-lt"/>
              </a:rPr>
              <a:t> </a:t>
            </a:r>
            <a:r>
              <a:rPr lang="en-US" b="1" dirty="0" err="1" smtClean="0">
                <a:solidFill>
                  <a:srgbClr val="FF3300"/>
                </a:solidFill>
                <a:latin typeface="+mn-lt"/>
              </a:rPr>
              <a:t>đình</a:t>
            </a:r>
            <a:endParaRPr lang="en-US" b="1" dirty="0" smtClean="0">
              <a:solidFill>
                <a:srgbClr val="FF3300"/>
              </a:solidFill>
              <a:latin typeface="+mn-lt"/>
            </a:endParaRPr>
          </a:p>
        </p:txBody>
      </p:sp>
      <p:sp>
        <p:nvSpPr>
          <p:cNvPr id="5126" name="Text Box 6"/>
          <p:cNvSpPr txBox="1">
            <a:spLocks noChangeArrowheads="1"/>
          </p:cNvSpPr>
          <p:nvPr/>
        </p:nvSpPr>
        <p:spPr bwMode="auto">
          <a:xfrm>
            <a:off x="304800" y="838200"/>
            <a:ext cx="11480800" cy="1739900"/>
          </a:xfrm>
          <a:prstGeom prst="rect">
            <a:avLst/>
          </a:prstGeom>
          <a:noFill/>
          <a:ln w="9525">
            <a:noFill/>
            <a:miter lim="800000"/>
            <a:headEnd/>
            <a:tailEnd/>
          </a:ln>
        </p:spPr>
        <p:txBody>
          <a:bodyPr>
            <a:spAutoFit/>
          </a:bodyPr>
          <a:lstStyle/>
          <a:p>
            <a:r>
              <a:rPr lang="vi-VN" sz="3600" b="1">
                <a:latin typeface="Times New Roman" pitchFamily="18" charset="0"/>
                <a:cs typeface="Times New Roman" pitchFamily="18" charset="0"/>
              </a:rPr>
              <a:t>- Cha, mẹ thiếu quan tâm trong vấn đề giáo dục giới tính, thiếu hiểu biết trong vấn đề hướng dẫn con cái..., ngại ngùng khi đề cập vấn đề giới tính</a:t>
            </a:r>
            <a:r>
              <a:rPr lang="en-US" sz="3600" b="1">
                <a:latin typeface="Times New Roman" pitchFamily="18" charset="0"/>
                <a:cs typeface="Times New Roman" pitchFamily="18" charset="0"/>
              </a:rPr>
              <a:t>.</a:t>
            </a:r>
            <a:endParaRPr lang="vi-VN" sz="3600" b="1">
              <a:latin typeface="Times New Roman" pitchFamily="18" charset="0"/>
              <a:cs typeface="Times New Roman" pitchFamily="18" charset="0"/>
            </a:endParaRPr>
          </a:p>
        </p:txBody>
      </p:sp>
      <p:sp>
        <p:nvSpPr>
          <p:cNvPr id="5127" name="Text Box 7"/>
          <p:cNvSpPr txBox="1">
            <a:spLocks noChangeArrowheads="1"/>
          </p:cNvSpPr>
          <p:nvPr/>
        </p:nvSpPr>
        <p:spPr bwMode="auto">
          <a:xfrm>
            <a:off x="5384800" y="3505200"/>
            <a:ext cx="6807200" cy="2289175"/>
          </a:xfrm>
          <a:prstGeom prst="rect">
            <a:avLst/>
          </a:prstGeom>
          <a:noFill/>
          <a:ln w="9525">
            <a:noFill/>
            <a:miter lim="800000"/>
            <a:headEnd/>
            <a:tailEnd/>
          </a:ln>
        </p:spPr>
        <p:txBody>
          <a:bodyPr>
            <a:spAutoFit/>
          </a:bodyPr>
          <a:lstStyle/>
          <a:p>
            <a:r>
              <a:rPr lang="vi-VN" sz="3600" b="1">
                <a:latin typeface="Times New Roman" pitchFamily="18" charset="0"/>
                <a:cs typeface="Times New Roman" pitchFamily="18" charset="0"/>
              </a:rPr>
              <a:t>- Cha mẹ buông lỏng con cái trong vấn đề giao</a:t>
            </a:r>
            <a:r>
              <a:rPr lang="en-US" sz="3600" b="1">
                <a:latin typeface="Times New Roman" pitchFamily="18" charset="0"/>
                <a:cs typeface="Times New Roman" pitchFamily="18" charset="0"/>
              </a:rPr>
              <a:t> </a:t>
            </a:r>
            <a:r>
              <a:rPr lang="vi-VN" sz="3600" b="1">
                <a:latin typeface="Times New Roman" pitchFamily="18" charset="0"/>
                <a:cs typeface="Times New Roman" pitchFamily="18" charset="0"/>
              </a:rPr>
              <a:t>tiếp.</a:t>
            </a:r>
          </a:p>
          <a:p>
            <a:r>
              <a:rPr lang="vi-VN" sz="3600" b="1">
                <a:latin typeface="Times New Roman" pitchFamily="18" charset="0"/>
                <a:cs typeface="Times New Roman" pitchFamily="18" charset="0"/>
              </a:rPr>
              <a:t>- Gương xấu của cha mẹ trong gia đình.</a:t>
            </a:r>
          </a:p>
        </p:txBody>
      </p:sp>
    </p:spTree>
  </p:cSld>
  <p:clrMapOvr>
    <a:masterClrMapping/>
  </p:clrMapOvr>
  <p:transition>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ppt_w</p:attrName>
                                        </p:attrNameLst>
                                      </p:cBhvr>
                                      <p:tavLst>
                                        <p:tav tm="0">
                                          <p:val>
                                            <p:fltVal val="0"/>
                                          </p:val>
                                        </p:tav>
                                        <p:tav tm="100000">
                                          <p:val>
                                            <p:strVal val="#ppt_w"/>
                                          </p:val>
                                        </p:tav>
                                      </p:tavLst>
                                    </p:anim>
                                    <p:anim calcmode="lin" valueType="num">
                                      <p:cBhvr>
                                        <p:cTn id="8" dur="500" fill="hold"/>
                                        <p:tgtEl>
                                          <p:spTgt spid="5126"/>
                                        </p:tgtEl>
                                        <p:attrNameLst>
                                          <p:attrName>ppt_h</p:attrName>
                                        </p:attrNameLst>
                                      </p:cBhvr>
                                      <p:tavLst>
                                        <p:tav tm="0">
                                          <p:val>
                                            <p:fltVal val="0"/>
                                          </p:val>
                                        </p:tav>
                                        <p:tav tm="100000">
                                          <p:val>
                                            <p:strVal val="#ppt_h"/>
                                          </p:val>
                                        </p:tav>
                                      </p:tavLst>
                                    </p:anim>
                                    <p:animEffect transition="in" filter="fade">
                                      <p:cBhvr>
                                        <p:cTn id="9" dur="500"/>
                                        <p:tgtEl>
                                          <p:spTgt spid="512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127"/>
                                        </p:tgtEl>
                                        <p:attrNameLst>
                                          <p:attrName>style.visibility</p:attrName>
                                        </p:attrNameLst>
                                      </p:cBhvr>
                                      <p:to>
                                        <p:strVal val="visible"/>
                                      </p:to>
                                    </p:set>
                                    <p:anim calcmode="lin" valueType="num">
                                      <p:cBhvr>
                                        <p:cTn id="12" dur="500" fill="hold"/>
                                        <p:tgtEl>
                                          <p:spTgt spid="5127"/>
                                        </p:tgtEl>
                                        <p:attrNameLst>
                                          <p:attrName>ppt_w</p:attrName>
                                        </p:attrNameLst>
                                      </p:cBhvr>
                                      <p:tavLst>
                                        <p:tav tm="0">
                                          <p:val>
                                            <p:fltVal val="0"/>
                                          </p:val>
                                        </p:tav>
                                        <p:tav tm="100000">
                                          <p:val>
                                            <p:strVal val="#ppt_w"/>
                                          </p:val>
                                        </p:tav>
                                      </p:tavLst>
                                    </p:anim>
                                    <p:anim calcmode="lin" valueType="num">
                                      <p:cBhvr>
                                        <p:cTn id="13" dur="500" fill="hold"/>
                                        <p:tgtEl>
                                          <p:spTgt spid="5127"/>
                                        </p:tgtEl>
                                        <p:attrNameLst>
                                          <p:attrName>ppt_h</p:attrName>
                                        </p:attrNameLst>
                                      </p:cBhvr>
                                      <p:tavLst>
                                        <p:tav tm="0">
                                          <p:val>
                                            <p:fltVal val="0"/>
                                          </p:val>
                                        </p:tav>
                                        <p:tav tm="100000">
                                          <p:val>
                                            <p:strVal val="#ppt_h"/>
                                          </p:val>
                                        </p:tav>
                                      </p:tavLst>
                                    </p:anim>
                                    <p:animEffect transition="in" filter="fade">
                                      <p:cBhvr>
                                        <p:cTn id="14"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6" descr="20670022_images1249455_china-internet-cafe_web"/>
          <p:cNvPicPr>
            <a:picLocks noChangeAspect="1" noChangeArrowheads="1"/>
          </p:cNvPicPr>
          <p:nvPr/>
        </p:nvPicPr>
        <p:blipFill>
          <a:blip r:embed="rId3"/>
          <a:srcRect/>
          <a:stretch>
            <a:fillRect/>
          </a:stretch>
        </p:blipFill>
        <p:spPr bwMode="auto">
          <a:xfrm>
            <a:off x="2844800" y="3165475"/>
            <a:ext cx="6400800" cy="3540125"/>
          </a:xfrm>
          <a:prstGeom prst="rect">
            <a:avLst/>
          </a:prstGeom>
          <a:noFill/>
          <a:ln w="12700">
            <a:solidFill>
              <a:srgbClr val="000000"/>
            </a:solidFill>
            <a:miter lim="800000"/>
            <a:headEnd/>
            <a:tailEnd/>
          </a:ln>
        </p:spPr>
      </p:pic>
      <p:sp>
        <p:nvSpPr>
          <p:cNvPr id="43010" name="Rectangle 2"/>
          <p:cNvSpPr>
            <a:spLocks noGrp="1" noChangeArrowheads="1"/>
          </p:cNvSpPr>
          <p:nvPr>
            <p:ph type="title" idx="4294967295"/>
          </p:nvPr>
        </p:nvSpPr>
        <p:spPr>
          <a:xfrm>
            <a:off x="2032000" y="0"/>
            <a:ext cx="9245600" cy="762000"/>
          </a:xfrm>
        </p:spPr>
        <p:txBody>
          <a:bodyPr/>
          <a:lstStyle/>
          <a:p>
            <a:r>
              <a:rPr lang="vi-VN" b="1">
                <a:latin typeface="Times New Roman" panose="02020603050405020304" pitchFamily="18" charset="0"/>
                <a:cs typeface="Times New Roman" panose="02020603050405020304" pitchFamily="18" charset="0"/>
              </a:rPr>
              <a:t>Ảnh hưởng xã hội- bạn bè</a:t>
            </a:r>
            <a:endParaRPr lang="en-US" b="1" smtClean="0">
              <a:solidFill>
                <a:srgbClr val="FF3300"/>
              </a:solidFill>
              <a:latin typeface="Times New Roman" panose="02020603050405020304" pitchFamily="18" charset="0"/>
              <a:cs typeface="Times New Roman" panose="02020603050405020304" pitchFamily="18" charset="0"/>
            </a:endParaRPr>
          </a:p>
        </p:txBody>
      </p:sp>
      <p:sp>
        <p:nvSpPr>
          <p:cNvPr id="7174" name="Text Box 6"/>
          <p:cNvSpPr txBox="1">
            <a:spLocks noChangeArrowheads="1"/>
          </p:cNvSpPr>
          <p:nvPr/>
        </p:nvSpPr>
        <p:spPr bwMode="auto">
          <a:xfrm>
            <a:off x="609600" y="762000"/>
            <a:ext cx="11176000" cy="2062103"/>
          </a:xfrm>
          <a:prstGeom prst="rect">
            <a:avLst/>
          </a:prstGeom>
          <a:noFill/>
          <a:ln w="9525">
            <a:noFill/>
            <a:miter lim="800000"/>
            <a:headEnd/>
            <a:tailEnd/>
          </a:ln>
        </p:spPr>
        <p:txBody>
          <a:bodyPr>
            <a:spAutoFit/>
          </a:bodyPr>
          <a:lstStyle/>
          <a:p>
            <a:pPr>
              <a:buFontTx/>
              <a:buChar char="-"/>
            </a:pP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Các </a:t>
            </a:r>
            <a:r>
              <a:rPr lang="vi-VN" sz="3200">
                <a:latin typeface="Times New Roman" pitchFamily="18" charset="0"/>
                <a:cs typeface="Times New Roman" pitchFamily="18" charset="0"/>
              </a:rPr>
              <a:t>học thuyết sai lệch trong vấn đề tình dục.</a:t>
            </a:r>
            <a:endParaRPr lang="en-US" sz="3200">
              <a:latin typeface="Times New Roman" pitchFamily="18" charset="0"/>
              <a:cs typeface="Times New Roman" pitchFamily="18" charset="0"/>
            </a:endParaRPr>
          </a:p>
          <a:p>
            <a:pPr>
              <a:buFontTx/>
              <a:buChar char="-"/>
            </a:pPr>
            <a:r>
              <a:rPr lang="en-US" sz="3200">
                <a:latin typeface="Times New Roman" pitchFamily="18" charset="0"/>
                <a:cs typeface="Times New Roman" pitchFamily="18" charset="0"/>
              </a:rPr>
              <a:t> Chơi với bạn xấu.</a:t>
            </a:r>
            <a:endParaRPr lang="vi-VN" sz="3200">
              <a:latin typeface="Times New Roman" pitchFamily="18" charset="0"/>
              <a:cs typeface="Times New Roman" pitchFamily="18" charset="0"/>
            </a:endParaRPr>
          </a:p>
          <a:p>
            <a:r>
              <a:rPr lang="vi-VN" sz="3200">
                <a:latin typeface="Times New Roman" pitchFamily="18" charset="0"/>
                <a:cs typeface="Times New Roman" pitchFamily="18" charset="0"/>
              </a:rPr>
              <a:t>- Các phương tiện truyền thông: Phim ảnh xấu, Internet, sách báo, quảng cáo</a:t>
            </a:r>
            <a:r>
              <a:rPr lang="en-US" sz="3200">
                <a:latin typeface="Times New Roman" pitchFamily="18" charset="0"/>
                <a:cs typeface="Times New Roman" pitchFamily="18" charset="0"/>
              </a:rPr>
              <a:t>,</a:t>
            </a:r>
            <a:r>
              <a:rPr lang="vi-VN" sz="3200">
                <a:latin typeface="Times New Roman" pitchFamily="18" charset="0"/>
                <a:cs typeface="Times New Roman" pitchFamily="18" charset="0"/>
              </a:rPr>
              <a:t> v.v </a:t>
            </a: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500" fill="hold"/>
                                        <p:tgtEl>
                                          <p:spTgt spid="7174"/>
                                        </p:tgtEl>
                                        <p:attrNameLst>
                                          <p:attrName>ppt_w</p:attrName>
                                        </p:attrNameLst>
                                      </p:cBhvr>
                                      <p:tavLst>
                                        <p:tav tm="0">
                                          <p:val>
                                            <p:fltVal val="0"/>
                                          </p:val>
                                        </p:tav>
                                        <p:tav tm="100000">
                                          <p:val>
                                            <p:strVal val="#ppt_w"/>
                                          </p:val>
                                        </p:tav>
                                      </p:tavLst>
                                    </p:anim>
                                    <p:anim calcmode="lin" valueType="num">
                                      <p:cBhvr>
                                        <p:cTn id="8" dur="500" fill="hold"/>
                                        <p:tgtEl>
                                          <p:spTgt spid="7174"/>
                                        </p:tgtEl>
                                        <p:attrNameLst>
                                          <p:attrName>ppt_h</p:attrName>
                                        </p:attrNameLst>
                                      </p:cBhvr>
                                      <p:tavLst>
                                        <p:tav tm="0">
                                          <p:val>
                                            <p:fltVal val="0"/>
                                          </p:val>
                                        </p:tav>
                                        <p:tav tm="100000">
                                          <p:val>
                                            <p:strVal val="#ppt_h"/>
                                          </p:val>
                                        </p:tav>
                                      </p:tavLst>
                                    </p:anim>
                                    <p:animEffect transition="in" filter="fade">
                                      <p:cBhvr>
                                        <p:cTn id="9"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711200" y="0"/>
            <a:ext cx="10871200" cy="655638"/>
          </a:xfrm>
        </p:spPr>
        <p:txBody>
          <a:bodyPr/>
          <a:lstStyle/>
          <a:p>
            <a:r>
              <a:rPr lang="en-US" sz="3600" b="1" smtClean="0">
                <a:solidFill>
                  <a:srgbClr val="FF0066"/>
                </a:solidFill>
              </a:rPr>
              <a:t>Hậu quả của quan hệ tình dục sớm</a:t>
            </a:r>
          </a:p>
        </p:txBody>
      </p:sp>
      <p:sp>
        <p:nvSpPr>
          <p:cNvPr id="78851" name="Rectangle 3"/>
          <p:cNvSpPr>
            <a:spLocks noGrp="1" noChangeArrowheads="1"/>
          </p:cNvSpPr>
          <p:nvPr>
            <p:ph type="body" idx="4294967295"/>
          </p:nvPr>
        </p:nvSpPr>
        <p:spPr>
          <a:xfrm>
            <a:off x="406400" y="838200"/>
            <a:ext cx="11582400" cy="5715000"/>
          </a:xfrm>
        </p:spPr>
        <p:txBody>
          <a:bodyPr/>
          <a:lstStyle/>
          <a:p>
            <a:pPr>
              <a:lnSpc>
                <a:spcPct val="80000"/>
              </a:lnSpc>
              <a:buFontTx/>
              <a:buNone/>
            </a:pPr>
            <a:r>
              <a:rPr lang="en-US" sz="2600" smtClean="0">
                <a:latin typeface="Times New Roman" panose="02020603050405020304" pitchFamily="18" charset="0"/>
                <a:cs typeface="Times New Roman" panose="02020603050405020304" pitchFamily="18" charset="0"/>
              </a:rPr>
              <a:t>- Nạo thai: sẽ dẫn đến vô sinh, ảnh hưởng đến sức khoẻ người con gái và hạnh phúc gia đình về sau.</a:t>
            </a:r>
          </a:p>
          <a:p>
            <a:pPr>
              <a:lnSpc>
                <a:spcPct val="80000"/>
              </a:lnSpc>
              <a:buFontTx/>
              <a:buNone/>
            </a:pPr>
            <a:r>
              <a:rPr lang="en-US" sz="2600" smtClean="0">
                <a:latin typeface="Times New Roman" panose="02020603050405020304" pitchFamily="18" charset="0"/>
                <a:cs typeface="Times New Roman" panose="02020603050405020304" pitchFamily="18" charset="0"/>
              </a:rPr>
              <a:t>- Có mặc cảm tội lỗi,chán đời, dễ bị người yêu ruồng bỏ, có thể có những quyết định dại dột (tự tử,..)</a:t>
            </a:r>
          </a:p>
          <a:p>
            <a:pPr>
              <a:lnSpc>
                <a:spcPct val="80000"/>
              </a:lnSpc>
              <a:buFontTx/>
              <a:buNone/>
            </a:pPr>
            <a:r>
              <a:rPr lang="en-US" sz="2600" smtClean="0">
                <a:latin typeface="Times New Roman" panose="02020603050405020304" pitchFamily="18" charset="0"/>
                <a:cs typeface="Times New Roman" panose="02020603050405020304" pitchFamily="18" charset="0"/>
              </a:rPr>
              <a:t>- Nếu kết hôn, nuôi con nhỏ sẽ gặp nhiều khó khăn, ảnh hưởng đến sức khoẻ của mẹ và con, dễ dẫn đến va chạm, xung đột vợ chồng vì lấy nhau gượng ép.</a:t>
            </a:r>
          </a:p>
          <a:p>
            <a:pPr>
              <a:lnSpc>
                <a:spcPct val="80000"/>
              </a:lnSpc>
              <a:buFontTx/>
              <a:buNone/>
            </a:pPr>
            <a:r>
              <a:rPr lang="en-US" sz="2600" smtClean="0">
                <a:latin typeface="Times New Roman" panose="02020603050405020304" pitchFamily="18" charset="0"/>
                <a:cs typeface="Times New Roman" panose="02020603050405020304" pitchFamily="18" charset="0"/>
              </a:rPr>
              <a:t>- Ảnh hưởng đến tương lai của mỗi người.</a:t>
            </a:r>
          </a:p>
          <a:p>
            <a:pPr>
              <a:lnSpc>
                <a:spcPct val="80000"/>
              </a:lnSpc>
              <a:buFontTx/>
              <a:buNone/>
            </a:pPr>
            <a:r>
              <a:rPr lang="en-US" sz="2600" smtClean="0">
                <a:latin typeface="Times New Roman" panose="02020603050405020304" pitchFamily="18" charset="0"/>
                <a:cs typeface="Times New Roman" panose="02020603050405020304" pitchFamily="18" charset="0"/>
              </a:rPr>
              <a:t>- Dễ bị lây nhiễm các bệnh lây truyền qua đường tình dục, trong đó có HIV/AIDS.</a:t>
            </a:r>
          </a:p>
          <a:p>
            <a:pPr>
              <a:lnSpc>
                <a:spcPct val="80000"/>
              </a:lnSpc>
              <a:buFontTx/>
              <a:buNone/>
            </a:pPr>
            <a:r>
              <a:rPr lang="en-US" sz="2600" smtClean="0">
                <a:latin typeface="Times New Roman" panose="02020603050405020304" pitchFamily="18" charset="0"/>
                <a:cs typeface="Times New Roman" panose="02020603050405020304" pitchFamily="18" charset="0"/>
              </a:rPr>
              <a:t>- Quan niệm xã hội thường hay gay gắt lên án các em gái có quan hệ tình dục sớm. Trong khi đó các em trai (và gia đình họ) thấy mình không có lỗi, không chịu gánh trách nhiệm. Thực tế là cả em trai và gái cũng như gia đình của các em phải chịu trách nhiệm do hành vi quan hệ tình dục sớm của các em.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p:cTn id="7" dur="500" fill="hold"/>
                                        <p:tgtEl>
                                          <p:spTgt spid="788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88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88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8851">
                                            <p:txEl>
                                              <p:pRg st="1" end="1"/>
                                            </p:txEl>
                                          </p:spTgt>
                                        </p:tgtEl>
                                        <p:attrNameLst>
                                          <p:attrName>style.visibility</p:attrName>
                                        </p:attrNameLst>
                                      </p:cBhvr>
                                      <p:to>
                                        <p:strVal val="visible"/>
                                      </p:to>
                                    </p:set>
                                    <p:anim calcmode="lin" valueType="num">
                                      <p:cBhvr>
                                        <p:cTn id="14" dur="500" fill="hold"/>
                                        <p:tgtEl>
                                          <p:spTgt spid="7885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885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885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8851">
                                            <p:txEl>
                                              <p:pRg st="2" end="2"/>
                                            </p:txEl>
                                          </p:spTgt>
                                        </p:tgtEl>
                                        <p:attrNameLst>
                                          <p:attrName>style.visibility</p:attrName>
                                        </p:attrNameLst>
                                      </p:cBhvr>
                                      <p:to>
                                        <p:strVal val="visible"/>
                                      </p:to>
                                    </p:set>
                                    <p:anim calcmode="lin" valueType="num">
                                      <p:cBhvr>
                                        <p:cTn id="21" dur="500" fill="hold"/>
                                        <p:tgtEl>
                                          <p:spTgt spid="7885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885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885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8851">
                                            <p:txEl>
                                              <p:pRg st="3" end="3"/>
                                            </p:txEl>
                                          </p:spTgt>
                                        </p:tgtEl>
                                        <p:attrNameLst>
                                          <p:attrName>style.visibility</p:attrName>
                                        </p:attrNameLst>
                                      </p:cBhvr>
                                      <p:to>
                                        <p:strVal val="visible"/>
                                      </p:to>
                                    </p:set>
                                    <p:anim calcmode="lin" valueType="num">
                                      <p:cBhvr>
                                        <p:cTn id="28" dur="500" fill="hold"/>
                                        <p:tgtEl>
                                          <p:spTgt spid="7885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885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885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78851">
                                            <p:txEl>
                                              <p:pRg st="4" end="4"/>
                                            </p:txEl>
                                          </p:spTgt>
                                        </p:tgtEl>
                                        <p:attrNameLst>
                                          <p:attrName>style.visibility</p:attrName>
                                        </p:attrNameLst>
                                      </p:cBhvr>
                                      <p:to>
                                        <p:strVal val="visible"/>
                                      </p:to>
                                    </p:set>
                                    <p:anim calcmode="lin" valueType="num">
                                      <p:cBhvr>
                                        <p:cTn id="35" dur="500" fill="hold"/>
                                        <p:tgtEl>
                                          <p:spTgt spid="78851">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8851">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885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78851">
                                            <p:txEl>
                                              <p:pRg st="5" end="5"/>
                                            </p:txEl>
                                          </p:spTgt>
                                        </p:tgtEl>
                                        <p:attrNameLst>
                                          <p:attrName>style.visibility</p:attrName>
                                        </p:attrNameLst>
                                      </p:cBhvr>
                                      <p:to>
                                        <p:strVal val="visible"/>
                                      </p:to>
                                    </p:set>
                                    <p:anim calcmode="lin" valueType="num">
                                      <p:cBhvr>
                                        <p:cTn id="42" dur="500" fill="hold"/>
                                        <p:tgtEl>
                                          <p:spTgt spid="78851">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78851">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788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idx="4294967295"/>
          </p:nvPr>
        </p:nvSpPr>
        <p:spPr/>
        <p:txBody>
          <a:bodyPr/>
          <a:lstStyle/>
          <a:p>
            <a:pPr eaLnBrk="1" hangingPunct="1"/>
            <a:r>
              <a:rPr lang="en-US" sz="3600" b="1" smtClean="0">
                <a:solidFill>
                  <a:srgbClr val="FF0000"/>
                </a:solidFill>
              </a:rPr>
              <a:t>PHẦN III : NGUY CƠ VÀ CÁCH PHÒNG TRÁNH</a:t>
            </a:r>
            <a:br>
              <a:rPr lang="en-US" sz="3600" b="1" smtClean="0">
                <a:solidFill>
                  <a:srgbClr val="FF0000"/>
                </a:solidFill>
              </a:rPr>
            </a:br>
            <a:r>
              <a:rPr lang="en-US" sz="3600" b="1" smtClean="0">
                <a:solidFill>
                  <a:srgbClr val="FF0000"/>
                </a:solidFill>
              </a:rPr>
              <a:t>XÂM HẠI TÌNH DỤC</a:t>
            </a:r>
          </a:p>
        </p:txBody>
      </p:sp>
      <p:pic>
        <p:nvPicPr>
          <p:cNvPr id="65538" name="Picture 2" descr="Image result for hành vi xâm hại tình dục trẻ em"/>
          <p:cNvPicPr>
            <a:picLocks noGrp="1" noChangeAspect="1" noChangeArrowheads="1"/>
          </p:cNvPicPr>
          <p:nvPr>
            <p:ph idx="4294967295"/>
          </p:nvPr>
        </p:nvPicPr>
        <p:blipFill>
          <a:blip r:embed="rId2"/>
          <a:srcRect/>
          <a:stretch>
            <a:fillRect/>
          </a:stretch>
        </p:blipFill>
        <p:spPr>
          <a:xfrm>
            <a:off x="2700338" y="2830513"/>
            <a:ext cx="5413375" cy="3867150"/>
          </a:xfrm>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idx="4294967295"/>
          </p:nvPr>
        </p:nvSpPr>
        <p:spPr>
          <a:xfrm>
            <a:off x="1643063" y="346075"/>
            <a:ext cx="8747125" cy="836613"/>
          </a:xfrm>
        </p:spPr>
        <p:txBody>
          <a:bodyPr/>
          <a:lstStyle/>
          <a:p>
            <a:pPr eaLnBrk="1" hangingPunct="1"/>
            <a:r>
              <a:rPr lang="en-US" altLang="en-US" sz="3600" b="1" smtClean="0">
                <a:solidFill>
                  <a:srgbClr val="FF0000"/>
                </a:solidFill>
              </a:rPr>
              <a:t>THỰC TRẠNG XHTDTE TẠI VN</a:t>
            </a:r>
            <a:br>
              <a:rPr lang="en-US" altLang="en-US" sz="3600" b="1" smtClean="0">
                <a:solidFill>
                  <a:srgbClr val="FF0000"/>
                </a:solidFill>
              </a:rPr>
            </a:br>
            <a:r>
              <a:rPr lang="en-US" altLang="en-US" sz="1800" i="1" smtClean="0"/>
              <a:t>(một số vụ việc gần đây)</a:t>
            </a:r>
          </a:p>
        </p:txBody>
      </p:sp>
      <p:sp>
        <p:nvSpPr>
          <p:cNvPr id="3" name="Content Placeholder 2"/>
          <p:cNvSpPr>
            <a:spLocks noGrp="1"/>
          </p:cNvSpPr>
          <p:nvPr>
            <p:ph idx="4294967295"/>
          </p:nvPr>
        </p:nvSpPr>
        <p:spPr>
          <a:xfrm>
            <a:off x="787400" y="1214438"/>
            <a:ext cx="10483850" cy="5257800"/>
          </a:xfrm>
        </p:spPr>
        <p:txBody>
          <a:bodyPr/>
          <a:lstStyle/>
          <a:p>
            <a:pPr marL="228600" indent="-228600" eaLnBrk="1" hangingPunct="1"/>
            <a:r>
              <a:rPr lang="en-US" sz="2400" smtClean="0">
                <a:solidFill>
                  <a:srgbClr val="7030A0"/>
                </a:solidFill>
                <a:latin typeface="Times New Roman" panose="02020603050405020304" pitchFamily="18" charset="0"/>
                <a:cs typeface="Times New Roman" panose="02020603050405020304" pitchFamily="18" charset="0"/>
              </a:rPr>
              <a:t>Vụ bé gái 6 tuổi ở Vũng Tàu bị ông T 77 tuổi ngụ cùng chung cư xâm hại nhiều lần. Đặc biệt trong quá trình điều tra, phát hiện thêm ông T từng có hành vi tương tự với 6 bé gái khác cùng chung cư</a:t>
            </a:r>
          </a:p>
          <a:p>
            <a:pPr marL="228600" indent="-228600" eaLnBrk="1" hangingPunct="1"/>
            <a:r>
              <a:rPr lang="en-US" sz="2400" smtClean="0">
                <a:latin typeface="Times New Roman" panose="02020603050405020304" pitchFamily="18" charset="0"/>
                <a:cs typeface="Times New Roman" panose="02020603050405020304" pitchFamily="18" charset="0"/>
              </a:rPr>
              <a:t>Vụ bé gái 8 tuổi ở Hà Nội bị hàng xóm là M (34 tuổi) xâm hại vào buổi chiều tối khi đang chơi ở sân chung trong lúc mẹ cháu đang bận nấu cơm</a:t>
            </a:r>
          </a:p>
          <a:p>
            <a:pPr marL="228600" indent="-228600" eaLnBrk="1" hangingPunct="1"/>
            <a:r>
              <a:rPr lang="en-US" sz="2400" smtClean="0">
                <a:solidFill>
                  <a:srgbClr val="FF0000"/>
                </a:solidFill>
                <a:latin typeface="Times New Roman" panose="02020603050405020304" pitchFamily="18" charset="0"/>
                <a:cs typeface="Times New Roman" panose="02020603050405020304" pitchFamily="18" charset="0"/>
              </a:rPr>
              <a:t>Vụ bé gái lớp 1 ở tp.HCM bị xâm hại ở trường</a:t>
            </a:r>
          </a:p>
          <a:p>
            <a:pPr marL="228600" indent="-228600" eaLnBrk="1" hangingPunct="1"/>
            <a:r>
              <a:rPr lang="en-US" sz="2400" smtClean="0">
                <a:latin typeface="Times New Roman" panose="02020603050405020304" pitchFamily="18" charset="0"/>
                <a:cs typeface="Times New Roman" panose="02020603050405020304" pitchFamily="18" charset="0"/>
              </a:rPr>
              <a:t>Vụ bé gái 5 tuổi ở Lạng Sơn bị chú họ xâm hại</a:t>
            </a:r>
          </a:p>
          <a:p>
            <a:pPr marL="228600" indent="-228600" eaLnBrk="1" hangingPunct="1"/>
            <a:r>
              <a:rPr lang="en-US" altLang="en-US" sz="2400" smtClean="0">
                <a:latin typeface="Times New Roman" panose="02020603050405020304" pitchFamily="18" charset="0"/>
                <a:cs typeface="Times New Roman" panose="02020603050405020304" pitchFamily="18" charset="0"/>
              </a:rPr>
              <a:t>Vụ bé gái 11 tuổi ở Vĩnh Long bị cha ruột 36 tuổi và ông nội 62 tuổi xâm hại nhiều lần</a:t>
            </a:r>
          </a:p>
          <a:p>
            <a:pPr marL="228600" indent="-228600" eaLnBrk="1" hangingPunct="1"/>
            <a:r>
              <a:rPr lang="en-US" altLang="en-US" sz="2400" smtClean="0">
                <a:solidFill>
                  <a:srgbClr val="7030A0"/>
                </a:solidFill>
                <a:latin typeface="Times New Roman" panose="02020603050405020304" pitchFamily="18" charset="0"/>
                <a:cs typeface="Times New Roman" panose="02020603050405020304" pitchFamily="18" charset="0"/>
              </a:rPr>
              <a:t>Vụ 7 HS tiểu học ở Bạc Liêu bị hiệu trưởng 46 tuổi xâm hại ở trường</a:t>
            </a:r>
          </a:p>
          <a:p>
            <a:pPr marL="228600" indent="-228600" eaLnBrk="1" hangingPunct="1"/>
            <a:r>
              <a:rPr lang="en-US" altLang="en-US" sz="2400" smtClean="0">
                <a:solidFill>
                  <a:srgbClr val="FF0000"/>
                </a:solidFill>
                <a:latin typeface="Times New Roman" panose="02020603050405020304" pitchFamily="18" charset="0"/>
                <a:cs typeface="Times New Roman" panose="02020603050405020304" pitchFamily="18" charset="0"/>
              </a:rPr>
              <a:t>Vụ em gái 13 tuổi ở Cà Mau bị hàng xóm xâm hại, vì xấu hổ nên sau đó em đã tự tử</a:t>
            </a:r>
          </a:p>
          <a:p>
            <a:pPr marL="228600" indent="-228600" eaLnBrk="1" hangingPunct="1">
              <a:lnSpc>
                <a:spcPct val="70000"/>
              </a:lnSpc>
            </a:pPr>
            <a:endParaRPr lang="en-US" sz="3000" smtClean="0"/>
          </a:p>
          <a:p>
            <a:pPr marL="228600" indent="-228600" eaLnBrk="1" hangingPunct="1">
              <a:lnSpc>
                <a:spcPct val="70000"/>
              </a:lnSpc>
            </a:pPr>
            <a:endParaRPr lang="en-US" sz="30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idx="4294967295"/>
          </p:nvPr>
        </p:nvSpPr>
        <p:spPr/>
        <p:txBody>
          <a:bodyPr/>
          <a:lstStyle/>
          <a:p>
            <a:pPr eaLnBrk="1" hangingPunct="1"/>
            <a:r>
              <a:rPr lang="en-US" altLang="en-US" sz="3600" b="1" smtClean="0">
                <a:solidFill>
                  <a:srgbClr val="FF0000"/>
                </a:solidFill>
              </a:rPr>
              <a:t>1. THỰC TRẠNG XHTDTE TẠI VN</a:t>
            </a:r>
          </a:p>
        </p:txBody>
      </p:sp>
      <p:sp>
        <p:nvSpPr>
          <p:cNvPr id="3" name="Content Placeholder 2"/>
          <p:cNvSpPr>
            <a:spLocks noGrp="1"/>
          </p:cNvSpPr>
          <p:nvPr>
            <p:ph idx="4294967295"/>
          </p:nvPr>
        </p:nvSpPr>
        <p:spPr>
          <a:xfrm>
            <a:off x="1147763" y="1317625"/>
            <a:ext cx="9671050" cy="4786313"/>
          </a:xfrm>
        </p:spPr>
        <p:txBody>
          <a:bodyPr/>
          <a:lstStyle/>
          <a:p>
            <a:pPr marL="228600" indent="-228600" eaLnBrk="1" hangingPunct="1"/>
            <a:r>
              <a:rPr lang="vi-VN" altLang="en-US" smtClean="0">
                <a:latin typeface="Times New Roman" panose="02020603050405020304" pitchFamily="18" charset="0"/>
                <a:cs typeface="Times New Roman" panose="02020603050405020304" pitchFamily="18" charset="0"/>
              </a:rPr>
              <a:t>Thống kê của Bộ C</a:t>
            </a:r>
            <a:r>
              <a:rPr lang="en-US" altLang="en-US" smtClean="0">
                <a:latin typeface="Times New Roman" panose="02020603050405020304" pitchFamily="18" charset="0"/>
                <a:cs typeface="Times New Roman" panose="02020603050405020304" pitchFamily="18" charset="0"/>
              </a:rPr>
              <a:t>A</a:t>
            </a:r>
            <a:r>
              <a:rPr lang="vi-VN" altLang="en-US" smtClean="0">
                <a:latin typeface="Times New Roman" panose="02020603050405020304" pitchFamily="18" charset="0"/>
                <a:cs typeface="Times New Roman" panose="02020603050405020304" pitchFamily="18" charset="0"/>
              </a:rPr>
              <a:t>, mỗi năm trung bình có 1.600 - 1.800 vụ </a:t>
            </a:r>
            <a:r>
              <a:rPr lang="en-US" altLang="en-US" smtClean="0">
                <a:latin typeface="Times New Roman" panose="02020603050405020304" pitchFamily="18" charset="0"/>
                <a:cs typeface="Times New Roman" panose="02020603050405020304" pitchFamily="18" charset="0"/>
              </a:rPr>
              <a:t>XHTDTE</a:t>
            </a:r>
            <a:r>
              <a:rPr lang="vi-VN" altLang="en-US" smtClean="0">
                <a:latin typeface="Times New Roman" panose="02020603050405020304" pitchFamily="18" charset="0"/>
                <a:cs typeface="Times New Roman" panose="02020603050405020304" pitchFamily="18" charset="0"/>
              </a:rPr>
              <a:t> được phát hiện, đa số nạn nhân là nữ ở độ tuổi 12-15 (chiếm 57,46%)</a:t>
            </a:r>
            <a:r>
              <a:rPr lang="en-US" altLang="en-US" smtClean="0">
                <a:latin typeface="Times New Roman" panose="02020603050405020304" pitchFamily="18" charset="0"/>
                <a:cs typeface="Times New Roman" panose="02020603050405020304" pitchFamily="18" charset="0"/>
              </a:rPr>
              <a:t>.</a:t>
            </a:r>
          </a:p>
          <a:p>
            <a:pPr marL="228600" indent="-228600" eaLnBrk="1" hangingPunct="1"/>
            <a:r>
              <a:rPr lang="en-US" altLang="en-US" smtClean="0">
                <a:latin typeface="Times New Roman" panose="02020603050405020304" pitchFamily="18" charset="0"/>
                <a:cs typeface="Times New Roman" panose="02020603050405020304" pitchFamily="18" charset="0"/>
              </a:rPr>
              <a:t>T</a:t>
            </a:r>
            <a:r>
              <a:rPr lang="vi-VN" altLang="en-US" smtClean="0">
                <a:latin typeface="Times New Roman" panose="02020603050405020304" pitchFamily="18" charset="0"/>
                <a:cs typeface="Times New Roman" panose="02020603050405020304" pitchFamily="18" charset="0"/>
              </a:rPr>
              <a:t>uy nhiên số trẻ em dưới 6 tuổi bị xâm hại là vấn đề rất đáng báo động, chiếm tới 13,2%.</a:t>
            </a:r>
            <a:endParaRPr lang="en-US" altLang="en-US" smtClean="0">
              <a:latin typeface="Times New Roman" panose="02020603050405020304" pitchFamily="18" charset="0"/>
              <a:cs typeface="Times New Roman" panose="02020603050405020304" pitchFamily="18" charset="0"/>
            </a:endParaRPr>
          </a:p>
          <a:p>
            <a:pPr marL="228600" indent="-228600" eaLnBrk="1" hangingPunct="1"/>
            <a:r>
              <a:rPr lang="vi-VN" altLang="en-US" smtClean="0">
                <a:latin typeface="Times New Roman" panose="02020603050405020304" pitchFamily="18" charset="0"/>
                <a:cs typeface="Times New Roman" panose="02020603050405020304" pitchFamily="18" charset="0"/>
              </a:rPr>
              <a:t>“</a:t>
            </a:r>
            <a:r>
              <a:rPr lang="en-US" altLang="en-US" smtClean="0">
                <a:latin typeface="Times New Roman" panose="02020603050405020304" pitchFamily="18" charset="0"/>
                <a:cs typeface="Times New Roman" panose="02020603050405020304" pitchFamily="18" charset="0"/>
              </a:rPr>
              <a:t>T</a:t>
            </a:r>
            <a:r>
              <a:rPr lang="vi-VN" altLang="en-US" smtClean="0">
                <a:latin typeface="Times New Roman" panose="02020603050405020304" pitchFamily="18" charset="0"/>
                <a:cs typeface="Times New Roman" panose="02020603050405020304" pitchFamily="18" charset="0"/>
              </a:rPr>
              <a:t>rẻ em” được quy đinh </a:t>
            </a:r>
            <a:r>
              <a:rPr lang="en-US" altLang="en-US" smtClean="0">
                <a:latin typeface="Times New Roman" panose="02020603050405020304" pitchFamily="18" charset="0"/>
                <a:cs typeface="Times New Roman" panose="02020603050405020304" pitchFamily="18" charset="0"/>
              </a:rPr>
              <a:t>trong Luật Trẻ Em </a:t>
            </a:r>
            <a:r>
              <a:rPr lang="vi-VN" altLang="en-US" smtClean="0">
                <a:latin typeface="Times New Roman" panose="02020603050405020304" pitchFamily="18" charset="0"/>
                <a:cs typeface="Times New Roman" panose="02020603050405020304" pitchFamily="18" charset="0"/>
              </a:rPr>
              <a:t>là người dưới 16 tuổi.</a:t>
            </a:r>
            <a:endParaRPr lang="en-US" altLang="en-US"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idx="4294967295"/>
          </p:nvPr>
        </p:nvSpPr>
        <p:spPr/>
        <p:txBody>
          <a:bodyPr/>
          <a:lstStyle/>
          <a:p>
            <a:pPr eaLnBrk="1" hangingPunct="1"/>
            <a:r>
              <a:rPr lang="en-US" altLang="en-US" sz="3600" b="1" smtClean="0">
                <a:solidFill>
                  <a:srgbClr val="FF0000"/>
                </a:solidFill>
              </a:rPr>
              <a:t>THỰC TRẠNG XHTDTE TẠI VN</a:t>
            </a:r>
          </a:p>
        </p:txBody>
      </p:sp>
      <p:pic>
        <p:nvPicPr>
          <p:cNvPr id="4" name="Content Placeholder 3"/>
          <p:cNvPicPr>
            <a:picLocks noGrp="1" noChangeAspect="1"/>
          </p:cNvPicPr>
          <p:nvPr>
            <p:ph idx="4294967295"/>
          </p:nvPr>
        </p:nvPicPr>
        <p:blipFill>
          <a:blip r:embed="rId2"/>
          <a:srcRect/>
          <a:stretch>
            <a:fillRect/>
          </a:stretch>
        </p:blipFill>
        <p:spPr>
          <a:xfrm>
            <a:off x="2332038" y="1919288"/>
            <a:ext cx="7518400" cy="4938712"/>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idx="4294967295"/>
          </p:nvPr>
        </p:nvSpPr>
        <p:spPr>
          <a:xfrm>
            <a:off x="2152650" y="427038"/>
            <a:ext cx="7886700" cy="1325562"/>
          </a:xfrm>
        </p:spPr>
        <p:txBody>
          <a:bodyPr/>
          <a:lstStyle/>
          <a:p>
            <a:pPr eaLnBrk="1" hangingPunct="1"/>
            <a:r>
              <a:rPr lang="en-US" altLang="en-US" sz="3600" b="1" smtClean="0"/>
              <a:t>THỰC TRẠNG XHTDTE TẠI VN</a:t>
            </a:r>
          </a:p>
        </p:txBody>
      </p:sp>
      <p:pic>
        <p:nvPicPr>
          <p:cNvPr id="4" name="Content Placeholder 3"/>
          <p:cNvPicPr>
            <a:picLocks noGrp="1" noChangeAspect="1"/>
          </p:cNvPicPr>
          <p:nvPr>
            <p:ph idx="4294967295"/>
          </p:nvPr>
        </p:nvPicPr>
        <p:blipFill>
          <a:blip r:embed="rId2"/>
          <a:srcRect/>
          <a:stretch>
            <a:fillRect/>
          </a:stretch>
        </p:blipFill>
        <p:spPr>
          <a:xfrm>
            <a:off x="1524000" y="2438400"/>
            <a:ext cx="4506913" cy="4429125"/>
          </a:xfrm>
        </p:spPr>
      </p:pic>
      <p:pic>
        <p:nvPicPr>
          <p:cNvPr id="32772" name="Picture 4"/>
          <p:cNvPicPr>
            <a:picLocks noChangeAspect="1"/>
          </p:cNvPicPr>
          <p:nvPr/>
        </p:nvPicPr>
        <p:blipFill>
          <a:blip r:embed="rId3"/>
          <a:srcRect/>
          <a:stretch>
            <a:fillRect/>
          </a:stretch>
        </p:blipFill>
        <p:spPr bwMode="auto">
          <a:xfrm>
            <a:off x="6030913" y="1446213"/>
            <a:ext cx="4648200" cy="45735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nodeType="clickEffect">
                                  <p:stCondLst>
                                    <p:cond delay="0"/>
                                  </p:stCondLst>
                                  <p:childTnLst>
                                    <p:set>
                                      <p:cBhvr>
                                        <p:cTn id="12" dur="1" fill="hold">
                                          <p:stCondLst>
                                            <p:cond delay="0"/>
                                          </p:stCondLst>
                                        </p:cTn>
                                        <p:tgtEl>
                                          <p:spTgt spid="32772"/>
                                        </p:tgtEl>
                                        <p:attrNameLst>
                                          <p:attrName>style.visibility</p:attrName>
                                        </p:attrNameLst>
                                      </p:cBhvr>
                                      <p:to>
                                        <p:strVal val="visible"/>
                                      </p:to>
                                    </p:set>
                                    <p:animEffect transition="in" filter="randombar(horizontal)">
                                      <p:cBhvr>
                                        <p:cTn id="13"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idx="4294967295"/>
          </p:nvPr>
        </p:nvSpPr>
        <p:spPr/>
        <p:txBody>
          <a:bodyPr/>
          <a:lstStyle/>
          <a:p>
            <a:pPr eaLnBrk="1" hangingPunct="1"/>
            <a:r>
              <a:rPr lang="en-US" altLang="en-US" sz="3600" b="1" smtClean="0">
                <a:solidFill>
                  <a:srgbClr val="FF0000"/>
                </a:solidFill>
              </a:rPr>
              <a:t> KHÁI NIỆM:</a:t>
            </a:r>
          </a:p>
        </p:txBody>
      </p:sp>
      <p:sp>
        <p:nvSpPr>
          <p:cNvPr id="6147" name="Content Placeholder 2"/>
          <p:cNvSpPr>
            <a:spLocks noGrp="1"/>
          </p:cNvSpPr>
          <p:nvPr>
            <p:ph idx="4294967295"/>
          </p:nvPr>
        </p:nvSpPr>
        <p:spPr>
          <a:xfrm>
            <a:off x="1135063" y="1182688"/>
            <a:ext cx="10033000" cy="4648200"/>
          </a:xfrm>
        </p:spPr>
        <p:txBody>
          <a:bodyPr/>
          <a:lstStyle/>
          <a:p>
            <a:pPr marL="0" indent="0" eaLnBrk="1" hangingPunct="1">
              <a:buFontTx/>
              <a:buNone/>
            </a:pPr>
            <a:r>
              <a:rPr lang="en-US" altLang="en-US" sz="3600" smtClean="0"/>
              <a:t>XHTDTE xảy ra khi một người hoặc một nhóm người:</a:t>
            </a:r>
          </a:p>
          <a:p>
            <a:pPr marL="685800" lvl="1" indent="-228600" eaLnBrk="1" hangingPunct="1"/>
            <a:r>
              <a:rPr lang="en-US" altLang="en-US" sz="3600" smtClean="0">
                <a:solidFill>
                  <a:srgbClr val="00B050"/>
                </a:solidFill>
              </a:rPr>
              <a:t>Lớn tuổi hơn, cao lớn hơn, khỏe mạnh hơn, khôn ngoan hơn, hiểu biết hơn</a:t>
            </a:r>
          </a:p>
          <a:p>
            <a:pPr marL="685800" lvl="1" indent="-228600" eaLnBrk="1" hangingPunct="1"/>
            <a:r>
              <a:rPr lang="en-US" altLang="en-US" sz="3600" smtClean="0"/>
              <a:t>Sử dụng sức mạnh/quyền lực/tiền bạc, lợi dụng sự tôn trọng, lòng tin &amp; sự ngây thơ của trẻ</a:t>
            </a:r>
          </a:p>
          <a:p>
            <a:pPr marL="685800" lvl="1" indent="-228600" eaLnBrk="1" hangingPunct="1"/>
            <a:r>
              <a:rPr lang="en-US" altLang="en-US" sz="3600" smtClean="0">
                <a:solidFill>
                  <a:srgbClr val="FF0000"/>
                </a:solidFill>
              </a:rPr>
              <a:t>Ép buộc, lôi kéo, dụ dỗ trẻ tham gia vào hoạt động tình dục</a:t>
            </a:r>
          </a:p>
          <a:p>
            <a:pPr marL="685800" lvl="1" indent="-228600" eaLnBrk="1" hangingPunct="1">
              <a:buFont typeface="Wingdings 2" pitchFamily="18" charset="2"/>
              <a:buChar char=""/>
            </a:pPr>
            <a:endParaRPr lang="en-US" altLang="en-US" sz="36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amond(in)">
                                      <p:cBhvr>
                                        <p:cTn id="7" dur="2000"/>
                                        <p:tgtEl>
                                          <p:spTgt spid="6147">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diamond(in)">
                                      <p:cBhvr>
                                        <p:cTn id="10" dur="2000"/>
                                        <p:tgtEl>
                                          <p:spTgt spid="6147">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diamond(in)">
                                      <p:cBhvr>
                                        <p:cTn id="13" dur="2000"/>
                                        <p:tgtEl>
                                          <p:spTgt spid="6147">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147">
                                            <p:txEl>
                                              <p:pRg st="3" end="3"/>
                                            </p:txEl>
                                          </p:spTgt>
                                        </p:tgtEl>
                                        <p:attrNameLst>
                                          <p:attrName>style.visibility</p:attrName>
                                        </p:attrNameLst>
                                      </p:cBhvr>
                                      <p:to>
                                        <p:strVal val="visible"/>
                                      </p:to>
                                    </p:set>
                                    <p:animEffect transition="in" filter="diamond(in)">
                                      <p:cBhvr>
                                        <p:cTn id="16" dur="20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idx="4294967295"/>
          </p:nvPr>
        </p:nvSpPr>
        <p:spPr>
          <a:xfrm>
            <a:off x="1524000" y="1122363"/>
            <a:ext cx="9144000" cy="1519237"/>
          </a:xfrm>
        </p:spPr>
        <p:txBody>
          <a:bodyPr anchor="b"/>
          <a:lstStyle/>
          <a:p>
            <a:pPr eaLnBrk="1" hangingPunct="1"/>
            <a:r>
              <a:rPr lang="en-US" sz="4800" b="1" smtClean="0">
                <a:solidFill>
                  <a:srgbClr val="0070C0"/>
                </a:solidFill>
              </a:rPr>
              <a:t>PHẦN </a:t>
            </a:r>
            <a:r>
              <a:rPr lang="en-US" sz="4800" b="1" smtClean="0">
                <a:solidFill>
                  <a:srgbClr val="0070C0"/>
                </a:solidFill>
              </a:rPr>
              <a:t>I: </a:t>
            </a:r>
            <a:r>
              <a:rPr lang="en-US" sz="4800" b="1" smtClean="0">
                <a:solidFill>
                  <a:srgbClr val="0070C0"/>
                </a:solidFill>
              </a:rPr>
              <a:t>KIẾN THỨC </a:t>
            </a:r>
            <a:r>
              <a:rPr lang="en-US" sz="4800" b="1" smtClean="0">
                <a:solidFill>
                  <a:srgbClr val="0070C0"/>
                </a:solidFill>
              </a:rPr>
              <a:t>VỀ TUỔI DẬY THÌ VỚI HS NỮ</a:t>
            </a:r>
            <a:endParaRPr lang="en-US" sz="4800" b="1" smtClean="0">
              <a:solidFill>
                <a:srgbClr val="0070C0"/>
              </a:solidFill>
            </a:endParaRPr>
          </a:p>
        </p:txBody>
      </p:sp>
      <p:sp>
        <p:nvSpPr>
          <p:cNvPr id="32770" name="Subtitle 2"/>
          <p:cNvSpPr>
            <a:spLocks noGrp="1"/>
          </p:cNvSpPr>
          <p:nvPr>
            <p:ph type="subTitle" idx="4294967295"/>
          </p:nvPr>
        </p:nvSpPr>
        <p:spPr>
          <a:xfrm>
            <a:off x="1325563" y="3823970"/>
            <a:ext cx="9540875" cy="1722438"/>
          </a:xfrm>
        </p:spPr>
        <p:txBody>
          <a:bodyPr/>
          <a:lstStyle/>
          <a:p>
            <a:pPr eaLnBrk="1" hangingPunct="1">
              <a:buFontTx/>
              <a:buChar char="-"/>
            </a:pPr>
            <a:r>
              <a:rPr lang="en-US" smtClean="0">
                <a:solidFill>
                  <a:srgbClr val="FF0000"/>
                </a:solidFill>
              </a:rPr>
              <a:t>Theo </a:t>
            </a:r>
            <a:r>
              <a:rPr lang="en-US" smtClean="0">
                <a:solidFill>
                  <a:srgbClr val="FF0000"/>
                </a:solidFill>
              </a:rPr>
              <a:t>bạn, </a:t>
            </a:r>
            <a:r>
              <a:rPr lang="en-US" smtClean="0">
                <a:solidFill>
                  <a:srgbClr val="FF0000"/>
                </a:solidFill>
              </a:rPr>
              <a:t>tuổi dậy thì </a:t>
            </a:r>
            <a:r>
              <a:rPr lang="en-US" smtClean="0">
                <a:solidFill>
                  <a:srgbClr val="FF0000"/>
                </a:solidFill>
              </a:rPr>
              <a:t>là gì?</a:t>
            </a:r>
          </a:p>
          <a:p>
            <a:pPr eaLnBrk="1" hangingPunct="1">
              <a:buFontTx/>
              <a:buChar char="-"/>
            </a:pPr>
            <a:r>
              <a:rPr lang="en-US" smtClean="0">
                <a:solidFill>
                  <a:srgbClr val="FF0000"/>
                </a:solidFill>
              </a:rPr>
              <a:t>Kinh nguyệt là gì? Vệ sinh kì kinh nguyệt như thế nào cho đúng?</a:t>
            </a:r>
            <a:endParaRPr lang="en-US" smtClean="0">
              <a:solidFill>
                <a:srgbClr val="FF0000"/>
              </a:solidFill>
            </a:endParaRPr>
          </a:p>
        </p:txBody>
      </p:sp>
    </p:spTree>
    <p:extLst>
      <p:ext uri="{BB962C8B-B14F-4D97-AF65-F5344CB8AC3E}">
        <p14:creationId xmlns:p14="http://schemas.microsoft.com/office/powerpoint/2010/main" val="399377747"/>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idx="4294967295"/>
          </p:nvPr>
        </p:nvSpPr>
        <p:spPr/>
        <p:txBody>
          <a:bodyPr/>
          <a:lstStyle/>
          <a:p>
            <a:pPr eaLnBrk="1" hangingPunct="1"/>
            <a:r>
              <a:rPr lang="en-US" sz="3600" b="1" smtClean="0">
                <a:solidFill>
                  <a:srgbClr val="FF0000"/>
                </a:solidFill>
              </a:rPr>
              <a:t>Các hình thức XÂM HẠI TÌNH DỤC TRẺ EM</a:t>
            </a:r>
          </a:p>
        </p:txBody>
      </p:sp>
      <p:sp>
        <p:nvSpPr>
          <p:cNvPr id="72706" name="Content Placeholder 2"/>
          <p:cNvSpPr>
            <a:spLocks noGrp="1"/>
          </p:cNvSpPr>
          <p:nvPr>
            <p:ph idx="4294967295"/>
          </p:nvPr>
        </p:nvSpPr>
        <p:spPr>
          <a:xfrm>
            <a:off x="828040" y="1307465"/>
            <a:ext cx="10515600" cy="4884738"/>
          </a:xfrm>
        </p:spPr>
        <p:txBody>
          <a:bodyPr/>
          <a:lstStyle/>
          <a:p>
            <a:pPr eaLnBrk="1" hangingPunct="1"/>
            <a:r>
              <a:rPr lang="en-US" smtClean="0">
                <a:latin typeface="Times New Roman" panose="02020603050405020304" pitchFamily="18" charset="0"/>
                <a:cs typeface="Times New Roman" panose="02020603050405020304" pitchFamily="18" charset="0"/>
              </a:rPr>
              <a:t>Ghi hình, quay video hành vi xâm hại trẻ</a:t>
            </a:r>
          </a:p>
          <a:p>
            <a:pPr eaLnBrk="1" hangingPunct="1"/>
            <a:r>
              <a:rPr lang="en-US" smtClean="0">
                <a:solidFill>
                  <a:srgbClr val="FF0000"/>
                </a:solidFill>
                <a:latin typeface="Times New Roman" panose="02020603050405020304" pitchFamily="18" charset="0"/>
                <a:cs typeface="Times New Roman" panose="02020603050405020304" pitchFamily="18" charset="0"/>
              </a:rPr>
              <a:t>Ép buộc trẻ xem hoặc tham gia các hoạt động tình dục</a:t>
            </a:r>
          </a:p>
          <a:p>
            <a:pPr eaLnBrk="1" hangingPunct="1"/>
            <a:r>
              <a:rPr lang="en-US" smtClean="0">
                <a:solidFill>
                  <a:srgbClr val="7030A0"/>
                </a:solidFill>
                <a:latin typeface="Times New Roman" panose="02020603050405020304" pitchFamily="18" charset="0"/>
                <a:cs typeface="Times New Roman" panose="02020603050405020304" pitchFamily="18" charset="0"/>
              </a:rPr>
              <a:t>Dụ dỗ trẻ QHTD hoặc lôi kéo trẻ vào các hành vi tình dục với trẻ khác hoặc với người lớn</a:t>
            </a:r>
          </a:p>
          <a:p>
            <a:pPr eaLnBrk="1" hangingPunct="1"/>
            <a:r>
              <a:rPr lang="en-US" smtClean="0">
                <a:solidFill>
                  <a:srgbClr val="548235"/>
                </a:solidFill>
                <a:latin typeface="Times New Roman" panose="02020603050405020304" pitchFamily="18" charset="0"/>
                <a:cs typeface="Times New Roman" panose="02020603050405020304" pitchFamily="18" charset="0"/>
              </a:rPr>
              <a:t>Dùng lời lẽ dâm ô với trẻ </a:t>
            </a:r>
          </a:p>
          <a:p>
            <a:pPr eaLnBrk="1" hangingPunct="1"/>
            <a:r>
              <a:rPr lang="en-US" smtClean="0">
                <a:solidFill>
                  <a:srgbClr val="548235"/>
                </a:solidFill>
                <a:latin typeface="Times New Roman" panose="02020603050405020304" pitchFamily="18" charset="0"/>
                <a:cs typeface="Times New Roman" panose="02020603050405020304" pitchFamily="18" charset="0"/>
              </a:rPr>
              <a:t>Cố ý đụng chạm cơ thể, vuốt ve, sờ mó các vùng nhạy cảm</a:t>
            </a:r>
          </a:p>
          <a:p>
            <a:pPr eaLnBrk="1" hangingPunct="1"/>
            <a:r>
              <a:rPr lang="en-US" smtClean="0">
                <a:latin typeface="Times New Roman" panose="02020603050405020304" pitchFamily="18" charset="0"/>
                <a:cs typeface="Times New Roman" panose="02020603050405020304" pitchFamily="18" charset="0"/>
              </a:rPr>
              <a:t>Phơi bày bộ phận sinh dục cho trẻ xem</a:t>
            </a:r>
          </a:p>
          <a:p>
            <a:pPr eaLnBrk="1" hangingPunct="1"/>
            <a:r>
              <a:rPr lang="en-US" smtClean="0">
                <a:solidFill>
                  <a:srgbClr val="0070C0"/>
                </a:solidFill>
                <a:latin typeface="Times New Roman" panose="02020603050405020304" pitchFamily="18" charset="0"/>
                <a:cs typeface="Times New Roman" panose="02020603050405020304" pitchFamily="18" charset="0"/>
              </a:rPr>
              <a:t>Thủ dâm cho trẻ chứng kiến hoặc bắt trẻ thủ dâm</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idx="4294967295"/>
          </p:nvPr>
        </p:nvSpPr>
        <p:spPr/>
        <p:txBody>
          <a:bodyPr/>
          <a:lstStyle/>
          <a:p>
            <a:pPr eaLnBrk="1" hangingPunct="1"/>
            <a:r>
              <a:rPr lang="en-US" sz="3600" b="1" smtClean="0">
                <a:solidFill>
                  <a:srgbClr val="FF0000"/>
                </a:solidFill>
              </a:rPr>
              <a:t>XÂM HẠI TÌNH DỤC TRẺ EM QUA INTERNET</a:t>
            </a:r>
          </a:p>
        </p:txBody>
      </p:sp>
      <p:sp>
        <p:nvSpPr>
          <p:cNvPr id="73730" name="Content Placeholder 2"/>
          <p:cNvSpPr>
            <a:spLocks noGrp="1"/>
          </p:cNvSpPr>
          <p:nvPr>
            <p:ph idx="4294967295"/>
          </p:nvPr>
        </p:nvSpPr>
        <p:spPr>
          <a:xfrm>
            <a:off x="696913" y="1133475"/>
            <a:ext cx="7302500" cy="5032375"/>
          </a:xfrm>
        </p:spPr>
        <p:txBody>
          <a:bodyPr/>
          <a:lstStyle/>
          <a:p>
            <a:pPr eaLnBrk="1" hangingPunct="1">
              <a:lnSpc>
                <a:spcPct val="80000"/>
              </a:lnSpc>
            </a:pPr>
            <a:r>
              <a:rPr lang="en-US" sz="2400" smtClean="0">
                <a:solidFill>
                  <a:srgbClr val="7030A0"/>
                </a:solidFill>
                <a:latin typeface="Times New Roman" panose="02020603050405020304" pitchFamily="18" charset="0"/>
                <a:cs typeface="Times New Roman" panose="02020603050405020304" pitchFamily="18" charset="0"/>
              </a:rPr>
              <a:t>Là hình thức xâm hại mới, rất nguy hiểm</a:t>
            </a:r>
          </a:p>
          <a:p>
            <a:pPr eaLnBrk="1" hangingPunct="1">
              <a:lnSpc>
                <a:spcPct val="80000"/>
              </a:lnSpc>
            </a:pPr>
            <a:r>
              <a:rPr lang="en-US" sz="2400" smtClean="0">
                <a:latin typeface="Times New Roman" panose="02020603050405020304" pitchFamily="18" charset="0"/>
                <a:cs typeface="Times New Roman" panose="02020603050405020304" pitchFamily="18" charset="0"/>
              </a:rPr>
              <a:t>Bao gồm:</a:t>
            </a:r>
          </a:p>
          <a:p>
            <a:pPr lvl="1" eaLnBrk="1" hangingPunct="1">
              <a:lnSpc>
                <a:spcPct val="80000"/>
              </a:lnSpc>
            </a:pPr>
            <a:r>
              <a:rPr lang="en-US" sz="2400" smtClean="0">
                <a:solidFill>
                  <a:srgbClr val="FF0000"/>
                </a:solidFill>
                <a:latin typeface="Times New Roman" panose="02020603050405020304" pitchFamily="18" charset="0"/>
                <a:cs typeface="Times New Roman" panose="02020603050405020304" pitchFamily="18" charset="0"/>
              </a:rPr>
              <a:t>Like tất cả thông tin mà trẻ đăng</a:t>
            </a:r>
          </a:p>
          <a:p>
            <a:pPr lvl="1" eaLnBrk="1" hangingPunct="1">
              <a:lnSpc>
                <a:spcPct val="80000"/>
              </a:lnSpc>
            </a:pPr>
            <a:r>
              <a:rPr lang="en-US" sz="2400" smtClean="0">
                <a:solidFill>
                  <a:srgbClr val="FF0000"/>
                </a:solidFill>
                <a:latin typeface="Times New Roman" panose="02020603050405020304" pitchFamily="18" charset="0"/>
                <a:cs typeface="Times New Roman" panose="02020603050405020304" pitchFamily="18" charset="0"/>
              </a:rPr>
              <a:t>Làm quen, kết bạn và tạo lòng tin</a:t>
            </a:r>
          </a:p>
          <a:p>
            <a:pPr lvl="1" eaLnBrk="1" hangingPunct="1">
              <a:lnSpc>
                <a:spcPct val="80000"/>
              </a:lnSpc>
            </a:pPr>
            <a:r>
              <a:rPr lang="en-US" sz="2400" smtClean="0">
                <a:solidFill>
                  <a:srgbClr val="002060"/>
                </a:solidFill>
                <a:latin typeface="Times New Roman" panose="02020603050405020304" pitchFamily="18" charset="0"/>
                <a:cs typeface="Times New Roman" panose="02020603050405020304" pitchFamily="18" charset="0"/>
              </a:rPr>
              <a:t>Dùng lời lẽ ngọt ngào, thường xuyên khen ngợi, nói lời âu yếm</a:t>
            </a:r>
          </a:p>
          <a:p>
            <a:pPr lvl="1" eaLnBrk="1" hangingPunct="1">
              <a:lnSpc>
                <a:spcPct val="80000"/>
              </a:lnSpc>
            </a:pPr>
            <a:r>
              <a:rPr lang="en-US" sz="2400" smtClean="0">
                <a:solidFill>
                  <a:srgbClr val="FF0000"/>
                </a:solidFill>
                <a:latin typeface="Times New Roman" panose="02020603050405020304" pitchFamily="18" charset="0"/>
                <a:cs typeface="Times New Roman" panose="02020603050405020304" pitchFamily="18" charset="0"/>
              </a:rPr>
              <a:t>Chat vẫn vơ rồi chuyển sang chat sex với trẻ</a:t>
            </a:r>
          </a:p>
          <a:p>
            <a:pPr lvl="1" eaLnBrk="1" hangingPunct="1">
              <a:lnSpc>
                <a:spcPct val="80000"/>
              </a:lnSpc>
            </a:pPr>
            <a:r>
              <a:rPr lang="en-US" sz="2400" smtClean="0">
                <a:solidFill>
                  <a:srgbClr val="FF0000"/>
                </a:solidFill>
                <a:latin typeface="Times New Roman" panose="02020603050405020304" pitchFamily="18" charset="0"/>
                <a:cs typeface="Times New Roman" panose="02020603050405020304" pitchFamily="18" charset="0"/>
              </a:rPr>
              <a:t>Dụ trẻ xem hình ảnh khiêu dâm, khơi dậy sự tò mò ở trẻ về tình dục</a:t>
            </a:r>
          </a:p>
          <a:p>
            <a:pPr lvl="1" eaLnBrk="1" hangingPunct="1">
              <a:lnSpc>
                <a:spcPct val="80000"/>
              </a:lnSpc>
            </a:pPr>
            <a:r>
              <a:rPr lang="en-US" sz="2400" smtClean="0">
                <a:solidFill>
                  <a:srgbClr val="FF0000"/>
                </a:solidFill>
                <a:latin typeface="Times New Roman" panose="02020603050405020304" pitchFamily="18" charset="0"/>
                <a:cs typeface="Times New Roman" panose="02020603050405020304" pitchFamily="18" charset="0"/>
              </a:rPr>
              <a:t>Cho trẻ xem web cam hình ảnh cơ quan sinh dục</a:t>
            </a:r>
          </a:p>
          <a:p>
            <a:pPr lvl="1" eaLnBrk="1" hangingPunct="1">
              <a:lnSpc>
                <a:spcPct val="80000"/>
              </a:lnSpc>
            </a:pPr>
            <a:r>
              <a:rPr lang="en-US" sz="2400" smtClean="0">
                <a:solidFill>
                  <a:srgbClr val="002060"/>
                </a:solidFill>
                <a:latin typeface="Times New Roman" panose="02020603050405020304" pitchFamily="18" charset="0"/>
                <a:cs typeface="Times New Roman" panose="02020603050405020304" pitchFamily="18" charset="0"/>
              </a:rPr>
              <a:t>Cho trẻ xem ảnh “trẻ em QHTD với người lớn” để trẻ nghĩ đó là chuyện bình thường, từ đó dụ dỗ trẻ tham gia</a:t>
            </a:r>
            <a:endParaRPr lang="en-US" sz="2400" smtClean="0">
              <a:solidFill>
                <a:srgbClr val="FF0000"/>
              </a:solidFill>
              <a:latin typeface="Times New Roman" panose="02020603050405020304" pitchFamily="18" charset="0"/>
              <a:cs typeface="Times New Roman" panose="02020603050405020304" pitchFamily="18" charset="0"/>
            </a:endParaRPr>
          </a:p>
          <a:p>
            <a:pPr lvl="1" eaLnBrk="1" hangingPunct="1">
              <a:lnSpc>
                <a:spcPct val="80000"/>
              </a:lnSpc>
            </a:pPr>
            <a:r>
              <a:rPr lang="en-US" sz="2400" smtClean="0">
                <a:solidFill>
                  <a:srgbClr val="FF0000"/>
                </a:solidFill>
                <a:latin typeface="Times New Roman" panose="02020603050405020304" pitchFamily="18" charset="0"/>
                <a:cs typeface="Times New Roman" panose="02020603050405020304" pitchFamily="18" charset="0"/>
              </a:rPr>
              <a:t>Dụ trẻ cho xem hình ảnh các phần kín của cơ thể</a:t>
            </a:r>
          </a:p>
          <a:p>
            <a:pPr lvl="1" eaLnBrk="1" hangingPunct="1">
              <a:lnSpc>
                <a:spcPct val="80000"/>
              </a:lnSpc>
            </a:pPr>
            <a:r>
              <a:rPr lang="en-US" sz="2400" smtClean="0">
                <a:solidFill>
                  <a:srgbClr val="FF0000"/>
                </a:solidFill>
                <a:latin typeface="Times New Roman" panose="02020603050405020304" pitchFamily="18" charset="0"/>
                <a:cs typeface="Times New Roman" panose="02020603050405020304" pitchFamily="18" charset="0"/>
              </a:rPr>
              <a:t>Tìm lý do hẹn gặp để XHTD</a:t>
            </a:r>
          </a:p>
        </p:txBody>
      </p:sp>
      <p:sp>
        <p:nvSpPr>
          <p:cNvPr id="4" name="Rectangle 3"/>
          <p:cNvSpPr/>
          <p:nvPr/>
        </p:nvSpPr>
        <p:spPr>
          <a:xfrm>
            <a:off x="8216900" y="1481138"/>
            <a:ext cx="3414713" cy="5376862"/>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3200" dirty="0" err="1"/>
              <a:t>Tất</a:t>
            </a:r>
            <a:r>
              <a:rPr lang="en-US" sz="3200" dirty="0"/>
              <a:t> </a:t>
            </a:r>
            <a:r>
              <a:rPr lang="en-US" sz="3200" dirty="0" err="1"/>
              <a:t>cả</a:t>
            </a:r>
            <a:r>
              <a:rPr lang="en-US" sz="3200" dirty="0"/>
              <a:t> </a:t>
            </a:r>
            <a:r>
              <a:rPr lang="en-US" sz="3200" dirty="0" err="1"/>
              <a:t>trẻ</a:t>
            </a:r>
            <a:r>
              <a:rPr lang="en-US" sz="3200" dirty="0"/>
              <a:t> </a:t>
            </a:r>
            <a:r>
              <a:rPr lang="en-US" sz="3200" dirty="0" err="1"/>
              <a:t>em</a:t>
            </a:r>
            <a:r>
              <a:rPr lang="en-US" sz="3200" dirty="0"/>
              <a:t> </a:t>
            </a:r>
            <a:r>
              <a:rPr lang="en-US" sz="3200" dirty="0" err="1"/>
              <a:t>không</a:t>
            </a:r>
            <a:r>
              <a:rPr lang="en-US" sz="3200" dirty="0"/>
              <a:t> </a:t>
            </a:r>
            <a:r>
              <a:rPr lang="en-US" sz="3200" dirty="0" err="1"/>
              <a:t>phân</a:t>
            </a:r>
            <a:r>
              <a:rPr lang="en-US" sz="3200" dirty="0"/>
              <a:t> </a:t>
            </a:r>
            <a:r>
              <a:rPr lang="en-US" sz="3200" dirty="0" err="1"/>
              <a:t>biệt</a:t>
            </a:r>
            <a:endParaRPr lang="en-US" sz="3200" dirty="0"/>
          </a:p>
          <a:p>
            <a:pPr algn="ctr" fontAlgn="auto">
              <a:spcBef>
                <a:spcPts val="0"/>
              </a:spcBef>
              <a:spcAft>
                <a:spcPts val="0"/>
              </a:spcAft>
              <a:defRPr/>
            </a:pPr>
            <a:r>
              <a:rPr lang="en-US" sz="3200" dirty="0" err="1"/>
              <a:t>trai</a:t>
            </a:r>
            <a:r>
              <a:rPr lang="en-US" sz="3200" dirty="0"/>
              <a:t> </a:t>
            </a:r>
            <a:r>
              <a:rPr lang="en-US" sz="3200" dirty="0" err="1"/>
              <a:t>gái</a:t>
            </a:r>
            <a:r>
              <a:rPr lang="en-US" sz="3200" dirty="0"/>
              <a:t>, </a:t>
            </a:r>
            <a:r>
              <a:rPr lang="en-US" sz="3200" dirty="0" err="1"/>
              <a:t>đẹp</a:t>
            </a:r>
            <a:r>
              <a:rPr lang="en-US" sz="3200" dirty="0"/>
              <a:t> </a:t>
            </a:r>
            <a:r>
              <a:rPr lang="en-US" sz="3200" dirty="0" err="1"/>
              <a:t>xấu</a:t>
            </a:r>
            <a:r>
              <a:rPr lang="en-US" sz="3200" dirty="0"/>
              <a:t>, </a:t>
            </a:r>
            <a:r>
              <a:rPr lang="en-US" sz="3200" dirty="0" err="1"/>
              <a:t>khuyết</a:t>
            </a:r>
            <a:r>
              <a:rPr lang="en-US" sz="3200" dirty="0"/>
              <a:t> </a:t>
            </a:r>
            <a:r>
              <a:rPr lang="en-US" sz="3200" dirty="0" err="1"/>
              <a:t>tật</a:t>
            </a:r>
            <a:r>
              <a:rPr lang="en-US" sz="3200" dirty="0"/>
              <a:t> hay </a:t>
            </a:r>
            <a:r>
              <a:rPr lang="en-US" sz="3200" dirty="0" err="1"/>
              <a:t>bình</a:t>
            </a:r>
            <a:r>
              <a:rPr lang="en-US" sz="3200" dirty="0"/>
              <a:t> </a:t>
            </a:r>
            <a:r>
              <a:rPr lang="en-US" sz="3200" dirty="0" err="1"/>
              <a:t>thường</a:t>
            </a:r>
            <a:r>
              <a:rPr lang="en-US" sz="3200" dirty="0"/>
              <a:t> </a:t>
            </a:r>
          </a:p>
          <a:p>
            <a:pPr algn="ctr" fontAlgn="auto">
              <a:spcBef>
                <a:spcPts val="0"/>
              </a:spcBef>
              <a:spcAft>
                <a:spcPts val="0"/>
              </a:spcAft>
              <a:defRPr/>
            </a:pPr>
            <a:r>
              <a:rPr lang="en-US" sz="3200" dirty="0" err="1"/>
              <a:t>đều</a:t>
            </a:r>
            <a:r>
              <a:rPr lang="en-US" sz="3200" dirty="0"/>
              <a:t> </a:t>
            </a:r>
            <a:r>
              <a:rPr lang="en-US" sz="3200" dirty="0" err="1"/>
              <a:t>có</a:t>
            </a:r>
            <a:r>
              <a:rPr lang="en-US" sz="3200" dirty="0"/>
              <a:t> </a:t>
            </a:r>
            <a:r>
              <a:rPr lang="en-US" sz="3200" dirty="0" err="1"/>
              <a:t>thể</a:t>
            </a:r>
            <a:r>
              <a:rPr lang="en-US" sz="3200" dirty="0"/>
              <a:t> </a:t>
            </a:r>
          </a:p>
          <a:p>
            <a:pPr algn="ctr" fontAlgn="auto">
              <a:spcBef>
                <a:spcPts val="0"/>
              </a:spcBef>
              <a:spcAft>
                <a:spcPts val="0"/>
              </a:spcAft>
              <a:defRPr/>
            </a:pPr>
            <a:r>
              <a:rPr lang="en-US" sz="3200" dirty="0" err="1"/>
              <a:t>là</a:t>
            </a:r>
            <a:r>
              <a:rPr lang="en-US" sz="3200" dirty="0"/>
              <a:t> </a:t>
            </a:r>
            <a:r>
              <a:rPr lang="en-US" sz="3200" dirty="0" err="1"/>
              <a:t>nạn</a:t>
            </a:r>
            <a:r>
              <a:rPr lang="en-US" sz="3200" dirty="0"/>
              <a:t> </a:t>
            </a:r>
            <a:r>
              <a:rPr lang="en-US" sz="3200" dirty="0" err="1"/>
              <a:t>nhân</a:t>
            </a:r>
            <a:endParaRPr lang="en-US" sz="3200" dirty="0"/>
          </a:p>
          <a:p>
            <a:pPr algn="ctr" fontAlgn="auto">
              <a:spcBef>
                <a:spcPts val="0"/>
              </a:spcBef>
              <a:spcAft>
                <a:spcPts val="0"/>
              </a:spcAft>
              <a:defRPr/>
            </a:pPr>
            <a:r>
              <a:rPr lang="en-US" sz="3200" dirty="0"/>
              <a:t> </a:t>
            </a:r>
            <a:r>
              <a:rPr lang="en-US" sz="3200" dirty="0" err="1"/>
              <a:t>của</a:t>
            </a:r>
            <a:r>
              <a:rPr lang="en-US" sz="3200" dirty="0"/>
              <a:t> XHTD</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ANd9GcTUDbvWIbQEpOh12Y4QwXNAvkmZJ9mcsh_l2KEy5zgCqGUneoY5CQ"/>
          <p:cNvPicPr>
            <a:picLocks noChangeAspect="1" noChangeArrowheads="1"/>
          </p:cNvPicPr>
          <p:nvPr/>
        </p:nvPicPr>
        <p:blipFill>
          <a:blip r:embed="rId2"/>
          <a:srcRect/>
          <a:stretch>
            <a:fillRect/>
          </a:stretch>
        </p:blipFill>
        <p:spPr bwMode="auto">
          <a:xfrm>
            <a:off x="304800" y="228600"/>
            <a:ext cx="11582400" cy="6400800"/>
          </a:xfrm>
          <a:prstGeom prst="rect">
            <a:avLst/>
          </a:prstGeom>
          <a:noFill/>
          <a:ln w="9525">
            <a:noFill/>
            <a:miter lim="800000"/>
            <a:headEnd/>
            <a:tailEnd/>
          </a:ln>
        </p:spPr>
      </p:pic>
      <p:sp>
        <p:nvSpPr>
          <p:cNvPr id="74754" name="Text Box 3"/>
          <p:cNvSpPr txBox="1">
            <a:spLocks noChangeArrowheads="1"/>
          </p:cNvSpPr>
          <p:nvPr/>
        </p:nvSpPr>
        <p:spPr bwMode="auto">
          <a:xfrm>
            <a:off x="268288" y="271463"/>
            <a:ext cx="7518400" cy="1938992"/>
          </a:xfrm>
          <a:prstGeom prst="rect">
            <a:avLst/>
          </a:prstGeom>
          <a:solidFill>
            <a:srgbClr val="FFFFFF"/>
          </a:solidFill>
          <a:ln w="9525">
            <a:noFill/>
            <a:miter lim="800000"/>
            <a:headEnd/>
            <a:tailEnd/>
          </a:ln>
        </p:spPr>
        <p:txBody>
          <a:bodyPr>
            <a:spAutoFit/>
          </a:bodyPr>
          <a:lstStyle/>
          <a:p>
            <a:pPr eaLnBrk="0" hangingPunct="0">
              <a:spcBef>
                <a:spcPct val="50000"/>
              </a:spcBef>
            </a:pPr>
            <a:r>
              <a:rPr lang="en-US" sz="2400" b="1" u="sng">
                <a:latin typeface="Times New Roman" pitchFamily="18" charset="0"/>
              </a:rPr>
              <a:t>Tình huống 1:</a:t>
            </a:r>
            <a:r>
              <a:rPr lang="en-US" sz="2400" b="1">
                <a:latin typeface="Times New Roman" pitchFamily="18" charset="0"/>
              </a:rPr>
              <a:t> A là một nữ sinh lớp </a:t>
            </a:r>
            <a:r>
              <a:rPr lang="en-US" sz="2400" b="1" smtClean="0">
                <a:latin typeface="Times New Roman" pitchFamily="18" charset="0"/>
              </a:rPr>
              <a:t>7. </a:t>
            </a:r>
            <a:r>
              <a:rPr lang="en-US" sz="2400" b="1">
                <a:latin typeface="Times New Roman" pitchFamily="18" charset="0"/>
              </a:rPr>
              <a:t>A có người bạn trai học cùng trường trêu chọc và có hành vi đụng chạm vào người khiến em rất khó chịu</a:t>
            </a:r>
            <a:r>
              <a:rPr lang="en-US" sz="2400">
                <a:latin typeface="Times New Roman" pitchFamily="18" charset="0"/>
              </a:rPr>
              <a:t> </a:t>
            </a:r>
          </a:p>
          <a:p>
            <a:pPr algn="ctr" eaLnBrk="0" hangingPunct="0">
              <a:spcBef>
                <a:spcPct val="50000"/>
              </a:spcBef>
            </a:pPr>
            <a:endParaRPr lang="en-US" sz="3200">
              <a:latin typeface="Times New Roman" pitchFamily="18" charset="0"/>
            </a:endParaRPr>
          </a:p>
        </p:txBody>
      </p:sp>
      <p:pic>
        <p:nvPicPr>
          <p:cNvPr id="74755" name="Picture 4" descr="ANd9GcRb5O2UTtirDZ5GgHHy1w2T-m5AY42GeE3IEzNTnGe8je_745FLiA"/>
          <p:cNvPicPr>
            <a:picLocks noChangeAspect="1" noChangeArrowheads="1"/>
          </p:cNvPicPr>
          <p:nvPr/>
        </p:nvPicPr>
        <p:blipFill>
          <a:blip r:embed="rId3"/>
          <a:srcRect/>
          <a:stretch>
            <a:fillRect/>
          </a:stretch>
        </p:blipFill>
        <p:spPr bwMode="auto">
          <a:xfrm>
            <a:off x="0" y="4267200"/>
            <a:ext cx="7924800" cy="2209800"/>
          </a:xfrm>
          <a:prstGeom prst="rect">
            <a:avLst/>
          </a:prstGeom>
          <a:noFill/>
          <a:ln w="9525">
            <a:noFill/>
            <a:miter lim="800000"/>
            <a:headEnd/>
            <a:tailEnd/>
          </a:ln>
        </p:spPr>
      </p:pic>
      <p:sp>
        <p:nvSpPr>
          <p:cNvPr id="74756" name="AutoShape 5"/>
          <p:cNvSpPr>
            <a:spLocks noChangeArrowheads="1"/>
          </p:cNvSpPr>
          <p:nvPr/>
        </p:nvSpPr>
        <p:spPr bwMode="auto">
          <a:xfrm>
            <a:off x="7721600" y="0"/>
            <a:ext cx="3962400" cy="4724400"/>
          </a:xfrm>
          <a:prstGeom prst="cloudCallout">
            <a:avLst>
              <a:gd name="adj1" fmla="val -90597"/>
              <a:gd name="adj2" fmla="val 40995"/>
            </a:avLst>
          </a:prstGeom>
          <a:solidFill>
            <a:srgbClr val="CCFFFF"/>
          </a:solidFill>
          <a:ln w="9525">
            <a:solidFill>
              <a:schemeClr val="tx1"/>
            </a:solidFill>
            <a:round/>
            <a:headEnd/>
            <a:tailEnd/>
          </a:ln>
        </p:spPr>
        <p:txBody>
          <a:bodyPr/>
          <a:lstStyle/>
          <a:p>
            <a:pPr algn="ctr" eaLnBrk="0" hangingPunct="0"/>
            <a:r>
              <a:rPr lang="en-US" sz="3600" b="1">
                <a:latin typeface="Times New Roman" pitchFamily="18" charset="0"/>
              </a:rPr>
              <a:t>A nên làm gì trong tình huống này?</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ANd9GcTHJV5kwnI7ABpBlAYvLm47RAcYH8a6xTkgpJs0E9EvG1CmGHnO"/>
          <p:cNvPicPr>
            <a:picLocks noChangeAspect="1" noChangeArrowheads="1"/>
          </p:cNvPicPr>
          <p:nvPr/>
        </p:nvPicPr>
        <p:blipFill>
          <a:blip r:embed="rId2"/>
          <a:srcRect/>
          <a:stretch>
            <a:fillRect/>
          </a:stretch>
        </p:blipFill>
        <p:spPr bwMode="auto">
          <a:xfrm>
            <a:off x="304800" y="685800"/>
            <a:ext cx="5994400" cy="5715000"/>
          </a:xfrm>
          <a:prstGeom prst="rect">
            <a:avLst/>
          </a:prstGeom>
          <a:noFill/>
          <a:ln w="9525">
            <a:noFill/>
            <a:miter lim="800000"/>
            <a:headEnd/>
            <a:tailEnd/>
          </a:ln>
        </p:spPr>
      </p:pic>
      <p:pic>
        <p:nvPicPr>
          <p:cNvPr id="75778" name="Picture 3" descr="ANd9GcTqSlVtI70A2yGN6osGuaGp8H8kgwBCsFLOI9Nf-bwnB5sTslciDeOvWwY"/>
          <p:cNvPicPr>
            <a:picLocks noChangeAspect="1" noChangeArrowheads="1"/>
          </p:cNvPicPr>
          <p:nvPr/>
        </p:nvPicPr>
        <p:blipFill>
          <a:blip r:embed="rId3"/>
          <a:srcRect/>
          <a:stretch>
            <a:fillRect/>
          </a:stretch>
        </p:blipFill>
        <p:spPr bwMode="auto">
          <a:xfrm>
            <a:off x="6604000" y="685800"/>
            <a:ext cx="5283200" cy="5715000"/>
          </a:xfrm>
          <a:prstGeom prst="rect">
            <a:avLst/>
          </a:prstGeom>
          <a:noFill/>
          <a:ln w="9525">
            <a:noFill/>
            <a:miter lim="800000"/>
            <a:headEnd/>
            <a:tailEnd/>
          </a:ln>
        </p:spPr>
      </p:pic>
      <p:sp>
        <p:nvSpPr>
          <p:cNvPr id="75779" name="Rectangle 4"/>
          <p:cNvSpPr>
            <a:spLocks noChangeArrowheads="1"/>
          </p:cNvSpPr>
          <p:nvPr/>
        </p:nvSpPr>
        <p:spPr bwMode="auto">
          <a:xfrm>
            <a:off x="304800" y="762000"/>
            <a:ext cx="11277600" cy="2677656"/>
          </a:xfrm>
          <a:prstGeom prst="rect">
            <a:avLst/>
          </a:prstGeom>
          <a:solidFill>
            <a:srgbClr val="FFFFFF"/>
          </a:solidFill>
          <a:ln w="9525">
            <a:noFill/>
            <a:miter lim="800000"/>
            <a:headEnd/>
            <a:tailEnd/>
          </a:ln>
        </p:spPr>
        <p:txBody>
          <a:bodyPr>
            <a:spAutoFit/>
          </a:bodyPr>
          <a:lstStyle/>
          <a:p>
            <a:pPr eaLnBrk="0" hangingPunct="0"/>
            <a:r>
              <a:rPr lang="en-US" sz="2400" b="1" i="1">
                <a:latin typeface="Times New Roman" pitchFamily="18" charset="0"/>
              </a:rPr>
              <a:t>+ Đứng ngay dậy</a:t>
            </a:r>
          </a:p>
          <a:p>
            <a:pPr eaLnBrk="0" hangingPunct="0"/>
            <a:r>
              <a:rPr lang="en-US" sz="2400" b="1" i="1">
                <a:latin typeface="Times New Roman" pitchFamily="18" charset="0"/>
              </a:rPr>
              <a:t>+ Nhìn thẳng vào kẻ định xâm hại tình dục</a:t>
            </a:r>
          </a:p>
          <a:p>
            <a:pPr eaLnBrk="0" hangingPunct="0"/>
            <a:r>
              <a:rPr lang="en-US" sz="2400" b="1" i="1">
                <a:latin typeface="Times New Roman" pitchFamily="18" charset="0"/>
              </a:rPr>
              <a:t>+ Lùi ra xa đủ để kẻ đó không với tay được đến người mình.</a:t>
            </a:r>
          </a:p>
          <a:p>
            <a:pPr eaLnBrk="0" hangingPunct="0"/>
            <a:r>
              <a:rPr lang="en-US" sz="2400" b="1" i="1">
                <a:latin typeface="Times New Roman" pitchFamily="18" charset="0"/>
              </a:rPr>
              <a:t>+ Nói to/hét to và kiên quyết: Không! Hãy dừng lại! Tôi không cho phép! Tôi không muốn! Nếu không dừng lại, tôi sẽ mách với mọi người …</a:t>
            </a:r>
          </a:p>
          <a:p>
            <a:pPr eaLnBrk="0" hangingPunct="0"/>
            <a:r>
              <a:rPr lang="en-US" sz="2400" b="1" i="1">
                <a:latin typeface="Times New Roman" pitchFamily="18" charset="0"/>
              </a:rPr>
              <a:t>Có thể nhắc lại lần nữa, nếu thấy cần thiết</a:t>
            </a:r>
          </a:p>
          <a:p>
            <a:pPr eaLnBrk="0" hangingPunct="0"/>
            <a:r>
              <a:rPr lang="en-US" sz="2400" b="1" i="1">
                <a:latin typeface="Times New Roman" pitchFamily="18" charset="0"/>
              </a:rPr>
              <a:t> + Bỏ đi ngay</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ANd9GcQbwT3kj5SlaTKJL5wngi1XG1Tk_g-MMbJfB8hzkkW0hg5MGNai"/>
          <p:cNvPicPr>
            <a:picLocks noChangeAspect="1" noChangeArrowheads="1"/>
          </p:cNvPicPr>
          <p:nvPr/>
        </p:nvPicPr>
        <p:blipFill>
          <a:blip r:embed="rId2"/>
          <a:srcRect/>
          <a:stretch>
            <a:fillRect/>
          </a:stretch>
        </p:blipFill>
        <p:spPr bwMode="auto">
          <a:xfrm>
            <a:off x="304800" y="0"/>
            <a:ext cx="11582400" cy="6324600"/>
          </a:xfrm>
          <a:prstGeom prst="rect">
            <a:avLst/>
          </a:prstGeom>
          <a:noFill/>
          <a:ln w="9525">
            <a:noFill/>
            <a:miter lim="800000"/>
            <a:headEnd/>
            <a:tailEnd/>
          </a:ln>
        </p:spPr>
      </p:pic>
      <p:sp>
        <p:nvSpPr>
          <p:cNvPr id="106499" name="Text Box 3"/>
          <p:cNvSpPr txBox="1">
            <a:spLocks noChangeArrowheads="1"/>
          </p:cNvSpPr>
          <p:nvPr/>
        </p:nvSpPr>
        <p:spPr bwMode="auto">
          <a:xfrm>
            <a:off x="304800" y="0"/>
            <a:ext cx="6096000" cy="2677656"/>
          </a:xfrm>
          <a:prstGeom prst="rect">
            <a:avLst/>
          </a:prstGeom>
          <a:solidFill>
            <a:srgbClr val="FFFFFF"/>
          </a:solidFill>
          <a:ln w="9525">
            <a:noFill/>
            <a:miter lim="800000"/>
            <a:headEnd/>
            <a:tailEnd/>
          </a:ln>
        </p:spPr>
        <p:txBody>
          <a:bodyPr>
            <a:spAutoFit/>
          </a:bodyPr>
          <a:lstStyle/>
          <a:p>
            <a:pPr eaLnBrk="0" hangingPunct="0">
              <a:spcBef>
                <a:spcPct val="50000"/>
              </a:spcBef>
            </a:pPr>
            <a:r>
              <a:rPr lang="en-US" sz="3600" b="1" u="sng">
                <a:latin typeface="Times New Roman" pitchFamily="18" charset="0"/>
              </a:rPr>
              <a:t>Tình huống 2:</a:t>
            </a:r>
          </a:p>
          <a:p>
            <a:pPr eaLnBrk="0" hangingPunct="0">
              <a:spcBef>
                <a:spcPct val="50000"/>
              </a:spcBef>
            </a:pPr>
            <a:r>
              <a:rPr lang="en-US" sz="2400" b="1" smtClean="0">
                <a:latin typeface="Times New Roman" pitchFamily="18" charset="0"/>
              </a:rPr>
              <a:t>T </a:t>
            </a:r>
            <a:r>
              <a:rPr lang="en-US" sz="2400" b="1">
                <a:latin typeface="Times New Roman" pitchFamily="18" charset="0"/>
              </a:rPr>
              <a:t>là học sinh lớp 6,một hôm trên đường đi học về,đang đi trên vỉa hè thì có một người đàn ông rà xe theo </a:t>
            </a:r>
            <a:r>
              <a:rPr lang="en-US" sz="2400" b="1" smtClean="0">
                <a:latin typeface="Times New Roman" pitchFamily="18" charset="0"/>
              </a:rPr>
              <a:t>T, bảo T </a:t>
            </a:r>
            <a:r>
              <a:rPr lang="en-US" sz="2400" b="1">
                <a:latin typeface="Times New Roman" pitchFamily="18" charset="0"/>
              </a:rPr>
              <a:t>lên xe để ông ấy chở về</a:t>
            </a:r>
            <a:r>
              <a:rPr lang="en-US" sz="2400" b="1" smtClean="0">
                <a:latin typeface="Times New Roman" pitchFamily="18" charset="0"/>
              </a:rPr>
              <a:t>, T </a:t>
            </a:r>
            <a:r>
              <a:rPr lang="en-US" sz="2400" b="1">
                <a:latin typeface="Times New Roman" pitchFamily="18" charset="0"/>
              </a:rPr>
              <a:t>thấy bất an lắm,vì </a:t>
            </a:r>
            <a:r>
              <a:rPr lang="en-US" sz="2400" b="1" smtClean="0">
                <a:latin typeface="Times New Roman" pitchFamily="18" charset="0"/>
              </a:rPr>
              <a:t>T </a:t>
            </a:r>
            <a:r>
              <a:rPr lang="en-US" sz="2400" b="1">
                <a:latin typeface="Times New Roman" pitchFamily="18" charset="0"/>
              </a:rPr>
              <a:t>không quen ông ấy.</a:t>
            </a:r>
          </a:p>
        </p:txBody>
      </p:sp>
      <p:sp>
        <p:nvSpPr>
          <p:cNvPr id="106500" name="AutoShape 4"/>
          <p:cNvSpPr>
            <a:spLocks noChangeArrowheads="1"/>
          </p:cNvSpPr>
          <p:nvPr/>
        </p:nvSpPr>
        <p:spPr bwMode="auto">
          <a:xfrm>
            <a:off x="7721600" y="609600"/>
            <a:ext cx="3759200" cy="2854960"/>
          </a:xfrm>
          <a:prstGeom prst="cloudCallout">
            <a:avLst>
              <a:gd name="adj1" fmla="val -65621"/>
              <a:gd name="adj2" fmla="val 72723"/>
            </a:avLst>
          </a:prstGeom>
          <a:solidFill>
            <a:srgbClr val="FFFFFF"/>
          </a:solidFill>
          <a:ln w="9525">
            <a:solidFill>
              <a:schemeClr val="tx1"/>
            </a:solidFill>
            <a:round/>
            <a:headEnd/>
            <a:tailEnd/>
          </a:ln>
        </p:spPr>
        <p:txBody>
          <a:bodyPr/>
          <a:lstStyle/>
          <a:p>
            <a:pPr algn="ctr" eaLnBrk="0" hangingPunct="0"/>
            <a:r>
              <a:rPr lang="en-US" sz="3200" b="1" smtClean="0">
                <a:latin typeface="Times New Roman" pitchFamily="18" charset="0"/>
              </a:rPr>
              <a:t>T </a:t>
            </a:r>
            <a:r>
              <a:rPr lang="en-US" sz="3200" b="1">
                <a:latin typeface="Times New Roman" pitchFamily="18" charset="0"/>
              </a:rPr>
              <a:t>phải xử trí như thế nào đây?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wedge">
                                      <p:cBhvr>
                                        <p:cTn id="7" dur="2000"/>
                                        <p:tgtEl>
                                          <p:spTgt spid="10649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1" nodeType="clickEffect">
                                  <p:stCondLst>
                                    <p:cond delay="0"/>
                                  </p:stCondLst>
                                  <p:childTnLst>
                                    <p:set>
                                      <p:cBhvr>
                                        <p:cTn id="11" dur="1" fill="hold">
                                          <p:stCondLst>
                                            <p:cond delay="0"/>
                                          </p:stCondLst>
                                        </p:cTn>
                                        <p:tgtEl>
                                          <p:spTgt spid="106500"/>
                                        </p:tgtEl>
                                        <p:attrNameLst>
                                          <p:attrName>style.visibility</p:attrName>
                                        </p:attrNameLst>
                                      </p:cBhvr>
                                      <p:to>
                                        <p:strVal val="visible"/>
                                      </p:to>
                                    </p:set>
                                    <p:animEffect transition="in" filter="wedge">
                                      <p:cBhvr>
                                        <p:cTn id="12" dur="20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1" animBg="1"/>
      <p:bldP spid="10650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ANd9GcR9dUEyrA7B_Ekngt-pb7DhCVvLg9bkBkP_9vgOT5-2N2xP5pIF"/>
          <p:cNvPicPr>
            <a:picLocks noChangeAspect="1" noChangeArrowheads="1"/>
          </p:cNvPicPr>
          <p:nvPr/>
        </p:nvPicPr>
        <p:blipFill>
          <a:blip r:embed="rId2"/>
          <a:srcRect/>
          <a:stretch>
            <a:fillRect/>
          </a:stretch>
        </p:blipFill>
        <p:spPr bwMode="auto">
          <a:xfrm>
            <a:off x="406400" y="304800"/>
            <a:ext cx="11379200" cy="6324600"/>
          </a:xfrm>
          <a:prstGeom prst="rect">
            <a:avLst/>
          </a:prstGeom>
          <a:noFill/>
          <a:ln w="9525">
            <a:noFill/>
            <a:miter lim="800000"/>
            <a:headEnd/>
            <a:tailEnd/>
          </a:ln>
        </p:spPr>
      </p:pic>
      <p:sp>
        <p:nvSpPr>
          <p:cNvPr id="107523" name="AutoShape 3"/>
          <p:cNvSpPr>
            <a:spLocks noChangeArrowheads="1"/>
          </p:cNvSpPr>
          <p:nvPr/>
        </p:nvSpPr>
        <p:spPr bwMode="auto">
          <a:xfrm>
            <a:off x="304800" y="304800"/>
            <a:ext cx="5486400" cy="6019800"/>
          </a:xfrm>
          <a:prstGeom prst="wedgeEllipseCallout">
            <a:avLst>
              <a:gd name="adj1" fmla="val -44292"/>
              <a:gd name="adj2" fmla="val 52032"/>
            </a:avLst>
          </a:prstGeom>
          <a:solidFill>
            <a:srgbClr val="FFFFFF"/>
          </a:solidFill>
          <a:ln w="9525">
            <a:solidFill>
              <a:schemeClr val="tx1"/>
            </a:solidFill>
            <a:miter lim="800000"/>
            <a:headEnd/>
            <a:tailEnd/>
          </a:ln>
        </p:spPr>
        <p:txBody>
          <a:bodyPr/>
          <a:lstStyle/>
          <a:p>
            <a:pPr eaLnBrk="0" hangingPunct="0"/>
            <a:r>
              <a:rPr lang="en-US" sz="2800" b="1">
                <a:latin typeface="Times New Roman" panose="02020603050405020304" pitchFamily="18" charset="0"/>
                <a:cs typeface="Times New Roman" panose="02020603050405020304" pitchFamily="18" charset="0"/>
              </a:rPr>
              <a:t>Trả lời dứt khoát: Nhà cháu ở gần đây</a:t>
            </a:r>
            <a:r>
              <a:rPr lang="en-US" sz="2800" b="1" smtClean="0">
                <a:latin typeface="Times New Roman" panose="02020603050405020304" pitchFamily="18" charset="0"/>
                <a:cs typeface="Times New Roman" panose="02020603050405020304" pitchFamily="18" charset="0"/>
              </a:rPr>
              <a:t>, Mẹ </a:t>
            </a:r>
            <a:r>
              <a:rPr lang="en-US" sz="2800" b="1">
                <a:latin typeface="Times New Roman" panose="02020603050405020304" pitchFamily="18" charset="0"/>
                <a:cs typeface="Times New Roman" panose="02020603050405020304" pitchFamily="18" charset="0"/>
              </a:rPr>
              <a:t>cháu sắp đến đón cháu, Cháu sẽ hét lên nếu ông vẫn làm phiền cháu!</a:t>
            </a:r>
          </a:p>
        </p:txBody>
      </p:sp>
      <p:pic>
        <p:nvPicPr>
          <p:cNvPr id="77827" name="Picture 4" descr="ANd9GcQcV8WH2Dbk_QQaGVL9oMT21S3QN4kyqaisQSaBM8WTqNP1wF5g"/>
          <p:cNvPicPr>
            <a:picLocks noChangeAspect="1" noChangeArrowheads="1"/>
          </p:cNvPicPr>
          <p:nvPr/>
        </p:nvPicPr>
        <p:blipFill>
          <a:blip r:embed="rId3"/>
          <a:srcRect/>
          <a:stretch>
            <a:fillRect/>
          </a:stretch>
        </p:blipFill>
        <p:spPr bwMode="auto">
          <a:xfrm>
            <a:off x="5384800" y="304800"/>
            <a:ext cx="6299200" cy="6324600"/>
          </a:xfrm>
          <a:prstGeom prst="rect">
            <a:avLst/>
          </a:prstGeom>
          <a:noFill/>
          <a:ln w="9525">
            <a:noFill/>
            <a:miter lim="800000"/>
            <a:headEnd/>
            <a:tailEnd/>
          </a:ln>
        </p:spPr>
      </p:pic>
      <p:sp>
        <p:nvSpPr>
          <p:cNvPr id="107525" name="Text Box 5"/>
          <p:cNvSpPr txBox="1">
            <a:spLocks noChangeArrowheads="1"/>
          </p:cNvSpPr>
          <p:nvPr/>
        </p:nvSpPr>
        <p:spPr bwMode="auto">
          <a:xfrm>
            <a:off x="6197600" y="685800"/>
            <a:ext cx="2844800" cy="955675"/>
          </a:xfrm>
          <a:prstGeom prst="rect">
            <a:avLst/>
          </a:prstGeom>
          <a:solidFill>
            <a:srgbClr val="FFFFFF"/>
          </a:solidFill>
          <a:ln w="9525">
            <a:solidFill>
              <a:srgbClr val="FF00FF"/>
            </a:solidFill>
            <a:miter lim="800000"/>
            <a:headEnd/>
            <a:tailEnd/>
          </a:ln>
        </p:spPr>
        <p:txBody>
          <a:bodyPr>
            <a:spAutoFit/>
          </a:bodyPr>
          <a:lstStyle/>
          <a:p>
            <a:pPr eaLnBrk="0" hangingPunct="0">
              <a:spcBef>
                <a:spcPct val="50000"/>
              </a:spcBef>
            </a:pPr>
            <a:r>
              <a:rPr lang="en-US" sz="2800" b="1">
                <a:latin typeface="Times New Roman" pitchFamily="18" charset="0"/>
              </a:rPr>
              <a:t>Ông sẽ cho cháu quá giang!</a:t>
            </a:r>
          </a:p>
        </p:txBody>
      </p:sp>
      <p:sp>
        <p:nvSpPr>
          <p:cNvPr id="107526" name="Oval 6"/>
          <p:cNvSpPr>
            <a:spLocks noChangeArrowheads="1"/>
          </p:cNvSpPr>
          <p:nvPr/>
        </p:nvSpPr>
        <p:spPr bwMode="auto">
          <a:xfrm>
            <a:off x="9042400" y="685800"/>
            <a:ext cx="2540000" cy="1981200"/>
          </a:xfrm>
          <a:prstGeom prst="ellipse">
            <a:avLst/>
          </a:prstGeom>
          <a:solidFill>
            <a:srgbClr val="FFFFFF"/>
          </a:solidFill>
          <a:ln w="9525">
            <a:solidFill>
              <a:schemeClr val="tx1"/>
            </a:solidFill>
            <a:round/>
            <a:headEnd/>
            <a:tailEnd/>
          </a:ln>
        </p:spPr>
        <p:txBody>
          <a:bodyPr wrap="none" anchor="ctr"/>
          <a:lstStyle/>
          <a:p>
            <a:pPr algn="ctr" eaLnBrk="0" hangingPunct="0"/>
            <a:r>
              <a:rPr lang="en-US" sz="3200" b="1">
                <a:latin typeface="Times New Roman" pitchFamily="18" charset="0"/>
              </a:rPr>
              <a:t>Cứu!</a:t>
            </a:r>
          </a:p>
          <a:p>
            <a:pPr algn="ctr" eaLnBrk="0" hangingPunct="0"/>
            <a:r>
              <a:rPr lang="en-US" sz="3200" b="1">
                <a:latin typeface="Times New Roman" pitchFamily="18" charset="0"/>
              </a:rPr>
              <a:t>Sexboy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107525"/>
                                        </p:tgtEl>
                                        <p:attrNameLst>
                                          <p:attrName>style.visibility</p:attrName>
                                        </p:attrNameLst>
                                      </p:cBhvr>
                                      <p:to>
                                        <p:strVal val="visible"/>
                                      </p:to>
                                    </p:set>
                                    <p:animEffect transition="in" filter="box(in)">
                                      <p:cBhvr>
                                        <p:cTn id="7" dur="500"/>
                                        <p:tgtEl>
                                          <p:spTgt spid="10752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1" nodeType="clickEffect">
                                  <p:stCondLst>
                                    <p:cond delay="0"/>
                                  </p:stCondLst>
                                  <p:childTnLst>
                                    <p:set>
                                      <p:cBhvr>
                                        <p:cTn id="11" dur="1" fill="hold">
                                          <p:stCondLst>
                                            <p:cond delay="0"/>
                                          </p:stCondLst>
                                        </p:cTn>
                                        <p:tgtEl>
                                          <p:spTgt spid="107523"/>
                                        </p:tgtEl>
                                        <p:attrNameLst>
                                          <p:attrName>style.visibility</p:attrName>
                                        </p:attrNameLst>
                                      </p:cBhvr>
                                      <p:to>
                                        <p:strVal val="visible"/>
                                      </p:to>
                                    </p:set>
                                    <p:animEffect transition="in" filter="wedge">
                                      <p:cBhvr>
                                        <p:cTn id="12" dur="2000"/>
                                        <p:tgtEl>
                                          <p:spTgt spid="10752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107526"/>
                                        </p:tgtEl>
                                        <p:attrNameLst>
                                          <p:attrName>style.visibility</p:attrName>
                                        </p:attrNameLst>
                                      </p:cBhvr>
                                      <p:to>
                                        <p:strVal val="visible"/>
                                      </p:to>
                                    </p:set>
                                    <p:animEffect transition="in" filter="checkerboard(across)">
                                      <p:cBhvr>
                                        <p:cTn id="17" dur="500"/>
                                        <p:tgtEl>
                                          <p:spTgt spid="10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1" animBg="1"/>
      <p:bldP spid="107525" grpId="1" animBg="1"/>
      <p:bldP spid="10752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ANd9GcTTDFB3EqIeFzqt9ptaDOOu7oSrXeBkGwqaTiY6-eBAOmBhmoPJ9A"/>
          <p:cNvPicPr>
            <a:picLocks noChangeAspect="1" noChangeArrowheads="1"/>
          </p:cNvPicPr>
          <p:nvPr/>
        </p:nvPicPr>
        <p:blipFill>
          <a:blip r:embed="rId2"/>
          <a:srcRect/>
          <a:stretch>
            <a:fillRect/>
          </a:stretch>
        </p:blipFill>
        <p:spPr bwMode="auto">
          <a:xfrm>
            <a:off x="304800" y="228600"/>
            <a:ext cx="11582400" cy="6400800"/>
          </a:xfrm>
          <a:prstGeom prst="rect">
            <a:avLst/>
          </a:prstGeom>
          <a:noFill/>
          <a:ln w="9525">
            <a:noFill/>
            <a:miter lim="800000"/>
            <a:headEnd/>
            <a:tailEnd/>
          </a:ln>
        </p:spPr>
      </p:pic>
      <p:sp>
        <p:nvSpPr>
          <p:cNvPr id="108547" name="Text Box 3"/>
          <p:cNvSpPr txBox="1">
            <a:spLocks noChangeArrowheads="1"/>
          </p:cNvSpPr>
          <p:nvPr/>
        </p:nvSpPr>
        <p:spPr bwMode="auto">
          <a:xfrm>
            <a:off x="406400" y="381000"/>
            <a:ext cx="6604000" cy="3816429"/>
          </a:xfrm>
          <a:prstGeom prst="rect">
            <a:avLst/>
          </a:prstGeom>
          <a:solidFill>
            <a:srgbClr val="FFFFFF"/>
          </a:solidFill>
          <a:ln w="9525">
            <a:noFill/>
            <a:miter lim="800000"/>
            <a:headEnd/>
            <a:tailEnd/>
          </a:ln>
        </p:spPr>
        <p:txBody>
          <a:bodyPr>
            <a:spAutoFit/>
          </a:bodyPr>
          <a:lstStyle/>
          <a:p>
            <a:pPr eaLnBrk="0" hangingPunct="0">
              <a:spcBef>
                <a:spcPct val="50000"/>
              </a:spcBef>
            </a:pPr>
            <a:r>
              <a:rPr lang="en-US" sz="3200" b="1" u="sng">
                <a:latin typeface="Times New Roman" pitchFamily="18" charset="0"/>
              </a:rPr>
              <a:t>Tình huống 3:</a:t>
            </a:r>
            <a:r>
              <a:rPr lang="en-US" sz="3200" b="1">
                <a:latin typeface="Times New Roman" pitchFamily="18" charset="0"/>
              </a:rPr>
              <a:t> </a:t>
            </a:r>
          </a:p>
          <a:p>
            <a:pPr eaLnBrk="0" hangingPunct="0">
              <a:spcBef>
                <a:spcPct val="50000"/>
              </a:spcBef>
            </a:pPr>
            <a:r>
              <a:rPr lang="en-US" sz="2800">
                <a:latin typeface="Times New Roman" pitchFamily="18" charset="0"/>
              </a:rPr>
              <a:t>C quen với người bạn trai qua mạng Chat, Những hôm bố mẹ đi vắng, C thường điện thoại hẹn bạn trai đến nhà, khi đến, người con trai đó thường mua nhiều quà cho C. Cho C xem phim đen, đến khi C mang thai thì bố mẹ mới hay, còn người con trai đó thì trốn đi đâu mất.</a:t>
            </a:r>
          </a:p>
        </p:txBody>
      </p:sp>
      <p:sp>
        <p:nvSpPr>
          <p:cNvPr id="108548" name="AutoShape 4"/>
          <p:cNvSpPr>
            <a:spLocks noChangeArrowheads="1"/>
          </p:cNvSpPr>
          <p:nvPr/>
        </p:nvSpPr>
        <p:spPr bwMode="auto">
          <a:xfrm>
            <a:off x="7213600" y="0"/>
            <a:ext cx="4572000" cy="3276600"/>
          </a:xfrm>
          <a:prstGeom prst="cloudCallout">
            <a:avLst>
              <a:gd name="adj1" fmla="val -55139"/>
              <a:gd name="adj2" fmla="val 78051"/>
            </a:avLst>
          </a:prstGeom>
          <a:solidFill>
            <a:srgbClr val="FFFFFF"/>
          </a:solidFill>
          <a:ln w="9525">
            <a:solidFill>
              <a:schemeClr val="tx1"/>
            </a:solidFill>
            <a:round/>
            <a:headEnd/>
            <a:tailEnd/>
          </a:ln>
        </p:spPr>
        <p:txBody>
          <a:bodyPr/>
          <a:lstStyle/>
          <a:p>
            <a:pPr algn="ctr" eaLnBrk="0" hangingPunct="0"/>
            <a:r>
              <a:rPr lang="en-US" sz="3200" b="1">
                <a:latin typeface="Times New Roman" pitchFamily="18" charset="0"/>
              </a:rPr>
              <a:t>Ta rút ra được bài học gì từ tình huống này?</a:t>
            </a:r>
          </a:p>
        </p:txBody>
      </p:sp>
      <p:pic>
        <p:nvPicPr>
          <p:cNvPr id="108549" name="Picture 5" descr="ANd9GcTPzxm0aXI9JMO1oWqW0hUXNWrMn22gflmMF2b9TaKlrg-ZrTG2"/>
          <p:cNvPicPr>
            <a:picLocks noChangeAspect="1" noChangeArrowheads="1"/>
          </p:cNvPicPr>
          <p:nvPr/>
        </p:nvPicPr>
        <p:blipFill>
          <a:blip r:embed="rId3"/>
          <a:srcRect/>
          <a:stretch>
            <a:fillRect/>
          </a:stretch>
        </p:blipFill>
        <p:spPr bwMode="auto">
          <a:xfrm>
            <a:off x="8534400" y="3505200"/>
            <a:ext cx="3657600" cy="304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wedge">
                                      <p:cBhvr>
                                        <p:cTn id="7" dur="2000"/>
                                        <p:tgtEl>
                                          <p:spTgt spid="10854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8549"/>
                                        </p:tgtEl>
                                        <p:attrNameLst>
                                          <p:attrName>style.visibility</p:attrName>
                                        </p:attrNameLst>
                                      </p:cBhvr>
                                      <p:to>
                                        <p:strVal val="visible"/>
                                      </p:to>
                                    </p:set>
                                    <p:animEffect transition="in" filter="wedge">
                                      <p:cBhvr>
                                        <p:cTn id="12" dur="2000"/>
                                        <p:tgtEl>
                                          <p:spTgt spid="10854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108548"/>
                                        </p:tgtEl>
                                        <p:attrNameLst>
                                          <p:attrName>style.visibility</p:attrName>
                                        </p:attrNameLst>
                                      </p:cBhvr>
                                      <p:to>
                                        <p:strVal val="visible"/>
                                      </p:to>
                                    </p:set>
                                    <p:anim calcmode="lin" valueType="num">
                                      <p:cBhvr additive="base">
                                        <p:cTn id="17" dur="500" fill="hold"/>
                                        <p:tgtEl>
                                          <p:spTgt spid="108548"/>
                                        </p:tgtEl>
                                        <p:attrNameLst>
                                          <p:attrName>ppt_x</p:attrName>
                                        </p:attrNameLst>
                                      </p:cBhvr>
                                      <p:tavLst>
                                        <p:tav tm="0">
                                          <p:val>
                                            <p:strVal val="#ppt_x"/>
                                          </p:val>
                                        </p:tav>
                                        <p:tav tm="100000">
                                          <p:val>
                                            <p:strVal val="#ppt_x"/>
                                          </p:val>
                                        </p:tav>
                                      </p:tavLst>
                                    </p:anim>
                                    <p:anim calcmode="lin" valueType="num">
                                      <p:cBhvr additive="base">
                                        <p:cTn id="18" dur="500" fill="hold"/>
                                        <p:tgtEl>
                                          <p:spTgt spid="1085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1" animBg="1"/>
      <p:bldP spid="10854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ANd9GcSIvQYLC7_b4C2krVvwRqqD6zSGjmDR1ah4UgKoZ-Sp34xWOjHD"/>
          <p:cNvPicPr>
            <a:picLocks noChangeAspect="1" noChangeArrowheads="1"/>
          </p:cNvPicPr>
          <p:nvPr/>
        </p:nvPicPr>
        <p:blipFill>
          <a:blip r:embed="rId2"/>
          <a:srcRect/>
          <a:stretch>
            <a:fillRect/>
          </a:stretch>
        </p:blipFill>
        <p:spPr bwMode="auto">
          <a:xfrm>
            <a:off x="812800" y="304800"/>
            <a:ext cx="5588000" cy="2819400"/>
          </a:xfrm>
          <a:prstGeom prst="rect">
            <a:avLst/>
          </a:prstGeom>
          <a:noFill/>
          <a:ln w="9525">
            <a:noFill/>
            <a:miter lim="800000"/>
            <a:headEnd/>
            <a:tailEnd/>
          </a:ln>
        </p:spPr>
      </p:pic>
      <p:pic>
        <p:nvPicPr>
          <p:cNvPr id="109571" name="Picture 3" descr="ANd9GcQJ8xm88kwdRugXLVlIykAqHBFlgI9NjEGN5TQX91Q3s4V0i_0syQ"/>
          <p:cNvPicPr>
            <a:picLocks noChangeAspect="1" noChangeArrowheads="1"/>
          </p:cNvPicPr>
          <p:nvPr/>
        </p:nvPicPr>
        <p:blipFill>
          <a:blip r:embed="rId3"/>
          <a:srcRect/>
          <a:stretch>
            <a:fillRect/>
          </a:stretch>
        </p:blipFill>
        <p:spPr bwMode="auto">
          <a:xfrm>
            <a:off x="812800" y="3124200"/>
            <a:ext cx="5588000" cy="3505200"/>
          </a:xfrm>
          <a:prstGeom prst="rect">
            <a:avLst/>
          </a:prstGeom>
          <a:noFill/>
          <a:ln w="9525">
            <a:noFill/>
            <a:miter lim="800000"/>
            <a:headEnd/>
            <a:tailEnd/>
          </a:ln>
        </p:spPr>
      </p:pic>
      <p:sp>
        <p:nvSpPr>
          <p:cNvPr id="109572" name="Rectangle 4"/>
          <p:cNvSpPr>
            <a:spLocks noChangeArrowheads="1"/>
          </p:cNvSpPr>
          <p:nvPr/>
        </p:nvSpPr>
        <p:spPr bwMode="auto">
          <a:xfrm>
            <a:off x="6400800" y="726628"/>
            <a:ext cx="5283200" cy="1077218"/>
          </a:xfrm>
          <a:prstGeom prst="rect">
            <a:avLst/>
          </a:prstGeom>
          <a:solidFill>
            <a:srgbClr val="FFFFFF"/>
          </a:solidFill>
          <a:ln w="9525">
            <a:noFill/>
            <a:miter lim="800000"/>
            <a:headEnd/>
            <a:tailEnd/>
          </a:ln>
        </p:spPr>
        <p:txBody>
          <a:bodyPr anchor="ctr">
            <a:spAutoFit/>
          </a:bodyPr>
          <a:lstStyle/>
          <a:p>
            <a:r>
              <a:rPr lang="en-US" sz="3200" i="1">
                <a:latin typeface="Times New Roman" pitchFamily="18" charset="0"/>
              </a:rPr>
              <a:t>Không hẹn gặp bạn </a:t>
            </a:r>
            <a:r>
              <a:rPr lang="en-US" sz="3200" i="1" smtClean="0">
                <a:latin typeface="Times New Roman" pitchFamily="18" charset="0"/>
              </a:rPr>
              <a:t>chat </a:t>
            </a:r>
            <a:r>
              <a:rPr lang="en-US" sz="3200" i="1">
                <a:latin typeface="Times New Roman" pitchFamily="18" charset="0"/>
              </a:rPr>
              <a:t>qua mạng. </a:t>
            </a:r>
          </a:p>
        </p:txBody>
      </p:sp>
      <p:sp>
        <p:nvSpPr>
          <p:cNvPr id="109573" name="Rectangle 5"/>
          <p:cNvSpPr>
            <a:spLocks noChangeArrowheads="1"/>
          </p:cNvSpPr>
          <p:nvPr/>
        </p:nvSpPr>
        <p:spPr bwMode="auto">
          <a:xfrm>
            <a:off x="6400800" y="3604607"/>
            <a:ext cx="5181600" cy="1569660"/>
          </a:xfrm>
          <a:prstGeom prst="rect">
            <a:avLst/>
          </a:prstGeom>
          <a:solidFill>
            <a:srgbClr val="FFFFFF"/>
          </a:solidFill>
          <a:ln w="9525">
            <a:noFill/>
            <a:miter lim="800000"/>
            <a:headEnd/>
            <a:tailEnd/>
          </a:ln>
        </p:spPr>
        <p:txBody>
          <a:bodyPr anchor="ctr">
            <a:spAutoFit/>
          </a:bodyPr>
          <a:lstStyle/>
          <a:p>
            <a:r>
              <a:rPr lang="en-US" sz="3200" i="1">
                <a:latin typeface="Times New Roman" pitchFamily="18" charset="0"/>
              </a:rPr>
              <a:t>Không nói chuyện điện thọai với người lạ là mình đang ở nhà một mình</a:t>
            </a:r>
            <a:r>
              <a:rPr lang="en-US" sz="3200">
                <a:latin typeface="Times New Roman" pitchFamily="18" charset="0"/>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blinds(horizontal)">
                                      <p:cBhvr>
                                        <p:cTn id="7" dur="500"/>
                                        <p:tgtEl>
                                          <p:spTgt spid="10957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1" nodeType="clickEffect">
                                  <p:stCondLst>
                                    <p:cond delay="0"/>
                                  </p:stCondLst>
                                  <p:childTnLst>
                                    <p:set>
                                      <p:cBhvr>
                                        <p:cTn id="11" dur="1" fill="hold">
                                          <p:stCondLst>
                                            <p:cond delay="0"/>
                                          </p:stCondLst>
                                        </p:cTn>
                                        <p:tgtEl>
                                          <p:spTgt spid="109572"/>
                                        </p:tgtEl>
                                        <p:attrNameLst>
                                          <p:attrName>style.visibility</p:attrName>
                                        </p:attrNameLst>
                                      </p:cBhvr>
                                      <p:to>
                                        <p:strVal val="visible"/>
                                      </p:to>
                                    </p:set>
                                    <p:animEffect transition="in" filter="wedge">
                                      <p:cBhvr>
                                        <p:cTn id="12" dur="2000"/>
                                        <p:tgtEl>
                                          <p:spTgt spid="10957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9571"/>
                                        </p:tgtEl>
                                        <p:attrNameLst>
                                          <p:attrName>style.visibility</p:attrName>
                                        </p:attrNameLst>
                                      </p:cBhvr>
                                      <p:to>
                                        <p:strVal val="visible"/>
                                      </p:to>
                                    </p:set>
                                    <p:animEffect transition="in" filter="blinds(horizontal)">
                                      <p:cBhvr>
                                        <p:cTn id="17" dur="500"/>
                                        <p:tgtEl>
                                          <p:spTgt spid="1095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109573"/>
                                        </p:tgtEl>
                                        <p:attrNameLst>
                                          <p:attrName>style.visibility</p:attrName>
                                        </p:attrNameLst>
                                      </p:cBhvr>
                                      <p:to>
                                        <p:strVal val="visible"/>
                                      </p:to>
                                    </p:set>
                                    <p:anim calcmode="lin" valueType="num">
                                      <p:cBhvr additive="base">
                                        <p:cTn id="22" dur="500" fill="hold"/>
                                        <p:tgtEl>
                                          <p:spTgt spid="109573"/>
                                        </p:tgtEl>
                                        <p:attrNameLst>
                                          <p:attrName>ppt_x</p:attrName>
                                        </p:attrNameLst>
                                      </p:cBhvr>
                                      <p:tavLst>
                                        <p:tav tm="0">
                                          <p:val>
                                            <p:strVal val="#ppt_x"/>
                                          </p:val>
                                        </p:tav>
                                        <p:tav tm="100000">
                                          <p:val>
                                            <p:strVal val="#ppt_x"/>
                                          </p:val>
                                        </p:tav>
                                      </p:tavLst>
                                    </p:anim>
                                    <p:anim calcmode="lin" valueType="num">
                                      <p:cBhvr additive="base">
                                        <p:cTn id="23" dur="500" fill="hold"/>
                                        <p:tgtEl>
                                          <p:spTgt spid="1095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1" animBg="1"/>
      <p:bldP spid="10957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ANd9GcS8nYfSyebDct_NWV5a1lZ2HZyxTyUThtnaFlBIO_GxgavxdVFvoQ"/>
          <p:cNvPicPr>
            <a:picLocks noChangeAspect="1" noChangeArrowheads="1"/>
          </p:cNvPicPr>
          <p:nvPr/>
        </p:nvPicPr>
        <p:blipFill>
          <a:blip r:embed="rId2"/>
          <a:srcRect/>
          <a:stretch>
            <a:fillRect/>
          </a:stretch>
        </p:blipFill>
        <p:spPr bwMode="auto">
          <a:xfrm>
            <a:off x="0" y="152400"/>
            <a:ext cx="11684000" cy="6477000"/>
          </a:xfrm>
          <a:prstGeom prst="rect">
            <a:avLst/>
          </a:prstGeom>
          <a:noFill/>
          <a:ln w="9525">
            <a:noFill/>
            <a:miter lim="800000"/>
            <a:headEnd/>
            <a:tailEnd/>
          </a:ln>
        </p:spPr>
      </p:pic>
      <p:sp>
        <p:nvSpPr>
          <p:cNvPr id="110595" name="Text Box 3"/>
          <p:cNvSpPr txBox="1">
            <a:spLocks noChangeArrowheads="1"/>
          </p:cNvSpPr>
          <p:nvPr/>
        </p:nvSpPr>
        <p:spPr bwMode="auto">
          <a:xfrm>
            <a:off x="914400" y="457200"/>
            <a:ext cx="5791200" cy="3108543"/>
          </a:xfrm>
          <a:prstGeom prst="rect">
            <a:avLst/>
          </a:prstGeom>
          <a:solidFill>
            <a:srgbClr val="FFFFFF"/>
          </a:solidFill>
          <a:ln w="9525">
            <a:noFill/>
            <a:miter lim="800000"/>
            <a:headEnd/>
            <a:tailEnd/>
          </a:ln>
        </p:spPr>
        <p:txBody>
          <a:bodyPr>
            <a:spAutoFit/>
          </a:bodyPr>
          <a:lstStyle/>
          <a:p>
            <a:pPr eaLnBrk="0" hangingPunct="0">
              <a:spcBef>
                <a:spcPct val="50000"/>
              </a:spcBef>
            </a:pPr>
            <a:r>
              <a:rPr lang="en-US" sz="3600" b="1" u="sng">
                <a:latin typeface="Times New Roman" pitchFamily="18" charset="0"/>
              </a:rPr>
              <a:t>Tình huống 4:</a:t>
            </a:r>
            <a:r>
              <a:rPr lang="en-US" sz="3600" b="1">
                <a:latin typeface="Times New Roman" pitchFamily="18" charset="0"/>
              </a:rPr>
              <a:t>   </a:t>
            </a:r>
            <a:r>
              <a:rPr lang="en-US" sz="3200">
                <a:latin typeface="Times New Roman" pitchFamily="18" charset="0"/>
              </a:rPr>
              <a:t> Một bạn gái D đang học lớp 7,vì nhà xa nên em ở trọ nhà người họ hàng, nhưng D thật khó hiểu vì bà chủ nhà thường rình xem D tắm và hay ôm ấp D, làm D nổi cả gai ốc.</a:t>
            </a:r>
          </a:p>
        </p:txBody>
      </p:sp>
      <p:sp>
        <p:nvSpPr>
          <p:cNvPr id="110596" name="AutoShape 4"/>
          <p:cNvSpPr>
            <a:spLocks noChangeArrowheads="1"/>
          </p:cNvSpPr>
          <p:nvPr/>
        </p:nvSpPr>
        <p:spPr bwMode="auto">
          <a:xfrm>
            <a:off x="6807200" y="304800"/>
            <a:ext cx="5384800" cy="3810000"/>
          </a:xfrm>
          <a:prstGeom prst="cloudCallout">
            <a:avLst>
              <a:gd name="adj1" fmla="val 39977"/>
              <a:gd name="adj2" fmla="val 94000"/>
            </a:avLst>
          </a:prstGeom>
          <a:solidFill>
            <a:srgbClr val="FFFFFF"/>
          </a:solidFill>
          <a:ln w="9525">
            <a:solidFill>
              <a:schemeClr val="tx1"/>
            </a:solidFill>
            <a:round/>
            <a:headEnd/>
            <a:tailEnd/>
          </a:ln>
        </p:spPr>
        <p:txBody>
          <a:bodyPr/>
          <a:lstStyle/>
          <a:p>
            <a:pPr algn="ctr" eaLnBrk="0" hangingPunct="0"/>
            <a:r>
              <a:rPr lang="en-US" sz="3600" b="1">
                <a:latin typeface="Times New Roman" pitchFamily="18" charset="0"/>
              </a:rPr>
              <a:t>Tình huống này có nguy cơ gì không? D phải làm gì?</a:t>
            </a:r>
          </a:p>
        </p:txBody>
      </p:sp>
      <p:pic>
        <p:nvPicPr>
          <p:cNvPr id="110597" name="Picture 5" descr="ANd9GcTzNodmk2dV3FM_BvCAIluv4b4UXfbNYOtjDYzHinQTWj0ZTGM6"/>
          <p:cNvPicPr>
            <a:picLocks noChangeAspect="1" noChangeArrowheads="1"/>
          </p:cNvPicPr>
          <p:nvPr/>
        </p:nvPicPr>
        <p:blipFill>
          <a:blip r:embed="rId3"/>
          <a:srcRect/>
          <a:stretch>
            <a:fillRect/>
          </a:stretch>
        </p:blipFill>
        <p:spPr bwMode="auto">
          <a:xfrm>
            <a:off x="6705600" y="4114800"/>
            <a:ext cx="3556000" cy="2362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diamond(in)">
                                      <p:cBhvr>
                                        <p:cTn id="7" dur="2000"/>
                                        <p:tgtEl>
                                          <p:spTgt spid="11059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10597"/>
                                        </p:tgtEl>
                                        <p:attrNameLst>
                                          <p:attrName>style.visibility</p:attrName>
                                        </p:attrNameLst>
                                      </p:cBhvr>
                                      <p:to>
                                        <p:strVal val="visible"/>
                                      </p:to>
                                    </p:set>
                                    <p:animEffect transition="in" filter="wedge">
                                      <p:cBhvr>
                                        <p:cTn id="12" dur="2000"/>
                                        <p:tgtEl>
                                          <p:spTgt spid="11059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1" nodeType="clickEffect">
                                  <p:stCondLst>
                                    <p:cond delay="0"/>
                                  </p:stCondLst>
                                  <p:childTnLst>
                                    <p:set>
                                      <p:cBhvr>
                                        <p:cTn id="16" dur="1" fill="hold">
                                          <p:stCondLst>
                                            <p:cond delay="0"/>
                                          </p:stCondLst>
                                        </p:cTn>
                                        <p:tgtEl>
                                          <p:spTgt spid="110596"/>
                                        </p:tgtEl>
                                        <p:attrNameLst>
                                          <p:attrName>style.visibility</p:attrName>
                                        </p:attrNameLst>
                                      </p:cBhvr>
                                      <p:to>
                                        <p:strVal val="visible"/>
                                      </p:to>
                                    </p:set>
                                    <p:animEffect transition="in" filter="diamond(in)">
                                      <p:cBhvr>
                                        <p:cTn id="17" dur="2000"/>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1" animBg="1"/>
      <p:bldP spid="11059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descr="ANd9GcSJp5tn6Xa60yxmi8G_UdxpqTObW24EPcs6hHX_DZwFs5VU-rMMkw"/>
          <p:cNvPicPr>
            <a:picLocks noChangeAspect="1" noChangeArrowheads="1"/>
          </p:cNvPicPr>
          <p:nvPr/>
        </p:nvPicPr>
        <p:blipFill>
          <a:blip r:embed="rId2"/>
          <a:srcRect/>
          <a:stretch>
            <a:fillRect/>
          </a:stretch>
        </p:blipFill>
        <p:spPr bwMode="auto">
          <a:xfrm>
            <a:off x="203200" y="152400"/>
            <a:ext cx="11684000" cy="6553200"/>
          </a:xfrm>
          <a:prstGeom prst="rect">
            <a:avLst/>
          </a:prstGeom>
          <a:noFill/>
          <a:ln w="9525">
            <a:noFill/>
            <a:miter lim="800000"/>
            <a:headEnd/>
            <a:tailEnd/>
          </a:ln>
        </p:spPr>
      </p:pic>
      <p:pic>
        <p:nvPicPr>
          <p:cNvPr id="111619" name="Picture 3" descr="ANd9GcRN8HkJXLzAGDRr5kP3XQsuC4nyN4XroySVJJdTHdD_hg6bIUo20w"/>
          <p:cNvPicPr>
            <a:picLocks noChangeAspect="1" noChangeArrowheads="1"/>
          </p:cNvPicPr>
          <p:nvPr/>
        </p:nvPicPr>
        <p:blipFill>
          <a:blip r:embed="rId3"/>
          <a:srcRect/>
          <a:stretch>
            <a:fillRect/>
          </a:stretch>
        </p:blipFill>
        <p:spPr bwMode="auto">
          <a:xfrm>
            <a:off x="304800" y="0"/>
            <a:ext cx="4775200" cy="3124200"/>
          </a:xfrm>
          <a:prstGeom prst="rect">
            <a:avLst/>
          </a:prstGeom>
          <a:noFill/>
          <a:ln w="9525">
            <a:noFill/>
            <a:miter lim="800000"/>
            <a:headEnd/>
            <a:tailEnd/>
          </a:ln>
        </p:spPr>
      </p:pic>
      <p:pic>
        <p:nvPicPr>
          <p:cNvPr id="111620" name="Picture 4" descr="ANd9GcS8Lo2KmphzPRy3YBTEIapRtZhSunMx-KuiNmukHPQo8S5HUrwzPQ"/>
          <p:cNvPicPr>
            <a:picLocks noChangeAspect="1" noChangeArrowheads="1"/>
          </p:cNvPicPr>
          <p:nvPr/>
        </p:nvPicPr>
        <p:blipFill>
          <a:blip r:embed="rId4"/>
          <a:srcRect/>
          <a:stretch>
            <a:fillRect/>
          </a:stretch>
        </p:blipFill>
        <p:spPr bwMode="auto">
          <a:xfrm>
            <a:off x="203200" y="3048000"/>
            <a:ext cx="4876800" cy="3657600"/>
          </a:xfrm>
          <a:prstGeom prst="rect">
            <a:avLst/>
          </a:prstGeom>
          <a:noFill/>
          <a:ln w="9525">
            <a:noFill/>
            <a:miter lim="800000"/>
            <a:headEnd/>
            <a:tailEnd/>
          </a:ln>
        </p:spPr>
      </p:pic>
      <p:sp>
        <p:nvSpPr>
          <p:cNvPr id="111621" name="Text Box 5"/>
          <p:cNvSpPr txBox="1">
            <a:spLocks noChangeArrowheads="1"/>
          </p:cNvSpPr>
          <p:nvPr/>
        </p:nvSpPr>
        <p:spPr bwMode="auto">
          <a:xfrm>
            <a:off x="5080000" y="228600"/>
            <a:ext cx="1727200" cy="3937000"/>
          </a:xfrm>
          <a:prstGeom prst="rect">
            <a:avLst/>
          </a:prstGeom>
          <a:solidFill>
            <a:srgbClr val="FFFFFF"/>
          </a:solidFill>
          <a:ln w="9525">
            <a:noFill/>
            <a:miter lim="800000"/>
            <a:headEnd/>
            <a:tailEnd/>
          </a:ln>
        </p:spPr>
        <p:txBody>
          <a:bodyPr>
            <a:spAutoFit/>
          </a:bodyPr>
          <a:lstStyle/>
          <a:p>
            <a:pPr eaLnBrk="0" hangingPunct="0">
              <a:spcBef>
                <a:spcPct val="50000"/>
              </a:spcBef>
            </a:pPr>
            <a:r>
              <a:rPr lang="en-US" sz="3600" b="1" i="1">
                <a:latin typeface="Times New Roman" pitchFamily="18" charset="0"/>
              </a:rPr>
              <a:t>Nguy cơ bị xâm hại tình dục đồng tính</a:t>
            </a:r>
          </a:p>
        </p:txBody>
      </p:sp>
      <p:pic>
        <p:nvPicPr>
          <p:cNvPr id="111622" name="Picture 6" descr="ANd9GcTql2NQlevY8vAnsukp_FWcIOPYLqJE8mChvxB0P3bwEN5Uun17AQ"/>
          <p:cNvPicPr>
            <a:picLocks noChangeAspect="1" noChangeArrowheads="1"/>
          </p:cNvPicPr>
          <p:nvPr/>
        </p:nvPicPr>
        <p:blipFill>
          <a:blip r:embed="rId5"/>
          <a:srcRect/>
          <a:stretch>
            <a:fillRect/>
          </a:stretch>
        </p:blipFill>
        <p:spPr bwMode="auto">
          <a:xfrm>
            <a:off x="6807200" y="228600"/>
            <a:ext cx="4978400" cy="3048000"/>
          </a:xfrm>
          <a:prstGeom prst="rect">
            <a:avLst/>
          </a:prstGeom>
          <a:noFill/>
          <a:ln w="9525">
            <a:noFill/>
            <a:miter lim="800000"/>
            <a:headEnd/>
            <a:tailEnd/>
          </a:ln>
        </p:spPr>
      </p:pic>
      <p:pic>
        <p:nvPicPr>
          <p:cNvPr id="111623" name="Picture 7" descr="ANd9GcRWHpB4aeSywBkGaoOIVSLsUOCuRQ3nUoTQ5-7Ne1cC90ER8uZoUA"/>
          <p:cNvPicPr>
            <a:picLocks noChangeAspect="1" noChangeArrowheads="1"/>
          </p:cNvPicPr>
          <p:nvPr/>
        </p:nvPicPr>
        <p:blipFill>
          <a:blip r:embed="rId6"/>
          <a:srcRect/>
          <a:stretch>
            <a:fillRect/>
          </a:stretch>
        </p:blipFill>
        <p:spPr bwMode="auto">
          <a:xfrm>
            <a:off x="6807200" y="3276600"/>
            <a:ext cx="4978400" cy="3200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box(in)">
                                      <p:cBhvr>
                                        <p:cTn id="7" dur="500"/>
                                        <p:tgtEl>
                                          <p:spTgt spid="1116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1620"/>
                                        </p:tgtEl>
                                        <p:attrNameLst>
                                          <p:attrName>style.visibility</p:attrName>
                                        </p:attrNameLst>
                                      </p:cBhvr>
                                      <p:to>
                                        <p:strVal val="visible"/>
                                      </p:to>
                                    </p:set>
                                    <p:animEffect transition="in" filter="box(in)">
                                      <p:cBhvr>
                                        <p:cTn id="12" dur="500"/>
                                        <p:tgtEl>
                                          <p:spTgt spid="1116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1622"/>
                                        </p:tgtEl>
                                        <p:attrNameLst>
                                          <p:attrName>style.visibility</p:attrName>
                                        </p:attrNameLst>
                                      </p:cBhvr>
                                      <p:to>
                                        <p:strVal val="visible"/>
                                      </p:to>
                                    </p:set>
                                    <p:animEffect transition="in" filter="box(in)">
                                      <p:cBhvr>
                                        <p:cTn id="17" dur="500"/>
                                        <p:tgtEl>
                                          <p:spTgt spid="1116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1623"/>
                                        </p:tgtEl>
                                        <p:attrNameLst>
                                          <p:attrName>style.visibility</p:attrName>
                                        </p:attrNameLst>
                                      </p:cBhvr>
                                      <p:to>
                                        <p:strVal val="visible"/>
                                      </p:to>
                                    </p:set>
                                    <p:animEffect transition="in" filter="box(in)">
                                      <p:cBhvr>
                                        <p:cTn id="22" dur="500"/>
                                        <p:tgtEl>
                                          <p:spTgt spid="111623"/>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11621">
                                            <p:bg/>
                                          </p:spTgt>
                                        </p:tgtEl>
                                        <p:attrNameLst>
                                          <p:attrName>style.visibility</p:attrName>
                                        </p:attrNameLst>
                                      </p:cBhvr>
                                      <p:to>
                                        <p:strVal val="visible"/>
                                      </p:to>
                                    </p:set>
                                    <p:animEffect transition="in" filter="wedge">
                                      <p:cBhvr>
                                        <p:cTn id="27" dur="2000"/>
                                        <p:tgtEl>
                                          <p:spTgt spid="111621">
                                            <p:bg/>
                                          </p:spTgt>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111621">
                                            <p:txEl>
                                              <p:pRg st="0" end="0"/>
                                            </p:txEl>
                                          </p:spTgt>
                                        </p:tgtEl>
                                        <p:attrNameLst>
                                          <p:attrName>style.visibility</p:attrName>
                                        </p:attrNameLst>
                                      </p:cBhvr>
                                      <p:to>
                                        <p:strVal val="visible"/>
                                      </p:to>
                                    </p:set>
                                    <p:animEffect transition="in" filter="wedge">
                                      <p:cBhvr>
                                        <p:cTn id="30" dur="2000"/>
                                        <p:tgtEl>
                                          <p:spTgt spid="1116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GIRL02"/>
          <p:cNvPicPr>
            <a:picLocks noChangeAspect="1" noChangeArrowheads="1"/>
          </p:cNvPicPr>
          <p:nvPr/>
        </p:nvPicPr>
        <p:blipFill>
          <a:blip r:embed="rId3"/>
          <a:srcRect/>
          <a:stretch>
            <a:fillRect/>
          </a:stretch>
        </p:blipFill>
        <p:spPr bwMode="auto">
          <a:xfrm>
            <a:off x="7823200" y="1125538"/>
            <a:ext cx="4368800" cy="2913062"/>
          </a:xfrm>
          <a:prstGeom prst="rect">
            <a:avLst/>
          </a:prstGeom>
          <a:noFill/>
          <a:ln w="9525">
            <a:noFill/>
            <a:miter lim="800000"/>
            <a:headEnd/>
            <a:tailEnd/>
          </a:ln>
        </p:spPr>
      </p:pic>
      <p:sp>
        <p:nvSpPr>
          <p:cNvPr id="3076" name="Text Box 4"/>
          <p:cNvSpPr txBox="1">
            <a:spLocks noChangeArrowheads="1"/>
          </p:cNvSpPr>
          <p:nvPr/>
        </p:nvSpPr>
        <p:spPr bwMode="auto">
          <a:xfrm>
            <a:off x="647700" y="593725"/>
            <a:ext cx="8939213" cy="4945063"/>
          </a:xfrm>
          <a:prstGeom prst="rect">
            <a:avLst/>
          </a:prstGeom>
          <a:noFill/>
          <a:ln w="9525">
            <a:noFill/>
            <a:miter lim="800000"/>
            <a:headEnd/>
            <a:tailEnd/>
          </a:ln>
        </p:spPr>
        <p:txBody>
          <a:bodyPr>
            <a:spAutoFit/>
          </a:bodyPr>
          <a:lstStyle/>
          <a:p>
            <a:pPr>
              <a:spcBef>
                <a:spcPct val="50000"/>
              </a:spcBef>
            </a:pPr>
            <a:r>
              <a:rPr lang="en-US" sz="2400" b="1" u="sng"/>
              <a:t>TUỔI DẬY THÌ: </a:t>
            </a:r>
            <a:r>
              <a:rPr lang="en-US" sz="2400" b="1" u="sng">
                <a:solidFill>
                  <a:srgbClr val="CC0000"/>
                </a:solidFill>
              </a:rPr>
              <a:t>( Còn gọi là TUỔI HOA)</a:t>
            </a:r>
          </a:p>
          <a:p>
            <a:pPr>
              <a:spcBef>
                <a:spcPct val="50000"/>
              </a:spcBef>
              <a:buFontTx/>
              <a:buChar char="-"/>
            </a:pPr>
            <a:r>
              <a:rPr lang="en-US" sz="2400"/>
              <a:t> </a:t>
            </a:r>
            <a:r>
              <a:rPr lang="en-US" sz="2800"/>
              <a:t>Là giai đoạn chuyển tiếp từ trẻ con lên người lớn.</a:t>
            </a:r>
          </a:p>
          <a:p>
            <a:pPr>
              <a:spcBef>
                <a:spcPct val="50000"/>
              </a:spcBef>
              <a:buFontTx/>
              <a:buChar char="-"/>
            </a:pPr>
            <a:r>
              <a:rPr lang="en-US" sz="2800"/>
              <a:t> Cơ thể có những biến đổi bất ngờ</a:t>
            </a:r>
          </a:p>
          <a:p>
            <a:pPr>
              <a:spcBef>
                <a:spcPct val="50000"/>
              </a:spcBef>
              <a:buFontTx/>
              <a:buChar char="-"/>
            </a:pPr>
            <a:r>
              <a:rPr lang="en-US" sz="2800"/>
              <a:t> Tính tình thay đổi, có nhiều băn khoăn.</a:t>
            </a:r>
          </a:p>
          <a:p>
            <a:pPr>
              <a:spcBef>
                <a:spcPct val="50000"/>
              </a:spcBef>
              <a:buFontTx/>
              <a:buChar char="-"/>
            </a:pPr>
            <a:r>
              <a:rPr lang="en-US" sz="2800"/>
              <a:t> Rất tự hào vì biết mình đang lớn lên</a:t>
            </a:r>
          </a:p>
          <a:p>
            <a:pPr>
              <a:spcBef>
                <a:spcPct val="50000"/>
              </a:spcBef>
              <a:buFontTx/>
              <a:buChar char="-"/>
            </a:pPr>
            <a:r>
              <a:rPr lang="en-US" sz="2800"/>
              <a:t> Dưới góc độ sinh học, Tuổi dậy thì là thời kì trưởng thành sinh dục, nghĩa là bắt đầu </a:t>
            </a:r>
            <a:r>
              <a:rPr lang="en-US" sz="2800" b="1">
                <a:solidFill>
                  <a:srgbClr val="CC0000"/>
                </a:solidFill>
              </a:rPr>
              <a:t>có khả năng sinh con</a:t>
            </a:r>
            <a:r>
              <a:rPr lang="en-US" sz="2800"/>
              <a:t>. Ở bạn gái được thể hiện ở sự có </a:t>
            </a:r>
            <a:r>
              <a:rPr lang="en-US" sz="2800" b="1">
                <a:solidFill>
                  <a:srgbClr val="CC0000"/>
                </a:solidFill>
              </a:rPr>
              <a:t>kinh nguyệt</a:t>
            </a:r>
            <a:r>
              <a:rPr lang="en-US" sz="2800"/>
              <a:t> lần </a:t>
            </a:r>
            <a:r>
              <a:rPr lang="en-US" sz="2800" smtClean="0"/>
              <a:t>đầu.</a:t>
            </a:r>
            <a:endParaRPr lang="en-US" sz="2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3080"/>
                                        </p:tgtEl>
                                        <p:attrNameLst>
                                          <p:attrName>style.visibility</p:attrName>
                                        </p:attrNameLst>
                                      </p:cBhvr>
                                      <p:to>
                                        <p:strVal val="visible"/>
                                      </p:to>
                                    </p:set>
                                    <p:animEffect transition="in" filter="box(in)">
                                      <p:cBhvr>
                                        <p:cTn id="11"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ANd9GcSrrHegWUVUfDtqD2qBcTJAXwgeJk_KBOOUpokd8IrVrBAxwaymDw"/>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112643" name="Picture 3" descr="ANd9GcQLk3slxkSJa4AqfvzzYcON_5VWfUbkWcjLaPVBHQx6486aYVTS"/>
          <p:cNvPicPr>
            <a:picLocks noChangeAspect="1" noChangeArrowheads="1"/>
          </p:cNvPicPr>
          <p:nvPr/>
        </p:nvPicPr>
        <p:blipFill>
          <a:blip r:embed="rId3"/>
          <a:srcRect/>
          <a:stretch>
            <a:fillRect/>
          </a:stretch>
        </p:blipFill>
        <p:spPr bwMode="auto">
          <a:xfrm>
            <a:off x="609600" y="228600"/>
            <a:ext cx="4267200" cy="2924175"/>
          </a:xfrm>
          <a:prstGeom prst="rect">
            <a:avLst/>
          </a:prstGeom>
          <a:noFill/>
          <a:ln w="9525">
            <a:noFill/>
            <a:miter lim="800000"/>
            <a:headEnd/>
            <a:tailEnd/>
          </a:ln>
        </p:spPr>
      </p:pic>
      <p:pic>
        <p:nvPicPr>
          <p:cNvPr id="112644" name="Picture 4" descr="ANd9GcQ-1ZCbPV6UqJ8MYoU9yU56m3f3uS_JuAZMMysrjMvENSTTb8YynXQsJ-z_"/>
          <p:cNvPicPr>
            <a:picLocks noChangeAspect="1" noChangeArrowheads="1"/>
          </p:cNvPicPr>
          <p:nvPr/>
        </p:nvPicPr>
        <p:blipFill>
          <a:blip r:embed="rId4"/>
          <a:srcRect/>
          <a:stretch>
            <a:fillRect/>
          </a:stretch>
        </p:blipFill>
        <p:spPr bwMode="auto">
          <a:xfrm>
            <a:off x="609600" y="3276600"/>
            <a:ext cx="4267200" cy="3124200"/>
          </a:xfrm>
          <a:prstGeom prst="rect">
            <a:avLst/>
          </a:prstGeom>
          <a:noFill/>
          <a:ln w="9525">
            <a:noFill/>
            <a:miter lim="800000"/>
            <a:headEnd/>
            <a:tailEnd/>
          </a:ln>
        </p:spPr>
      </p:pic>
      <p:sp>
        <p:nvSpPr>
          <p:cNvPr id="112645" name="Text Box 5"/>
          <p:cNvSpPr txBox="1">
            <a:spLocks noChangeArrowheads="1"/>
          </p:cNvSpPr>
          <p:nvPr/>
        </p:nvSpPr>
        <p:spPr bwMode="auto">
          <a:xfrm>
            <a:off x="4978400" y="228600"/>
            <a:ext cx="1828800" cy="6134100"/>
          </a:xfrm>
          <a:prstGeom prst="rect">
            <a:avLst/>
          </a:prstGeom>
          <a:solidFill>
            <a:srgbClr val="FFFFFF"/>
          </a:solidFill>
          <a:ln w="9525">
            <a:noFill/>
            <a:miter lim="800000"/>
            <a:headEnd/>
            <a:tailEnd/>
          </a:ln>
        </p:spPr>
        <p:txBody>
          <a:bodyPr>
            <a:spAutoFit/>
          </a:bodyPr>
          <a:lstStyle/>
          <a:p>
            <a:pPr eaLnBrk="0" hangingPunct="0">
              <a:spcBef>
                <a:spcPct val="50000"/>
              </a:spcBef>
            </a:pPr>
            <a:r>
              <a:rPr lang="en-US" sz="3600" b="1" i="1">
                <a:latin typeface="Times New Roman" pitchFamily="18" charset="0"/>
              </a:rPr>
              <a:t>Phải thật kín đáo trong cách ăn mặc và nơi riêng tư.</a:t>
            </a:r>
          </a:p>
        </p:txBody>
      </p:sp>
      <p:pic>
        <p:nvPicPr>
          <p:cNvPr id="112646" name="Picture 6" descr="ANd9GcR32UIOp8z_dlN0OkC-RbBUZw797UXmz9yNgCf6h_5Ksv_bNo4xww"/>
          <p:cNvPicPr>
            <a:picLocks noChangeAspect="1" noChangeArrowheads="1"/>
          </p:cNvPicPr>
          <p:nvPr/>
        </p:nvPicPr>
        <p:blipFill>
          <a:blip r:embed="rId5"/>
          <a:srcRect/>
          <a:stretch>
            <a:fillRect/>
          </a:stretch>
        </p:blipFill>
        <p:spPr bwMode="auto">
          <a:xfrm>
            <a:off x="6807200" y="228600"/>
            <a:ext cx="2438400" cy="3352800"/>
          </a:xfrm>
          <a:prstGeom prst="rect">
            <a:avLst/>
          </a:prstGeom>
          <a:noFill/>
          <a:ln w="9525">
            <a:noFill/>
            <a:miter lim="800000"/>
            <a:headEnd/>
            <a:tailEnd/>
          </a:ln>
        </p:spPr>
      </p:pic>
      <p:pic>
        <p:nvPicPr>
          <p:cNvPr id="112647" name="Picture 7" descr="ANd9GcRrIZSyboXR5TgbERqsrB5dXLz52RvAuDyQ8j3rkugEe-67twW0"/>
          <p:cNvPicPr>
            <a:picLocks noChangeAspect="1" noChangeArrowheads="1"/>
          </p:cNvPicPr>
          <p:nvPr/>
        </p:nvPicPr>
        <p:blipFill>
          <a:blip r:embed="rId6"/>
          <a:srcRect/>
          <a:stretch>
            <a:fillRect/>
          </a:stretch>
        </p:blipFill>
        <p:spPr bwMode="auto">
          <a:xfrm>
            <a:off x="9144000" y="228600"/>
            <a:ext cx="2540000" cy="3352800"/>
          </a:xfrm>
          <a:prstGeom prst="rect">
            <a:avLst/>
          </a:prstGeom>
          <a:noFill/>
          <a:ln w="9525">
            <a:noFill/>
            <a:miter lim="800000"/>
            <a:headEnd/>
            <a:tailEnd/>
          </a:ln>
        </p:spPr>
      </p:pic>
      <p:pic>
        <p:nvPicPr>
          <p:cNvPr id="112648" name="Picture 8" descr="ANd9GcQ5-vZb1E8sjD49soKGeX8x4c1cNrx-d7evMQ0_sjDD1BbLYwX5"/>
          <p:cNvPicPr>
            <a:picLocks noChangeAspect="1" noChangeArrowheads="1"/>
          </p:cNvPicPr>
          <p:nvPr/>
        </p:nvPicPr>
        <p:blipFill>
          <a:blip r:embed="rId7"/>
          <a:srcRect/>
          <a:stretch>
            <a:fillRect/>
          </a:stretch>
        </p:blipFill>
        <p:spPr bwMode="auto">
          <a:xfrm>
            <a:off x="6705600" y="3581400"/>
            <a:ext cx="5105400" cy="2743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12646"/>
                                        </p:tgtEl>
                                        <p:attrNameLst>
                                          <p:attrName>style.visibility</p:attrName>
                                        </p:attrNameLst>
                                      </p:cBhvr>
                                      <p:to>
                                        <p:strVal val="visible"/>
                                      </p:to>
                                    </p:set>
                                    <p:anim calcmode="lin" valueType="num">
                                      <p:cBhvr additive="base">
                                        <p:cTn id="7" dur="5000" fill="hold"/>
                                        <p:tgtEl>
                                          <p:spTgt spid="112646"/>
                                        </p:tgtEl>
                                        <p:attrNameLst>
                                          <p:attrName>ppt_x</p:attrName>
                                        </p:attrNameLst>
                                      </p:cBhvr>
                                      <p:tavLst>
                                        <p:tav tm="0">
                                          <p:val>
                                            <p:strVal val="#ppt_x"/>
                                          </p:val>
                                        </p:tav>
                                        <p:tav tm="100000">
                                          <p:val>
                                            <p:strVal val="#ppt_x"/>
                                          </p:val>
                                        </p:tav>
                                      </p:tavLst>
                                    </p:anim>
                                    <p:anim calcmode="lin" valueType="num">
                                      <p:cBhvr additive="base">
                                        <p:cTn id="8" dur="5000" fill="hold"/>
                                        <p:tgtEl>
                                          <p:spTgt spid="1126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12643"/>
                                        </p:tgtEl>
                                        <p:attrNameLst>
                                          <p:attrName>style.visibility</p:attrName>
                                        </p:attrNameLst>
                                      </p:cBhvr>
                                      <p:to>
                                        <p:strVal val="visible"/>
                                      </p:to>
                                    </p:set>
                                    <p:anim calcmode="lin" valueType="num">
                                      <p:cBhvr additive="base">
                                        <p:cTn id="13" dur="5000" fill="hold"/>
                                        <p:tgtEl>
                                          <p:spTgt spid="112643"/>
                                        </p:tgtEl>
                                        <p:attrNameLst>
                                          <p:attrName>ppt_x</p:attrName>
                                        </p:attrNameLst>
                                      </p:cBhvr>
                                      <p:tavLst>
                                        <p:tav tm="0">
                                          <p:val>
                                            <p:strVal val="#ppt_x"/>
                                          </p:val>
                                        </p:tav>
                                        <p:tav tm="100000">
                                          <p:val>
                                            <p:strVal val="#ppt_x"/>
                                          </p:val>
                                        </p:tav>
                                      </p:tavLst>
                                    </p:anim>
                                    <p:anim calcmode="lin" valueType="num">
                                      <p:cBhvr additive="base">
                                        <p:cTn id="14" dur="5000" fill="hold"/>
                                        <p:tgtEl>
                                          <p:spTgt spid="1126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112647"/>
                                        </p:tgtEl>
                                        <p:attrNameLst>
                                          <p:attrName>style.visibility</p:attrName>
                                        </p:attrNameLst>
                                      </p:cBhvr>
                                      <p:to>
                                        <p:strVal val="visible"/>
                                      </p:to>
                                    </p:set>
                                    <p:anim calcmode="lin" valueType="num">
                                      <p:cBhvr additive="base">
                                        <p:cTn id="19" dur="5000" fill="hold"/>
                                        <p:tgtEl>
                                          <p:spTgt spid="112647"/>
                                        </p:tgtEl>
                                        <p:attrNameLst>
                                          <p:attrName>ppt_x</p:attrName>
                                        </p:attrNameLst>
                                      </p:cBhvr>
                                      <p:tavLst>
                                        <p:tav tm="0">
                                          <p:val>
                                            <p:strVal val="#ppt_x"/>
                                          </p:val>
                                        </p:tav>
                                        <p:tav tm="100000">
                                          <p:val>
                                            <p:strVal val="#ppt_x"/>
                                          </p:val>
                                        </p:tav>
                                      </p:tavLst>
                                    </p:anim>
                                    <p:anim calcmode="lin" valueType="num">
                                      <p:cBhvr additive="base">
                                        <p:cTn id="20" dur="5000" fill="hold"/>
                                        <p:tgtEl>
                                          <p:spTgt spid="1126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112644"/>
                                        </p:tgtEl>
                                        <p:attrNameLst>
                                          <p:attrName>style.visibility</p:attrName>
                                        </p:attrNameLst>
                                      </p:cBhvr>
                                      <p:to>
                                        <p:strVal val="visible"/>
                                      </p:to>
                                    </p:set>
                                    <p:anim calcmode="lin" valueType="num">
                                      <p:cBhvr additive="base">
                                        <p:cTn id="25" dur="5000" fill="hold"/>
                                        <p:tgtEl>
                                          <p:spTgt spid="112644"/>
                                        </p:tgtEl>
                                        <p:attrNameLst>
                                          <p:attrName>ppt_x</p:attrName>
                                        </p:attrNameLst>
                                      </p:cBhvr>
                                      <p:tavLst>
                                        <p:tav tm="0">
                                          <p:val>
                                            <p:strVal val="#ppt_x"/>
                                          </p:val>
                                        </p:tav>
                                        <p:tav tm="100000">
                                          <p:val>
                                            <p:strVal val="#ppt_x"/>
                                          </p:val>
                                        </p:tav>
                                      </p:tavLst>
                                    </p:anim>
                                    <p:anim calcmode="lin" valueType="num">
                                      <p:cBhvr additive="base">
                                        <p:cTn id="26" dur="5000" fill="hold"/>
                                        <p:tgtEl>
                                          <p:spTgt spid="11264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12648"/>
                                        </p:tgtEl>
                                        <p:attrNameLst>
                                          <p:attrName>style.visibility</p:attrName>
                                        </p:attrNameLst>
                                      </p:cBhvr>
                                      <p:to>
                                        <p:strVal val="visible"/>
                                      </p:to>
                                    </p:set>
                                    <p:anim calcmode="lin" valueType="num">
                                      <p:cBhvr additive="base">
                                        <p:cTn id="31" dur="5000" fill="hold"/>
                                        <p:tgtEl>
                                          <p:spTgt spid="112648"/>
                                        </p:tgtEl>
                                        <p:attrNameLst>
                                          <p:attrName>ppt_x</p:attrName>
                                        </p:attrNameLst>
                                      </p:cBhvr>
                                      <p:tavLst>
                                        <p:tav tm="0">
                                          <p:val>
                                            <p:strVal val="#ppt_x"/>
                                          </p:val>
                                        </p:tav>
                                        <p:tav tm="100000">
                                          <p:val>
                                            <p:strVal val="#ppt_x"/>
                                          </p:val>
                                        </p:tav>
                                      </p:tavLst>
                                    </p:anim>
                                    <p:anim calcmode="lin" valueType="num">
                                      <p:cBhvr additive="base">
                                        <p:cTn id="32" dur="5000" fill="hold"/>
                                        <p:tgtEl>
                                          <p:spTgt spid="1126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1" nodeType="clickEffect">
                                  <p:stCondLst>
                                    <p:cond delay="0"/>
                                  </p:stCondLst>
                                  <p:childTnLst>
                                    <p:set>
                                      <p:cBhvr>
                                        <p:cTn id="36" dur="1" fill="hold">
                                          <p:stCondLst>
                                            <p:cond delay="0"/>
                                          </p:stCondLst>
                                        </p:cTn>
                                        <p:tgtEl>
                                          <p:spTgt spid="112645"/>
                                        </p:tgtEl>
                                        <p:attrNameLst>
                                          <p:attrName>style.visibility</p:attrName>
                                        </p:attrNameLst>
                                      </p:cBhvr>
                                      <p:to>
                                        <p:strVal val="visible"/>
                                      </p:to>
                                    </p:set>
                                    <p:anim calcmode="lin" valueType="num">
                                      <p:cBhvr additive="base">
                                        <p:cTn id="37" dur="5000" fill="hold"/>
                                        <p:tgtEl>
                                          <p:spTgt spid="112645"/>
                                        </p:tgtEl>
                                        <p:attrNameLst>
                                          <p:attrName>ppt_x</p:attrName>
                                        </p:attrNameLst>
                                      </p:cBhvr>
                                      <p:tavLst>
                                        <p:tav tm="0">
                                          <p:val>
                                            <p:strVal val="#ppt_x"/>
                                          </p:val>
                                        </p:tav>
                                        <p:tav tm="100000">
                                          <p:val>
                                            <p:strVal val="#ppt_x"/>
                                          </p:val>
                                        </p:tav>
                                      </p:tavLst>
                                    </p:anim>
                                    <p:anim calcmode="lin" valueType="num">
                                      <p:cBhvr additive="base">
                                        <p:cTn id="38" dur="5000" fill="hold"/>
                                        <p:tgtEl>
                                          <p:spTgt spid="1126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idx="4294967295"/>
          </p:nvPr>
        </p:nvSpPr>
        <p:spPr/>
        <p:txBody>
          <a:bodyPr/>
          <a:lstStyle/>
          <a:p>
            <a:pPr eaLnBrk="1" hangingPunct="1"/>
            <a:r>
              <a:rPr lang="en-US" sz="3600" b="1" smtClean="0">
                <a:solidFill>
                  <a:srgbClr val="FF0000"/>
                </a:solidFill>
              </a:rPr>
              <a:t>CẢNH BÁO NGUY CƠ BỊ XÂM HẠI TÌNH DỤC</a:t>
            </a:r>
          </a:p>
        </p:txBody>
      </p:sp>
      <p:pic>
        <p:nvPicPr>
          <p:cNvPr id="65538" name="Picture 2" descr="Image result for hành vi xâm hại tình dục trẻ em"/>
          <p:cNvPicPr>
            <a:picLocks noGrp="1" noChangeAspect="1" noChangeArrowheads="1"/>
          </p:cNvPicPr>
          <p:nvPr>
            <p:ph idx="4294967295"/>
          </p:nvPr>
        </p:nvPicPr>
        <p:blipFill>
          <a:blip r:embed="rId2"/>
          <a:srcRect/>
          <a:stretch>
            <a:fillRect/>
          </a:stretch>
        </p:blipFill>
        <p:spPr>
          <a:xfrm>
            <a:off x="2700338" y="2830513"/>
            <a:ext cx="5413375" cy="3867150"/>
          </a:xfrm>
        </p:spPr>
      </p:pic>
    </p:spTree>
    <p:extLst>
      <p:ext uri="{BB962C8B-B14F-4D97-AF65-F5344CB8AC3E}">
        <p14:creationId xmlns:p14="http://schemas.microsoft.com/office/powerpoint/2010/main" val="1849167422"/>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5"/>
          <p:cNvSpPr>
            <a:spLocks noGrp="1" noChangeArrowheads="1"/>
          </p:cNvSpPr>
          <p:nvPr>
            <p:ph type="title" idx="4294967295"/>
          </p:nvPr>
        </p:nvSpPr>
        <p:spPr>
          <a:xfrm>
            <a:off x="1524000" y="227013"/>
            <a:ext cx="8686800" cy="1190625"/>
          </a:xfrm>
        </p:spPr>
        <p:txBody>
          <a:bodyPr/>
          <a:lstStyle/>
          <a:p>
            <a:pPr eaLnBrk="1" hangingPunct="1"/>
            <a:r>
              <a:rPr lang="en-US" altLang="en-US" sz="3600" smtClean="0">
                <a:solidFill>
                  <a:srgbClr val="FF0000"/>
                </a:solidFill>
              </a:rPr>
              <a:t>Ở trong phòng riêng, </a:t>
            </a:r>
            <a:br>
              <a:rPr lang="en-US" altLang="en-US" sz="3600" smtClean="0">
                <a:solidFill>
                  <a:srgbClr val="FF0000"/>
                </a:solidFill>
              </a:rPr>
            </a:br>
            <a:r>
              <a:rPr lang="en-US" altLang="en-US" sz="3600" smtClean="0">
                <a:solidFill>
                  <a:srgbClr val="FF0000"/>
                </a:solidFill>
              </a:rPr>
              <a:t>ở nhà một mình với người khác giới</a:t>
            </a:r>
            <a:endParaRPr lang="en-US" altLang="en-US" sz="3600" smtClean="0">
              <a:solidFill>
                <a:srgbClr val="FF0000"/>
              </a:solidFill>
              <a:latin typeface="VNI-Cooper" pitchFamily="2" charset="0"/>
            </a:endParaRPr>
          </a:p>
        </p:txBody>
      </p:sp>
      <p:pic>
        <p:nvPicPr>
          <p:cNvPr id="83970" name="Picture 4" descr="Couple-in-room"/>
          <p:cNvPicPr>
            <a:picLocks noGrp="1" noChangeAspect="1" noChangeArrowheads="1"/>
          </p:cNvPicPr>
          <p:nvPr>
            <p:ph idx="4294967295"/>
          </p:nvPr>
        </p:nvPicPr>
        <p:blipFill>
          <a:blip r:embed="rId2"/>
          <a:srcRect/>
          <a:stretch>
            <a:fillRect/>
          </a:stretch>
        </p:blipFill>
        <p:spPr>
          <a:xfrm>
            <a:off x="2819400" y="1550988"/>
            <a:ext cx="7239000" cy="5116512"/>
          </a:xfrm>
        </p:spPr>
      </p:pic>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4"/>
          <p:cNvSpPr>
            <a:spLocks noGrp="1" noChangeArrowheads="1"/>
          </p:cNvSpPr>
          <p:nvPr>
            <p:ph type="title" idx="4294967295"/>
          </p:nvPr>
        </p:nvSpPr>
        <p:spPr>
          <a:xfrm>
            <a:off x="1185863" y="838200"/>
            <a:ext cx="9482137" cy="990600"/>
          </a:xfrm>
        </p:spPr>
        <p:txBody>
          <a:bodyPr/>
          <a:lstStyle/>
          <a:p>
            <a:pPr eaLnBrk="1" hangingPunct="1"/>
            <a:r>
              <a:rPr lang="en-US" altLang="en-US" sz="3600" smtClean="0">
                <a:solidFill>
                  <a:srgbClr val="FF0000"/>
                </a:solidFill>
              </a:rPr>
              <a:t>Uống bia, rượu, sử dụng các chất kích thích</a:t>
            </a:r>
            <a:r>
              <a:rPr lang="en-US" altLang="en-US" sz="3600" smtClean="0">
                <a:solidFill>
                  <a:srgbClr val="FF0000"/>
                </a:solidFill>
                <a:latin typeface="VNI-Aptima" pitchFamily="2" charset="0"/>
              </a:rPr>
              <a:t/>
            </a:r>
            <a:br>
              <a:rPr lang="en-US" altLang="en-US" sz="3600" smtClean="0">
                <a:solidFill>
                  <a:srgbClr val="FF0000"/>
                </a:solidFill>
                <a:latin typeface="VNI-Aptima" pitchFamily="2" charset="0"/>
              </a:rPr>
            </a:br>
            <a:endParaRPr lang="en-US" altLang="en-US" sz="3600" smtClean="0">
              <a:solidFill>
                <a:srgbClr val="FF0000"/>
              </a:solidFill>
              <a:latin typeface="VNI-Aptima" pitchFamily="2" charset="0"/>
            </a:endParaRPr>
          </a:p>
        </p:txBody>
      </p:sp>
      <p:pic>
        <p:nvPicPr>
          <p:cNvPr id="84994" name="Picture 6" descr="bantiec"/>
          <p:cNvPicPr>
            <a:picLocks noGrp="1" noChangeAspect="1" noChangeArrowheads="1"/>
          </p:cNvPicPr>
          <p:nvPr>
            <p:ph idx="4294967295"/>
          </p:nvPr>
        </p:nvPicPr>
        <p:blipFill>
          <a:blip r:embed="rId2"/>
          <a:srcRect/>
          <a:stretch>
            <a:fillRect/>
          </a:stretch>
        </p:blipFill>
        <p:spPr>
          <a:xfrm>
            <a:off x="3714750" y="2825750"/>
            <a:ext cx="6953250" cy="4032250"/>
          </a:xfrm>
        </p:spPr>
      </p:pic>
      <p:pic>
        <p:nvPicPr>
          <p:cNvPr id="84995" name="Picture 7" descr="Standard Drinks_IBM"/>
          <p:cNvPicPr>
            <a:picLocks noChangeAspect="1" noChangeArrowheads="1"/>
          </p:cNvPicPr>
          <p:nvPr/>
        </p:nvPicPr>
        <p:blipFill>
          <a:blip r:embed="rId3"/>
          <a:srcRect/>
          <a:stretch>
            <a:fillRect/>
          </a:stretch>
        </p:blipFill>
        <p:spPr bwMode="auto">
          <a:xfrm>
            <a:off x="1752600" y="1828800"/>
            <a:ext cx="3810000" cy="25034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5"/>
          <p:cNvSpPr>
            <a:spLocks noGrp="1" noChangeArrowheads="1"/>
          </p:cNvSpPr>
          <p:nvPr>
            <p:ph type="title" idx="4294967295"/>
          </p:nvPr>
        </p:nvSpPr>
        <p:spPr>
          <a:xfrm>
            <a:off x="1801813" y="279400"/>
            <a:ext cx="8588375" cy="903288"/>
          </a:xfrm>
        </p:spPr>
        <p:txBody>
          <a:bodyPr/>
          <a:lstStyle/>
          <a:p>
            <a:pPr eaLnBrk="1" hangingPunct="1"/>
            <a:r>
              <a:rPr lang="en-US" altLang="en-US" sz="3600" smtClean="0">
                <a:solidFill>
                  <a:srgbClr val="FF0000"/>
                </a:solidFill>
              </a:rPr>
              <a:t>Cẩn trọng, coi chừng thuốc mê</a:t>
            </a:r>
            <a:r>
              <a:rPr lang="en-US" altLang="en-US" sz="3600" smtClean="0">
                <a:solidFill>
                  <a:srgbClr val="FF0000"/>
                </a:solidFill>
                <a:latin typeface="VNI-Aptima" pitchFamily="2" charset="0"/>
              </a:rPr>
              <a:t/>
            </a:r>
            <a:br>
              <a:rPr lang="en-US" altLang="en-US" sz="3600" smtClean="0">
                <a:solidFill>
                  <a:srgbClr val="FF0000"/>
                </a:solidFill>
                <a:latin typeface="VNI-Aptima" pitchFamily="2" charset="0"/>
              </a:rPr>
            </a:br>
            <a:endParaRPr lang="en-US" altLang="en-US" sz="3600" smtClean="0">
              <a:solidFill>
                <a:srgbClr val="FF0000"/>
              </a:solidFill>
              <a:latin typeface="VNI-Aptima" pitchFamily="2" charset="0"/>
            </a:endParaRPr>
          </a:p>
        </p:txBody>
      </p:sp>
      <p:pic>
        <p:nvPicPr>
          <p:cNvPr id="86018" name="Picture 9" descr="thuocanthan"/>
          <p:cNvPicPr>
            <a:picLocks noGrp="1" noChangeAspect="1" noChangeArrowheads="1"/>
          </p:cNvPicPr>
          <p:nvPr>
            <p:ph sz="half" idx="4294967295"/>
          </p:nvPr>
        </p:nvPicPr>
        <p:blipFill>
          <a:blip r:embed="rId2"/>
          <a:srcRect/>
          <a:stretch>
            <a:fillRect/>
          </a:stretch>
        </p:blipFill>
        <p:spPr>
          <a:xfrm>
            <a:off x="1524000" y="1970088"/>
            <a:ext cx="6400800" cy="4903787"/>
          </a:xfrm>
        </p:spPr>
      </p:pic>
      <p:pic>
        <p:nvPicPr>
          <p:cNvPr id="86019" name="Picture 10" descr="Siblings%20Drink%20Beer%20Together"/>
          <p:cNvPicPr>
            <a:picLocks noGrp="1" noChangeAspect="1" noChangeArrowheads="1"/>
          </p:cNvPicPr>
          <p:nvPr>
            <p:ph sz="half" idx="4294967295"/>
          </p:nvPr>
        </p:nvPicPr>
        <p:blipFill>
          <a:blip r:embed="rId3"/>
          <a:srcRect/>
          <a:stretch>
            <a:fillRect/>
          </a:stretch>
        </p:blipFill>
        <p:spPr>
          <a:xfrm>
            <a:off x="5867400" y="1295400"/>
            <a:ext cx="4800600" cy="3465513"/>
          </a:xfrm>
        </p:spPr>
      </p:pic>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4"/>
          <p:cNvSpPr>
            <a:spLocks noGrp="1" noChangeArrowheads="1"/>
          </p:cNvSpPr>
          <p:nvPr>
            <p:ph type="title" idx="4294967295"/>
          </p:nvPr>
        </p:nvSpPr>
        <p:spPr>
          <a:xfrm>
            <a:off x="2133600" y="5165725"/>
            <a:ext cx="8229600" cy="1311275"/>
          </a:xfrm>
        </p:spPr>
        <p:txBody>
          <a:bodyPr/>
          <a:lstStyle/>
          <a:p>
            <a:pPr eaLnBrk="1" hangingPunct="1"/>
            <a:r>
              <a:rPr lang="en-US" altLang="en-US" sz="4000" b="1" smtClean="0">
                <a:solidFill>
                  <a:srgbClr val="FF0000"/>
                </a:solidFill>
              </a:rPr>
              <a:t>Nhận tiền, quà của người mới quen</a:t>
            </a:r>
          </a:p>
        </p:txBody>
      </p:sp>
      <p:pic>
        <p:nvPicPr>
          <p:cNvPr id="87042" name="Picture 6" descr="tangqua5"/>
          <p:cNvPicPr>
            <a:picLocks noGrp="1" noChangeAspect="1" noChangeArrowheads="1"/>
          </p:cNvPicPr>
          <p:nvPr>
            <p:ph idx="4294967295"/>
          </p:nvPr>
        </p:nvPicPr>
        <p:blipFill>
          <a:blip r:embed="rId2"/>
          <a:srcRect/>
          <a:stretch>
            <a:fillRect/>
          </a:stretch>
        </p:blipFill>
        <p:spPr>
          <a:xfrm>
            <a:off x="2895600" y="457200"/>
            <a:ext cx="6858000" cy="4567238"/>
          </a:xfrm>
        </p:spPr>
      </p:pic>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4"/>
          <p:cNvSpPr>
            <a:spLocks noGrp="1" noChangeArrowheads="1"/>
          </p:cNvSpPr>
          <p:nvPr>
            <p:ph type="title" idx="4294967295"/>
          </p:nvPr>
        </p:nvSpPr>
        <p:spPr>
          <a:xfrm>
            <a:off x="636588" y="279400"/>
            <a:ext cx="10750550" cy="903288"/>
          </a:xfrm>
        </p:spPr>
        <p:txBody>
          <a:bodyPr/>
          <a:lstStyle/>
          <a:p>
            <a:pPr eaLnBrk="1" hangingPunct="1"/>
            <a:r>
              <a:rPr lang="en-US" altLang="en-US" sz="3600" b="1" smtClean="0">
                <a:solidFill>
                  <a:srgbClr val="FF0000"/>
                </a:solidFill>
              </a:rPr>
              <a:t>Chủ động xem </a:t>
            </a:r>
            <a:br>
              <a:rPr lang="en-US" altLang="en-US" sz="3600" b="1" smtClean="0">
                <a:solidFill>
                  <a:srgbClr val="FF0000"/>
                </a:solidFill>
              </a:rPr>
            </a:br>
            <a:r>
              <a:rPr lang="en-US" altLang="en-US" sz="3600" b="1" smtClean="0">
                <a:solidFill>
                  <a:srgbClr val="FF0000"/>
                </a:solidFill>
              </a:rPr>
              <a:t>hoặc bị ép xem phim ảnh, sách báo khiêu dâm</a:t>
            </a:r>
            <a:endParaRPr lang="en-US" altLang="en-US" sz="3600" b="1" smtClean="0">
              <a:solidFill>
                <a:srgbClr val="FF0000"/>
              </a:solidFill>
              <a:latin typeface="VNI-Cooper" pitchFamily="2" charset="0"/>
            </a:endParaRPr>
          </a:p>
        </p:txBody>
      </p:sp>
      <p:pic>
        <p:nvPicPr>
          <p:cNvPr id="88066" name="Picture 6" descr="Image-39"/>
          <p:cNvPicPr>
            <a:picLocks noGrp="1" noChangeAspect="1" noChangeArrowheads="1"/>
          </p:cNvPicPr>
          <p:nvPr>
            <p:ph idx="4294967295"/>
          </p:nvPr>
        </p:nvPicPr>
        <p:blipFill>
          <a:blip r:embed="rId2"/>
          <a:srcRect/>
          <a:stretch>
            <a:fillRect/>
          </a:stretch>
        </p:blipFill>
        <p:spPr>
          <a:xfrm>
            <a:off x="2819400" y="1779588"/>
            <a:ext cx="7239000" cy="4835525"/>
          </a:xfrm>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029"/>
          <p:cNvSpPr>
            <a:spLocks noGrp="1" noChangeArrowheads="1"/>
          </p:cNvSpPr>
          <p:nvPr>
            <p:ph type="title" idx="4294967295"/>
          </p:nvPr>
        </p:nvSpPr>
        <p:spPr>
          <a:xfrm>
            <a:off x="1185863" y="381000"/>
            <a:ext cx="9864725" cy="2149475"/>
          </a:xfrm>
        </p:spPr>
        <p:txBody>
          <a:bodyPr/>
          <a:lstStyle/>
          <a:p>
            <a:pPr eaLnBrk="1" hangingPunct="1"/>
            <a:r>
              <a:rPr lang="en-US" altLang="en-US" sz="3600" smtClean="0">
                <a:solidFill>
                  <a:srgbClr val="FF0000"/>
                </a:solidFill>
              </a:rPr>
              <a:t>Nhận lời đi chơi xa </a:t>
            </a:r>
            <a:br>
              <a:rPr lang="en-US" altLang="en-US" sz="3600" smtClean="0">
                <a:solidFill>
                  <a:srgbClr val="FF0000"/>
                </a:solidFill>
              </a:rPr>
            </a:br>
            <a:r>
              <a:rPr lang="en-US" altLang="en-US" sz="3600" smtClean="0">
                <a:solidFill>
                  <a:srgbClr val="FF0000"/>
                </a:solidFill>
              </a:rPr>
              <a:t>một mình với người mới quen và chưa biết rõ</a:t>
            </a:r>
            <a:r>
              <a:rPr lang="en-US" altLang="en-US" sz="3600" smtClean="0">
                <a:solidFill>
                  <a:srgbClr val="FF0000"/>
                </a:solidFill>
                <a:latin typeface="VNI-Aptima" pitchFamily="2" charset="0"/>
              </a:rPr>
              <a:t/>
            </a:r>
            <a:br>
              <a:rPr lang="en-US" altLang="en-US" sz="3600" smtClean="0">
                <a:solidFill>
                  <a:srgbClr val="FF0000"/>
                </a:solidFill>
                <a:latin typeface="VNI-Aptima" pitchFamily="2" charset="0"/>
              </a:rPr>
            </a:br>
            <a:endParaRPr lang="en-US" altLang="en-US" sz="3600" smtClean="0">
              <a:solidFill>
                <a:srgbClr val="FF0000"/>
              </a:solidFill>
              <a:latin typeface="VNI-Aptima" pitchFamily="2" charset="0"/>
            </a:endParaRPr>
          </a:p>
        </p:txBody>
      </p:sp>
      <p:pic>
        <p:nvPicPr>
          <p:cNvPr id="89090" name="Picture 1028" descr="Image-48"/>
          <p:cNvPicPr>
            <a:picLocks noGrp="1" noChangeAspect="1" noChangeArrowheads="1"/>
          </p:cNvPicPr>
          <p:nvPr>
            <p:ph idx="4294967295"/>
          </p:nvPr>
        </p:nvPicPr>
        <p:blipFill>
          <a:blip r:embed="rId2"/>
          <a:srcRect/>
          <a:stretch>
            <a:fillRect/>
          </a:stretch>
        </p:blipFill>
        <p:spPr>
          <a:xfrm>
            <a:off x="3733800" y="1981200"/>
            <a:ext cx="3935413" cy="4572000"/>
          </a:xfrm>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a:xfrm>
            <a:off x="309563" y="876300"/>
            <a:ext cx="4352925" cy="939800"/>
          </a:xfrm>
        </p:spPr>
        <p:txBody>
          <a:bodyPr/>
          <a:lstStyle/>
          <a:p>
            <a:pPr eaLnBrk="1" hangingPunct="1"/>
            <a:r>
              <a:rPr lang="en-US" altLang="en-US" sz="3600" smtClean="0"/>
              <a:t/>
            </a:r>
            <a:br>
              <a:rPr lang="en-US" altLang="en-US" sz="3600" smtClean="0"/>
            </a:br>
            <a:r>
              <a:rPr lang="en-US" altLang="en-US" sz="3600" b="1" smtClean="0">
                <a:solidFill>
                  <a:srgbClr val="FF0000"/>
                </a:solidFill>
              </a:rPr>
              <a:t>Ăn mặc hở hang, khêu gợi</a:t>
            </a:r>
            <a:br>
              <a:rPr lang="en-US" altLang="en-US" sz="3600" b="1" smtClean="0">
                <a:solidFill>
                  <a:srgbClr val="FF0000"/>
                </a:solidFill>
              </a:rPr>
            </a:br>
            <a:endParaRPr lang="en-US" altLang="en-US" sz="3600" b="1" smtClean="0">
              <a:solidFill>
                <a:srgbClr val="FF0000"/>
              </a:solidFill>
            </a:endParaRPr>
          </a:p>
        </p:txBody>
      </p:sp>
      <p:pic>
        <p:nvPicPr>
          <p:cNvPr id="90114" name="Picture 2" descr="Image result for ăn mặc hở hang"/>
          <p:cNvPicPr>
            <a:picLocks noGrp="1" noChangeAspect="1" noChangeArrowheads="1"/>
          </p:cNvPicPr>
          <p:nvPr>
            <p:ph sz="half" idx="4294967295"/>
          </p:nvPr>
        </p:nvPicPr>
        <p:blipFill>
          <a:blip r:embed="rId2"/>
          <a:srcRect/>
          <a:stretch>
            <a:fillRect/>
          </a:stretch>
        </p:blipFill>
        <p:spPr>
          <a:xfrm>
            <a:off x="309563" y="2122488"/>
            <a:ext cx="3271837" cy="4351337"/>
          </a:xfrm>
        </p:spPr>
      </p:pic>
      <p:pic>
        <p:nvPicPr>
          <p:cNvPr id="90115" name="Picture 4" descr="Image result for ăn mặc hở hang"/>
          <p:cNvPicPr>
            <a:picLocks noChangeAspect="1" noChangeArrowheads="1"/>
          </p:cNvPicPr>
          <p:nvPr/>
        </p:nvPicPr>
        <p:blipFill>
          <a:blip r:embed="rId3"/>
          <a:srcRect/>
          <a:stretch>
            <a:fillRect/>
          </a:stretch>
        </p:blipFill>
        <p:spPr bwMode="auto">
          <a:xfrm>
            <a:off x="3802063" y="4195763"/>
            <a:ext cx="4389437" cy="4076700"/>
          </a:xfrm>
          <a:prstGeom prst="rect">
            <a:avLst/>
          </a:prstGeom>
          <a:noFill/>
          <a:ln w="9525">
            <a:noFill/>
            <a:miter lim="800000"/>
            <a:headEnd/>
            <a:tailEnd/>
          </a:ln>
        </p:spPr>
      </p:pic>
      <p:pic>
        <p:nvPicPr>
          <p:cNvPr id="90116" name="Picture 6" descr="Image result for ăn mặc hở hang"/>
          <p:cNvPicPr>
            <a:picLocks noGrp="1" noChangeAspect="1" noChangeArrowheads="1"/>
          </p:cNvPicPr>
          <p:nvPr>
            <p:ph sz="half" idx="4294967295"/>
          </p:nvPr>
        </p:nvPicPr>
        <p:blipFill>
          <a:blip r:embed="rId4"/>
          <a:srcRect/>
          <a:stretch>
            <a:fillRect/>
          </a:stretch>
        </p:blipFill>
        <p:spPr>
          <a:xfrm>
            <a:off x="4398963" y="876300"/>
            <a:ext cx="4762500" cy="3171825"/>
          </a:xfrm>
        </p:spPr>
      </p:pic>
      <p:pic>
        <p:nvPicPr>
          <p:cNvPr id="90117" name="Picture 8" descr="Image result for ăn mặc hở hang"/>
          <p:cNvPicPr>
            <a:picLocks noChangeAspect="1" noChangeArrowheads="1"/>
          </p:cNvPicPr>
          <p:nvPr/>
        </p:nvPicPr>
        <p:blipFill>
          <a:blip r:embed="rId5"/>
          <a:srcRect/>
          <a:stretch>
            <a:fillRect/>
          </a:stretch>
        </p:blipFill>
        <p:spPr bwMode="auto">
          <a:xfrm>
            <a:off x="8431213" y="3811588"/>
            <a:ext cx="3635375" cy="26622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255713" y="274638"/>
            <a:ext cx="10326687" cy="1143000"/>
          </a:xfrm>
        </p:spPr>
        <p:txBody>
          <a:bodyPr/>
          <a:lstStyle/>
          <a:p>
            <a:pPr eaLnBrk="1" hangingPunct="1"/>
            <a:r>
              <a:rPr lang="en-US" altLang="en-US" sz="3600" b="1" smtClean="0">
                <a:solidFill>
                  <a:srgbClr val="FF0000"/>
                </a:solidFill>
              </a:rPr>
              <a:t>Vô tình </a:t>
            </a:r>
            <a:br>
              <a:rPr lang="en-US" altLang="en-US" sz="3600" b="1" smtClean="0">
                <a:solidFill>
                  <a:srgbClr val="FF0000"/>
                </a:solidFill>
              </a:rPr>
            </a:br>
            <a:r>
              <a:rPr lang="en-US" altLang="en-US" sz="3600" b="1" smtClean="0">
                <a:solidFill>
                  <a:srgbClr val="FF0000"/>
                </a:solidFill>
              </a:rPr>
              <a:t>hoặc cố ý đụng chạm vùng nhạy cảm</a:t>
            </a:r>
            <a:endParaRPr lang="en-US" altLang="en-US" sz="3600" b="1" smtClean="0">
              <a:solidFill>
                <a:srgbClr val="FF0000"/>
              </a:solidFill>
              <a:latin typeface="VNI-Vari" pitchFamily="2" charset="0"/>
            </a:endParaRPr>
          </a:p>
        </p:txBody>
      </p:sp>
      <p:pic>
        <p:nvPicPr>
          <p:cNvPr id="91138" name="Picture 3" descr="catoon_new2"/>
          <p:cNvPicPr>
            <a:picLocks noGrp="1" noChangeAspect="1" noChangeArrowheads="1"/>
          </p:cNvPicPr>
          <p:nvPr>
            <p:ph idx="4294967295"/>
          </p:nvPr>
        </p:nvPicPr>
        <p:blipFill>
          <a:blip r:embed="rId2"/>
          <a:srcRect/>
          <a:stretch>
            <a:fillRect/>
          </a:stretch>
        </p:blipFill>
        <p:spPr>
          <a:xfrm>
            <a:off x="5410200" y="1828800"/>
            <a:ext cx="4356100" cy="4533900"/>
          </a:xfrm>
        </p:spPr>
      </p:pic>
      <p:sp>
        <p:nvSpPr>
          <p:cNvPr id="37892" name="AutoShape 4"/>
          <p:cNvSpPr>
            <a:spLocks noChangeArrowheads="1"/>
          </p:cNvSpPr>
          <p:nvPr/>
        </p:nvSpPr>
        <p:spPr bwMode="auto">
          <a:xfrm>
            <a:off x="3810000" y="4038600"/>
            <a:ext cx="3962400" cy="304800"/>
          </a:xfrm>
          <a:prstGeom prst="rightArrow">
            <a:avLst>
              <a:gd name="adj1" fmla="val 50000"/>
              <a:gd name="adj2" fmla="val 325000"/>
            </a:avLst>
          </a:prstGeom>
          <a:solidFill>
            <a:schemeClr val="accent1"/>
          </a:solidFill>
          <a:ln w="9525">
            <a:solidFill>
              <a:schemeClr val="tx1"/>
            </a:solidFill>
            <a:miter lim="800000"/>
            <a:headEnd/>
            <a:tailEnd/>
          </a:ln>
        </p:spPr>
        <p:txBody>
          <a:bodyPr wrap="none" anchor="ctr"/>
          <a:lstStyle/>
          <a:p>
            <a:endParaRPr lang="en-US" altLang="en-US">
              <a:latin typeface="VNI-Avo" pitchFamily="2" charset="0"/>
            </a:endParaRPr>
          </a:p>
        </p:txBody>
      </p:sp>
      <p:sp>
        <p:nvSpPr>
          <p:cNvPr id="37893" name="AutoShape 5"/>
          <p:cNvSpPr>
            <a:spLocks noChangeArrowheads="1"/>
          </p:cNvSpPr>
          <p:nvPr/>
        </p:nvSpPr>
        <p:spPr bwMode="auto">
          <a:xfrm>
            <a:off x="3733800" y="4953000"/>
            <a:ext cx="3962400" cy="304800"/>
          </a:xfrm>
          <a:prstGeom prst="rightArrow">
            <a:avLst>
              <a:gd name="adj1" fmla="val 50000"/>
              <a:gd name="adj2" fmla="val 325000"/>
            </a:avLst>
          </a:prstGeom>
          <a:solidFill>
            <a:schemeClr val="accent1"/>
          </a:solidFill>
          <a:ln w="9525">
            <a:solidFill>
              <a:schemeClr val="tx1"/>
            </a:solidFill>
            <a:miter lim="800000"/>
            <a:headEnd/>
            <a:tailEnd/>
          </a:ln>
        </p:spPr>
        <p:txBody>
          <a:bodyPr wrap="none" anchor="ctr"/>
          <a:lstStyle/>
          <a:p>
            <a:endParaRPr lang="en-US" altLang="en-US">
              <a:latin typeface="VNI-Avo" pitchFamily="2" charset="0"/>
            </a:endParaRPr>
          </a:p>
        </p:txBody>
      </p:sp>
      <p:sp>
        <p:nvSpPr>
          <p:cNvPr id="37894" name="AutoShape 6"/>
          <p:cNvSpPr>
            <a:spLocks noChangeArrowheads="1"/>
          </p:cNvSpPr>
          <p:nvPr/>
        </p:nvSpPr>
        <p:spPr bwMode="auto">
          <a:xfrm>
            <a:off x="3810000" y="3352800"/>
            <a:ext cx="3962400" cy="304800"/>
          </a:xfrm>
          <a:prstGeom prst="rightArrow">
            <a:avLst>
              <a:gd name="adj1" fmla="val 50000"/>
              <a:gd name="adj2" fmla="val 325000"/>
            </a:avLst>
          </a:prstGeom>
          <a:solidFill>
            <a:schemeClr val="accent1"/>
          </a:solidFill>
          <a:ln w="9525">
            <a:solidFill>
              <a:schemeClr val="tx1"/>
            </a:solidFill>
            <a:miter lim="800000"/>
            <a:headEnd/>
            <a:tailEnd/>
          </a:ln>
        </p:spPr>
        <p:txBody>
          <a:bodyPr wrap="none" anchor="ctr"/>
          <a:lstStyle/>
          <a:p>
            <a:endParaRPr lang="en-US" altLang="en-US">
              <a:latin typeface="VNI-Avo" pitchFamily="2" charset="0"/>
            </a:endParaRPr>
          </a:p>
        </p:txBody>
      </p:sp>
      <p:sp>
        <p:nvSpPr>
          <p:cNvPr id="37895" name="WordArt 7"/>
          <p:cNvSpPr>
            <a:spLocks noChangeArrowheads="1" noChangeShapeType="1" noTextEdit="1"/>
          </p:cNvSpPr>
          <p:nvPr/>
        </p:nvSpPr>
        <p:spPr bwMode="auto">
          <a:xfrm>
            <a:off x="1816100" y="4724400"/>
            <a:ext cx="1841500" cy="584200"/>
          </a:xfrm>
          <a:prstGeom prst="rect">
            <a:avLst/>
          </a:prstGeom>
        </p:spPr>
        <p:txBody>
          <a:bodyPr wrap="none" fromWordArt="1">
            <a:prstTxWarp prst="textDeflate">
              <a:avLst>
                <a:gd name="adj" fmla="val 0"/>
              </a:avLst>
            </a:prstTxWarp>
          </a:bodyPr>
          <a:lstStyle/>
          <a:p>
            <a:pPr algn="ctr"/>
            <a:r>
              <a:rPr lang="en-US" sz="3600" kern="10">
                <a:ln w="9525">
                  <a:solidFill>
                    <a:schemeClr val="tx1"/>
                  </a:solidFill>
                  <a:round/>
                  <a:headEnd/>
                  <a:tailEnd/>
                </a:ln>
                <a:latin typeface="Arial"/>
                <a:cs typeface="Arial"/>
              </a:rPr>
              <a:t>Vùng kín, mông</a:t>
            </a:r>
          </a:p>
        </p:txBody>
      </p:sp>
      <p:sp>
        <p:nvSpPr>
          <p:cNvPr id="37896" name="WordArt 8"/>
          <p:cNvSpPr>
            <a:spLocks noChangeArrowheads="1" noChangeShapeType="1" noTextEdit="1"/>
          </p:cNvSpPr>
          <p:nvPr/>
        </p:nvSpPr>
        <p:spPr bwMode="auto">
          <a:xfrm>
            <a:off x="2286000" y="3454400"/>
            <a:ext cx="990600" cy="406400"/>
          </a:xfrm>
          <a:prstGeom prst="rect">
            <a:avLst/>
          </a:prstGeom>
        </p:spPr>
        <p:txBody>
          <a:bodyPr wrap="none" fromWordArt="1">
            <a:prstTxWarp prst="textDeflate">
              <a:avLst>
                <a:gd name="adj" fmla="val 0"/>
              </a:avLst>
            </a:prstTxWarp>
          </a:bodyPr>
          <a:lstStyle/>
          <a:p>
            <a:pPr algn="ctr"/>
            <a:r>
              <a:rPr lang="en-US" sz="3600" kern="10">
                <a:ln w="9525">
                  <a:solidFill>
                    <a:schemeClr val="tx1"/>
                  </a:solidFill>
                  <a:round/>
                  <a:headEnd/>
                  <a:tailEnd/>
                </a:ln>
                <a:latin typeface="Arial"/>
                <a:cs typeface="Arial"/>
              </a:rPr>
              <a:t>Cổ</a:t>
            </a:r>
          </a:p>
        </p:txBody>
      </p:sp>
      <p:sp>
        <p:nvSpPr>
          <p:cNvPr id="37897" name="WordArt 9"/>
          <p:cNvSpPr>
            <a:spLocks noChangeArrowheads="1" noChangeShapeType="1" noTextEdit="1"/>
          </p:cNvSpPr>
          <p:nvPr/>
        </p:nvSpPr>
        <p:spPr bwMode="auto">
          <a:xfrm>
            <a:off x="2052320" y="2300288"/>
            <a:ext cx="2238693" cy="635952"/>
          </a:xfrm>
          <a:prstGeom prst="rect">
            <a:avLst/>
          </a:prstGeom>
        </p:spPr>
        <p:txBody>
          <a:bodyPr wrap="none" fromWordArt="1">
            <a:prstTxWarp prst="textDeflate">
              <a:avLst>
                <a:gd name="adj" fmla="val 0"/>
              </a:avLst>
            </a:prstTxWarp>
          </a:bodyPr>
          <a:lstStyle/>
          <a:p>
            <a:r>
              <a:rPr lang="en-US">
                <a:latin typeface="Times New Roman" panose="02020603050405020304" pitchFamily="18" charset="0"/>
                <a:cs typeface="Times New Roman" panose="02020603050405020304" pitchFamily="18" charset="0"/>
              </a:rPr>
              <a:t>Môi,rốn, vành tai </a:t>
            </a:r>
          </a:p>
        </p:txBody>
      </p:sp>
      <p:sp>
        <p:nvSpPr>
          <p:cNvPr id="37900" name="AutoShape 12"/>
          <p:cNvSpPr>
            <a:spLocks noChangeArrowheads="1"/>
          </p:cNvSpPr>
          <p:nvPr/>
        </p:nvSpPr>
        <p:spPr bwMode="auto">
          <a:xfrm>
            <a:off x="3810000" y="5181600"/>
            <a:ext cx="3962400" cy="304800"/>
          </a:xfrm>
          <a:prstGeom prst="rightArrow">
            <a:avLst>
              <a:gd name="adj1" fmla="val 50000"/>
              <a:gd name="adj2" fmla="val 325000"/>
            </a:avLst>
          </a:prstGeom>
          <a:solidFill>
            <a:schemeClr val="accent1"/>
          </a:solidFill>
          <a:ln w="9525">
            <a:solidFill>
              <a:schemeClr val="tx1"/>
            </a:solidFill>
            <a:miter lim="800000"/>
            <a:headEnd/>
            <a:tailEnd/>
          </a:ln>
        </p:spPr>
        <p:txBody>
          <a:bodyPr wrap="none" anchor="ctr"/>
          <a:lstStyle/>
          <a:p>
            <a:endParaRPr lang="en-US" altLang="en-US">
              <a:latin typeface="VNI-Avo" pitchFamily="2" charset="0"/>
            </a:endParaRPr>
          </a:p>
        </p:txBody>
      </p:sp>
      <p:sp>
        <p:nvSpPr>
          <p:cNvPr id="37901" name="WordArt 13"/>
          <p:cNvSpPr>
            <a:spLocks noChangeArrowheads="1" noChangeShapeType="1" noTextEdit="1"/>
          </p:cNvSpPr>
          <p:nvPr/>
        </p:nvSpPr>
        <p:spPr bwMode="auto">
          <a:xfrm>
            <a:off x="2057400" y="5562600"/>
            <a:ext cx="2133600" cy="685800"/>
          </a:xfrm>
          <a:prstGeom prst="rect">
            <a:avLst/>
          </a:prstGeom>
        </p:spPr>
        <p:txBody>
          <a:bodyPr wrap="none" fromWordArt="1">
            <a:prstTxWarp prst="textDeflate">
              <a:avLst>
                <a:gd name="adj" fmla="val 0"/>
              </a:avLst>
            </a:prstTxWarp>
          </a:bodyPr>
          <a:lstStyle/>
          <a:p>
            <a:pPr algn="ctr"/>
            <a:r>
              <a:rPr lang="vi-VN" sz="3600" kern="10">
                <a:ln w="9525">
                  <a:solidFill>
                    <a:schemeClr val="tx1"/>
                  </a:solidFill>
                  <a:round/>
                  <a:headEnd/>
                  <a:tailEnd/>
                </a:ln>
                <a:latin typeface="Arial"/>
                <a:cs typeface="Arial"/>
              </a:rPr>
              <a:t>Mặt trong đùi</a:t>
            </a:r>
            <a:endParaRPr lang="en-US" sz="3600" kern="10">
              <a:ln w="9525">
                <a:solidFill>
                  <a:schemeClr val="tx1"/>
                </a:solidFill>
                <a:round/>
                <a:headEnd/>
                <a:tailEnd/>
              </a:ln>
              <a:latin typeface="Arial"/>
              <a:cs typeface="Arial"/>
            </a:endParaRPr>
          </a:p>
        </p:txBody>
      </p:sp>
      <p:sp>
        <p:nvSpPr>
          <p:cNvPr id="37902" name="AutoShape 14"/>
          <p:cNvSpPr>
            <a:spLocks noChangeArrowheads="1"/>
          </p:cNvSpPr>
          <p:nvPr/>
        </p:nvSpPr>
        <p:spPr bwMode="auto">
          <a:xfrm>
            <a:off x="3505200" y="3657600"/>
            <a:ext cx="3962400" cy="304800"/>
          </a:xfrm>
          <a:prstGeom prst="rightArrow">
            <a:avLst>
              <a:gd name="adj1" fmla="val 50000"/>
              <a:gd name="adj2" fmla="val 325000"/>
            </a:avLst>
          </a:prstGeom>
          <a:solidFill>
            <a:schemeClr val="accent1"/>
          </a:solidFill>
          <a:ln w="9525">
            <a:solidFill>
              <a:schemeClr val="tx1"/>
            </a:solidFill>
            <a:miter lim="800000"/>
            <a:headEnd/>
            <a:tailEnd/>
          </a:ln>
        </p:spPr>
        <p:txBody>
          <a:bodyPr wrap="none" anchor="ctr"/>
          <a:lstStyle/>
          <a:p>
            <a:endParaRPr lang="en-US" altLang="en-US">
              <a:latin typeface="VNI-Avo" pitchFamily="2" charset="0"/>
            </a:endParaRPr>
          </a:p>
        </p:txBody>
      </p:sp>
      <p:sp>
        <p:nvSpPr>
          <p:cNvPr id="37903" name="WordArt 15"/>
          <p:cNvSpPr>
            <a:spLocks noChangeArrowheads="1" noChangeShapeType="1" noTextEdit="1"/>
          </p:cNvSpPr>
          <p:nvPr/>
        </p:nvSpPr>
        <p:spPr bwMode="auto">
          <a:xfrm>
            <a:off x="2286000" y="4038600"/>
            <a:ext cx="1600200" cy="533400"/>
          </a:xfrm>
          <a:prstGeom prst="rect">
            <a:avLst/>
          </a:prstGeom>
        </p:spPr>
        <p:txBody>
          <a:bodyPr wrap="none" fromWordArt="1">
            <a:prstTxWarp prst="textDeflate">
              <a:avLst>
                <a:gd name="adj" fmla="val 0"/>
              </a:avLst>
            </a:prstTxWarp>
          </a:bodyPr>
          <a:lstStyle/>
          <a:p>
            <a:pPr algn="ctr"/>
            <a:r>
              <a:rPr lang="vi-VN" sz="3600" kern="10">
                <a:ln w="9525">
                  <a:solidFill>
                    <a:schemeClr val="tx1"/>
                  </a:solidFill>
                  <a:round/>
                  <a:headEnd/>
                  <a:tailEnd/>
                </a:ln>
                <a:latin typeface="Arial"/>
                <a:cs typeface="Arial"/>
              </a:rPr>
              <a:t>Ngực, đầu ngực </a:t>
            </a:r>
            <a:endParaRPr lang="en-US" sz="3600" kern="10">
              <a:ln w="9525">
                <a:solidFill>
                  <a:schemeClr val="tx1"/>
                </a:solidFill>
                <a:round/>
                <a:headEnd/>
                <a:tailEnd/>
              </a:ln>
              <a:latin typeface="Arial"/>
              <a:cs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800" fill="hold">
                                          <p:stCondLst>
                                            <p:cond delay="0"/>
                                          </p:stCondLst>
                                        </p:cTn>
                                        <p:tgtEl>
                                          <p:spTgt spid="3789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3789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37896"/>
                                        </p:tgtEl>
                                        <p:attrNameLst>
                                          <p:attrName>style.visibility</p:attrName>
                                        </p:attrNameLst>
                                      </p:cBhvr>
                                      <p:to>
                                        <p:strVal val="visible"/>
                                      </p:to>
                                    </p:set>
                                    <p:animEffect transition="in" filter="wedge">
                                      <p:cBhvr>
                                        <p:cTn id="13" dur="2000"/>
                                        <p:tgtEl>
                                          <p:spTgt spid="37896"/>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7902"/>
                                        </p:tgtEl>
                                        <p:attrNameLst>
                                          <p:attrName>style.visibility</p:attrName>
                                        </p:attrNameLst>
                                      </p:cBhvr>
                                      <p:to>
                                        <p:strVal val="visible"/>
                                      </p:to>
                                    </p:set>
                                    <p:animEffect transition="in" filter="wedge">
                                      <p:cBhvr>
                                        <p:cTn id="16" dur="2000"/>
                                        <p:tgtEl>
                                          <p:spTgt spid="379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7894"/>
                                        </p:tgtEl>
                                        <p:attrNameLst>
                                          <p:attrName>style.visibility</p:attrName>
                                        </p:attrNameLst>
                                      </p:cBhvr>
                                      <p:to>
                                        <p:strVal val="visible"/>
                                      </p:to>
                                    </p:set>
                                    <p:anim calcmode="lin" valueType="num">
                                      <p:cBhvr>
                                        <p:cTn id="21" dur="1000" fill="hold"/>
                                        <p:tgtEl>
                                          <p:spTgt spid="37894"/>
                                        </p:tgtEl>
                                        <p:attrNameLst>
                                          <p:attrName>ppt_w</p:attrName>
                                        </p:attrNameLst>
                                      </p:cBhvr>
                                      <p:tavLst>
                                        <p:tav tm="0">
                                          <p:val>
                                            <p:strVal val="#ppt_w*0.70"/>
                                          </p:val>
                                        </p:tav>
                                        <p:tav tm="100000">
                                          <p:val>
                                            <p:strVal val="#ppt_w"/>
                                          </p:val>
                                        </p:tav>
                                      </p:tavLst>
                                    </p:anim>
                                    <p:anim calcmode="lin" valueType="num">
                                      <p:cBhvr>
                                        <p:cTn id="22" dur="1000" fill="hold"/>
                                        <p:tgtEl>
                                          <p:spTgt spid="37894"/>
                                        </p:tgtEl>
                                        <p:attrNameLst>
                                          <p:attrName>ppt_h</p:attrName>
                                        </p:attrNameLst>
                                      </p:cBhvr>
                                      <p:tavLst>
                                        <p:tav tm="0">
                                          <p:val>
                                            <p:strVal val="#ppt_h"/>
                                          </p:val>
                                        </p:tav>
                                        <p:tav tm="100000">
                                          <p:val>
                                            <p:strVal val="#ppt_h"/>
                                          </p:val>
                                        </p:tav>
                                      </p:tavLst>
                                    </p:anim>
                                    <p:animEffect transition="in" filter="fade">
                                      <p:cBhvr>
                                        <p:cTn id="23" dur="1000"/>
                                        <p:tgtEl>
                                          <p:spTgt spid="37894"/>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37897"/>
                                        </p:tgtEl>
                                        <p:attrNameLst>
                                          <p:attrName>style.visibility</p:attrName>
                                        </p:attrNameLst>
                                      </p:cBhvr>
                                      <p:to>
                                        <p:strVal val="visible"/>
                                      </p:to>
                                    </p:set>
                                    <p:anim calcmode="lin" valueType="num">
                                      <p:cBhvr>
                                        <p:cTn id="26" dur="1000" fill="hold"/>
                                        <p:tgtEl>
                                          <p:spTgt spid="37897"/>
                                        </p:tgtEl>
                                        <p:attrNameLst>
                                          <p:attrName>ppt_w</p:attrName>
                                        </p:attrNameLst>
                                      </p:cBhvr>
                                      <p:tavLst>
                                        <p:tav tm="0">
                                          <p:val>
                                            <p:strVal val="#ppt_w*0.70"/>
                                          </p:val>
                                        </p:tav>
                                        <p:tav tm="100000">
                                          <p:val>
                                            <p:strVal val="#ppt_w"/>
                                          </p:val>
                                        </p:tav>
                                      </p:tavLst>
                                    </p:anim>
                                    <p:anim calcmode="lin" valueType="num">
                                      <p:cBhvr>
                                        <p:cTn id="27" dur="1000" fill="hold"/>
                                        <p:tgtEl>
                                          <p:spTgt spid="37897"/>
                                        </p:tgtEl>
                                        <p:attrNameLst>
                                          <p:attrName>ppt_h</p:attrName>
                                        </p:attrNameLst>
                                      </p:cBhvr>
                                      <p:tavLst>
                                        <p:tav tm="0">
                                          <p:val>
                                            <p:strVal val="#ppt_h"/>
                                          </p:val>
                                        </p:tav>
                                        <p:tav tm="100000">
                                          <p:val>
                                            <p:strVal val="#ppt_h"/>
                                          </p:val>
                                        </p:tav>
                                      </p:tavLst>
                                    </p:anim>
                                    <p:animEffect transition="in" filter="fade">
                                      <p:cBhvr>
                                        <p:cTn id="28" dur="1000"/>
                                        <p:tgtEl>
                                          <p:spTgt spid="3789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7892"/>
                                        </p:tgtEl>
                                        <p:attrNameLst>
                                          <p:attrName>style.visibility</p:attrName>
                                        </p:attrNameLst>
                                      </p:cBhvr>
                                      <p:to>
                                        <p:strVal val="visible"/>
                                      </p:to>
                                    </p:set>
                                    <p:animEffect transition="in" filter="fade">
                                      <p:cBhvr>
                                        <p:cTn id="33" dur="1000"/>
                                        <p:tgtEl>
                                          <p:spTgt spid="37892"/>
                                        </p:tgtEl>
                                      </p:cBhvr>
                                    </p:animEffect>
                                    <p:anim calcmode="lin" valueType="num">
                                      <p:cBhvr>
                                        <p:cTn id="34" dur="1000" fill="hold"/>
                                        <p:tgtEl>
                                          <p:spTgt spid="37892"/>
                                        </p:tgtEl>
                                        <p:attrNameLst>
                                          <p:attrName>ppt_x</p:attrName>
                                        </p:attrNameLst>
                                      </p:cBhvr>
                                      <p:tavLst>
                                        <p:tav tm="0">
                                          <p:val>
                                            <p:strVal val="#ppt_x"/>
                                          </p:val>
                                        </p:tav>
                                        <p:tav tm="100000">
                                          <p:val>
                                            <p:strVal val="#ppt_x"/>
                                          </p:val>
                                        </p:tav>
                                      </p:tavLst>
                                    </p:anim>
                                    <p:anim calcmode="lin" valueType="num">
                                      <p:cBhvr>
                                        <p:cTn id="35" dur="1000" fill="hold"/>
                                        <p:tgtEl>
                                          <p:spTgt spid="3789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37903"/>
                                        </p:tgtEl>
                                        <p:attrNameLst>
                                          <p:attrName>style.visibility</p:attrName>
                                        </p:attrNameLst>
                                      </p:cBhvr>
                                      <p:to>
                                        <p:strVal val="visible"/>
                                      </p:to>
                                    </p:set>
                                    <p:animEffect transition="in" filter="fade">
                                      <p:cBhvr>
                                        <p:cTn id="38" dur="1000"/>
                                        <p:tgtEl>
                                          <p:spTgt spid="37903"/>
                                        </p:tgtEl>
                                      </p:cBhvr>
                                    </p:animEffect>
                                    <p:anim calcmode="lin" valueType="num">
                                      <p:cBhvr>
                                        <p:cTn id="39" dur="1000" fill="hold"/>
                                        <p:tgtEl>
                                          <p:spTgt spid="37903"/>
                                        </p:tgtEl>
                                        <p:attrNameLst>
                                          <p:attrName>ppt_x</p:attrName>
                                        </p:attrNameLst>
                                      </p:cBhvr>
                                      <p:tavLst>
                                        <p:tav tm="0">
                                          <p:val>
                                            <p:strVal val="#ppt_x"/>
                                          </p:val>
                                        </p:tav>
                                        <p:tav tm="100000">
                                          <p:val>
                                            <p:strVal val="#ppt_x"/>
                                          </p:val>
                                        </p:tav>
                                      </p:tavLst>
                                    </p:anim>
                                    <p:anim calcmode="lin" valueType="num">
                                      <p:cBhvr>
                                        <p:cTn id="40" dur="1000" fill="hold"/>
                                        <p:tgtEl>
                                          <p:spTgt spid="37903"/>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37893"/>
                                        </p:tgtEl>
                                        <p:attrNameLst>
                                          <p:attrName>style.visibility</p:attrName>
                                        </p:attrNameLst>
                                      </p:cBhvr>
                                      <p:to>
                                        <p:strVal val="visible"/>
                                      </p:to>
                                    </p:set>
                                    <p:animEffect transition="in" filter="wheel(4)">
                                      <p:cBhvr>
                                        <p:cTn id="45" dur="2000"/>
                                        <p:tgtEl>
                                          <p:spTgt spid="37893"/>
                                        </p:tgtEl>
                                      </p:cBhvr>
                                    </p:animEffect>
                                  </p:childTnLst>
                                </p:cTn>
                              </p:par>
                              <p:par>
                                <p:cTn id="46" presetID="21" presetClass="entr" presetSubtype="4" fill="hold" grpId="0" nodeType="withEffect">
                                  <p:stCondLst>
                                    <p:cond delay="0"/>
                                  </p:stCondLst>
                                  <p:childTnLst>
                                    <p:set>
                                      <p:cBhvr>
                                        <p:cTn id="47" dur="1" fill="hold">
                                          <p:stCondLst>
                                            <p:cond delay="0"/>
                                          </p:stCondLst>
                                        </p:cTn>
                                        <p:tgtEl>
                                          <p:spTgt spid="37895"/>
                                        </p:tgtEl>
                                        <p:attrNameLst>
                                          <p:attrName>style.visibility</p:attrName>
                                        </p:attrNameLst>
                                      </p:cBhvr>
                                      <p:to>
                                        <p:strVal val="visible"/>
                                      </p:to>
                                    </p:set>
                                    <p:animEffect transition="in" filter="wheel(4)">
                                      <p:cBhvr>
                                        <p:cTn id="48" dur="2000"/>
                                        <p:tgtEl>
                                          <p:spTgt spid="3789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9" presetClass="entr" presetSubtype="10" fill="hold" grpId="0" nodeType="clickEffect">
                                  <p:stCondLst>
                                    <p:cond delay="0"/>
                                  </p:stCondLst>
                                  <p:childTnLst>
                                    <p:set>
                                      <p:cBhvr>
                                        <p:cTn id="52" dur="1" fill="hold">
                                          <p:stCondLst>
                                            <p:cond delay="0"/>
                                          </p:stCondLst>
                                        </p:cTn>
                                        <p:tgtEl>
                                          <p:spTgt spid="37900"/>
                                        </p:tgtEl>
                                        <p:attrNameLst>
                                          <p:attrName>style.visibility</p:attrName>
                                        </p:attrNameLst>
                                      </p:cBhvr>
                                      <p:to>
                                        <p:strVal val="visible"/>
                                      </p:to>
                                    </p:set>
                                    <p:anim calcmode="lin" valueType="num">
                                      <p:cBhvr>
                                        <p:cTn id="53" dur="5000" fill="hold"/>
                                        <p:tgtEl>
                                          <p:spTgt spid="37900"/>
                                        </p:tgtEl>
                                        <p:attrNameLst>
                                          <p:attrName>ppt_w</p:attrName>
                                        </p:attrNameLst>
                                      </p:cBhvr>
                                      <p:tavLst>
                                        <p:tav tm="0" fmla="#ppt_w*sin(2.5*pi*$)">
                                          <p:val>
                                            <p:fltVal val="0"/>
                                          </p:val>
                                        </p:tav>
                                        <p:tav tm="100000">
                                          <p:val>
                                            <p:fltVal val="1"/>
                                          </p:val>
                                        </p:tav>
                                      </p:tavLst>
                                    </p:anim>
                                    <p:anim calcmode="lin" valueType="num">
                                      <p:cBhvr>
                                        <p:cTn id="54" dur="5000" fill="hold"/>
                                        <p:tgtEl>
                                          <p:spTgt spid="37900"/>
                                        </p:tgtEl>
                                        <p:attrNameLst>
                                          <p:attrName>ppt_h</p:attrName>
                                        </p:attrNameLst>
                                      </p:cBhvr>
                                      <p:tavLst>
                                        <p:tav tm="0">
                                          <p:val>
                                            <p:strVal val="#ppt_h"/>
                                          </p:val>
                                        </p:tav>
                                        <p:tav tm="100000">
                                          <p:val>
                                            <p:strVal val="#ppt_h"/>
                                          </p:val>
                                        </p:tav>
                                      </p:tavLst>
                                    </p:anim>
                                  </p:childTnLst>
                                </p:cTn>
                              </p:par>
                              <p:par>
                                <p:cTn id="55" presetID="19" presetClass="entr" presetSubtype="10" fill="hold" grpId="0" nodeType="withEffect">
                                  <p:stCondLst>
                                    <p:cond delay="0"/>
                                  </p:stCondLst>
                                  <p:childTnLst>
                                    <p:set>
                                      <p:cBhvr>
                                        <p:cTn id="56" dur="1" fill="hold">
                                          <p:stCondLst>
                                            <p:cond delay="0"/>
                                          </p:stCondLst>
                                        </p:cTn>
                                        <p:tgtEl>
                                          <p:spTgt spid="37901"/>
                                        </p:tgtEl>
                                        <p:attrNameLst>
                                          <p:attrName>style.visibility</p:attrName>
                                        </p:attrNameLst>
                                      </p:cBhvr>
                                      <p:to>
                                        <p:strVal val="visible"/>
                                      </p:to>
                                    </p:set>
                                    <p:anim calcmode="lin" valueType="num">
                                      <p:cBhvr>
                                        <p:cTn id="57" dur="5000" fill="hold"/>
                                        <p:tgtEl>
                                          <p:spTgt spid="37901"/>
                                        </p:tgtEl>
                                        <p:attrNameLst>
                                          <p:attrName>ppt_w</p:attrName>
                                        </p:attrNameLst>
                                      </p:cBhvr>
                                      <p:tavLst>
                                        <p:tav tm="0" fmla="#ppt_w*sin(2.5*pi*$)">
                                          <p:val>
                                            <p:fltVal val="0"/>
                                          </p:val>
                                        </p:tav>
                                        <p:tav tm="100000">
                                          <p:val>
                                            <p:fltVal val="1"/>
                                          </p:val>
                                        </p:tav>
                                      </p:tavLst>
                                    </p:anim>
                                    <p:anim calcmode="lin" valueType="num">
                                      <p:cBhvr>
                                        <p:cTn id="58" dur="5000" fill="hold"/>
                                        <p:tgtEl>
                                          <p:spTgt spid="379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2" grpId="0" animBg="1"/>
      <p:bldP spid="37893" grpId="0" animBg="1"/>
      <p:bldP spid="37894" grpId="0" animBg="1"/>
      <p:bldP spid="37895" grpId="0" animBg="1"/>
      <p:bldP spid="37896" grpId="0" animBg="1"/>
      <p:bldP spid="37897" grpId="0" animBg="1"/>
      <p:bldP spid="37900" grpId="0" animBg="1"/>
      <p:bldP spid="37901" grpId="0" animBg="1"/>
      <p:bldP spid="37902" grpId="0" animBg="1"/>
      <p:bldP spid="379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0" y="-260350"/>
            <a:ext cx="11582400" cy="1143000"/>
          </a:xfrm>
        </p:spPr>
        <p:txBody>
          <a:bodyPr/>
          <a:lstStyle/>
          <a:p>
            <a:pPr eaLnBrk="1" hangingPunct="1"/>
            <a:r>
              <a:rPr lang="en-US" sz="3200" b="1" smtClean="0">
                <a:solidFill>
                  <a:srgbClr val="0000CC"/>
                </a:solidFill>
              </a:rPr>
              <a:t>NHỮNG THAY ĐỔI Ở TUỔI DẬY THÌ</a:t>
            </a:r>
          </a:p>
        </p:txBody>
      </p:sp>
      <p:sp>
        <p:nvSpPr>
          <p:cNvPr id="5126" name="Rectangle 6"/>
          <p:cNvSpPr>
            <a:spLocks noChangeArrowheads="1"/>
          </p:cNvSpPr>
          <p:nvPr/>
        </p:nvSpPr>
        <p:spPr bwMode="auto">
          <a:xfrm>
            <a:off x="1971041" y="1364887"/>
            <a:ext cx="9133840" cy="5373779"/>
          </a:xfrm>
          <a:prstGeom prst="rect">
            <a:avLst/>
          </a:prstGeom>
          <a:solidFill>
            <a:schemeClr val="accent1"/>
          </a:solidFill>
          <a:ln w="9525" algn="ctr">
            <a:noFill/>
            <a:miter lim="800000"/>
            <a:headEnd/>
            <a:tailEnd/>
          </a:ln>
        </p:spPr>
        <p:txBody>
          <a:bodyPr wrap="square" anchor="ctr">
            <a:spAutoFit/>
          </a:bodyPr>
          <a:lstStyle/>
          <a:p>
            <a:pPr>
              <a:lnSpc>
                <a:spcPct val="130000"/>
              </a:lnSpc>
            </a:pPr>
            <a:r>
              <a:rPr lang="en-GB" sz="2400">
                <a:solidFill>
                  <a:srgbClr val="0000CC"/>
                </a:solidFill>
              </a:rPr>
              <a:t>- Tăng chiều cao, tăng cân </a:t>
            </a:r>
            <a:br>
              <a:rPr lang="en-GB" sz="2400">
                <a:solidFill>
                  <a:srgbClr val="0000CC"/>
                </a:solidFill>
              </a:rPr>
            </a:br>
            <a:r>
              <a:rPr lang="en-GB" sz="2400">
                <a:solidFill>
                  <a:srgbClr val="0000CC"/>
                </a:solidFill>
              </a:rPr>
              <a:t>- Ngực phát triển, eo thon lại, hông nở ra</a:t>
            </a:r>
            <a:br>
              <a:rPr lang="en-GB" sz="2400">
                <a:solidFill>
                  <a:srgbClr val="0000CC"/>
                </a:solidFill>
              </a:rPr>
            </a:br>
            <a:r>
              <a:rPr lang="en-GB" sz="2400">
                <a:solidFill>
                  <a:srgbClr val="0000CC"/>
                </a:solidFill>
              </a:rPr>
              <a:t>- Mọc lông nách, lông mu</a:t>
            </a:r>
            <a:br>
              <a:rPr lang="en-GB" sz="2400">
                <a:solidFill>
                  <a:srgbClr val="0000CC"/>
                </a:solidFill>
              </a:rPr>
            </a:br>
            <a:r>
              <a:rPr lang="en-GB" sz="2400">
                <a:solidFill>
                  <a:srgbClr val="0000CC"/>
                </a:solidFill>
              </a:rPr>
              <a:t>- Các bộ phận sinh dục ngoài phát triển </a:t>
            </a:r>
            <a:br>
              <a:rPr lang="en-GB" sz="2400">
                <a:solidFill>
                  <a:srgbClr val="0000CC"/>
                </a:solidFill>
              </a:rPr>
            </a:br>
            <a:r>
              <a:rPr lang="en-GB" sz="2400">
                <a:solidFill>
                  <a:srgbClr val="0000CC"/>
                </a:solidFill>
              </a:rPr>
              <a:t>- Bắt đầu có sự rụng trứng </a:t>
            </a:r>
            <a:br>
              <a:rPr lang="en-GB" sz="2400">
                <a:solidFill>
                  <a:srgbClr val="0000CC"/>
                </a:solidFill>
              </a:rPr>
            </a:br>
            <a:r>
              <a:rPr lang="en-GB" sz="2400">
                <a:solidFill>
                  <a:srgbClr val="0000CC"/>
                </a:solidFill>
              </a:rPr>
              <a:t>- Xuất hiện hành kinh </a:t>
            </a:r>
            <a:br>
              <a:rPr lang="en-GB" sz="2400">
                <a:solidFill>
                  <a:srgbClr val="0000CC"/>
                </a:solidFill>
              </a:rPr>
            </a:br>
            <a:r>
              <a:rPr lang="en-GB" sz="2400">
                <a:solidFill>
                  <a:srgbClr val="0000CC"/>
                </a:solidFill>
              </a:rPr>
              <a:t>- Tâm tính thay đổi do hóc môn </a:t>
            </a:r>
          </a:p>
          <a:p>
            <a:pPr>
              <a:lnSpc>
                <a:spcPct val="130000"/>
              </a:lnSpc>
              <a:buFontTx/>
              <a:buChar char="-"/>
            </a:pPr>
            <a:r>
              <a:rPr lang="en-GB" sz="2400">
                <a:solidFill>
                  <a:srgbClr val="0000CC"/>
                </a:solidFill>
              </a:rPr>
              <a:t>Bắt đầu nhận thức về giới tính</a:t>
            </a:r>
          </a:p>
          <a:p>
            <a:pPr>
              <a:lnSpc>
                <a:spcPct val="130000"/>
              </a:lnSpc>
              <a:buFontTx/>
              <a:buChar char="-"/>
            </a:pPr>
            <a:endParaRPr lang="en-GB" sz="2400">
              <a:solidFill>
                <a:srgbClr val="0000CC"/>
              </a:solidFill>
            </a:endParaRPr>
          </a:p>
          <a:p>
            <a:pPr>
              <a:lnSpc>
                <a:spcPct val="130000"/>
              </a:lnSpc>
              <a:buFontTx/>
              <a:buChar char="-"/>
            </a:pPr>
            <a:endParaRPr lang="en-GB" sz="2400">
              <a:solidFill>
                <a:srgbClr val="0000CC"/>
              </a:solidFill>
            </a:endParaRPr>
          </a:p>
          <a:p>
            <a:pPr>
              <a:lnSpc>
                <a:spcPct val="130000"/>
              </a:lnSpc>
            </a:pPr>
            <a:endParaRPr lang="en-GB" sz="2400">
              <a:solidFill>
                <a:srgbClr val="0000CC"/>
              </a:solidFill>
            </a:endParaRPr>
          </a:p>
        </p:txBody>
      </p:sp>
      <p:sp>
        <p:nvSpPr>
          <p:cNvPr id="22533" name="Rectangle 7"/>
          <p:cNvSpPr>
            <a:spLocks noChangeArrowheads="1"/>
          </p:cNvSpPr>
          <p:nvPr/>
        </p:nvSpPr>
        <p:spPr bwMode="auto">
          <a:xfrm>
            <a:off x="4669790" y="664210"/>
            <a:ext cx="3263900" cy="1143000"/>
          </a:xfrm>
          <a:prstGeom prst="rect">
            <a:avLst/>
          </a:prstGeom>
          <a:noFill/>
          <a:ln w="9525">
            <a:noFill/>
            <a:miter lim="800000"/>
            <a:headEnd/>
            <a:tailEnd/>
          </a:ln>
        </p:spPr>
        <p:txBody>
          <a:bodyPr/>
          <a:lstStyle/>
          <a:p>
            <a:pPr marL="342900" indent="-342900">
              <a:spcBef>
                <a:spcPct val="20000"/>
              </a:spcBef>
            </a:pPr>
            <a:r>
              <a:rPr lang="en-US" sz="3200" b="1">
                <a:solidFill>
                  <a:srgbClr val="FF0000"/>
                </a:solidFill>
              </a:rPr>
              <a:t>Bạn nữ:</a:t>
            </a:r>
            <a:endParaRPr lang="en-US" sz="32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6"/>
                                        </p:tgtEl>
                                        <p:attrNameLst>
                                          <p:attrName>style.visibility</p:attrName>
                                        </p:attrNameLst>
                                      </p:cBhvr>
                                      <p:to>
                                        <p:strVal val="visible"/>
                                      </p:to>
                                    </p:set>
                                    <p:anim calcmode="discrete" valueType="clr">
                                      <p:cBhvr override="childStyle">
                                        <p:cTn id="7" dur="80"/>
                                        <p:tgtEl>
                                          <p:spTgt spid="51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6"/>
                                        </p:tgtEl>
                                        <p:attrNameLst>
                                          <p:attrName>fillcolor</p:attrName>
                                        </p:attrNameLst>
                                      </p:cBhvr>
                                      <p:tavLst>
                                        <p:tav tm="0">
                                          <p:val>
                                            <p:clrVal>
                                              <a:schemeClr val="accent2"/>
                                            </p:clrVal>
                                          </p:val>
                                        </p:tav>
                                        <p:tav tm="50000">
                                          <p:val>
                                            <p:clrVal>
                                              <a:schemeClr val="hlink"/>
                                            </p:clrVal>
                                          </p:val>
                                        </p:tav>
                                      </p:tavLst>
                                    </p:anim>
                                    <p:set>
                                      <p:cBhvr>
                                        <p:cTn id="9" dur="80"/>
                                        <p:tgtEl>
                                          <p:spTgt spid="51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idx="4294967295"/>
          </p:nvPr>
        </p:nvSpPr>
        <p:spPr/>
        <p:txBody>
          <a:bodyPr/>
          <a:lstStyle/>
          <a:p>
            <a:pPr eaLnBrk="1" hangingPunct="1"/>
            <a:r>
              <a:rPr lang="en-US" altLang="en-US" sz="3600" b="1" smtClean="0">
                <a:solidFill>
                  <a:srgbClr val="FF0000"/>
                </a:solidFill>
              </a:rPr>
              <a:t>VỚI TRẺ TỪ 3 – 10 TUỔI</a:t>
            </a:r>
          </a:p>
        </p:txBody>
      </p:sp>
      <p:pic>
        <p:nvPicPr>
          <p:cNvPr id="5" name="Content Placeholder 4"/>
          <p:cNvPicPr>
            <a:picLocks noGrp="1" noChangeAspect="1"/>
          </p:cNvPicPr>
          <p:nvPr>
            <p:ph sz="half" idx="4294967295"/>
          </p:nvPr>
        </p:nvPicPr>
        <p:blipFill>
          <a:blip r:embed="rId2"/>
          <a:srcRect/>
          <a:stretch>
            <a:fillRect/>
          </a:stretch>
        </p:blipFill>
        <p:spPr>
          <a:xfrm>
            <a:off x="1331913" y="1682750"/>
            <a:ext cx="4225925" cy="2892425"/>
          </a:xfrm>
        </p:spPr>
      </p:pic>
      <p:pic>
        <p:nvPicPr>
          <p:cNvPr id="8" name="Content Placeholder 4"/>
          <p:cNvPicPr>
            <a:picLocks noGrp="1" noChangeAspect="1"/>
          </p:cNvPicPr>
          <p:nvPr>
            <p:ph sz="half" idx="4294967295"/>
          </p:nvPr>
        </p:nvPicPr>
        <p:blipFill>
          <a:blip r:embed="rId3"/>
          <a:srcRect/>
          <a:stretch>
            <a:fillRect/>
          </a:stretch>
        </p:blipFill>
        <p:spPr>
          <a:xfrm>
            <a:off x="6153150" y="1133475"/>
            <a:ext cx="5465763" cy="5373688"/>
          </a:xfrm>
        </p:spPr>
      </p:pic>
      <p:sp>
        <p:nvSpPr>
          <p:cNvPr id="10" name="Rectangle 9"/>
          <p:cNvSpPr/>
          <p:nvPr/>
        </p:nvSpPr>
        <p:spPr>
          <a:xfrm>
            <a:off x="1636713" y="4900613"/>
            <a:ext cx="3849687" cy="13477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err="1">
                <a:solidFill>
                  <a:schemeClr val="tx1"/>
                </a:solidFill>
              </a:rPr>
              <a:t>Nhắc</a:t>
            </a:r>
            <a:r>
              <a:rPr lang="en-US" sz="2800" dirty="0">
                <a:solidFill>
                  <a:schemeClr val="tx1"/>
                </a:solidFill>
              </a:rPr>
              <a:t> </a:t>
            </a:r>
            <a:r>
              <a:rPr lang="en-US" sz="2800" dirty="0" err="1">
                <a:solidFill>
                  <a:schemeClr val="tx1"/>
                </a:solidFill>
              </a:rPr>
              <a:t>trẻ</a:t>
            </a:r>
            <a:r>
              <a:rPr lang="en-US" sz="2800" dirty="0">
                <a:solidFill>
                  <a:schemeClr val="tx1"/>
                </a:solidFill>
              </a:rPr>
              <a:t> </a:t>
            </a:r>
            <a:r>
              <a:rPr lang="en-US" sz="2800" dirty="0" err="1">
                <a:solidFill>
                  <a:schemeClr val="tx1"/>
                </a:solidFill>
              </a:rPr>
              <a:t>những</a:t>
            </a:r>
            <a:r>
              <a:rPr lang="en-US" sz="2800" dirty="0">
                <a:solidFill>
                  <a:schemeClr val="tx1"/>
                </a:solidFill>
              </a:rPr>
              <a:t> </a:t>
            </a:r>
            <a:r>
              <a:rPr lang="en-US" sz="2800" dirty="0" err="1">
                <a:solidFill>
                  <a:schemeClr val="tx1"/>
                </a:solidFill>
              </a:rPr>
              <a:t>vị</a:t>
            </a:r>
            <a:r>
              <a:rPr lang="en-US" sz="2800" dirty="0">
                <a:solidFill>
                  <a:schemeClr val="tx1"/>
                </a:solidFill>
              </a:rPr>
              <a:t> </a:t>
            </a:r>
            <a:r>
              <a:rPr lang="en-US" sz="2800" dirty="0" err="1">
                <a:solidFill>
                  <a:schemeClr val="tx1"/>
                </a:solidFill>
              </a:rPr>
              <a:t>trí</a:t>
            </a:r>
            <a:r>
              <a:rPr lang="en-US" sz="2800" dirty="0">
                <a:solidFill>
                  <a:schemeClr val="tx1"/>
                </a:solidFill>
              </a:rPr>
              <a:t> </a:t>
            </a:r>
            <a:r>
              <a:rPr lang="en-US" sz="2800" dirty="0" err="1">
                <a:solidFill>
                  <a:schemeClr val="tx1"/>
                </a:solidFill>
              </a:rPr>
              <a:t>không</a:t>
            </a:r>
            <a:r>
              <a:rPr lang="en-US" sz="2800" dirty="0">
                <a:solidFill>
                  <a:schemeClr val="tx1"/>
                </a:solidFill>
              </a:rPr>
              <a:t> </a:t>
            </a:r>
            <a:r>
              <a:rPr lang="en-US" sz="2800" dirty="0" err="1">
                <a:solidFill>
                  <a:schemeClr val="tx1"/>
                </a:solidFill>
              </a:rPr>
              <a:t>cho</a:t>
            </a:r>
            <a:r>
              <a:rPr lang="en-US" sz="2800" dirty="0">
                <a:solidFill>
                  <a:schemeClr val="tx1"/>
                </a:solidFill>
              </a:rPr>
              <a:t> </a:t>
            </a:r>
            <a:r>
              <a:rPr lang="en-US" sz="2800" dirty="0" err="1">
                <a:solidFill>
                  <a:schemeClr val="tx1"/>
                </a:solidFill>
              </a:rPr>
              <a:t>bất</a:t>
            </a:r>
            <a:r>
              <a:rPr lang="en-US" sz="2800" dirty="0">
                <a:solidFill>
                  <a:schemeClr val="tx1"/>
                </a:solidFill>
              </a:rPr>
              <a:t> </a:t>
            </a:r>
            <a:r>
              <a:rPr lang="en-US" sz="2800" dirty="0" err="1">
                <a:solidFill>
                  <a:schemeClr val="tx1"/>
                </a:solidFill>
              </a:rPr>
              <a:t>kỳ</a:t>
            </a:r>
            <a:r>
              <a:rPr lang="en-US" sz="2800" dirty="0">
                <a:solidFill>
                  <a:schemeClr val="tx1"/>
                </a:solidFill>
              </a:rPr>
              <a:t> </a:t>
            </a:r>
            <a:r>
              <a:rPr lang="en-US" sz="2800" dirty="0" err="1">
                <a:solidFill>
                  <a:schemeClr val="tx1"/>
                </a:solidFill>
              </a:rPr>
              <a:t>ai</a:t>
            </a:r>
            <a:r>
              <a:rPr lang="en-US" sz="2800" dirty="0">
                <a:solidFill>
                  <a:schemeClr val="tx1"/>
                </a:solidFill>
              </a:rPr>
              <a:t> </a:t>
            </a:r>
            <a:r>
              <a:rPr lang="en-US" sz="2800" dirty="0" err="1">
                <a:solidFill>
                  <a:schemeClr val="tx1"/>
                </a:solidFill>
              </a:rPr>
              <a:t>chạm</a:t>
            </a:r>
            <a:r>
              <a:rPr lang="en-US" sz="2800" dirty="0">
                <a:solidFill>
                  <a:schemeClr val="tx1"/>
                </a:solidFill>
              </a:rPr>
              <a:t> </a:t>
            </a:r>
            <a:r>
              <a:rPr lang="en-US" sz="2800" dirty="0" err="1">
                <a:solidFill>
                  <a:schemeClr val="tx1"/>
                </a:solidFill>
              </a:rPr>
              <a:t>vào</a:t>
            </a:r>
            <a:endParaRPr lang="en-US" sz="2800" dirty="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idx="4294967295"/>
          </p:nvPr>
        </p:nvSpPr>
        <p:spPr>
          <a:xfrm>
            <a:off x="1981200" y="274638"/>
            <a:ext cx="8229600" cy="671512"/>
          </a:xfrm>
        </p:spPr>
        <p:txBody>
          <a:bodyPr/>
          <a:lstStyle/>
          <a:p>
            <a:pPr eaLnBrk="1" hangingPunct="1"/>
            <a:r>
              <a:rPr lang="en-US" altLang="en-US" sz="3600" b="1" smtClean="0">
                <a:solidFill>
                  <a:srgbClr val="FF0000"/>
                </a:solidFill>
              </a:rPr>
              <a:t>VỚI TRẺ TUỔI DẬY THÌ (11 – 16)</a:t>
            </a:r>
          </a:p>
        </p:txBody>
      </p:sp>
      <p:sp>
        <p:nvSpPr>
          <p:cNvPr id="3" name="Content Placeholder 2"/>
          <p:cNvSpPr>
            <a:spLocks noGrp="1"/>
          </p:cNvSpPr>
          <p:nvPr>
            <p:ph idx="4294967295"/>
          </p:nvPr>
        </p:nvSpPr>
        <p:spPr>
          <a:xfrm>
            <a:off x="914400" y="900113"/>
            <a:ext cx="9791700" cy="5410200"/>
          </a:xfrm>
        </p:spPr>
        <p:txBody>
          <a:bodyPr/>
          <a:lstStyle/>
          <a:p>
            <a:pPr eaLnBrk="1" hangingPunct="1"/>
            <a:r>
              <a:rPr lang="en-US" altLang="en-US" smtClean="0"/>
              <a:t>Không </a:t>
            </a:r>
            <a:r>
              <a:rPr lang="vi-VN" altLang="en-US" smtClean="0"/>
              <a:t>ăn mặc mát mẻ</a:t>
            </a:r>
            <a:r>
              <a:rPr lang="en-US" altLang="en-US" smtClean="0"/>
              <a:t>, k</a:t>
            </a:r>
            <a:r>
              <a:rPr lang="vi-VN" altLang="en-US" smtClean="0"/>
              <a:t>hông đi chơi về khuya</a:t>
            </a:r>
            <a:endParaRPr lang="en-US" altLang="en-US" smtClean="0"/>
          </a:p>
          <a:p>
            <a:pPr eaLnBrk="1" hangingPunct="1"/>
            <a:r>
              <a:rPr lang="en-US" altLang="en-US" smtClean="0">
                <a:solidFill>
                  <a:srgbClr val="00B050"/>
                </a:solidFill>
              </a:rPr>
              <a:t>K</a:t>
            </a:r>
            <a:r>
              <a:rPr lang="vi-VN" altLang="en-US" smtClean="0">
                <a:solidFill>
                  <a:srgbClr val="00B050"/>
                </a:solidFill>
              </a:rPr>
              <a:t>hông đi một mình trên các con đường vắng</a:t>
            </a:r>
            <a:endParaRPr lang="en-US" altLang="en-US" smtClean="0">
              <a:solidFill>
                <a:srgbClr val="00B050"/>
              </a:solidFill>
            </a:endParaRPr>
          </a:p>
          <a:p>
            <a:pPr eaLnBrk="1" hangingPunct="1"/>
            <a:r>
              <a:rPr lang="en-US" altLang="en-US" smtClean="0"/>
              <a:t>K</a:t>
            </a:r>
            <a:r>
              <a:rPr lang="vi-VN" altLang="en-US" smtClean="0"/>
              <a:t>hông ở một mình nơi vắng vẻ</a:t>
            </a:r>
            <a:endParaRPr lang="en-US" altLang="en-US" smtClean="0"/>
          </a:p>
          <a:p>
            <a:pPr eaLnBrk="1" hangingPunct="1"/>
            <a:r>
              <a:rPr lang="en-US" altLang="en-US" smtClean="0">
                <a:solidFill>
                  <a:srgbClr val="7030A0"/>
                </a:solidFill>
              </a:rPr>
              <a:t>K</a:t>
            </a:r>
            <a:r>
              <a:rPr lang="vi-VN" altLang="en-US" smtClean="0">
                <a:solidFill>
                  <a:srgbClr val="7030A0"/>
                </a:solidFill>
              </a:rPr>
              <a:t>hông tiết lộ thông tin cá nhân trên mạng</a:t>
            </a:r>
            <a:endParaRPr lang="en-US" altLang="en-US" smtClean="0">
              <a:solidFill>
                <a:srgbClr val="7030A0"/>
              </a:solidFill>
            </a:endParaRPr>
          </a:p>
          <a:p>
            <a:pPr eaLnBrk="1" hangingPunct="1"/>
            <a:r>
              <a:rPr lang="en-US" altLang="en-US" smtClean="0"/>
              <a:t>K</a:t>
            </a:r>
            <a:r>
              <a:rPr lang="vi-VN" altLang="en-US" smtClean="0"/>
              <a:t>hông dùng chất kích thích</a:t>
            </a:r>
            <a:r>
              <a:rPr lang="en-US" altLang="en-US" smtClean="0"/>
              <a:t>,</a:t>
            </a:r>
            <a:r>
              <a:rPr lang="vi-VN" altLang="en-US" smtClean="0"/>
              <a:t> không xem phim ảnh, sách báo khiêu dâm</a:t>
            </a:r>
            <a:endParaRPr lang="en-US" altLang="en-US" smtClean="0"/>
          </a:p>
          <a:p>
            <a:pPr eaLnBrk="1" hangingPunct="1"/>
            <a:r>
              <a:rPr lang="en-US" altLang="en-US" smtClean="0">
                <a:solidFill>
                  <a:schemeClr val="accent2"/>
                </a:solidFill>
              </a:rPr>
              <a:t>K</a:t>
            </a:r>
            <a:r>
              <a:rPr lang="vi-VN" altLang="en-US" smtClean="0">
                <a:solidFill>
                  <a:schemeClr val="accent2"/>
                </a:solidFill>
              </a:rPr>
              <a:t>hông nhận tiền, quà tặng của người chưa biết rõ</a:t>
            </a:r>
            <a:endParaRPr lang="en-US" altLang="en-US" smtClean="0">
              <a:solidFill>
                <a:schemeClr val="accent2"/>
              </a:solidFill>
            </a:endParaRPr>
          </a:p>
          <a:p>
            <a:pPr eaLnBrk="1" hangingPunct="1"/>
            <a:r>
              <a:rPr lang="en-US" altLang="en-US" smtClean="0"/>
              <a:t>K</a:t>
            </a:r>
            <a:r>
              <a:rPr lang="vi-VN" altLang="en-US" smtClean="0"/>
              <a:t>hông nghe, không nói chuyện mang hơi hướm tình dục với bất kỳ ai, dưới bất kỳ hình thức nào</a:t>
            </a:r>
            <a:endParaRPr lang="en-US" altLang="en-US" smtClean="0"/>
          </a:p>
          <a:p>
            <a:pPr eaLnBrk="1" hangingPunct="1"/>
            <a:r>
              <a:rPr lang="en-US" altLang="en-US" smtClean="0">
                <a:solidFill>
                  <a:srgbClr val="FF0000"/>
                </a:solidFill>
              </a:rPr>
              <a:t>Không nói dối cha mẹ</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idx="4294967295"/>
          </p:nvPr>
        </p:nvSpPr>
        <p:spPr>
          <a:xfrm>
            <a:off x="1981200" y="274638"/>
            <a:ext cx="8229600" cy="868362"/>
          </a:xfrm>
        </p:spPr>
        <p:txBody>
          <a:bodyPr/>
          <a:lstStyle/>
          <a:p>
            <a:pPr eaLnBrk="1" hangingPunct="1"/>
            <a:r>
              <a:rPr lang="en-US" altLang="en-US" sz="3600" b="1" smtClean="0">
                <a:solidFill>
                  <a:srgbClr val="FF0000"/>
                </a:solidFill>
              </a:rPr>
              <a:t>VỚI TRẺ TUỔI DẬY THÌ (11 – 16)</a:t>
            </a:r>
          </a:p>
        </p:txBody>
      </p:sp>
      <p:sp>
        <p:nvSpPr>
          <p:cNvPr id="4" name="Content Placeholder 3"/>
          <p:cNvSpPr>
            <a:spLocks noGrp="1"/>
          </p:cNvSpPr>
          <p:nvPr>
            <p:ph idx="4294967295"/>
          </p:nvPr>
        </p:nvSpPr>
        <p:spPr>
          <a:xfrm>
            <a:off x="1185863" y="1011238"/>
            <a:ext cx="9759950" cy="5257800"/>
          </a:xfrm>
        </p:spPr>
        <p:txBody>
          <a:bodyPr/>
          <a:lstStyle/>
          <a:p>
            <a:pPr eaLnBrk="1" hangingPunct="1">
              <a:buFontTx/>
              <a:buNone/>
            </a:pPr>
            <a:r>
              <a:rPr lang="en-US" altLang="en-US" sz="3600" smtClean="0"/>
              <a:t>. </a:t>
            </a:r>
            <a:r>
              <a:rPr lang="en-US" altLang="en-US" smtClean="0"/>
              <a:t>T</a:t>
            </a:r>
            <a:r>
              <a:rPr lang="vi-VN" altLang="en-US" smtClean="0"/>
              <a:t>ập trung vào việc học tập</a:t>
            </a:r>
            <a:r>
              <a:rPr lang="en-US" altLang="en-US" smtClean="0"/>
              <a:t>, học nghề</a:t>
            </a:r>
          </a:p>
          <a:p>
            <a:pPr eaLnBrk="1" hangingPunct="1"/>
            <a:r>
              <a:rPr lang="en-US" altLang="en-US" smtClean="0">
                <a:solidFill>
                  <a:srgbClr val="FF0000"/>
                </a:solidFill>
              </a:rPr>
              <a:t>Rèn luyện kỹ năng từ chối, tự tin nói KHÔNG với QHTD sớm</a:t>
            </a:r>
          </a:p>
          <a:p>
            <a:pPr eaLnBrk="1" hangingPunct="1"/>
            <a:r>
              <a:rPr lang="en-US" altLang="en-US" smtClean="0"/>
              <a:t>Tích cực</a:t>
            </a:r>
            <a:r>
              <a:rPr lang="vi-VN" altLang="en-US" smtClean="0"/>
              <a:t> tham gia các sinh hoạt tập thể, </a:t>
            </a:r>
            <a:r>
              <a:rPr lang="en-US" altLang="en-US" smtClean="0"/>
              <a:t>công tác xã hội, </a:t>
            </a:r>
            <a:r>
              <a:rPr lang="vi-VN" altLang="en-US" smtClean="0"/>
              <a:t>giải trí lành mạnh</a:t>
            </a:r>
            <a:endParaRPr lang="en-US" altLang="en-US" smtClean="0"/>
          </a:p>
          <a:p>
            <a:pPr eaLnBrk="1" hangingPunct="1"/>
            <a:r>
              <a:rPr lang="en-US" altLang="en-US" smtClean="0">
                <a:solidFill>
                  <a:srgbClr val="2F5597"/>
                </a:solidFill>
              </a:rPr>
              <a:t>Thường xuyên rèn luyện ít nhất 1 môn</a:t>
            </a:r>
            <a:r>
              <a:rPr lang="vi-VN" altLang="en-US" smtClean="0">
                <a:solidFill>
                  <a:srgbClr val="2F5597"/>
                </a:solidFill>
              </a:rPr>
              <a:t> thể thao</a:t>
            </a:r>
            <a:endParaRPr lang="en-US" altLang="en-US" smtClean="0">
              <a:solidFill>
                <a:srgbClr val="2F5597"/>
              </a:solidFill>
            </a:endParaRPr>
          </a:p>
          <a:p>
            <a:pPr eaLnBrk="1" hangingPunct="1"/>
            <a:r>
              <a:rPr lang="en-US" altLang="en-US" smtClean="0"/>
              <a:t>Nếu </a:t>
            </a:r>
            <a:r>
              <a:rPr lang="vi-VN" altLang="en-US" smtClean="0"/>
              <a:t>ở nhà một mình, </a:t>
            </a:r>
            <a:r>
              <a:rPr lang="en-US" altLang="en-US" smtClean="0"/>
              <a:t>hạn chế mời</a:t>
            </a:r>
            <a:r>
              <a:rPr lang="vi-VN" altLang="en-US" smtClean="0"/>
              <a:t> khách vào nhà</a:t>
            </a:r>
            <a:r>
              <a:rPr lang="en-US" altLang="en-US" smtClean="0"/>
              <a:t>,</a:t>
            </a:r>
            <a:r>
              <a:rPr lang="vi-VN" altLang="en-US" smtClean="0"/>
              <a:t> tuyệt đối không </a:t>
            </a:r>
            <a:r>
              <a:rPr lang="en-US" altLang="en-US" smtClean="0"/>
              <a:t>để khách</a:t>
            </a:r>
            <a:r>
              <a:rPr lang="vi-VN" altLang="en-US" smtClean="0"/>
              <a:t> vào phòng riêng</a:t>
            </a:r>
            <a:endParaRPr lang="en-US" altLang="en-US" smtClean="0"/>
          </a:p>
          <a:p>
            <a:pPr eaLnBrk="1" hangingPunct="1"/>
            <a:r>
              <a:rPr lang="en-US" altLang="en-US" smtClean="0">
                <a:solidFill>
                  <a:srgbClr val="7F6000"/>
                </a:solidFill>
              </a:rPr>
              <a:t>P</a:t>
            </a:r>
            <a:r>
              <a:rPr lang="vi-VN" altLang="en-US" smtClean="0">
                <a:solidFill>
                  <a:srgbClr val="7F6000"/>
                </a:solidFill>
              </a:rPr>
              <a:t>hụ huynh cần thường xuyên chia sẻ, nói chuyện và lắng nghe trẻ.</a:t>
            </a:r>
            <a:endParaRPr lang="en-US" altLang="en-US" smtClean="0">
              <a:solidFill>
                <a:srgbClr val="7F6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idx="4294967295"/>
          </p:nvPr>
        </p:nvSpPr>
        <p:spPr/>
        <p:txBody>
          <a:bodyPr/>
          <a:lstStyle/>
          <a:p>
            <a:pPr eaLnBrk="1" hangingPunct="1"/>
            <a:r>
              <a:rPr lang="en-US" sz="3600" smtClean="0"/>
              <a:t>PHẦN V: THỰC HÀNH KỸ NĂNG TỰ VỆ CƠ BẢN</a:t>
            </a:r>
          </a:p>
        </p:txBody>
      </p:sp>
      <p:sp>
        <p:nvSpPr>
          <p:cNvPr id="102402" name="Content Placeholder 2"/>
          <p:cNvSpPr>
            <a:spLocks noGrp="1"/>
          </p:cNvSpPr>
          <p:nvPr>
            <p:ph idx="4294967295"/>
          </p:nvPr>
        </p:nvSpPr>
        <p:spPr>
          <a:xfrm>
            <a:off x="928688" y="1690688"/>
            <a:ext cx="10515600" cy="4324032"/>
          </a:xfrm>
        </p:spPr>
        <p:txBody>
          <a:bodyPr/>
          <a:lstStyle/>
          <a:p>
            <a:pPr eaLnBrk="1" hangingPunct="1">
              <a:lnSpc>
                <a:spcPct val="70000"/>
              </a:lnSpc>
            </a:pPr>
            <a:r>
              <a:rPr lang="en-US" sz="2400" smtClean="0">
                <a:solidFill>
                  <a:srgbClr val="385723"/>
                </a:solidFill>
                <a:latin typeface="Times New Roman" panose="02020603050405020304" pitchFamily="18" charset="0"/>
                <a:cs typeface="Times New Roman" panose="02020603050405020304" pitchFamily="18" charset="0"/>
              </a:rPr>
              <a:t>Tự bảo vệ bằng cách đáp trả một cách kịp thời và dứt khoát:</a:t>
            </a:r>
          </a:p>
          <a:p>
            <a:pPr lvl="1" eaLnBrk="1" hangingPunct="1">
              <a:lnSpc>
                <a:spcPct val="70000"/>
              </a:lnSpc>
            </a:pPr>
            <a:r>
              <a:rPr lang="en-US" sz="2400" smtClean="0">
                <a:solidFill>
                  <a:srgbClr val="FF0000"/>
                </a:solidFill>
                <a:latin typeface="Times New Roman" panose="02020603050405020304" pitchFamily="18" charset="0"/>
                <a:cs typeface="Times New Roman" panose="02020603050405020304" pitchFamily="18" charset="0"/>
              </a:rPr>
              <a:t>Từ chối một cách mạnh mẽ</a:t>
            </a:r>
          </a:p>
          <a:p>
            <a:pPr lvl="1" eaLnBrk="1" hangingPunct="1">
              <a:lnSpc>
                <a:spcPct val="70000"/>
              </a:lnSpc>
            </a:pPr>
            <a:r>
              <a:rPr lang="en-US" sz="2400" smtClean="0">
                <a:solidFill>
                  <a:srgbClr val="FF0000"/>
                </a:solidFill>
                <a:latin typeface="Times New Roman" panose="02020603050405020304" pitchFamily="18" charset="0"/>
                <a:cs typeface="Times New Roman" panose="02020603050405020304" pitchFamily="18" charset="0"/>
              </a:rPr>
              <a:t>Chủ động tránh mặt</a:t>
            </a:r>
          </a:p>
          <a:p>
            <a:pPr lvl="1" eaLnBrk="1" hangingPunct="1">
              <a:lnSpc>
                <a:spcPct val="70000"/>
              </a:lnSpc>
            </a:pPr>
            <a:r>
              <a:rPr lang="en-US" sz="2400" smtClean="0">
                <a:solidFill>
                  <a:srgbClr val="FF0000"/>
                </a:solidFill>
                <a:latin typeface="Times New Roman" panose="02020603050405020304" pitchFamily="18" charset="0"/>
                <a:cs typeface="Times New Roman" panose="02020603050405020304" pitchFamily="18" charset="0"/>
              </a:rPr>
              <a:t>Ra đòn tự vệ</a:t>
            </a:r>
          </a:p>
          <a:p>
            <a:pPr eaLnBrk="1" hangingPunct="1">
              <a:lnSpc>
                <a:spcPct val="70000"/>
              </a:lnSpc>
            </a:pPr>
            <a:endParaRPr lang="en-US" sz="2400" smtClean="0">
              <a:latin typeface="Times New Roman" panose="02020603050405020304" pitchFamily="18" charset="0"/>
              <a:cs typeface="Times New Roman" panose="02020603050405020304" pitchFamily="18" charset="0"/>
            </a:endParaRPr>
          </a:p>
          <a:p>
            <a:pPr eaLnBrk="1" hangingPunct="1">
              <a:lnSpc>
                <a:spcPct val="70000"/>
              </a:lnSpc>
            </a:pPr>
            <a:r>
              <a:rPr lang="en-US" sz="2400" smtClean="0">
                <a:solidFill>
                  <a:srgbClr val="1F4E79"/>
                </a:solidFill>
                <a:latin typeface="Times New Roman" panose="02020603050405020304" pitchFamily="18" charset="0"/>
                <a:cs typeface="Times New Roman" panose="02020603050405020304" pitchFamily="18" charset="0"/>
              </a:rPr>
              <a:t>Nếu bị tấn công bất ngờ, hãy:</a:t>
            </a:r>
          </a:p>
          <a:p>
            <a:pPr lvl="1" eaLnBrk="1" hangingPunct="1">
              <a:lnSpc>
                <a:spcPct val="70000"/>
              </a:lnSpc>
            </a:pPr>
            <a:r>
              <a:rPr lang="en-US" sz="2400" smtClean="0">
                <a:solidFill>
                  <a:srgbClr val="1F4E79"/>
                </a:solidFill>
                <a:latin typeface="Times New Roman" panose="02020603050405020304" pitchFamily="18" charset="0"/>
                <a:cs typeface="Times New Roman" panose="02020603050405020304" pitchFamily="18" charset="0"/>
              </a:rPr>
              <a:t>La to cầu cứu</a:t>
            </a:r>
          </a:p>
          <a:p>
            <a:pPr lvl="1" eaLnBrk="1" hangingPunct="1">
              <a:lnSpc>
                <a:spcPct val="70000"/>
              </a:lnSpc>
            </a:pPr>
            <a:r>
              <a:rPr lang="en-US" sz="2400" smtClean="0">
                <a:solidFill>
                  <a:srgbClr val="1F4E79"/>
                </a:solidFill>
                <a:latin typeface="Times New Roman" panose="02020603050405020304" pitchFamily="18" charset="0"/>
                <a:cs typeface="Times New Roman" panose="02020603050405020304" pitchFamily="18" charset="0"/>
              </a:rPr>
              <a:t>Nhìn thẳng và hét lớn vào mặt kẻ tấn công: “dừng lại”/”buông tôi ra”</a:t>
            </a:r>
          </a:p>
          <a:p>
            <a:pPr lvl="1" eaLnBrk="1" hangingPunct="1">
              <a:lnSpc>
                <a:spcPct val="70000"/>
              </a:lnSpc>
            </a:pPr>
            <a:r>
              <a:rPr lang="en-US" sz="2400" smtClean="0">
                <a:solidFill>
                  <a:srgbClr val="1F4E79"/>
                </a:solidFill>
                <a:latin typeface="Times New Roman" panose="02020603050405020304" pitchFamily="18" charset="0"/>
                <a:cs typeface="Times New Roman" panose="02020603050405020304" pitchFamily="18" charset="0"/>
              </a:rPr>
              <a:t>Bình tĩnh quan sát chung quanh để tìm đường thoát</a:t>
            </a:r>
          </a:p>
          <a:p>
            <a:pPr lvl="1" eaLnBrk="1" hangingPunct="1">
              <a:lnSpc>
                <a:spcPct val="70000"/>
              </a:lnSpc>
            </a:pPr>
            <a:r>
              <a:rPr lang="en-US" sz="2400" smtClean="0">
                <a:solidFill>
                  <a:srgbClr val="1F4E79"/>
                </a:solidFill>
                <a:latin typeface="Times New Roman" panose="02020603050405020304" pitchFamily="18" charset="0"/>
                <a:cs typeface="Times New Roman" panose="02020603050405020304" pitchFamily="18" charset="0"/>
              </a:rPr>
              <a:t>Chạy nhanh đến nơi có người gần nhất</a:t>
            </a:r>
          </a:p>
          <a:p>
            <a:pPr lvl="1" eaLnBrk="1" hangingPunct="1">
              <a:lnSpc>
                <a:spcPct val="70000"/>
              </a:lnSpc>
            </a:pPr>
            <a:r>
              <a:rPr lang="en-US" sz="2400" smtClean="0">
                <a:solidFill>
                  <a:srgbClr val="1F4E79"/>
                </a:solidFill>
                <a:latin typeface="Times New Roman" panose="02020603050405020304" pitchFamily="18" charset="0"/>
                <a:cs typeface="Times New Roman" panose="02020603050405020304" pitchFamily="18" charset="0"/>
              </a:rPr>
              <a:t>Tìm cách liên lạc với cha mẹ, người thân, người có trách nhiệm (công an, thầy cô …)</a:t>
            </a:r>
          </a:p>
          <a:p>
            <a:pPr lvl="1" eaLnBrk="1" hangingPunct="1">
              <a:lnSpc>
                <a:spcPct val="70000"/>
              </a:lnSpc>
            </a:pPr>
            <a:endParaRPr lang="en-US" sz="2400" smtClean="0">
              <a:latin typeface="Times New Roman" panose="02020603050405020304" pitchFamily="18" charset="0"/>
              <a:cs typeface="Times New Roman" panose="02020603050405020304" pitchFamily="18" charset="0"/>
            </a:endParaRPr>
          </a:p>
          <a:p>
            <a:pPr eaLnBrk="1" hangingPunct="1">
              <a:lnSpc>
                <a:spcPct val="70000"/>
              </a:lnSpc>
            </a:pPr>
            <a:endParaRPr lang="en-US" sz="3000" smtClean="0"/>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idx="4294967295"/>
          </p:nvPr>
        </p:nvSpPr>
        <p:spPr/>
        <p:txBody>
          <a:bodyPr/>
          <a:lstStyle/>
          <a:p>
            <a:pPr eaLnBrk="1" hangingPunct="1"/>
            <a:r>
              <a:rPr lang="en-US" altLang="en-US" sz="2800" smtClean="0"/>
              <a:t>KỸ NĂNG THOÁT THÂN VÀ TỰ VỆ</a:t>
            </a:r>
            <a:br>
              <a:rPr lang="en-US" altLang="en-US" sz="2800" smtClean="0"/>
            </a:br>
            <a:r>
              <a:rPr lang="en-US" altLang="en-US" sz="3600" smtClean="0">
                <a:solidFill>
                  <a:srgbClr val="FF0000"/>
                </a:solidFill>
              </a:rPr>
              <a:t>Làm gì khi bị ai đó bất ngờ nắm tay?</a:t>
            </a:r>
          </a:p>
        </p:txBody>
      </p:sp>
      <p:pic>
        <p:nvPicPr>
          <p:cNvPr id="103426" name="Picture 3" descr="Self_defence_1_ezg_1"/>
          <p:cNvPicPr>
            <a:picLocks noChangeAspect="1" noChangeArrowheads="1"/>
          </p:cNvPicPr>
          <p:nvPr/>
        </p:nvPicPr>
        <p:blipFill>
          <a:blip r:embed="rId2"/>
          <a:srcRect/>
          <a:stretch>
            <a:fillRect/>
          </a:stretch>
        </p:blipFill>
        <p:spPr bwMode="auto">
          <a:xfrm>
            <a:off x="4310063" y="1524000"/>
            <a:ext cx="5000625" cy="5334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idx="4294967295"/>
          </p:nvPr>
        </p:nvSpPr>
        <p:spPr/>
        <p:txBody>
          <a:bodyPr/>
          <a:lstStyle/>
          <a:p>
            <a:pPr eaLnBrk="1" hangingPunct="1"/>
            <a:r>
              <a:rPr lang="en-US" altLang="en-US" sz="3100" smtClean="0"/>
              <a:t>KỸ NĂNG THOÁT THÂN VÀ TỰ VỆ</a:t>
            </a:r>
            <a:br>
              <a:rPr lang="en-US" altLang="en-US" sz="3100" smtClean="0"/>
            </a:br>
            <a:r>
              <a:rPr lang="en-US" altLang="en-US" sz="4000" smtClean="0">
                <a:solidFill>
                  <a:srgbClr val="FF0000"/>
                </a:solidFill>
              </a:rPr>
              <a:t>Làm gì khi bị ôm từ sau lưng?</a:t>
            </a:r>
          </a:p>
        </p:txBody>
      </p:sp>
      <p:pic>
        <p:nvPicPr>
          <p:cNvPr id="104450" name="Picture 3" descr="ist2_3177699-sexual-harassment"/>
          <p:cNvPicPr>
            <a:picLocks noChangeAspect="1" noChangeArrowheads="1"/>
          </p:cNvPicPr>
          <p:nvPr/>
        </p:nvPicPr>
        <p:blipFill>
          <a:blip r:embed="rId2"/>
          <a:srcRect/>
          <a:stretch>
            <a:fillRect/>
          </a:stretch>
        </p:blipFill>
        <p:spPr bwMode="auto">
          <a:xfrm>
            <a:off x="3490913" y="2044700"/>
            <a:ext cx="4826000" cy="48133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Self%20Defense"/>
          <p:cNvPicPr>
            <a:picLocks noChangeAspect="1" noChangeArrowheads="1"/>
          </p:cNvPicPr>
          <p:nvPr/>
        </p:nvPicPr>
        <p:blipFill>
          <a:blip r:embed="rId2"/>
          <a:srcRect/>
          <a:stretch>
            <a:fillRect/>
          </a:stretch>
        </p:blipFill>
        <p:spPr bwMode="auto">
          <a:xfrm>
            <a:off x="8316913" y="298450"/>
            <a:ext cx="3124200" cy="5181600"/>
          </a:xfrm>
          <a:prstGeom prst="rect">
            <a:avLst/>
          </a:prstGeom>
          <a:noFill/>
          <a:ln w="9525">
            <a:noFill/>
            <a:miter lim="800000"/>
            <a:headEnd/>
            <a:tailEnd/>
          </a:ln>
        </p:spPr>
      </p:pic>
      <p:pic>
        <p:nvPicPr>
          <p:cNvPr id="139267" name="Picture 3" descr="4252ec133340f-72-1"/>
          <p:cNvPicPr>
            <a:picLocks noChangeAspect="1" noChangeArrowheads="1"/>
          </p:cNvPicPr>
          <p:nvPr/>
        </p:nvPicPr>
        <p:blipFill>
          <a:blip r:embed="rId3"/>
          <a:srcRect/>
          <a:stretch>
            <a:fillRect/>
          </a:stretch>
        </p:blipFill>
        <p:spPr bwMode="auto">
          <a:xfrm>
            <a:off x="5008563" y="2168525"/>
            <a:ext cx="2841625" cy="3933825"/>
          </a:xfrm>
          <a:prstGeom prst="rect">
            <a:avLst/>
          </a:prstGeom>
          <a:noFill/>
          <a:ln w="9525">
            <a:noFill/>
            <a:miter lim="800000"/>
            <a:headEnd/>
            <a:tailEnd/>
          </a:ln>
        </p:spPr>
      </p:pic>
      <p:pic>
        <p:nvPicPr>
          <p:cNvPr id="105475" name="Picture 4" descr="SelfDefense"/>
          <p:cNvPicPr>
            <a:picLocks noChangeAspect="1" noChangeArrowheads="1"/>
          </p:cNvPicPr>
          <p:nvPr/>
        </p:nvPicPr>
        <p:blipFill>
          <a:blip r:embed="rId4"/>
          <a:srcRect/>
          <a:stretch>
            <a:fillRect/>
          </a:stretch>
        </p:blipFill>
        <p:spPr bwMode="auto">
          <a:xfrm>
            <a:off x="427038" y="3770313"/>
            <a:ext cx="4114800" cy="3087687"/>
          </a:xfrm>
          <a:prstGeom prst="rect">
            <a:avLst/>
          </a:prstGeom>
          <a:noFill/>
          <a:ln w="9525">
            <a:noFill/>
            <a:miter lim="800000"/>
            <a:headEnd/>
            <a:tailEnd/>
          </a:ln>
        </p:spPr>
      </p:pic>
      <p:sp>
        <p:nvSpPr>
          <p:cNvPr id="105476" name="Rectangle 1"/>
          <p:cNvSpPr>
            <a:spLocks noChangeArrowheads="1"/>
          </p:cNvSpPr>
          <p:nvPr/>
        </p:nvSpPr>
        <p:spPr bwMode="auto">
          <a:xfrm>
            <a:off x="1017588" y="576263"/>
            <a:ext cx="6832600" cy="1739900"/>
          </a:xfrm>
          <a:prstGeom prst="rect">
            <a:avLst/>
          </a:prstGeom>
          <a:noFill/>
          <a:ln w="9525">
            <a:noFill/>
            <a:miter lim="800000"/>
            <a:headEnd/>
            <a:tailEnd/>
          </a:ln>
        </p:spPr>
        <p:txBody>
          <a:bodyPr>
            <a:spAutoFit/>
          </a:bodyPr>
          <a:lstStyle/>
          <a:p>
            <a:r>
              <a:rPr lang="en-US" altLang="en-US" sz="3600" b="1">
                <a:solidFill>
                  <a:srgbClr val="FF0000"/>
                </a:solidFill>
              </a:rPr>
              <a:t>KỸ NĂNG</a:t>
            </a:r>
          </a:p>
          <a:p>
            <a:r>
              <a:rPr lang="en-US" altLang="en-US" sz="3600" b="1">
                <a:solidFill>
                  <a:srgbClr val="FF0000"/>
                </a:solidFill>
              </a:rPr>
              <a:t>THOÁT THÂN VÀ TỰ VỆ</a:t>
            </a:r>
            <a:br>
              <a:rPr lang="en-US" altLang="en-US" sz="3600" b="1">
                <a:solidFill>
                  <a:srgbClr val="FF0000"/>
                </a:solidFill>
              </a:rPr>
            </a:br>
            <a:endParaRPr lang="en-US" sz="3600" b="1">
              <a:solidFill>
                <a:srgbClr val="FF0000"/>
              </a:solidFill>
              <a:latin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diamond(in)">
                                      <p:cBhvr>
                                        <p:cTn id="7" dur="2000"/>
                                        <p:tgtEl>
                                          <p:spTgt spid="139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39267"/>
                                        </p:tgtEl>
                                        <p:attrNameLst>
                                          <p:attrName>style.visibility</p:attrName>
                                        </p:attrNameLst>
                                      </p:cBhvr>
                                      <p:to>
                                        <p:strVal val="visible"/>
                                      </p:to>
                                    </p:set>
                                    <p:anim calcmode="lin" valueType="num">
                                      <p:cBhvr additive="base">
                                        <p:cTn id="12" dur="500" fill="hold"/>
                                        <p:tgtEl>
                                          <p:spTgt spid="139267"/>
                                        </p:tgtEl>
                                        <p:attrNameLst>
                                          <p:attrName>ppt_x</p:attrName>
                                        </p:attrNameLst>
                                      </p:cBhvr>
                                      <p:tavLst>
                                        <p:tav tm="0">
                                          <p:val>
                                            <p:strVal val="#ppt_x"/>
                                          </p:val>
                                        </p:tav>
                                        <p:tav tm="100000">
                                          <p:val>
                                            <p:strVal val="#ppt_x"/>
                                          </p:val>
                                        </p:tav>
                                      </p:tavLst>
                                    </p:anim>
                                    <p:anim calcmode="lin" valueType="num">
                                      <p:cBhvr additive="base">
                                        <p:cTn id="13" dur="500" fill="hold"/>
                                        <p:tgtEl>
                                          <p:spTgt spid="139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idx="4294967295"/>
          </p:nvPr>
        </p:nvSpPr>
        <p:spPr>
          <a:xfrm>
            <a:off x="284163" y="365125"/>
            <a:ext cx="6670675" cy="1325563"/>
          </a:xfrm>
        </p:spPr>
        <p:txBody>
          <a:bodyPr/>
          <a:lstStyle/>
          <a:p>
            <a:pPr eaLnBrk="1" hangingPunct="1"/>
            <a:r>
              <a:rPr lang="en-US" altLang="en-US" sz="2800" b="1" smtClean="0"/>
              <a:t>KỸ NĂNG THOÁT THÂN VÀ TỰ VỆ</a:t>
            </a:r>
            <a:br>
              <a:rPr lang="en-US" altLang="en-US" sz="2800" b="1" smtClean="0"/>
            </a:br>
            <a:r>
              <a:rPr lang="en-US" altLang="en-US" sz="3200" smtClean="0">
                <a:solidFill>
                  <a:srgbClr val="FF0000"/>
                </a:solidFill>
              </a:rPr>
              <a:t>Làm gì khi bị tấn công từ phía trước?</a:t>
            </a:r>
          </a:p>
        </p:txBody>
      </p:sp>
      <p:pic>
        <p:nvPicPr>
          <p:cNvPr id="140291" name="Picture 3" descr="415KSHF3TCL__SL500_AA280_"/>
          <p:cNvPicPr>
            <a:picLocks noChangeAspect="1" noChangeArrowheads="1"/>
          </p:cNvPicPr>
          <p:nvPr/>
        </p:nvPicPr>
        <p:blipFill>
          <a:blip r:embed="rId2"/>
          <a:srcRect/>
          <a:stretch>
            <a:fillRect/>
          </a:stretch>
        </p:blipFill>
        <p:spPr bwMode="auto">
          <a:xfrm>
            <a:off x="6376988" y="841375"/>
            <a:ext cx="5372100" cy="5372100"/>
          </a:xfrm>
          <a:prstGeom prst="rect">
            <a:avLst/>
          </a:prstGeom>
          <a:noFill/>
          <a:ln w="9525">
            <a:noFill/>
            <a:miter lim="800000"/>
            <a:headEnd/>
            <a:tailEnd/>
          </a:ln>
        </p:spPr>
      </p:pic>
      <p:pic>
        <p:nvPicPr>
          <p:cNvPr id="140292" name="Picture 4" descr="_wsb_475x530_self+defense+web"/>
          <p:cNvPicPr>
            <a:picLocks noChangeAspect="1" noChangeArrowheads="1"/>
          </p:cNvPicPr>
          <p:nvPr/>
        </p:nvPicPr>
        <p:blipFill>
          <a:blip r:embed="rId3"/>
          <a:srcRect/>
          <a:stretch>
            <a:fillRect/>
          </a:stretch>
        </p:blipFill>
        <p:spPr bwMode="auto">
          <a:xfrm>
            <a:off x="1633538" y="1824038"/>
            <a:ext cx="4241800" cy="50339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0291"/>
                                        </p:tgtEl>
                                        <p:attrNameLst>
                                          <p:attrName>style.visibility</p:attrName>
                                        </p:attrNameLst>
                                      </p:cBhvr>
                                      <p:to>
                                        <p:strVal val="visible"/>
                                      </p:to>
                                    </p:set>
                                    <p:animEffect transition="in" filter="blinds(horizontal)">
                                      <p:cBhvr>
                                        <p:cTn id="7" dur="500"/>
                                        <p:tgtEl>
                                          <p:spTgt spid="140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140291"/>
                                        </p:tgtEl>
                                      </p:cBhvr>
                                    </p:animEffect>
                                    <p:set>
                                      <p:cBhvr>
                                        <p:cTn id="12" dur="1" fill="hold">
                                          <p:stCondLst>
                                            <p:cond delay="499"/>
                                          </p:stCondLst>
                                        </p:cTn>
                                        <p:tgtEl>
                                          <p:spTgt spid="14029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0292"/>
                                        </p:tgtEl>
                                        <p:attrNameLst>
                                          <p:attrName>style.visibility</p:attrName>
                                        </p:attrNameLst>
                                      </p:cBhvr>
                                      <p:to>
                                        <p:strVal val="visible"/>
                                      </p:to>
                                    </p:set>
                                    <p:anim calcmode="lin" valueType="num">
                                      <p:cBhvr additive="base">
                                        <p:cTn id="17" dur="500" fill="hold"/>
                                        <p:tgtEl>
                                          <p:spTgt spid="140292"/>
                                        </p:tgtEl>
                                        <p:attrNameLst>
                                          <p:attrName>ppt_x</p:attrName>
                                        </p:attrNameLst>
                                      </p:cBhvr>
                                      <p:tavLst>
                                        <p:tav tm="0">
                                          <p:val>
                                            <p:strVal val="#ppt_x"/>
                                          </p:val>
                                        </p:tav>
                                        <p:tav tm="100000">
                                          <p:val>
                                            <p:strVal val="#ppt_x"/>
                                          </p:val>
                                        </p:tav>
                                      </p:tavLst>
                                    </p:anim>
                                    <p:anim calcmode="lin" valueType="num">
                                      <p:cBhvr additive="base">
                                        <p:cTn id="18" dur="500" fill="hold"/>
                                        <p:tgtEl>
                                          <p:spTgt spid="14029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xit" presetSubtype="16" fill="hold" nodeType="clickEffect">
                                  <p:stCondLst>
                                    <p:cond delay="0"/>
                                  </p:stCondLst>
                                  <p:childTnLst>
                                    <p:animEffect transition="out" filter="box(in)">
                                      <p:cBhvr>
                                        <p:cTn id="22" dur="500"/>
                                        <p:tgtEl>
                                          <p:spTgt spid="140292"/>
                                        </p:tgtEl>
                                      </p:cBhvr>
                                    </p:animEffect>
                                    <p:set>
                                      <p:cBhvr>
                                        <p:cTn id="23" dur="1" fill="hold">
                                          <p:stCondLst>
                                            <p:cond delay="499"/>
                                          </p:stCondLst>
                                        </p:cTn>
                                        <p:tgtEl>
                                          <p:spTgt spid="1402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idx="4294967295"/>
          </p:nvPr>
        </p:nvSpPr>
        <p:spPr>
          <a:xfrm>
            <a:off x="4754563" y="760413"/>
            <a:ext cx="7661275" cy="1042987"/>
          </a:xfrm>
        </p:spPr>
        <p:txBody>
          <a:bodyPr/>
          <a:lstStyle/>
          <a:p>
            <a:pPr eaLnBrk="1" hangingPunct="1"/>
            <a:r>
              <a:rPr lang="en-US" altLang="en-US" sz="2800" smtClean="0"/>
              <a:t>KỸ NĂNG THOÁT THÂN VÀ TỰ VỆ</a:t>
            </a:r>
            <a:br>
              <a:rPr lang="en-US" altLang="en-US" sz="2800" smtClean="0"/>
            </a:br>
            <a:r>
              <a:rPr lang="en-US" altLang="en-US" sz="3200" smtClean="0">
                <a:solidFill>
                  <a:srgbClr val="FF0000"/>
                </a:solidFill>
              </a:rPr>
              <a:t>Làm gì khi bị tấn công từ phía trước?</a:t>
            </a:r>
            <a:endParaRPr lang="en-US" altLang="en-US" sz="3200" smtClean="0"/>
          </a:p>
        </p:txBody>
      </p:sp>
      <p:pic>
        <p:nvPicPr>
          <p:cNvPr id="141316" name="Picture 4" descr="self-defence-3"/>
          <p:cNvPicPr>
            <a:picLocks noChangeAspect="1" noChangeArrowheads="1"/>
          </p:cNvPicPr>
          <p:nvPr/>
        </p:nvPicPr>
        <p:blipFill>
          <a:blip r:embed="rId2"/>
          <a:srcRect/>
          <a:stretch>
            <a:fillRect/>
          </a:stretch>
        </p:blipFill>
        <p:spPr bwMode="auto">
          <a:xfrm>
            <a:off x="709613" y="1066800"/>
            <a:ext cx="4044950" cy="5791200"/>
          </a:xfrm>
          <a:prstGeom prst="rect">
            <a:avLst/>
          </a:prstGeom>
          <a:noFill/>
          <a:ln w="9525">
            <a:noFill/>
            <a:miter lim="800000"/>
            <a:headEnd/>
            <a:tailEnd/>
          </a:ln>
        </p:spPr>
      </p:pic>
      <p:pic>
        <p:nvPicPr>
          <p:cNvPr id="141317" name="Picture 5" descr="women_front"/>
          <p:cNvPicPr>
            <a:picLocks noChangeAspect="1" noChangeArrowheads="1"/>
          </p:cNvPicPr>
          <p:nvPr/>
        </p:nvPicPr>
        <p:blipFill>
          <a:blip r:embed="rId3"/>
          <a:srcRect/>
          <a:stretch>
            <a:fillRect/>
          </a:stretch>
        </p:blipFill>
        <p:spPr bwMode="auto">
          <a:xfrm>
            <a:off x="4754563" y="2049463"/>
            <a:ext cx="3937000" cy="4808537"/>
          </a:xfrm>
          <a:prstGeom prst="rect">
            <a:avLst/>
          </a:prstGeom>
          <a:noFill/>
          <a:ln w="9525">
            <a:noFill/>
            <a:miter lim="800000"/>
            <a:headEnd/>
            <a:tailEnd/>
          </a:ln>
        </p:spPr>
      </p:pic>
      <p:pic>
        <p:nvPicPr>
          <p:cNvPr id="6" name="Picture 4" descr="krav-kick-defence1"/>
          <p:cNvPicPr>
            <a:picLocks noChangeAspect="1" noChangeArrowheads="1"/>
          </p:cNvPicPr>
          <p:nvPr/>
        </p:nvPicPr>
        <p:blipFill>
          <a:blip r:embed="rId4"/>
          <a:srcRect/>
          <a:stretch>
            <a:fillRect/>
          </a:stretch>
        </p:blipFill>
        <p:spPr bwMode="auto">
          <a:xfrm>
            <a:off x="8583613" y="3652838"/>
            <a:ext cx="3449637" cy="32051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1316"/>
                                        </p:tgtEl>
                                        <p:attrNameLst>
                                          <p:attrName>style.visibility</p:attrName>
                                        </p:attrNameLst>
                                      </p:cBhvr>
                                      <p:to>
                                        <p:strVal val="visible"/>
                                      </p:to>
                                    </p:set>
                                    <p:animEffect transition="in" filter="box(in)">
                                      <p:cBhvr>
                                        <p:cTn id="7" dur="500"/>
                                        <p:tgtEl>
                                          <p:spTgt spid="141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141316"/>
                                        </p:tgtEl>
                                      </p:cBhvr>
                                    </p:animEffect>
                                    <p:set>
                                      <p:cBhvr>
                                        <p:cTn id="12" dur="1" fill="hold">
                                          <p:stCondLst>
                                            <p:cond delay="499"/>
                                          </p:stCondLst>
                                        </p:cTn>
                                        <p:tgtEl>
                                          <p:spTgt spid="14131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41317"/>
                                        </p:tgtEl>
                                        <p:attrNameLst>
                                          <p:attrName>style.visibility</p:attrName>
                                        </p:attrNameLst>
                                      </p:cBhvr>
                                      <p:to>
                                        <p:strVal val="visible"/>
                                      </p:to>
                                    </p:set>
                                    <p:animEffect transition="in" filter="checkerboard(across)">
                                      <p:cBhvr>
                                        <p:cTn id="17" dur="500"/>
                                        <p:tgtEl>
                                          <p:spTgt spid="1413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nodeType="clickEffect">
                                  <p:stCondLst>
                                    <p:cond delay="0"/>
                                  </p:stCondLst>
                                  <p:childTnLst>
                                    <p:animEffect transition="out" filter="checkerboard(across)">
                                      <p:cBhvr>
                                        <p:cTn id="21" dur="500"/>
                                        <p:tgtEl>
                                          <p:spTgt spid="141317"/>
                                        </p:tgtEl>
                                      </p:cBhvr>
                                    </p:animEffect>
                                    <p:set>
                                      <p:cBhvr>
                                        <p:cTn id="22" dur="1" fill="hold">
                                          <p:stCondLst>
                                            <p:cond delay="499"/>
                                          </p:stCondLst>
                                        </p:cTn>
                                        <p:tgtEl>
                                          <p:spTgt spid="1413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nodeType="clickEffect">
                                  <p:stCondLst>
                                    <p:cond delay="0"/>
                                  </p:stCondLst>
                                  <p:childTnLst>
                                    <p:animEffect transition="out" filter="diamond(in)">
                                      <p:cBhvr>
                                        <p:cTn id="31" dur="2000"/>
                                        <p:tgtEl>
                                          <p:spTgt spid="6"/>
                                        </p:tgtEl>
                                      </p:cBhvr>
                                    </p:animEffect>
                                    <p:set>
                                      <p:cBhvr>
                                        <p:cTn id="3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idx="4294967295"/>
          </p:nvPr>
        </p:nvSpPr>
        <p:spPr>
          <a:xfrm>
            <a:off x="609600" y="274638"/>
            <a:ext cx="10972800" cy="206375"/>
          </a:xfrm>
        </p:spPr>
        <p:txBody>
          <a:bodyPr/>
          <a:lstStyle/>
          <a:p>
            <a:pPr eaLnBrk="1" hangingPunct="1"/>
            <a:r>
              <a:rPr lang="en-US" sz="3600" b="1" smtClean="0">
                <a:solidFill>
                  <a:srgbClr val="FF0000"/>
                </a:solidFill>
              </a:rPr>
              <a:t>HỌC SINH CẦN GHI NHỚ</a:t>
            </a:r>
          </a:p>
        </p:txBody>
      </p:sp>
      <p:sp>
        <p:nvSpPr>
          <p:cNvPr id="108546" name="Content Placeholder 2"/>
          <p:cNvSpPr>
            <a:spLocks noGrp="1"/>
          </p:cNvSpPr>
          <p:nvPr>
            <p:ph idx="4294967295"/>
          </p:nvPr>
        </p:nvSpPr>
        <p:spPr>
          <a:xfrm>
            <a:off x="825500" y="638175"/>
            <a:ext cx="10701338" cy="5776913"/>
          </a:xfrm>
        </p:spPr>
        <p:txBody>
          <a:bodyPr/>
          <a:lstStyle/>
          <a:p>
            <a:pPr eaLnBrk="1" hangingPunct="1"/>
            <a:r>
              <a:rPr lang="en-US" sz="2400" smtClean="0"/>
              <a:t>Học hỏi về GDGT và SKSS để tự bảo vệ sức khỏe và tương lai là hành động của bạn trẻ/học sinh thông minh.</a:t>
            </a:r>
          </a:p>
          <a:p>
            <a:pPr eaLnBrk="1" hangingPunct="1"/>
            <a:endParaRPr lang="en-US" sz="2400" smtClean="0"/>
          </a:p>
          <a:p>
            <a:pPr eaLnBrk="1" hangingPunct="1"/>
            <a:r>
              <a:rPr lang="en-US" sz="2400" smtClean="0">
                <a:solidFill>
                  <a:srgbClr val="FF0000"/>
                </a:solidFill>
              </a:rPr>
              <a:t>Hiểu biết về GDGT và SKSS là bạn trẻ/học sinh đang góp phần: </a:t>
            </a:r>
          </a:p>
          <a:p>
            <a:pPr lvl="1" eaLnBrk="1" hangingPunct="1"/>
            <a:r>
              <a:rPr lang="en-US" sz="2400" smtClean="0">
                <a:solidFill>
                  <a:srgbClr val="FF0000"/>
                </a:solidFill>
              </a:rPr>
              <a:t>Tích cực để thay đổi các định kiến lỗi thời về giới. </a:t>
            </a:r>
          </a:p>
          <a:p>
            <a:pPr lvl="1" eaLnBrk="1" hangingPunct="1"/>
            <a:r>
              <a:rPr lang="en-US" sz="2400" smtClean="0">
                <a:solidFill>
                  <a:srgbClr val="FF0000"/>
                </a:solidFill>
              </a:rPr>
              <a:t>Chuẩn bị và sẵn sàng đón nhận những thay đổi của tuổi dậy thì là tận hưởng một tuổi trẻ đầy ý nghĩa và thú vị.</a:t>
            </a:r>
          </a:p>
          <a:p>
            <a:pPr lvl="1" eaLnBrk="1" hangingPunct="1"/>
            <a:endParaRPr lang="en-US" sz="2400" smtClean="0"/>
          </a:p>
          <a:p>
            <a:pPr eaLnBrk="1" hangingPunct="1"/>
            <a:r>
              <a:rPr lang="en-US" sz="2400" smtClean="0">
                <a:solidFill>
                  <a:srgbClr val="7030A0"/>
                </a:solidFill>
              </a:rPr>
              <a:t>Để giảm thiểu các nguy cơ: mang thai ngoài ý muốn, nạo phá thai, nhiễm HIV và các bệnh lây qua đường tình dục, bạn trẻ/học sinh chúng ta cần phải: </a:t>
            </a:r>
          </a:p>
          <a:p>
            <a:pPr lvl="1" eaLnBrk="1" hangingPunct="1"/>
            <a:r>
              <a:rPr lang="en-US" sz="2400" smtClean="0">
                <a:solidFill>
                  <a:srgbClr val="7030A0"/>
                </a:solidFill>
              </a:rPr>
              <a:t>Tập trung vào việc học tập/học nghề</a:t>
            </a:r>
          </a:p>
          <a:p>
            <a:pPr lvl="1" eaLnBrk="1" hangingPunct="1"/>
            <a:r>
              <a:rPr lang="en-US" sz="2400" smtClean="0">
                <a:solidFill>
                  <a:srgbClr val="7030A0"/>
                </a:solidFill>
              </a:rPr>
              <a:t>Rèn luyện kỹ năng từ chối, tự tin nói KHÔNG với quan hệ tình dục</a:t>
            </a:r>
          </a:p>
          <a:p>
            <a:pPr lvl="1" eaLnBrk="1" hangingPunct="1"/>
            <a:endParaRPr lang="en-US" sz="2400" smtClean="0"/>
          </a:p>
          <a:p>
            <a:pPr lvl="1" eaLnBrk="1" hangingPunct="1"/>
            <a:endParaRPr lang="en-US" smtClean="0"/>
          </a:p>
          <a:p>
            <a:pPr eaLnBrk="1" hangingPunct="1"/>
            <a:endParaRPr lang="en-US" smtClean="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idx="4294967295"/>
          </p:nvPr>
        </p:nvSpPr>
        <p:spPr>
          <a:xfrm>
            <a:off x="4566603" y="152400"/>
            <a:ext cx="5715000" cy="650875"/>
          </a:xfrm>
        </p:spPr>
        <p:txBody>
          <a:bodyPr/>
          <a:lstStyle/>
          <a:p>
            <a:pPr algn="r" eaLnBrk="1" hangingPunct="1"/>
            <a:r>
              <a:rPr lang="en-US" b="1" smtClean="0">
                <a:solidFill>
                  <a:srgbClr val="FF0000"/>
                </a:solidFill>
              </a:rPr>
              <a:t>KINH NGUYỆT </a:t>
            </a:r>
          </a:p>
        </p:txBody>
      </p:sp>
      <p:sp>
        <p:nvSpPr>
          <p:cNvPr id="27650" name="Content Placeholder 1"/>
          <p:cNvSpPr>
            <a:spLocks noGrp="1"/>
          </p:cNvSpPr>
          <p:nvPr>
            <p:ph sz="half" idx="4294967295"/>
          </p:nvPr>
        </p:nvSpPr>
        <p:spPr>
          <a:xfrm>
            <a:off x="609600" y="1600200"/>
            <a:ext cx="5408613" cy="4525963"/>
          </a:xfrm>
        </p:spPr>
        <p:txBody>
          <a:bodyPr/>
          <a:lstStyle/>
          <a:p>
            <a:pPr marL="228600" indent="-228600" eaLnBrk="1" hangingPunct="1"/>
            <a:endParaRPr lang="en-US" smtClean="0"/>
          </a:p>
          <a:p>
            <a:pPr marL="228600" indent="-228600" eaLnBrk="1" hangingPunct="1"/>
            <a:endParaRPr lang="en-US" smtClean="0"/>
          </a:p>
        </p:txBody>
      </p:sp>
      <p:sp>
        <p:nvSpPr>
          <p:cNvPr id="27651" name="Content Placeholder 3"/>
          <p:cNvSpPr>
            <a:spLocks noGrp="1"/>
          </p:cNvSpPr>
          <p:nvPr>
            <p:ph sz="half" idx="4294967295"/>
          </p:nvPr>
        </p:nvSpPr>
        <p:spPr>
          <a:xfrm>
            <a:off x="5284788" y="1076959"/>
            <a:ext cx="5997575" cy="5023803"/>
          </a:xfrm>
        </p:spPr>
        <p:txBody>
          <a:bodyPr/>
          <a:lstStyle/>
          <a:p>
            <a:pPr marL="228600" indent="-228600" eaLnBrk="1" hangingPunct="1"/>
            <a:r>
              <a:rPr lang="en-US" sz="2400" smtClean="0">
                <a:solidFill>
                  <a:srgbClr val="00B050"/>
                </a:solidFill>
              </a:rPr>
              <a:t>Là hiện tượng chảy máu âm đạo do lớp niêm mạc tử cung bong ra khi trứng không được thụ tinh. </a:t>
            </a:r>
          </a:p>
          <a:p>
            <a:pPr marL="228600" indent="-228600" eaLnBrk="1" hangingPunct="1"/>
            <a:r>
              <a:rPr lang="en-US" sz="2400" smtClean="0"/>
              <a:t>Chu kỳ kinh bắt đầu từ ngày hành kinh đầu tiên cho đến trước ngày hành kinh của chu kỳ kế tiếp. </a:t>
            </a:r>
          </a:p>
          <a:p>
            <a:pPr marL="228600" indent="-228600" eaLnBrk="1" hangingPunct="1"/>
            <a:r>
              <a:rPr lang="en-US" sz="2400" smtClean="0">
                <a:solidFill>
                  <a:srgbClr val="FF0000"/>
                </a:solidFill>
              </a:rPr>
              <a:t>Hiện tượng này chỉ có ở nữ và diễn ra theo chu kỳ từ 21 – 35 ngày/lần.</a:t>
            </a:r>
          </a:p>
          <a:p>
            <a:pPr marL="228600" indent="-228600" eaLnBrk="1" hangingPunct="1"/>
            <a:r>
              <a:rPr lang="en-US" sz="2400" smtClean="0">
                <a:solidFill>
                  <a:srgbClr val="7030A0"/>
                </a:solidFill>
              </a:rPr>
              <a:t>Cho dù chu kỳ kinh dài hay ngắn sau khi trứng rụng 14 ngày thì sẽ đến ngày hành kinh của chu kỳ tiếp theo.</a:t>
            </a:r>
          </a:p>
        </p:txBody>
      </p:sp>
      <p:pic>
        <p:nvPicPr>
          <p:cNvPr id="27652" name="Picture 2" descr="Kết quả hình ảnh cho hiện tượng kinh nguyệt"/>
          <p:cNvPicPr>
            <a:picLocks noChangeAspect="1" noChangeArrowheads="1"/>
          </p:cNvPicPr>
          <p:nvPr/>
        </p:nvPicPr>
        <p:blipFill>
          <a:blip r:embed="rId2"/>
          <a:srcRect/>
          <a:stretch>
            <a:fillRect/>
          </a:stretch>
        </p:blipFill>
        <p:spPr bwMode="auto">
          <a:xfrm>
            <a:off x="519113" y="3714750"/>
            <a:ext cx="4143375" cy="2420938"/>
          </a:xfrm>
          <a:prstGeom prst="rect">
            <a:avLst/>
          </a:prstGeom>
          <a:noFill/>
          <a:ln w="9525">
            <a:noFill/>
            <a:miter lim="800000"/>
            <a:headEnd/>
            <a:tailEnd/>
          </a:ln>
        </p:spPr>
      </p:pic>
      <p:pic>
        <p:nvPicPr>
          <p:cNvPr id="27653" name="Picture 4" descr="Kết quả hình ảnh cho hiện tượng kinh nguyệt"/>
          <p:cNvPicPr>
            <a:picLocks noChangeAspect="1" noChangeArrowheads="1"/>
          </p:cNvPicPr>
          <p:nvPr/>
        </p:nvPicPr>
        <p:blipFill>
          <a:blip r:embed="rId3"/>
          <a:srcRect/>
          <a:stretch>
            <a:fillRect/>
          </a:stretch>
        </p:blipFill>
        <p:spPr bwMode="auto">
          <a:xfrm>
            <a:off x="544513" y="90488"/>
            <a:ext cx="3987800" cy="39893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idx="4294967295"/>
          </p:nvPr>
        </p:nvSpPr>
        <p:spPr>
          <a:xfrm>
            <a:off x="609600" y="274638"/>
            <a:ext cx="10972800" cy="417512"/>
          </a:xfrm>
        </p:spPr>
        <p:txBody>
          <a:bodyPr/>
          <a:lstStyle/>
          <a:p>
            <a:pPr eaLnBrk="1" hangingPunct="1"/>
            <a:r>
              <a:rPr lang="en-US" sz="3600" b="1" smtClean="0">
                <a:solidFill>
                  <a:srgbClr val="FF0000"/>
                </a:solidFill>
              </a:rPr>
              <a:t>HỌC SINH CẦN GHI NHỚ</a:t>
            </a:r>
          </a:p>
        </p:txBody>
      </p:sp>
      <p:sp>
        <p:nvSpPr>
          <p:cNvPr id="109570" name="Content Placeholder 2"/>
          <p:cNvSpPr>
            <a:spLocks noGrp="1"/>
          </p:cNvSpPr>
          <p:nvPr>
            <p:ph idx="4294967295"/>
          </p:nvPr>
        </p:nvSpPr>
        <p:spPr>
          <a:xfrm>
            <a:off x="838200" y="1468438"/>
            <a:ext cx="10515600" cy="4922202"/>
          </a:xfrm>
        </p:spPr>
        <p:txBody>
          <a:bodyPr/>
          <a:lstStyle/>
          <a:p>
            <a:pPr eaLnBrk="1" hangingPunct="1">
              <a:lnSpc>
                <a:spcPct val="70000"/>
              </a:lnSpc>
            </a:pPr>
            <a:r>
              <a:rPr lang="en-US" sz="2400" smtClean="0">
                <a:solidFill>
                  <a:srgbClr val="7030A0"/>
                </a:solidFill>
                <a:latin typeface="Times New Roman" panose="02020603050405020304" pitchFamily="18" charset="0"/>
                <a:cs typeface="Times New Roman" panose="02020603050405020304" pitchFamily="18" charset="0"/>
              </a:rPr>
              <a:t>Việc có thể tạo ra em bé không đồng nghĩa với việc bạn trẻ/học sinh đã sẵn sàng để trở thành cha mẹ.</a:t>
            </a:r>
          </a:p>
          <a:p>
            <a:pPr eaLnBrk="1" hangingPunct="1">
              <a:lnSpc>
                <a:spcPct val="70000"/>
              </a:lnSpc>
            </a:pPr>
            <a:endParaRPr lang="en-US" sz="2400" smtClean="0">
              <a:solidFill>
                <a:srgbClr val="7030A0"/>
              </a:solidFill>
              <a:latin typeface="Times New Roman" panose="02020603050405020304" pitchFamily="18" charset="0"/>
              <a:cs typeface="Times New Roman" panose="02020603050405020304" pitchFamily="18" charset="0"/>
            </a:endParaRPr>
          </a:p>
          <a:p>
            <a:pPr eaLnBrk="1" hangingPunct="1">
              <a:lnSpc>
                <a:spcPct val="70000"/>
              </a:lnSpc>
            </a:pPr>
            <a:r>
              <a:rPr lang="en-US" sz="2400" smtClean="0">
                <a:latin typeface="Times New Roman" panose="02020603050405020304" pitchFamily="18" charset="0"/>
                <a:cs typeface="Times New Roman" panose="02020603050405020304" pitchFamily="18" charset="0"/>
              </a:rPr>
              <a:t>Giữ vệ sinh cơ quan sinh dục đúng cách là thói quen tốt cho sức khỏe.</a:t>
            </a:r>
          </a:p>
          <a:p>
            <a:pPr eaLnBrk="1" hangingPunct="1">
              <a:lnSpc>
                <a:spcPct val="70000"/>
              </a:lnSpc>
            </a:pPr>
            <a:endParaRPr lang="en-US" sz="2400" smtClean="0">
              <a:latin typeface="Times New Roman" panose="02020603050405020304" pitchFamily="18" charset="0"/>
              <a:cs typeface="Times New Roman" panose="02020603050405020304" pitchFamily="18" charset="0"/>
            </a:endParaRPr>
          </a:p>
          <a:p>
            <a:pPr eaLnBrk="1" hangingPunct="1">
              <a:lnSpc>
                <a:spcPct val="70000"/>
              </a:lnSpc>
            </a:pPr>
            <a:r>
              <a:rPr lang="en-US" sz="2400" smtClean="0">
                <a:solidFill>
                  <a:srgbClr val="FF0000"/>
                </a:solidFill>
                <a:latin typeface="Times New Roman" panose="02020603050405020304" pitchFamily="18" charset="0"/>
                <a:cs typeface="Times New Roman" panose="02020603050405020304" pitchFamily="18" charset="0"/>
              </a:rPr>
              <a:t>Ai cũng có thể trở thành nạn nhân của XHTD và mua bán người. Hãy hành động thông minh để bảo vệ chính mình và người chung quanh.</a:t>
            </a:r>
          </a:p>
          <a:p>
            <a:pPr eaLnBrk="1" hangingPunct="1">
              <a:lnSpc>
                <a:spcPct val="70000"/>
              </a:lnSpc>
            </a:pPr>
            <a:endParaRPr lang="en-US" sz="2400" smtClean="0">
              <a:solidFill>
                <a:srgbClr val="FF0000"/>
              </a:solidFill>
              <a:latin typeface="Times New Roman" panose="02020603050405020304" pitchFamily="18" charset="0"/>
              <a:cs typeface="Times New Roman" panose="02020603050405020304" pitchFamily="18" charset="0"/>
            </a:endParaRPr>
          </a:p>
          <a:p>
            <a:pPr eaLnBrk="1" hangingPunct="1">
              <a:lnSpc>
                <a:spcPct val="70000"/>
              </a:lnSpc>
            </a:pPr>
            <a:r>
              <a:rPr lang="en-US" sz="2400" smtClean="0">
                <a:solidFill>
                  <a:srgbClr val="002060"/>
                </a:solidFill>
                <a:latin typeface="Times New Roman" panose="02020603050405020304" pitchFamily="18" charset="0"/>
                <a:cs typeface="Times New Roman" panose="02020603050405020304" pitchFamily="18" charset="0"/>
              </a:rPr>
              <a:t>Cảnh giác với nguy cơ XHTD và mua bán người qua mạng xã hội.</a:t>
            </a:r>
          </a:p>
          <a:p>
            <a:pPr eaLnBrk="1" hangingPunct="1">
              <a:lnSpc>
                <a:spcPct val="70000"/>
              </a:lnSpc>
            </a:pPr>
            <a:endParaRPr lang="en-US" sz="2400" smtClean="0">
              <a:latin typeface="Times New Roman" panose="02020603050405020304" pitchFamily="18" charset="0"/>
              <a:cs typeface="Times New Roman" panose="02020603050405020304" pitchFamily="18" charset="0"/>
            </a:endParaRPr>
          </a:p>
          <a:p>
            <a:pPr eaLnBrk="1" hangingPunct="1">
              <a:lnSpc>
                <a:spcPct val="70000"/>
              </a:lnSpc>
            </a:pPr>
            <a:r>
              <a:rPr lang="en-US" sz="2400" smtClean="0">
                <a:latin typeface="Times New Roman" panose="02020603050405020304" pitchFamily="18" charset="0"/>
                <a:cs typeface="Times New Roman" panose="02020603050405020304" pitchFamily="18" charset="0"/>
              </a:rPr>
              <a:t>Bạo lực gia đình là sai. Hãy thay đổi và chấm dứt.</a:t>
            </a:r>
          </a:p>
          <a:p>
            <a:pPr eaLnBrk="1" hangingPunct="1">
              <a:lnSpc>
                <a:spcPct val="70000"/>
              </a:lnSpc>
            </a:pPr>
            <a:endParaRPr lang="en-US" sz="2400" smtClean="0">
              <a:latin typeface="Times New Roman" panose="02020603050405020304" pitchFamily="18" charset="0"/>
              <a:cs typeface="Times New Roman" panose="02020603050405020304" pitchFamily="18" charset="0"/>
            </a:endParaRPr>
          </a:p>
          <a:p>
            <a:pPr eaLnBrk="1" hangingPunct="1">
              <a:lnSpc>
                <a:spcPct val="70000"/>
              </a:lnSpc>
            </a:pPr>
            <a:r>
              <a:rPr lang="en-US" sz="2400" smtClean="0">
                <a:solidFill>
                  <a:srgbClr val="00B050"/>
                </a:solidFill>
                <a:latin typeface="Times New Roman" panose="02020603050405020304" pitchFamily="18" charset="0"/>
                <a:cs typeface="Times New Roman" panose="02020603050405020304" pitchFamily="18" charset="0"/>
              </a:rPr>
              <a:t>Cách phòng vệ tốt nhất không phải là các thế võ mà là biết nhận diện nguy cơ và phòng tránh ngay từ đầu.</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Image result for VỆ SINH KINH NGUYỆT"/>
          <p:cNvPicPr>
            <a:picLocks noGrp="1" noChangeAspect="1" noChangeArrowheads="1"/>
          </p:cNvPicPr>
          <p:nvPr>
            <p:ph idx="4294967295"/>
          </p:nvPr>
        </p:nvPicPr>
        <p:blipFill>
          <a:blip r:embed="rId2"/>
          <a:srcRect/>
          <a:stretch>
            <a:fillRect/>
          </a:stretch>
        </p:blipFill>
        <p:spPr>
          <a:xfrm>
            <a:off x="242888" y="3079750"/>
            <a:ext cx="4495800" cy="2827338"/>
          </a:xfrm>
        </p:spPr>
      </p:pic>
      <p:pic>
        <p:nvPicPr>
          <p:cNvPr id="31746" name="Picture 6" descr="Image result for VỆ SINH KINH NGUYỆT"/>
          <p:cNvPicPr>
            <a:picLocks noChangeAspect="1" noChangeArrowheads="1"/>
          </p:cNvPicPr>
          <p:nvPr/>
        </p:nvPicPr>
        <p:blipFill>
          <a:blip r:embed="rId3"/>
          <a:srcRect/>
          <a:stretch>
            <a:fillRect/>
          </a:stretch>
        </p:blipFill>
        <p:spPr bwMode="auto">
          <a:xfrm>
            <a:off x="4652963" y="36513"/>
            <a:ext cx="7069137"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idx="4294967295"/>
          </p:nvPr>
        </p:nvSpPr>
        <p:spPr>
          <a:xfrm>
            <a:off x="1524000" y="1122363"/>
            <a:ext cx="9144000" cy="2387600"/>
          </a:xfrm>
        </p:spPr>
        <p:txBody>
          <a:bodyPr anchor="b"/>
          <a:lstStyle/>
          <a:p>
            <a:pPr eaLnBrk="1" hangingPunct="1"/>
            <a:r>
              <a:rPr lang="en-US" sz="4800" b="1" smtClean="0">
                <a:solidFill>
                  <a:srgbClr val="0070C0"/>
                </a:solidFill>
              </a:rPr>
              <a:t>PHẦN II: KIẾN THỨC CƠ BẢN </a:t>
            </a:r>
            <a:br>
              <a:rPr lang="en-US" sz="4800" b="1" smtClean="0">
                <a:solidFill>
                  <a:srgbClr val="0070C0"/>
                </a:solidFill>
              </a:rPr>
            </a:br>
            <a:r>
              <a:rPr lang="en-US" sz="4800" b="1" smtClean="0">
                <a:solidFill>
                  <a:srgbClr val="0070C0"/>
                </a:solidFill>
              </a:rPr>
              <a:t>VỀ SỨC KHỎE SINH SẢN</a:t>
            </a:r>
          </a:p>
        </p:txBody>
      </p:sp>
      <p:sp>
        <p:nvSpPr>
          <p:cNvPr id="32770" name="Subtitle 2"/>
          <p:cNvSpPr>
            <a:spLocks noGrp="1"/>
          </p:cNvSpPr>
          <p:nvPr>
            <p:ph type="subTitle" idx="4294967295"/>
          </p:nvPr>
        </p:nvSpPr>
        <p:spPr>
          <a:xfrm>
            <a:off x="1325563" y="3448050"/>
            <a:ext cx="9540875" cy="1722438"/>
          </a:xfrm>
        </p:spPr>
        <p:txBody>
          <a:bodyPr/>
          <a:lstStyle/>
          <a:p>
            <a:pPr marL="0" indent="0" algn="ctr" eaLnBrk="1" hangingPunct="1">
              <a:buFontTx/>
              <a:buNone/>
            </a:pPr>
            <a:endParaRPr lang="en-US" sz="2800" smtClean="0"/>
          </a:p>
          <a:p>
            <a:pPr marL="0" indent="0" algn="ctr" eaLnBrk="1" hangingPunct="1">
              <a:buFontTx/>
              <a:buNone/>
            </a:pPr>
            <a:r>
              <a:rPr lang="en-US" smtClean="0">
                <a:solidFill>
                  <a:srgbClr val="FF0000"/>
                </a:solidFill>
              </a:rPr>
              <a:t>Theo bạn, sức khỏe sinh sản là gì?</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3454400" y="0"/>
            <a:ext cx="6400800" cy="609600"/>
          </a:xfrm>
        </p:spPr>
        <p:txBody>
          <a:bodyPr/>
          <a:lstStyle/>
          <a:p>
            <a:r>
              <a:rPr lang="en-US" sz="3200" b="1" smtClean="0">
                <a:solidFill>
                  <a:srgbClr val="FF0066"/>
                </a:solidFill>
              </a:rPr>
              <a:t>TÌNH BẠN /TÌNH YÊU</a:t>
            </a:r>
            <a:r>
              <a:rPr lang="en-US" sz="3200" smtClean="0">
                <a:solidFill>
                  <a:srgbClr val="FF0066"/>
                </a:solidFill>
              </a:rPr>
              <a:t>.</a:t>
            </a:r>
          </a:p>
        </p:txBody>
      </p:sp>
      <p:sp>
        <p:nvSpPr>
          <p:cNvPr id="124931" name="Rectangle 3"/>
          <p:cNvSpPr>
            <a:spLocks noGrp="1" noChangeArrowheads="1"/>
          </p:cNvSpPr>
          <p:nvPr>
            <p:ph type="body" idx="4294967295"/>
          </p:nvPr>
        </p:nvSpPr>
        <p:spPr>
          <a:xfrm>
            <a:off x="101600" y="381000"/>
            <a:ext cx="11988800" cy="6400800"/>
          </a:xfrm>
        </p:spPr>
        <p:txBody>
          <a:bodyPr/>
          <a:lstStyle/>
          <a:p>
            <a:pPr>
              <a:buFontTx/>
              <a:buNone/>
            </a:pPr>
            <a:r>
              <a:rPr lang="en-US" sz="2600" b="1" i="1" u="sng" smtClean="0">
                <a:solidFill>
                  <a:srgbClr val="0033CC"/>
                </a:solidFill>
              </a:rPr>
              <a:t>1- Tình bạn là gì?</a:t>
            </a:r>
          </a:p>
          <a:p>
            <a:pPr>
              <a:buFontTx/>
              <a:buNone/>
            </a:pPr>
            <a:r>
              <a:rPr lang="en-US" sz="2600" smtClean="0"/>
              <a:t>- Là một loại tình cảm gắn bó hai hoặc một nhóm người vì hợp nhau về tính tình,giống nhau về sở thích, có chung một quan niệm sống, lý tưởng, ước mơ.</a:t>
            </a:r>
          </a:p>
          <a:p>
            <a:pPr>
              <a:buFontTx/>
              <a:buNone/>
            </a:pPr>
            <a:r>
              <a:rPr lang="en-US" sz="2600" smtClean="0"/>
              <a:t>- Tình bạn có vai trò lớn trong cuộc đời mỗi người (bạn cùng giới, bạn khác giới,….)</a:t>
            </a:r>
          </a:p>
          <a:p>
            <a:pPr>
              <a:buFontTx/>
              <a:buNone/>
            </a:pPr>
            <a:r>
              <a:rPr lang="en-US" sz="2600" b="1" i="1" u="sng" smtClean="0">
                <a:solidFill>
                  <a:srgbClr val="0033CC"/>
                </a:solidFill>
              </a:rPr>
              <a:t>2- Tình yêu tuổi Vị Thành Niên ?</a:t>
            </a:r>
          </a:p>
          <a:p>
            <a:pPr>
              <a:buFontTx/>
              <a:buNone/>
            </a:pPr>
            <a:r>
              <a:rPr lang="en-US" sz="2600" smtClean="0"/>
              <a:t>- Là một loại tình cảm đặc biệt giữa nam và nữ thúc đẩy hai người khác giới đi đến hoà nhập với nhau về tâm hồn, về thể xác và cả cuộc đời.</a:t>
            </a:r>
          </a:p>
          <a:p>
            <a:pPr>
              <a:buFontTx/>
              <a:buNone/>
            </a:pPr>
            <a:r>
              <a:rPr lang="en-US" sz="2600" smtClean="0"/>
              <a:t>- Tình yêu ở Vị Thành Niên là bồng bột không bền chắc, lãng mạn, dễ xao lãng việc học hành.</a:t>
            </a:r>
          </a:p>
          <a:p>
            <a:pPr>
              <a:buFontTx/>
              <a:buNone/>
            </a:pPr>
            <a:r>
              <a:rPr lang="en-US" sz="2600" smtClean="0"/>
              <a:t>- Nếu biết tôn trọng, giữ gìn “tình yêu đầu”sẽ là một kỉ niệm đẹp trong cuộc đời, trái lại có thể dẫn tới quan hệ tình dục sớm, tương lai bị hủy hoại,..</a:t>
            </a:r>
            <a:endParaRPr lang="en-US" sz="2600" u="sng" smtClean="0">
              <a:solidFill>
                <a:srgbClr val="FFFF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24931">
                                            <p:txEl>
                                              <p:pRg st="1" end="1"/>
                                            </p:txEl>
                                          </p:spTgt>
                                        </p:tgtEl>
                                        <p:attrNameLst>
                                          <p:attrName>style.visibility</p:attrName>
                                        </p:attrNameLst>
                                      </p:cBhvr>
                                      <p:to>
                                        <p:strVal val="visible"/>
                                      </p:to>
                                    </p:set>
                                    <p:animEffect transition="in" filter="diamond(in)">
                                      <p:cBhvr>
                                        <p:cTn id="7" dur="500"/>
                                        <p:tgtEl>
                                          <p:spTgt spid="124931">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24931">
                                            <p:txEl>
                                              <p:pRg st="2" end="2"/>
                                            </p:txEl>
                                          </p:spTgt>
                                        </p:tgtEl>
                                        <p:attrNameLst>
                                          <p:attrName>style.visibility</p:attrName>
                                        </p:attrNameLst>
                                      </p:cBhvr>
                                      <p:to>
                                        <p:strVal val="visible"/>
                                      </p:to>
                                    </p:set>
                                    <p:animEffect transition="in" filter="diamond(in)">
                                      <p:cBhvr>
                                        <p:cTn id="10" dur="500"/>
                                        <p:tgtEl>
                                          <p:spTgt spid="12493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4931">
                                            <p:txEl>
                                              <p:pRg st="3" end="3"/>
                                            </p:txEl>
                                          </p:spTgt>
                                        </p:tgtEl>
                                        <p:attrNameLst>
                                          <p:attrName>style.visibility</p:attrName>
                                        </p:attrNameLst>
                                      </p:cBhvr>
                                      <p:to>
                                        <p:strVal val="visible"/>
                                      </p:to>
                                    </p:set>
                                    <p:animEffect transition="in" filter="fade">
                                      <p:cBhvr>
                                        <p:cTn id="15" dur="500"/>
                                        <p:tgtEl>
                                          <p:spTgt spid="12493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4931">
                                            <p:txEl>
                                              <p:pRg st="4" end="4"/>
                                            </p:txEl>
                                          </p:spTgt>
                                        </p:tgtEl>
                                        <p:attrNameLst>
                                          <p:attrName>style.visibility</p:attrName>
                                        </p:attrNameLst>
                                      </p:cBhvr>
                                      <p:to>
                                        <p:strVal val="visible"/>
                                      </p:to>
                                    </p:set>
                                    <p:animEffect transition="in" filter="fade">
                                      <p:cBhvr>
                                        <p:cTn id="18" dur="500"/>
                                        <p:tgtEl>
                                          <p:spTgt spid="124931">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4931">
                                            <p:txEl>
                                              <p:pRg st="5" end="5"/>
                                            </p:txEl>
                                          </p:spTgt>
                                        </p:tgtEl>
                                        <p:attrNameLst>
                                          <p:attrName>style.visibility</p:attrName>
                                        </p:attrNameLst>
                                      </p:cBhvr>
                                      <p:to>
                                        <p:strVal val="visible"/>
                                      </p:to>
                                    </p:set>
                                    <p:animEffect transition="in" filter="fade">
                                      <p:cBhvr>
                                        <p:cTn id="21" dur="500"/>
                                        <p:tgtEl>
                                          <p:spTgt spid="124931">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4931">
                                            <p:txEl>
                                              <p:pRg st="6" end="6"/>
                                            </p:txEl>
                                          </p:spTgt>
                                        </p:tgtEl>
                                        <p:attrNameLst>
                                          <p:attrName>style.visibility</p:attrName>
                                        </p:attrNameLst>
                                      </p:cBhvr>
                                      <p:to>
                                        <p:strVal val="visible"/>
                                      </p:to>
                                    </p:set>
                                    <p:animEffect transition="in" filter="fade">
                                      <p:cBhvr>
                                        <p:cTn id="24" dur="500"/>
                                        <p:tgtEl>
                                          <p:spTgt spid="1249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4294967295"/>
          </p:nvPr>
        </p:nvSpPr>
        <p:spPr>
          <a:xfrm>
            <a:off x="935038" y="411163"/>
            <a:ext cx="10515600" cy="5202237"/>
          </a:xfrm>
          <a:solidFill>
            <a:schemeClr val="bg1"/>
          </a:solidFill>
        </p:spPr>
        <p:txBody>
          <a:bodyPr/>
          <a:lstStyle/>
          <a:p>
            <a:pPr marL="0" indent="0" eaLnBrk="1" hangingPunct="1">
              <a:buFontTx/>
              <a:buNone/>
            </a:pPr>
            <a:r>
              <a:rPr lang="en-US" smtClean="0"/>
              <a:t>Theo báo cáo của WHO:</a:t>
            </a:r>
          </a:p>
          <a:p>
            <a:pPr marL="685800" lvl="1" indent="-228600" eaLnBrk="1" hangingPunct="1"/>
            <a:r>
              <a:rPr lang="en-US" smtClean="0">
                <a:solidFill>
                  <a:srgbClr val="FF0000"/>
                </a:solidFill>
              </a:rPr>
              <a:t>Năm 2016, VN là 1 trong 3 nước có tỉ lệ nạo phá thai cao nhất thế giới sau TQ và Nga</a:t>
            </a:r>
          </a:p>
          <a:p>
            <a:pPr marL="685800" lvl="1" indent="-228600" eaLnBrk="1" hangingPunct="1"/>
            <a:r>
              <a:rPr lang="en-US" smtClean="0">
                <a:solidFill>
                  <a:srgbClr val="FF0000"/>
                </a:solidFill>
              </a:rPr>
              <a:t>20% trong số đó là vị thành niên.</a:t>
            </a:r>
          </a:p>
          <a:p>
            <a:pPr marL="0" indent="0" eaLnBrk="1" hangingPunct="1"/>
            <a:endParaRPr lang="en-US" smtClean="0">
              <a:solidFill>
                <a:srgbClr val="FF0000"/>
              </a:solidFill>
            </a:endParaRPr>
          </a:p>
          <a:p>
            <a:pPr marL="685800" lvl="1" indent="-228600" eaLnBrk="1" hangingPunct="1"/>
            <a:r>
              <a:rPr lang="en-US" smtClean="0">
                <a:solidFill>
                  <a:srgbClr val="FF0000"/>
                </a:solidFill>
              </a:rPr>
              <a:t>Theo thống kê, mỗi năm VN có khoảng 6.000 trường hợp nạo phá thai ở độ tuổi vị thành niên.</a:t>
            </a:r>
          </a:p>
          <a:p>
            <a:pPr marL="0" indent="0" eaLnBrk="1" hangingPunct="1"/>
            <a:endParaRPr lang="en-US" smtClean="0">
              <a:solidFill>
                <a:srgbClr val="FF0000"/>
              </a:solidFill>
            </a:endParaRPr>
          </a:p>
          <a:p>
            <a:pPr marL="0" indent="0" eaLnBrk="1" hangingPunct="1">
              <a:buFontTx/>
              <a:buNone/>
            </a:pPr>
            <a:r>
              <a:rPr lang="en-US" smtClean="0"/>
              <a:t>Chắc chắn, những con số nói trên chỉ là phần nổi của tảng băng.</a:t>
            </a:r>
          </a:p>
          <a:p>
            <a:pPr marL="0" indent="0" eaLnBrk="1" hangingPunct="1"/>
            <a:endParaRPr lang="en-US" smtClean="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2776</TotalTime>
  <Words>2584</Words>
  <PresentationFormat>Widescreen</PresentationFormat>
  <Paragraphs>197</Paragraphs>
  <Slides>50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Times New Roman</vt:lpstr>
      <vt:lpstr>VNI-Aptima</vt:lpstr>
      <vt:lpstr>VNI-Avo</vt:lpstr>
      <vt:lpstr>VNI-Cooper</vt:lpstr>
      <vt:lpstr>VNI-Vari</vt:lpstr>
      <vt:lpstr>Wingdings 2</vt:lpstr>
      <vt:lpstr>Default Design</vt:lpstr>
      <vt:lpstr>PowerPoint Presentation</vt:lpstr>
      <vt:lpstr>PHẦN I: KIẾN THỨC VỀ TUỔI DẬY THÌ VỚI HS NỮ</vt:lpstr>
      <vt:lpstr>PowerPoint Presentation</vt:lpstr>
      <vt:lpstr>NHỮNG THAY ĐỔI Ở TUỔI DẬY THÌ</vt:lpstr>
      <vt:lpstr>KINH NGUYỆT </vt:lpstr>
      <vt:lpstr>PowerPoint Presentation</vt:lpstr>
      <vt:lpstr>PHẦN II: KIẾN THỨC CƠ BẢN  VỀ SỨC KHỎE SINH SẢN</vt:lpstr>
      <vt:lpstr>TÌNH BẠN /TÌNH YÊU.</vt:lpstr>
      <vt:lpstr>PowerPoint Presentation</vt:lpstr>
      <vt:lpstr>PowerPoint Presentation</vt:lpstr>
      <vt:lpstr>Phía gia đình</vt:lpstr>
      <vt:lpstr>Ảnh hưởng xã hội- bạn bè</vt:lpstr>
      <vt:lpstr>Hậu quả của quan hệ tình dục sớm</vt:lpstr>
      <vt:lpstr>PHẦN III : NGUY CƠ VÀ CÁCH PHÒNG TRÁNH XÂM HẠI TÌNH DỤC</vt:lpstr>
      <vt:lpstr>THỰC TRẠNG XHTDTE TẠI VN (một số vụ việc gần đây)</vt:lpstr>
      <vt:lpstr>1. THỰC TRẠNG XHTDTE TẠI VN</vt:lpstr>
      <vt:lpstr>THỰC TRẠNG XHTDTE TẠI VN</vt:lpstr>
      <vt:lpstr>THỰC TRẠNG XHTDTE TẠI VN</vt:lpstr>
      <vt:lpstr> KHÁI NIỆM:</vt:lpstr>
      <vt:lpstr>Các hình thức XÂM HẠI TÌNH DỤC TRẺ EM</vt:lpstr>
      <vt:lpstr>XÂM HẠI TÌNH DỤC TRẺ EM QUA INTERNET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CẢNH BÁO NGUY CƠ BỊ XÂM HẠI TÌNH DỤC</vt:lpstr>
      <vt:lpstr>Ở trong phòng riêng,  ở nhà một mình với người khác giới</vt:lpstr>
      <vt:lpstr>Uống bia, rượu, sử dụng các chất kích thích </vt:lpstr>
      <vt:lpstr>Cẩn trọng, coi chừng thuốc mê </vt:lpstr>
      <vt:lpstr>Nhận tiền, quà của người mới quen</vt:lpstr>
      <vt:lpstr>Chủ động xem  hoặc bị ép xem phim ảnh, sách báo khiêu dâm</vt:lpstr>
      <vt:lpstr>Nhận lời đi chơi xa  một mình với người mới quen và chưa biết rõ </vt:lpstr>
      <vt:lpstr> Ăn mặc hở hang, khêu gợi </vt:lpstr>
      <vt:lpstr>Vô tình  hoặc cố ý đụng chạm vùng nhạy cảm</vt:lpstr>
      <vt:lpstr>VỚI TRẺ TỪ 3 – 10 TUỔI</vt:lpstr>
      <vt:lpstr>VỚI TRẺ TUỔI DẬY THÌ (11 – 16)</vt:lpstr>
      <vt:lpstr>VỚI TRẺ TUỔI DẬY THÌ (11 – 16)</vt:lpstr>
      <vt:lpstr>PHẦN V: THỰC HÀNH KỸ NĂNG TỰ VỆ CƠ BẢN</vt:lpstr>
      <vt:lpstr>KỸ NĂNG THOÁT THÂN VÀ TỰ VỆ Làm gì khi bị ai đó bất ngờ nắm tay?</vt:lpstr>
      <vt:lpstr>KỸ NĂNG THOÁT THÂN VÀ TỰ VỆ Làm gì khi bị ôm từ sau lưng?</vt:lpstr>
      <vt:lpstr>PowerPoint Presentation</vt:lpstr>
      <vt:lpstr>KỸ NĂNG THOÁT THÂN VÀ TỰ VỆ Làm gì khi bị tấn công từ phía trước?</vt:lpstr>
      <vt:lpstr>KỸ NĂNG THOÁT THÂN VÀ TỰ VỆ Làm gì khi bị tấn công từ phía trước?</vt:lpstr>
      <vt:lpstr>HỌC SINH CẦN GHI NHỚ</vt:lpstr>
      <vt:lpstr>HỌC SINH CẦN GHI NHỚ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2017-02-16T15:56:30Z</dcterms:created>
  <dcterms:modified xsi:type="dcterms:W3CDTF">2022-10-15T02:41:28Z</dcterms:modified>
</cp:coreProperties>
</file>