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77"/>
  </p:notesMasterIdLst>
  <p:sldIdLst>
    <p:sldId id="256" r:id="rId3"/>
    <p:sldId id="269" r:id="rId4"/>
    <p:sldId id="258" r:id="rId5"/>
    <p:sldId id="257" r:id="rId6"/>
    <p:sldId id="259" r:id="rId7"/>
    <p:sldId id="260" r:id="rId8"/>
    <p:sldId id="318" r:id="rId9"/>
    <p:sldId id="319" r:id="rId10"/>
    <p:sldId id="345" r:id="rId11"/>
    <p:sldId id="275" r:id="rId12"/>
    <p:sldId id="320" r:id="rId13"/>
    <p:sldId id="280" r:id="rId14"/>
    <p:sldId id="321" r:id="rId15"/>
    <p:sldId id="309" r:id="rId16"/>
    <p:sldId id="270" r:id="rId17"/>
    <p:sldId id="277" r:id="rId18"/>
    <p:sldId id="263" r:id="rId19"/>
    <p:sldId id="322" r:id="rId20"/>
    <p:sldId id="323" r:id="rId21"/>
    <p:sldId id="274" r:id="rId22"/>
    <p:sldId id="324" r:id="rId23"/>
    <p:sldId id="325" r:id="rId24"/>
    <p:sldId id="326" r:id="rId25"/>
    <p:sldId id="327" r:id="rId26"/>
    <p:sldId id="313" r:id="rId27"/>
    <p:sldId id="328" r:id="rId28"/>
    <p:sldId id="276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8" r:id="rId38"/>
    <p:sldId id="310" r:id="rId39"/>
    <p:sldId id="339" r:id="rId40"/>
    <p:sldId id="311" r:id="rId41"/>
    <p:sldId id="340" r:id="rId42"/>
    <p:sldId id="341" r:id="rId43"/>
    <p:sldId id="342" r:id="rId44"/>
    <p:sldId id="346" r:id="rId45"/>
    <p:sldId id="347" r:id="rId46"/>
    <p:sldId id="344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293" r:id="rId60"/>
    <p:sldId id="296" r:id="rId61"/>
    <p:sldId id="361" r:id="rId62"/>
    <p:sldId id="297" r:id="rId63"/>
    <p:sldId id="362" r:id="rId64"/>
    <p:sldId id="363" r:id="rId65"/>
    <p:sldId id="261" r:id="rId66"/>
    <p:sldId id="364" r:id="rId67"/>
    <p:sldId id="265" r:id="rId68"/>
    <p:sldId id="366" r:id="rId69"/>
    <p:sldId id="367" r:id="rId70"/>
    <p:sldId id="368" r:id="rId71"/>
    <p:sldId id="302" r:id="rId72"/>
    <p:sldId id="369" r:id="rId73"/>
    <p:sldId id="370" r:id="rId74"/>
    <p:sldId id="262" r:id="rId75"/>
    <p:sldId id="268" r:id="rId76"/>
  </p:sldIdLst>
  <p:sldSz cx="18288000" cy="10287000"/>
  <p:notesSz cx="6858000" cy="9144000"/>
  <p:embeddedFontLst>
    <p:embeddedFont>
      <p:font typeface="Cambria Math" panose="02040503050406030204" pitchFamily="18" charset="0"/>
      <p:regular r:id="rId78"/>
    </p:embeddedFont>
    <p:embeddedFont>
      <p:font typeface="Malgun Gothic" panose="020B0503020000020004" pitchFamily="34" charset="-127"/>
      <p:regular r:id="rId79"/>
      <p:bold r:id="rId80"/>
    </p:embeddedFont>
    <p:embeddedFont>
      <p:font typeface="Calibri" panose="020F0502020204030204" pitchFamily="34" charset="0"/>
      <p:regular r:id="rId81"/>
      <p:bold r:id="rId82"/>
      <p:italic r:id="rId83"/>
      <p:boldItalic r:id="rId84"/>
    </p:embeddedFont>
    <p:embeddedFont>
      <p:font typeface="Calibri Light" panose="020F0302020204030204" pitchFamily="34" charset="0"/>
      <p:regular r:id="rId85"/>
      <p:italic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0D2"/>
    <a:srgbClr val="FFFDEA"/>
    <a:srgbClr val="FFE8E7"/>
    <a:srgbClr val="DA7075"/>
    <a:srgbClr val="E39599"/>
    <a:srgbClr val="FFF0EF"/>
    <a:srgbClr val="B72F35"/>
    <a:srgbClr val="F8E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22" autoAdjust="0"/>
  </p:normalViewPr>
  <p:slideViewPr>
    <p:cSldViewPr>
      <p:cViewPr>
        <p:scale>
          <a:sx n="30" d="100"/>
          <a:sy n="30" d="100"/>
        </p:scale>
        <p:origin x="792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font" Target="fonts/font7.fntdata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font" Target="fonts/font2.fntdata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5.fntdata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6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AD1CD-435C-48AA-8F3C-B4781436415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E473-11CB-45FF-8322-124857D4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5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7E473-11CB-45FF-8322-124857D4EA1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7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7E473-11CB-45FF-8322-124857D4EA1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7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Chọn đáp</a:t>
            </a:r>
            <a:r>
              <a:rPr lang="en-US" baseline="0" smtClean="0"/>
              <a:t> án bằng cách kích trực tiếp vào ô A,B,C,D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7E473-11CB-45FF-8322-124857D4EA1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2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Chọn đáp</a:t>
            </a:r>
            <a:r>
              <a:rPr lang="en-US" baseline="0" smtClean="0"/>
              <a:t> án bằng cách kích trực tiếp vào ô A,B,C,D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7E473-11CB-45FF-8322-124857D4EA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4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Chọn đáp</a:t>
            </a:r>
            <a:r>
              <a:rPr lang="en-US" baseline="0" smtClean="0"/>
              <a:t> án bằng cách kích trực tiếp vào ô A,B,C,D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7E473-11CB-45FF-8322-124857D4EA1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9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Chọn đáp</a:t>
            </a:r>
            <a:r>
              <a:rPr lang="en-US" baseline="0" smtClean="0"/>
              <a:t> án bằng cách kích trực tiếp vào ô A,B,C,D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7E473-11CB-45FF-8322-124857D4EA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Chọn đáp</a:t>
            </a:r>
            <a:r>
              <a:rPr lang="en-US" baseline="0" smtClean="0"/>
              <a:t> án bằng cách kích trực tiếp vào ô A,B,C,D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7E473-11CB-45FF-8322-124857D4EA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32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7E473-11CB-45FF-8322-124857D4EA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7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91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6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63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2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15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25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38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05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7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25/12/2023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6.sv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0.sv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54.pn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49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36.sv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36.sv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36.sv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49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36.sv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svg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36.sv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7.png"/><Relationship Id="rId4" Type="http://schemas.openxmlformats.org/officeDocument/2006/relationships/image" Target="../media/image140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slide" Target="slide1.xml"/><Relationship Id="rId18" Type="http://schemas.openxmlformats.org/officeDocument/2006/relationships/image" Target="../media/image136.png"/><Relationship Id="rId3" Type="http://schemas.openxmlformats.org/officeDocument/2006/relationships/audio" Target="../media/audio1.wav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audio" Target="../media/audio3.wav"/><Relationship Id="rId15" Type="http://schemas.openxmlformats.org/officeDocument/2006/relationships/image" Target="../media/image133.png"/><Relationship Id="rId10" Type="http://schemas.openxmlformats.org/officeDocument/2006/relationships/image" Target="../media/image129.png"/><Relationship Id="rId19" Type="http://schemas.openxmlformats.org/officeDocument/2006/relationships/image" Target="../media/image137.png"/><Relationship Id="rId4" Type="http://schemas.openxmlformats.org/officeDocument/2006/relationships/audio" Target="../media/audio2.wav"/><Relationship Id="rId9" Type="http://schemas.openxmlformats.org/officeDocument/2006/relationships/image" Target="../media/image128.png"/><Relationship Id="rId14" Type="http://schemas.openxmlformats.org/officeDocument/2006/relationships/image" Target="../media/image1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slide" Target="slide1.xml"/><Relationship Id="rId18" Type="http://schemas.openxmlformats.org/officeDocument/2006/relationships/image" Target="../media/image136.png"/><Relationship Id="rId3" Type="http://schemas.openxmlformats.org/officeDocument/2006/relationships/audio" Target="../media/audio1.wav"/><Relationship Id="rId7" Type="http://schemas.openxmlformats.org/officeDocument/2006/relationships/image" Target="../media/image139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8.png"/><Relationship Id="rId11" Type="http://schemas.openxmlformats.org/officeDocument/2006/relationships/image" Target="../media/image130.png"/><Relationship Id="rId5" Type="http://schemas.openxmlformats.org/officeDocument/2006/relationships/audio" Target="../media/audio3.wav"/><Relationship Id="rId15" Type="http://schemas.openxmlformats.org/officeDocument/2006/relationships/image" Target="../media/image142.png"/><Relationship Id="rId10" Type="http://schemas.openxmlformats.org/officeDocument/2006/relationships/image" Target="../media/image129.png"/><Relationship Id="rId19" Type="http://schemas.openxmlformats.org/officeDocument/2006/relationships/image" Target="../media/image137.png"/><Relationship Id="rId4" Type="http://schemas.openxmlformats.org/officeDocument/2006/relationships/audio" Target="../media/audio2.wav"/><Relationship Id="rId9" Type="http://schemas.openxmlformats.org/officeDocument/2006/relationships/image" Target="../media/image141.png"/><Relationship Id="rId14" Type="http://schemas.openxmlformats.org/officeDocument/2006/relationships/image" Target="../media/image13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slide" Target="slide1.xml"/><Relationship Id="rId18" Type="http://schemas.openxmlformats.org/officeDocument/2006/relationships/image" Target="../media/image136.png"/><Relationship Id="rId3" Type="http://schemas.openxmlformats.org/officeDocument/2006/relationships/audio" Target="../media/audio1.wav"/><Relationship Id="rId7" Type="http://schemas.openxmlformats.org/officeDocument/2006/relationships/image" Target="../media/image144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png"/><Relationship Id="rId11" Type="http://schemas.openxmlformats.org/officeDocument/2006/relationships/image" Target="../media/image130.png"/><Relationship Id="rId5" Type="http://schemas.openxmlformats.org/officeDocument/2006/relationships/audio" Target="../media/audio3.wav"/><Relationship Id="rId15" Type="http://schemas.openxmlformats.org/officeDocument/2006/relationships/image" Target="../media/image147.png"/><Relationship Id="rId10" Type="http://schemas.openxmlformats.org/officeDocument/2006/relationships/image" Target="../media/image129.png"/><Relationship Id="rId19" Type="http://schemas.openxmlformats.org/officeDocument/2006/relationships/image" Target="../media/image137.png"/><Relationship Id="rId4" Type="http://schemas.openxmlformats.org/officeDocument/2006/relationships/audio" Target="../media/audio2.wav"/><Relationship Id="rId9" Type="http://schemas.openxmlformats.org/officeDocument/2006/relationships/image" Target="../media/image146.png"/><Relationship Id="rId14" Type="http://schemas.openxmlformats.org/officeDocument/2006/relationships/image" Target="../media/image13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slide" Target="slide1.xml"/><Relationship Id="rId18" Type="http://schemas.openxmlformats.org/officeDocument/2006/relationships/image" Target="../media/image136.png"/><Relationship Id="rId3" Type="http://schemas.openxmlformats.org/officeDocument/2006/relationships/audio" Target="../media/audio1.wav"/><Relationship Id="rId7" Type="http://schemas.openxmlformats.org/officeDocument/2006/relationships/image" Target="../media/image149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11" Type="http://schemas.openxmlformats.org/officeDocument/2006/relationships/image" Target="../media/image130.png"/><Relationship Id="rId5" Type="http://schemas.openxmlformats.org/officeDocument/2006/relationships/audio" Target="../media/audio3.wav"/><Relationship Id="rId15" Type="http://schemas.openxmlformats.org/officeDocument/2006/relationships/image" Target="../media/image152.png"/><Relationship Id="rId10" Type="http://schemas.openxmlformats.org/officeDocument/2006/relationships/image" Target="../media/image129.png"/><Relationship Id="rId19" Type="http://schemas.openxmlformats.org/officeDocument/2006/relationships/image" Target="../media/image137.png"/><Relationship Id="rId4" Type="http://schemas.openxmlformats.org/officeDocument/2006/relationships/audio" Target="../media/audio2.wav"/><Relationship Id="rId9" Type="http://schemas.openxmlformats.org/officeDocument/2006/relationships/image" Target="../media/image151.png"/><Relationship Id="rId14" Type="http://schemas.openxmlformats.org/officeDocument/2006/relationships/image" Target="../media/image13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slide" Target="slide1.xml"/><Relationship Id="rId18" Type="http://schemas.openxmlformats.org/officeDocument/2006/relationships/image" Target="../media/image136.png"/><Relationship Id="rId3" Type="http://schemas.openxmlformats.org/officeDocument/2006/relationships/audio" Target="../media/audio1.wav"/><Relationship Id="rId7" Type="http://schemas.openxmlformats.org/officeDocument/2006/relationships/image" Target="../media/image154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3.png"/><Relationship Id="rId11" Type="http://schemas.openxmlformats.org/officeDocument/2006/relationships/image" Target="../media/image130.png"/><Relationship Id="rId5" Type="http://schemas.openxmlformats.org/officeDocument/2006/relationships/audio" Target="../media/audio3.wav"/><Relationship Id="rId15" Type="http://schemas.openxmlformats.org/officeDocument/2006/relationships/image" Target="../media/image157.png"/><Relationship Id="rId10" Type="http://schemas.openxmlformats.org/officeDocument/2006/relationships/image" Target="../media/image129.png"/><Relationship Id="rId19" Type="http://schemas.openxmlformats.org/officeDocument/2006/relationships/image" Target="../media/image137.png"/><Relationship Id="rId4" Type="http://schemas.openxmlformats.org/officeDocument/2006/relationships/audio" Target="../media/audio2.wav"/><Relationship Id="rId9" Type="http://schemas.openxmlformats.org/officeDocument/2006/relationships/image" Target="../media/image156.png"/><Relationship Id="rId14" Type="http://schemas.openxmlformats.org/officeDocument/2006/relationships/image" Target="../media/image13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49.png"/><Relationship Id="rId4" Type="http://schemas.openxmlformats.org/officeDocument/2006/relationships/image" Target="../media/image15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17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38.svg"/><Relationship Id="rId4" Type="http://schemas.openxmlformats.org/officeDocument/2006/relationships/image" Target="../media/image17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05875"/>
            <a:ext cx="18288000" cy="6997520"/>
            <a:chOff x="0" y="0"/>
            <a:chExt cx="4816593" cy="18429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842968"/>
            </a:xfrm>
            <a:custGeom>
              <a:avLst/>
              <a:gdLst/>
              <a:ahLst/>
              <a:cxnLst/>
              <a:rect l="l" t="t" r="r" b="b"/>
              <a:pathLst>
                <a:path w="4816592" h="1842968">
                  <a:moveTo>
                    <a:pt x="0" y="0"/>
                  </a:moveTo>
                  <a:lnTo>
                    <a:pt x="4816592" y="0"/>
                  </a:lnTo>
                  <a:lnTo>
                    <a:pt x="4816592" y="1842968"/>
                  </a:lnTo>
                  <a:lnTo>
                    <a:pt x="0" y="1842968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881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522971" y="0"/>
            <a:ext cx="6872195" cy="6872195"/>
          </a:xfrm>
          <a:custGeom>
            <a:avLst/>
            <a:gdLst/>
            <a:ahLst/>
            <a:cxnLst/>
            <a:rect l="l" t="t" r="r" b="b"/>
            <a:pathLst>
              <a:path w="6872195" h="6872195">
                <a:moveTo>
                  <a:pt x="0" y="0"/>
                </a:moveTo>
                <a:lnTo>
                  <a:pt x="6872195" y="0"/>
                </a:lnTo>
                <a:lnTo>
                  <a:pt x="6872195" y="6872195"/>
                </a:lnTo>
                <a:lnTo>
                  <a:pt x="0" y="6872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2074" y="0"/>
            <a:ext cx="6872195" cy="6872195"/>
          </a:xfrm>
          <a:custGeom>
            <a:avLst/>
            <a:gdLst/>
            <a:ahLst/>
            <a:cxnLst/>
            <a:rect l="l" t="t" r="r" b="b"/>
            <a:pathLst>
              <a:path w="6872195" h="6872195">
                <a:moveTo>
                  <a:pt x="0" y="0"/>
                </a:moveTo>
                <a:lnTo>
                  <a:pt x="6872195" y="0"/>
                </a:lnTo>
                <a:lnTo>
                  <a:pt x="6872195" y="6872195"/>
                </a:lnTo>
                <a:lnTo>
                  <a:pt x="0" y="6872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47541" y="0"/>
            <a:ext cx="6872195" cy="6872195"/>
          </a:xfrm>
          <a:custGeom>
            <a:avLst/>
            <a:gdLst/>
            <a:ahLst/>
            <a:cxnLst/>
            <a:rect l="l" t="t" r="r" b="b"/>
            <a:pathLst>
              <a:path w="6872195" h="6872195">
                <a:moveTo>
                  <a:pt x="0" y="0"/>
                </a:moveTo>
                <a:lnTo>
                  <a:pt x="6872195" y="0"/>
                </a:lnTo>
                <a:lnTo>
                  <a:pt x="6872195" y="6872195"/>
                </a:lnTo>
                <a:lnTo>
                  <a:pt x="0" y="6872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58855">
            <a:off x="14137055" y="5841063"/>
            <a:ext cx="3533366" cy="3902312"/>
          </a:xfrm>
          <a:custGeom>
            <a:avLst/>
            <a:gdLst/>
            <a:ahLst/>
            <a:cxnLst/>
            <a:rect l="l" t="t" r="r" b="b"/>
            <a:pathLst>
              <a:path w="3533366" h="3902312">
                <a:moveTo>
                  <a:pt x="0" y="0"/>
                </a:moveTo>
                <a:lnTo>
                  <a:pt x="3533366" y="0"/>
                </a:lnTo>
                <a:lnTo>
                  <a:pt x="3533366" y="3902312"/>
                </a:lnTo>
                <a:lnTo>
                  <a:pt x="0" y="3902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00339" y="4980371"/>
            <a:ext cx="1682172" cy="3637129"/>
          </a:xfrm>
          <a:custGeom>
            <a:avLst/>
            <a:gdLst/>
            <a:ahLst/>
            <a:cxnLst/>
            <a:rect l="l" t="t" r="r" b="b"/>
            <a:pathLst>
              <a:path w="1682172" h="3637129">
                <a:moveTo>
                  <a:pt x="0" y="0"/>
                </a:moveTo>
                <a:lnTo>
                  <a:pt x="1682172" y="0"/>
                </a:lnTo>
                <a:lnTo>
                  <a:pt x="1682172" y="3637129"/>
                </a:lnTo>
                <a:lnTo>
                  <a:pt x="0" y="3637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72470" y="7042520"/>
            <a:ext cx="3633929" cy="2825380"/>
          </a:xfrm>
          <a:custGeom>
            <a:avLst/>
            <a:gdLst/>
            <a:ahLst/>
            <a:cxnLst/>
            <a:rect l="l" t="t" r="r" b="b"/>
            <a:pathLst>
              <a:path w="3633929" h="2825380">
                <a:moveTo>
                  <a:pt x="0" y="0"/>
                </a:moveTo>
                <a:lnTo>
                  <a:pt x="3633929" y="0"/>
                </a:lnTo>
                <a:lnTo>
                  <a:pt x="3633929" y="2825380"/>
                </a:lnTo>
                <a:lnTo>
                  <a:pt x="0" y="28253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52820" y="342900"/>
            <a:ext cx="16518187" cy="4254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75000"/>
              </a:lnSpc>
            </a:pPr>
            <a:r>
              <a:rPr lang="en-US" sz="8500" b="1">
                <a:solidFill>
                  <a:srgbClr val="14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MẾN CHÀO ĐÓN CẢ LỚP ĐẾN VỚI TIẾT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3073" y="571500"/>
            <a:ext cx="14385758" cy="2723627"/>
            <a:chOff x="1712727" y="2016771"/>
            <a:chExt cx="14070281" cy="2723627"/>
          </a:xfrm>
        </p:grpSpPr>
        <p:sp>
          <p:nvSpPr>
            <p:cNvPr id="20" name="Horizontal Scroll 19"/>
            <p:cNvSpPr/>
            <p:nvPr/>
          </p:nvSpPr>
          <p:spPr>
            <a:xfrm>
              <a:off x="1775488" y="2016771"/>
              <a:ext cx="2393281" cy="1066800"/>
            </a:xfrm>
            <a:prstGeom prst="horizontalScroll">
              <a:avLst/>
            </a:prstGeom>
            <a:solidFill>
              <a:srgbClr val="FFE8E7"/>
            </a:solidFill>
            <a:ln>
              <a:solidFill>
                <a:srgbClr val="DA7075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12727" y="2778771"/>
                  <a:ext cx="14070281" cy="1961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5000"/>
                    </a:lnSpc>
                    <a:spcBef>
                      <a:spcPts val="300"/>
                    </a:spcBef>
                    <a:spcAft>
                      <a:spcPts val="30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10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ố </m:t>
                        </m:r>
                        <m:r>
                          <a:rPr lang="en-US" sz="41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nl-NL" sz="41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1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1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410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100">
                            <a:solidFill>
                              <a:srgbClr val="000000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4100">
                            <a:solidFill>
                              <a:srgbClr val="000000"/>
                            </a:solidFill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vi-VN" sz="4100">
                            <a:solidFill>
                              <a:srgbClr val="000000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10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1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1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41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10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100">
                            <a:solidFill>
                              <a:srgbClr val="000000"/>
                            </a:solidFill>
                          </a:rPr>
                          <m:t>đ</m:t>
                        </m:r>
                        <m:r>
                          <m:rPr>
                            <m:nor/>
                          </m:rPr>
                          <a:rPr lang="vi-VN" sz="4100">
                            <a:solidFill>
                              <a:srgbClr val="000000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4100">
                            <a:solidFill>
                              <a:srgbClr val="000000"/>
                            </a:solidFill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vi-VN" sz="4100">
                            <a:solidFill>
                              <a:srgbClr val="000000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10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a:rPr lang="vi-V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  <m:r>
                          <m:rPr>
                            <m:nor/>
                          </m:rPr>
                          <a:rPr lang="en-US" sz="4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</m:t>
                        </m:r>
                        <m:r>
                          <a:rPr lang="en-US" sz="4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vi-VN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vi-VN" sz="41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727" y="2778771"/>
                  <a:ext cx="14070281" cy="19616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 21"/>
          <p:cNvSpPr/>
          <p:nvPr/>
        </p:nvSpPr>
        <p:spPr>
          <a:xfrm>
            <a:off x="8465354" y="3543089"/>
            <a:ext cx="1321196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1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1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1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933073" y="4533900"/>
                <a:ext cx="14778790" cy="5104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𝜖</m:t>
                      </m:r>
                      <m:d>
                        <m:dPr>
                          <m:ctrlPr>
                            <a:rPr lang="en-US" sz="4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0; +∞</m:t>
                          </m:r>
                        </m:e>
                      </m:d>
                      <m:r>
                        <a:rPr lang="en-US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US" sz="4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1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1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1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1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1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10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đó</m:t>
                      </m:r>
                      <m:r>
                        <a:rPr lang="en-US" sz="4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10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1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1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1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1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1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1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rad>
                        </m:den>
                      </m:f>
                      <m:r>
                        <a:rPr lang="en-US" sz="41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1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1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1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1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100" b="0" i="0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100" b="0" i="0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 </m:t>
                      </m:r>
                      <m:sSup>
                        <m:sSupPr>
                          <m:ctrlP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1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1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1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41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1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1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1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1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1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1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1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41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1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1.</m:t>
                      </m:r>
                    </m:oMath>
                  </m:oMathPara>
                </a14:m>
                <a:endParaRPr lang="vi-VN" sz="4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73" y="4533900"/>
                <a:ext cx="14778790" cy="51046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400" y="7605411"/>
            <a:ext cx="1572011" cy="2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-114300"/>
            <a:ext cx="16078200" cy="13335000"/>
            <a:chOff x="3848458" y="0"/>
            <a:chExt cx="14753656" cy="13335000"/>
          </a:xfrm>
        </p:grpSpPr>
        <p:grpSp>
          <p:nvGrpSpPr>
            <p:cNvPr id="2" name="Group 2"/>
            <p:cNvGrpSpPr/>
            <p:nvPr/>
          </p:nvGrpSpPr>
          <p:grpSpPr>
            <a:xfrm>
              <a:off x="5411443" y="0"/>
              <a:ext cx="13190671" cy="10638154"/>
              <a:chOff x="0" y="0"/>
              <a:chExt cx="3474086" cy="280181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474086" cy="2801819"/>
              </a:xfrm>
              <a:custGeom>
                <a:avLst/>
                <a:gdLst/>
                <a:ahLst/>
                <a:cxnLst/>
                <a:rect l="l" t="t" r="r" b="b"/>
                <a:pathLst>
                  <a:path w="3474086" h="2801819">
                    <a:moveTo>
                      <a:pt x="0" y="0"/>
                    </a:moveTo>
                    <a:lnTo>
                      <a:pt x="3474086" y="0"/>
                    </a:lnTo>
                    <a:lnTo>
                      <a:pt x="3474086" y="2801819"/>
                    </a:lnTo>
                    <a:lnTo>
                      <a:pt x="0" y="2801819"/>
                    </a:lnTo>
                    <a:close/>
                  </a:path>
                </a:pathLst>
              </a:custGeom>
              <a:solidFill>
                <a:srgbClr val="F3D0D2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3474086" cy="28399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848458" y="7150830"/>
              <a:ext cx="6184170" cy="6184170"/>
            </a:xfrm>
            <a:custGeom>
              <a:avLst/>
              <a:gdLst/>
              <a:ahLst/>
              <a:cxnLst/>
              <a:rect l="l" t="t" r="r" b="b"/>
              <a:pathLst>
                <a:path w="6184170" h="6184170">
                  <a:moveTo>
                    <a:pt x="0" y="0"/>
                  </a:moveTo>
                  <a:lnTo>
                    <a:pt x="6184170" y="0"/>
                  </a:lnTo>
                  <a:lnTo>
                    <a:pt x="6184170" y="6184170"/>
                  </a:lnTo>
                  <a:lnTo>
                    <a:pt x="0" y="6184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Rectangle 11"/>
          <p:cNvSpPr/>
          <p:nvPr/>
        </p:nvSpPr>
        <p:spPr>
          <a:xfrm>
            <a:off x="2976831" y="1409700"/>
            <a:ext cx="12437443" cy="419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5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Đạo hàm của </a:t>
            </a:r>
            <a:endParaRPr kumimoji="0" lang="en-US" sz="8500" b="1" i="0" u="none" strike="noStrike" kern="120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kumimoji="0" lang="vi-VN" sz="85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hiệu, tích, thương</a:t>
            </a:r>
          </a:p>
        </p:txBody>
      </p:sp>
      <p:sp>
        <p:nvSpPr>
          <p:cNvPr id="14" name="Freeform 14"/>
          <p:cNvSpPr/>
          <p:nvPr/>
        </p:nvSpPr>
        <p:spPr>
          <a:xfrm flipH="1">
            <a:off x="14325600" y="6692855"/>
            <a:ext cx="2743200" cy="3435760"/>
          </a:xfrm>
          <a:custGeom>
            <a:avLst/>
            <a:gdLst/>
            <a:ahLst/>
            <a:cxnLst/>
            <a:rect l="l" t="t" r="r" b="b"/>
            <a:pathLst>
              <a:path w="6093762" h="7200900">
                <a:moveTo>
                  <a:pt x="6093761" y="0"/>
                </a:moveTo>
                <a:lnTo>
                  <a:pt x="0" y="0"/>
                </a:lnTo>
                <a:lnTo>
                  <a:pt x="0" y="7200900"/>
                </a:lnTo>
                <a:lnTo>
                  <a:pt x="6093761" y="7200900"/>
                </a:lnTo>
                <a:lnTo>
                  <a:pt x="60937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41600">
            <a:off x="608404" y="305780"/>
            <a:ext cx="2218262" cy="18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0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479" y="776299"/>
            <a:ext cx="422046" cy="41393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05270" y="9674122"/>
            <a:ext cx="422046" cy="413930"/>
          </a:xfrm>
          <a:prstGeom prst="rect">
            <a:avLst/>
          </a:prstGeom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1334790" y="266700"/>
            <a:ext cx="16617861" cy="2571923"/>
            <a:chOff x="852818" y="618175"/>
            <a:chExt cx="16617861" cy="257192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52818" y="618175"/>
                  <a:ext cx="16617861" cy="2571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sz="3600" smtClean="0">
                      <a:solidFill>
                        <a:srgbClr val="000000"/>
                      </a:solidFill>
                    </a:rPr>
                    <a:t>                  </a:t>
                  </a:r>
                  <a:r>
                    <a:rPr lang="vi-VN" sz="3600" b="1" i="1">
                      <a:solidFill>
                        <a:srgbClr val="C00000"/>
                      </a:solidFill>
                    </a:rPr>
                    <a:t>Nhận biết quy tắc đạo hàm </a:t>
                  </a:r>
                  <a:r>
                    <a:rPr lang="vi-VN" sz="3600" b="1" i="1">
                      <a:solidFill>
                        <a:srgbClr val="C00000"/>
                      </a:solidFill>
                    </a:rPr>
                    <a:t>của </a:t>
                  </a:r>
                  <a:r>
                    <a:rPr lang="vi-VN" sz="3600" b="1" i="1" smtClean="0">
                      <a:solidFill>
                        <a:srgbClr val="C00000"/>
                      </a:solidFill>
                    </a:rPr>
                    <a:t>tổng</a:t>
                  </a:r>
                  <a:endParaRPr lang="vi-VN" sz="3600" b="1" i="1">
                    <a:solidFill>
                      <a:srgbClr val="C00000"/>
                    </a:solidFill>
                  </a:endParaRP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600" smtClean="0">
                      <a:solidFill>
                        <a:schemeClr val="tx1"/>
                      </a:solidFill>
                    </a:rPr>
                    <a:t>a) Dùng định nghĩa, tính đạo hàm của hàm số </a:t>
                  </a:r>
                  <a14:m>
                    <m:oMath xmlns:m="http://schemas.openxmlformats.org/officeDocument/2006/math">
                      <m:r>
                        <a:rPr lang="vi-V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360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600" smtClean="0">
                      <a:solidFill>
                        <a:schemeClr val="tx1"/>
                      </a:solidFill>
                    </a:rPr>
                    <a:t>tại </a:t>
                  </a:r>
                  <a:r>
                    <a:rPr lang="vi-VN" sz="3600">
                      <a:solidFill>
                        <a:schemeClr val="tx1"/>
                      </a:solidFill>
                    </a:rPr>
                    <a:t>điểm </a:t>
                  </a:r>
                  <a14:m>
                    <m:oMath xmlns:m="http://schemas.openxmlformats.org/officeDocument/2006/math">
                      <m:r>
                        <a:rPr lang="vi-V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3600">
                      <a:solidFill>
                        <a:schemeClr val="tx1"/>
                      </a:solidFill>
                    </a:rPr>
                    <a:t> bất </a:t>
                  </a:r>
                  <a:r>
                    <a:rPr lang="vi-VN" sz="3600">
                      <a:solidFill>
                        <a:schemeClr val="tx1"/>
                      </a:solidFill>
                    </a:rPr>
                    <a:t>kì</a:t>
                  </a:r>
                  <a:r>
                    <a:rPr lang="vi-VN" sz="3600" smtClean="0">
                      <a:solidFill>
                        <a:schemeClr val="tx1"/>
                      </a:solidFill>
                    </a:rPr>
                    <a:t>.</a:t>
                  </a:r>
                  <a:endParaRPr lang="vi-VN" sz="3600">
                    <a:solidFill>
                      <a:schemeClr val="tx1"/>
                    </a:solidFill>
                  </a:endParaRP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600">
                      <a:solidFill>
                        <a:schemeClr val="tx1"/>
                      </a:solidFill>
                    </a:rPr>
                    <a:t>b) So sánh: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vi-VN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600" smtClean="0">
                      <a:solidFill>
                        <a:schemeClr val="tx1"/>
                      </a:solidFill>
                    </a:rPr>
                    <a:t>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3600" smtClean="0">
                      <a:solidFill>
                        <a:schemeClr val="tx1"/>
                      </a:solidFill>
                    </a:rPr>
                    <a:t>.</a:t>
                  </a:r>
                  <a:endParaRPr lang="vi-VN" sz="360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18" y="618175"/>
                  <a:ext cx="16617861" cy="2571923"/>
                </a:xfrm>
                <a:prstGeom prst="rect">
                  <a:avLst/>
                </a:prstGeom>
                <a:blipFill>
                  <a:blip r:embed="rId4"/>
                  <a:stretch>
                    <a:fillRect l="-1137" b="-52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le 16"/>
            <p:cNvSpPr/>
            <p:nvPr/>
          </p:nvSpPr>
          <p:spPr>
            <a:xfrm>
              <a:off x="872450" y="687854"/>
              <a:ext cx="1718872" cy="780023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8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endParaRPr lang="en-US" sz="3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9052051" y="3125569"/>
            <a:ext cx="1183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600" b="1" i="1" u="sng" smtClean="0">
                <a:solidFill>
                  <a:schemeClr val="tx2"/>
                </a:solidFill>
                <a:cs typeface="Arial" panose="020B0604020202020204" pitchFamily="34" charset="0"/>
              </a:rPr>
              <a:t>Giải</a:t>
            </a:r>
            <a:r>
              <a:rPr lang="en-US" sz="3600" b="1" i="1" u="sng" smtClean="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  <a:endParaRPr lang="en-US" sz="3600" b="1" i="1" u="sng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54422" y="3904139"/>
                <a:ext cx="16250848" cy="6219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36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36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kì, ta </a:t>
                </a:r>
                <a:r>
                  <a:rPr lang="nl-NL" sz="36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nl-NL" sz="36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nl-NL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36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lim>
                    </m:limLow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lim>
                    </m:limLow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</m:oMath>
                </a14:m>
                <a:r>
                  <a:rPr lang="en-US" sz="36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36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nl-NL" sz="3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lim>
                    </m:limLow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d>
                      <m:d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bSup>
                      <m:sSubSup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36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36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nl-NL" sz="36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36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đạo hàm là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36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nl-NL" sz="3600" kern="1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NL" sz="36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36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NL" sz="36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36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36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6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600" kern="1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sz="3600" kern="1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6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kern="1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22" y="3904139"/>
                <a:ext cx="16250848" cy="6219010"/>
              </a:xfrm>
              <a:prstGeom prst="rect">
                <a:avLst/>
              </a:prstGeom>
              <a:blipFill>
                <a:blip r:embed="rId5"/>
                <a:stretch>
                  <a:fillRect l="-1125" b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6784468" y="2169031"/>
            <a:ext cx="2023545" cy="19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1472469" y="723900"/>
            <a:ext cx="15316200" cy="10638154"/>
            <a:chOff x="0" y="0"/>
            <a:chExt cx="1968665" cy="2801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8665" cy="2801819"/>
            </a:xfrm>
            <a:custGeom>
              <a:avLst/>
              <a:gdLst/>
              <a:ahLst/>
              <a:cxnLst/>
              <a:rect l="l" t="t" r="r" b="b"/>
              <a:pathLst>
                <a:path w="1968665" h="2801819">
                  <a:moveTo>
                    <a:pt x="0" y="0"/>
                  </a:moveTo>
                  <a:lnTo>
                    <a:pt x="1968665" y="0"/>
                  </a:lnTo>
                  <a:lnTo>
                    <a:pt x="1968665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8665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2943" y="439646"/>
            <a:ext cx="2658413" cy="2354461"/>
          </a:xfrm>
          <a:custGeom>
            <a:avLst/>
            <a:gdLst/>
            <a:ahLst/>
            <a:cxnLst/>
            <a:rect l="l" t="t" r="r" b="b"/>
            <a:pathLst>
              <a:path w="5948912" h="4885544">
                <a:moveTo>
                  <a:pt x="0" y="0"/>
                </a:moveTo>
                <a:lnTo>
                  <a:pt x="5948912" y="0"/>
                </a:lnTo>
                <a:lnTo>
                  <a:pt x="5948912" y="4885544"/>
                </a:lnTo>
                <a:lnTo>
                  <a:pt x="0" y="488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7453778" y="1459349"/>
            <a:ext cx="372409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</a:t>
            </a:r>
            <a:r>
              <a:rPr kumimoji="0" lang="en-US" sz="7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788016" y="3149493"/>
                <a:ext cx="12954000" cy="6324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 sử các hàm số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đạo hàm trên khoảng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đó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)’=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’+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’</m:t>
                      </m:r>
                    </m:oMath>
                  </m:oMathPara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)’=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’−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’</m:t>
                      </m:r>
                    </m:oMath>
                  </m:oMathPara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𝑢𝑣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)’=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𝑢𝑣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’</m:t>
                      </m:r>
                    </m:oMath>
                  </m:oMathPara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)≠0)</m:t>
                      </m:r>
                    </m:oMath>
                  </m:oMathPara>
                </a14:m>
                <a:endParaRPr kumimoji="0" lang="en-US" sz="4000" b="1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016" y="3149493"/>
                <a:ext cx="12954000" cy="6324680"/>
              </a:xfrm>
              <a:prstGeom prst="rect">
                <a:avLst/>
              </a:prstGeom>
              <a:blipFill>
                <a:blip r:embed="rId6"/>
                <a:stretch>
                  <a:fillRect l="-1647" r="-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73902">
            <a:off x="14678842" y="7052190"/>
            <a:ext cx="3380732" cy="33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1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1472469" y="723900"/>
            <a:ext cx="15316200" cy="10638154"/>
            <a:chOff x="0" y="0"/>
            <a:chExt cx="1968665" cy="2801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8665" cy="2801819"/>
            </a:xfrm>
            <a:custGeom>
              <a:avLst/>
              <a:gdLst/>
              <a:ahLst/>
              <a:cxnLst/>
              <a:rect l="l" t="t" r="r" b="b"/>
              <a:pathLst>
                <a:path w="1968665" h="2801819">
                  <a:moveTo>
                    <a:pt x="0" y="0"/>
                  </a:moveTo>
                  <a:lnTo>
                    <a:pt x="1968665" y="0"/>
                  </a:lnTo>
                  <a:lnTo>
                    <a:pt x="1968665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8665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7880067" y="1104900"/>
            <a:ext cx="250100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65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6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037253" y="2414776"/>
                <a:ext cx="14186632" cy="6829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300" kern="1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Quy </a:t>
                </a:r>
                <a:r>
                  <a:rPr lang="nl-NL" sz="4300" kern="1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tắc đạo hàm của tổng, hiệu có thể áp dụng cho tổng, hiệu của hai </a:t>
                </a:r>
                <a:r>
                  <a:rPr lang="nl-NL" sz="4300" kern="1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hay </a:t>
                </a:r>
                <a:r>
                  <a:rPr lang="nl-NL" sz="4300" kern="1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nhiều </a:t>
                </a:r>
                <a:r>
                  <a:rPr lang="nl-NL" sz="4300" kern="1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số.</a:t>
                </a:r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361950" algn="l"/>
                  </a:tabLst>
                </a:pPr>
                <a:r>
                  <a:rPr lang="nl-NL" sz="43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nl-NL" sz="43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</a:t>
                </a:r>
                <a:r>
                  <a:rPr lang="nl-NL" sz="43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hằng </a:t>
                </a:r>
                <a:r>
                  <a:rPr lang="nl-NL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nl-NL" sz="43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𝑘𝑢</m:t>
                            </m:r>
                          </m:e>
                        </m:d>
                      </m:e>
                      <m:sup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nl-NL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361950" algn="l"/>
                  </a:tabLst>
                </a:pPr>
                <a:r>
                  <a:rPr lang="en-US" sz="4300" kern="1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Đạo hàm của hàm số nghịch đảo: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300" i="1" kern="100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3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3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3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3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3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43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300" i="1" kern="100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00" b="0" i="1" kern="100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4300" b="0" i="1" kern="100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43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  <m:r>
                        <a:rPr lang="en-US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253" y="2414776"/>
                <a:ext cx="14186632" cy="6829947"/>
              </a:xfrm>
              <a:prstGeom prst="rect">
                <a:avLst/>
              </a:prstGeom>
              <a:blipFill>
                <a:blip r:embed="rId4"/>
                <a:stretch>
                  <a:fillRect l="-1504" r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6600" y="7810500"/>
            <a:ext cx="236269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552654" y="3323392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800" b="1" i="1" u="sng" smtClean="0">
                <a:solidFill>
                  <a:schemeClr val="tx2"/>
                </a:solidFill>
                <a:cs typeface="Arial" panose="020B0604020202020204" pitchFamily="34" charset="0"/>
              </a:rPr>
              <a:t>Giải</a:t>
            </a:r>
            <a:r>
              <a:rPr lang="en-US" sz="3800" b="1" i="1" u="sng" smtClean="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  <a:endParaRPr lang="en-US" sz="3800" b="1" i="1" u="sng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4853" y="419100"/>
            <a:ext cx="17693442" cy="2450666"/>
            <a:chOff x="324853" y="419100"/>
            <a:chExt cx="17693442" cy="2450666"/>
          </a:xfrm>
        </p:grpSpPr>
        <p:grpSp>
          <p:nvGrpSpPr>
            <p:cNvPr id="19" name="Group 18"/>
            <p:cNvGrpSpPr/>
            <p:nvPr/>
          </p:nvGrpSpPr>
          <p:grpSpPr>
            <a:xfrm>
              <a:off x="609600" y="419100"/>
              <a:ext cx="10972800" cy="1112921"/>
              <a:chOff x="1775488" y="1910690"/>
              <a:chExt cx="10732169" cy="1112921"/>
            </a:xfrm>
          </p:grpSpPr>
          <p:sp>
            <p:nvSpPr>
              <p:cNvPr id="20" name="Horizontal Scroll 19"/>
              <p:cNvSpPr/>
              <p:nvPr/>
            </p:nvSpPr>
            <p:spPr>
              <a:xfrm>
                <a:off x="1775488" y="1956811"/>
                <a:ext cx="2393281" cy="1066800"/>
              </a:xfrm>
              <a:prstGeom prst="horizontalScroll">
                <a:avLst/>
              </a:prstGeom>
              <a:solidFill>
                <a:srgbClr val="FFE8E7"/>
              </a:solidFill>
              <a:ln>
                <a:solidFill>
                  <a:srgbClr val="DA7075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Ví dụ </a:t>
                </a:r>
                <a:r>
                  <a:rPr kumimoji="0" lang="en-US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352621" y="1910690"/>
                <a:ext cx="8155036" cy="92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đạo hàm của các hàm số sau</a:t>
                </a:r>
                <a:endParaRPr lang="vi-VN" sz="38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24853" y="1129546"/>
                  <a:ext cx="17693442" cy="1740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 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 </m:t>
                        </m:r>
                        <m:sSup>
                          <m:sSup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+1;                          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 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vi-VN" sz="3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53" y="1129546"/>
                  <a:ext cx="17693442" cy="1740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652" y="506461"/>
            <a:ext cx="1005641" cy="10056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33400" y="4175827"/>
                <a:ext cx="16303374" cy="1943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ó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 </m:t>
                      </m:r>
                      <m:sSup>
                        <m:sSup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.3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</m:oMath>
                  </m:oMathPara>
                </a14:m>
                <a:endParaRPr lang="en-US" i="1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75827"/>
                <a:ext cx="16303374" cy="19434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53716" y="6419932"/>
                <a:ext cx="17456702" cy="314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ó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800" b="0" i="1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num>
                        <m:den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6" y="6419932"/>
                <a:ext cx="17456702" cy="31431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7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551562" y="1508373"/>
            <a:ext cx="1183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6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  <a:endParaRPr kumimoji="0" lang="en-US" sz="36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458734" y="2168741"/>
                <a:ext cx="17368995" cy="7902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3600" smtClean="0">
                    <a:solidFill>
                      <a:prstClr val="black"/>
                    </a:solidFill>
                  </a:rPr>
                  <a:t>Phương trình chuyển động của vật là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3600">
                  <a:solidFill>
                    <a:prstClr val="black"/>
                  </a:solidFill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600" smtClean="0">
                    <a:solidFill>
                      <a:prstClr val="black"/>
                    </a:solidFill>
                  </a:rPr>
                  <a:t>Vận </a:t>
                </a:r>
                <a:r>
                  <a:rPr lang="vi-VN" sz="3600">
                    <a:solidFill>
                      <a:prstClr val="black"/>
                    </a:solidFill>
                  </a:rPr>
                  <a:t>tốc của vật tại thời điểm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3600">
                    <a:solidFill>
                      <a:prstClr val="black"/>
                    </a:solidFill>
                  </a:rPr>
                  <a:t> được cho bởi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3600" smtClean="0">
                  <a:solidFill>
                    <a:prstClr val="black"/>
                  </a:solidFill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600" smtClean="0">
                    <a:solidFill>
                      <a:prstClr val="black"/>
                    </a:solidFill>
                  </a:rPr>
                  <a:t>Vật </a:t>
                </a:r>
                <a:r>
                  <a:rPr lang="vi-VN" sz="3600">
                    <a:solidFill>
                      <a:prstClr val="black"/>
                    </a:solidFill>
                  </a:rPr>
                  <a:t>đạt độ cao cực đại tại thời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600" smtClean="0">
                    <a:solidFill>
                      <a:prstClr val="black"/>
                    </a:solidFill>
                  </a:rPr>
                  <a:t> </a:t>
                </a:r>
                <a:r>
                  <a:rPr lang="vi-VN" sz="3600">
                    <a:solidFill>
                      <a:prstClr val="black"/>
                    </a:solidFill>
                  </a:rPr>
                  <a:t>tại đó vận tốc bằng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vi-VN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vi-VN" sz="3600">
                  <a:solidFill>
                    <a:prstClr val="black"/>
                  </a:solidFill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600">
                    <a:solidFill>
                      <a:prstClr val="black"/>
                    </a:solidFill>
                  </a:rPr>
                  <a:t>Vật chạm đất tại thời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600">
                    <a:solidFill>
                      <a:prstClr val="black"/>
                    </a:solidFill>
                  </a:rPr>
                  <a:t> </a:t>
                </a:r>
                <a:r>
                  <a:rPr lang="vi-VN" sz="3600" smtClean="0">
                    <a:solidFill>
                      <a:prstClr val="black"/>
                    </a:solidFill>
                  </a:rPr>
                  <a:t>mà</a:t>
                </a:r>
                <a:r>
                  <a:rPr lang="en-US" sz="360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600" smtClean="0">
                    <a:solidFill>
                      <a:prstClr val="black"/>
                    </a:solidFill>
                  </a:rPr>
                  <a:t> </a:t>
                </a: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ta có</a:t>
                </a:r>
                <a:endParaRPr lang="vi-VN" sz="3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vi-VN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𝑙𝑜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ạ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600" smtClean="0"/>
                  <a:t>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600" smtClean="0"/>
                  <a:t>Khi </a:t>
                </a:r>
                <a:r>
                  <a:rPr lang="vi-VN" sz="3600"/>
                  <a:t>chạm đất, vận tốc của vật là</a:t>
                </a:r>
                <a:r>
                  <a:rPr lang="en-US" sz="3600" smtClean="0"/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600" i="1" smtClean="0">
                        <a:latin typeface="Cambria Math" panose="02040503050406030204" pitchFamily="18" charset="0"/>
                      </a:rPr>
                      <m:t>= −20 (</m:t>
                    </m:r>
                    <m:r>
                      <a:rPr lang="vi-VN" sz="36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360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vi-VN" sz="36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360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vi-VN" sz="3600"/>
              </a:p>
              <a:p>
                <a:pPr lvl="0" algn="just">
                  <a:lnSpc>
                    <a:spcPct val="150000"/>
                  </a:lnSpc>
                </a:pPr>
                <a:r>
                  <a:rPr lang="vi-VN" sz="3600"/>
                  <a:t>Dấu âm của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smtClean="0"/>
                  <a:t> </a:t>
                </a:r>
                <a:r>
                  <a:rPr lang="vi-VN" sz="3600" smtClean="0"/>
                  <a:t>thể </a:t>
                </a:r>
                <a:r>
                  <a:rPr lang="vi-VN" sz="3600"/>
                  <a:t>hiện độ cao của vật giảm với vận tốc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20 (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smtClean="0"/>
                  <a:t> </a:t>
                </a:r>
                <a:r>
                  <a:rPr lang="vi-VN" sz="3600"/>
                  <a:t>(tức là chiều chuyển động của vật ngược với chiều dương đã </a:t>
                </a:r>
                <a:r>
                  <a:rPr lang="vi-VN" sz="3600"/>
                  <a:t>chọn</a:t>
                </a:r>
                <a:r>
                  <a:rPr lang="vi-VN" sz="3600" smtClean="0"/>
                  <a:t>).</a:t>
                </a:r>
                <a:endParaRPr lang="vi-VN" sz="360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34" y="2168741"/>
                <a:ext cx="17368995" cy="7902035"/>
              </a:xfrm>
              <a:prstGeom prst="rect">
                <a:avLst/>
              </a:prstGeom>
              <a:blipFill>
                <a:blip r:embed="rId2"/>
                <a:stretch>
                  <a:fillRect l="-1053" r="-1088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8600" y="266700"/>
            <a:ext cx="17068801" cy="1080837"/>
            <a:chOff x="1704372" y="2110807"/>
            <a:chExt cx="16694485" cy="1080837"/>
          </a:xfrm>
        </p:grpSpPr>
        <p:sp>
          <p:nvSpPr>
            <p:cNvPr id="12" name="Horizontal Scroll 11"/>
            <p:cNvSpPr/>
            <p:nvPr/>
          </p:nvSpPr>
          <p:spPr>
            <a:xfrm>
              <a:off x="1985294" y="2124844"/>
              <a:ext cx="2098578" cy="1066800"/>
            </a:xfrm>
            <a:prstGeom prst="horizontalScroll">
              <a:avLst/>
            </a:prstGeom>
            <a:solidFill>
              <a:srgbClr val="FFE8E7"/>
            </a:solidFill>
            <a:ln>
              <a:solidFill>
                <a:srgbClr val="DA7075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</a:t>
              </a:r>
              <a:r>
                <a:rPr kumimoji="0" lang="en-US" sz="3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04372" y="2110807"/>
              <a:ext cx="16694485" cy="90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65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370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370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bài toán trong tình huống mở đầu</a:t>
              </a:r>
              <a:endParaRPr lang="vi-VN" sz="3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956" y="651851"/>
            <a:ext cx="1690719" cy="14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434992"/>
            <a:ext cx="1752600" cy="10721992"/>
            <a:chOff x="0" y="0"/>
            <a:chExt cx="2980941" cy="2823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95400" y="372008"/>
            <a:ext cx="13783232" cy="1380848"/>
            <a:chOff x="824162" y="823500"/>
            <a:chExt cx="13783232" cy="1380848"/>
          </a:xfrm>
        </p:grpSpPr>
        <p:sp>
          <p:nvSpPr>
            <p:cNvPr id="20" name="TextBox 19"/>
            <p:cNvSpPr txBox="1"/>
            <p:nvPr/>
          </p:nvSpPr>
          <p:spPr>
            <a:xfrm>
              <a:off x="4929994" y="823500"/>
              <a:ext cx="9677400" cy="105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65000"/>
                </a:lnSpc>
              </a:pPr>
              <a:r>
                <a:rPr lang="en-US" sz="38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đạo hàm của các hàm số sau:</a:t>
              </a:r>
              <a:endParaRPr lang="vi-VN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24162" y="1040349"/>
              <a:ext cx="3770011" cy="1163999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3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1</a:t>
              </a:r>
              <a:endParaRPr lang="en-US" sz="43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43000" y="7039188"/>
                <a:ext cx="16501672" cy="3057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8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8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ad>
                        <m:radPr>
                          <m:degHide m:val="on"/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38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38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rad>
                        <m:radPr>
                          <m:degHide m:val="on"/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38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+1)</m:t>
                      </m:r>
                      <m:sSup>
                        <m:sSup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+1).2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3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039188"/>
                <a:ext cx="16501672" cy="3057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068" y="8267700"/>
            <a:ext cx="1425132" cy="17767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24227" y="569337"/>
            <a:ext cx="483905" cy="47460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401232" y="1421287"/>
                <a:ext cx="11450955" cy="1283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8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38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8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800" b="0" i="1" kern="1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8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</m:t>
                      </m:r>
                      <m:r>
                        <a:rPr lang="en-US" sz="38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8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38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8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800" b="0" i="1" kern="1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3800" b="0" i="1" kern="1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3800" b="0" i="1" kern="1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800" b="0" i="1" kern="1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kern="1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b="0" i="1" kern="1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b="0" i="1" kern="1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sz="38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32" y="1421287"/>
                <a:ext cx="11450955" cy="12838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929559" y="3010897"/>
            <a:ext cx="125547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5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85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  <a:endParaRPr kumimoji="0" lang="en-US" sz="385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004556" y="4457700"/>
                <a:ext cx="17105479" cy="1861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800" i="1" kern="1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800" i="1" kern="1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56" y="4457700"/>
                <a:ext cx="17105479" cy="1861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-114300"/>
            <a:ext cx="16078200" cy="13335000"/>
            <a:chOff x="3848458" y="0"/>
            <a:chExt cx="14753656" cy="13335000"/>
          </a:xfrm>
        </p:grpSpPr>
        <p:grpSp>
          <p:nvGrpSpPr>
            <p:cNvPr id="2" name="Group 2"/>
            <p:cNvGrpSpPr/>
            <p:nvPr/>
          </p:nvGrpSpPr>
          <p:grpSpPr>
            <a:xfrm>
              <a:off x="5411443" y="0"/>
              <a:ext cx="13190671" cy="10638154"/>
              <a:chOff x="0" y="0"/>
              <a:chExt cx="3474086" cy="280181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474086" cy="2801819"/>
              </a:xfrm>
              <a:custGeom>
                <a:avLst/>
                <a:gdLst/>
                <a:ahLst/>
                <a:cxnLst/>
                <a:rect l="l" t="t" r="r" b="b"/>
                <a:pathLst>
                  <a:path w="3474086" h="2801819">
                    <a:moveTo>
                      <a:pt x="0" y="0"/>
                    </a:moveTo>
                    <a:lnTo>
                      <a:pt x="3474086" y="0"/>
                    </a:lnTo>
                    <a:lnTo>
                      <a:pt x="3474086" y="2801819"/>
                    </a:lnTo>
                    <a:lnTo>
                      <a:pt x="0" y="2801819"/>
                    </a:lnTo>
                    <a:close/>
                  </a:path>
                </a:pathLst>
              </a:custGeom>
              <a:solidFill>
                <a:srgbClr val="F3D0D2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3474086" cy="28399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848458" y="7150830"/>
              <a:ext cx="6184170" cy="6184170"/>
            </a:xfrm>
            <a:custGeom>
              <a:avLst/>
              <a:gdLst/>
              <a:ahLst/>
              <a:cxnLst/>
              <a:rect l="l" t="t" r="r" b="b"/>
              <a:pathLst>
                <a:path w="6184170" h="6184170">
                  <a:moveTo>
                    <a:pt x="0" y="0"/>
                  </a:moveTo>
                  <a:lnTo>
                    <a:pt x="6184170" y="0"/>
                  </a:lnTo>
                  <a:lnTo>
                    <a:pt x="6184170" y="6184170"/>
                  </a:lnTo>
                  <a:lnTo>
                    <a:pt x="0" y="6184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Rectangle 11"/>
          <p:cNvSpPr/>
          <p:nvPr/>
        </p:nvSpPr>
        <p:spPr>
          <a:xfrm>
            <a:off x="2976831" y="1409700"/>
            <a:ext cx="12437443" cy="419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65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8500" b="1">
                <a:solidFill>
                  <a:srgbClr val="1F49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 Đạo hàm </a:t>
            </a:r>
            <a:r>
              <a:rPr lang="vi-VN" sz="8500" b="1">
                <a:solidFill>
                  <a:srgbClr val="1F49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</a:t>
            </a:r>
            <a:endParaRPr lang="en-US" sz="8500" b="1" smtClean="0">
              <a:solidFill>
                <a:srgbClr val="1F497D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65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8500" b="1" smtClean="0">
                <a:solidFill>
                  <a:srgbClr val="1F49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hàm </a:t>
            </a:r>
            <a:r>
              <a:rPr lang="vi-VN" sz="8500" b="1">
                <a:solidFill>
                  <a:srgbClr val="1F49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số hợp</a:t>
            </a:r>
            <a:endParaRPr kumimoji="0" lang="vi-VN" sz="85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14325600" y="6692855"/>
            <a:ext cx="2743200" cy="3435760"/>
          </a:xfrm>
          <a:custGeom>
            <a:avLst/>
            <a:gdLst/>
            <a:ahLst/>
            <a:cxnLst/>
            <a:rect l="l" t="t" r="r" b="b"/>
            <a:pathLst>
              <a:path w="6093762" h="7200900">
                <a:moveTo>
                  <a:pt x="6093761" y="0"/>
                </a:moveTo>
                <a:lnTo>
                  <a:pt x="0" y="0"/>
                </a:lnTo>
                <a:lnTo>
                  <a:pt x="0" y="7200900"/>
                </a:lnTo>
                <a:lnTo>
                  <a:pt x="6093761" y="7200900"/>
                </a:lnTo>
                <a:lnTo>
                  <a:pt x="60937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41600">
            <a:off x="608404" y="305780"/>
            <a:ext cx="2218262" cy="18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96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5000" y="618166"/>
            <a:ext cx="681775" cy="668665"/>
          </a:xfrm>
          <a:prstGeom prst="rect">
            <a:avLst/>
          </a:prstGeom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16042" y="760939"/>
            <a:ext cx="7367337" cy="1143002"/>
            <a:chOff x="304800" y="227302"/>
            <a:chExt cx="20715690" cy="1181543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304800" y="227302"/>
              <a:ext cx="20715690" cy="1181543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8167" y="256609"/>
              <a:ext cx="19031016" cy="9946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nl-NL" sz="4300" b="1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Khái niệm hàm số hợp</a:t>
              </a:r>
              <a:endParaRPr kumimoji="0" lang="en-US" sz="43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38200" y="2600815"/>
                <a:ext cx="16535400" cy="5819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 của một chiếc đĩa kim loại hình tròn bán kính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được cho bởi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Bán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kính thay đổi theo nhiệt độ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𝑟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𝑟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nl-NL" sz="4000" kern="100" smtClean="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Khi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đó: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40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→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là hàm số hợp của hàm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𝑆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𝑟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𝑟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00815"/>
                <a:ext cx="16535400" cy="5819285"/>
              </a:xfrm>
              <a:prstGeom prst="rect">
                <a:avLst/>
              </a:prstGeom>
              <a:blipFill>
                <a:blip r:embed="rId4"/>
                <a:stretch>
                  <a:fillRect l="-1180" r="-1291" b="-3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5800" y="7886700"/>
            <a:ext cx="1633609" cy="18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48145" y="55404"/>
            <a:ext cx="543931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23900" y="1866900"/>
                <a:ext cx="13251730" cy="6008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vật được phóng theo phương thẳng đứng lên trên từ mặt đất với vận tốc ban đầu </a:t>
                </a:r>
                <a14:m>
                  <m:oMath xmlns:m="http://schemas.openxmlformats.org/officeDocument/2006/math"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nl-NL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nl-NL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 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 Trong vật lí, ta biết rằng khi bỏ qua sức cản không khí, độ cao </a:t>
                </a:r>
                <a14:m>
                  <m:oMath xmlns:m="http://schemas.openxmlformats.org/officeDocument/2006/math"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h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so với mặt đất (tính bằng mét) của vật tại thời điểm </a:t>
                </a:r>
                <a14:m>
                  <m:oMath xmlns:m="http://schemas.openxmlformats.org/officeDocument/2006/math"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(giây) sau khi phóng được cho bởi công thức sau:</a:t>
                </a:r>
                <a:endParaRPr kumimoji="0" lang="en-US" sz="3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sSup>
                        <m:sSupPr>
                          <m:ctrlP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866900"/>
                <a:ext cx="13251730" cy="6008248"/>
              </a:xfrm>
              <a:prstGeom prst="rect">
                <a:avLst/>
              </a:prstGeom>
              <a:blipFill>
                <a:blip r:embed="rId2"/>
                <a:stretch>
                  <a:fillRect l="-1426" r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0140" flipH="1">
            <a:off x="354441" y="314700"/>
            <a:ext cx="1303430" cy="12325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741" y="1866900"/>
            <a:ext cx="3008948" cy="5943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723899" y="7886700"/>
                <a:ext cx="1668378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trong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nl-NL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nl-NL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vận tốc ban đầu của vật, </a:t>
                </a:r>
                <a14:m>
                  <m:oMath xmlns:m="http://schemas.openxmlformats.org/officeDocument/2006/math"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𝑔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=9,8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𝑚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kumimoji="0" lang="nl-NL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gia tốc rơi tự do. Hãy tính vận tốc của vật khi nó đạt độ cao cực đại và khi nó chạm đất.</a:t>
                </a:r>
                <a:endParaRPr kumimoji="0" lang="en-US" sz="3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" y="7886700"/>
                <a:ext cx="16683789" cy="1754326"/>
              </a:xfrm>
              <a:prstGeom prst="rect">
                <a:avLst/>
              </a:prstGeom>
              <a:blipFill>
                <a:blip r:embed="rId6"/>
                <a:stretch>
                  <a:fillRect l="-1133" r="-109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7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1466290" y="342900"/>
            <a:ext cx="15314173" cy="6172199"/>
            <a:chOff x="2093981" y="951497"/>
            <a:chExt cx="14020800" cy="6150520"/>
          </a:xfrm>
        </p:grpSpPr>
        <p:grpSp>
          <p:nvGrpSpPr>
            <p:cNvPr id="14" name="Group 11"/>
            <p:cNvGrpSpPr/>
            <p:nvPr/>
          </p:nvGrpSpPr>
          <p:grpSpPr>
            <a:xfrm>
              <a:off x="2093981" y="951497"/>
              <a:ext cx="14020800" cy="6150520"/>
              <a:chOff x="0" y="0"/>
              <a:chExt cx="3449687" cy="740351"/>
            </a:xfrm>
          </p:grpSpPr>
          <p:sp>
            <p:nvSpPr>
              <p:cNvPr id="16" name="Freeform 12"/>
              <p:cNvSpPr/>
              <p:nvPr/>
            </p:nvSpPr>
            <p:spPr>
              <a:xfrm>
                <a:off x="48260" y="40203"/>
                <a:ext cx="3401427" cy="700148"/>
              </a:xfrm>
              <a:custGeom>
                <a:avLst/>
                <a:gdLst/>
                <a:ahLst/>
                <a:cxnLst/>
                <a:rect l="l" t="t" r="r" b="b"/>
                <a:pathLst>
                  <a:path w="3374609" h="703873">
                    <a:moveTo>
                      <a:pt x="0" y="0"/>
                    </a:moveTo>
                    <a:lnTo>
                      <a:pt x="3374609" y="0"/>
                    </a:lnTo>
                    <a:lnTo>
                      <a:pt x="3374609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3"/>
              <p:cNvSpPr/>
              <p:nvPr/>
            </p:nvSpPr>
            <p:spPr>
              <a:xfrm>
                <a:off x="6350" y="6350"/>
                <a:ext cx="3374610" cy="703873"/>
              </a:xfrm>
              <a:custGeom>
                <a:avLst/>
                <a:gdLst/>
                <a:ahLst/>
                <a:cxnLst/>
                <a:rect l="l" t="t" r="r" b="b"/>
                <a:pathLst>
                  <a:path w="3374610" h="703873">
                    <a:moveTo>
                      <a:pt x="0" y="0"/>
                    </a:moveTo>
                    <a:lnTo>
                      <a:pt x="3374610" y="0"/>
                    </a:lnTo>
                    <a:lnTo>
                      <a:pt x="3374610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FFE8E7"/>
              </a:solidFill>
            </p:spPr>
          </p:sp>
          <p:sp>
            <p:nvSpPr>
              <p:cNvPr id="18" name="Freeform 14"/>
              <p:cNvSpPr/>
              <p:nvPr/>
            </p:nvSpPr>
            <p:spPr>
              <a:xfrm>
                <a:off x="0" y="0"/>
                <a:ext cx="3387310" cy="716573"/>
              </a:xfrm>
              <a:custGeom>
                <a:avLst/>
                <a:gdLst/>
                <a:ahLst/>
                <a:cxnLst/>
                <a:rect l="l" t="t" r="r" b="b"/>
                <a:pathLst>
                  <a:path w="3387310" h="716573">
                    <a:moveTo>
                      <a:pt x="3387310" y="716573"/>
                    </a:moveTo>
                    <a:lnTo>
                      <a:pt x="0" y="716573"/>
                    </a:lnTo>
                    <a:lnTo>
                      <a:pt x="0" y="0"/>
                    </a:lnTo>
                    <a:lnTo>
                      <a:pt x="3387310" y="0"/>
                    </a:lnTo>
                    <a:lnTo>
                      <a:pt x="3387310" y="716573"/>
                    </a:lnTo>
                    <a:close/>
                    <a:moveTo>
                      <a:pt x="12700" y="703873"/>
                    </a:moveTo>
                    <a:lnTo>
                      <a:pt x="3374610" y="703873"/>
                    </a:lnTo>
                    <a:lnTo>
                      <a:pt x="3374610" y="12700"/>
                    </a:lnTo>
                    <a:lnTo>
                      <a:pt x="12700" y="12700"/>
                    </a:lnTo>
                    <a:lnTo>
                      <a:pt x="1270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5"/>
                <p:cNvSpPr txBox="1"/>
                <p:nvPr/>
              </p:nvSpPr>
              <p:spPr>
                <a:xfrm>
                  <a:off x="2425875" y="2581755"/>
                  <a:ext cx="13045953" cy="384629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nl-NL" sz="4000" kern="10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Giả sử </a:t>
                  </a:r>
                  <a14:m>
                    <m:oMath xmlns:m="http://schemas.openxmlformats.org/officeDocument/2006/math"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nl-NL" sz="4000" kern="100" smtClean="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</a:t>
                  </a:r>
                  <a:r>
                    <a:rPr lang="nl-NL" sz="40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hàm số xác định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nl-NL" sz="40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có tập giá trị chứa trong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nl-NL" sz="40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r>
                    <a:rPr lang="nl-NL" sz="40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hàm số xác định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nl-NL" sz="40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. Hàm số </a:t>
                  </a:r>
                  <a14:m>
                    <m:oMath xmlns:m="http://schemas.openxmlformats.org/officeDocument/2006/math"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nl-NL" sz="40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được gọi là hàm số hợp của hàm số </a:t>
                  </a:r>
                  <a14:m>
                    <m:oMath xmlns:m="http://schemas.openxmlformats.org/officeDocument/2006/math"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r>
                    <a:rPr lang="nl-NL" sz="40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875" y="2581755"/>
                  <a:ext cx="13045953" cy="3846292"/>
                </a:xfrm>
                <a:prstGeom prst="rect">
                  <a:avLst/>
                </a:prstGeom>
                <a:blipFill>
                  <a:blip r:embed="rId4"/>
                  <a:stretch>
                    <a:fillRect l="-2139" r="-2139" b="-28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/>
          <p:cNvSpPr/>
          <p:nvPr/>
        </p:nvSpPr>
        <p:spPr>
          <a:xfrm>
            <a:off x="7130908" y="851237"/>
            <a:ext cx="38603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386780" y="7734300"/>
            <a:ext cx="2177168" cy="2105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000" y="1337726"/>
            <a:ext cx="422046" cy="41393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32" y="7051977"/>
            <a:ext cx="10048104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351547" y="571500"/>
            <a:ext cx="14385758" cy="2711484"/>
            <a:chOff x="1904933" y="1731931"/>
            <a:chExt cx="14070281" cy="2711484"/>
          </a:xfrm>
        </p:grpSpPr>
        <p:sp>
          <p:nvSpPr>
            <p:cNvPr id="20" name="Horizontal Scroll 19"/>
            <p:cNvSpPr/>
            <p:nvPr/>
          </p:nvSpPr>
          <p:spPr>
            <a:xfrm>
              <a:off x="2430559" y="1731931"/>
              <a:ext cx="2393281" cy="1219200"/>
            </a:xfrm>
            <a:prstGeom prst="horizontalScroll">
              <a:avLst/>
            </a:prstGeom>
            <a:solidFill>
              <a:srgbClr val="FFE8E7"/>
            </a:solidFill>
            <a:ln>
              <a:solidFill>
                <a:srgbClr val="DA7075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</a:t>
              </a:r>
              <a:r>
                <a:rPr kumimoji="0" lang="en-US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904933" y="3281558"/>
                  <a:ext cx="14070281" cy="116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5000"/>
                    </a:lnSpc>
                    <a:spcBef>
                      <a:spcPts val="300"/>
                    </a:spcBef>
                    <a:spcAft>
                      <a:spcPts val="30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di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ễ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ố </m:t>
                        </m:r>
                        <m:r>
                          <a:rPr kumimoji="0" lang="en-US" sz="41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kumimoji="0" lang="nl-NL" sz="41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0" lang="nl-NL" sz="41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nl-NL" sz="4100" b="0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1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41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1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1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vi-VN" sz="4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ợ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p</m:t>
                        </m:r>
                        <m:r>
                          <m:rPr>
                            <m:nor/>
                          </m:rPr>
                          <a:rPr kumimoji="0" lang="en-US" sz="4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m:t>.</m:t>
                        </m:r>
                      </m:oMath>
                    </m:oMathPara>
                  </a14:m>
                  <a:endParaRPr kumimoji="0" lang="vi-VN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933" y="3281558"/>
                  <a:ext cx="14070281" cy="116185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 21"/>
          <p:cNvSpPr/>
          <p:nvPr/>
        </p:nvSpPr>
        <p:spPr>
          <a:xfrm>
            <a:off x="8534400" y="3851144"/>
            <a:ext cx="1321196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1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1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1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84947" y="5340384"/>
                <a:ext cx="14983211" cy="2174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5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a:rPr lang="en-US" sz="41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41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41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41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1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1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1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41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10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ợ</m:t>
                      </m:r>
                      <m:r>
                        <m:rPr>
                          <m:nor/>
                        </m:rPr>
                        <a:rPr lang="en-US" sz="41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ố</m:t>
                      </m:r>
                      <m:r>
                        <a:rPr lang="en-US" sz="41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1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41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41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100" b="0" i="1" kern="1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41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1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100" b="0" i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m:t>i</m:t>
                      </m:r>
                    </m:oMath>
                  </m:oMathPara>
                </a14:m>
                <a:endParaRPr lang="en-US" sz="4100" b="0" i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lvl="0" algn="just">
                  <a:lnSpc>
                    <a:spcPct val="155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1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nl-NL" sz="41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1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1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1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1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sz="41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947" y="5340384"/>
                <a:ext cx="14983211" cy="2174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/>
          <p:cNvGrpSpPr/>
          <p:nvPr/>
        </p:nvGrpSpPr>
        <p:grpSpPr>
          <a:xfrm rot="5400000">
            <a:off x="8182402" y="-400620"/>
            <a:ext cx="1752600" cy="19946204"/>
            <a:chOff x="0" y="0"/>
            <a:chExt cx="2980941" cy="2823899"/>
          </a:xfrm>
        </p:grpSpPr>
        <p:sp>
          <p:nvSpPr>
            <p:cNvPr id="10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1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152" y="7734300"/>
            <a:ext cx="1572011" cy="2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830" y="488655"/>
            <a:ext cx="1047170" cy="10471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5564">
            <a:off x="16268510" y="7147392"/>
            <a:ext cx="2565200" cy="29618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76663" y="22057"/>
            <a:ext cx="8129337" cy="1143001"/>
            <a:chOff x="304800" y="227301"/>
            <a:chExt cx="15332754" cy="1181542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304800" y="227301"/>
              <a:ext cx="15332754" cy="1181542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9806" y="260471"/>
              <a:ext cx="13989997" cy="973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1200"/>
                </a:spcAft>
              </a:pPr>
              <a:r>
                <a:rPr lang="nl-NL" sz="4200" b="1" kern="100">
                  <a:solidFill>
                    <a:prstClr val="black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b) Đạo hàm của hàm số hợp</a:t>
              </a:r>
              <a:endParaRPr kumimoji="0" lang="en-US" sz="4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29000" y="1546058"/>
            <a:ext cx="14478000" cy="3556999"/>
            <a:chOff x="852819" y="526876"/>
            <a:chExt cx="14478000" cy="35569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52819" y="526876"/>
                  <a:ext cx="14478000" cy="355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37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</a:t>
                  </a:r>
                  <a:r>
                    <a:rPr lang="vi-VN" sz="3700" b="1" i="1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Nhận </a:t>
                  </a:r>
                  <a:r>
                    <a:rPr lang="vi-VN" sz="3700" b="1" i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biết quy tắc đạo hàm của hàm </a:t>
                  </a:r>
                  <a:r>
                    <a:rPr lang="vi-VN" sz="3700" b="1" i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 </a:t>
                  </a:r>
                  <a:r>
                    <a:rPr lang="vi-VN" sz="3700" b="1" i="1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hợp</a:t>
                  </a:r>
                  <a:endParaRPr lang="en-US" sz="3700" b="1" i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vi-VN" sz="37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Cho </a:t>
                  </a:r>
                  <a:r>
                    <a:rPr lang="vi-VN" sz="3700">
                      <a:latin typeface="Arial" panose="020B0604020202020204" pitchFamily="34" charset="0"/>
                      <a:cs typeface="Arial" panose="020B0604020202020204" pitchFamily="34" charset="0"/>
                    </a:rPr>
                    <a:t>các hàm số </a:t>
                  </a:r>
                  <a14:m>
                    <m:oMath xmlns:m="http://schemas.openxmlformats.org/officeDocument/2006/math"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vi-VN" sz="37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en-US" sz="3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vi-VN" sz="3700">
                      <a:latin typeface="Arial" panose="020B0604020202020204" pitchFamily="34" charset="0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3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vi-VN" sz="37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vi-VN" sz="3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</m:t>
                      </m:r>
                    </m:oMath>
                  </a14:m>
                  <a:endParaRPr lang="en-US" sz="370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vi-VN" sz="37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vi-VN" sz="3700">
                      <a:latin typeface="Arial" panose="020B0604020202020204" pitchFamily="34" charset="0"/>
                      <a:cs typeface="Arial" panose="020B0604020202020204" pitchFamily="34" charset="0"/>
                    </a:rPr>
                    <a:t>) Viết công thức của hàm số hợp </a:t>
                  </a:r>
                  <a14:m>
                    <m:oMath xmlns:m="http://schemas.openxmlformats.org/officeDocument/2006/math"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vi-VN" sz="37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vi-VN" sz="3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vi-VN" sz="3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vi-VN" sz="3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vi-VN" sz="3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vi-VN" sz="3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))</m:t>
                          </m:r>
                        </m:e>
                        <m:sup>
                          <m:r>
                            <a:rPr lang="en-US" sz="3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3700">
                      <a:latin typeface="Arial" panose="020B0604020202020204" pitchFamily="34" charset="0"/>
                      <a:cs typeface="Arial" panose="020B0604020202020204" pitchFamily="34" charset="0"/>
                    </a:rPr>
                    <a:t> theo biến </a:t>
                  </a:r>
                  <a14:m>
                    <m:oMath xmlns:m="http://schemas.openxmlformats.org/officeDocument/2006/math"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a14:m>
                  <a:r>
                    <a:rPr lang="vi-VN" sz="37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vi-VN" sz="37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vi-VN" sz="3700">
                      <a:latin typeface="Arial" panose="020B0604020202020204" pitchFamily="34" charset="0"/>
                      <a:cs typeface="Arial" panose="020B0604020202020204" pitchFamily="34" charset="0"/>
                    </a:rPr>
                    <a:t>b) Tính và so sánh: </a:t>
                  </a:r>
                  <a14:m>
                    <m:oMath xmlns:m="http://schemas.openxmlformats.org/officeDocument/2006/math"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′(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vi-VN" sz="3700">
                      <a:latin typeface="Arial" panose="020B0604020202020204" pitchFamily="34" charset="0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 (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. 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 (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37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).</m:t>
                      </m:r>
                    </m:oMath>
                  </a14:m>
                  <a:endParaRPr lang="vi-VN" sz="37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19" y="526876"/>
                  <a:ext cx="14478000" cy="3556999"/>
                </a:xfrm>
                <a:prstGeom prst="rect">
                  <a:avLst/>
                </a:prstGeom>
                <a:blipFill>
                  <a:blip r:embed="rId4"/>
                  <a:stretch>
                    <a:fillRect l="-1347"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872450" y="618175"/>
              <a:ext cx="1718872" cy="780023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8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  <a:endParaRPr lang="en-US" sz="3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460409" y="5456992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7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7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429000" y="6331367"/>
                <a:ext cx="13030199" cy="381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7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7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7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37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7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7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7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)=2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en-US" sz="37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700" kern="1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kern="1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)⋅</m:t>
                    </m:r>
                    <m:sSup>
                      <m:sSupPr>
                        <m:ctrlPr>
                          <a:rPr lang="en-US" sz="37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)=2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⋅2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7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7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7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)⋅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331367"/>
                <a:ext cx="13030199" cy="3816429"/>
              </a:xfrm>
              <a:prstGeom prst="rect">
                <a:avLst/>
              </a:prstGeom>
              <a:blipFill>
                <a:blip r:embed="rId5"/>
                <a:stretch>
                  <a:fillRect l="-1497" b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"/>
          <p:cNvGrpSpPr/>
          <p:nvPr/>
        </p:nvGrpSpPr>
        <p:grpSpPr>
          <a:xfrm>
            <a:off x="-609600" y="-16042"/>
            <a:ext cx="2319542" cy="10638154"/>
            <a:chOff x="0" y="0"/>
            <a:chExt cx="1389657" cy="2801818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1389657" cy="2801819"/>
            </a:xfrm>
            <a:custGeom>
              <a:avLst/>
              <a:gdLst/>
              <a:ahLst/>
              <a:cxnLst/>
              <a:rect l="l" t="t" r="r" b="b"/>
              <a:pathLst>
                <a:path w="1389657" h="2801819">
                  <a:moveTo>
                    <a:pt x="0" y="0"/>
                  </a:moveTo>
                  <a:lnTo>
                    <a:pt x="1389657" y="0"/>
                  </a:lnTo>
                  <a:lnTo>
                    <a:pt x="1389657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23" name="TextBox 4"/>
            <p:cNvSpPr txBox="1"/>
            <p:nvPr/>
          </p:nvSpPr>
          <p:spPr>
            <a:xfrm>
              <a:off x="0" y="-38100"/>
              <a:ext cx="1389657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0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1295400" y="723900"/>
            <a:ext cx="15837173" cy="7696203"/>
            <a:chOff x="2093981" y="951497"/>
            <a:chExt cx="13958981" cy="6090223"/>
          </a:xfrm>
        </p:grpSpPr>
        <p:grpSp>
          <p:nvGrpSpPr>
            <p:cNvPr id="14" name="Group 11"/>
            <p:cNvGrpSpPr/>
            <p:nvPr/>
          </p:nvGrpSpPr>
          <p:grpSpPr>
            <a:xfrm>
              <a:off x="2093981" y="951497"/>
              <a:ext cx="13958981" cy="6090223"/>
              <a:chOff x="0" y="0"/>
              <a:chExt cx="3434477" cy="733093"/>
            </a:xfrm>
          </p:grpSpPr>
          <p:sp>
            <p:nvSpPr>
              <p:cNvPr id="16" name="Freeform 12"/>
              <p:cNvSpPr/>
              <p:nvPr/>
            </p:nvSpPr>
            <p:spPr>
              <a:xfrm>
                <a:off x="33050" y="32945"/>
                <a:ext cx="3401427" cy="700148"/>
              </a:xfrm>
              <a:custGeom>
                <a:avLst/>
                <a:gdLst/>
                <a:ahLst/>
                <a:cxnLst/>
                <a:rect l="l" t="t" r="r" b="b"/>
                <a:pathLst>
                  <a:path w="3374609" h="703873">
                    <a:moveTo>
                      <a:pt x="0" y="0"/>
                    </a:moveTo>
                    <a:lnTo>
                      <a:pt x="3374609" y="0"/>
                    </a:lnTo>
                    <a:lnTo>
                      <a:pt x="3374609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3"/>
              <p:cNvSpPr/>
              <p:nvPr/>
            </p:nvSpPr>
            <p:spPr>
              <a:xfrm>
                <a:off x="6350" y="6350"/>
                <a:ext cx="3374610" cy="703873"/>
              </a:xfrm>
              <a:custGeom>
                <a:avLst/>
                <a:gdLst/>
                <a:ahLst/>
                <a:cxnLst/>
                <a:rect l="l" t="t" r="r" b="b"/>
                <a:pathLst>
                  <a:path w="3374610" h="703873">
                    <a:moveTo>
                      <a:pt x="0" y="0"/>
                    </a:moveTo>
                    <a:lnTo>
                      <a:pt x="3374610" y="0"/>
                    </a:lnTo>
                    <a:lnTo>
                      <a:pt x="3374610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FFE8E7"/>
              </a:solidFill>
            </p:spPr>
          </p:sp>
          <p:sp>
            <p:nvSpPr>
              <p:cNvPr id="18" name="Freeform 14"/>
              <p:cNvSpPr/>
              <p:nvPr/>
            </p:nvSpPr>
            <p:spPr>
              <a:xfrm>
                <a:off x="0" y="0"/>
                <a:ext cx="3387310" cy="716573"/>
              </a:xfrm>
              <a:custGeom>
                <a:avLst/>
                <a:gdLst/>
                <a:ahLst/>
                <a:cxnLst/>
                <a:rect l="l" t="t" r="r" b="b"/>
                <a:pathLst>
                  <a:path w="3387310" h="716573">
                    <a:moveTo>
                      <a:pt x="3387310" y="716573"/>
                    </a:moveTo>
                    <a:lnTo>
                      <a:pt x="0" y="716573"/>
                    </a:lnTo>
                    <a:lnTo>
                      <a:pt x="0" y="0"/>
                    </a:lnTo>
                    <a:lnTo>
                      <a:pt x="3387310" y="0"/>
                    </a:lnTo>
                    <a:lnTo>
                      <a:pt x="3387310" y="716573"/>
                    </a:lnTo>
                    <a:close/>
                    <a:moveTo>
                      <a:pt x="12700" y="703873"/>
                    </a:moveTo>
                    <a:lnTo>
                      <a:pt x="3374610" y="703873"/>
                    </a:lnTo>
                    <a:lnTo>
                      <a:pt x="3374610" y="12700"/>
                    </a:lnTo>
                    <a:lnTo>
                      <a:pt x="12700" y="12700"/>
                    </a:lnTo>
                    <a:lnTo>
                      <a:pt x="1270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5"/>
                <p:cNvSpPr txBox="1"/>
                <p:nvPr/>
              </p:nvSpPr>
              <p:spPr>
                <a:xfrm>
                  <a:off x="2914226" y="2579576"/>
                  <a:ext cx="12208780" cy="405569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75000"/>
                    </a:lnSpc>
                  </a:pPr>
                  <a:r>
                    <a:rPr lang="en-US" sz="4500" kern="1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Nếu hàm số </a:t>
                  </a:r>
                  <a14:m>
                    <m:oMath xmlns:m="http://schemas.openxmlformats.org/officeDocument/2006/math"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45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45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5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500" kern="1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có đạo hàm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sz="4500" kern="1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4500" kern="1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và hàm số </a:t>
                  </a:r>
                  <a14:m>
                    <m:oMath xmlns:m="http://schemas.openxmlformats.org/officeDocument/2006/math"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5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45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45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500" kern="1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có đạo hàm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sz="4500" kern="1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a14:m>
                  <a:r>
                    <a:rPr lang="en-US" sz="4500" kern="1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thì hàm số hợp </a:t>
                  </a:r>
                  <a:r>
                    <a:rPr lang="en-US" sz="4500" kern="100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5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45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45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5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))</m:t>
                      </m:r>
                    </m:oMath>
                  </a14:m>
                  <a:r>
                    <a:rPr lang="en-US" sz="4500" kern="1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có đạo hàm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5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sz="4500" kern="1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sz="45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4500" kern="1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là</a:t>
                  </a:r>
                </a:p>
                <a:p>
                  <a:pPr algn="just">
                    <a:lnSpc>
                      <a:spcPct val="17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4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45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226" y="2579576"/>
                  <a:ext cx="12208780" cy="4055694"/>
                </a:xfrm>
                <a:prstGeom prst="rect">
                  <a:avLst/>
                </a:prstGeom>
                <a:blipFill>
                  <a:blip r:embed="rId4"/>
                  <a:stretch>
                    <a:fillRect l="-2509" r="-2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/>
          <p:cNvSpPr/>
          <p:nvPr/>
        </p:nvSpPr>
        <p:spPr>
          <a:xfrm>
            <a:off x="7199037" y="1229226"/>
            <a:ext cx="372409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111298" y="6543935"/>
            <a:ext cx="2871246" cy="2748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1300570"/>
            <a:ext cx="422046" cy="4139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5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0" y="0"/>
            <a:ext cx="16402467" cy="10287000"/>
            <a:chOff x="0" y="0"/>
            <a:chExt cx="4101451" cy="2801818"/>
          </a:xfrm>
          <a:solidFill>
            <a:srgbClr val="F3D0D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101451" cy="2801819"/>
            </a:xfrm>
            <a:custGeom>
              <a:avLst/>
              <a:gdLst/>
              <a:ahLst/>
              <a:cxnLst/>
              <a:rect l="l" t="t" r="r" b="b"/>
              <a:pathLst>
                <a:path w="4101451" h="2801819">
                  <a:moveTo>
                    <a:pt x="0" y="0"/>
                  </a:moveTo>
                  <a:lnTo>
                    <a:pt x="4101451" y="0"/>
                  </a:lnTo>
                  <a:lnTo>
                    <a:pt x="4101451" y="2801819"/>
                  </a:lnTo>
                  <a:lnTo>
                    <a:pt x="0" y="2801819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01451" cy="28399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" y="266700"/>
            <a:ext cx="13202652" cy="1112921"/>
            <a:chOff x="1775488" y="1910690"/>
            <a:chExt cx="12913121" cy="1112921"/>
          </a:xfrm>
        </p:grpSpPr>
        <p:sp>
          <p:nvSpPr>
            <p:cNvPr id="12" name="Horizontal Scroll 11"/>
            <p:cNvSpPr/>
            <p:nvPr/>
          </p:nvSpPr>
          <p:spPr>
            <a:xfrm>
              <a:off x="1775488" y="1956811"/>
              <a:ext cx="2393281" cy="1066800"/>
            </a:xfrm>
            <a:prstGeom prst="horizontalScroll">
              <a:avLst/>
            </a:prstGeom>
            <a:solidFill>
              <a:srgbClr val="FFE8E7"/>
            </a:solidFill>
            <a:ln>
              <a:solidFill>
                <a:srgbClr val="DA7075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352620" y="1910690"/>
                  <a:ext cx="10335989" cy="10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sz="380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e>
                      </m:rad>
                    </m:oMath>
                  </a14:m>
                  <a:endParaRPr lang="vi-VN" sz="38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620" y="1910690"/>
                  <a:ext cx="10335989" cy="1076770"/>
                </a:xfrm>
                <a:prstGeom prst="rect">
                  <a:avLst/>
                </a:prstGeom>
                <a:blipFill>
                  <a:blip r:embed="rId4"/>
                  <a:stretch>
                    <a:fillRect l="-1903" b="-96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9964" y="571500"/>
            <a:ext cx="1980615" cy="24475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09463" y="1638300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8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09600" y="2400300"/>
                <a:ext cx="15925800" cy="4866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Đặ</m:t>
                    </m:r>
                    <m:r>
                      <m:rPr>
                        <m:nor/>
                      </m:rPr>
                      <a:rPr lang="en-US" sz="380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380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  <m:r>
                      <m:rPr>
                        <m:nor/>
                      </m:rPr>
                      <a:rPr lang="en-US" sz="38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8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38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ì 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rad>
                    <m:r>
                      <m:rPr>
                        <m:nor/>
                      </m:rPr>
                      <a:rPr lang="en-US" sz="38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8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38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à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rad>
                      </m:den>
                    </m:f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 công thức đạo hàm của hàm số hợp, ta có: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đạo hàm của hàm số đã cho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vi-VN" sz="3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00300"/>
                <a:ext cx="15925800" cy="4866204"/>
              </a:xfrm>
              <a:prstGeom prst="rect">
                <a:avLst/>
              </a:prstGeom>
              <a:blipFill>
                <a:blip r:embed="rId6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62000" y="7353300"/>
                <a:ext cx="17145000" cy="2556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thực hành, ta thường trình bày ngắn gọn như sau: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vi-VN" sz="3800">
                                <a:solidFill>
                                  <a:prstClr val="black"/>
                                </a:solidFill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800" smtClean="0"/>
                  <a:t> </a:t>
                </a:r>
                <a:endParaRPr lang="en-US" sz="380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353300"/>
                <a:ext cx="17145000" cy="2556662"/>
              </a:xfrm>
              <a:prstGeom prst="rect">
                <a:avLst/>
              </a:prstGeom>
              <a:blipFill>
                <a:blip r:embed="rId7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3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51943" y="550689"/>
            <a:ext cx="422046" cy="413930"/>
          </a:xfrm>
          <a:prstGeom prst="rect">
            <a:avLst/>
          </a:prstGeom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990600" y="757654"/>
            <a:ext cx="15525991" cy="1908863"/>
            <a:chOff x="533400" y="274195"/>
            <a:chExt cx="15525991" cy="1908863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274195"/>
              <a:ext cx="13783232" cy="1380848"/>
              <a:chOff x="824162" y="823500"/>
              <a:chExt cx="13783232" cy="13808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929994" y="823500"/>
                <a:ext cx="9677400" cy="1057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65000"/>
                  </a:lnSpc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đạo hàm của các hàm số sau:</a:t>
                </a:r>
                <a:endParaRPr lang="vi-VN" sz="3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824162" y="1040349"/>
                <a:ext cx="3770011" cy="1163999"/>
              </a:xfrm>
              <a:prstGeom prst="roundRect">
                <a:avLst/>
              </a:prstGeom>
              <a:solidFill>
                <a:srgbClr val="B72F35"/>
              </a:solidFill>
              <a:ln>
                <a:solidFill>
                  <a:srgbClr val="DA7075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Luyện tập 2</a:t>
                </a:r>
                <a:endParaRPr lang="en-US" sz="43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/>
                <p:cNvSpPr/>
                <p:nvPr/>
              </p:nvSpPr>
              <p:spPr>
                <a:xfrm>
                  <a:off x="4615169" y="1361486"/>
                  <a:ext cx="11444222" cy="8215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nl-NL" sz="3800" kern="100" smtClean="0"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nl-NL" sz="3800" kern="100" smtClean="0"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3800" b="0" i="1" kern="100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8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8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8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b="0" i="1" kern="1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kern="1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b="0" i="1" kern="1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kern="1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38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800" b="0" i="0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                           </m:t>
                        </m:r>
                        <m:r>
                          <m:rPr>
                            <m:nor/>
                          </m:rPr>
                          <a:rPr lang="nl-NL" sz="3800" kern="100"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nl-NL" sz="3800" kern="100">
                            <a:latin typeface="Arial" panose="020B0604020202020204" pitchFamily="34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3800" b="0" i="1" kern="100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8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8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8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sz="3800"/>
                </a:p>
              </p:txBody>
            </p:sp>
          </mc:Choice>
          <mc:Fallback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169" y="1361486"/>
                  <a:ext cx="11444222" cy="82157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096432" y="4372848"/>
                <a:ext cx="16163368" cy="5155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nl-NL" sz="3800" kern="1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a)</a:t>
                </a:r>
                <a:r>
                  <a:rPr lang="en-US" sz="38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800" i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i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800" i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800" i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8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 b="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 </m:t>
                    </m:r>
                    <m:r>
                      <a:rPr lang="nl-NL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=10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3800" i="1" kern="100" smtClean="0">
                  <a:effectLst/>
                  <a:latin typeface="Cambria Math" panose="020405030504060302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nl-NL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nl-NL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sup>
                      </m:sSup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.2=20</m:t>
                      </m:r>
                      <m:sSup>
                        <m:sSup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nl-NL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nl-NL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3800" b="0" i="1" kern="100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NL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nl-NL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NL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NL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432" y="4372848"/>
                <a:ext cx="16163368" cy="5155129"/>
              </a:xfrm>
              <a:prstGeom prst="rect">
                <a:avLst/>
              </a:prstGeom>
              <a:blipFill>
                <a:blip r:embed="rId5"/>
                <a:stretch>
                  <a:fillRect l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240655" y="3467100"/>
            <a:ext cx="126989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9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9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9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24396" y="6863570"/>
            <a:ext cx="2451208" cy="30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8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-114300"/>
            <a:ext cx="16078200" cy="13335000"/>
            <a:chOff x="3848458" y="0"/>
            <a:chExt cx="14753656" cy="13335000"/>
          </a:xfrm>
        </p:grpSpPr>
        <p:grpSp>
          <p:nvGrpSpPr>
            <p:cNvPr id="2" name="Group 2"/>
            <p:cNvGrpSpPr/>
            <p:nvPr/>
          </p:nvGrpSpPr>
          <p:grpSpPr>
            <a:xfrm>
              <a:off x="5411443" y="0"/>
              <a:ext cx="13190671" cy="10638154"/>
              <a:chOff x="0" y="0"/>
              <a:chExt cx="3474086" cy="280181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474086" cy="2801819"/>
              </a:xfrm>
              <a:custGeom>
                <a:avLst/>
                <a:gdLst/>
                <a:ahLst/>
                <a:cxnLst/>
                <a:rect l="l" t="t" r="r" b="b"/>
                <a:pathLst>
                  <a:path w="3474086" h="2801819">
                    <a:moveTo>
                      <a:pt x="0" y="0"/>
                    </a:moveTo>
                    <a:lnTo>
                      <a:pt x="3474086" y="0"/>
                    </a:lnTo>
                    <a:lnTo>
                      <a:pt x="3474086" y="2801819"/>
                    </a:lnTo>
                    <a:lnTo>
                      <a:pt x="0" y="2801819"/>
                    </a:lnTo>
                    <a:close/>
                  </a:path>
                </a:pathLst>
              </a:custGeom>
              <a:solidFill>
                <a:srgbClr val="F3D0D2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3474086" cy="28399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848458" y="7150830"/>
              <a:ext cx="6184170" cy="6184170"/>
            </a:xfrm>
            <a:custGeom>
              <a:avLst/>
              <a:gdLst/>
              <a:ahLst/>
              <a:cxnLst/>
              <a:rect l="l" t="t" r="r" b="b"/>
              <a:pathLst>
                <a:path w="6184170" h="6184170">
                  <a:moveTo>
                    <a:pt x="0" y="0"/>
                  </a:moveTo>
                  <a:lnTo>
                    <a:pt x="6184170" y="0"/>
                  </a:lnTo>
                  <a:lnTo>
                    <a:pt x="6184170" y="6184170"/>
                  </a:lnTo>
                  <a:lnTo>
                    <a:pt x="0" y="6184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Rectangle 11"/>
          <p:cNvSpPr/>
          <p:nvPr/>
        </p:nvSpPr>
        <p:spPr>
          <a:xfrm>
            <a:off x="2976831" y="1406282"/>
            <a:ext cx="12437443" cy="419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65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8500" b="1">
                <a:solidFill>
                  <a:srgbClr val="1F49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4. Đạo hàm của hàm số lượng giác</a:t>
            </a:r>
            <a:endParaRPr kumimoji="0" lang="vi-VN" sz="85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14325600" y="6692855"/>
            <a:ext cx="2743200" cy="3435760"/>
          </a:xfrm>
          <a:custGeom>
            <a:avLst/>
            <a:gdLst/>
            <a:ahLst/>
            <a:cxnLst/>
            <a:rect l="l" t="t" r="r" b="b"/>
            <a:pathLst>
              <a:path w="6093762" h="7200900">
                <a:moveTo>
                  <a:pt x="6093761" y="0"/>
                </a:moveTo>
                <a:lnTo>
                  <a:pt x="0" y="0"/>
                </a:lnTo>
                <a:lnTo>
                  <a:pt x="0" y="7200900"/>
                </a:lnTo>
                <a:lnTo>
                  <a:pt x="6093761" y="7200900"/>
                </a:lnTo>
                <a:lnTo>
                  <a:pt x="60937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41600">
            <a:off x="608404" y="305780"/>
            <a:ext cx="2218262" cy="18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68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86692" y="5981700"/>
            <a:ext cx="440615" cy="432142"/>
          </a:xfrm>
          <a:prstGeom prst="rect">
            <a:avLst/>
          </a:prstGeom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457200" y="1227662"/>
            <a:ext cx="17449800" cy="3488712"/>
            <a:chOff x="761999" y="418514"/>
            <a:chExt cx="17449800" cy="34887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1999" y="418514"/>
                  <a:ext cx="17449800" cy="3488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35000"/>
                    </a:lnSpc>
                  </a:pPr>
                  <a:r>
                    <a:rPr lang="en-US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</a:t>
                  </a:r>
                  <a:r>
                    <a:rPr lang="vi-VN" sz="3600" b="1" i="1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Xây </a:t>
                  </a:r>
                  <a:r>
                    <a:rPr lang="vi-VN" sz="3600" b="1" i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dựng công thức tính đạo hàm của hàm số </a:t>
                  </a:r>
                  <a14:m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vi-VN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vi-VN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35000"/>
                    </a:lnSpc>
                  </a:pP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a) Với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a14:m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biến đổi hiệu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– </m:t>
                      </m:r>
                      <m:r>
                        <m:rPr>
                          <m:sty m:val="p"/>
                        </m:rP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 </a:t>
                  </a: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tích</a:t>
                  </a:r>
                  <a:r>
                    <a:rPr lang="vi-VN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vi-VN" sz="3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35000"/>
                    </a:lnSpc>
                  </a:pP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b) Sử dụng đẳng thức giới </a:t>
                  </a: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lim>
                      </m:limLow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vi-V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3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en-US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và </a:t>
                  </a: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kết quả của câu a, tính đạo hàm của hàm số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sin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tại điểm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a14:m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định </a:t>
                  </a: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nghĩa</a:t>
                  </a:r>
                  <a:r>
                    <a:rPr lang="vi-VN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vi-VN" sz="3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418514"/>
                  <a:ext cx="17449800" cy="3488712"/>
                </a:xfrm>
                <a:prstGeom prst="rect">
                  <a:avLst/>
                </a:prstGeom>
                <a:blipFill>
                  <a:blip r:embed="rId4"/>
                  <a:stretch>
                    <a:fillRect l="-1048" r="-1013" b="-31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ounded Rectangle 17"/>
            <p:cNvSpPr/>
            <p:nvPr/>
          </p:nvSpPr>
          <p:spPr>
            <a:xfrm>
              <a:off x="838199" y="491743"/>
              <a:ext cx="1490272" cy="718409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6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lang="en-US" sz="36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-82216"/>
            <a:ext cx="8416568" cy="1079840"/>
            <a:chOff x="304802" y="137598"/>
            <a:chExt cx="15874500" cy="1271246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304802" y="227302"/>
              <a:ext cx="15874500" cy="1181542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834299" y="137598"/>
                  <a:ext cx="15000911" cy="9111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nl-NL" sz="3900" b="1" kern="10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a) Đạo hàm của hàm số </a:t>
                  </a:r>
                  <a14:m>
                    <m:oMath xmlns:m="http://schemas.openxmlformats.org/officeDocument/2006/math">
                      <m:r>
                        <a:rPr lang="nl-NL" sz="39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nl-NL" sz="39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9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39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nl-NL" sz="39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a14:m>
                  <a:endParaRPr lang="en-US" sz="39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299" y="137598"/>
                  <a:ext cx="15000911" cy="911115"/>
                </a:xfrm>
                <a:prstGeom prst="rect">
                  <a:avLst/>
                </a:prstGeom>
                <a:blipFill>
                  <a:blip r:embed="rId5"/>
                  <a:stretch>
                    <a:fillRect l="-2605" b="-46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 21"/>
          <p:cNvSpPr/>
          <p:nvPr/>
        </p:nvSpPr>
        <p:spPr>
          <a:xfrm>
            <a:off x="8576005" y="4838700"/>
            <a:ext cx="121219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6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6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3400" y="5524500"/>
                <a:ext cx="17949471" cy="4625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6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func>
                      <m:func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unc>
                      <m:func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36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36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kì, ta </a:t>
                </a:r>
                <a:r>
                  <a:rPr lang="en-US" sz="36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lim>
                    </m:limLow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lim>
                    </m:limLow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3600" i="1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36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                             </a:t>
                </a:r>
                <a14:m>
                  <m:oMath xmlns:m="http://schemas.openxmlformats.org/officeDocument/2006/math"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lim>
                    </m:limLow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f>
                          <m:f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limLow>
                      <m:limLow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lim>
                    </m:limLow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m:rPr>
                        <m:sty m:val="p"/>
                      </m:rP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f>
                      <m:f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sSub>
                      <m:sSub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6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36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6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đạo hàm là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36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524500"/>
                <a:ext cx="17949471" cy="4625112"/>
              </a:xfrm>
              <a:prstGeom prst="rect">
                <a:avLst/>
              </a:prstGeom>
              <a:blipFill>
                <a:blip r:embed="rId6"/>
                <a:stretch>
                  <a:fillRect l="-1053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9493" y="348781"/>
            <a:ext cx="1371719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6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1295400" y="723900"/>
            <a:ext cx="15837173" cy="7696203"/>
            <a:chOff x="2093981" y="951497"/>
            <a:chExt cx="13958981" cy="6090223"/>
          </a:xfrm>
        </p:grpSpPr>
        <p:grpSp>
          <p:nvGrpSpPr>
            <p:cNvPr id="14" name="Group 11"/>
            <p:cNvGrpSpPr/>
            <p:nvPr/>
          </p:nvGrpSpPr>
          <p:grpSpPr>
            <a:xfrm>
              <a:off x="2093981" y="951497"/>
              <a:ext cx="13958981" cy="6090223"/>
              <a:chOff x="0" y="0"/>
              <a:chExt cx="3434477" cy="733093"/>
            </a:xfrm>
          </p:grpSpPr>
          <p:sp>
            <p:nvSpPr>
              <p:cNvPr id="16" name="Freeform 12"/>
              <p:cNvSpPr/>
              <p:nvPr/>
            </p:nvSpPr>
            <p:spPr>
              <a:xfrm>
                <a:off x="33050" y="32945"/>
                <a:ext cx="3401427" cy="700148"/>
              </a:xfrm>
              <a:custGeom>
                <a:avLst/>
                <a:gdLst/>
                <a:ahLst/>
                <a:cxnLst/>
                <a:rect l="l" t="t" r="r" b="b"/>
                <a:pathLst>
                  <a:path w="3374609" h="703873">
                    <a:moveTo>
                      <a:pt x="0" y="0"/>
                    </a:moveTo>
                    <a:lnTo>
                      <a:pt x="3374609" y="0"/>
                    </a:lnTo>
                    <a:lnTo>
                      <a:pt x="3374609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3"/>
              <p:cNvSpPr/>
              <p:nvPr/>
            </p:nvSpPr>
            <p:spPr>
              <a:xfrm>
                <a:off x="6350" y="6350"/>
                <a:ext cx="3374610" cy="703873"/>
              </a:xfrm>
              <a:custGeom>
                <a:avLst/>
                <a:gdLst/>
                <a:ahLst/>
                <a:cxnLst/>
                <a:rect l="l" t="t" r="r" b="b"/>
                <a:pathLst>
                  <a:path w="3374610" h="703873">
                    <a:moveTo>
                      <a:pt x="0" y="0"/>
                    </a:moveTo>
                    <a:lnTo>
                      <a:pt x="3374610" y="0"/>
                    </a:lnTo>
                    <a:lnTo>
                      <a:pt x="3374610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FFE8E7"/>
              </a:solidFill>
            </p:spPr>
          </p:sp>
          <p:sp>
            <p:nvSpPr>
              <p:cNvPr id="18" name="Freeform 14"/>
              <p:cNvSpPr/>
              <p:nvPr/>
            </p:nvSpPr>
            <p:spPr>
              <a:xfrm>
                <a:off x="0" y="0"/>
                <a:ext cx="3387310" cy="716573"/>
              </a:xfrm>
              <a:custGeom>
                <a:avLst/>
                <a:gdLst/>
                <a:ahLst/>
                <a:cxnLst/>
                <a:rect l="l" t="t" r="r" b="b"/>
                <a:pathLst>
                  <a:path w="3387310" h="716573">
                    <a:moveTo>
                      <a:pt x="3387310" y="716573"/>
                    </a:moveTo>
                    <a:lnTo>
                      <a:pt x="0" y="716573"/>
                    </a:lnTo>
                    <a:lnTo>
                      <a:pt x="0" y="0"/>
                    </a:lnTo>
                    <a:lnTo>
                      <a:pt x="3387310" y="0"/>
                    </a:lnTo>
                    <a:lnTo>
                      <a:pt x="3387310" y="716573"/>
                    </a:lnTo>
                    <a:close/>
                    <a:moveTo>
                      <a:pt x="12700" y="703873"/>
                    </a:moveTo>
                    <a:lnTo>
                      <a:pt x="3374610" y="703873"/>
                    </a:lnTo>
                    <a:lnTo>
                      <a:pt x="3374610" y="12700"/>
                    </a:lnTo>
                    <a:lnTo>
                      <a:pt x="12700" y="12700"/>
                    </a:lnTo>
                    <a:lnTo>
                      <a:pt x="1270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5"/>
                <p:cNvSpPr txBox="1"/>
                <p:nvPr/>
              </p:nvSpPr>
              <p:spPr>
                <a:xfrm>
                  <a:off x="2612860" y="2519277"/>
                  <a:ext cx="13055549" cy="338537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685800" indent="-685800">
                    <a:lnSpc>
                      <a:spcPct val="200000"/>
                    </a:lnSpc>
                    <a:spcAft>
                      <a:spcPts val="800"/>
                    </a:spcAft>
                    <a:buFont typeface="Arial" panose="020B0604020202020204" pitchFamily="34" charset="0"/>
                    <a:buChar char="•"/>
                  </a:pPr>
                  <a:r>
                    <a:rPr lang="nl-NL" sz="4300" kern="10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4300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a14:m>
                  <a:r>
                    <a:rPr lang="nl-NL" sz="43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có đạo hàm trên </a:t>
                  </a:r>
                  <a14:m>
                    <m:oMath xmlns:m="http://schemas.openxmlformats.org/officeDocument/2006/math"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nl-NL" sz="43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3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 sz="4300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nl-NL" sz="43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4300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685800" indent="-685800">
                    <a:lnSpc>
                      <a:spcPct val="200000"/>
                    </a:lnSpc>
                    <a:spcAft>
                      <a:spcPts val="800"/>
                    </a:spcAft>
                    <a:buFont typeface="Arial" panose="020B0604020202020204" pitchFamily="34" charset="0"/>
                    <a:buChar char="•"/>
                  </a:pPr>
                  <a:r>
                    <a:rPr lang="nl-NL" sz="43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Đối với hàm số hợp </a:t>
                  </a:r>
                  <a14:m>
                    <m:oMath xmlns:m="http://schemas.openxmlformats.org/officeDocument/2006/math"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4300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func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 </m:t>
                      </m:r>
                    </m:oMath>
                  </a14:m>
                  <a:r>
                    <a:rPr lang="nl-NL" sz="43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 </m:t>
                      </m:r>
                    </m:oMath>
                  </a14:m>
                  <a:r>
                    <a:rPr lang="nl-NL" sz="43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ta có: </a:t>
                  </a:r>
                  <a:endParaRPr lang="nl-NL" sz="43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20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300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)′</m:t>
                            </m:r>
                          </m:e>
                        </m:func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300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func>
                      </m:oMath>
                    </m:oMathPara>
                  </a14:m>
                  <a:endPara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860" y="2519277"/>
                  <a:ext cx="13055549" cy="3385377"/>
                </a:xfrm>
                <a:prstGeom prst="rect">
                  <a:avLst/>
                </a:prstGeom>
                <a:blipFill>
                  <a:blip r:embed="rId4"/>
                  <a:stretch>
                    <a:fillRect l="-2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/>
          <p:cNvSpPr/>
          <p:nvPr/>
        </p:nvSpPr>
        <p:spPr>
          <a:xfrm>
            <a:off x="7199037" y="1383149"/>
            <a:ext cx="372409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111298" y="6543935"/>
            <a:ext cx="2871246" cy="2748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1300570"/>
            <a:ext cx="422046" cy="4139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6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024433" y="2880836"/>
            <a:ext cx="1350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29858" y="406775"/>
            <a:ext cx="13282363" cy="1806777"/>
            <a:chOff x="601058" y="-7531"/>
            <a:chExt cx="13282363" cy="1806777"/>
          </a:xfrm>
        </p:grpSpPr>
        <p:grpSp>
          <p:nvGrpSpPr>
            <p:cNvPr id="19" name="Group 18"/>
            <p:cNvGrpSpPr/>
            <p:nvPr/>
          </p:nvGrpSpPr>
          <p:grpSpPr>
            <a:xfrm>
              <a:off x="601058" y="419100"/>
              <a:ext cx="10981342" cy="1262094"/>
              <a:chOff x="1767133" y="1910690"/>
              <a:chExt cx="10740524" cy="1262094"/>
            </a:xfrm>
          </p:grpSpPr>
          <p:sp>
            <p:nvSpPr>
              <p:cNvPr id="20" name="Horizontal Scroll 19"/>
              <p:cNvSpPr/>
              <p:nvPr/>
            </p:nvSpPr>
            <p:spPr>
              <a:xfrm>
                <a:off x="1767133" y="1950357"/>
                <a:ext cx="2393281" cy="1222427"/>
              </a:xfrm>
              <a:prstGeom prst="horizontalScroll">
                <a:avLst/>
              </a:prstGeom>
              <a:solidFill>
                <a:srgbClr val="FFE8E7"/>
              </a:solidFill>
              <a:ln>
                <a:solidFill>
                  <a:srgbClr val="DA7075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Ví dụ </a:t>
                </a:r>
                <a:r>
                  <a:rPr kumimoji="0" lang="en-US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352621" y="1910690"/>
                <a:ext cx="8155036" cy="101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 đạo hàm của hàm số</a:t>
                </a:r>
                <a:endPara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9657326" y="-7531"/>
                  <a:ext cx="4226095" cy="1806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d>
                          <m:dPr>
                            <m:ctrlP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0" lang="vi-VN" sz="4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7326" y="-7531"/>
                  <a:ext cx="4226095" cy="18067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600" y="3619500"/>
            <a:ext cx="1024681" cy="10246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925973" y="4652165"/>
                <a:ext cx="13420932" cy="3257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ó </m:t>
                      </m:r>
                    </m:oMath>
                  </m:oMathPara>
                </a14:m>
                <a:endParaRPr kumimoji="0" lang="en-US" sz="4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d>
                        <m:d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d>
                        <m:d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2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973" y="4652165"/>
                <a:ext cx="13420932" cy="3257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"/>
          <p:cNvGrpSpPr/>
          <p:nvPr/>
        </p:nvGrpSpPr>
        <p:grpSpPr>
          <a:xfrm rot="5400000">
            <a:off x="8182402" y="-400620"/>
            <a:ext cx="1752600" cy="19946204"/>
            <a:chOff x="0" y="0"/>
            <a:chExt cx="2980941" cy="2823899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4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4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409" y="991682"/>
            <a:ext cx="17620289" cy="3008818"/>
            <a:chOff x="0" y="0"/>
            <a:chExt cx="3474086" cy="2801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4086" cy="2801819"/>
            </a:xfrm>
            <a:custGeom>
              <a:avLst/>
              <a:gdLst/>
              <a:ahLst/>
              <a:cxnLst/>
              <a:rect l="l" t="t" r="r" b="b"/>
              <a:pathLst>
                <a:path w="3474086" h="2801819">
                  <a:moveTo>
                    <a:pt x="0" y="0"/>
                  </a:moveTo>
                  <a:lnTo>
                    <a:pt x="3474086" y="0"/>
                  </a:lnTo>
                  <a:lnTo>
                    <a:pt x="3474086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8E4E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74086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92200" y="-2541761"/>
            <a:ext cx="5295542" cy="5295542"/>
          </a:xfrm>
          <a:custGeom>
            <a:avLst/>
            <a:gdLst/>
            <a:ahLst/>
            <a:cxnLst/>
            <a:rect l="l" t="t" r="r" b="b"/>
            <a:pathLst>
              <a:path w="5295542" h="5295542">
                <a:moveTo>
                  <a:pt x="0" y="0"/>
                </a:moveTo>
                <a:lnTo>
                  <a:pt x="5295542" y="0"/>
                </a:lnTo>
                <a:lnTo>
                  <a:pt x="5295542" y="5295542"/>
                </a:lnTo>
                <a:lnTo>
                  <a:pt x="0" y="5295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90600" y="8255730"/>
            <a:ext cx="6184170" cy="6184170"/>
          </a:xfrm>
          <a:custGeom>
            <a:avLst/>
            <a:gdLst/>
            <a:ahLst/>
            <a:cxnLst/>
            <a:rect l="l" t="t" r="r" b="b"/>
            <a:pathLst>
              <a:path w="6184170" h="6184170">
                <a:moveTo>
                  <a:pt x="0" y="0"/>
                </a:moveTo>
                <a:lnTo>
                  <a:pt x="6184170" y="0"/>
                </a:lnTo>
                <a:lnTo>
                  <a:pt x="6184170" y="6184170"/>
                </a:lnTo>
                <a:lnTo>
                  <a:pt x="0" y="6184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rgbClr val="FFE8E7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287365" y="4533900"/>
            <a:ext cx="17620290" cy="377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500" b="1">
                <a:solidFill>
                  <a:srgbClr val="C00000"/>
                </a:solidFill>
                <a:cs typeface="Arial" panose="020B0604020202020204" pitchFamily="34" charset="0"/>
              </a:rPr>
              <a:t>BÀI 32. CÁC QUY TẮC </a:t>
            </a:r>
          </a:p>
          <a:p>
            <a:pPr algn="ctr">
              <a:lnSpc>
                <a:spcPct val="150000"/>
              </a:lnSpc>
            </a:pPr>
            <a:r>
              <a:rPr lang="vi-VN" sz="8500" b="1">
                <a:solidFill>
                  <a:srgbClr val="C00000"/>
                </a:solidFill>
                <a:cs typeface="Arial" panose="020B0604020202020204" pitchFamily="34" charset="0"/>
              </a:rPr>
              <a:t>TÍNH ĐẠO HÀM </a:t>
            </a:r>
            <a:endParaRPr lang="vi-VN" sz="85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83682" y="1409700"/>
            <a:ext cx="18362385" cy="181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8500" b="1" kern="0">
                <a:solidFill>
                  <a:schemeClr val="tx2"/>
                </a:solidFill>
                <a:cs typeface="Arial" panose="020B0604020202020204" pitchFamily="34" charset="0"/>
              </a:rPr>
              <a:t>CHƯƠNG IX. ĐẠO HÀM</a:t>
            </a:r>
            <a:endParaRPr lang="vi-VN" sz="8500" b="1" ker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4800" y="8159537"/>
            <a:ext cx="2057400" cy="1847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09717" flipH="1">
            <a:off x="141276" y="3770853"/>
            <a:ext cx="1477742" cy="1044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434992"/>
            <a:ext cx="2362200" cy="10721992"/>
            <a:chOff x="0" y="0"/>
            <a:chExt cx="2980941" cy="2823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504379" y="550501"/>
            <a:ext cx="4105832" cy="1163999"/>
          </a:xfrm>
          <a:prstGeom prst="roundRect">
            <a:avLst/>
          </a:prstGeom>
          <a:solidFill>
            <a:srgbClr val="B72F35"/>
          </a:solidFill>
          <a:ln>
            <a:solidFill>
              <a:srgbClr val="DA707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3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0" y="7764432"/>
            <a:ext cx="1828800" cy="22800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04333" y="556752"/>
            <a:ext cx="483905" cy="474600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8882270" y="4100036"/>
            <a:ext cx="1350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346120" y="5484343"/>
                <a:ext cx="7772400" cy="3850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2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2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2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200" i="1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0" i="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42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2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120" y="5484343"/>
                <a:ext cx="7772400" cy="38501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243847" y="1888923"/>
            <a:ext cx="10626895" cy="1806777"/>
            <a:chOff x="5638800" y="114300"/>
            <a:chExt cx="10626895" cy="1806777"/>
          </a:xfrm>
        </p:grpSpPr>
        <p:sp>
          <p:nvSpPr>
            <p:cNvPr id="20" name="TextBox 19"/>
            <p:cNvSpPr txBox="1"/>
            <p:nvPr/>
          </p:nvSpPr>
          <p:spPr>
            <a:xfrm>
              <a:off x="5638800" y="569337"/>
              <a:ext cx="9677400" cy="101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 đạo hàm của hàm số</a:t>
              </a:r>
              <a:endParaRPr kumimoji="0" lang="vi-VN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/>
                <p:cNvSpPr/>
                <p:nvPr/>
              </p:nvSpPr>
              <p:spPr>
                <a:xfrm>
                  <a:off x="12039600" y="114300"/>
                  <a:ext cx="4226095" cy="1806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d>
                          <m:dPr>
                            <m:ctrlP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kumimoji="0" lang="vi-VN" sz="4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39600" y="114300"/>
                  <a:ext cx="4226095" cy="1806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88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0599" y="1677062"/>
            <a:ext cx="17410366" cy="2648546"/>
            <a:chOff x="761999" y="418514"/>
            <a:chExt cx="17410366" cy="26485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61999" y="418514"/>
                  <a:ext cx="17410366" cy="2648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kumimoji="0" lang="en-US" sz="40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</a:rPr>
                    <a:t>                  </a:t>
                  </a:r>
                  <a:r>
                    <a:rPr lang="vi-VN" sz="4000" b="1" i="1" smtClean="0">
                      <a:solidFill>
                        <a:srgbClr val="C00000"/>
                      </a:solidFill>
                    </a:rPr>
                    <a:t>Xây </a:t>
                  </a:r>
                  <a:r>
                    <a:rPr lang="vi-VN" sz="4000" b="1" i="1">
                      <a:solidFill>
                        <a:srgbClr val="C00000"/>
                      </a:solidFill>
                    </a:rPr>
                    <a:t>dựng công thức tính đạo hàm của hàm số </a:t>
                  </a:r>
                  <a14:m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</a:endParaRPr>
                </a:p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vi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t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  <m:r>
                          <a:rPr lang="vi-VN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4000">
                            <a:solidFill>
                              <a:srgbClr val="000000"/>
                            </a:solidFill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0000"/>
                            </a:solidFill>
                          </a:rPr>
                          <m:t> </m:t>
                        </m:r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00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418514"/>
                  <a:ext cx="17410366" cy="26485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ounded Rectangle 22"/>
            <p:cNvSpPr/>
            <p:nvPr/>
          </p:nvSpPr>
          <p:spPr>
            <a:xfrm>
              <a:off x="951165" y="513077"/>
              <a:ext cx="1718872" cy="843743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lang="en-US" sz="4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8538008" y="4892814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0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5350" y="721513"/>
            <a:ext cx="376975" cy="369726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62" y="8572500"/>
            <a:ext cx="1448387" cy="144838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38099"/>
            <a:ext cx="9500937" cy="1143001"/>
            <a:chOff x="304800" y="227301"/>
            <a:chExt cx="17919729" cy="1181542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304800" y="227301"/>
              <a:ext cx="17919729" cy="1181542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1029806" y="260471"/>
                  <a:ext cx="16709386" cy="994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nl-NL" sz="4300" b="1" kern="10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b) Đạo hàm của hàm số </a:t>
                  </a:r>
                  <a14:m>
                    <m:oMath xmlns:m="http://schemas.openxmlformats.org/officeDocument/2006/math">
                      <m:r>
                        <a:rPr lang="nl-NL" sz="43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nl-NL" sz="43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3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43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nl-NL" sz="43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a14:m>
                  <a:endParaRPr lang="en-US" sz="4300" i="1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806" y="260471"/>
                  <a:ext cx="16709386" cy="994697"/>
                </a:xfrm>
                <a:prstGeom prst="rect">
                  <a:avLst/>
                </a:prstGeom>
                <a:blipFill>
                  <a:blip r:embed="rId6"/>
                  <a:stretch>
                    <a:fillRect l="-2684" b="-299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51609" y="6111086"/>
                <a:ext cx="9144000" cy="36812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func>
                        <m:funcPr>
                          <m:ctrlPr>
                            <a:rPr lang="en-US" sz="40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func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i="1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0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4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09" y="6111086"/>
                <a:ext cx="9144000" cy="36812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60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1295400" y="723900"/>
            <a:ext cx="15837173" cy="7696203"/>
            <a:chOff x="2093981" y="951497"/>
            <a:chExt cx="13958981" cy="6090223"/>
          </a:xfrm>
        </p:grpSpPr>
        <p:grpSp>
          <p:nvGrpSpPr>
            <p:cNvPr id="14" name="Group 11"/>
            <p:cNvGrpSpPr/>
            <p:nvPr/>
          </p:nvGrpSpPr>
          <p:grpSpPr>
            <a:xfrm>
              <a:off x="2093981" y="951497"/>
              <a:ext cx="13958981" cy="6090223"/>
              <a:chOff x="0" y="0"/>
              <a:chExt cx="3434477" cy="733093"/>
            </a:xfrm>
          </p:grpSpPr>
          <p:sp>
            <p:nvSpPr>
              <p:cNvPr id="16" name="Freeform 12"/>
              <p:cNvSpPr/>
              <p:nvPr/>
            </p:nvSpPr>
            <p:spPr>
              <a:xfrm>
                <a:off x="33050" y="32945"/>
                <a:ext cx="3401427" cy="700148"/>
              </a:xfrm>
              <a:custGeom>
                <a:avLst/>
                <a:gdLst/>
                <a:ahLst/>
                <a:cxnLst/>
                <a:rect l="l" t="t" r="r" b="b"/>
                <a:pathLst>
                  <a:path w="3374609" h="703873">
                    <a:moveTo>
                      <a:pt x="0" y="0"/>
                    </a:moveTo>
                    <a:lnTo>
                      <a:pt x="3374609" y="0"/>
                    </a:lnTo>
                    <a:lnTo>
                      <a:pt x="3374609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3"/>
              <p:cNvSpPr/>
              <p:nvPr/>
            </p:nvSpPr>
            <p:spPr>
              <a:xfrm>
                <a:off x="6350" y="6350"/>
                <a:ext cx="3374610" cy="703873"/>
              </a:xfrm>
              <a:custGeom>
                <a:avLst/>
                <a:gdLst/>
                <a:ahLst/>
                <a:cxnLst/>
                <a:rect l="l" t="t" r="r" b="b"/>
                <a:pathLst>
                  <a:path w="3374610" h="703873">
                    <a:moveTo>
                      <a:pt x="0" y="0"/>
                    </a:moveTo>
                    <a:lnTo>
                      <a:pt x="3374610" y="0"/>
                    </a:lnTo>
                    <a:lnTo>
                      <a:pt x="3374610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FFE8E7"/>
              </a:solidFill>
            </p:spPr>
          </p:sp>
          <p:sp>
            <p:nvSpPr>
              <p:cNvPr id="18" name="Freeform 14"/>
              <p:cNvSpPr/>
              <p:nvPr/>
            </p:nvSpPr>
            <p:spPr>
              <a:xfrm>
                <a:off x="0" y="0"/>
                <a:ext cx="3387310" cy="716573"/>
              </a:xfrm>
              <a:custGeom>
                <a:avLst/>
                <a:gdLst/>
                <a:ahLst/>
                <a:cxnLst/>
                <a:rect l="l" t="t" r="r" b="b"/>
                <a:pathLst>
                  <a:path w="3387310" h="716573">
                    <a:moveTo>
                      <a:pt x="3387310" y="716573"/>
                    </a:moveTo>
                    <a:lnTo>
                      <a:pt x="0" y="716573"/>
                    </a:lnTo>
                    <a:lnTo>
                      <a:pt x="0" y="0"/>
                    </a:lnTo>
                    <a:lnTo>
                      <a:pt x="3387310" y="0"/>
                    </a:lnTo>
                    <a:lnTo>
                      <a:pt x="3387310" y="716573"/>
                    </a:lnTo>
                    <a:close/>
                    <a:moveTo>
                      <a:pt x="12700" y="703873"/>
                    </a:moveTo>
                    <a:lnTo>
                      <a:pt x="3374610" y="703873"/>
                    </a:lnTo>
                    <a:lnTo>
                      <a:pt x="3374610" y="12700"/>
                    </a:lnTo>
                    <a:lnTo>
                      <a:pt x="12700" y="12700"/>
                    </a:lnTo>
                    <a:lnTo>
                      <a:pt x="1270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5"/>
                <p:cNvSpPr txBox="1"/>
                <p:nvPr/>
              </p:nvSpPr>
              <p:spPr>
                <a:xfrm>
                  <a:off x="2564123" y="2700174"/>
                  <a:ext cx="13055549" cy="284347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571500" indent="-571500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:r>
                    <a:rPr lang="nl-NL" sz="4300" kern="10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4300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a14:m>
                  <a:r>
                    <a:rPr lang="nl-NL" sz="43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có đạo hàm trên </a:t>
                  </a:r>
                  <a14:m>
                    <m:oMath xmlns:m="http://schemas.openxmlformats.org/officeDocument/2006/math"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nl-NL" sz="43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3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3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nl-NL" sz="43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4300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571500" indent="-571500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:r>
                    <a:rPr lang="nl-NL" sz="43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Đối với hàm số hợp </a:t>
                  </a:r>
                  <a14:m>
                    <m:oMath xmlns:m="http://schemas.openxmlformats.org/officeDocument/2006/math"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4300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func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 </m:t>
                      </m:r>
                    </m:oMath>
                  </a14:m>
                  <a:r>
                    <a:rPr lang="nl-NL" sz="43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3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43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 </m:t>
                      </m:r>
                    </m:oMath>
                  </a14:m>
                  <a:r>
                    <a:rPr lang="nl-NL" sz="43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ta có: </a:t>
                  </a:r>
                  <a:endParaRPr lang="nl-NL" sz="43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300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)′</m:t>
                            </m:r>
                          </m:e>
                        </m:func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300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func>
                      </m:oMath>
                    </m:oMathPara>
                  </a14:m>
                  <a:endPara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123" y="2700174"/>
                  <a:ext cx="13055549" cy="2843473"/>
                </a:xfrm>
                <a:prstGeom prst="rect">
                  <a:avLst/>
                </a:prstGeom>
                <a:blipFill>
                  <a:blip r:embed="rId4"/>
                  <a:stretch>
                    <a:fillRect l="-2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/>
          <p:cNvSpPr/>
          <p:nvPr/>
        </p:nvSpPr>
        <p:spPr>
          <a:xfrm>
            <a:off x="7199037" y="1383149"/>
            <a:ext cx="372409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111298" y="6543935"/>
            <a:ext cx="2871246" cy="2748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1300570"/>
            <a:ext cx="422046" cy="4139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3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024433" y="2880836"/>
            <a:ext cx="1350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29858" y="406775"/>
            <a:ext cx="13282363" cy="1806777"/>
            <a:chOff x="601058" y="-7531"/>
            <a:chExt cx="13282363" cy="1806777"/>
          </a:xfrm>
        </p:grpSpPr>
        <p:grpSp>
          <p:nvGrpSpPr>
            <p:cNvPr id="19" name="Group 18"/>
            <p:cNvGrpSpPr/>
            <p:nvPr/>
          </p:nvGrpSpPr>
          <p:grpSpPr>
            <a:xfrm>
              <a:off x="601058" y="419100"/>
              <a:ext cx="10981342" cy="1262094"/>
              <a:chOff x="1767133" y="1910690"/>
              <a:chExt cx="10740524" cy="1262094"/>
            </a:xfrm>
          </p:grpSpPr>
          <p:sp>
            <p:nvSpPr>
              <p:cNvPr id="20" name="Horizontal Scroll 19"/>
              <p:cNvSpPr/>
              <p:nvPr/>
            </p:nvSpPr>
            <p:spPr>
              <a:xfrm>
                <a:off x="1767133" y="1950357"/>
                <a:ext cx="2393281" cy="1222427"/>
              </a:xfrm>
              <a:prstGeom prst="horizontalScroll">
                <a:avLst/>
              </a:prstGeom>
              <a:solidFill>
                <a:srgbClr val="FFE8E7"/>
              </a:solidFill>
              <a:ln>
                <a:solidFill>
                  <a:srgbClr val="DA7075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Ví dụ </a:t>
                </a:r>
                <a:r>
                  <a:rPr kumimoji="0" lang="en-US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352621" y="1910690"/>
                <a:ext cx="8155036" cy="101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 đạo hàm của hàm số</a:t>
                </a:r>
                <a:endPara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9657326" y="-7531"/>
                  <a:ext cx="4226095" cy="1806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𝑐𝑜𝑠</m:t>
                        </m:r>
                        <m:d>
                          <m:dPr>
                            <m:ctrlP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4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4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0" lang="vi-VN" sz="4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7326" y="-7531"/>
                  <a:ext cx="4226095" cy="18067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925973" y="4652165"/>
                <a:ext cx="13420932" cy="3257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ó </m:t>
                      </m:r>
                    </m:oMath>
                  </m:oMathPara>
                </a14:m>
                <a:endParaRPr kumimoji="0" lang="en-US" sz="4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kumimoji="0" lang="en-US" sz="4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en-US" sz="4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4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en-US" sz="4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.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𝑠𝑖𝑛</m:t>
                      </m:r>
                      <m:d>
                        <m:dPr>
                          <m:ctrlP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4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4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=−4</m:t>
                      </m:r>
                      <m:r>
                        <a:rPr kumimoji="0" lang="en-US" sz="4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𝑠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𝑖𝑛</m:t>
                      </m:r>
                      <m:d>
                        <m:dPr>
                          <m:ctrlP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4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4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973" y="4652165"/>
                <a:ext cx="13420932" cy="3257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"/>
          <p:cNvGrpSpPr/>
          <p:nvPr/>
        </p:nvGrpSpPr>
        <p:grpSpPr>
          <a:xfrm rot="5400000">
            <a:off x="8182402" y="-400620"/>
            <a:ext cx="1752600" cy="19946204"/>
            <a:chOff x="0" y="0"/>
            <a:chExt cx="2980941" cy="2823899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4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99219">
            <a:off x="-15925" y="6712514"/>
            <a:ext cx="3277398" cy="32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96357" y="-190500"/>
            <a:ext cx="2362200" cy="10721992"/>
            <a:chOff x="0" y="0"/>
            <a:chExt cx="2980941" cy="2823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5735028" y="647700"/>
            <a:ext cx="4105832" cy="1163999"/>
          </a:xfrm>
          <a:prstGeom prst="roundRect">
            <a:avLst/>
          </a:prstGeom>
          <a:solidFill>
            <a:srgbClr val="B72F35"/>
          </a:solidFill>
          <a:ln>
            <a:solidFill>
              <a:srgbClr val="DA707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4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54404" y="617621"/>
            <a:ext cx="483905" cy="474600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112919" y="4273435"/>
            <a:ext cx="1350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379496" y="5581542"/>
                <a:ext cx="7772400" cy="3850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2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2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2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200" i="1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0" i="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a:rPr lang="en-US" sz="42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2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96" y="5581542"/>
                <a:ext cx="7772400" cy="3850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474496" y="2046280"/>
            <a:ext cx="11171906" cy="1806777"/>
            <a:chOff x="5638800" y="174458"/>
            <a:chExt cx="11171906" cy="1806777"/>
          </a:xfrm>
        </p:grpSpPr>
        <p:sp>
          <p:nvSpPr>
            <p:cNvPr id="20" name="TextBox 19"/>
            <p:cNvSpPr txBox="1"/>
            <p:nvPr/>
          </p:nvSpPr>
          <p:spPr>
            <a:xfrm>
              <a:off x="5638800" y="569337"/>
              <a:ext cx="9677400" cy="101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 đạo hàm của hàm số</a:t>
              </a:r>
              <a:endParaRPr kumimoji="0" lang="vi-VN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/>
                <p:cNvSpPr/>
                <p:nvPr/>
              </p:nvSpPr>
              <p:spPr>
                <a:xfrm>
                  <a:off x="11834353" y="174458"/>
                  <a:ext cx="4976353" cy="1806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=2</m:t>
                        </m:r>
                        <m:r>
                          <a:rPr lang="en-US" sz="42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4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4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kumimoji="0" lang="vi-VN" sz="4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4353" y="174458"/>
                  <a:ext cx="4976353" cy="1806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29826">
            <a:off x="339030" y="8564259"/>
            <a:ext cx="1181128" cy="13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3404" y="6762938"/>
            <a:ext cx="533400" cy="523143"/>
          </a:xfrm>
          <a:prstGeom prst="rect">
            <a:avLst/>
          </a:prstGeom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-4011" y="38097"/>
            <a:ext cx="12119811" cy="1194631"/>
            <a:chOff x="304800" y="227301"/>
            <a:chExt cx="34078834" cy="1234913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304800" y="227301"/>
              <a:ext cx="34078834" cy="1234913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918167" y="256609"/>
                  <a:ext cx="32409431" cy="89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nl-NL" sz="3800" b="1" kern="10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c) Đạo hàm của </a:t>
                  </a:r>
                  <a:r>
                    <a:rPr lang="nl-NL" sz="3800" b="1" kern="10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các </a:t>
                  </a:r>
                  <a:r>
                    <a:rPr lang="nl-NL" sz="3800" b="1" kern="100" smtClean="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hàm </a:t>
                  </a:r>
                  <a:r>
                    <a:rPr lang="nl-NL" sz="3800" b="1" kern="10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số </a:t>
                  </a:r>
                  <a14:m>
                    <m:oMath xmlns:m="http://schemas.openxmlformats.org/officeDocument/2006/math">
                      <m:r>
                        <a:rPr lang="nl-NL" sz="38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nl-NL" sz="38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38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nl-NL" sz="38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NL" sz="38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a14:m>
                  <a:r>
                    <a:rPr lang="nl-NL" sz="3800" b="1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nl-NL" sz="38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nl-NL" sz="38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38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nl-NL" sz="38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a14:m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167" y="256609"/>
                  <a:ext cx="32409431" cy="890170"/>
                </a:xfrm>
                <a:prstGeom prst="rect">
                  <a:avLst/>
                </a:prstGeom>
                <a:blipFill>
                  <a:blip r:embed="rId4"/>
                  <a:stretch>
                    <a:fillRect l="-1745" b="-2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38148" y="1562100"/>
            <a:ext cx="17331504" cy="4967898"/>
            <a:chOff x="761999" y="418514"/>
            <a:chExt cx="17331504" cy="496789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61999" y="418514"/>
                  <a:ext cx="17331504" cy="4967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35000"/>
                    </a:lnSpc>
                  </a:pPr>
                  <a:r>
                    <a:rPr lang="en-US" sz="35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</a:t>
                  </a:r>
                  <a:r>
                    <a:rPr lang="vi-VN" sz="3500" b="1" i="1" smtClean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Xây </a:t>
                  </a:r>
                  <a:r>
                    <a:rPr lang="vi-VN" sz="3500" b="1" i="1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dựng công thức tính đạo hàm của các hàm số </a:t>
                  </a:r>
                  <a14:m>
                    <m:oMath xmlns:m="http://schemas.openxmlformats.org/officeDocument/2006/math">
                      <m:r>
                        <a:rPr lang="vi-VN" sz="3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vi-VN" sz="3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3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𝒕𝒂𝒏</m:t>
                      </m:r>
                      <m:r>
                        <a:rPr lang="vi-VN" sz="3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  <m:r>
                        <a:rPr lang="vi-VN" sz="3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vi-VN" sz="3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vi-VN" sz="3500" b="1" i="1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vi-VN" sz="3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vi-VN" sz="3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3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𝒄𝒐𝒕</m:t>
                      </m:r>
                      <m:r>
                        <a:rPr lang="vi-VN" sz="3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  <m:r>
                        <a:rPr lang="vi-VN" sz="3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a14:m>
                  <a:endParaRPr lang="en-US" sz="3500" b="1" i="1" smtClean="0">
                    <a:solidFill>
                      <a:srgbClr val="C00000"/>
                    </a:solidFill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3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500" b="0" i="0" smtClean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       </m:t>
                        </m:r>
                        <m:r>
                          <m:rPr>
                            <m:nor/>
                          </m:rPr>
                          <a:rPr lang="vi-VN" sz="3500" smtClean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3500" smtClean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vi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𝑡𝑎𝑛𝑥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𝑠𝑖𝑛𝑥</m:t>
                            </m:r>
                          </m:num>
                          <m:den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𝑐𝑜𝑠𝑥</m:t>
                            </m:r>
                          </m:den>
                        </m:f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3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</m:d>
                        <m:r>
                          <a:rPr lang="en-US" sz="35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ố</m:t>
                        </m:r>
                      </m:oMath>
                    </m:oMathPara>
                  </a14:m>
                  <a:endParaRPr lang="en-US" sz="3500" smtClean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3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  </m:t>
                        </m:r>
                        <m:r>
                          <a:rPr lang="vi-V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vi-V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vi-V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𝑡𝑎𝑛𝑥</m:t>
                        </m:r>
                        <m:r>
                          <a:rPr lang="vi-V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vi-VN" sz="35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3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500" b="0" i="0" smtClean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       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ử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đẳ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𝑐𝑜𝑡𝑥</m:t>
                        </m:r>
                        <m:r>
                          <a:rPr lang="en-US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𝑡𝑎𝑛</m:t>
                        </m:r>
                        <m:d>
                          <m:dPr>
                            <m:ctrlPr>
                              <a:rPr lang="en-US" sz="35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≠</m:t>
                        </m:r>
                        <m:r>
                          <a:rPr lang="en-US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  <m:r>
                              <a:rPr lang="en-US"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3500" smtClean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3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500" b="0" i="0" smtClean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350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m:t>ố </m:t>
                        </m:r>
                        <m:r>
                          <a:rPr lang="vi-V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vi-V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vi-V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cot</m:t>
                        </m:r>
                        <m:r>
                          <a:rPr lang="vi-V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⁡</m:t>
                        </m:r>
                        <m:r>
                          <a:rPr lang="vi-V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vi-VN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vi-VN" sz="35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418514"/>
                  <a:ext cx="17331504" cy="49678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838199" y="491743"/>
              <a:ext cx="1490272" cy="718409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6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lang="en-US" sz="36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512231" y="6859369"/>
            <a:ext cx="1183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5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5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76298" y="7810500"/>
                <a:ext cx="15255202" cy="2168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50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350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3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sSup>
                        <m:sSup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35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35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l-NL" sz="3500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nl-NL" sz="35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35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l-NL" sz="3500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nl-NL" sz="35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35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3500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)′</m:t>
                              </m:r>
                              <m:r>
                                <m:rPr>
                                  <m:sty m:val="p"/>
                                </m:rPr>
                                <a:rPr lang="nl-NL" sz="3500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nl-NL" sz="3500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⁡</m:t>
                              </m:r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nl-NL" sz="3500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nl-NL" sz="3500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⁡</m:t>
                              </m:r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.(</m:t>
                              </m:r>
                              <m:func>
                                <m:funcPr>
                                  <m:ctrlPr>
                                    <a:rPr lang="en-US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l-NL" sz="3500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)′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500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nl-NL" sz="35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500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500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500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nl-NL" sz="3500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nl-NL" sz="35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500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35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98" y="7810500"/>
                <a:ext cx="15255202" cy="21682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87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3404" y="6762938"/>
            <a:ext cx="533400" cy="523143"/>
          </a:xfrm>
          <a:prstGeom prst="rect">
            <a:avLst/>
          </a:prstGeom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-4011" y="38097"/>
            <a:ext cx="12119811" cy="1194631"/>
            <a:chOff x="304800" y="227301"/>
            <a:chExt cx="34078834" cy="1234913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304800" y="227301"/>
              <a:ext cx="34078834" cy="1234913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918167" y="256609"/>
                  <a:ext cx="32409431" cy="89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3800" b="1" i="0" u="none" strike="noStrike" kern="1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c) Đạo hàm của các </a:t>
                  </a:r>
                  <a:r>
                    <a:rPr kumimoji="0" lang="nl-NL" sz="3800" b="1" i="0" u="none" strike="noStrike" kern="1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hàm </a:t>
                  </a:r>
                  <a:r>
                    <a:rPr kumimoji="0" lang="nl-NL" sz="3800" b="1" i="0" u="none" strike="noStrike" kern="1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số </a:t>
                  </a:r>
                  <a14:m>
                    <m:oMath xmlns:m="http://schemas.openxmlformats.org/officeDocument/2006/math">
                      <m:r>
                        <a:rPr kumimoji="0" lang="nl-NL" sz="3800" b="1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kumimoji="0" lang="nl-NL" sz="3800" b="1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38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nl-NL" sz="38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kumimoji="0" lang="nl-NL" sz="38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nl-NL" sz="38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a14:m>
                  <a:r>
                    <a:rPr kumimoji="0" lang="nl-NL" sz="3800" b="1" i="0" u="none" strike="noStrike" kern="1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kumimoji="0" lang="nl-NL" sz="3800" b="1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kumimoji="0" lang="nl-NL" sz="3800" b="1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38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nl-NL" sz="38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kumimoji="0" lang="nl-NL" sz="38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a14:m>
                  <a:endParaRPr kumimoji="0" lang="en-US" sz="38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167" y="256609"/>
                  <a:ext cx="32409431" cy="890170"/>
                </a:xfrm>
                <a:prstGeom prst="rect">
                  <a:avLst/>
                </a:prstGeom>
                <a:blipFill>
                  <a:blip r:embed="rId4"/>
                  <a:stretch>
                    <a:fillRect l="-1745" b="-2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38148" y="1562100"/>
            <a:ext cx="17331504" cy="4967898"/>
            <a:chOff x="761999" y="418514"/>
            <a:chExt cx="17331504" cy="496789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61999" y="418514"/>
                  <a:ext cx="17331504" cy="4967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          </a:t>
                  </a:r>
                  <a:r>
                    <a:rPr kumimoji="0" lang="vi-VN" sz="3500" b="1" i="1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Xây </a:t>
                  </a:r>
                  <a:r>
                    <a:rPr kumimoji="0" lang="vi-VN" sz="35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dựng công thức tính đạo hàm của các hàm số </a:t>
                  </a:r>
                  <a14:m>
                    <m:oMath xmlns:m="http://schemas.openxmlformats.org/officeDocument/2006/math">
                      <m:r>
                        <a:rPr kumimoji="0" lang="vi-VN" sz="3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𝒚</m:t>
                      </m:r>
                      <m:r>
                        <a:rPr kumimoji="0" lang="vi-VN" sz="3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vi-VN" sz="3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𝒕𝒂𝒏</m:t>
                      </m:r>
                      <m:r>
                        <a:rPr kumimoji="0" lang="vi-VN" sz="3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⁡</m:t>
                      </m:r>
                      <m:r>
                        <a:rPr kumimoji="0" lang="vi-VN" sz="3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𝒙</m:t>
                      </m:r>
                      <m:r>
                        <a:rPr kumimoji="0" lang="vi-VN" sz="3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vi-VN" sz="35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kumimoji="0" lang="vi-VN" sz="3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𝒚</m:t>
                      </m:r>
                      <m:r>
                        <a:rPr kumimoji="0" lang="vi-VN" sz="3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vi-VN" sz="3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𝒄𝒐𝒕</m:t>
                      </m:r>
                      <m:r>
                        <a:rPr kumimoji="0" lang="vi-VN" sz="3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⁡</m:t>
                      </m:r>
                      <m:r>
                        <a:rPr kumimoji="0" lang="vi-VN" sz="3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𝒙</m:t>
                      </m:r>
                    </m:oMath>
                  </a14:m>
                  <a:endParaRPr kumimoji="0" lang="en-US" sz="3500" b="1" i="1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Arial" panose="020B0604020202020204" pitchFamily="34" charset="0"/>
                          </a:rPr>
                          <m:t>       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vi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𝑡𝑎𝑛𝑥</m:t>
                        </m:r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𝑠𝑖𝑛𝑥</m:t>
                            </m:r>
                          </m:num>
                          <m:den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𝑐𝑜𝑠𝑥</m:t>
                            </m:r>
                          </m:den>
                        </m:f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kumimoji="0" lang="en-US" sz="3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3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3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</m:d>
                        <m: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ố</m:t>
                        </m:r>
                      </m:oMath>
                    </m:oMathPara>
                  </a14:m>
                  <a:endParaRPr kumimoji="0" lang="en-US" sz="35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             </m:t>
                        </m:r>
                        <m: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𝑡𝑎𝑛𝑥</m:t>
                        </m:r>
                        <m: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vi-VN" sz="3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Arial" panose="020B0604020202020204" pitchFamily="34" charset="0"/>
                          </a:rPr>
                          <m:t>        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ử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đẳ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𝑐𝑜𝑡𝑥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𝑡𝑎𝑛</m:t>
                        </m:r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3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3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3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≠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</m:d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kumimoji="0" lang="en-US" sz="35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Arial" panose="020B0604020202020204" pitchFamily="34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ố </m:t>
                        </m:r>
                        <m: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cot</m:t>
                        </m:r>
                        <m: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⁡</m:t>
                        </m:r>
                        <m: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vi-VN" sz="3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418514"/>
                  <a:ext cx="17331504" cy="49678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838199" y="491743"/>
              <a:ext cx="1490272" cy="718409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sz="3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512231" y="6859369"/>
            <a:ext cx="1183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5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5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802949" y="7505700"/>
                <a:ext cx="14601900" cy="2343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50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350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3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nl-NL" sz="35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)′</m:t>
                          </m:r>
                        </m:e>
                      </m:func>
                      <m:r>
                        <a:rPr lang="nl-NL" sz="35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5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5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Malgun Gothic" panose="020B0503020000020004" pitchFamily="34" charset="-127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l-NL" sz="35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Malgun Gothic" panose="020B0503020000020004" pitchFamily="34" charset="-127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nl-NL" sz="35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Malgun Gothic" panose="020B0503020000020004" pitchFamily="34" charset="-127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nl-NL" sz="35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nl-NL" sz="35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35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5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35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nl-NL" sz="35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nl-NL" sz="35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5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nl-NL" sz="35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nl-NL" sz="35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3500" i="1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49" y="7505700"/>
                <a:ext cx="14601900" cy="23439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03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597568" y="723900"/>
            <a:ext cx="17068800" cy="10638154"/>
            <a:chOff x="0" y="0"/>
            <a:chExt cx="1968665" cy="2801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8665" cy="2801819"/>
            </a:xfrm>
            <a:custGeom>
              <a:avLst/>
              <a:gdLst/>
              <a:ahLst/>
              <a:cxnLst/>
              <a:rect l="l" t="t" r="r" b="b"/>
              <a:pathLst>
                <a:path w="1968665" h="2801819">
                  <a:moveTo>
                    <a:pt x="0" y="0"/>
                  </a:moveTo>
                  <a:lnTo>
                    <a:pt x="1968665" y="0"/>
                  </a:lnTo>
                  <a:lnTo>
                    <a:pt x="1968665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8665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6678" y="468151"/>
            <a:ext cx="1695057" cy="1460607"/>
          </a:xfrm>
          <a:custGeom>
            <a:avLst/>
            <a:gdLst/>
            <a:ahLst/>
            <a:cxnLst/>
            <a:rect l="l" t="t" r="r" b="b"/>
            <a:pathLst>
              <a:path w="5948912" h="4885544">
                <a:moveTo>
                  <a:pt x="0" y="0"/>
                </a:moveTo>
                <a:lnTo>
                  <a:pt x="5948912" y="0"/>
                </a:lnTo>
                <a:lnTo>
                  <a:pt x="5948912" y="4885544"/>
                </a:lnTo>
                <a:lnTo>
                  <a:pt x="0" y="488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7319613" y="1047489"/>
            <a:ext cx="362471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6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88566" y="2418801"/>
                <a:ext cx="16486804" cy="6458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kern="100" smtClean="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đạo hàm tại mọi </a:t>
                </a:r>
                <a14:m>
                  <m:oMath xmlns:m="http://schemas.openxmlformats.org/officeDocument/2006/math"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𝑘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𝜋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8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)′</m:t>
                        </m:r>
                      </m:e>
                    </m:func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8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nl-NL" sz="38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nl-NL" sz="38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nl-NL" sz="38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đạo hàm tại mọi </a:t>
                </a:r>
                <a14:m>
                  <m:oMath xmlns:m="http://schemas.openxmlformats.org/officeDocument/2006/math"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𝑘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𝜋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8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)′</m:t>
                        </m:r>
                      </m:e>
                    </m:func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8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8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38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nl-NL" sz="38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nl-NL" sz="38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Đối với các hàm số hợp </a:t>
                </a:r>
                <a14:m>
                  <m:oMath xmlns:m="http://schemas.openxmlformats.org/officeDocument/2006/math"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func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𝑢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ta có:</a:t>
                </a:r>
                <a:endParaRPr lang="en-US" sz="38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nl-NL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r>
                            <a:rPr lang="nl-NL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nl-NL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3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nl-NL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800" i="1" kern="1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800" kern="1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nl-NL" sz="3800" i="1" kern="1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nl-NL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func>
                        </m:den>
                      </m:f>
                      <m:r>
                        <a:rPr lang="nl-NL" sz="3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; (</m:t>
                      </m:r>
                      <m:func>
                        <m:func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𝑐𝑜𝑡</m:t>
                              </m:r>
                            </m:e>
                            <m:sup>
                              <m:r>
                                <a:rPr lang="nl-NL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r>
                            <a:rPr lang="nl-NL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3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nl-NL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func>
                            <m:func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800" i="1" kern="1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3800" i="1" kern="1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nl-NL" sz="3800" i="1" kern="1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nl-NL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38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(</a:t>
                </a:r>
                <a:r>
                  <a:rPr lang="nl-NL" sz="3800" kern="100" smtClean="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giả thiết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nl-NL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nl-NL" sz="38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có nghĩa).</a:t>
                </a:r>
                <a:endParaRPr lang="en-US" sz="38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66" y="2418801"/>
                <a:ext cx="16486804" cy="6458499"/>
              </a:xfrm>
              <a:prstGeom prst="rect">
                <a:avLst/>
              </a:prstGeom>
              <a:blipFill>
                <a:blip r:embed="rId6"/>
                <a:stretch>
                  <a:fillRect l="-1220" b="-1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07888">
            <a:off x="14614855" y="7140069"/>
            <a:ext cx="3456416" cy="34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701790" y="2782477"/>
            <a:ext cx="1350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29858" y="406775"/>
            <a:ext cx="13282363" cy="1806777"/>
            <a:chOff x="601058" y="-7531"/>
            <a:chExt cx="13282363" cy="1806777"/>
          </a:xfrm>
        </p:grpSpPr>
        <p:grpSp>
          <p:nvGrpSpPr>
            <p:cNvPr id="19" name="Group 18"/>
            <p:cNvGrpSpPr/>
            <p:nvPr/>
          </p:nvGrpSpPr>
          <p:grpSpPr>
            <a:xfrm>
              <a:off x="601058" y="419100"/>
              <a:ext cx="10981342" cy="1262094"/>
              <a:chOff x="1767133" y="1910690"/>
              <a:chExt cx="10740524" cy="1262094"/>
            </a:xfrm>
          </p:grpSpPr>
          <p:sp>
            <p:nvSpPr>
              <p:cNvPr id="20" name="Horizontal Scroll 19"/>
              <p:cNvSpPr/>
              <p:nvPr/>
            </p:nvSpPr>
            <p:spPr>
              <a:xfrm>
                <a:off x="1767133" y="1950357"/>
                <a:ext cx="2393281" cy="1222427"/>
              </a:xfrm>
              <a:prstGeom prst="horizontalScroll">
                <a:avLst/>
              </a:prstGeom>
              <a:solidFill>
                <a:srgbClr val="FFE8E7"/>
              </a:solidFill>
              <a:ln>
                <a:solidFill>
                  <a:srgbClr val="DA7075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Ví dụ </a:t>
                </a:r>
                <a:r>
                  <a:rPr kumimoji="0" lang="en-US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352621" y="1910690"/>
                <a:ext cx="8155036" cy="101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 đạo hàm của hàm số</a:t>
                </a:r>
                <a:endPara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9657326" y="-7531"/>
                  <a:ext cx="4226095" cy="1806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𝑡𝑎𝑛</m:t>
                        </m:r>
                        <m:d>
                          <m:dPr>
                            <m:ctrlP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4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4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4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0" lang="vi-VN" sz="4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7326" y="-7531"/>
                  <a:ext cx="4226095" cy="18067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666349" y="4269630"/>
                <a:ext cx="13420932" cy="4226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ó </m:t>
                      </m:r>
                    </m:oMath>
                  </m:oMathPara>
                </a14:m>
                <a:endParaRPr kumimoji="0" lang="en-US" sz="4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4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4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kumimoji="0" lang="en-US" sz="4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349" y="4269630"/>
                <a:ext cx="13420932" cy="4226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"/>
          <p:cNvGrpSpPr/>
          <p:nvPr/>
        </p:nvGrpSpPr>
        <p:grpSpPr>
          <a:xfrm rot="5400000">
            <a:off x="8365958" y="85297"/>
            <a:ext cx="1752600" cy="19946204"/>
            <a:chOff x="0" y="0"/>
            <a:chExt cx="2980941" cy="2823899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4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0" y="7621788"/>
            <a:ext cx="1215248" cy="17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85" y="3388857"/>
            <a:ext cx="440615" cy="432142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1739" y="8706765"/>
            <a:ext cx="1369531" cy="159026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90600" y="558220"/>
            <a:ext cx="3761818" cy="1163999"/>
          </a:xfrm>
          <a:prstGeom prst="roundRect">
            <a:avLst/>
          </a:prstGeom>
          <a:solidFill>
            <a:srgbClr val="B72F35"/>
          </a:solidFill>
          <a:ln>
            <a:solidFill>
              <a:srgbClr val="DA707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5</a:t>
            </a:r>
            <a:endParaRPr kumimoji="0" lang="en-US" sz="4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69305" y="173076"/>
            <a:ext cx="12990039" cy="1725216"/>
            <a:chOff x="5638800" y="201842"/>
            <a:chExt cx="12990039" cy="1725216"/>
          </a:xfrm>
        </p:grpSpPr>
        <p:sp>
          <p:nvSpPr>
            <p:cNvPr id="12" name="TextBox 11"/>
            <p:cNvSpPr txBox="1"/>
            <p:nvPr/>
          </p:nvSpPr>
          <p:spPr>
            <a:xfrm>
              <a:off x="5638800" y="569337"/>
              <a:ext cx="9677400" cy="9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 đạo hàm của hàm số</a:t>
              </a:r>
              <a:endPara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11377153" y="201842"/>
                  <a:ext cx="7251686" cy="17252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</m:t>
                        </m:r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7153" y="201842"/>
                  <a:ext cx="7251686" cy="17252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762854" y="2149614"/>
            <a:ext cx="1295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0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267200" y="3416468"/>
                <a:ext cx="10668000" cy="629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>
                                          <a:latin typeface="Cambria Math" panose="02040503050406030204" pitchFamily="18" charset="0"/>
                                        </a:rPr>
                                        <m:t>𝑡𝑎𝑛</m:t>
                                      </m:r>
                                    </m:e>
                                    <m:sup>
                                      <m:r>
                                        <a:rPr lang="en-US" sz="40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0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𝑐𝑜𝑡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4000" b="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4000" b="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sz="40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000" i="1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000" b="0" i="1">
                          <a:latin typeface="Cambria Math" panose="02040503050406030204" pitchFamily="18" charset="0"/>
                        </a:rPr>
                        <m:t>=2.2</m:t>
                      </m:r>
                      <m:r>
                        <a:rPr lang="en-US" sz="4000" b="0" i="1">
                          <a:latin typeface="Cambria Math" panose="02040503050406030204" pitchFamily="18" charset="0"/>
                        </a:rPr>
                        <m:t>𝑡𝑎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4000" b="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>
                                  <a:latin typeface="Cambria Math" panose="02040503050406030204" pitchFamily="18" charset="0"/>
                                </a:rPr>
                                <m:t>𝑡𝑎</m:t>
                              </m:r>
                              <m:func>
                                <m:func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fName>
                                <m:e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0" i="1">
                          <a:latin typeface="Cambria Math" panose="02040503050406030204" pitchFamily="18" charset="0"/>
                        </a:rPr>
                        <m:t>+3⋅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4000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4000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4000" i="1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000" b="0" i="1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4000" b="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40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4000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40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4000" i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416468"/>
                <a:ext cx="10668000" cy="6299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6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586117" cy="10638154"/>
            <a:chOff x="0" y="0"/>
            <a:chExt cx="1968665" cy="2801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8665" cy="2801819"/>
            </a:xfrm>
            <a:custGeom>
              <a:avLst/>
              <a:gdLst/>
              <a:ahLst/>
              <a:cxnLst/>
              <a:rect l="l" t="t" r="r" b="b"/>
              <a:pathLst>
                <a:path w="1968665" h="2801819">
                  <a:moveTo>
                    <a:pt x="0" y="0"/>
                  </a:moveTo>
                  <a:lnTo>
                    <a:pt x="1968665" y="0"/>
                  </a:lnTo>
                  <a:lnTo>
                    <a:pt x="1968665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8665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645395" y="-304201"/>
            <a:ext cx="11642606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5067300"/>
            <a:ext cx="2552700" cy="5875056"/>
          </a:xfrm>
          <a:custGeom>
            <a:avLst/>
            <a:gdLst/>
            <a:ahLst/>
            <a:cxnLst/>
            <a:rect l="l" t="t" r="r" b="b"/>
            <a:pathLst>
              <a:path w="2844270" h="6373715">
                <a:moveTo>
                  <a:pt x="0" y="0"/>
                </a:moveTo>
                <a:lnTo>
                  <a:pt x="2844270" y="0"/>
                </a:lnTo>
                <a:lnTo>
                  <a:pt x="2844270" y="6373715"/>
                </a:lnTo>
                <a:lnTo>
                  <a:pt x="0" y="637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-448448" y="373910"/>
            <a:ext cx="7483011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endParaRPr lang="en-US" sz="8000" b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</p:txBody>
      </p:sp>
      <p:sp>
        <p:nvSpPr>
          <p:cNvPr id="12" name="TextBox 36"/>
          <p:cNvSpPr txBox="1"/>
          <p:nvPr/>
        </p:nvSpPr>
        <p:spPr>
          <a:xfrm>
            <a:off x="7073734" y="818718"/>
            <a:ext cx="10561340" cy="877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spc="8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800" b="1" spc="80" smtClean="0">
                <a:latin typeface="Arial" panose="020B0604020202020204" pitchFamily="34" charset="0"/>
                <a:cs typeface="Arial" panose="020B0604020202020204" pitchFamily="34" charset="0"/>
              </a:rPr>
              <a:t>Đạo </a:t>
            </a:r>
            <a:r>
              <a:rPr lang="vi-VN" sz="3800" b="1" spc="80">
                <a:latin typeface="Arial" panose="020B0604020202020204" pitchFamily="34" charset="0"/>
                <a:cs typeface="Arial" panose="020B0604020202020204" pitchFamily="34" charset="0"/>
              </a:rPr>
              <a:t>hàm của một số hàm số thường gặp</a:t>
            </a:r>
            <a:endParaRPr lang="en-US" sz="3800" b="1" spc="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7073734" y="2820856"/>
            <a:ext cx="10561340" cy="76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spc="80">
                <a:cs typeface="Arial" panose="020B0604020202020204" pitchFamily="34" charset="0"/>
              </a:rPr>
              <a:t>2. Đạo hàm của tổng, hiệu, tích, thương</a:t>
            </a:r>
            <a:endParaRPr lang="en-US" sz="3800" b="1" spc="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36"/>
          <p:cNvSpPr txBox="1"/>
          <p:nvPr/>
        </p:nvSpPr>
        <p:spPr>
          <a:xfrm>
            <a:off x="7073734" y="4855078"/>
            <a:ext cx="10561340" cy="76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spc="80">
                <a:latin typeface="Arial" panose="020B0604020202020204" pitchFamily="34" charset="0"/>
                <a:cs typeface="Arial" panose="020B0604020202020204" pitchFamily="34" charset="0"/>
              </a:rPr>
              <a:t>3. Đạo hàm của hàm số hợp</a:t>
            </a:r>
            <a:endParaRPr lang="en-US" sz="3800" b="1" spc="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36"/>
          <p:cNvSpPr txBox="1"/>
          <p:nvPr/>
        </p:nvSpPr>
        <p:spPr>
          <a:xfrm>
            <a:off x="7069723" y="6893529"/>
            <a:ext cx="10561340" cy="76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spc="80">
                <a:cs typeface="Arial" panose="020B0604020202020204" pitchFamily="34" charset="0"/>
              </a:rPr>
              <a:t>4. Đạo hàm của hàm số lượng giác</a:t>
            </a:r>
            <a:endParaRPr lang="en-US" sz="3800" b="1" spc="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36"/>
          <p:cNvSpPr txBox="1"/>
          <p:nvPr/>
        </p:nvSpPr>
        <p:spPr>
          <a:xfrm>
            <a:off x="7069722" y="8885422"/>
            <a:ext cx="11105983" cy="877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spc="8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3800" b="1" spc="80" smtClean="0">
                <a:cs typeface="Arial" panose="020B0604020202020204" pitchFamily="34" charset="0"/>
              </a:rPr>
              <a:t>Đạo </a:t>
            </a:r>
            <a:r>
              <a:rPr lang="vi-VN" sz="3800" b="1" spc="80">
                <a:cs typeface="Arial" panose="020B0604020202020204" pitchFamily="34" charset="0"/>
              </a:rPr>
              <a:t>hàm của hàm số mũ và hàm số logarit</a:t>
            </a:r>
            <a:endParaRPr lang="en-US" sz="3800" b="1" spc="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" grpId="0"/>
      <p:bldP spid="20" grpId="0"/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-381000" y="0"/>
            <a:ext cx="17678400" cy="10287000"/>
            <a:chOff x="0" y="0"/>
            <a:chExt cx="4101451" cy="2801818"/>
          </a:xfrm>
          <a:solidFill>
            <a:srgbClr val="F3D0D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101451" cy="2801819"/>
            </a:xfrm>
            <a:custGeom>
              <a:avLst/>
              <a:gdLst/>
              <a:ahLst/>
              <a:cxnLst/>
              <a:rect l="l" t="t" r="r" b="b"/>
              <a:pathLst>
                <a:path w="4101451" h="2801819">
                  <a:moveTo>
                    <a:pt x="0" y="0"/>
                  </a:moveTo>
                  <a:lnTo>
                    <a:pt x="4101451" y="0"/>
                  </a:lnTo>
                  <a:lnTo>
                    <a:pt x="4101451" y="2801819"/>
                  </a:lnTo>
                  <a:lnTo>
                    <a:pt x="0" y="2801819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01451" cy="28399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490" y="4686300"/>
            <a:ext cx="1160387" cy="143394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577291" y="305758"/>
            <a:ext cx="3761818" cy="1163999"/>
          </a:xfrm>
          <a:prstGeom prst="roundRect">
            <a:avLst/>
          </a:prstGeom>
          <a:solidFill>
            <a:srgbClr val="B72F35"/>
          </a:solidFill>
          <a:ln>
            <a:solidFill>
              <a:srgbClr val="DA707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42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 1</a:t>
            </a:r>
            <a:endParaRPr kumimoji="0" lang="en-US" sz="4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07068" y="1372558"/>
                <a:ext cx="16254664" cy="346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65000"/>
                  </a:lnSpc>
                </a:pPr>
                <a:r>
                  <a:rPr lang="vi-VN" sz="3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Một vật chuyển động có phương trình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vi-VN" sz="3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sty m:val="p"/>
                      </m:rP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d>
                      <m:dPr>
                        <m:ctrlPr>
                          <a:rPr lang="vi-VN" sz="3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vi-VN" sz="3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d>
                    <m:r>
                      <a:rPr lang="en-US" sz="3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vi-VN" sz="3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là thời gian tính bằng giây. Tính vận tốc của vật 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giây (làm tròn kết quả đến chữ số thập phân thứ nhất).</a:t>
                </a:r>
                <a:endParaRPr kumimoji="0" lang="vi-VN" sz="3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8" y="1372558"/>
                <a:ext cx="16254664" cy="3466142"/>
              </a:xfrm>
              <a:prstGeom prst="rect">
                <a:avLst/>
              </a:prstGeom>
              <a:blipFill>
                <a:blip r:embed="rId5"/>
                <a:stretch>
                  <a:fillRect l="-1238" r="-1238" b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915481" y="5152192"/>
            <a:ext cx="12378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8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82733" y="5905500"/>
                <a:ext cx="16509867" cy="4142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3800" i="1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vận tốc của vật khi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giây là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≈9,6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800">
                                <a:effectLst/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33" y="5905500"/>
                <a:ext cx="16509867" cy="4142737"/>
              </a:xfrm>
              <a:prstGeom prst="rect">
                <a:avLst/>
              </a:prstGeom>
              <a:blipFill>
                <a:blip r:embed="rId6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65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-114300"/>
            <a:ext cx="16078200" cy="13335000"/>
            <a:chOff x="3848458" y="0"/>
            <a:chExt cx="14753656" cy="13335000"/>
          </a:xfrm>
        </p:grpSpPr>
        <p:grpSp>
          <p:nvGrpSpPr>
            <p:cNvPr id="2" name="Group 2"/>
            <p:cNvGrpSpPr/>
            <p:nvPr/>
          </p:nvGrpSpPr>
          <p:grpSpPr>
            <a:xfrm>
              <a:off x="5411443" y="0"/>
              <a:ext cx="13190671" cy="10638154"/>
              <a:chOff x="0" y="0"/>
              <a:chExt cx="3474086" cy="280181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474086" cy="2801819"/>
              </a:xfrm>
              <a:custGeom>
                <a:avLst/>
                <a:gdLst/>
                <a:ahLst/>
                <a:cxnLst/>
                <a:rect l="l" t="t" r="r" b="b"/>
                <a:pathLst>
                  <a:path w="3474086" h="2801819">
                    <a:moveTo>
                      <a:pt x="0" y="0"/>
                    </a:moveTo>
                    <a:lnTo>
                      <a:pt x="3474086" y="0"/>
                    </a:lnTo>
                    <a:lnTo>
                      <a:pt x="3474086" y="2801819"/>
                    </a:lnTo>
                    <a:lnTo>
                      <a:pt x="0" y="2801819"/>
                    </a:lnTo>
                    <a:close/>
                  </a:path>
                </a:pathLst>
              </a:custGeom>
              <a:solidFill>
                <a:srgbClr val="F3D0D2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3474086" cy="28399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848458" y="7150830"/>
              <a:ext cx="6184170" cy="6184170"/>
            </a:xfrm>
            <a:custGeom>
              <a:avLst/>
              <a:gdLst/>
              <a:ahLst/>
              <a:cxnLst/>
              <a:rect l="l" t="t" r="r" b="b"/>
              <a:pathLst>
                <a:path w="6184170" h="6184170">
                  <a:moveTo>
                    <a:pt x="0" y="0"/>
                  </a:moveTo>
                  <a:lnTo>
                    <a:pt x="6184170" y="0"/>
                  </a:lnTo>
                  <a:lnTo>
                    <a:pt x="6184170" y="6184170"/>
                  </a:lnTo>
                  <a:lnTo>
                    <a:pt x="0" y="6184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Rectangle 11"/>
          <p:cNvSpPr/>
          <p:nvPr/>
        </p:nvSpPr>
        <p:spPr>
          <a:xfrm>
            <a:off x="2976831" y="1559426"/>
            <a:ext cx="12437443" cy="411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65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8500" b="1">
                <a:solidFill>
                  <a:srgbClr val="1F49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5. Đạo hàm của hàm số mũ và hàm số logarit</a:t>
            </a:r>
            <a:endParaRPr kumimoji="0" lang="vi-VN" sz="85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14325600" y="6692855"/>
            <a:ext cx="2743200" cy="3435760"/>
          </a:xfrm>
          <a:custGeom>
            <a:avLst/>
            <a:gdLst/>
            <a:ahLst/>
            <a:cxnLst/>
            <a:rect l="l" t="t" r="r" b="b"/>
            <a:pathLst>
              <a:path w="6093762" h="7200900">
                <a:moveTo>
                  <a:pt x="6093761" y="0"/>
                </a:moveTo>
                <a:lnTo>
                  <a:pt x="0" y="0"/>
                </a:lnTo>
                <a:lnTo>
                  <a:pt x="0" y="7200900"/>
                </a:lnTo>
                <a:lnTo>
                  <a:pt x="6093761" y="7200900"/>
                </a:lnTo>
                <a:lnTo>
                  <a:pt x="60937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41600">
            <a:off x="608404" y="305780"/>
            <a:ext cx="2218262" cy="18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81645" y="1569042"/>
            <a:ext cx="16491955" cy="4488858"/>
            <a:chOff x="761999" y="501656"/>
            <a:chExt cx="16491955" cy="448885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61999" y="501656"/>
                  <a:ext cx="16491955" cy="4488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40000"/>
                    </a:lnSpc>
                  </a:pPr>
                  <a:r>
                    <a:rPr kumimoji="0" lang="en-US" sz="36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</a:t>
                  </a:r>
                  <a:r>
                    <a:rPr lang="vi-VN" sz="3600" b="1" i="1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Giới </a:t>
                  </a:r>
                  <a:r>
                    <a:rPr lang="vi-VN" sz="3600" b="1" i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 cơ bản của hàm số mũ và hàm số lôgarit</a:t>
                  </a:r>
                  <a:endPara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40000"/>
                    </a:lnSpc>
                  </a:pPr>
                  <a:r>
                    <a:rPr lang="vi-VN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 Sử dụng phép đổi biến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tìm </a:t>
                  </a: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giới </a:t>
                  </a: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 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36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36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36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 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</m:oMath>
                  </a14:m>
                  <a:endParaRPr lang="vi-VN" sz="36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40000"/>
                    </a:lnSpc>
                  </a:pP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b) Với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vi-VN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tính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vi-VN" sz="3600" i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và tìm giới hạn của 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vi-V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vi-V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vi-V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vi-VN" sz="3600" i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40000"/>
                    </a:lnSpc>
                  </a:pPr>
                  <a:r>
                    <a:rPr lang="vi-VN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 Đặt</a:t>
                  </a:r>
                  <a:r>
                    <a:rPr lang="en-US" sz="36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Tính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theo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và tìm giới </a:t>
                  </a:r>
                  <a:r>
                    <a:rPr lang="vi-VN" sz="3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vi-VN" sz="36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501656"/>
                  <a:ext cx="16491955" cy="4488858"/>
                </a:xfrm>
                <a:prstGeom prst="rect">
                  <a:avLst/>
                </a:prstGeom>
                <a:blipFill>
                  <a:blip r:embed="rId2"/>
                  <a:stretch>
                    <a:fillRect l="-11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ounded Rectangle 22"/>
            <p:cNvSpPr/>
            <p:nvPr/>
          </p:nvSpPr>
          <p:spPr>
            <a:xfrm>
              <a:off x="842209" y="501789"/>
              <a:ext cx="1718872" cy="843743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202371" y="6523792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7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7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237" y="9334500"/>
            <a:ext cx="547563" cy="537034"/>
          </a:xfrm>
          <a:prstGeom prst="rect">
            <a:avLst/>
          </a:prstGeom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24062" y="38099"/>
            <a:ext cx="14301537" cy="1143001"/>
            <a:chOff x="304798" y="227302"/>
            <a:chExt cx="26974147" cy="1181542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304798" y="227302"/>
              <a:ext cx="26974147" cy="1181542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0577" y="298368"/>
              <a:ext cx="26144169" cy="952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nl-NL" sz="4100" b="1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Giới hạn liên quan đến hàm số mũ và hàm số logarit</a:t>
              </a:r>
              <a:endParaRPr kumimoji="0" lang="en-US" sz="4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0025" y="3384863"/>
            <a:ext cx="2052062" cy="24089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724400" y="6793319"/>
                <a:ext cx="10531978" cy="307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nl-NL" sz="3600" kern="1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nl-NL" sz="36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6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nl-NL" sz="36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nl-NL" sz="36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endParaRPr lang="en-US" sz="36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6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3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36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36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en-US" sz="3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 </m:t>
                      </m:r>
                      <m:sSup>
                        <m:sSupPr>
                          <m:ctrlPr>
                            <a:rPr lang="en-US" sz="3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sz="3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a:rPr lang="en-US" sz="3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6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nl-NL" sz="3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36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nl-NL" sz="36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sSup>
                        <m:sSupPr>
                          <m:ctrlPr>
                            <a:rPr lang="en-US" sz="36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36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6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6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36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sz="36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l-NL" sz="36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36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𝑒</m:t>
                      </m:r>
                    </m:oMath>
                  </m:oMathPara>
                </a14:m>
                <a:endParaRPr lang="en-US" sz="36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793319"/>
                <a:ext cx="10531978" cy="3078215"/>
              </a:xfrm>
              <a:prstGeom prst="rect">
                <a:avLst/>
              </a:prstGeom>
              <a:blipFill>
                <a:blip r:embed="rId6"/>
                <a:stretch>
                  <a:fillRect l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1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133600" y="2019300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7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7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062" y="38099"/>
            <a:ext cx="14301537" cy="1143001"/>
            <a:chOff x="304798" y="227302"/>
            <a:chExt cx="26974147" cy="1181542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304798" y="227302"/>
              <a:ext cx="26974147" cy="1181542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0577" y="298368"/>
              <a:ext cx="26144169" cy="952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100" b="1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Giới hạn liên quan đến hàm số mũ và hàm số logarit</a:t>
              </a:r>
              <a:endParaRPr kumimoji="0" lang="en-US" sz="4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33600" y="3052704"/>
                <a:ext cx="14478000" cy="6053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en-US" sz="3600" b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𝑙𝑛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𝑙𝑛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⁡(1+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kumimoji="0" lang="en-US" sz="36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𝑙𝑛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⁡(1+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600" b="0" i="1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kumimoji="0" lang="en-US" sz="3600" b="0" i="1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→0</m:t>
                          </m:r>
                        </m:lim>
                      </m:limLow>
                      <m:r>
                        <a:rPr kumimoji="0" lang="en-US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kumimoji="0" lang="en-US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kumimoji="0" lang="en-US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kumimoji="0" lang="en-US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kumimoji="0" lang="en-US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→0</m:t>
                          </m:r>
                        </m:lim>
                      </m:limLow>
                      <m:r>
                        <a:rPr kumimoji="0" lang="en-US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⁡(1+</m:t>
                          </m:r>
                          <m: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0" lang="en-US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kumimoji="0" lang="en-US" sz="3600" b="0" i="1" u="none" strike="noStrike" kern="1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−1⇔</m:t>
                    </m:r>
                    <m:sSup>
                      <m:sSupPr>
                        <m:ctrlP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+1⇔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𝑙𝑛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en-US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kumimoji="0" lang="en-US" sz="3600" b="0" i="1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kumimoji="0" lang="en-US" sz="3600" b="0" i="1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6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kumimoji="0" lang="nl-NL" sz="36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nl-NL" sz="36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nl-NL" sz="36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36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nl-NL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nl-NL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kumimoji="0" lang="nl-NL" sz="36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kumimoji="0" lang="nl-NL" sz="36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kumimoji="0" lang="en-US" sz="36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kumimoji="0" lang="nl-NL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kumimoji="0" lang="nl-NL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kumimoji="0" lang="nl-NL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kumimoji="0" lang="en-US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kumimoji="0" lang="nl-NL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𝑙𝑛</m:t>
                                  </m:r>
                                  <m:r>
                                    <a:rPr kumimoji="0" lang="nl-NL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⁡(</m:t>
                                  </m:r>
                                  <m:r>
                                    <a:rPr kumimoji="0" lang="nl-NL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kumimoji="0" lang="nl-NL" sz="36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+1)</m:t>
                                  </m:r>
                                </m:den>
                              </m:f>
                              <m:r>
                                <a:rPr kumimoji="0" lang="nl-NL" sz="36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3600" b="0" i="1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052704"/>
                <a:ext cx="14478000" cy="6053196"/>
              </a:xfrm>
              <a:prstGeom prst="rect">
                <a:avLst/>
              </a:prstGeom>
              <a:blipFill>
                <a:blip r:embed="rId2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237" y="9334500"/>
            <a:ext cx="547563" cy="537034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00" y="2019300"/>
            <a:ext cx="2057400" cy="194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6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1472469" y="723900"/>
            <a:ext cx="15316200" cy="10638154"/>
            <a:chOff x="0" y="0"/>
            <a:chExt cx="1968665" cy="2801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8665" cy="2801819"/>
            </a:xfrm>
            <a:custGeom>
              <a:avLst/>
              <a:gdLst/>
              <a:ahLst/>
              <a:cxnLst/>
              <a:rect l="l" t="t" r="r" b="b"/>
              <a:pathLst>
                <a:path w="1968665" h="2801819">
                  <a:moveTo>
                    <a:pt x="0" y="0"/>
                  </a:moveTo>
                  <a:lnTo>
                    <a:pt x="1968665" y="0"/>
                  </a:lnTo>
                  <a:lnTo>
                    <a:pt x="1968665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8665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2943" y="439646"/>
            <a:ext cx="2658413" cy="2354461"/>
          </a:xfrm>
          <a:custGeom>
            <a:avLst/>
            <a:gdLst/>
            <a:ahLst/>
            <a:cxnLst/>
            <a:rect l="l" t="t" r="r" b="b"/>
            <a:pathLst>
              <a:path w="5948912" h="4885544">
                <a:moveTo>
                  <a:pt x="0" y="0"/>
                </a:moveTo>
                <a:lnTo>
                  <a:pt x="5948912" y="0"/>
                </a:lnTo>
                <a:lnTo>
                  <a:pt x="5948912" y="4885544"/>
                </a:lnTo>
                <a:lnTo>
                  <a:pt x="0" y="488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7180466" y="1459349"/>
            <a:ext cx="427072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7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xét: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743200" y="3184831"/>
                <a:ext cx="12954000" cy="6606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361950" algn="l"/>
                  </a:tabLst>
                  <a:defRPr/>
                </a:pPr>
                <a:r>
                  <a:rPr lang="en-US" sz="4000" kern="1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các giới hạn sau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kern="10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40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0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nl-NL" sz="40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40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sup>
                          </m:sSup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;</m:t>
                          </m:r>
                        </m:e>
                      </m:func>
                    </m:oMath>
                  </m:oMathPara>
                </a14:m>
                <a:endParaRPr lang="en-US" sz="3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40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nl-NL" sz="4000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  <m:r>
                                <a:rPr lang="nl-NL" sz="4000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⁡</m:t>
                              </m:r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(1+</m:t>
                              </m:r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=1</m:t>
                          </m:r>
                        </m:e>
                      </m:func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40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0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40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nl-NL" sz="40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=1</m:t>
                          </m:r>
                        </m:e>
                      </m:func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184831"/>
                <a:ext cx="12954000" cy="6606489"/>
              </a:xfrm>
              <a:prstGeom prst="rect">
                <a:avLst/>
              </a:prstGeom>
              <a:blipFill>
                <a:blip r:embed="rId6"/>
                <a:stretch>
                  <a:fillRect l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73902">
            <a:off x="14173026" y="6534763"/>
            <a:ext cx="3380732" cy="33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0" y="342899"/>
            <a:ext cx="761999" cy="7619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4063" y="38098"/>
            <a:ext cx="7900737" cy="1143001"/>
            <a:chOff x="304800" y="227301"/>
            <a:chExt cx="14901591" cy="1181542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304800" y="227301"/>
              <a:ext cx="14901591" cy="1181542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9806" y="260471"/>
              <a:ext cx="13551601" cy="973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1200"/>
                </a:spcAft>
              </a:pPr>
              <a:r>
                <a:rPr lang="nl-NL" sz="4200" b="1" kern="100">
                  <a:solidFill>
                    <a:prstClr val="black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b) Đạo hàm của hàm số mũ</a:t>
              </a:r>
              <a:endParaRPr kumimoji="0" lang="en-US" sz="4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4047" y="1638300"/>
            <a:ext cx="18021127" cy="4128691"/>
            <a:chOff x="761999" y="495697"/>
            <a:chExt cx="18021127" cy="41286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61999" y="501656"/>
                  <a:ext cx="18021127" cy="412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0" lang="en-US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</a:t>
                  </a:r>
                  <a:r>
                    <a:rPr lang="vi-VN" sz="3500" b="1" i="1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Xây dựng công thức tính đạo hàm của hàm số mũ</a:t>
                  </a:r>
                  <a:endParaRPr kumimoji="0" lang="en-US" sz="35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5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vi-VN" sz="35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 Sử </a:t>
                  </a:r>
                  <a:r>
                    <a:rPr lang="vi-VN" sz="35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dụng </a:t>
                  </a:r>
                  <a:r>
                    <a:rPr lang="en-US" sz="35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giới hạn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5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nl-NL" sz="35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nl-NL" sz="35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5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3500" i="1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nl-NL" sz="35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3500" b="0" i="1" smtClean="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=1</m:t>
                          </m:r>
                        </m:e>
                      </m:func>
                    </m:oMath>
                  </a14:m>
                  <a:r>
                    <a:rPr lang="en-US" sz="35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và đẳng thức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5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3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3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lang="nl-NL" sz="3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5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3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5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35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nl-NL" sz="3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3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3500" i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5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tính </a:t>
                  </a:r>
                  <a:r>
                    <a:rPr lang="en-US" sz="35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35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5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US" sz="350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sz="35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35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định nghĩa.</a:t>
                  </a:r>
                  <a:endParaRPr lang="vi-VN" sz="35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5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b) Sử dụng hằng </a:t>
                  </a:r>
                  <a:r>
                    <a:rPr lang="vi-VN" sz="35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đẳng </a:t>
                  </a:r>
                  <a:r>
                    <a:rPr lang="vi-VN" sz="3500" smtClean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thức</a:t>
                  </a:r>
                  <a:r>
                    <a:rPr lang="en-US" sz="3500" smtClean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5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𝑙𝑛𝑎</m:t>
                          </m:r>
                        </m:sup>
                      </m:sSup>
                      <m:r>
                        <a:rPr lang="en-US" sz="35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5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(0&lt;</m:t>
                      </m:r>
                      <m:r>
                        <a:rPr lang="vi-VN" sz="35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vi-VN" sz="35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≠1)</m:t>
                      </m:r>
                    </m:oMath>
                  </a14:m>
                  <a:r>
                    <a:rPr lang="vi-VN" sz="35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, hãy tính đạo hàm của hàm số </a:t>
                  </a:r>
                  <a14:m>
                    <m:oMath xmlns:m="http://schemas.openxmlformats.org/officeDocument/2006/math">
                      <m:r>
                        <a:rPr lang="en-US" sz="35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5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vi-VN" sz="3500" smtClean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.</a:t>
                  </a:r>
                  <a:endParaRPr lang="vi-VN" sz="35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501656"/>
                  <a:ext cx="18021127" cy="4122732"/>
                </a:xfrm>
                <a:prstGeom prst="rect">
                  <a:avLst/>
                </a:prstGeom>
                <a:blipFill>
                  <a:blip r:embed="rId3"/>
                  <a:stretch>
                    <a:fillRect l="-981" r="-981" b="-41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824080" y="495697"/>
              <a:ext cx="1718872" cy="843743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555765" y="6036558"/>
            <a:ext cx="115768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5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5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6128" y="6690439"/>
                <a:ext cx="18056569" cy="3406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:r>
                  <a:rPr lang="nl-NL" sz="35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35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 và </a:t>
                </a:r>
                <a14:m>
                  <m:oMath xmlns:m="http://schemas.openxmlformats.org/officeDocument/2006/math">
                    <m:r>
                      <a:rPr lang="nl-NL" sz="3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3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35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nl-NL" sz="35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nl-NL" sz="35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nl-NL" sz="3500" kern="1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5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l-NL" sz="3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5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5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l-NL" sz="3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5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35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35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nl-NL" sz="35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nl-NL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nl-NL" sz="3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sSup>
                      <m:sSup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limLow>
                      <m:limLow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l-NL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35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3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nl-NL" sz="35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35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nl-NL" sz="35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35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đạo hàm là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35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5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28" y="6690439"/>
                <a:ext cx="18056569" cy="3406061"/>
              </a:xfrm>
              <a:prstGeom prst="rect">
                <a:avLst/>
              </a:prstGeom>
              <a:blipFill>
                <a:blip r:embed="rId4"/>
                <a:stretch>
                  <a:fillRect l="-1013" b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6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0" y="342899"/>
            <a:ext cx="761999" cy="7619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4063" y="38098"/>
            <a:ext cx="7900737" cy="1143001"/>
            <a:chOff x="304800" y="227301"/>
            <a:chExt cx="14901591" cy="1181542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304800" y="227301"/>
              <a:ext cx="14901591" cy="1181542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9806" y="260471"/>
              <a:ext cx="13551601" cy="973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b) Đạo hàm của hàm số mũ</a:t>
              </a:r>
              <a:endParaRPr kumimoji="0" lang="en-US" sz="4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4047" y="1638300"/>
            <a:ext cx="18021127" cy="4128691"/>
            <a:chOff x="761999" y="495697"/>
            <a:chExt cx="18021127" cy="41286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61999" y="501656"/>
                  <a:ext cx="18021127" cy="412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            </a:t>
                  </a:r>
                  <a:r>
                    <a:rPr kumimoji="0" lang="vi-VN" sz="35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Xây dựng công thức tính đạo hàm của hàm số mũ</a:t>
                  </a:r>
                  <a:endParaRPr kumimoji="0" lang="en-US" sz="35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r>
                    <a:rPr kumimoji="0" lang="vi-VN" sz="3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 Sử dụng </a:t>
                  </a:r>
                  <a:r>
                    <a:rPr kumimoji="0" lang="en-US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giới hạn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kumimoji="0" lang="nl-NL" sz="3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kumimoji="0" lang="nl-NL" sz="3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3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35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nl-NL" sz="35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en-US" sz="35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kumimoji="0" lang="nl-NL" sz="3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kumimoji="0" lang="en-US" sz="3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=1</m:t>
                          </m:r>
                        </m:e>
                      </m:func>
                    </m:oMath>
                  </a14:m>
                  <a:r>
                    <a:rPr kumimoji="0" lang="en-US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và đẳng thức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nl-NL" sz="3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nl-NL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p>
                      <m:r>
                        <a:rPr kumimoji="0" lang="nl-NL" sz="3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kumimoji="0" lang="en-US" sz="3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3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3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nl-NL" sz="3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kumimoji="0" lang="nl-NL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nl-NL" sz="3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kumimoji="0" lang="en-US" sz="35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en-US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tính </a:t>
                  </a:r>
                  <a:r>
                    <a:rPr kumimoji="0" lang="en-US" sz="3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3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kumimoji="0" lang="en-US" sz="3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kumimoji="0" lang="en-US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kumimoji="0" lang="en-US" sz="3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kumimoji="0" lang="en-US" sz="3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bằng định nghĩa.</a:t>
                  </a:r>
                  <a:endParaRPr kumimoji="0" lang="vi-VN" sz="3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b) Sử dụng hằng đẳng </a:t>
                  </a:r>
                  <a:r>
                    <a:rPr kumimoji="0" lang="vi-VN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thức</a:t>
                  </a:r>
                  <a:r>
                    <a:rPr kumimoji="0" lang="en-US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kumimoji="0" lang="en-US" sz="3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𝑙𝑛𝑎</m:t>
                          </m:r>
                        </m:sup>
                      </m:sSup>
                      <m:r>
                        <a:rPr kumimoji="0" lang="en-US" sz="3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vi-VN" sz="3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(0&lt;</m:t>
                      </m:r>
                      <m:r>
                        <a:rPr kumimoji="0" lang="vi-VN" sz="3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𝑎</m:t>
                      </m:r>
                      <m:r>
                        <a:rPr kumimoji="0" lang="vi-VN" sz="3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≠1)</m:t>
                      </m:r>
                    </m:oMath>
                  </a14:m>
                  <a:r>
                    <a:rPr kumimoji="0" lang="vi-VN" sz="3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, hãy tính đạo hàm của hàm số </a:t>
                  </a:r>
                  <a14:m>
                    <m:oMath xmlns:m="http://schemas.openxmlformats.org/officeDocument/2006/math">
                      <m:r>
                        <a:rPr kumimoji="0" lang="en-US" sz="3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kumimoji="0" lang="en-US" sz="3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0" lang="en-US" sz="3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kumimoji="0" lang="vi-VN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.</a:t>
                  </a:r>
                  <a:endParaRPr kumimoji="0" lang="vi-VN" sz="35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501656"/>
                  <a:ext cx="18021127" cy="4122732"/>
                </a:xfrm>
                <a:prstGeom prst="rect">
                  <a:avLst/>
                </a:prstGeom>
                <a:blipFill>
                  <a:blip r:embed="rId3"/>
                  <a:stretch>
                    <a:fillRect l="-981" r="-981" b="-41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824080" y="495697"/>
              <a:ext cx="1718872" cy="843743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555765" y="6036558"/>
            <a:ext cx="115768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5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5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38409" y="7429500"/>
                <a:ext cx="15392400" cy="2083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nl-NL" sz="3500" kern="1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nl-NL" sz="35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𝑥𝑙𝑛𝑎</m:t>
                        </m:r>
                      </m:sup>
                    </m:sSup>
                    <m:r>
                      <a:rPr lang="en-US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500" kern="100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lang="nl-NL" sz="3500" kern="1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Suy</m:t>
                    </m:r>
                    <m:r>
                      <m:rPr>
                        <m:nor/>
                      </m:rPr>
                      <a:rPr lang="nl-NL" sz="3500" kern="1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3500" kern="1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ra</m:t>
                    </m:r>
                    <m:r>
                      <a:rPr lang="en-US" sz="35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5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5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5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5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5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5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5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5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35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  <m:r>
                                  <a:rPr lang="nl-NL" sz="3500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⁡</m:t>
                                </m:r>
                                <m:r>
                                  <a:rPr lang="en-US" sz="35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35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nl-NL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nl-NL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5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5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nl-NL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nl-NL" sz="35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nl-NL" sz="35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nl-NL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nl-NL" sz="35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nl-NL" sz="35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m:rPr>
                        <m:sty m:val="p"/>
                      </m:rPr>
                      <a:rPr lang="nl-NL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nl-NL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5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5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m:rPr>
                        <m:sty m:val="p"/>
                      </m:rPr>
                      <a:rPr lang="nl-NL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nl-NL" sz="35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5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3500" kern="100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5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409" y="7429500"/>
                <a:ext cx="15392400" cy="2083584"/>
              </a:xfrm>
              <a:prstGeom prst="rect">
                <a:avLst/>
              </a:prstGeom>
              <a:blipFill>
                <a:blip r:embed="rId4"/>
                <a:stretch>
                  <a:fillRect l="-1188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09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597568" y="723900"/>
            <a:ext cx="17068800" cy="10638154"/>
            <a:chOff x="0" y="0"/>
            <a:chExt cx="1968665" cy="2801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8665" cy="2801819"/>
            </a:xfrm>
            <a:custGeom>
              <a:avLst/>
              <a:gdLst/>
              <a:ahLst/>
              <a:cxnLst/>
              <a:rect l="l" t="t" r="r" b="b"/>
              <a:pathLst>
                <a:path w="1968665" h="2801819">
                  <a:moveTo>
                    <a:pt x="0" y="0"/>
                  </a:moveTo>
                  <a:lnTo>
                    <a:pt x="1968665" y="0"/>
                  </a:lnTo>
                  <a:lnTo>
                    <a:pt x="1968665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8665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6678" y="468151"/>
            <a:ext cx="1695057" cy="1460607"/>
          </a:xfrm>
          <a:custGeom>
            <a:avLst/>
            <a:gdLst/>
            <a:ahLst/>
            <a:cxnLst/>
            <a:rect l="l" t="t" r="r" b="b"/>
            <a:pathLst>
              <a:path w="5948912" h="4885544">
                <a:moveTo>
                  <a:pt x="0" y="0"/>
                </a:moveTo>
                <a:lnTo>
                  <a:pt x="5948912" y="0"/>
                </a:lnTo>
                <a:lnTo>
                  <a:pt x="5948912" y="4885544"/>
                </a:lnTo>
                <a:lnTo>
                  <a:pt x="0" y="488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7319613" y="1413927"/>
            <a:ext cx="362471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88566" y="2726234"/>
                <a:ext cx="16486804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300" kern="1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</a:t>
                </a:r>
                <a:r>
                  <a:rPr lang="nl-NL" sz="4300" kern="1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có đạo hàm trên </a:t>
                </a:r>
                <a14:m>
                  <m:oMath xmlns:m="http://schemas.openxmlformats.org/officeDocument/2006/math"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nl-NL" sz="43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Đối </a:t>
                </a:r>
                <a:r>
                  <a:rPr lang="nl-NL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hàm số hợp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𝑢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𝑢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3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</a:t>
                </a:r>
                <a:r>
                  <a:rPr lang="nl-NL" sz="43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(0&lt;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≠1)</m:t>
                    </m:r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có đạo hàm trên </a:t>
                </a:r>
                <a14:m>
                  <m:oMath xmlns:m="http://schemas.openxmlformats.org/officeDocument/2006/math"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430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nl-NL" sz="43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Đối </a:t>
                </a:r>
                <a:r>
                  <a:rPr lang="nl-NL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hàm số hợp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với</a:t>
                </a:r>
                <a:r>
                  <a:rPr lang="nl-NL" sz="4300" i="1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𝑢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300" i="1" kern="100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430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nl-NL" sz="43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66" y="2726234"/>
                <a:ext cx="16486804" cy="5693866"/>
              </a:xfrm>
              <a:prstGeom prst="rect">
                <a:avLst/>
              </a:prstGeom>
              <a:blipFill>
                <a:blip r:embed="rId6"/>
                <a:stretch>
                  <a:fillRect l="-1331" r="-888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07888">
            <a:off x="14614855" y="7140069"/>
            <a:ext cx="3456416" cy="34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024433" y="2880836"/>
            <a:ext cx="1350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29858" y="790687"/>
            <a:ext cx="12464237" cy="1231840"/>
            <a:chOff x="601058" y="376381"/>
            <a:chExt cx="12464237" cy="1231840"/>
          </a:xfrm>
        </p:grpSpPr>
        <p:grpSp>
          <p:nvGrpSpPr>
            <p:cNvPr id="19" name="Group 18"/>
            <p:cNvGrpSpPr/>
            <p:nvPr/>
          </p:nvGrpSpPr>
          <p:grpSpPr>
            <a:xfrm>
              <a:off x="601058" y="385794"/>
              <a:ext cx="10981342" cy="1222427"/>
              <a:chOff x="1767133" y="1877384"/>
              <a:chExt cx="10740524" cy="1222427"/>
            </a:xfrm>
          </p:grpSpPr>
          <p:sp>
            <p:nvSpPr>
              <p:cNvPr id="20" name="Horizontal Scroll 19"/>
              <p:cNvSpPr/>
              <p:nvPr/>
            </p:nvSpPr>
            <p:spPr>
              <a:xfrm>
                <a:off x="1767133" y="1877384"/>
                <a:ext cx="2393281" cy="1222427"/>
              </a:xfrm>
              <a:prstGeom prst="horizontalScroll">
                <a:avLst/>
              </a:prstGeom>
              <a:solidFill>
                <a:srgbClr val="FFE8E7"/>
              </a:solidFill>
              <a:ln>
                <a:solidFill>
                  <a:srgbClr val="DA7075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Ví dụ </a:t>
                </a:r>
                <a:r>
                  <a:rPr kumimoji="0" lang="en-US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sz="4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352621" y="1910690"/>
                <a:ext cx="8155036" cy="101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 đạo hàm của hàm số</a:t>
                </a:r>
                <a:endPara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8839200" y="376381"/>
                  <a:ext cx="4226095" cy="1194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kumimoji="0" lang="en-US" sz="4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4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kumimoji="0" lang="en-US" sz="4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kumimoji="0" lang="vi-VN" sz="4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200" y="376381"/>
                  <a:ext cx="4226095" cy="11949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988992" y="4629213"/>
                <a:ext cx="13420932" cy="244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m:t>ó </m:t>
                      </m:r>
                    </m:oMath>
                  </m:oMathPara>
                </a14:m>
                <a:endParaRPr kumimoji="0" lang="en-US" sz="4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en-US" sz="4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.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𝑙𝑛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2=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𝑙𝑛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992" y="4629213"/>
                <a:ext cx="13420932" cy="2448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"/>
          <p:cNvGrpSpPr/>
          <p:nvPr/>
        </p:nvGrpSpPr>
        <p:grpSpPr>
          <a:xfrm rot="5400000">
            <a:off x="8182402" y="-400620"/>
            <a:ext cx="1752600" cy="19946204"/>
            <a:chOff x="0" y="0"/>
            <a:chExt cx="2980941" cy="2823899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4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99219">
            <a:off x="-15925" y="6712514"/>
            <a:ext cx="3277398" cy="32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6800" y="-434992"/>
            <a:ext cx="2362200" cy="10721992"/>
            <a:chOff x="0" y="0"/>
            <a:chExt cx="2980941" cy="2823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913968" y="495300"/>
            <a:ext cx="4105832" cy="1292748"/>
          </a:xfrm>
          <a:prstGeom prst="roundRect">
            <a:avLst/>
          </a:prstGeom>
          <a:solidFill>
            <a:srgbClr val="B72F35"/>
          </a:solidFill>
          <a:ln>
            <a:solidFill>
              <a:srgbClr val="DA707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6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48" y="8115300"/>
            <a:ext cx="1414131" cy="1763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9600" y="800100"/>
            <a:ext cx="483905" cy="474600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8545175" y="5143500"/>
            <a:ext cx="1350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409854" y="6362700"/>
                <a:ext cx="12496800" cy="2999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2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2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2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2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=(2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−1)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200" i="1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⋅(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⁡3=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⁡3</m:t>
                    </m:r>
                  </m:oMath>
                </a14:m>
                <a:endParaRPr lang="en-US" sz="4200" i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854" y="6362700"/>
                <a:ext cx="12496800" cy="2999539"/>
              </a:xfrm>
              <a:prstGeom prst="rect">
                <a:avLst/>
              </a:prstGeom>
              <a:blipFill>
                <a:blip r:embed="rId6"/>
                <a:stretch>
                  <a:fillRect l="-1854" b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381500" y="2079721"/>
            <a:ext cx="9677400" cy="2301779"/>
            <a:chOff x="6933568" y="455264"/>
            <a:chExt cx="9677400" cy="2301779"/>
          </a:xfrm>
        </p:grpSpPr>
        <p:grpSp>
          <p:nvGrpSpPr>
            <p:cNvPr id="8" name="Group 7"/>
            <p:cNvGrpSpPr/>
            <p:nvPr/>
          </p:nvGrpSpPr>
          <p:grpSpPr>
            <a:xfrm>
              <a:off x="6933568" y="455264"/>
              <a:ext cx="9677400" cy="2301779"/>
              <a:chOff x="8328521" y="-1319359"/>
              <a:chExt cx="9677400" cy="230177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8328521" y="-1319359"/>
                <a:ext cx="9677400" cy="1158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 đạo hàm của các hàm số sau</a:t>
                </a:r>
                <a:endPara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8344470" y="-212523"/>
                    <a:ext cx="4226095" cy="11949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just">
                      <a:lnSpc>
                        <a:spcPct val="150000"/>
                      </a:lnSpc>
                    </a:pPr>
                    <a:r>
                      <a:rPr lang="en-US" sz="420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a) </a:t>
                    </a:r>
                    <a14:m>
                      <m:oMath xmlns:m="http://schemas.openxmlformats.org/officeDocument/2006/math">
                        <m:r>
                          <a:rPr lang="en-US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oMath>
                    </a14:m>
                    <a:endParaRPr kumimoji="0" lang="vi-VN" sz="4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4470" y="-212523"/>
                    <a:ext cx="4226095" cy="11949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476" b="-96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12080073" y="1677726"/>
                  <a:ext cx="4226095" cy="9650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sz="420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</m:oMath>
                  </a14:m>
                  <a:endParaRPr kumimoji="0" lang="vi-VN" sz="4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0073" y="1677726"/>
                  <a:ext cx="4226095" cy="965072"/>
                </a:xfrm>
                <a:prstGeom prst="rect">
                  <a:avLst/>
                </a:prstGeom>
                <a:blipFill>
                  <a:blip r:embed="rId8"/>
                  <a:stretch>
                    <a:fillRect l="-5628" b="-284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2"/>
          <p:cNvGrpSpPr/>
          <p:nvPr/>
        </p:nvGrpSpPr>
        <p:grpSpPr>
          <a:xfrm>
            <a:off x="17068800" y="-434992"/>
            <a:ext cx="2362200" cy="10721992"/>
            <a:chOff x="0" y="0"/>
            <a:chExt cx="2980941" cy="2823899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8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9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-114300"/>
            <a:ext cx="16078200" cy="13335000"/>
            <a:chOff x="3848458" y="0"/>
            <a:chExt cx="14753656" cy="13335000"/>
          </a:xfrm>
        </p:grpSpPr>
        <p:grpSp>
          <p:nvGrpSpPr>
            <p:cNvPr id="2" name="Group 2"/>
            <p:cNvGrpSpPr/>
            <p:nvPr/>
          </p:nvGrpSpPr>
          <p:grpSpPr>
            <a:xfrm>
              <a:off x="5411443" y="0"/>
              <a:ext cx="13190671" cy="10638154"/>
              <a:chOff x="0" y="0"/>
              <a:chExt cx="3474086" cy="280181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474086" cy="2801819"/>
              </a:xfrm>
              <a:custGeom>
                <a:avLst/>
                <a:gdLst/>
                <a:ahLst/>
                <a:cxnLst/>
                <a:rect l="l" t="t" r="r" b="b"/>
                <a:pathLst>
                  <a:path w="3474086" h="2801819">
                    <a:moveTo>
                      <a:pt x="0" y="0"/>
                    </a:moveTo>
                    <a:lnTo>
                      <a:pt x="3474086" y="0"/>
                    </a:lnTo>
                    <a:lnTo>
                      <a:pt x="3474086" y="2801819"/>
                    </a:lnTo>
                    <a:lnTo>
                      <a:pt x="0" y="2801819"/>
                    </a:lnTo>
                    <a:close/>
                  </a:path>
                </a:pathLst>
              </a:custGeom>
              <a:solidFill>
                <a:srgbClr val="F3D0D2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3474086" cy="28399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848458" y="7150830"/>
              <a:ext cx="6184170" cy="6184170"/>
            </a:xfrm>
            <a:custGeom>
              <a:avLst/>
              <a:gdLst/>
              <a:ahLst/>
              <a:cxnLst/>
              <a:rect l="l" t="t" r="r" b="b"/>
              <a:pathLst>
                <a:path w="6184170" h="6184170">
                  <a:moveTo>
                    <a:pt x="0" y="0"/>
                  </a:moveTo>
                  <a:lnTo>
                    <a:pt x="6184170" y="0"/>
                  </a:lnTo>
                  <a:lnTo>
                    <a:pt x="6184170" y="6184170"/>
                  </a:lnTo>
                  <a:lnTo>
                    <a:pt x="0" y="6184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Rectangle 11"/>
          <p:cNvSpPr/>
          <p:nvPr/>
        </p:nvSpPr>
        <p:spPr>
          <a:xfrm>
            <a:off x="2976831" y="1613808"/>
            <a:ext cx="12437443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5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8500" b="1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 Đạo hàm của một số hàm số thường gặp</a:t>
            </a:r>
          </a:p>
        </p:txBody>
      </p:sp>
      <p:sp>
        <p:nvSpPr>
          <p:cNvPr id="14" name="Freeform 14"/>
          <p:cNvSpPr/>
          <p:nvPr/>
        </p:nvSpPr>
        <p:spPr>
          <a:xfrm flipH="1">
            <a:off x="14325600" y="6692855"/>
            <a:ext cx="2743200" cy="3435760"/>
          </a:xfrm>
          <a:custGeom>
            <a:avLst/>
            <a:gdLst/>
            <a:ahLst/>
            <a:cxnLst/>
            <a:rect l="l" t="t" r="r" b="b"/>
            <a:pathLst>
              <a:path w="6093762" h="7200900">
                <a:moveTo>
                  <a:pt x="6093761" y="0"/>
                </a:moveTo>
                <a:lnTo>
                  <a:pt x="0" y="0"/>
                </a:lnTo>
                <a:lnTo>
                  <a:pt x="0" y="7200900"/>
                </a:lnTo>
                <a:lnTo>
                  <a:pt x="6093761" y="7200900"/>
                </a:lnTo>
                <a:lnTo>
                  <a:pt x="60937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41600">
            <a:off x="608404" y="305780"/>
            <a:ext cx="2218262" cy="182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68800" y="9344757"/>
            <a:ext cx="533400" cy="523143"/>
          </a:xfrm>
          <a:prstGeom prst="rect">
            <a:avLst/>
          </a:prstGeom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19493" y="419100"/>
            <a:ext cx="8005011" cy="1194631"/>
            <a:chOff x="304800" y="227301"/>
            <a:chExt cx="34078834" cy="1234913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304800" y="227301"/>
              <a:ext cx="34078834" cy="1234913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8167" y="300573"/>
              <a:ext cx="20378723" cy="890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</a:pPr>
              <a:r>
                <a:rPr lang="nl-NL" sz="3800" b="1" kern="100">
                  <a:solidFill>
                    <a:prstClr val="black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c) Đạo hàm của hàm số logarit</a:t>
              </a:r>
              <a:endParaRPr kumimoji="0" lang="en-US" sz="3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43000" y="2242663"/>
            <a:ext cx="17331504" cy="6634637"/>
            <a:chOff x="761999" y="418514"/>
            <a:chExt cx="17331504" cy="66346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61999" y="418514"/>
                  <a:ext cx="17331504" cy="6634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35000"/>
                    </a:lnSpc>
                  </a:pPr>
                  <a:r>
                    <a:rPr kumimoji="0" lang="en-US" sz="35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          </a:t>
                  </a:r>
                  <a:r>
                    <a:rPr lang="vi-VN" sz="3500" b="1" i="1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Xây dựng công thức tính đạo hàm của hàm số lôgarit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3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endParaRPr kumimoji="0" lang="en-US" sz="35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ử 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3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nl-NL" sz="3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nl-NL" sz="3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𝑙𝑛</m:t>
                                </m:r>
                                <m:d>
                                  <m:dPr>
                                    <m:ctrlPr>
                                      <a:rPr lang="en-US" sz="35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5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35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35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sz="3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 đẳ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3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3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𝑙𝑛𝑥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nl-NL" sz="35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nl-NL" sz="3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sz="3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sz="3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500" i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ố </m:t>
                        </m:r>
                        <m:r>
                          <a:rPr lang="en-US" sz="3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5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𝑙𝑛𝑥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3500" b="0" i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500" b="0" i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en-US" sz="3500" b="0" i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500" b="0" i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3500" b="0" i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đị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ngh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ĩ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5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vi-VN" sz="35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3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ử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đẳ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</m:sub>
                        </m:sSub>
                        <m: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𝑙𝑛𝑥</m:t>
                            </m:r>
                          </m:num>
                          <m:den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𝑙𝑛𝑎</m:t>
                            </m:r>
                          </m:den>
                        </m:f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0&lt;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≠1</m:t>
                            </m:r>
                          </m:e>
                        </m:d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ã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0" lang="en-US" sz="3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vi-VN" sz="3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m:t>ố </m:t>
                        </m:r>
                        <m: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vi-VN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 </m:t>
                        </m:r>
                      </m:oMath>
                    </m:oMathPara>
                  </a14:m>
                  <a:endParaRPr kumimoji="0" lang="vi-VN" sz="3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418514"/>
                  <a:ext cx="17331504" cy="66346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838199" y="491743"/>
              <a:ext cx="1490272" cy="718409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sz="3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675086" y="534080"/>
            <a:ext cx="1799418" cy="107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3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68800" y="9344757"/>
            <a:ext cx="533400" cy="523143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675086" y="534080"/>
            <a:ext cx="1799418" cy="10796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25564" y="704573"/>
            <a:ext cx="1350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505740" y="1955606"/>
                <a:ext cx="15773400" cy="7558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 và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sSub>
                          <m:sSub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38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limLow>
                      <m:limLow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l-NL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8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đạo hàm là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⁡</m:t>
                            </m:r>
                            <m: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⁡</m:t>
                                </m:r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⁡</m:t>
                                </m:r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740" y="1955606"/>
                <a:ext cx="15773400" cy="7558801"/>
              </a:xfrm>
              <a:prstGeom prst="rect">
                <a:avLst/>
              </a:prstGeom>
              <a:blipFill>
                <a:blip r:embed="rId5"/>
                <a:stretch>
                  <a:fillRect l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25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597568" y="723900"/>
            <a:ext cx="17068800" cy="10638154"/>
            <a:chOff x="0" y="0"/>
            <a:chExt cx="1968665" cy="2801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8665" cy="2801819"/>
            </a:xfrm>
            <a:custGeom>
              <a:avLst/>
              <a:gdLst/>
              <a:ahLst/>
              <a:cxnLst/>
              <a:rect l="l" t="t" r="r" b="b"/>
              <a:pathLst>
                <a:path w="1968665" h="2801819">
                  <a:moveTo>
                    <a:pt x="0" y="0"/>
                  </a:moveTo>
                  <a:lnTo>
                    <a:pt x="1968665" y="0"/>
                  </a:lnTo>
                  <a:lnTo>
                    <a:pt x="1968665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8665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6678" y="468151"/>
            <a:ext cx="1695057" cy="1460607"/>
          </a:xfrm>
          <a:custGeom>
            <a:avLst/>
            <a:gdLst/>
            <a:ahLst/>
            <a:cxnLst/>
            <a:rect l="l" t="t" r="r" b="b"/>
            <a:pathLst>
              <a:path w="5948912" h="4885544">
                <a:moveTo>
                  <a:pt x="0" y="0"/>
                </a:moveTo>
                <a:lnTo>
                  <a:pt x="5948912" y="0"/>
                </a:lnTo>
                <a:lnTo>
                  <a:pt x="5948912" y="4885544"/>
                </a:lnTo>
                <a:lnTo>
                  <a:pt x="0" y="488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7610611" y="1490127"/>
            <a:ext cx="362471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179564" y="2805368"/>
                <a:ext cx="16486804" cy="5408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8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lang="en-US" sz="38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có đạo hàm trên khoảng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)′</m:t>
                        </m:r>
                      </m:e>
                    </m:func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Đối </a:t>
                </a: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hàm số hợp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</m:e>
                    </m:func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)′</m:t>
                        </m:r>
                      </m:e>
                    </m:func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8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có đạo hàm trên khoảng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𝑥𝑙𝑛𝑎</m:t>
                        </m:r>
                      </m:den>
                    </m:f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Đối </a:t>
                </a: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hàm số hợp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func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func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𝑢𝑙𝑛𝑎</m:t>
                        </m:r>
                      </m:den>
                    </m:f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564" y="2805368"/>
                <a:ext cx="16486804" cy="5408275"/>
              </a:xfrm>
              <a:prstGeom prst="rect">
                <a:avLst/>
              </a:prstGeom>
              <a:blipFill>
                <a:blip r:embed="rId6"/>
                <a:stretch>
                  <a:fillRect l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23368">
            <a:off x="15039974" y="7745647"/>
            <a:ext cx="3050751" cy="30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8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1472469" y="723900"/>
            <a:ext cx="15316200" cy="10638154"/>
            <a:chOff x="0" y="0"/>
            <a:chExt cx="1968665" cy="2801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8665" cy="2801819"/>
            </a:xfrm>
            <a:custGeom>
              <a:avLst/>
              <a:gdLst/>
              <a:ahLst/>
              <a:cxnLst/>
              <a:rect l="l" t="t" r="r" b="b"/>
              <a:pathLst>
                <a:path w="1968665" h="2801819">
                  <a:moveTo>
                    <a:pt x="0" y="0"/>
                  </a:moveTo>
                  <a:lnTo>
                    <a:pt x="1968665" y="0"/>
                  </a:lnTo>
                  <a:lnTo>
                    <a:pt x="1968665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8665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7880067" y="1104900"/>
            <a:ext cx="250100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 ý</a:t>
            </a:r>
            <a:endParaRPr kumimoji="0" lang="en-US" sz="6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754861" y="2344064"/>
                <a:ext cx="14751416" cy="5394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kern="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kern="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kern="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kern="10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4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&lt;0</m:t>
                      </m:r>
                      <m:r>
                        <m:rPr>
                          <m:nor/>
                        </m:rPr>
                        <a:rPr lang="en-US" sz="44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ó:</m:t>
                      </m:r>
                      <m:r>
                        <a:rPr lang="en-US" sz="44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sSup>
                        <m:sSupPr>
                          <m:ctrlPr>
                            <a:rPr lang="en-US" sz="4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4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4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4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0" lang="en-US" sz="4300" b="0" i="0" u="none" strike="noStrike" kern="1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300" kern="100" noProof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đó ta có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𝑙𝑛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i="1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3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3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3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3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43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∀</m:t>
                      </m:r>
                      <m:r>
                        <a:rPr lang="en-US" sz="43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3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≠0.</m:t>
                      </m:r>
                    </m:oMath>
                  </m:oMathPara>
                </a14:m>
                <a:endParaRPr kumimoji="0" lang="en-US" sz="43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861" y="2344064"/>
                <a:ext cx="14751416" cy="5394105"/>
              </a:xfrm>
              <a:prstGeom prst="rect">
                <a:avLst/>
              </a:prstGeom>
              <a:blipFill>
                <a:blip r:embed="rId4"/>
                <a:stretch>
                  <a:fillRect l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1400" y="7871821"/>
            <a:ext cx="2029750" cy="176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200400" y="876300"/>
            <a:ext cx="15156710" cy="1368259"/>
            <a:chOff x="1494249" y="1715312"/>
            <a:chExt cx="14824327" cy="1368259"/>
          </a:xfrm>
        </p:grpSpPr>
        <p:sp>
          <p:nvSpPr>
            <p:cNvPr id="20" name="Horizontal Scroll 19"/>
            <p:cNvSpPr/>
            <p:nvPr/>
          </p:nvSpPr>
          <p:spPr>
            <a:xfrm>
              <a:off x="1494249" y="1715312"/>
              <a:ext cx="2674520" cy="1368259"/>
            </a:xfrm>
            <a:prstGeom prst="horizontalScroll">
              <a:avLst/>
            </a:prstGeom>
            <a:solidFill>
              <a:srgbClr val="FFE8E7"/>
            </a:solidFill>
            <a:ln>
              <a:solidFill>
                <a:srgbClr val="DA7075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</a:t>
              </a:r>
              <a:r>
                <a:rPr kumimoji="0" lang="en-US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48294" y="1804279"/>
                  <a:ext cx="14070282" cy="11833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5000"/>
                    </a:lnSpc>
                    <a:spcBef>
                      <a:spcPts val="300"/>
                    </a:spcBef>
                    <a:spcAft>
                      <a:spcPts val="30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ố</m:t>
                        </m:r>
                        <m:r>
                          <a:rPr kumimoji="0" lang="en-US" sz="4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kumimoji="0" lang="nl-NL" sz="42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42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kumimoji="0" lang="en-US" sz="42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4200" b="0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200" b="0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4200" b="0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42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kumimoji="0" lang="vi-VN" sz="4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294" y="1804279"/>
                  <a:ext cx="14070282" cy="11833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 21"/>
          <p:cNvSpPr/>
          <p:nvPr/>
        </p:nvSpPr>
        <p:spPr>
          <a:xfrm>
            <a:off x="9385789" y="3350441"/>
            <a:ext cx="13500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487945" y="4900305"/>
                <a:ext cx="14778790" cy="4065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ì </m:t>
                      </m:r>
                      <m:sSup>
                        <m:sSupPr>
                          <m:ctrlPr>
                            <a:rPr lang="en-US" sz="42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2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+1&gt;0</m:t>
                      </m:r>
                      <m:r>
                        <m:rPr>
                          <m:nor/>
                        </m:rPr>
                        <a:rPr lang="en-US" sz="42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2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2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2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200" b="0" i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4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ó 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kumimoji="0" lang="en-US" sz="4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sz="4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200" i="1" kern="1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200" i="1" kern="1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200" i="1" kern="1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200" i="1" kern="1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200" i="1" kern="1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200" i="1" kern="1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200" b="0" i="1" kern="1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2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2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2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2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kumimoji="0" lang="en-US" sz="42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2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2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kumimoji="0" lang="en-US" sz="42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42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2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2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2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en-US" sz="4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945" y="4900305"/>
                <a:ext cx="14778790" cy="4065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0600" y="7867481"/>
            <a:ext cx="1495811" cy="2152819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-1066800" y="-244492"/>
            <a:ext cx="2362200" cy="10721992"/>
            <a:chOff x="0" y="0"/>
            <a:chExt cx="2980941" cy="2823899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96357" y="-190500"/>
            <a:ext cx="2362200" cy="10721992"/>
            <a:chOff x="0" y="0"/>
            <a:chExt cx="2980941" cy="2823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5735028" y="702901"/>
            <a:ext cx="4105832" cy="1163999"/>
          </a:xfrm>
          <a:prstGeom prst="roundRect">
            <a:avLst/>
          </a:prstGeom>
          <a:solidFill>
            <a:srgbClr val="B72F35"/>
          </a:solidFill>
          <a:ln>
            <a:solidFill>
              <a:srgbClr val="DA707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7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54404" y="617621"/>
            <a:ext cx="483905" cy="474600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140171" y="4219652"/>
            <a:ext cx="1295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0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259442" y="5258728"/>
                <a:ext cx="16401048" cy="453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kern="100" smtClean="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kern="100" smtClean="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ì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kern="100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000" i="1" kern="100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−1&gt;0⇔</m:t>
                      </m:r>
                      <m:r>
                        <a:rPr lang="en-US" sz="4000" i="1" kern="100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 kern="100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i="1" kern="10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 kern="10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;+∞</m:t>
                          </m:r>
                        </m:e>
                      </m:d>
                      <m:r>
                        <a:rPr lang="en-US" sz="4000" i="1" kern="10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kern="1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kern="100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i="1" kern="100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 kern="100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 kern="100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i="1" kern="100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 kern="100">
                                      <a:effectLst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 kern="100">
                                      <a:effectLst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4000" i="1" kern="100">
                                      <a:effectLst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000" i="1" kern="100">
                                      <a:effectLst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en-US" sz="4000" i="1" kern="100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effectLst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4000" i="1" kern="100">
                                  <a:effectLst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en-US" sz="4000" i="1" kern="100">
                          <a:effectLst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442" y="5258728"/>
                <a:ext cx="16401048" cy="4532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021507" y="2443920"/>
                <a:ext cx="11851104" cy="1133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5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đạ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ố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40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0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0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507" y="2443920"/>
                <a:ext cx="11851104" cy="11331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29826">
            <a:off x="660018" y="608620"/>
            <a:ext cx="1181128" cy="13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-381000" y="0"/>
            <a:ext cx="17678400" cy="10287000"/>
            <a:chOff x="0" y="0"/>
            <a:chExt cx="4101451" cy="2801818"/>
          </a:xfrm>
          <a:solidFill>
            <a:srgbClr val="F3D0D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101451" cy="2801819"/>
            </a:xfrm>
            <a:custGeom>
              <a:avLst/>
              <a:gdLst/>
              <a:ahLst/>
              <a:cxnLst/>
              <a:rect l="l" t="t" r="r" b="b"/>
              <a:pathLst>
                <a:path w="4101451" h="2801819">
                  <a:moveTo>
                    <a:pt x="0" y="0"/>
                  </a:moveTo>
                  <a:lnTo>
                    <a:pt x="4101451" y="0"/>
                  </a:lnTo>
                  <a:lnTo>
                    <a:pt x="4101451" y="2801819"/>
                  </a:lnTo>
                  <a:lnTo>
                    <a:pt x="0" y="2801819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01451" cy="28399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9813" y="8453001"/>
            <a:ext cx="1160387" cy="143394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577291" y="305758"/>
            <a:ext cx="3761818" cy="1163999"/>
          </a:xfrm>
          <a:prstGeom prst="roundRect">
            <a:avLst/>
          </a:prstGeom>
          <a:solidFill>
            <a:srgbClr val="B72F35"/>
          </a:solidFill>
          <a:ln>
            <a:solidFill>
              <a:srgbClr val="DA707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 2</a:t>
            </a:r>
            <a:endParaRPr kumimoji="0" lang="en-US" sz="4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30868" y="1768051"/>
                <a:ext cx="16254664" cy="307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65000"/>
                  </a:lnSpc>
                </a:pPr>
                <a:r>
                  <a:rPr lang="vi-VN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Ta đã biết, độ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𝑝𝐻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 của một dung dịch được xác định bởi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𝑝𝐻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–</m:t>
                    </m:r>
                    <m:r>
                      <m:rPr>
                        <m:sty m:val="p"/>
                      </m:rP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⁡[</m:t>
                    </m:r>
                    <m:sSup>
                      <m:sSupPr>
                        <m:ctrlPr>
                          <a:rPr lang="vi-VN" sz="3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, ở đó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p>
                      <m:sSupPr>
                        <m:ctrlP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3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là nồng độ (mol/lít) của ion hydrogen. Tính tốc độ thay đổi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𝑝𝐻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 đối với nồng độ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p>
                      <m:sSupPr>
                        <m:ctrlP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kumimoji="0" lang="vi-VN" sz="3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8" y="1768051"/>
                <a:ext cx="16254664" cy="3070649"/>
              </a:xfrm>
              <a:prstGeom prst="rect">
                <a:avLst/>
              </a:prstGeom>
              <a:blipFill>
                <a:blip r:embed="rId5"/>
                <a:stretch>
                  <a:fillRect l="-1237" r="-1200" b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915481" y="5152192"/>
            <a:ext cx="12378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8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30868" y="6402914"/>
                <a:ext cx="16966532" cy="3083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kern="1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Tốc độ thay đổi của pH với nồng độ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đạo hàm của pH, </a:t>
                </a:r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800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8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Malgun Gothic" panose="020B0503020000020004" pitchFamily="34" charset="-127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Malgun Gothic" panose="020B0503020000020004" pitchFamily="34" charset="-127"/>
                                              <a:cs typeface="Times New Roman" panose="020206030504050203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sz="3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Malgun Gothic" panose="020B0503020000020004" pitchFamily="34" charset="-127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800" i="1" kern="100">
                                          <a:effectLst/>
                                          <a:latin typeface="Cambria Math" panose="02040503050406030204" pitchFamily="18" charset="0"/>
                                          <a:ea typeface="Malgun Gothic" panose="020B0503020000020004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Malgun Gothic" panose="020B0503020000020004" pitchFamily="34" charset="-127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Malgun Gothic" panose="020B0503020000020004" pitchFamily="34" charset="-127"/>
                                              <a:cs typeface="Times New Roman" panose="020206030504050203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sz="3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Malgun Gothic" panose="020B0503020000020004" pitchFamily="34" charset="-127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800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>
                        <a:rPr lang="en-US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3800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3800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𝑙𝑛</m:t>
                          </m:r>
                          <m:r>
                            <a:rPr lang="en-US" sz="3800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8" y="6402914"/>
                <a:ext cx="16966532" cy="3083986"/>
              </a:xfrm>
              <a:prstGeom prst="rect">
                <a:avLst/>
              </a:prstGeom>
              <a:blipFill>
                <a:blip r:embed="rId6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2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597568" y="723900"/>
            <a:ext cx="17068800" cy="10638154"/>
            <a:chOff x="0" y="0"/>
            <a:chExt cx="1968665" cy="2801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8665" cy="2801819"/>
            </a:xfrm>
            <a:custGeom>
              <a:avLst/>
              <a:gdLst/>
              <a:ahLst/>
              <a:cxnLst/>
              <a:rect l="l" t="t" r="r" b="b"/>
              <a:pathLst>
                <a:path w="1968665" h="2801819">
                  <a:moveTo>
                    <a:pt x="0" y="0"/>
                  </a:moveTo>
                  <a:lnTo>
                    <a:pt x="1968665" y="0"/>
                  </a:lnTo>
                  <a:lnTo>
                    <a:pt x="1968665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8665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6678" y="468151"/>
            <a:ext cx="1695057" cy="1460607"/>
          </a:xfrm>
          <a:custGeom>
            <a:avLst/>
            <a:gdLst/>
            <a:ahLst/>
            <a:cxnLst/>
            <a:rect l="l" t="t" r="r" b="b"/>
            <a:pathLst>
              <a:path w="5948912" h="4885544">
                <a:moveTo>
                  <a:pt x="0" y="0"/>
                </a:moveTo>
                <a:lnTo>
                  <a:pt x="5948912" y="0"/>
                </a:lnTo>
                <a:lnTo>
                  <a:pt x="5948912" y="4885544"/>
                </a:lnTo>
                <a:lnTo>
                  <a:pt x="0" y="488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5842499" y="1490127"/>
            <a:ext cx="716093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6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ĐẠO HÀM</a:t>
            </a:r>
            <a:endParaRPr kumimoji="0" lang="en-US" sz="6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54" y="3156676"/>
            <a:ext cx="14494227" cy="6100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23368">
            <a:off x="15006828" y="8048037"/>
            <a:ext cx="2405045" cy="241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114300"/>
            <a:ext cx="16535400" cy="13335000"/>
            <a:chOff x="3848458" y="0"/>
            <a:chExt cx="14753656" cy="13335000"/>
          </a:xfrm>
        </p:grpSpPr>
        <p:grpSp>
          <p:nvGrpSpPr>
            <p:cNvPr id="2" name="Group 2"/>
            <p:cNvGrpSpPr/>
            <p:nvPr/>
          </p:nvGrpSpPr>
          <p:grpSpPr>
            <a:xfrm>
              <a:off x="5411443" y="0"/>
              <a:ext cx="13190671" cy="10638154"/>
              <a:chOff x="0" y="0"/>
              <a:chExt cx="3474086" cy="280181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474086" cy="2801819"/>
              </a:xfrm>
              <a:custGeom>
                <a:avLst/>
                <a:gdLst/>
                <a:ahLst/>
                <a:cxnLst/>
                <a:rect l="l" t="t" r="r" b="b"/>
                <a:pathLst>
                  <a:path w="3474086" h="2801819">
                    <a:moveTo>
                      <a:pt x="0" y="0"/>
                    </a:moveTo>
                    <a:lnTo>
                      <a:pt x="3474086" y="0"/>
                    </a:lnTo>
                    <a:lnTo>
                      <a:pt x="3474086" y="2801819"/>
                    </a:lnTo>
                    <a:lnTo>
                      <a:pt x="0" y="2801819"/>
                    </a:lnTo>
                    <a:close/>
                  </a:path>
                </a:pathLst>
              </a:custGeom>
              <a:solidFill>
                <a:srgbClr val="F3D0D2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3474086" cy="28399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848458" y="7150830"/>
              <a:ext cx="6184170" cy="6184170"/>
            </a:xfrm>
            <a:custGeom>
              <a:avLst/>
              <a:gdLst/>
              <a:ahLst/>
              <a:cxnLst/>
              <a:rect l="l" t="t" r="r" b="b"/>
              <a:pathLst>
                <a:path w="6184170" h="6184170">
                  <a:moveTo>
                    <a:pt x="0" y="0"/>
                  </a:moveTo>
                  <a:lnTo>
                    <a:pt x="6184170" y="0"/>
                  </a:lnTo>
                  <a:lnTo>
                    <a:pt x="6184170" y="6184170"/>
                  </a:lnTo>
                  <a:lnTo>
                    <a:pt x="0" y="6184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Rectangle 11"/>
          <p:cNvSpPr/>
          <p:nvPr/>
        </p:nvSpPr>
        <p:spPr>
          <a:xfrm>
            <a:off x="1844011" y="1872740"/>
            <a:ext cx="14599117" cy="2675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110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TẬP</a:t>
            </a:r>
            <a:endParaRPr kumimoji="0" lang="en-US" sz="1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1600">
            <a:off x="608404" y="616900"/>
            <a:ext cx="2218262" cy="182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0" y="5143500"/>
            <a:ext cx="4976438" cy="51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73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4024" y="1865291"/>
            <a:ext cx="16723797" cy="358300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957923" y="6057900"/>
                <a:ext cx="5818347" cy="150514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just"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4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nl-NL" sz="42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nl-NL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nl-NL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kumimoji="0" lang="en-US" sz="42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923" y="6057900"/>
                <a:ext cx="5818347" cy="1505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2506530" y="8132155"/>
                <a:ext cx="5818347" cy="150514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just"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nl-NL" sz="42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nl-NL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kumimoji="0" lang="en-US" sz="42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530" y="8132155"/>
                <a:ext cx="5818347" cy="15051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2506530" y="6038660"/>
                <a:ext cx="5818347" cy="150514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just"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nl-NL" sz="42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nl-NL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nl-NL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kumimoji="0" lang="en-US" sz="42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530" y="6038660"/>
                <a:ext cx="5818347" cy="15051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9957923" y="8134160"/>
                <a:ext cx="5818347" cy="150514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just">
                  <a:spcBef>
                    <a:spcPts val="300"/>
                  </a:spcBef>
                  <a:spcAft>
                    <a:spcPts val="3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4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nl-NL" sz="42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nl-NL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42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kumimoji="0" lang="en-US" sz="42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923" y="8134160"/>
                <a:ext cx="5818347" cy="1505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993" y="6286500"/>
            <a:ext cx="1208583" cy="106208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091379" y="6273018"/>
            <a:ext cx="1206804" cy="10561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157" y="8368518"/>
            <a:ext cx="1207113" cy="10607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27" y="8401880"/>
            <a:ext cx="1207113" cy="965690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308" y="1402319"/>
            <a:ext cx="1427095" cy="13509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10517" y="2228665"/>
                <a:ext cx="15602548" cy="2533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  <a:tabLst>
                    <a:tab pos="180340" algn="l"/>
                    <a:tab pos="630555" algn="l"/>
                    <a:tab pos="3420745" algn="l"/>
                  </a:tabLst>
                </a:pPr>
                <a:r>
                  <a:rPr lang="nl-NL" sz="4300" b="1" kern="1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nl-NL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các mệnh đề sau, mệnh đề nào </a:t>
                </a:r>
                <a:r>
                  <a:rPr lang="nl-NL" sz="4300" b="1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nl-NL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17" y="2228665"/>
                <a:ext cx="15602548" cy="2533835"/>
              </a:xfrm>
              <a:prstGeom prst="rect">
                <a:avLst/>
              </a:prstGeom>
              <a:blipFill>
                <a:blip r:embed="rId15"/>
                <a:stretch>
                  <a:fillRect l="-1523" r="-1523" b="-10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0517" y="8496300"/>
            <a:ext cx="600437" cy="777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62" y="8514347"/>
            <a:ext cx="600437" cy="7773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79" y="6499746"/>
            <a:ext cx="598375" cy="7773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62" y="6499746"/>
            <a:ext cx="600438" cy="777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41759" y="135415"/>
            <a:ext cx="11308326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70185"/>
              </a:buClr>
              <a:defRPr/>
            </a:pPr>
            <a:r>
              <a:rPr lang="en-US" sz="6000" b="1" kern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vi-VN" sz="6000" b="1" ker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09600" y="1409700"/>
            <a:ext cx="16491955" cy="2549031"/>
            <a:chOff x="761999" y="418514"/>
            <a:chExt cx="16491955" cy="25490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61999" y="418514"/>
                  <a:ext cx="16491955" cy="2549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sz="3700" smtClean="0">
                      <a:solidFill>
                        <a:srgbClr val="000000"/>
                      </a:solidFill>
                    </a:rPr>
                    <a:t>                  </a:t>
                  </a:r>
                  <a:r>
                    <a:rPr lang="vi-VN" sz="3700" b="1" i="1">
                      <a:solidFill>
                        <a:srgbClr val="C00000"/>
                      </a:solidFill>
                    </a:rPr>
                    <a:t>Nhận biết đạo hàm của hàm số </a:t>
                  </a:r>
                  <a14:m>
                    <m:oMath xmlns:m="http://schemas.openxmlformats.org/officeDocument/2006/math">
                      <m:r>
                        <a:rPr lang="nl-NL" sz="3700" b="1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nl-NL" sz="3700" b="1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700" b="1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3700" b="1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nl-NL" sz="3700" b="1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a14:m>
                  <a:endParaRPr lang="en-US" sz="3700" smtClean="0">
                    <a:solidFill>
                      <a:srgbClr val="000000"/>
                    </a:solidFill>
                  </a:endParaRP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700" smtClean="0">
                      <a:solidFill>
                        <a:srgbClr val="000000"/>
                      </a:solidFill>
                    </a:rPr>
                    <a:t>a</a:t>
                  </a:r>
                  <a:r>
                    <a:rPr lang="vi-VN" sz="3700">
                      <a:solidFill>
                        <a:srgbClr val="000000"/>
                      </a:solidFill>
                    </a:rPr>
                    <a:t>) Tính đạo hàm của hàm số </a:t>
                  </a:r>
                  <a14:m>
                    <m:oMath xmlns:m="http://schemas.openxmlformats.org/officeDocument/2006/math">
                      <m:r>
                        <a:rPr lang="nl-NL" sz="3700" b="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3700" b="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7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3700" b="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7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370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vi-VN" sz="3700" smtClean="0">
                      <a:solidFill>
                        <a:srgbClr val="000000"/>
                      </a:solidFill>
                    </a:rPr>
                    <a:t>tại </a:t>
                  </a:r>
                  <a:r>
                    <a:rPr lang="vi-VN" sz="3700">
                      <a:solidFill>
                        <a:srgbClr val="000000"/>
                      </a:solidFill>
                    </a:rPr>
                    <a:t>điểm </a:t>
                  </a:r>
                  <a14:m>
                    <m:oMath xmlns:m="http://schemas.openxmlformats.org/officeDocument/2006/math">
                      <m:r>
                        <a:rPr lang="vi-VN" sz="37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3700">
                      <a:solidFill>
                        <a:srgbClr val="000000"/>
                      </a:solidFill>
                    </a:rPr>
                    <a:t> bất </a:t>
                  </a:r>
                  <a:r>
                    <a:rPr lang="vi-VN" sz="3700">
                      <a:solidFill>
                        <a:srgbClr val="000000"/>
                      </a:solidFill>
                    </a:rPr>
                    <a:t>kì</a:t>
                  </a:r>
                  <a:r>
                    <a:rPr lang="vi-VN" sz="3700" smtClean="0">
                      <a:solidFill>
                        <a:srgbClr val="000000"/>
                      </a:solidFill>
                    </a:rPr>
                    <a:t>.</a:t>
                  </a:r>
                  <a:endParaRPr lang="vi-VN" sz="3700">
                    <a:solidFill>
                      <a:srgbClr val="000000"/>
                    </a:solidFill>
                  </a:endParaRP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700">
                      <a:solidFill>
                        <a:srgbClr val="000000"/>
                      </a:solidFill>
                    </a:rPr>
                    <a:t>b) Dự đoán công thức đạo hàm của hàm số </a:t>
                  </a:r>
                  <a14:m>
                    <m:oMath xmlns:m="http://schemas.openxmlformats.org/officeDocument/2006/math">
                      <m:r>
                        <a:rPr lang="nl-NL" sz="37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37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7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37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7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7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7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37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vi-VN" sz="37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vi-VN" sz="3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3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vi-VN" sz="37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a14:m>
                  <a:endParaRPr lang="vi-VN" sz="370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418514"/>
                  <a:ext cx="16491955" cy="2549031"/>
                </a:xfrm>
                <a:prstGeom prst="rect">
                  <a:avLst/>
                </a:prstGeom>
                <a:blipFill>
                  <a:blip r:embed="rId2"/>
                  <a:stretch>
                    <a:fillRect l="-1146" b="-8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ounded Rectangle 22"/>
            <p:cNvSpPr/>
            <p:nvPr/>
          </p:nvSpPr>
          <p:spPr>
            <a:xfrm>
              <a:off x="842209" y="501789"/>
              <a:ext cx="1718872" cy="843743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8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  <a:endParaRPr lang="en-US" sz="3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09600" y="4991100"/>
                <a:ext cx="16687800" cy="5183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37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kì, ta có:</a:t>
                </a:r>
                <a:b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7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sub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37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7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7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sub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37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r>
                        <a:rPr lang="en-US" sz="37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7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7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7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7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700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7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r>
                        <a:rPr lang="en-US" sz="37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7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7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sSubSup>
                        <m:sSubSup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37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đạo hàm là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7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7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7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91100"/>
                <a:ext cx="16687800" cy="5183407"/>
              </a:xfrm>
              <a:prstGeom prst="rect">
                <a:avLst/>
              </a:prstGeom>
              <a:blipFill>
                <a:blip r:embed="rId3"/>
                <a:stretch>
                  <a:fillRect l="-1132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8236657" y="4285541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700" b="1" i="1" u="sng" smtClean="0">
                <a:solidFill>
                  <a:schemeClr val="tx2"/>
                </a:solidFill>
                <a:cs typeface="Arial" panose="020B0604020202020204" pitchFamily="34" charset="0"/>
              </a:rPr>
              <a:t>Giải</a:t>
            </a:r>
            <a:r>
              <a:rPr lang="en-US" sz="3700" b="1" i="1" u="sng" smtClean="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  <a:endParaRPr lang="en-US" sz="3700" b="1" i="1" u="sng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3600" y="9410700"/>
            <a:ext cx="376975" cy="369726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0077" y="542051"/>
            <a:ext cx="1430498" cy="143049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063" y="38099"/>
            <a:ext cx="10415338" cy="1143001"/>
            <a:chOff x="304800" y="227303"/>
            <a:chExt cx="19644383" cy="1181542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304800" y="227303"/>
              <a:ext cx="19644383" cy="1181542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1029806" y="260471"/>
                  <a:ext cx="18606528" cy="952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nl-NL" sz="4100" b="1" kern="10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a) Đạo hàm của hàm số </a:t>
                  </a:r>
                  <a14:m>
                    <m:oMath xmlns:m="http://schemas.openxmlformats.org/officeDocument/2006/math">
                      <m:r>
                        <a:rPr lang="nl-NL" sz="41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nl-NL" sz="41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nl-NL" sz="4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100" b="1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nl-NL" sz="4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4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ℕ</m:t>
                              </m:r>
                            </m:e>
                            <m:sup>
                              <m:r>
                                <a:rPr lang="nl-NL" sz="4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41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806" y="260471"/>
                  <a:ext cx="18606528" cy="952939"/>
                </a:xfrm>
                <a:prstGeom prst="rect">
                  <a:avLst/>
                </a:prstGeom>
                <a:blipFill>
                  <a:blip r:embed="rId7"/>
                  <a:stretch>
                    <a:fillRect l="-2225" b="-27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4024" y="1865291"/>
            <a:ext cx="16723797" cy="358300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957923" y="6057900"/>
                <a:ext cx="5818347" cy="150514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3048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nl-NL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nl-NL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923" y="6057900"/>
                <a:ext cx="5818347" cy="1505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2506530" y="8132155"/>
                <a:ext cx="5818347" cy="150514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3048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nl-NL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nl-NL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−4</m:t>
                      </m:r>
                    </m:oMath>
                  </m:oMathPara>
                </a14:m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530" y="8132155"/>
                <a:ext cx="5818347" cy="15051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2506530" y="6038660"/>
                <a:ext cx="5818347" cy="150514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3048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nl-NL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nl-NL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530" y="6038660"/>
                <a:ext cx="5818347" cy="15051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9957923" y="8134160"/>
                <a:ext cx="5818347" cy="150514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3048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nl-NL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nl-NL" sz="4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kumimoji="0" lang="en-US" sz="4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923" y="8134160"/>
                <a:ext cx="5818347" cy="1505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993" y="6286500"/>
            <a:ext cx="1208583" cy="106208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091379" y="6273018"/>
            <a:ext cx="1206804" cy="10561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157" y="8368518"/>
            <a:ext cx="1207113" cy="10607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27" y="8401880"/>
            <a:ext cx="1207113" cy="965690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308" y="1402319"/>
            <a:ext cx="1427095" cy="13509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80403" y="2227760"/>
                <a:ext cx="15602548" cy="2533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  <a:tabLst>
                    <a:tab pos="180340" algn="l"/>
                    <a:tab pos="3420745" algn="l"/>
                  </a:tabLst>
                </a:pPr>
                <a:r>
                  <a:rPr lang="nl-NL" sz="4300" b="1" kern="1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2.</a:t>
                </a:r>
                <a:r>
                  <a:rPr lang="pt-BR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pt-BR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pt-BR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pt-BR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bởi </a:t>
                </a:r>
                <a14:m>
                  <m:oMath xmlns:m="http://schemas.openxmlformats.org/officeDocument/2006/math">
                    <m:r>
                      <a:rPr lang="pt-BR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pt-BR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Giá trị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pt-BR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bằng:</a:t>
                </a:r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403" y="2227760"/>
                <a:ext cx="15602548" cy="2533835"/>
              </a:xfrm>
              <a:prstGeom prst="rect">
                <a:avLst/>
              </a:prstGeom>
              <a:blipFill>
                <a:blip r:embed="rId15"/>
                <a:stretch>
                  <a:fillRect l="-1523" b="-1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0517" y="8496300"/>
            <a:ext cx="600437" cy="777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62" y="8514347"/>
            <a:ext cx="600437" cy="7773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79" y="6499746"/>
            <a:ext cx="598375" cy="7773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62" y="6499746"/>
            <a:ext cx="600438" cy="7773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41759" y="135415"/>
            <a:ext cx="11308326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  <a:endParaRPr kumimoji="0" lang="vi-VN" sz="6000" b="1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14400" y="1812746"/>
            <a:ext cx="16723797" cy="379578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427330" y="6223638"/>
                <a:ext cx="5818347" cy="147526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340">
                  <a:lnSpc>
                    <a:spcPct val="150000"/>
                  </a:lnSpc>
                  <a:spcAft>
                    <a:spcPts val="0"/>
                  </a:spcAft>
                  <a:tabLst>
                    <a:tab pos="180340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00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400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0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4000" b="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0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40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sz="40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330" y="6223638"/>
                <a:ext cx="5818347" cy="1475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9957923" y="6229922"/>
                <a:ext cx="5818347" cy="147526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340">
                  <a:lnSpc>
                    <a:spcPct val="150000"/>
                  </a:lnSpc>
                  <a:spcAft>
                    <a:spcPts val="0"/>
                  </a:spcAft>
                  <a:tabLst>
                    <a:tab pos="180340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00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pt-BR" sz="400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0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4000" b="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=−15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0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40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sz="40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2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923" y="6229922"/>
                <a:ext cx="5818347" cy="14752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2427330" y="8311816"/>
                <a:ext cx="5818347" cy="147526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fr-FR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fr-FR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fr-FR" sz="4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4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70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330" y="8311816"/>
                <a:ext cx="5818347" cy="14752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9957923" y="8318100"/>
                <a:ext cx="5818347" cy="147526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pt-BR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fr-FR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fr-FR" sz="40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fr-FR" sz="4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4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70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923" y="8318100"/>
                <a:ext cx="5818347" cy="14752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476221"/>
            <a:ext cx="1208583" cy="106208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012179" y="8650367"/>
            <a:ext cx="1206804" cy="10561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157" y="8574167"/>
            <a:ext cx="1207113" cy="10607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157" y="6519647"/>
            <a:ext cx="1207113" cy="965690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646" y="4359847"/>
            <a:ext cx="1934553" cy="18313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88078" y="3014550"/>
                <a:ext cx="15546805" cy="100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  <a:tabLst>
                    <a:tab pos="180340" algn="l"/>
                    <a:tab pos="3420745" algn="l"/>
                  </a:tabLst>
                </a:pPr>
                <a:r>
                  <a:rPr lang="nl-NL" sz="4400" b="1" kern="1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3. </a:t>
                </a:r>
                <a:r>
                  <a:rPr lang="pt-BR" sz="4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pt-BR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4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4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4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BR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pt-BR" sz="4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078" y="3014550"/>
                <a:ext cx="15546805" cy="1006750"/>
              </a:xfrm>
              <a:prstGeom prst="rect">
                <a:avLst/>
              </a:prstGeom>
              <a:blipFill>
                <a:blip r:embed="rId15"/>
                <a:stretch>
                  <a:fillRect b="-2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0517" y="8844697"/>
            <a:ext cx="600437" cy="777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62" y="8862744"/>
            <a:ext cx="600437" cy="777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79" y="7033146"/>
            <a:ext cx="598375" cy="7773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62" y="7033146"/>
            <a:ext cx="600438" cy="77735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41759" y="135415"/>
            <a:ext cx="11308326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70185"/>
              </a:buClr>
              <a:defRPr/>
            </a:pPr>
            <a:r>
              <a:rPr lang="en-US" sz="6000" b="1" kern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vi-VN" sz="6000" b="1" ker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14400" y="2273434"/>
            <a:ext cx="16723797" cy="226046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427330" y="5524501"/>
                <a:ext cx="5818347" cy="170901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indent="180340">
                  <a:tabLst>
                    <a:tab pos="180340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pt-BR" sz="4000" i="0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pt-BR" sz="4000" i="0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3200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330" y="5524501"/>
                <a:ext cx="5818347" cy="17090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9957923" y="5524500"/>
                <a:ext cx="5818347" cy="170901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indent="180340">
                  <a:tabLst>
                    <a:tab pos="180340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𝑎𝑑</m:t>
                          </m:r>
                          <m:r>
                            <a:rPr lang="fr-FR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𝑐𝑥</m:t>
                                  </m:r>
                                  <m:r>
                                    <a:rPr lang="fr-FR" sz="4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3200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923" y="5524500"/>
                <a:ext cx="5818347" cy="17090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2427330" y="8078074"/>
                <a:ext cx="5818347" cy="170901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𝑎𝑑</m:t>
                          </m:r>
                          <m:r>
                            <a:rPr lang="fr-FR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𝑐𝑥</m:t>
                                  </m:r>
                                  <m:r>
                                    <a:rPr lang="fr-FR" sz="4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0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37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330" y="8078074"/>
                <a:ext cx="5818347" cy="17090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9957923" y="8064667"/>
                <a:ext cx="5818347" cy="170901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  <a:tabLst>
                    <a:tab pos="180340" algn="l"/>
                    <a:tab pos="1804670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00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fr-FR" sz="400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fr-FR" sz="400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f>
                        <m:fPr>
                          <m:ctrlPr>
                            <a:rPr lang="en-US" sz="40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𝑎𝑑</m:t>
                          </m:r>
                          <m:r>
                            <a:rPr lang="fr-FR" sz="40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num>
                        <m:den>
                          <m:d>
                            <m:dPr>
                              <m:ctrlPr>
                                <a:rPr lang="en-US" sz="40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𝑐𝑥</m:t>
                              </m:r>
                              <m:r>
                                <a:rPr lang="fr-FR" sz="40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923" y="8064667"/>
                <a:ext cx="5818347" cy="17090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05500"/>
            <a:ext cx="1208583" cy="106208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012179" y="8384446"/>
            <a:ext cx="1206804" cy="10561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157" y="8417220"/>
            <a:ext cx="1207113" cy="10607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157" y="5905500"/>
            <a:ext cx="1207113" cy="965690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776" y="1330923"/>
            <a:ext cx="1934553" cy="18313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86306" y="2521480"/>
                <a:ext cx="15546805" cy="1451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tabLst>
                    <a:tab pos="180340" algn="l"/>
                    <a:tab pos="3420745" algn="l"/>
                  </a:tabLst>
                </a:pPr>
                <a:r>
                  <a:rPr lang="nl-NL" sz="4400" b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4. </a:t>
                </a:r>
                <a:r>
                  <a:rPr lang="fr-FR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đạo hàm của hàm số sau:  </a:t>
                </a:r>
                <a14:m>
                  <m:oMath xmlns:m="http://schemas.openxmlformats.org/officeDocument/2006/math">
                    <m:r>
                      <a:rPr lang="pt-BR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pt-BR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𝑐𝑥</m:t>
                        </m:r>
                        <m:r>
                          <a:rPr lang="pt-BR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m:rPr>
                        <m:nor/>
                      </m:rPr>
                      <a:rPr lang="pt-BR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𝑎𝑐</m:t>
                    </m:r>
                    <m:r>
                      <a:rPr lang="pt-BR" sz="4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pt-BR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60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06" y="2521480"/>
                <a:ext cx="15546805" cy="1451616"/>
              </a:xfrm>
              <a:prstGeom prst="rect">
                <a:avLst/>
              </a:prstGeom>
              <a:blipFill>
                <a:blip r:embed="rId15"/>
                <a:stretch>
                  <a:fillRect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0517" y="8844697"/>
            <a:ext cx="600437" cy="777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62" y="8862744"/>
            <a:ext cx="600437" cy="777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79" y="6134100"/>
            <a:ext cx="598375" cy="7773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62" y="6134100"/>
            <a:ext cx="600438" cy="77735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41759" y="135415"/>
            <a:ext cx="11308326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  <a:endParaRPr kumimoji="0" lang="vi-VN" sz="6000" b="1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14400" y="2273434"/>
            <a:ext cx="16723797" cy="226046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427330" y="5524501"/>
                <a:ext cx="5818347" cy="170901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indent="180340">
                  <a:tabLst>
                    <a:tab pos="180340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3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3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3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</m:sup>
                      </m:sSup>
                      <m:r>
                        <a:rPr lang="fr-FR" sz="38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3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3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𝑐𝑜𝑡</m:t>
                                  </m:r>
                                </m:e>
                                <m:sup>
                                  <m:r>
                                    <a:rPr lang="fr-FR" sz="3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3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3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𝑐𝑜𝑡</m:t>
                                  </m:r>
                                </m:fName>
                                <m:e>
                                  <m:r>
                                    <a:rPr lang="fr-FR" sz="3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3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3800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330" y="5524501"/>
                <a:ext cx="5818347" cy="17090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9957923" y="5524500"/>
                <a:ext cx="5818347" cy="170901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0340" algn="just">
                  <a:tabLst>
                    <a:tab pos="1714500" algn="l"/>
                    <a:tab pos="3429000" algn="l"/>
                    <a:tab pos="5029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380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380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3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38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</m:sup>
                      </m:sSup>
                      <m:r>
                        <a:rPr lang="fr-FR" sz="3800" b="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38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−(1+</m:t>
                          </m:r>
                          <m:func>
                            <m:funcPr>
                              <m:ctrlPr>
                                <a:rPr lang="en-US" sz="3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𝑐𝑜𝑡</m:t>
                                  </m:r>
                                </m:e>
                                <m:sup>
                                  <m:r>
                                    <a:rPr lang="fr-FR" sz="3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38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38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38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𝑐𝑜𝑡</m:t>
                                  </m:r>
                                </m:fName>
                                <m:e>
                                  <m:r>
                                    <a:rPr lang="fr-FR" sz="3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38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fr-FR" sz="38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38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923" y="5524500"/>
                <a:ext cx="5818347" cy="17090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2427330" y="8078074"/>
                <a:ext cx="5818347" cy="170901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3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3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3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</m:sup>
                      </m:sSup>
                      <m:r>
                        <a:rPr lang="fr-FR" sz="38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3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3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fr-FR" sz="3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3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3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𝑐𝑜𝑡</m:t>
                                  </m:r>
                                </m:fName>
                                <m:e>
                                  <m:r>
                                    <a:rPr lang="fr-FR" sz="3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3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38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330" y="8078074"/>
                <a:ext cx="5818347" cy="17090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9957923" y="8064667"/>
                <a:ext cx="5818347" cy="170901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0340" algn="just">
                  <a:tabLst>
                    <a:tab pos="1714500" algn="l"/>
                    <a:tab pos="3429000" algn="l"/>
                    <a:tab pos="5029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380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fr-FR" sz="380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3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38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</m:sup>
                      </m:sSup>
                      <m:r>
                        <a:rPr lang="fr-FR" sz="3800" b="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38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−(1+</m:t>
                          </m:r>
                          <m:func>
                            <m:funcPr>
                              <m:ctrlPr>
                                <a:rPr lang="en-US" sz="3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fr-FR" sz="3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38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38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3800" b="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𝑐𝑜𝑡</m:t>
                                  </m:r>
                                </m:fName>
                                <m:e>
                                  <m:r>
                                    <a:rPr lang="fr-FR" sz="38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38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8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923" y="8064667"/>
                <a:ext cx="5818347" cy="17090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905500"/>
            <a:ext cx="1208583" cy="106208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012179" y="8384446"/>
            <a:ext cx="1206804" cy="10561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157" y="8417220"/>
            <a:ext cx="1207113" cy="10607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157" y="5905500"/>
            <a:ext cx="1207113" cy="965690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776" y="1330923"/>
            <a:ext cx="1934553" cy="18313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35159" y="2669519"/>
                <a:ext cx="15546805" cy="1069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nl-NL" sz="4400" b="1" kern="1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5</a:t>
                </a:r>
                <a:r>
                  <a:rPr lang="nl-NL" sz="44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fr-FR" sz="4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Hàm số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fr-FR" sz="4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4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4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đạo hàm là:</a:t>
                </a:r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59" y="2669519"/>
                <a:ext cx="15546805" cy="1069973"/>
              </a:xfrm>
              <a:prstGeom prst="rect">
                <a:avLst/>
              </a:prstGeom>
              <a:blipFill>
                <a:blip r:embed="rId15"/>
                <a:stretch>
                  <a:fillRect b="-2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0517" y="8844697"/>
            <a:ext cx="600437" cy="777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62" y="8862744"/>
            <a:ext cx="600437" cy="777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79" y="6134100"/>
            <a:ext cx="598375" cy="7773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762" y="6134100"/>
            <a:ext cx="600438" cy="77735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41759" y="135415"/>
            <a:ext cx="11308326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  <a:endParaRPr kumimoji="0" lang="vi-VN" sz="6000" b="1" i="0" u="none" strike="noStrike" kern="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0" y="0"/>
            <a:ext cx="16948484" cy="10287000"/>
            <a:chOff x="0" y="0"/>
            <a:chExt cx="4101451" cy="2801818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101451" cy="2801819"/>
            </a:xfrm>
            <a:custGeom>
              <a:avLst/>
              <a:gdLst/>
              <a:ahLst/>
              <a:cxnLst/>
              <a:rect l="l" t="t" r="r" b="b"/>
              <a:pathLst>
                <a:path w="4101451" h="2801819">
                  <a:moveTo>
                    <a:pt x="0" y="0"/>
                  </a:moveTo>
                  <a:lnTo>
                    <a:pt x="4101451" y="0"/>
                  </a:lnTo>
                  <a:lnTo>
                    <a:pt x="4101451" y="2801819"/>
                  </a:lnTo>
                  <a:lnTo>
                    <a:pt x="0" y="2801819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01451" cy="28399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58317" y="495300"/>
                <a:ext cx="16170442" cy="2388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vi-VN" sz="40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0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9.6 </a:t>
                </a:r>
                <a:r>
                  <a:rPr lang="vi-VN" sz="40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(SGK-tr.</a:t>
                </a:r>
                <a:r>
                  <a:rPr lang="en-US" sz="40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94</a:t>
                </a:r>
                <a:r>
                  <a:rPr lang="vi-VN" sz="40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Tính đạo hàm của các hàm số </a:t>
                </a:r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sau</a:t>
                </a:r>
                <a:r>
                  <a:rPr lang="vi-VN" sz="40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:</a:t>
                </a:r>
                <a:endParaRPr lang="vi-VN" sz="40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		</a:t>
                </a:r>
                <a:r>
                  <a:rPr lang="vi-VN" sz="40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a</a:t>
                </a:r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+1;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				</a:t>
                </a:r>
                <a:r>
                  <a:rPr lang="vi-VN" sz="40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b</a:t>
                </a:r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sSup>
                      <m:sSupPr>
                        <m:ctrlPr>
                          <a:rPr lang="vi-VN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vi-VN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</m:oMath>
                </a14:m>
                <a:endParaRPr lang="vi-VN" sz="40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17" y="495300"/>
                <a:ext cx="16170442" cy="2388090"/>
              </a:xfrm>
              <a:prstGeom prst="rect">
                <a:avLst/>
              </a:prstGeom>
              <a:blipFill>
                <a:blip r:embed="rId4"/>
                <a:stretch>
                  <a:fillRect l="-1357" b="-9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0430" y="7505700"/>
            <a:ext cx="1996657" cy="2447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95764" y="3521214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382333" y="4908510"/>
                <a:ext cx="13182600" cy="3866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4(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333" y="4908510"/>
                <a:ext cx="13182600" cy="3866764"/>
              </a:xfrm>
              <a:prstGeom prst="rect">
                <a:avLst/>
              </a:prstGeom>
              <a:blipFill>
                <a:blip r:embed="rId6"/>
                <a:stretch>
                  <a:fillRect l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/>
          <p:nvPr/>
        </p:nvGrpSpPr>
        <p:grpSpPr>
          <a:xfrm rot="5400000">
            <a:off x="8182402" y="-400620"/>
            <a:ext cx="1752600" cy="19946204"/>
            <a:chOff x="0" y="0"/>
            <a:chExt cx="2980941" cy="2823899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4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97099">
            <a:off x="15993088" y="109859"/>
            <a:ext cx="2448933" cy="24617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94660" y="419100"/>
                <a:ext cx="16170442" cy="2632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8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38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9.7 </a:t>
                </a:r>
                <a:r>
                  <a:rPr lang="vi-VN" sz="38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(SGK-tr.</a:t>
                </a:r>
                <a:r>
                  <a:rPr lang="en-US" sz="38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94</a:t>
                </a:r>
                <a:r>
                  <a:rPr lang="vi-VN" sz="38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3800">
                    <a:solidFill>
                      <a:prstClr val="black"/>
                    </a:solidFill>
                    <a:cs typeface="Arial" panose="020B0604020202020204" pitchFamily="34" charset="0"/>
                  </a:rPr>
                  <a:t>Tính đạo hàm của các hàm số </a:t>
                </a:r>
                <a:r>
                  <a:rPr lang="vi-VN" sz="3800">
                    <a:solidFill>
                      <a:prstClr val="black"/>
                    </a:solidFill>
                    <a:cs typeface="Arial" panose="020B0604020202020204" pitchFamily="34" charset="0"/>
                  </a:rPr>
                  <a:t>sau</a:t>
                </a:r>
                <a:r>
                  <a:rPr lang="vi-VN" sz="38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:</a:t>
                </a:r>
                <a:endParaRPr lang="vi-VN" sz="38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vi-VN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3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                                    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vi-VN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vi-VN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f>
                        <m:fPr>
                          <m:ctrlPr>
                            <a:rPr lang="vi-VN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vi-VN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38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60" y="419100"/>
                <a:ext cx="16170442" cy="2632067"/>
              </a:xfrm>
              <a:prstGeom prst="rect">
                <a:avLst/>
              </a:prstGeom>
              <a:blipFill>
                <a:blip r:embed="rId3"/>
                <a:stretch>
                  <a:fillRect l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8152101" y="3323392"/>
            <a:ext cx="12378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8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94660" y="4381500"/>
                <a:ext cx="16916400" cy="3830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8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8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8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38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8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⋅(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+2)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1)⋅(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38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)⋅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60" y="4381500"/>
                <a:ext cx="16916400" cy="383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1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>
          <a:xfrm>
            <a:off x="-609600" y="-16042"/>
            <a:ext cx="1459832" cy="10638154"/>
            <a:chOff x="0" y="0"/>
            <a:chExt cx="1389657" cy="2801818"/>
          </a:xfrm>
        </p:grpSpPr>
        <p:sp>
          <p:nvSpPr>
            <p:cNvPr id="15" name="Freeform 3"/>
            <p:cNvSpPr/>
            <p:nvPr/>
          </p:nvSpPr>
          <p:spPr>
            <a:xfrm>
              <a:off x="0" y="0"/>
              <a:ext cx="1389657" cy="2801819"/>
            </a:xfrm>
            <a:custGeom>
              <a:avLst/>
              <a:gdLst/>
              <a:ahLst/>
              <a:cxnLst/>
              <a:rect l="l" t="t" r="r" b="b"/>
              <a:pathLst>
                <a:path w="1389657" h="2801819">
                  <a:moveTo>
                    <a:pt x="0" y="0"/>
                  </a:moveTo>
                  <a:lnTo>
                    <a:pt x="1389657" y="0"/>
                  </a:lnTo>
                  <a:lnTo>
                    <a:pt x="1389657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6" name="TextBox 4"/>
            <p:cNvSpPr txBox="1"/>
            <p:nvPr/>
          </p:nvSpPr>
          <p:spPr>
            <a:xfrm>
              <a:off x="0" y="-38100"/>
              <a:ext cx="1389657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71600" y="266700"/>
                <a:ext cx="16170442" cy="3040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</a:pPr>
                <a:r>
                  <a:rPr lang="vi-VN" sz="3800" b="1" smtClean="0">
                    <a:solidFill>
                      <a:schemeClr val="tx2"/>
                    </a:solidFill>
                    <a:cs typeface="Arial" panose="020B0604020202020204" pitchFamily="34" charset="0"/>
                  </a:rPr>
                  <a:t>Bài </a:t>
                </a:r>
                <a:r>
                  <a:rPr lang="en-US" sz="38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9.8</a:t>
                </a:r>
                <a:r>
                  <a:rPr lang="en-US" sz="3800" b="1" smtClean="0">
                    <a:solidFill>
                      <a:schemeClr val="tx2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800" b="1" smtClean="0">
                    <a:solidFill>
                      <a:schemeClr val="tx2"/>
                    </a:solidFill>
                    <a:cs typeface="Arial" panose="020B0604020202020204" pitchFamily="34" charset="0"/>
                  </a:rPr>
                  <a:t>(SGK-tr.</a:t>
                </a:r>
                <a:r>
                  <a:rPr lang="en-US" sz="38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94</a:t>
                </a:r>
                <a:r>
                  <a:rPr lang="vi-VN" sz="3800" b="1" smtClean="0">
                    <a:solidFill>
                      <a:schemeClr val="tx2"/>
                    </a:solidFill>
                    <a:cs typeface="Arial" panose="020B0604020202020204" pitchFamily="34" charset="0"/>
                  </a:rPr>
                  <a:t>) </a:t>
                </a:r>
                <a:r>
                  <a:rPr lang="vi-VN" sz="3800">
                    <a:solidFill>
                      <a:prstClr val="black"/>
                    </a:solidFill>
                    <a:cs typeface="Arial" panose="020B0604020202020204" pitchFamily="34" charset="0"/>
                  </a:rPr>
                  <a:t>Tính đạo hàm của các hàm số </a:t>
                </a:r>
                <a:r>
                  <a:rPr lang="vi-VN" sz="3800">
                    <a:solidFill>
                      <a:prstClr val="black"/>
                    </a:solidFill>
                    <a:cs typeface="Arial" panose="020B0604020202020204" pitchFamily="34" charset="0"/>
                  </a:rPr>
                  <a:t>sau</a:t>
                </a:r>
                <a:r>
                  <a:rPr lang="vi-VN" sz="38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:</a:t>
                </a:r>
                <a:endParaRPr lang="vi-VN" sz="38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</a:pP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𝑦</m:t>
                    </m:r>
                    <m:r>
                      <a:rPr lang="vi-VN" sz="3800" i="1" smtClean="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smtClean="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cs typeface="Arial" panose="020B0604020202020204" pitchFamily="34" charset="0"/>
                          </a:rPr>
                          <m:t>𝑠𝑖𝑛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</a:t>
                </a:r>
                <a:r>
                  <a:rPr lang="en-US" sz="38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					 </a:t>
                </a: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80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</a:pP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𝑠𝑖𝑛𝑥</m:t>
                    </m:r>
                  </m:oMath>
                </a14:m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d)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𝑡𝑎𝑛𝑥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𝑐𝑜𝑡𝑥</m:t>
                    </m:r>
                  </m:oMath>
                </a14:m>
                <a:endParaRPr lang="vi-VN" sz="3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6700"/>
                <a:ext cx="16170442" cy="3040512"/>
              </a:xfrm>
              <a:prstGeom prst="rect">
                <a:avLst/>
              </a:prstGeom>
              <a:blipFill>
                <a:blip r:embed="rId2"/>
                <a:stretch>
                  <a:fillRect l="-1244" b="-7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5800" y="859752"/>
            <a:ext cx="1771717" cy="20288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33600" y="3987927"/>
            <a:ext cx="12378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8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39702" y="5067300"/>
                <a:ext cx="16306800" cy="4647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38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⋅2</m:t>
                    </m:r>
                    <m:r>
                      <m:rPr>
                        <m:sty m:val="p"/>
                      </m:rP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⋅(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func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3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⋅2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3800" i="1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8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⋅(</m:t>
                    </m:r>
                    <m:r>
                      <m:rPr>
                        <m:sty m:val="p"/>
                      </m:rP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+(2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func>
                      <m:func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3800" i="1" kern="1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kern="1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8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02" y="5067300"/>
                <a:ext cx="16306800" cy="4647426"/>
              </a:xfrm>
              <a:prstGeom prst="rect">
                <a:avLst/>
              </a:prstGeom>
              <a:blipFill>
                <a:blip r:embed="rId4"/>
                <a:stretch>
                  <a:fillRect l="-1234" b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>
          <a:xfrm>
            <a:off x="-609600" y="-16042"/>
            <a:ext cx="1459832" cy="10638154"/>
            <a:chOff x="0" y="0"/>
            <a:chExt cx="1389657" cy="2801818"/>
          </a:xfrm>
        </p:grpSpPr>
        <p:sp>
          <p:nvSpPr>
            <p:cNvPr id="15" name="Freeform 3"/>
            <p:cNvSpPr/>
            <p:nvPr/>
          </p:nvSpPr>
          <p:spPr>
            <a:xfrm>
              <a:off x="0" y="0"/>
              <a:ext cx="1389657" cy="2801819"/>
            </a:xfrm>
            <a:custGeom>
              <a:avLst/>
              <a:gdLst/>
              <a:ahLst/>
              <a:cxnLst/>
              <a:rect l="l" t="t" r="r" b="b"/>
              <a:pathLst>
                <a:path w="1389657" h="2801819">
                  <a:moveTo>
                    <a:pt x="0" y="0"/>
                  </a:moveTo>
                  <a:lnTo>
                    <a:pt x="1389657" y="0"/>
                  </a:lnTo>
                  <a:lnTo>
                    <a:pt x="1389657" y="2801819"/>
                  </a:lnTo>
                  <a:lnTo>
                    <a:pt x="0" y="280181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6" name="TextBox 4"/>
            <p:cNvSpPr txBox="1"/>
            <p:nvPr/>
          </p:nvSpPr>
          <p:spPr>
            <a:xfrm>
              <a:off x="0" y="-38100"/>
              <a:ext cx="1389657" cy="2839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71600" y="266700"/>
                <a:ext cx="16170442" cy="3040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</a:t>
                </a:r>
                <a:r>
                  <a:rPr kumimoji="0" lang="en-US" sz="3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9.8</a:t>
                </a:r>
                <a:r>
                  <a:rPr kumimoji="0" lang="en-US" sz="3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3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(SGK-tr.</a:t>
                </a:r>
                <a:r>
                  <a:rPr kumimoji="0" lang="en-US" sz="3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94</a:t>
                </a:r>
                <a:r>
                  <a:rPr kumimoji="0" lang="vi-VN" sz="3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vi-VN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 đạo hàm của các hàm số sau</a:t>
                </a:r>
                <a:r>
                  <a:rPr kumimoji="0" lang="vi-VN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kumimoji="0" lang="vi-VN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vi-VN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vi-VN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  <m:t>𝑠𝑖𝑛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					 </a:t>
                </a: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vi-VN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vi-VN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𝑐𝑜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𝑠𝑖𝑛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kumimoji="0" lang="en-US" sz="3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vi-VN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vi-VN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𝑠𝑖𝑛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3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−3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𝑠𝑖𝑛𝑥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d) </a:t>
                </a:r>
                <a14:m>
                  <m:oMath xmlns:m="http://schemas.openxmlformats.org/officeDocument/2006/math">
                    <m:r>
                      <a:rPr kumimoji="0" lang="vi-VN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vi-VN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𝑡𝑎𝑛𝑥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𝑐𝑜𝑡𝑥</m:t>
                    </m:r>
                  </m:oMath>
                </a14:m>
                <a:endParaRPr kumimoji="0" lang="vi-VN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6700"/>
                <a:ext cx="16170442" cy="3040512"/>
              </a:xfrm>
              <a:prstGeom prst="rect">
                <a:avLst/>
              </a:prstGeom>
              <a:blipFill>
                <a:blip r:embed="rId2"/>
                <a:stretch>
                  <a:fillRect l="-1244" b="-7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2730" y="7801227"/>
            <a:ext cx="1771717" cy="20288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33600" y="3987927"/>
            <a:ext cx="12378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8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71600" y="5230704"/>
                <a:ext cx="16306800" cy="368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defRPr/>
                </a:pPr>
                <a:r>
                  <a:rPr lang="en-US" sz="3800" kern="1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=(3</m:t>
                    </m:r>
                    <m:r>
                      <a:rPr lang="en-US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⁡3</m:t>
                    </m:r>
                    <m:r>
                      <a:rPr lang="en-US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⁡3</m:t>
                    </m:r>
                    <m:r>
                      <a:rPr lang="en-US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3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3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800" kern="1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kern="1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8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8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8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8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38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38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3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3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38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8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38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800" kern="1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US" sz="3800" b="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3800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</m:t>
                          </m:r>
                          <m:r>
                            <a:rPr lang="en-US" sz="3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800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230704"/>
                <a:ext cx="16306800" cy="3687548"/>
              </a:xfrm>
              <a:prstGeom prst="rect">
                <a:avLst/>
              </a:prstGeom>
              <a:blipFill>
                <a:blip r:embed="rId4"/>
                <a:stretch>
                  <a:fillRect l="-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09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6800" y="-434992"/>
            <a:ext cx="2362200" cy="10721992"/>
            <a:chOff x="0" y="0"/>
            <a:chExt cx="2980941" cy="2823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794" y="8236068"/>
            <a:ext cx="1414131" cy="1763048"/>
          </a:xfrm>
          <a:prstGeom prst="rect">
            <a:avLst/>
          </a:prstGeom>
        </p:spPr>
      </p:pic>
      <p:grpSp>
        <p:nvGrpSpPr>
          <p:cNvPr id="16" name="Group 2"/>
          <p:cNvGrpSpPr/>
          <p:nvPr/>
        </p:nvGrpSpPr>
        <p:grpSpPr>
          <a:xfrm>
            <a:off x="17068800" y="-434992"/>
            <a:ext cx="2362200" cy="10721992"/>
            <a:chOff x="0" y="0"/>
            <a:chExt cx="2980941" cy="2823899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8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951421" y="419100"/>
                <a:ext cx="12496800" cy="2279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</a:pPr>
                <a:r>
                  <a:rPr lang="vi-VN" sz="3800" b="1" smtClean="0">
                    <a:solidFill>
                      <a:schemeClr val="tx2"/>
                    </a:solidFill>
                    <a:cs typeface="Arial" panose="020B0604020202020204" pitchFamily="34" charset="0"/>
                  </a:rPr>
                  <a:t>Bài </a:t>
                </a:r>
                <a:r>
                  <a:rPr lang="en-US" sz="38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9.9</a:t>
                </a:r>
                <a:r>
                  <a:rPr lang="en-US" sz="3800" b="1" smtClean="0">
                    <a:solidFill>
                      <a:schemeClr val="tx2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3800" b="1" smtClean="0">
                    <a:solidFill>
                      <a:schemeClr val="tx2"/>
                    </a:solidFill>
                    <a:cs typeface="Arial" panose="020B0604020202020204" pitchFamily="34" charset="0"/>
                  </a:rPr>
                  <a:t>(SGK-tr.</a:t>
                </a:r>
                <a:r>
                  <a:rPr lang="en-US" sz="38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94</a:t>
                </a:r>
                <a:r>
                  <a:rPr lang="vi-VN" sz="3800" b="1" smtClean="0">
                    <a:solidFill>
                      <a:schemeClr val="tx2"/>
                    </a:solidFill>
                    <a:cs typeface="Arial" panose="020B0604020202020204" pitchFamily="34" charset="0"/>
                  </a:rPr>
                  <a:t>) </a:t>
                </a:r>
                <a:r>
                  <a:rPr lang="vi-VN" sz="3800">
                    <a:solidFill>
                      <a:prstClr val="black"/>
                    </a:solidFill>
                    <a:cs typeface="Arial" panose="020B0604020202020204" pitchFamily="34" charset="0"/>
                  </a:rPr>
                  <a:t>Tính đạo hàm của các hàm số </a:t>
                </a:r>
                <a:r>
                  <a:rPr lang="vi-VN" sz="3800">
                    <a:solidFill>
                      <a:prstClr val="black"/>
                    </a:solidFill>
                    <a:cs typeface="Arial" panose="020B0604020202020204" pitchFamily="34" charset="0"/>
                  </a:rPr>
                  <a:t>sau</a:t>
                </a:r>
                <a:r>
                  <a:rPr lang="vi-VN" sz="38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:</a:t>
                </a:r>
                <a:endParaRPr lang="vi-VN" sz="38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</a:pP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𝑦</m:t>
                    </m:r>
                    <m:r>
                      <a:rPr lang="vi-VN" sz="3800" i="1" smtClean="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8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					 </a:t>
                </a: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vi-VN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𝑙𝑜𝑔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vi-VN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en-US" sz="380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421" y="419100"/>
                <a:ext cx="12496800" cy="2279214"/>
              </a:xfrm>
              <a:prstGeom prst="rect">
                <a:avLst/>
              </a:prstGeom>
              <a:blipFill>
                <a:blip r:embed="rId4"/>
                <a:stretch>
                  <a:fillRect l="-1610" b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8534400" y="3390900"/>
            <a:ext cx="12378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8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51421" y="4607308"/>
                <a:ext cx="14403573" cy="389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⁡2=(3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</m:t>
                    </m:r>
                  </m:oMath>
                </a14:m>
                <a:endParaRPr lang="en-US" sz="38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8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(4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(4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+1)⋅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⁡3</m:t>
                          </m:r>
                        </m:den>
                      </m:f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(4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+1)⋅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⁡3</m:t>
                          </m:r>
                        </m:den>
                      </m:f>
                    </m:oMath>
                  </m:oMathPara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421" y="4607308"/>
                <a:ext cx="14403573" cy="3894784"/>
              </a:xfrm>
              <a:prstGeom prst="rect">
                <a:avLst/>
              </a:prstGeom>
              <a:blipFill>
                <a:blip r:embed="rId5"/>
                <a:stretch>
                  <a:fillRect l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8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34934" y="38100"/>
                <a:ext cx="17047535" cy="2780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800" b="1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3800" b="1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3800" b="1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3800" b="1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b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9.10</m:t>
                      </m:r>
                      <m:r>
                        <m:rPr>
                          <m:nor/>
                        </m:rPr>
                        <a:rPr lang="en-US" sz="3800" b="1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800" b="1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vi-VN" sz="3800" b="1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m:t>SGK</m:t>
                      </m:r>
                      <m:r>
                        <m:rPr>
                          <m:nor/>
                        </m:rPr>
                        <a:rPr lang="vi-VN" sz="3800" b="1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m:t>-</m:t>
                      </m:r>
                      <m:r>
                        <m:rPr>
                          <m:nor/>
                        </m:rPr>
                        <a:rPr lang="vi-VN" sz="3800" b="1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3800" b="1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800" b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94</m:t>
                      </m:r>
                      <m:r>
                        <m:rPr>
                          <m:nor/>
                        </m:rPr>
                        <a:rPr lang="vi-VN" sz="3800" b="1" smtClean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380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380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80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380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380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380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80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3800" smtClean="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ố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vi-VN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vi-VN" sz="3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3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vi-VN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380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380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380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380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80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vi-VN" sz="380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80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vi-VN" sz="380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3800">
                          <a:solidFill>
                            <a:prstClr val="black"/>
                          </a:solidFill>
                          <a:cs typeface="Arial" panose="020B0604020202020204" pitchFamily="34" charset="0"/>
                        </a:rPr>
                        <m:t>ng</m:t>
                      </m:r>
                    </m:oMath>
                  </m:oMathPara>
                </a14:m>
                <a:endParaRPr lang="en-US" sz="3800" smtClean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</a:pPr>
                <a14:m>
                  <m:oMath xmlns:m="http://schemas.openxmlformats.org/officeDocument/2006/math"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)| ≤ 6 </m:t>
                    </m:r>
                    <m:r>
                      <m:rPr>
                        <m:nor/>
                      </m:rPr>
                      <a:rPr lang="vi-VN" sz="380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vi-VN" sz="380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vi-VN" sz="380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380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380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380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vi-VN" sz="380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380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m:t> </m:t>
                    </m:r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34" y="38100"/>
                <a:ext cx="17047535" cy="2780377"/>
              </a:xfrm>
              <a:prstGeom prst="rect">
                <a:avLst/>
              </a:prstGeom>
              <a:blipFill>
                <a:blip r:embed="rId2"/>
                <a:stretch>
                  <a:fillRect b="-8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8439783" y="3247192"/>
            <a:ext cx="12378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8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33400" y="4224150"/>
                <a:ext cx="19115448" cy="5567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=2⋅2⋅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3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3800" i="1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800" i="1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≤6</m:t>
                    </m:r>
                  </m:oMath>
                </a14:m>
                <a:r>
                  <a:rPr lang="en-US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24150"/>
                <a:ext cx="19115448" cy="5567550"/>
              </a:xfrm>
              <a:prstGeom prst="rect">
                <a:avLst/>
              </a:prstGeom>
              <a:blipFill>
                <a:blip r:embed="rId3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0" y="2631810"/>
            <a:ext cx="1371719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09600" y="1409700"/>
            <a:ext cx="16491955" cy="2549031"/>
            <a:chOff x="761999" y="418514"/>
            <a:chExt cx="16491955" cy="25490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61999" y="418514"/>
                  <a:ext cx="16491955" cy="2549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                 </a:t>
                  </a:r>
                  <a:r>
                    <a:rPr kumimoji="0" lang="vi-VN" sz="37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Nhận biết đạo hàm của hàm số </a:t>
                  </a:r>
                  <a14:m>
                    <m:oMath xmlns:m="http://schemas.openxmlformats.org/officeDocument/2006/math">
                      <m:r>
                        <a:rPr kumimoji="0" lang="nl-NL" sz="3700" b="1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kumimoji="0" lang="nl-NL" sz="3700" b="1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37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nl-NL" sz="37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0" lang="nl-NL" sz="37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a14:m>
                  <a:endParaRPr kumimoji="0" lang="en-US" sz="37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7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</a:t>
                  </a:r>
                  <a:r>
                    <a:rPr kumimoji="0" lang="vi-VN" sz="37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) Tính đạo hàm của hàm số </a:t>
                  </a:r>
                  <a14:m>
                    <m:oMath xmlns:m="http://schemas.openxmlformats.org/officeDocument/2006/math">
                      <m:r>
                        <a:rPr kumimoji="0" lang="nl-NL" sz="37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kumimoji="0" lang="nl-NL" sz="37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37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nl-NL" sz="37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37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kumimoji="0" lang="en-US" sz="37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vi-VN" sz="37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tại </a:t>
                  </a:r>
                  <a:r>
                    <a:rPr kumimoji="0" lang="vi-VN" sz="37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điểm </a:t>
                  </a:r>
                  <a14:m>
                    <m:oMath xmlns:m="http://schemas.openxmlformats.org/officeDocument/2006/math">
                      <m:r>
                        <a:rPr kumimoji="0" lang="vi-VN" sz="3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a14:m>
                  <a:r>
                    <a:rPr kumimoji="0" lang="vi-VN" sz="37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bất kì</a:t>
                  </a:r>
                  <a:r>
                    <a:rPr kumimoji="0" lang="vi-VN" sz="37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.</a:t>
                  </a:r>
                  <a:endParaRPr kumimoji="0" lang="vi-VN" sz="3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7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b) Dự đoán công thức đạo hàm của hàm số </a:t>
                  </a:r>
                  <a14:m>
                    <m:oMath xmlns:m="http://schemas.openxmlformats.org/officeDocument/2006/math">
                      <m:r>
                        <a:rPr kumimoji="0" lang="nl-NL" sz="37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kumimoji="0" lang="nl-NL" sz="37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37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nl-NL" sz="37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37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0" lang="en-US" sz="37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vi-VN" sz="3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vi-VN" sz="3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vi-VN" sz="3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vi-VN" sz="3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vi-VN" sz="3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ℕ</m:t>
                          </m:r>
                        </m:e>
                        <m:sup>
                          <m:r>
                            <a:rPr kumimoji="0" lang="en-US" sz="3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vi-VN" sz="3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).</m:t>
                      </m:r>
                    </m:oMath>
                  </a14:m>
                  <a:endParaRPr kumimoji="0" lang="vi-VN" sz="3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418514"/>
                  <a:ext cx="16491955" cy="2549031"/>
                </a:xfrm>
                <a:prstGeom prst="rect">
                  <a:avLst/>
                </a:prstGeom>
                <a:blipFill>
                  <a:blip r:embed="rId2"/>
                  <a:stretch>
                    <a:fillRect l="-1146" b="-8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ounded Rectangle 22"/>
            <p:cNvSpPr/>
            <p:nvPr/>
          </p:nvSpPr>
          <p:spPr>
            <a:xfrm>
              <a:off x="842209" y="501789"/>
              <a:ext cx="1718872" cy="843743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HĐ1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89810" y="5219700"/>
                <a:ext cx="1592179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7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7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3700">
                    <a:solidFill>
                      <a:srgbClr val="000000"/>
                    </a:solidFill>
                  </a:rPr>
                  <a:t>Dự đoán công thức đạo hàm của hàm số </a:t>
                </a:r>
                <a14:m>
                  <m:oMath xmlns:m="http://schemas.openxmlformats.org/officeDocument/2006/math">
                    <m:r>
                      <a:rPr lang="nl-NL" sz="37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7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7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7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7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37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vi-V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vi-VN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7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7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7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7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7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7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7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7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7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" y="5219700"/>
                <a:ext cx="15921790" cy="2108269"/>
              </a:xfrm>
              <a:prstGeom prst="rect">
                <a:avLst/>
              </a:prstGeom>
              <a:blipFill>
                <a:blip r:embed="rId3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8236657" y="4285541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7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7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3600" y="6983574"/>
            <a:ext cx="376975" cy="369726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0077" y="542051"/>
            <a:ext cx="1430498" cy="143049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063" y="38099"/>
            <a:ext cx="10415338" cy="1143001"/>
            <a:chOff x="304800" y="227303"/>
            <a:chExt cx="19644383" cy="1181542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304800" y="227303"/>
              <a:ext cx="19644383" cy="1181542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1029806" y="260471"/>
                  <a:ext cx="18606528" cy="952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4100" b="1" i="0" u="none" strike="noStrike" kern="1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a) Đạo hàm của hàm số </a:t>
                  </a:r>
                  <a14:m>
                    <m:oMath xmlns:m="http://schemas.openxmlformats.org/officeDocument/2006/math">
                      <m:r>
                        <a:rPr kumimoji="0" lang="nl-NL" sz="4100" b="1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kumimoji="0" lang="nl-NL" sz="4100" b="1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1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nl-NL" sz="41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0" lang="nl-NL" sz="41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sz="4100" b="1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en-US" sz="41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nl-NL" sz="41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kumimoji="0" lang="nl-NL" sz="4100" b="1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kumimoji="0" lang="en-US" sz="4100" b="1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nl-NL" sz="4100" b="1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ℕ</m:t>
                              </m:r>
                            </m:e>
                            <m:sup>
                              <m:r>
                                <a:rPr kumimoji="0" lang="nl-NL" sz="4100" b="1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a14:m>
                  <a:endParaRPr kumimoji="0" lang="en-US" sz="41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806" y="260471"/>
                  <a:ext cx="18606528" cy="952939"/>
                </a:xfrm>
                <a:prstGeom prst="rect">
                  <a:avLst/>
                </a:prstGeom>
                <a:blipFill>
                  <a:blip r:embed="rId7"/>
                  <a:stretch>
                    <a:fillRect l="-2225" b="-27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381000" y="7720243"/>
            <a:ext cx="17373600" cy="1919057"/>
            <a:chOff x="673768" y="7629409"/>
            <a:chExt cx="17373600" cy="19190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3" name="Group 2"/>
            <p:cNvGrpSpPr/>
            <p:nvPr/>
          </p:nvGrpSpPr>
          <p:grpSpPr>
            <a:xfrm>
              <a:off x="673768" y="7629409"/>
              <a:ext cx="17373600" cy="1919057"/>
              <a:chOff x="0" y="0"/>
              <a:chExt cx="1968665" cy="2801818"/>
            </a:xfrm>
          </p:grpSpPr>
          <p:sp>
            <p:nvSpPr>
              <p:cNvPr id="14" name="Freeform 3"/>
              <p:cNvSpPr/>
              <p:nvPr/>
            </p:nvSpPr>
            <p:spPr>
              <a:xfrm>
                <a:off x="0" y="0"/>
                <a:ext cx="1968665" cy="2801819"/>
              </a:xfrm>
              <a:custGeom>
                <a:avLst/>
                <a:gdLst/>
                <a:ahLst/>
                <a:cxnLst/>
                <a:rect l="l" t="t" r="r" b="b"/>
                <a:pathLst>
                  <a:path w="1968665" h="2801819">
                    <a:moveTo>
                      <a:pt x="0" y="0"/>
                    </a:moveTo>
                    <a:lnTo>
                      <a:pt x="1968665" y="0"/>
                    </a:lnTo>
                    <a:lnTo>
                      <a:pt x="1968665" y="2801819"/>
                    </a:lnTo>
                    <a:lnTo>
                      <a:pt x="0" y="2801819"/>
                    </a:lnTo>
                    <a:close/>
                  </a:path>
                </a:pathLst>
              </a:custGeom>
              <a:solidFill>
                <a:srgbClr val="F3D0D2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sp>
          <p:sp>
            <p:nvSpPr>
              <p:cNvPr id="15" name="TextBox 4"/>
              <p:cNvSpPr txBox="1"/>
              <p:nvPr/>
            </p:nvSpPr>
            <p:spPr>
              <a:xfrm>
                <a:off x="0" y="-38100"/>
                <a:ext cx="1968665" cy="2839918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730256" y="8039353"/>
                  <a:ext cx="17140975" cy="1084912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n-US" sz="4300" b="1" kern="100">
                      <a:solidFill>
                        <a:srgbClr val="C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Kết </a:t>
                  </a:r>
                  <a:r>
                    <a:rPr lang="en-US" sz="4300" b="1" kern="100" smtClean="0">
                      <a:solidFill>
                        <a:srgbClr val="C00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luận: </a:t>
                  </a:r>
                  <a:r>
                    <a:rPr lang="en-US" sz="4000" b="1" kern="10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Hàm </a:t>
                  </a:r>
                  <a:r>
                    <a:rPr lang="en-US" sz="4000" b="1" kern="1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số </a:t>
                  </a:r>
                  <a14:m>
                    <m:oMath xmlns:m="http://schemas.openxmlformats.org/officeDocument/2006/math">
                      <m:r>
                        <a:rPr lang="nl-NL" sz="4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nl-NL" sz="4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nl-NL" sz="4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d>
                        <m:dPr>
                          <m:ctrlPr>
                            <a:rPr lang="en-US" sz="4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nl-NL" sz="4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40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0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ℕ</m:t>
                              </m:r>
                            </m:e>
                            <m:sup>
                              <m:r>
                                <a:rPr lang="nl-NL" sz="40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nl-NL" sz="4000" b="1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có đạo hàm trên </a:t>
                  </a:r>
                  <a14:m>
                    <m:oMath xmlns:m="http://schemas.openxmlformats.org/officeDocument/2006/math">
                      <m:r>
                        <a:rPr lang="nl-NL" sz="40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nl-NL" sz="4000" b="1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kern="10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000" b="1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nl-NL" sz="4000" b="1" i="1" kern="100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l-NL" sz="40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40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𝒏</m:t>
                      </m:r>
                      <m:sSup>
                        <m:sSupPr>
                          <m:ctrlPr>
                            <a:rPr lang="en-US" sz="40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nl-NL" sz="40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nl-NL" sz="40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4000" b="1" i="1" kern="10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nl-NL" sz="4000" b="1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000" b="1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56" y="8039353"/>
                  <a:ext cx="17140975" cy="10849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520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114300"/>
            <a:ext cx="16535400" cy="13335000"/>
            <a:chOff x="3848458" y="0"/>
            <a:chExt cx="14753656" cy="13335000"/>
          </a:xfrm>
        </p:grpSpPr>
        <p:grpSp>
          <p:nvGrpSpPr>
            <p:cNvPr id="2" name="Group 2"/>
            <p:cNvGrpSpPr/>
            <p:nvPr/>
          </p:nvGrpSpPr>
          <p:grpSpPr>
            <a:xfrm>
              <a:off x="5411443" y="0"/>
              <a:ext cx="13190671" cy="10638154"/>
              <a:chOff x="0" y="0"/>
              <a:chExt cx="3474086" cy="280181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474086" cy="2801819"/>
              </a:xfrm>
              <a:custGeom>
                <a:avLst/>
                <a:gdLst/>
                <a:ahLst/>
                <a:cxnLst/>
                <a:rect l="l" t="t" r="r" b="b"/>
                <a:pathLst>
                  <a:path w="3474086" h="2801819">
                    <a:moveTo>
                      <a:pt x="0" y="0"/>
                    </a:moveTo>
                    <a:lnTo>
                      <a:pt x="3474086" y="0"/>
                    </a:lnTo>
                    <a:lnTo>
                      <a:pt x="3474086" y="2801819"/>
                    </a:lnTo>
                    <a:lnTo>
                      <a:pt x="0" y="2801819"/>
                    </a:lnTo>
                    <a:close/>
                  </a:path>
                </a:pathLst>
              </a:custGeom>
              <a:solidFill>
                <a:srgbClr val="F3D0D2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3474086" cy="28399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848458" y="7150830"/>
              <a:ext cx="6184170" cy="6184170"/>
            </a:xfrm>
            <a:custGeom>
              <a:avLst/>
              <a:gdLst/>
              <a:ahLst/>
              <a:cxnLst/>
              <a:rect l="l" t="t" r="r" b="b"/>
              <a:pathLst>
                <a:path w="6184170" h="6184170">
                  <a:moveTo>
                    <a:pt x="0" y="0"/>
                  </a:moveTo>
                  <a:lnTo>
                    <a:pt x="6184170" y="0"/>
                  </a:lnTo>
                  <a:lnTo>
                    <a:pt x="6184170" y="6184170"/>
                  </a:lnTo>
                  <a:lnTo>
                    <a:pt x="0" y="6184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Rectangle 11"/>
          <p:cNvSpPr/>
          <p:nvPr/>
        </p:nvSpPr>
        <p:spPr>
          <a:xfrm>
            <a:off x="1844011" y="1872740"/>
            <a:ext cx="14599117" cy="2675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110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en-US" sz="1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1600">
            <a:off x="608404" y="616900"/>
            <a:ext cx="2218262" cy="182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0" y="5143500"/>
            <a:ext cx="4976438" cy="51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5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0" y="0"/>
            <a:ext cx="16948484" cy="10287000"/>
            <a:chOff x="0" y="0"/>
            <a:chExt cx="4101451" cy="2801818"/>
          </a:xfrm>
          <a:solidFill>
            <a:srgbClr val="F3D0D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101451" cy="2801819"/>
            </a:xfrm>
            <a:custGeom>
              <a:avLst/>
              <a:gdLst/>
              <a:ahLst/>
              <a:cxnLst/>
              <a:rect l="l" t="t" r="r" b="b"/>
              <a:pathLst>
                <a:path w="4101451" h="2801819">
                  <a:moveTo>
                    <a:pt x="0" y="0"/>
                  </a:moveTo>
                  <a:lnTo>
                    <a:pt x="4101451" y="0"/>
                  </a:lnTo>
                  <a:lnTo>
                    <a:pt x="4101451" y="2801819"/>
                  </a:lnTo>
                  <a:lnTo>
                    <a:pt x="0" y="2801819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01451" cy="28399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89021" y="110847"/>
                <a:ext cx="15993979" cy="350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vi-VN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9.11 </a:t>
                </a:r>
                <a:r>
                  <a:rPr kumimoji="0" lang="vi-VN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(SGK-tr.</a:t>
                </a:r>
                <a:r>
                  <a:rPr kumimoji="0" lang="en-US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94</a:t>
                </a:r>
                <a:r>
                  <a:rPr kumimoji="0" lang="vi-VN" sz="37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3700">
                    <a:solidFill>
                      <a:prstClr val="black"/>
                    </a:solidFill>
                    <a:cs typeface="Arial" panose="020B0604020202020204" pitchFamily="34" charset="0"/>
                  </a:rPr>
                  <a:t>Một vật chuyển động rơi tự do có </a:t>
                </a:r>
                <a:r>
                  <a:rPr lang="vi-VN" sz="3700">
                    <a:solidFill>
                      <a:prstClr val="black"/>
                    </a:solidFill>
                    <a:cs typeface="Arial" panose="020B0604020202020204" pitchFamily="34" charset="0"/>
                  </a:rPr>
                  <a:t>phương </a:t>
                </a:r>
                <a:r>
                  <a:rPr lang="vi-VN" sz="37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trình</a:t>
                </a:r>
                <a:r>
                  <a:rPr lang="en-US" sz="37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</a:t>
                </a:r>
                <a:r>
                  <a:rPr lang="vi-VN" sz="37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vi-VN" sz="3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3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3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)=100 – 4,9</m:t>
                    </m:r>
                    <m:sSup>
                      <m:sSupPr>
                        <m:ctrlPr>
                          <a:rPr lang="vi-VN" sz="37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7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37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700">
                    <a:solidFill>
                      <a:prstClr val="black"/>
                    </a:solidFill>
                    <a:cs typeface="Arial" panose="020B0604020202020204" pitchFamily="34" charset="0"/>
                  </a:rPr>
                  <a:t>, ở đó độ cao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vi-VN" sz="3700">
                    <a:solidFill>
                      <a:prstClr val="black"/>
                    </a:solidFill>
                    <a:cs typeface="Arial" panose="020B0604020202020204" pitchFamily="34" charset="0"/>
                  </a:rPr>
                  <a:t> so với mặt đất tính bằng mét và thời gian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vi-VN" sz="3700">
                    <a:solidFill>
                      <a:prstClr val="black"/>
                    </a:solidFill>
                    <a:cs typeface="Arial" panose="020B0604020202020204" pitchFamily="34" charset="0"/>
                  </a:rPr>
                  <a:t> tính bằng giây. Tính vận tốc của </a:t>
                </a:r>
                <a:r>
                  <a:rPr lang="vi-VN" sz="3700">
                    <a:solidFill>
                      <a:prstClr val="black"/>
                    </a:solidFill>
                    <a:cs typeface="Arial" panose="020B0604020202020204" pitchFamily="34" charset="0"/>
                  </a:rPr>
                  <a:t>vật</a:t>
                </a:r>
                <a:r>
                  <a:rPr lang="vi-VN" sz="37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:</a:t>
                </a:r>
                <a:endParaRPr lang="vi-VN" sz="37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700">
                    <a:solidFill>
                      <a:prstClr val="black"/>
                    </a:solidFill>
                    <a:cs typeface="Arial" panose="020B0604020202020204" pitchFamily="34" charset="0"/>
                  </a:rPr>
                  <a:t>a) Tại thời điểm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3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</m:t>
                    </m:r>
                  </m:oMath>
                </a14:m>
                <a:r>
                  <a:rPr lang="vi-VN" sz="37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giây;</a:t>
                </a:r>
                <a:r>
                  <a:rPr lang="en-US" sz="37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						     </a:t>
                </a:r>
                <a:r>
                  <a:rPr lang="vi-VN" sz="37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b</a:t>
                </a:r>
                <a:r>
                  <a:rPr lang="vi-VN" sz="3700">
                    <a:solidFill>
                      <a:prstClr val="black"/>
                    </a:solidFill>
                    <a:cs typeface="Arial" panose="020B0604020202020204" pitchFamily="34" charset="0"/>
                  </a:rPr>
                  <a:t>) Khi vật chạm đất.</a:t>
                </a:r>
                <a:endParaRPr kumimoji="0" lang="vi-VN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21" y="110847"/>
                <a:ext cx="15993979" cy="3508653"/>
              </a:xfrm>
              <a:prstGeom prst="rect">
                <a:avLst/>
              </a:prstGeom>
              <a:blipFill>
                <a:blip r:embed="rId4"/>
                <a:stretch>
                  <a:fillRect l="-1220" r="-1143" b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855323" y="3771900"/>
            <a:ext cx="12378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7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89021" y="4832085"/>
                <a:ext cx="16170442" cy="531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7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Vận </a:t>
                </a:r>
                <a:r>
                  <a:rPr lang="fr-FR" sz="37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 của vật rơi tự do là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9,8</m:t>
                    </m:r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fr-FR" sz="3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sz="37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7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Vận </a:t>
                </a:r>
                <a:r>
                  <a:rPr lang="fr-FR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 của vật tại thời điểm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giây là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(3)=</m:t>
                    </m:r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9,8⋅3=</m:t>
                    </m:r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29,4(</m:t>
                    </m:r>
                    <m:r>
                      <m:rPr>
                        <m:nor/>
                      </m:rPr>
                      <a:rPr lang="fr-FR" sz="3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sz="37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7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fr-FR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Khi vật chạm đất thì </a:t>
                </a:r>
                <a14:m>
                  <m:oMath xmlns:m="http://schemas.openxmlformats.org/officeDocument/2006/math"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túc là </a:t>
                </a:r>
                <a14:m>
                  <m:oMath xmlns:m="http://schemas.openxmlformats.org/officeDocument/2006/math"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4,9</m:t>
                    </m:r>
                    <m:sSup>
                      <m:sSup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37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≈4,52</m:t>
                    </m:r>
                  </m:oMath>
                </a14:m>
                <a:r>
                  <a:rPr lang="fr-FR" sz="37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7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Vận </a:t>
                </a:r>
                <a:r>
                  <a:rPr lang="fr-FR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 khi vật chạm đất là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(4,52)≈</m:t>
                    </m:r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44,3(</m:t>
                    </m:r>
                    <m:r>
                      <m:rPr>
                        <m:nor/>
                      </m:rPr>
                      <a:rPr lang="fr-FR" sz="3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fr-FR" sz="3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sz="37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7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Ở </a:t>
                </a:r>
                <a:r>
                  <a:rPr lang="fr-FR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đây, dấu âm trong các kết quả tính vận tốc thể hiện vật chuyển động thẳng đứng xuống dưới (ngược với chiều dương).</a:t>
                </a:r>
                <a:endParaRPr lang="en-US" sz="3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21" y="4832085"/>
                <a:ext cx="16170442" cy="5319405"/>
              </a:xfrm>
              <a:prstGeom prst="rect">
                <a:avLst/>
              </a:prstGeom>
              <a:blipFill>
                <a:blip r:embed="rId5"/>
                <a:stretch>
                  <a:fillRect l="-1207" r="-1169" b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78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400" y="4152900"/>
            <a:ext cx="1139903" cy="1640585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-1066800" y="-244492"/>
            <a:ext cx="2362200" cy="10721992"/>
            <a:chOff x="0" y="0"/>
            <a:chExt cx="2980941" cy="2823899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2980941" cy="2823899"/>
            </a:xfrm>
            <a:custGeom>
              <a:avLst/>
              <a:gdLst/>
              <a:ahLst/>
              <a:cxnLst/>
              <a:rect l="l" t="t" r="r" b="b"/>
              <a:pathLst>
                <a:path w="2980941" h="2823899">
                  <a:moveTo>
                    <a:pt x="0" y="0"/>
                  </a:moveTo>
                  <a:lnTo>
                    <a:pt x="2980941" y="0"/>
                  </a:lnTo>
                  <a:lnTo>
                    <a:pt x="2980941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10" name="TextBox 4"/>
            <p:cNvSpPr txBox="1"/>
            <p:nvPr/>
          </p:nvSpPr>
          <p:spPr>
            <a:xfrm>
              <a:off x="0" y="-38100"/>
              <a:ext cx="2980941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600200" y="190500"/>
                <a:ext cx="16300387" cy="390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vi-VN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kumimoji="0" lang="en-US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9.12 </a:t>
                </a:r>
                <a:r>
                  <a:rPr kumimoji="0" lang="vi-VN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(SGK-tr.</a:t>
                </a:r>
                <a:r>
                  <a:rPr kumimoji="0" lang="en-US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94</a:t>
                </a:r>
                <a:r>
                  <a:rPr kumimoji="0" lang="vi-VN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Chuyển động của một hạt trên một dây rung được cho bởi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)=12+0,5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⁡(4</m:t>
                    </m:r>
                    <m:r>
                      <a:rPr lang="el-G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vi-VN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 tính bằng centimét và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 tính bằng giây. Tính vận tốc của hạt sau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 giây. Vận tốc cực đại của hạt là bao nhiêu ?</a:t>
                </a:r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0500"/>
                <a:ext cx="16300387" cy="3902415"/>
              </a:xfrm>
              <a:prstGeom prst="rect">
                <a:avLst/>
              </a:prstGeom>
              <a:blipFill>
                <a:blip r:embed="rId3"/>
                <a:stretch>
                  <a:fillRect l="-1347" r="-1347" b="-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102620" y="4264915"/>
            <a:ext cx="1295546" cy="96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74628" y="5905500"/>
                <a:ext cx="17068800" cy="3225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6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Vận tốc của hạt sau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giây là </a:t>
                </a:r>
                <a:endParaRPr lang="fr-FR" sz="40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6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)=0,5⋅(4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⁡(4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)=2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⁡(4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(cm).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6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func>
                      <m:funcPr>
                        <m:ctrlPr>
                          <a:rPr lang="fr-F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≤2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0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vận </a:t>
                </a:r>
                <a:r>
                  <a:rPr lang="fr-FR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 </a:t>
                </a:r>
                <a:r>
                  <a:rPr lang="fr-FR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cực </a:t>
                </a:r>
                <a:r>
                  <a:rPr lang="fr-FR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 của hạt là </a:t>
                </a:r>
                <a14:m>
                  <m:oMath xmlns:m="http://schemas.openxmlformats.org/officeDocument/2006/math"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fr-FR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28" y="5905500"/>
                <a:ext cx="17068800" cy="3225307"/>
              </a:xfrm>
              <a:prstGeom prst="rect">
                <a:avLst/>
              </a:prstGeom>
              <a:blipFill>
                <a:blip r:embed="rId4"/>
                <a:stretch>
                  <a:fillRect l="-1286" b="-7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5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35886"/>
            <a:ext cx="7078033" cy="10721992"/>
            <a:chOff x="0" y="0"/>
            <a:chExt cx="2408296" cy="2823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823899"/>
            </a:xfrm>
            <a:custGeom>
              <a:avLst/>
              <a:gdLst/>
              <a:ahLst/>
              <a:cxnLst/>
              <a:rect l="l" t="t" r="r" b="b"/>
              <a:pathLst>
                <a:path w="2408296" h="2823899">
                  <a:moveTo>
                    <a:pt x="0" y="0"/>
                  </a:moveTo>
                  <a:lnTo>
                    <a:pt x="2408296" y="0"/>
                  </a:lnTo>
                  <a:lnTo>
                    <a:pt x="2408296" y="2823899"/>
                  </a:lnTo>
                  <a:lnTo>
                    <a:pt x="0" y="2823899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86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3429000" y="-35886"/>
            <a:ext cx="10498466" cy="10498466"/>
          </a:xfrm>
          <a:custGeom>
            <a:avLst/>
            <a:gdLst/>
            <a:ahLst/>
            <a:cxnLst/>
            <a:rect l="l" t="t" r="r" b="b"/>
            <a:pathLst>
              <a:path w="10498466" h="10498466">
                <a:moveTo>
                  <a:pt x="0" y="0"/>
                </a:moveTo>
                <a:lnTo>
                  <a:pt x="10498466" y="0"/>
                </a:lnTo>
                <a:lnTo>
                  <a:pt x="10498466" y="10498466"/>
                </a:lnTo>
                <a:lnTo>
                  <a:pt x="0" y="1049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121307" y="5614041"/>
            <a:ext cx="2835415" cy="5816236"/>
          </a:xfrm>
          <a:custGeom>
            <a:avLst/>
            <a:gdLst/>
            <a:ahLst/>
            <a:cxnLst/>
            <a:rect l="l" t="t" r="r" b="b"/>
            <a:pathLst>
              <a:path w="2835415" h="5816236">
                <a:moveTo>
                  <a:pt x="0" y="0"/>
                </a:moveTo>
                <a:lnTo>
                  <a:pt x="2835415" y="0"/>
                </a:lnTo>
                <a:lnTo>
                  <a:pt x="2835415" y="5816236"/>
                </a:lnTo>
                <a:lnTo>
                  <a:pt x="0" y="5816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31"/>
          <p:cNvSpPr txBox="1"/>
          <p:nvPr/>
        </p:nvSpPr>
        <p:spPr>
          <a:xfrm>
            <a:off x="563362" y="723900"/>
            <a:ext cx="5951306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6600" b="1">
                <a:solidFill>
                  <a:srgbClr val="1F497D"/>
                </a:solidFill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0" name="Freeform 7"/>
          <p:cNvSpPr/>
          <p:nvPr/>
        </p:nvSpPr>
        <p:spPr>
          <a:xfrm>
            <a:off x="16535400" y="7581900"/>
            <a:ext cx="1752600" cy="2705100"/>
          </a:xfrm>
          <a:custGeom>
            <a:avLst/>
            <a:gdLst/>
            <a:ahLst/>
            <a:cxnLst/>
            <a:rect l="l" t="t" r="r" b="b"/>
            <a:pathLst>
              <a:path w="4559274" h="7324135">
                <a:moveTo>
                  <a:pt x="0" y="0"/>
                </a:moveTo>
                <a:lnTo>
                  <a:pt x="4559274" y="0"/>
                </a:lnTo>
                <a:lnTo>
                  <a:pt x="4559274" y="7324135"/>
                </a:lnTo>
                <a:lnTo>
                  <a:pt x="0" y="73241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Rectangle 20"/>
          <p:cNvSpPr/>
          <p:nvPr/>
        </p:nvSpPr>
        <p:spPr>
          <a:xfrm>
            <a:off x="7848600" y="1714500"/>
            <a:ext cx="7677422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Ôn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4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endParaRPr lang="en-US" sz="4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68041" y="3340343"/>
            <a:ext cx="827713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vi-VN" sz="4000" ker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</a:t>
            </a:r>
            <a:r>
              <a:rPr lang="vi-VN" sz="4000" kern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SBT</a:t>
            </a:r>
            <a:endParaRPr lang="en-US" sz="4000" b="1" i="1" kern="0" dirty="0">
              <a:solidFill>
                <a:srgbClr val="000000"/>
              </a:solidFill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48600" y="5011772"/>
            <a:ext cx="82965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chuẩn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i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33. Đạo hàm cấp hai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05875"/>
            <a:ext cx="18288000" cy="6997520"/>
            <a:chOff x="0" y="0"/>
            <a:chExt cx="4816593" cy="18429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842968"/>
            </a:xfrm>
            <a:custGeom>
              <a:avLst/>
              <a:gdLst/>
              <a:ahLst/>
              <a:cxnLst/>
              <a:rect l="l" t="t" r="r" b="b"/>
              <a:pathLst>
                <a:path w="4816592" h="1842968">
                  <a:moveTo>
                    <a:pt x="0" y="0"/>
                  </a:moveTo>
                  <a:lnTo>
                    <a:pt x="4816592" y="0"/>
                  </a:lnTo>
                  <a:lnTo>
                    <a:pt x="4816592" y="1842968"/>
                  </a:lnTo>
                  <a:lnTo>
                    <a:pt x="0" y="1842968"/>
                  </a:lnTo>
                  <a:close/>
                </a:path>
              </a:pathLst>
            </a:custGeom>
            <a:solidFill>
              <a:srgbClr val="F3D0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881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522971" y="0"/>
            <a:ext cx="6872195" cy="6872195"/>
          </a:xfrm>
          <a:custGeom>
            <a:avLst/>
            <a:gdLst/>
            <a:ahLst/>
            <a:cxnLst/>
            <a:rect l="l" t="t" r="r" b="b"/>
            <a:pathLst>
              <a:path w="6872195" h="6872195">
                <a:moveTo>
                  <a:pt x="0" y="0"/>
                </a:moveTo>
                <a:lnTo>
                  <a:pt x="6872195" y="0"/>
                </a:lnTo>
                <a:lnTo>
                  <a:pt x="6872195" y="6872195"/>
                </a:lnTo>
                <a:lnTo>
                  <a:pt x="0" y="6872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2074" y="0"/>
            <a:ext cx="6872195" cy="6872195"/>
          </a:xfrm>
          <a:custGeom>
            <a:avLst/>
            <a:gdLst/>
            <a:ahLst/>
            <a:cxnLst/>
            <a:rect l="l" t="t" r="r" b="b"/>
            <a:pathLst>
              <a:path w="6872195" h="6872195">
                <a:moveTo>
                  <a:pt x="0" y="0"/>
                </a:moveTo>
                <a:lnTo>
                  <a:pt x="6872195" y="0"/>
                </a:lnTo>
                <a:lnTo>
                  <a:pt x="6872195" y="6872195"/>
                </a:lnTo>
                <a:lnTo>
                  <a:pt x="0" y="6872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47541" y="0"/>
            <a:ext cx="6872195" cy="6872195"/>
          </a:xfrm>
          <a:custGeom>
            <a:avLst/>
            <a:gdLst/>
            <a:ahLst/>
            <a:cxnLst/>
            <a:rect l="l" t="t" r="r" b="b"/>
            <a:pathLst>
              <a:path w="6872195" h="6872195">
                <a:moveTo>
                  <a:pt x="0" y="0"/>
                </a:moveTo>
                <a:lnTo>
                  <a:pt x="6872195" y="0"/>
                </a:lnTo>
                <a:lnTo>
                  <a:pt x="6872195" y="6872195"/>
                </a:lnTo>
                <a:lnTo>
                  <a:pt x="0" y="6872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57703" y="457349"/>
            <a:ext cx="13572589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500" b="1">
                <a:solidFill>
                  <a:srgbClr val="143C3C"/>
                </a:solidFill>
              </a:rPr>
              <a:t>CẢM ƠN SỰ CHÚ Ý </a:t>
            </a:r>
          </a:p>
          <a:p>
            <a:pPr algn="ctr">
              <a:lnSpc>
                <a:spcPct val="150000"/>
              </a:lnSpc>
            </a:pPr>
            <a:r>
              <a:rPr lang="vi-VN" sz="8500" b="1">
                <a:solidFill>
                  <a:srgbClr val="143C3C"/>
                </a:solidFill>
              </a:rPr>
              <a:t>THEO DÕI CỦA CÁC EM!</a:t>
            </a:r>
          </a:p>
        </p:txBody>
      </p:sp>
      <p:sp>
        <p:nvSpPr>
          <p:cNvPr id="10" name="Freeform 10"/>
          <p:cNvSpPr/>
          <p:nvPr/>
        </p:nvSpPr>
        <p:spPr>
          <a:xfrm rot="-384349">
            <a:off x="2057569" y="5133075"/>
            <a:ext cx="2464471" cy="3806133"/>
          </a:xfrm>
          <a:custGeom>
            <a:avLst/>
            <a:gdLst/>
            <a:ahLst/>
            <a:cxnLst/>
            <a:rect l="l" t="t" r="r" b="b"/>
            <a:pathLst>
              <a:path w="2464471" h="3806133">
                <a:moveTo>
                  <a:pt x="0" y="0"/>
                </a:moveTo>
                <a:lnTo>
                  <a:pt x="2464471" y="0"/>
                </a:lnTo>
                <a:lnTo>
                  <a:pt x="2464471" y="3806134"/>
                </a:lnTo>
                <a:lnTo>
                  <a:pt x="0" y="3806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92200" y="5428704"/>
            <a:ext cx="3034665" cy="4114800"/>
          </a:xfrm>
          <a:custGeom>
            <a:avLst/>
            <a:gdLst/>
            <a:ahLst/>
            <a:cxnLst/>
            <a:rect l="l" t="t" r="r" b="b"/>
            <a:pathLst>
              <a:path w="3034665" h="4114800">
                <a:moveTo>
                  <a:pt x="0" y="0"/>
                </a:moveTo>
                <a:lnTo>
                  <a:pt x="3034665" y="0"/>
                </a:lnTo>
                <a:lnTo>
                  <a:pt x="30346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0" y="342899"/>
            <a:ext cx="761999" cy="761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59238">
            <a:off x="16777723" y="9257075"/>
            <a:ext cx="1104863" cy="127571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38199" y="1562100"/>
            <a:ext cx="16491955" cy="979307"/>
            <a:chOff x="761999" y="418514"/>
            <a:chExt cx="16491955" cy="9793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61999" y="418514"/>
                  <a:ext cx="16491955" cy="979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sz="3800">
                      <a:solidFill>
                        <a:srgbClr val="000000"/>
                      </a:solidFill>
                      <a:latin typeface="Calibri"/>
                    </a:rPr>
                    <a:t>	</a:t>
                  </a:r>
                  <a:r>
                    <a:rPr lang="en-US" sz="3800" smtClean="0">
                      <a:solidFill>
                        <a:srgbClr val="000000"/>
                      </a:solidFill>
                      <a:latin typeface="Calibri"/>
                    </a:rPr>
                    <a:t>	</a:t>
                  </a:r>
                  <a:r>
                    <a:rPr lang="vi-VN" sz="3800" smtClean="0">
                      <a:solidFill>
                        <a:srgbClr val="000000"/>
                      </a:solidFill>
                    </a:rPr>
                    <a:t>Dùng </a:t>
                  </a:r>
                  <a:r>
                    <a:rPr lang="vi-VN" sz="3800">
                      <a:solidFill>
                        <a:srgbClr val="000000"/>
                      </a:solidFill>
                    </a:rPr>
                    <a:t>định nghĩa, tính đạo hàm của hàm số </a:t>
                  </a:r>
                  <a14:m>
                    <m:oMath xmlns:m="http://schemas.openxmlformats.org/officeDocument/2006/math">
                      <m:r>
                        <a:rPr lang="en-US" sz="3800" b="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3800" b="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b="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</m:oMath>
                  </a14:m>
                  <a:r>
                    <a:rPr lang="vi-VN" sz="3800">
                      <a:solidFill>
                        <a:srgbClr val="000000"/>
                      </a:solidFill>
                    </a:rPr>
                    <a:t> tại điểm </a:t>
                  </a:r>
                  <a14:m>
                    <m:oMath xmlns:m="http://schemas.openxmlformats.org/officeDocument/2006/math"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0.</m:t>
                      </m:r>
                    </m:oMath>
                  </a14:m>
                  <a:endParaRPr lang="vi-VN" sz="380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9" y="418514"/>
                  <a:ext cx="16491955" cy="979307"/>
                </a:xfrm>
                <a:prstGeom prst="rect">
                  <a:avLst/>
                </a:prstGeom>
                <a:blipFill>
                  <a:blip r:embed="rId4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842209" y="501789"/>
              <a:ext cx="1718872" cy="843743"/>
            </a:xfrm>
            <a:prstGeom prst="roundRect">
              <a:avLst/>
            </a:prstGeom>
            <a:solidFill>
              <a:srgbClr val="B72F35"/>
            </a:solidFill>
            <a:ln>
              <a:solidFill>
                <a:srgbClr val="DA707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063" y="38099"/>
            <a:ext cx="8891337" cy="1143001"/>
            <a:chOff x="304800" y="227302"/>
            <a:chExt cx="16769963" cy="1181542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304800" y="227302"/>
              <a:ext cx="16769963" cy="1181542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1029806" y="260471"/>
                  <a:ext cx="15212428" cy="9869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nl-NL" sz="4200" b="1" kern="100"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b) Đạo hàm của hàm số </a:t>
                  </a:r>
                  <a14:m>
                    <m:oMath xmlns:m="http://schemas.openxmlformats.org/officeDocument/2006/math">
                      <m:r>
                        <a:rPr lang="en-US" sz="42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nl-NL" sz="4200" b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</m:oMath>
                  </a14:m>
                  <a:endParaRPr lang="en-US" sz="4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806" y="260471"/>
                  <a:ext cx="15212428" cy="986942"/>
                </a:xfrm>
                <a:prstGeom prst="rect">
                  <a:avLst/>
                </a:prstGeom>
                <a:blipFill>
                  <a:blip r:embed="rId5"/>
                  <a:stretch>
                    <a:fillRect l="-2872" b="-28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8753679" y="2921127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8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09600" y="3771900"/>
                <a:ext cx="17068800" cy="5894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3800" kern="1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3800" kern="1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nl-NL" sz="3800" kern="1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3800" kern="1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ì, </m:t>
                      </m:r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ó:</m:t>
                      </m:r>
                      <m:r>
                        <a:rPr lang="en-US" sz="38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r>
                        <a:rPr lang="en-US" sz="3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r>
                        <a:rPr lang="en-US" sz="3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0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</m:t>
                      </m:r>
                      <m:r>
                        <a:rPr lang="en-US" sz="3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sub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3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8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8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3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8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8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rad>
                            </m:e>
                          </m:d>
                        </m:den>
                      </m:f>
                      <m:r>
                        <a:rPr lang="en-US" sz="3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sub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3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3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38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a:rPr lang="en-US" sz="3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 đạ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800" kern="10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</m:t>
                      </m:r>
                      <m:r>
                        <a:rPr lang="en-US" sz="38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38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71900"/>
                <a:ext cx="17068800" cy="5894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3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>
          <a:xfrm>
            <a:off x="-4173030" y="-304205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41443" y="-304201"/>
            <a:ext cx="11246557" cy="11246557"/>
          </a:xfrm>
          <a:custGeom>
            <a:avLst/>
            <a:gdLst/>
            <a:ahLst/>
            <a:cxnLst/>
            <a:rect l="l" t="t" r="r" b="b"/>
            <a:pathLst>
              <a:path w="11246557" h="11246557">
                <a:moveTo>
                  <a:pt x="0" y="0"/>
                </a:moveTo>
                <a:lnTo>
                  <a:pt x="11246557" y="0"/>
                </a:lnTo>
                <a:lnTo>
                  <a:pt x="11246557" y="11246557"/>
                </a:lnTo>
                <a:lnTo>
                  <a:pt x="0" y="11246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1295400" y="723900"/>
            <a:ext cx="15837173" cy="7696203"/>
            <a:chOff x="2093981" y="951497"/>
            <a:chExt cx="13958981" cy="6090223"/>
          </a:xfrm>
        </p:grpSpPr>
        <p:grpSp>
          <p:nvGrpSpPr>
            <p:cNvPr id="14" name="Group 11"/>
            <p:cNvGrpSpPr/>
            <p:nvPr/>
          </p:nvGrpSpPr>
          <p:grpSpPr>
            <a:xfrm>
              <a:off x="2093981" y="951497"/>
              <a:ext cx="13958981" cy="6090223"/>
              <a:chOff x="0" y="0"/>
              <a:chExt cx="3434477" cy="733093"/>
            </a:xfrm>
          </p:grpSpPr>
          <p:sp>
            <p:nvSpPr>
              <p:cNvPr id="16" name="Freeform 12"/>
              <p:cNvSpPr/>
              <p:nvPr/>
            </p:nvSpPr>
            <p:spPr>
              <a:xfrm>
                <a:off x="33050" y="32945"/>
                <a:ext cx="3401427" cy="700148"/>
              </a:xfrm>
              <a:custGeom>
                <a:avLst/>
                <a:gdLst/>
                <a:ahLst/>
                <a:cxnLst/>
                <a:rect l="l" t="t" r="r" b="b"/>
                <a:pathLst>
                  <a:path w="3374609" h="703873">
                    <a:moveTo>
                      <a:pt x="0" y="0"/>
                    </a:moveTo>
                    <a:lnTo>
                      <a:pt x="3374609" y="0"/>
                    </a:lnTo>
                    <a:lnTo>
                      <a:pt x="3374609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3"/>
              <p:cNvSpPr/>
              <p:nvPr/>
            </p:nvSpPr>
            <p:spPr>
              <a:xfrm>
                <a:off x="6350" y="6350"/>
                <a:ext cx="3374610" cy="703873"/>
              </a:xfrm>
              <a:custGeom>
                <a:avLst/>
                <a:gdLst/>
                <a:ahLst/>
                <a:cxnLst/>
                <a:rect l="l" t="t" r="r" b="b"/>
                <a:pathLst>
                  <a:path w="3374610" h="703873">
                    <a:moveTo>
                      <a:pt x="0" y="0"/>
                    </a:moveTo>
                    <a:lnTo>
                      <a:pt x="3374610" y="0"/>
                    </a:lnTo>
                    <a:lnTo>
                      <a:pt x="3374610" y="703873"/>
                    </a:lnTo>
                    <a:lnTo>
                      <a:pt x="0" y="703873"/>
                    </a:lnTo>
                    <a:close/>
                  </a:path>
                </a:pathLst>
              </a:custGeom>
              <a:solidFill>
                <a:srgbClr val="FFE8E7"/>
              </a:solidFill>
            </p:spPr>
          </p:sp>
          <p:sp>
            <p:nvSpPr>
              <p:cNvPr id="18" name="Freeform 14"/>
              <p:cNvSpPr/>
              <p:nvPr/>
            </p:nvSpPr>
            <p:spPr>
              <a:xfrm>
                <a:off x="0" y="0"/>
                <a:ext cx="3387310" cy="716573"/>
              </a:xfrm>
              <a:custGeom>
                <a:avLst/>
                <a:gdLst/>
                <a:ahLst/>
                <a:cxnLst/>
                <a:rect l="l" t="t" r="r" b="b"/>
                <a:pathLst>
                  <a:path w="3387310" h="716573">
                    <a:moveTo>
                      <a:pt x="3387310" y="716573"/>
                    </a:moveTo>
                    <a:lnTo>
                      <a:pt x="0" y="716573"/>
                    </a:lnTo>
                    <a:lnTo>
                      <a:pt x="0" y="0"/>
                    </a:lnTo>
                    <a:lnTo>
                      <a:pt x="3387310" y="0"/>
                    </a:lnTo>
                    <a:lnTo>
                      <a:pt x="3387310" y="716573"/>
                    </a:lnTo>
                    <a:close/>
                    <a:moveTo>
                      <a:pt x="12700" y="703873"/>
                    </a:moveTo>
                    <a:lnTo>
                      <a:pt x="3374610" y="703873"/>
                    </a:lnTo>
                    <a:lnTo>
                      <a:pt x="3374610" y="12700"/>
                    </a:lnTo>
                    <a:lnTo>
                      <a:pt x="12700" y="12700"/>
                    </a:lnTo>
                    <a:lnTo>
                      <a:pt x="12700" y="7038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5"/>
                <p:cNvSpPr txBox="1"/>
                <p:nvPr/>
              </p:nvSpPr>
              <p:spPr>
                <a:xfrm>
                  <a:off x="3760650" y="2984416"/>
                  <a:ext cx="10892839" cy="261012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-US" sz="4300" i="1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3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3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3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ó đạ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3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3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0;+∞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4300" kern="1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300" kern="10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à </m:t>
                        </m:r>
                        <m:sSup>
                          <m:sSupPr>
                            <m:ctrlPr>
                              <a:rPr lang="en-US" sz="43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3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43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3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43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3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3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3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300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43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300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 lang="en-US" sz="43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300" b="1" kern="1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50" y="2984416"/>
                  <a:ext cx="10892839" cy="26101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/>
          <p:cNvSpPr/>
          <p:nvPr/>
        </p:nvSpPr>
        <p:spPr>
          <a:xfrm>
            <a:off x="7199037" y="1535549"/>
            <a:ext cx="372409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447516" y="6465572"/>
            <a:ext cx="2871246" cy="2748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A707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1300570"/>
            <a:ext cx="422046" cy="4139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3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1798</Words>
  <PresentationFormat>Custom</PresentationFormat>
  <Paragraphs>423</Paragraphs>
  <Slides>74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Arial</vt:lpstr>
      <vt:lpstr>Cambria Math</vt:lpstr>
      <vt:lpstr>Wingdings</vt:lpstr>
      <vt:lpstr>Malgun Gothic</vt:lpstr>
      <vt:lpstr>Calibri</vt:lpstr>
      <vt:lpstr>Calibri Light</vt:lpstr>
      <vt:lpstr>DengXian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2023-12-26T13:20:43Z</dcterms:modified>
  <dc:identifier>DAF1cscCFCQ</dc:identifier>
</cp:coreProperties>
</file>