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640" r:id="rId2"/>
    <p:sldId id="641" r:id="rId3"/>
    <p:sldId id="642" r:id="rId4"/>
    <p:sldId id="643" r:id="rId5"/>
    <p:sldId id="709" r:id="rId6"/>
    <p:sldId id="661" r:id="rId7"/>
    <p:sldId id="662" r:id="rId8"/>
    <p:sldId id="663" r:id="rId9"/>
    <p:sldId id="664" r:id="rId10"/>
    <p:sldId id="667" r:id="rId11"/>
    <p:sldId id="668" r:id="rId12"/>
    <p:sldId id="669" r:id="rId13"/>
    <p:sldId id="671" r:id="rId14"/>
    <p:sldId id="672" r:id="rId15"/>
    <p:sldId id="673" r:id="rId16"/>
    <p:sldId id="674" r:id="rId17"/>
    <p:sldId id="677" r:id="rId18"/>
    <p:sldId id="678" r:id="rId19"/>
    <p:sldId id="679" r:id="rId20"/>
    <p:sldId id="680" r:id="rId21"/>
    <p:sldId id="681" r:id="rId22"/>
    <p:sldId id="683" r:id="rId23"/>
    <p:sldId id="686" r:id="rId24"/>
    <p:sldId id="687" r:id="rId25"/>
    <p:sldId id="688" r:id="rId26"/>
    <p:sldId id="691" r:id="rId27"/>
    <p:sldId id="692" r:id="rId28"/>
    <p:sldId id="695" r:id="rId29"/>
    <p:sldId id="696" r:id="rId30"/>
    <p:sldId id="7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8364" autoAdjust="0"/>
  </p:normalViewPr>
  <p:slideViewPr>
    <p:cSldViewPr snapToGrid="0">
      <p:cViewPr varScale="1">
        <p:scale>
          <a:sx n="43" d="100"/>
          <a:sy n="43" d="100"/>
        </p:scale>
        <p:origin x="66" y="6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48900-4E29-4AA3-BA7C-C10B984DD5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7706B87-5AF2-470E-8D0C-EF22A0163446}">
      <dgm:prSet phldrT="[Text]" custT="1"/>
      <dgm:spPr/>
      <dgm:t>
        <a:bodyPr/>
        <a:lstStyle/>
        <a:p>
          <a:r>
            <a:rPr lang="en-US" sz="3200" dirty="0">
              <a:solidFill>
                <a:srgbClr val="FF0000"/>
              </a:solidFill>
              <a:latin typeface="Times New Roman" pitchFamily="18" charset="0"/>
              <a:cs typeface="Times New Roman" pitchFamily="18" charset="0"/>
            </a:rPr>
            <a:t>Tả cảnh</a:t>
          </a:r>
        </a:p>
      </dgm:t>
    </dgm:pt>
    <dgm:pt modelId="{4D1F70F6-C266-45A5-A1C4-7AC4FD10AE00}" type="parTrans" cxnId="{95C29D4F-E572-43DA-A587-126D9A9B5264}">
      <dgm:prSet/>
      <dgm:spPr/>
      <dgm:t>
        <a:bodyPr/>
        <a:lstStyle/>
        <a:p>
          <a:endParaRPr lang="en-US"/>
        </a:p>
      </dgm:t>
    </dgm:pt>
    <dgm:pt modelId="{D978BF35-6B97-4E59-BE01-D27DB6804256}" type="sibTrans" cxnId="{95C29D4F-E572-43DA-A587-126D9A9B5264}">
      <dgm:prSet/>
      <dgm:spPr/>
      <dgm:t>
        <a:bodyPr/>
        <a:lstStyle/>
        <a:p>
          <a:endParaRPr lang="en-US"/>
        </a:p>
      </dgm:t>
    </dgm:pt>
    <dgm:pt modelId="{7067CD99-7B23-4C0D-8D59-6185CEFDFF14}">
      <dgm:prSet phldrT="[Text]" custT="1"/>
      <dgm:spPr>
        <a:solidFill>
          <a:schemeClr val="accent4">
            <a:lumMod val="40000"/>
            <a:lumOff val="60000"/>
            <a:alpha val="90000"/>
          </a:schemeClr>
        </a:solidFill>
      </dgm:spPr>
      <dgm:t>
        <a:bodyPr/>
        <a:lstStyle/>
        <a:p>
          <a:r>
            <a:rPr lang="en-US" sz="2800" dirty="0">
              <a:solidFill>
                <a:schemeClr val="tx1"/>
              </a:solidFill>
              <a:latin typeface="Times New Roman" pitchFamily="18" charset="0"/>
              <a:cs typeface="Times New Roman" pitchFamily="18" charset="0"/>
            </a:rPr>
            <a:t>Tả cảnh thiên nhiên đèo ngang trong một buổi chiều tà qua cái nhìn trực tiếp, cảm nhận trực tiếp của nhà thơ. Cảnh đẹp lặng lẽ, mênh mông, hoang dã, tiêu sơ như một bức tranh sơn thủy bằng thơ.( Vịnh cảnh)</a:t>
          </a:r>
        </a:p>
      </dgm:t>
    </dgm:pt>
    <dgm:pt modelId="{2950DE17-069B-4285-8486-A3EAC7A357D0}" type="parTrans" cxnId="{D57B1F09-B382-4AF6-B305-C523F966FB40}">
      <dgm:prSet/>
      <dgm:spPr/>
      <dgm:t>
        <a:bodyPr/>
        <a:lstStyle/>
        <a:p>
          <a:endParaRPr lang="en-US"/>
        </a:p>
      </dgm:t>
    </dgm:pt>
    <dgm:pt modelId="{79FAFEB9-60DF-49F1-92DC-5A6BA95482B1}" type="sibTrans" cxnId="{D57B1F09-B382-4AF6-B305-C523F966FB40}">
      <dgm:prSet/>
      <dgm:spPr/>
      <dgm:t>
        <a:bodyPr/>
        <a:lstStyle/>
        <a:p>
          <a:endParaRPr lang="en-US"/>
        </a:p>
      </dgm:t>
    </dgm:pt>
    <dgm:pt modelId="{264EAD4D-61D3-4384-A09B-7C7A6DAD6C04}">
      <dgm:prSet phldrT="[Text]" custT="1"/>
      <dgm:spPr/>
      <dgm:t>
        <a:bodyPr/>
        <a:lstStyle/>
        <a:p>
          <a:r>
            <a:rPr lang="en-US" sz="3200" dirty="0">
              <a:solidFill>
                <a:srgbClr val="FF0000"/>
              </a:solidFill>
              <a:latin typeface="Times New Roman" pitchFamily="18" charset="0"/>
              <a:cs typeface="Times New Roman" pitchFamily="18" charset="0"/>
            </a:rPr>
            <a:t>Tả tình </a:t>
          </a:r>
        </a:p>
      </dgm:t>
    </dgm:pt>
    <dgm:pt modelId="{95CB9F6E-5A3D-432A-8BB7-A0663B4E4438}" type="parTrans" cxnId="{370913B6-924F-4AD1-859E-09FC2459CCDC}">
      <dgm:prSet/>
      <dgm:spPr/>
      <dgm:t>
        <a:bodyPr/>
        <a:lstStyle/>
        <a:p>
          <a:endParaRPr lang="en-US"/>
        </a:p>
      </dgm:t>
    </dgm:pt>
    <dgm:pt modelId="{97EE2E8C-F86F-42F6-B67B-BADC4E0246A4}" type="sibTrans" cxnId="{370913B6-924F-4AD1-859E-09FC2459CCDC}">
      <dgm:prSet/>
      <dgm:spPr/>
      <dgm:t>
        <a:bodyPr/>
        <a:lstStyle/>
        <a:p>
          <a:endParaRPr lang="en-US"/>
        </a:p>
      </dgm:t>
    </dgm:pt>
    <dgm:pt modelId="{C0748887-43EB-4723-91CA-56E3914D2A95}">
      <dgm:prSet phldrT="[Text]" custT="1"/>
      <dgm:spPr>
        <a:solidFill>
          <a:srgbClr val="92D050">
            <a:alpha val="90000"/>
          </a:srgbClr>
        </a:solidFill>
      </dgm:spPr>
      <dgm:t>
        <a:bodyPr/>
        <a:lstStyle/>
        <a:p>
          <a:r>
            <a:rPr lang="en-US" sz="2800" dirty="0">
              <a:solidFill>
                <a:schemeClr val="tx1"/>
              </a:solidFill>
              <a:latin typeface="Times New Roman" pitchFamily="18" charset="0"/>
              <a:cs typeface="Times New Roman" pitchFamily="18" charset="0"/>
            </a:rPr>
            <a:t>Là bài thơ bày tỏ tâm trạng. Đó là nỗi u hoài, nỗi buồn, nhớ tiếc quá khứ, nỗi thương nước, nhớ nhà, nỗi cô đơn lẻ loi của một cá nhân trước thiên nhiên mênh mông, rộng lớn..</a:t>
          </a:r>
        </a:p>
      </dgm:t>
    </dgm:pt>
    <dgm:pt modelId="{51264017-0938-4C9B-B7F1-A4052B49F969}" type="parTrans" cxnId="{2E68A667-7BFF-46F1-ACAE-B81F99810760}">
      <dgm:prSet/>
      <dgm:spPr/>
      <dgm:t>
        <a:bodyPr/>
        <a:lstStyle/>
        <a:p>
          <a:endParaRPr lang="en-US"/>
        </a:p>
      </dgm:t>
    </dgm:pt>
    <dgm:pt modelId="{5016C968-F105-4A33-918E-BD1264329CCF}" type="sibTrans" cxnId="{2E68A667-7BFF-46F1-ACAE-B81F99810760}">
      <dgm:prSet/>
      <dgm:spPr/>
      <dgm:t>
        <a:bodyPr/>
        <a:lstStyle/>
        <a:p>
          <a:endParaRPr lang="en-US"/>
        </a:p>
      </dgm:t>
    </dgm:pt>
    <dgm:pt modelId="{F7557BFB-21E7-4AD7-98F8-B9333A4DA9B1}">
      <dgm:prSet phldrT="[Text]" custT="1"/>
      <dgm:spPr/>
      <dgm:t>
        <a:bodyPr/>
        <a:lstStyle/>
        <a:p>
          <a:r>
            <a:rPr lang="en-US" sz="3200" dirty="0">
              <a:solidFill>
                <a:srgbClr val="FF0000"/>
              </a:solidFill>
              <a:latin typeface="Times New Roman" pitchFamily="18" charset="0"/>
              <a:cs typeface="Times New Roman" pitchFamily="18" charset="0"/>
            </a:rPr>
            <a:t>Tả cảnh ngụ tình </a:t>
          </a:r>
        </a:p>
      </dgm:t>
    </dgm:pt>
    <dgm:pt modelId="{C5BFF960-BA7C-4B81-B51B-27F6621C1A90}" type="parTrans" cxnId="{557FE092-AB3A-4645-895B-63B0ED373C4F}">
      <dgm:prSet/>
      <dgm:spPr/>
      <dgm:t>
        <a:bodyPr/>
        <a:lstStyle/>
        <a:p>
          <a:endParaRPr lang="en-US"/>
        </a:p>
      </dgm:t>
    </dgm:pt>
    <dgm:pt modelId="{52E31AC3-9BE6-4DD3-ADC0-1D0EC084E536}" type="sibTrans" cxnId="{557FE092-AB3A-4645-895B-63B0ED373C4F}">
      <dgm:prSet/>
      <dgm:spPr/>
      <dgm:t>
        <a:bodyPr/>
        <a:lstStyle/>
        <a:p>
          <a:endParaRPr lang="en-US"/>
        </a:p>
      </dgm:t>
    </dgm:pt>
    <dgm:pt modelId="{FC9ECC3C-C149-4F43-A1FA-7E5B9B4A0A8B}">
      <dgm:prSet phldrT="[Text]" custT="1"/>
      <dgm:spPr>
        <a:solidFill>
          <a:srgbClr val="FFFF00">
            <a:alpha val="90000"/>
          </a:srgbClr>
        </a:solidFill>
      </dgm:spPr>
      <dgm:t>
        <a:bodyPr/>
        <a:lstStyle/>
        <a:p>
          <a:r>
            <a:rPr lang="en-US" sz="2800" dirty="0">
              <a:solidFill>
                <a:schemeClr val="tx1"/>
              </a:solidFill>
              <a:latin typeface="Times New Roman" pitchFamily="18" charset="0"/>
              <a:cs typeface="Times New Roman" pitchFamily="18" charset="0"/>
            </a:rPr>
            <a:t>Tả cảnh để tả tình. Tình lồng trong cảnh. Cảnh đậm hồn người. </a:t>
          </a:r>
          <a:r>
            <a:rPr lang="en-US" sz="2800" dirty="0">
              <a:solidFill>
                <a:schemeClr val="tx1"/>
              </a:solidFill>
              <a:latin typeface="Times New Roman" pitchFamily="18" charset="0"/>
              <a:cs typeface="Times New Roman" pitchFamily="18" charset="0"/>
              <a:sym typeface="Wingdings" pitchFamily="2" charset="2"/>
            </a:rPr>
            <a:t> </a:t>
          </a:r>
          <a:r>
            <a:rPr lang="en-US" sz="2800" dirty="0">
              <a:solidFill>
                <a:srgbClr val="FF0000"/>
              </a:solidFill>
              <a:latin typeface="Times New Roman" pitchFamily="18" charset="0"/>
              <a:cs typeface="Times New Roman" pitchFamily="18" charset="0"/>
              <a:sym typeface="Wingdings" pitchFamily="2" charset="2"/>
            </a:rPr>
            <a:t>Tả cảnh ngụ tình đặc sắc</a:t>
          </a:r>
          <a:r>
            <a:rPr lang="en-US" sz="3200" dirty="0">
              <a:solidFill>
                <a:srgbClr val="FF0000"/>
              </a:solidFill>
              <a:latin typeface="Times New Roman" pitchFamily="18" charset="0"/>
              <a:cs typeface="Times New Roman" pitchFamily="18" charset="0"/>
              <a:sym typeface="Wingdings" pitchFamily="2" charset="2"/>
            </a:rPr>
            <a:t>. </a:t>
          </a:r>
          <a:endParaRPr lang="en-US" sz="3200" dirty="0">
            <a:solidFill>
              <a:srgbClr val="FF0000"/>
            </a:solidFill>
            <a:latin typeface="Times New Roman" pitchFamily="18" charset="0"/>
            <a:cs typeface="Times New Roman" pitchFamily="18" charset="0"/>
          </a:endParaRPr>
        </a:p>
      </dgm:t>
    </dgm:pt>
    <dgm:pt modelId="{F88F7124-4284-4E0B-B683-CED5398AE6EE}" type="parTrans" cxnId="{773DA0AF-8A00-4F6D-A838-5B8944B3588E}">
      <dgm:prSet/>
      <dgm:spPr/>
      <dgm:t>
        <a:bodyPr/>
        <a:lstStyle/>
        <a:p>
          <a:endParaRPr lang="en-US"/>
        </a:p>
      </dgm:t>
    </dgm:pt>
    <dgm:pt modelId="{19C8F611-E83B-449D-BD1D-B02A1F22B297}" type="sibTrans" cxnId="{773DA0AF-8A00-4F6D-A838-5B8944B3588E}">
      <dgm:prSet/>
      <dgm:spPr/>
      <dgm:t>
        <a:bodyPr/>
        <a:lstStyle/>
        <a:p>
          <a:endParaRPr lang="en-US"/>
        </a:p>
      </dgm:t>
    </dgm:pt>
    <dgm:pt modelId="{2456A44F-F9CA-4114-8C3D-72B6F79D1FEF}" type="pres">
      <dgm:prSet presAssocID="{C0848900-4E29-4AA3-BA7C-C10B984DD545}" presName="linearFlow" presStyleCnt="0">
        <dgm:presLayoutVars>
          <dgm:dir/>
          <dgm:animLvl val="lvl"/>
          <dgm:resizeHandles val="exact"/>
        </dgm:presLayoutVars>
      </dgm:prSet>
      <dgm:spPr/>
      <dgm:t>
        <a:bodyPr/>
        <a:lstStyle/>
        <a:p>
          <a:endParaRPr lang="en-US"/>
        </a:p>
      </dgm:t>
    </dgm:pt>
    <dgm:pt modelId="{4544B544-0B5D-4206-8379-E7A0DB067CBB}" type="pres">
      <dgm:prSet presAssocID="{47706B87-5AF2-470E-8D0C-EF22A0163446}" presName="composite" presStyleCnt="0"/>
      <dgm:spPr/>
    </dgm:pt>
    <dgm:pt modelId="{9C7C24F2-DDB0-496D-8120-22DD4C0C64D8}" type="pres">
      <dgm:prSet presAssocID="{47706B87-5AF2-470E-8D0C-EF22A0163446}" presName="parentText" presStyleLbl="alignNode1" presStyleIdx="0" presStyleCnt="3">
        <dgm:presLayoutVars>
          <dgm:chMax val="1"/>
          <dgm:bulletEnabled val="1"/>
        </dgm:presLayoutVars>
      </dgm:prSet>
      <dgm:spPr/>
      <dgm:t>
        <a:bodyPr/>
        <a:lstStyle/>
        <a:p>
          <a:endParaRPr lang="en-US"/>
        </a:p>
      </dgm:t>
    </dgm:pt>
    <dgm:pt modelId="{6AEC9AEC-7D21-4D98-803A-ECB93EF2E9A4}" type="pres">
      <dgm:prSet presAssocID="{47706B87-5AF2-470E-8D0C-EF22A0163446}" presName="descendantText" presStyleLbl="alignAcc1" presStyleIdx="0" presStyleCnt="3">
        <dgm:presLayoutVars>
          <dgm:bulletEnabled val="1"/>
        </dgm:presLayoutVars>
      </dgm:prSet>
      <dgm:spPr/>
      <dgm:t>
        <a:bodyPr/>
        <a:lstStyle/>
        <a:p>
          <a:endParaRPr lang="en-US"/>
        </a:p>
      </dgm:t>
    </dgm:pt>
    <dgm:pt modelId="{9D0D33C4-3D72-421D-984A-D6D9BA9A6E46}" type="pres">
      <dgm:prSet presAssocID="{D978BF35-6B97-4E59-BE01-D27DB6804256}" presName="sp" presStyleCnt="0"/>
      <dgm:spPr/>
    </dgm:pt>
    <dgm:pt modelId="{6E24935A-68C6-47E9-AF65-7DAA5BB1D04C}" type="pres">
      <dgm:prSet presAssocID="{264EAD4D-61D3-4384-A09B-7C7A6DAD6C04}" presName="composite" presStyleCnt="0"/>
      <dgm:spPr/>
    </dgm:pt>
    <dgm:pt modelId="{BAA412AD-A58C-45FA-80A8-502C6F90C992}" type="pres">
      <dgm:prSet presAssocID="{264EAD4D-61D3-4384-A09B-7C7A6DAD6C04}" presName="parentText" presStyleLbl="alignNode1" presStyleIdx="1" presStyleCnt="3">
        <dgm:presLayoutVars>
          <dgm:chMax val="1"/>
          <dgm:bulletEnabled val="1"/>
        </dgm:presLayoutVars>
      </dgm:prSet>
      <dgm:spPr/>
      <dgm:t>
        <a:bodyPr/>
        <a:lstStyle/>
        <a:p>
          <a:endParaRPr lang="en-US"/>
        </a:p>
      </dgm:t>
    </dgm:pt>
    <dgm:pt modelId="{D2B289C0-3BF8-41F0-A2FA-7816F035B7D8}" type="pres">
      <dgm:prSet presAssocID="{264EAD4D-61D3-4384-A09B-7C7A6DAD6C04}" presName="descendantText" presStyleLbl="alignAcc1" presStyleIdx="1" presStyleCnt="3" custScaleY="129846">
        <dgm:presLayoutVars>
          <dgm:bulletEnabled val="1"/>
        </dgm:presLayoutVars>
      </dgm:prSet>
      <dgm:spPr/>
      <dgm:t>
        <a:bodyPr/>
        <a:lstStyle/>
        <a:p>
          <a:endParaRPr lang="en-US"/>
        </a:p>
      </dgm:t>
    </dgm:pt>
    <dgm:pt modelId="{33707212-BE6E-42AA-A270-2CCEF536FEA1}" type="pres">
      <dgm:prSet presAssocID="{97EE2E8C-F86F-42F6-B67B-BADC4E0246A4}" presName="sp" presStyleCnt="0"/>
      <dgm:spPr/>
    </dgm:pt>
    <dgm:pt modelId="{37EDE905-8060-4029-B785-BE9AF05EA95A}" type="pres">
      <dgm:prSet presAssocID="{F7557BFB-21E7-4AD7-98F8-B9333A4DA9B1}" presName="composite" presStyleCnt="0"/>
      <dgm:spPr/>
    </dgm:pt>
    <dgm:pt modelId="{14E8F902-2D2B-47A3-B303-1AA6E589C0C0}" type="pres">
      <dgm:prSet presAssocID="{F7557BFB-21E7-4AD7-98F8-B9333A4DA9B1}" presName="parentText" presStyleLbl="alignNode1" presStyleIdx="2" presStyleCnt="3">
        <dgm:presLayoutVars>
          <dgm:chMax val="1"/>
          <dgm:bulletEnabled val="1"/>
        </dgm:presLayoutVars>
      </dgm:prSet>
      <dgm:spPr/>
      <dgm:t>
        <a:bodyPr/>
        <a:lstStyle/>
        <a:p>
          <a:endParaRPr lang="en-US"/>
        </a:p>
      </dgm:t>
    </dgm:pt>
    <dgm:pt modelId="{51D39722-D30B-4AFD-B5C7-8D33786C19D1}" type="pres">
      <dgm:prSet presAssocID="{F7557BFB-21E7-4AD7-98F8-B9333A4DA9B1}" presName="descendantText" presStyleLbl="alignAcc1" presStyleIdx="2" presStyleCnt="3">
        <dgm:presLayoutVars>
          <dgm:bulletEnabled val="1"/>
        </dgm:presLayoutVars>
      </dgm:prSet>
      <dgm:spPr/>
      <dgm:t>
        <a:bodyPr/>
        <a:lstStyle/>
        <a:p>
          <a:endParaRPr lang="en-US"/>
        </a:p>
      </dgm:t>
    </dgm:pt>
  </dgm:ptLst>
  <dgm:cxnLst>
    <dgm:cxn modelId="{F8C11635-3C46-4060-80BF-3E48430B7367}" type="presOf" srcId="{264EAD4D-61D3-4384-A09B-7C7A6DAD6C04}" destId="{BAA412AD-A58C-45FA-80A8-502C6F90C992}" srcOrd="0" destOrd="0" presId="urn:microsoft.com/office/officeart/2005/8/layout/chevron2"/>
    <dgm:cxn modelId="{F38CAB5F-AD3C-4AF1-A540-5273465FA346}" type="presOf" srcId="{7067CD99-7B23-4C0D-8D59-6185CEFDFF14}" destId="{6AEC9AEC-7D21-4D98-803A-ECB93EF2E9A4}" srcOrd="0" destOrd="0" presId="urn:microsoft.com/office/officeart/2005/8/layout/chevron2"/>
    <dgm:cxn modelId="{773DA0AF-8A00-4F6D-A838-5B8944B3588E}" srcId="{F7557BFB-21E7-4AD7-98F8-B9333A4DA9B1}" destId="{FC9ECC3C-C149-4F43-A1FA-7E5B9B4A0A8B}" srcOrd="0" destOrd="0" parTransId="{F88F7124-4284-4E0B-B683-CED5398AE6EE}" sibTransId="{19C8F611-E83B-449D-BD1D-B02A1F22B297}"/>
    <dgm:cxn modelId="{114E4894-9927-4703-860D-88EDEFDE05D9}" type="presOf" srcId="{FC9ECC3C-C149-4F43-A1FA-7E5B9B4A0A8B}" destId="{51D39722-D30B-4AFD-B5C7-8D33786C19D1}" srcOrd="0" destOrd="0" presId="urn:microsoft.com/office/officeart/2005/8/layout/chevron2"/>
    <dgm:cxn modelId="{5A9C1C25-CCA0-4978-A36D-97D82AFF945C}" type="presOf" srcId="{47706B87-5AF2-470E-8D0C-EF22A0163446}" destId="{9C7C24F2-DDB0-496D-8120-22DD4C0C64D8}" srcOrd="0" destOrd="0" presId="urn:microsoft.com/office/officeart/2005/8/layout/chevron2"/>
    <dgm:cxn modelId="{DB156C8D-78BC-4C74-BE16-AEA9E3E6324D}" type="presOf" srcId="{C0848900-4E29-4AA3-BA7C-C10B984DD545}" destId="{2456A44F-F9CA-4114-8C3D-72B6F79D1FEF}" srcOrd="0" destOrd="0" presId="urn:microsoft.com/office/officeart/2005/8/layout/chevron2"/>
    <dgm:cxn modelId="{BBDF58C7-D374-467C-9CAD-E36C4B0753B7}" type="presOf" srcId="{C0748887-43EB-4723-91CA-56E3914D2A95}" destId="{D2B289C0-3BF8-41F0-A2FA-7816F035B7D8}" srcOrd="0" destOrd="0" presId="urn:microsoft.com/office/officeart/2005/8/layout/chevron2"/>
    <dgm:cxn modelId="{D57B1F09-B382-4AF6-B305-C523F966FB40}" srcId="{47706B87-5AF2-470E-8D0C-EF22A0163446}" destId="{7067CD99-7B23-4C0D-8D59-6185CEFDFF14}" srcOrd="0" destOrd="0" parTransId="{2950DE17-069B-4285-8486-A3EAC7A357D0}" sibTransId="{79FAFEB9-60DF-49F1-92DC-5A6BA95482B1}"/>
    <dgm:cxn modelId="{2E68A667-7BFF-46F1-ACAE-B81F99810760}" srcId="{264EAD4D-61D3-4384-A09B-7C7A6DAD6C04}" destId="{C0748887-43EB-4723-91CA-56E3914D2A95}" srcOrd="0" destOrd="0" parTransId="{51264017-0938-4C9B-B7F1-A4052B49F969}" sibTransId="{5016C968-F105-4A33-918E-BD1264329CCF}"/>
    <dgm:cxn modelId="{1C600894-62BE-42AD-834D-2E82822C4CB8}" type="presOf" srcId="{F7557BFB-21E7-4AD7-98F8-B9333A4DA9B1}" destId="{14E8F902-2D2B-47A3-B303-1AA6E589C0C0}" srcOrd="0" destOrd="0" presId="urn:microsoft.com/office/officeart/2005/8/layout/chevron2"/>
    <dgm:cxn modelId="{95C29D4F-E572-43DA-A587-126D9A9B5264}" srcId="{C0848900-4E29-4AA3-BA7C-C10B984DD545}" destId="{47706B87-5AF2-470E-8D0C-EF22A0163446}" srcOrd="0" destOrd="0" parTransId="{4D1F70F6-C266-45A5-A1C4-7AC4FD10AE00}" sibTransId="{D978BF35-6B97-4E59-BE01-D27DB6804256}"/>
    <dgm:cxn modelId="{370913B6-924F-4AD1-859E-09FC2459CCDC}" srcId="{C0848900-4E29-4AA3-BA7C-C10B984DD545}" destId="{264EAD4D-61D3-4384-A09B-7C7A6DAD6C04}" srcOrd="1" destOrd="0" parTransId="{95CB9F6E-5A3D-432A-8BB7-A0663B4E4438}" sibTransId="{97EE2E8C-F86F-42F6-B67B-BADC4E0246A4}"/>
    <dgm:cxn modelId="{557FE092-AB3A-4645-895B-63B0ED373C4F}" srcId="{C0848900-4E29-4AA3-BA7C-C10B984DD545}" destId="{F7557BFB-21E7-4AD7-98F8-B9333A4DA9B1}" srcOrd="2" destOrd="0" parTransId="{C5BFF960-BA7C-4B81-B51B-27F6621C1A90}" sibTransId="{52E31AC3-9BE6-4DD3-ADC0-1D0EC084E536}"/>
    <dgm:cxn modelId="{0E7E0656-A783-4B73-A990-C7FB563DDDAB}" type="presParOf" srcId="{2456A44F-F9CA-4114-8C3D-72B6F79D1FEF}" destId="{4544B544-0B5D-4206-8379-E7A0DB067CBB}" srcOrd="0" destOrd="0" presId="urn:microsoft.com/office/officeart/2005/8/layout/chevron2"/>
    <dgm:cxn modelId="{BEF57AF7-DA90-44F4-A0CF-A6AE3036F521}" type="presParOf" srcId="{4544B544-0B5D-4206-8379-E7A0DB067CBB}" destId="{9C7C24F2-DDB0-496D-8120-22DD4C0C64D8}" srcOrd="0" destOrd="0" presId="urn:microsoft.com/office/officeart/2005/8/layout/chevron2"/>
    <dgm:cxn modelId="{7D4DB1B7-693C-4F0E-80F7-6531FEC33B05}" type="presParOf" srcId="{4544B544-0B5D-4206-8379-E7A0DB067CBB}" destId="{6AEC9AEC-7D21-4D98-803A-ECB93EF2E9A4}" srcOrd="1" destOrd="0" presId="urn:microsoft.com/office/officeart/2005/8/layout/chevron2"/>
    <dgm:cxn modelId="{57E16828-017B-4145-AB8F-168D2C78DC66}" type="presParOf" srcId="{2456A44F-F9CA-4114-8C3D-72B6F79D1FEF}" destId="{9D0D33C4-3D72-421D-984A-D6D9BA9A6E46}" srcOrd="1" destOrd="0" presId="urn:microsoft.com/office/officeart/2005/8/layout/chevron2"/>
    <dgm:cxn modelId="{09904963-CA29-4C42-A9ED-CD089C5E8C1A}" type="presParOf" srcId="{2456A44F-F9CA-4114-8C3D-72B6F79D1FEF}" destId="{6E24935A-68C6-47E9-AF65-7DAA5BB1D04C}" srcOrd="2" destOrd="0" presId="urn:microsoft.com/office/officeart/2005/8/layout/chevron2"/>
    <dgm:cxn modelId="{A352A44D-A6DB-42CD-AF8A-E288C52E3AC9}" type="presParOf" srcId="{6E24935A-68C6-47E9-AF65-7DAA5BB1D04C}" destId="{BAA412AD-A58C-45FA-80A8-502C6F90C992}" srcOrd="0" destOrd="0" presId="urn:microsoft.com/office/officeart/2005/8/layout/chevron2"/>
    <dgm:cxn modelId="{11EDBEE1-9DAD-4225-A19C-2E8596EA6B1B}" type="presParOf" srcId="{6E24935A-68C6-47E9-AF65-7DAA5BB1D04C}" destId="{D2B289C0-3BF8-41F0-A2FA-7816F035B7D8}" srcOrd="1" destOrd="0" presId="urn:microsoft.com/office/officeart/2005/8/layout/chevron2"/>
    <dgm:cxn modelId="{5A00296E-4558-42EC-92FD-CDC71C589981}" type="presParOf" srcId="{2456A44F-F9CA-4114-8C3D-72B6F79D1FEF}" destId="{33707212-BE6E-42AA-A270-2CCEF536FEA1}" srcOrd="3" destOrd="0" presId="urn:microsoft.com/office/officeart/2005/8/layout/chevron2"/>
    <dgm:cxn modelId="{D748E30B-6CF0-4BCF-B157-F82A1D9E9CA4}" type="presParOf" srcId="{2456A44F-F9CA-4114-8C3D-72B6F79D1FEF}" destId="{37EDE905-8060-4029-B785-BE9AF05EA95A}" srcOrd="4" destOrd="0" presId="urn:microsoft.com/office/officeart/2005/8/layout/chevron2"/>
    <dgm:cxn modelId="{56D4D267-BC31-44FB-902C-37721462C553}" type="presParOf" srcId="{37EDE905-8060-4029-B785-BE9AF05EA95A}" destId="{14E8F902-2D2B-47A3-B303-1AA6E589C0C0}" srcOrd="0" destOrd="0" presId="urn:microsoft.com/office/officeart/2005/8/layout/chevron2"/>
    <dgm:cxn modelId="{3D05041E-AA1E-4B02-8D5F-956DA887DEAF}" type="presParOf" srcId="{37EDE905-8060-4029-B785-BE9AF05EA95A}" destId="{51D39722-D30B-4AFD-B5C7-8D33786C19D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C24F2-DDB0-496D-8120-22DD4C0C64D8}">
      <dsp:nvSpPr>
        <dsp:cNvPr id="0" name=""/>
        <dsp:cNvSpPr/>
      </dsp:nvSpPr>
      <dsp:spPr>
        <a:xfrm rot="5400000">
          <a:off x="-320396" y="327648"/>
          <a:ext cx="2135978" cy="14951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latin typeface="Times New Roman" pitchFamily="18" charset="0"/>
              <a:cs typeface="Times New Roman" pitchFamily="18" charset="0"/>
            </a:rPr>
            <a:t>Tả cảnh</a:t>
          </a:r>
        </a:p>
      </dsp:txBody>
      <dsp:txXfrm rot="-5400000">
        <a:off x="1" y="754845"/>
        <a:ext cx="1495185" cy="640793"/>
      </dsp:txXfrm>
    </dsp:sp>
    <dsp:sp modelId="{6AEC9AEC-7D21-4D98-803A-ECB93EF2E9A4}">
      <dsp:nvSpPr>
        <dsp:cNvPr id="0" name=""/>
        <dsp:cNvSpPr/>
      </dsp:nvSpPr>
      <dsp:spPr>
        <a:xfrm rot="5400000">
          <a:off x="5311199" y="-3808762"/>
          <a:ext cx="1388386" cy="9020414"/>
        </a:xfrm>
        <a:prstGeom prst="round2Same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latin typeface="Times New Roman" pitchFamily="18" charset="0"/>
              <a:cs typeface="Times New Roman" pitchFamily="18" charset="0"/>
            </a:rPr>
            <a:t>Tả cảnh thiên nhiên đèo ngang trong một buổi chiều tà qua cái nhìn trực tiếp, cảm nhận trực tiếp của nhà thơ. Cảnh đẹp lặng lẽ, mênh mông, hoang dã, tiêu sơ như một bức tranh sơn thủy bằng thơ.( Vịnh cảnh)</a:t>
          </a:r>
        </a:p>
      </dsp:txBody>
      <dsp:txXfrm rot="-5400000">
        <a:off x="1495186" y="75026"/>
        <a:ext cx="8952639" cy="1252836"/>
      </dsp:txXfrm>
    </dsp:sp>
    <dsp:sp modelId="{BAA412AD-A58C-45FA-80A8-502C6F90C992}">
      <dsp:nvSpPr>
        <dsp:cNvPr id="0" name=""/>
        <dsp:cNvSpPr/>
      </dsp:nvSpPr>
      <dsp:spPr>
        <a:xfrm rot="5400000">
          <a:off x="-320396" y="2488162"/>
          <a:ext cx="2135978" cy="14951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latin typeface="Times New Roman" pitchFamily="18" charset="0"/>
              <a:cs typeface="Times New Roman" pitchFamily="18" charset="0"/>
            </a:rPr>
            <a:t>Tả tình </a:t>
          </a:r>
        </a:p>
      </dsp:txBody>
      <dsp:txXfrm rot="-5400000">
        <a:off x="1" y="2915359"/>
        <a:ext cx="1495185" cy="640793"/>
      </dsp:txXfrm>
    </dsp:sp>
    <dsp:sp modelId="{D2B289C0-3BF8-41F0-A2FA-7816F035B7D8}">
      <dsp:nvSpPr>
        <dsp:cNvPr id="0" name=""/>
        <dsp:cNvSpPr/>
      </dsp:nvSpPr>
      <dsp:spPr>
        <a:xfrm rot="5400000">
          <a:off x="5104010" y="-1648248"/>
          <a:ext cx="1802764" cy="9020414"/>
        </a:xfrm>
        <a:prstGeom prst="round2SameRect">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latin typeface="Times New Roman" pitchFamily="18" charset="0"/>
              <a:cs typeface="Times New Roman" pitchFamily="18" charset="0"/>
            </a:rPr>
            <a:t>Là bài thơ bày tỏ tâm trạng. Đó là nỗi u hoài, nỗi buồn, nhớ tiếc quá khứ, nỗi thương nước, nhớ nhà, nỗi cô đơn lẻ loi của một cá nhân trước thiên nhiên mênh mông, rộng lớn..</a:t>
          </a:r>
        </a:p>
      </dsp:txBody>
      <dsp:txXfrm rot="-5400000">
        <a:off x="1495185" y="2048581"/>
        <a:ext cx="8932410" cy="1626756"/>
      </dsp:txXfrm>
    </dsp:sp>
    <dsp:sp modelId="{14E8F902-2D2B-47A3-B303-1AA6E589C0C0}">
      <dsp:nvSpPr>
        <dsp:cNvPr id="0" name=""/>
        <dsp:cNvSpPr/>
      </dsp:nvSpPr>
      <dsp:spPr>
        <a:xfrm rot="5400000">
          <a:off x="-320396" y="4441488"/>
          <a:ext cx="2135978" cy="149518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latin typeface="Times New Roman" pitchFamily="18" charset="0"/>
              <a:cs typeface="Times New Roman" pitchFamily="18" charset="0"/>
            </a:rPr>
            <a:t>Tả cảnh ngụ tình </a:t>
          </a:r>
        </a:p>
      </dsp:txBody>
      <dsp:txXfrm rot="-5400000">
        <a:off x="1" y="4868685"/>
        <a:ext cx="1495185" cy="640793"/>
      </dsp:txXfrm>
    </dsp:sp>
    <dsp:sp modelId="{51D39722-D30B-4AFD-B5C7-8D33786C19D1}">
      <dsp:nvSpPr>
        <dsp:cNvPr id="0" name=""/>
        <dsp:cNvSpPr/>
      </dsp:nvSpPr>
      <dsp:spPr>
        <a:xfrm rot="5400000">
          <a:off x="5310834" y="305442"/>
          <a:ext cx="1389116" cy="9020414"/>
        </a:xfrm>
        <a:prstGeom prst="round2Same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latin typeface="Times New Roman" pitchFamily="18" charset="0"/>
              <a:cs typeface="Times New Roman" pitchFamily="18" charset="0"/>
            </a:rPr>
            <a:t>Tả cảnh để tả tình. Tình lồng trong cảnh. Cảnh đậm hồn người. </a:t>
          </a:r>
          <a:r>
            <a:rPr lang="en-US" sz="2800" kern="1200" dirty="0">
              <a:solidFill>
                <a:schemeClr val="tx1"/>
              </a:solidFill>
              <a:latin typeface="Times New Roman" pitchFamily="18" charset="0"/>
              <a:cs typeface="Times New Roman" pitchFamily="18" charset="0"/>
              <a:sym typeface="Wingdings" pitchFamily="2" charset="2"/>
            </a:rPr>
            <a:t> </a:t>
          </a:r>
          <a:r>
            <a:rPr lang="en-US" sz="2800" kern="1200" dirty="0">
              <a:solidFill>
                <a:srgbClr val="FF0000"/>
              </a:solidFill>
              <a:latin typeface="Times New Roman" pitchFamily="18" charset="0"/>
              <a:cs typeface="Times New Roman" pitchFamily="18" charset="0"/>
              <a:sym typeface="Wingdings" pitchFamily="2" charset="2"/>
            </a:rPr>
            <a:t>Tả cảnh ngụ tình đặc sắc</a:t>
          </a:r>
          <a:r>
            <a:rPr lang="en-US" sz="3200" kern="1200" dirty="0">
              <a:solidFill>
                <a:srgbClr val="FF0000"/>
              </a:solidFill>
              <a:latin typeface="Times New Roman" pitchFamily="18" charset="0"/>
              <a:cs typeface="Times New Roman" pitchFamily="18" charset="0"/>
              <a:sym typeface="Wingdings" pitchFamily="2" charset="2"/>
            </a:rPr>
            <a:t>. </a:t>
          </a:r>
          <a:endParaRPr lang="en-US" sz="3200" kern="1200" dirty="0">
            <a:solidFill>
              <a:srgbClr val="FF0000"/>
            </a:solidFill>
            <a:latin typeface="Times New Roman" pitchFamily="18" charset="0"/>
            <a:cs typeface="Times New Roman" pitchFamily="18" charset="0"/>
          </a:endParaRPr>
        </a:p>
      </dsp:txBody>
      <dsp:txXfrm rot="-5400000">
        <a:off x="1495186" y="4188902"/>
        <a:ext cx="8952603" cy="12534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540EB-EEAA-4D09-AF54-3A9449BC3A64}" type="datetimeFigureOut">
              <a:rPr lang="en-US" smtClean="0"/>
              <a:pPr/>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4B5DE-225C-41E8-9F41-5438617C755C}" type="slidenum">
              <a:rPr lang="en-US" smtClean="0"/>
              <a:pPr/>
              <a:t>‹#›</a:t>
            </a:fld>
            <a:endParaRPr lang="en-US"/>
          </a:p>
        </p:txBody>
      </p:sp>
    </p:spTree>
    <p:extLst>
      <p:ext uri="{BB962C8B-B14F-4D97-AF65-F5344CB8AC3E}">
        <p14:creationId xmlns:p14="http://schemas.microsoft.com/office/powerpoint/2010/main" val="84612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5</a:t>
            </a:fld>
            <a:endParaRPr lang="en-US"/>
          </a:p>
        </p:txBody>
      </p:sp>
    </p:spTree>
    <p:extLst>
      <p:ext uri="{BB962C8B-B14F-4D97-AF65-F5344CB8AC3E}">
        <p14:creationId xmlns:p14="http://schemas.microsoft.com/office/powerpoint/2010/main" val="142229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14</a:t>
            </a:fld>
            <a:endParaRPr lang="en-US"/>
          </a:p>
        </p:txBody>
      </p:sp>
    </p:spTree>
    <p:extLst>
      <p:ext uri="{BB962C8B-B14F-4D97-AF65-F5344CB8AC3E}">
        <p14:creationId xmlns:p14="http://schemas.microsoft.com/office/powerpoint/2010/main" val="320724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2662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C12774-7195-478B-B306-87816099ABEF}" type="slidenum">
              <a:rPr lang="zh-CN" altLang="en-US">
                <a:solidFill>
                  <a:srgbClr val="000000"/>
                </a:solidFill>
                <a:ea typeface="SimSun" pitchFamily="2" charset="-122"/>
                <a:cs typeface="Arial" charset="0"/>
              </a:rPr>
              <a:pPr fontAlgn="base">
                <a:spcBef>
                  <a:spcPct val="0"/>
                </a:spcBef>
                <a:spcAft>
                  <a:spcPct val="0"/>
                </a:spcAft>
                <a:defRPr/>
              </a:pPr>
              <a:t>15</a:t>
            </a:fld>
            <a:endParaRPr lang="en-US" altLang="zh-CN">
              <a:solidFill>
                <a:srgbClr val="000000"/>
              </a:solidFill>
              <a:ea typeface="SimSun" pitchFamily="2" charset="-122"/>
              <a:cs typeface="Arial" charset="0"/>
            </a:endParaRPr>
          </a:p>
        </p:txBody>
      </p:sp>
    </p:spTree>
    <p:extLst>
      <p:ext uri="{BB962C8B-B14F-4D97-AF65-F5344CB8AC3E}">
        <p14:creationId xmlns:p14="http://schemas.microsoft.com/office/powerpoint/2010/main" val="90960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16</a:t>
            </a:fld>
            <a:endParaRPr lang="en-US"/>
          </a:p>
        </p:txBody>
      </p:sp>
    </p:spTree>
    <p:extLst>
      <p:ext uri="{BB962C8B-B14F-4D97-AF65-F5344CB8AC3E}">
        <p14:creationId xmlns:p14="http://schemas.microsoft.com/office/powerpoint/2010/main" val="321685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17</a:t>
            </a:fld>
            <a:endParaRPr lang="en-US"/>
          </a:p>
        </p:txBody>
      </p:sp>
    </p:spTree>
    <p:extLst>
      <p:ext uri="{BB962C8B-B14F-4D97-AF65-F5344CB8AC3E}">
        <p14:creationId xmlns:p14="http://schemas.microsoft.com/office/powerpoint/2010/main" val="428080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18</a:t>
            </a:fld>
            <a:endParaRPr lang="en-US"/>
          </a:p>
        </p:txBody>
      </p:sp>
    </p:spTree>
    <p:extLst>
      <p:ext uri="{BB962C8B-B14F-4D97-AF65-F5344CB8AC3E}">
        <p14:creationId xmlns:p14="http://schemas.microsoft.com/office/powerpoint/2010/main" val="364076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19</a:t>
            </a:fld>
            <a:endParaRPr lang="en-US"/>
          </a:p>
        </p:txBody>
      </p:sp>
    </p:spTree>
    <p:extLst>
      <p:ext uri="{BB962C8B-B14F-4D97-AF65-F5344CB8AC3E}">
        <p14:creationId xmlns:p14="http://schemas.microsoft.com/office/powerpoint/2010/main" val="388515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20</a:t>
            </a:fld>
            <a:endParaRPr lang="en-US"/>
          </a:p>
        </p:txBody>
      </p:sp>
    </p:spTree>
    <p:extLst>
      <p:ext uri="{BB962C8B-B14F-4D97-AF65-F5344CB8AC3E}">
        <p14:creationId xmlns:p14="http://schemas.microsoft.com/office/powerpoint/2010/main" val="358815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21</a:t>
            </a:fld>
            <a:endParaRPr lang="en-US"/>
          </a:p>
        </p:txBody>
      </p:sp>
    </p:spTree>
    <p:extLst>
      <p:ext uri="{BB962C8B-B14F-4D97-AF65-F5344CB8AC3E}">
        <p14:creationId xmlns:p14="http://schemas.microsoft.com/office/powerpoint/2010/main" val="151248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22</a:t>
            </a:fld>
            <a:endParaRPr lang="en-US"/>
          </a:p>
        </p:txBody>
      </p:sp>
    </p:spTree>
    <p:extLst>
      <p:ext uri="{BB962C8B-B14F-4D97-AF65-F5344CB8AC3E}">
        <p14:creationId xmlns:p14="http://schemas.microsoft.com/office/powerpoint/2010/main" val="52181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23</a:t>
            </a:fld>
            <a:endParaRPr lang="en-US"/>
          </a:p>
        </p:txBody>
      </p:sp>
    </p:spTree>
    <p:extLst>
      <p:ext uri="{BB962C8B-B14F-4D97-AF65-F5344CB8AC3E}">
        <p14:creationId xmlns:p14="http://schemas.microsoft.com/office/powerpoint/2010/main" val="205033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6</a:t>
            </a:fld>
            <a:endParaRPr lang="en-US"/>
          </a:p>
        </p:txBody>
      </p:sp>
    </p:spTree>
    <p:extLst>
      <p:ext uri="{BB962C8B-B14F-4D97-AF65-F5344CB8AC3E}">
        <p14:creationId xmlns:p14="http://schemas.microsoft.com/office/powerpoint/2010/main" val="3469209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24</a:t>
            </a:fld>
            <a:endParaRPr lang="en-US"/>
          </a:p>
        </p:txBody>
      </p:sp>
    </p:spTree>
    <p:extLst>
      <p:ext uri="{BB962C8B-B14F-4D97-AF65-F5344CB8AC3E}">
        <p14:creationId xmlns:p14="http://schemas.microsoft.com/office/powerpoint/2010/main" val="2788971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25</a:t>
            </a:fld>
            <a:endParaRPr lang="en-US"/>
          </a:p>
        </p:txBody>
      </p:sp>
    </p:spTree>
    <p:extLst>
      <p:ext uri="{BB962C8B-B14F-4D97-AF65-F5344CB8AC3E}">
        <p14:creationId xmlns:p14="http://schemas.microsoft.com/office/powerpoint/2010/main" val="3904084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26</a:t>
            </a:fld>
            <a:endParaRPr lang="en-US"/>
          </a:p>
        </p:txBody>
      </p:sp>
    </p:spTree>
    <p:extLst>
      <p:ext uri="{BB962C8B-B14F-4D97-AF65-F5344CB8AC3E}">
        <p14:creationId xmlns:p14="http://schemas.microsoft.com/office/powerpoint/2010/main" val="251734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27</a:t>
            </a:fld>
            <a:endParaRPr lang="en-US"/>
          </a:p>
        </p:txBody>
      </p:sp>
    </p:spTree>
    <p:extLst>
      <p:ext uri="{BB962C8B-B14F-4D97-AF65-F5344CB8AC3E}">
        <p14:creationId xmlns:p14="http://schemas.microsoft.com/office/powerpoint/2010/main" val="392338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28</a:t>
            </a:fld>
            <a:endParaRPr lang="en-US"/>
          </a:p>
        </p:txBody>
      </p:sp>
    </p:spTree>
    <p:extLst>
      <p:ext uri="{BB962C8B-B14F-4D97-AF65-F5344CB8AC3E}">
        <p14:creationId xmlns:p14="http://schemas.microsoft.com/office/powerpoint/2010/main" val="976506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29</a:t>
            </a:fld>
            <a:endParaRPr lang="en-US"/>
          </a:p>
        </p:txBody>
      </p:sp>
    </p:spTree>
    <p:extLst>
      <p:ext uri="{BB962C8B-B14F-4D97-AF65-F5344CB8AC3E}">
        <p14:creationId xmlns:p14="http://schemas.microsoft.com/office/powerpoint/2010/main" val="290538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30</a:t>
            </a:fld>
            <a:endParaRPr lang="en-US"/>
          </a:p>
        </p:txBody>
      </p:sp>
    </p:spTree>
    <p:extLst>
      <p:ext uri="{BB962C8B-B14F-4D97-AF65-F5344CB8AC3E}">
        <p14:creationId xmlns:p14="http://schemas.microsoft.com/office/powerpoint/2010/main" val="368162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20000"/>
              </a:spcBef>
            </a:pPr>
            <a:r>
              <a:rPr lang="en-US"/>
              <a:t>          </a:t>
            </a:r>
            <a:r>
              <a:rPr lang="vi-VN">
                <a:latin typeface="Calibri" pitchFamily="34" charset="0"/>
              </a:rPr>
              <a:t>Đèo Ngang thuộc </a:t>
            </a:r>
            <a:r>
              <a:rPr lang="en-US"/>
              <a:t>dãy </a:t>
            </a:r>
            <a:r>
              <a:rPr lang="vi-VN">
                <a:latin typeface="Calibri" pitchFamily="34" charset="0"/>
              </a:rPr>
              <a:t>núi Hoành Sơn, một nhánh của dãy Trường Sơn, phân chia ranh giới 2 tỉnh Hà Tĩnh và Quảng Bình, phân chia 2 miền Đàng Trong và Đàng ngoài thời Trịnh Nguyễn (thế kỷ XVII – XVIII).</a:t>
            </a:r>
            <a:r>
              <a:rPr lang="en-US"/>
              <a:t> Khi Quang Trung Nguyễn Huệ thống nhất đất nước, Đèo Ngang là cửa ngõ vào Nam ra Bắc. Với vẻ đẹp thiên nhiên cùng với những sự kiện bi hùng của hàng ngàn năm lịch sử, Đèo Ngang là thắng cảnh nổi tiếng của miền Trung.  </a:t>
            </a:r>
          </a:p>
          <a:p>
            <a:pPr eaLnBrk="1" hangingPunct="1">
              <a:spcBef>
                <a:spcPct val="20000"/>
              </a:spcBef>
            </a:pPr>
            <a:r>
              <a:rPr lang="en-US"/>
              <a:t>            * Tích hợp liên môn địa, sử</a:t>
            </a:r>
          </a:p>
        </p:txBody>
      </p:sp>
    </p:spTree>
    <p:extLst>
      <p:ext uri="{BB962C8B-B14F-4D97-AF65-F5344CB8AC3E}">
        <p14:creationId xmlns:p14="http://schemas.microsoft.com/office/powerpoint/2010/main" val="113343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Năm 1833, vua Minh Mạng đã cho xây dựng lên cửa Hoành Sơn trên đỉnh đèo Ngang cao hơn 4 m, hai bên có hàng ngàn bậc thang được đào vào núi – Đây là của ngõ duy nhất để ra Bắc vào Nam lúc bấy giờ. Trên đường vào Huế nhận chức, Bà huyện Thanh Quan đã qua đây và làm bài thơ này.</a:t>
            </a:r>
          </a:p>
          <a:p>
            <a:r>
              <a:rPr lang="en-US"/>
              <a:t>     Từ những hình ảnh này, em hình dung như thế nào về Đèo Ngang?</a:t>
            </a:r>
          </a:p>
        </p:txBody>
      </p:sp>
    </p:spTree>
    <p:extLst>
      <p:ext uri="{BB962C8B-B14F-4D97-AF65-F5344CB8AC3E}">
        <p14:creationId xmlns:p14="http://schemas.microsoft.com/office/powerpoint/2010/main" val="343860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9</a:t>
            </a:fld>
            <a:endParaRPr lang="en-US"/>
          </a:p>
        </p:txBody>
      </p:sp>
    </p:spTree>
    <p:extLst>
      <p:ext uri="{BB962C8B-B14F-4D97-AF65-F5344CB8AC3E}">
        <p14:creationId xmlns:p14="http://schemas.microsoft.com/office/powerpoint/2010/main" val="421146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10</a:t>
            </a:fld>
            <a:endParaRPr lang="en-US"/>
          </a:p>
        </p:txBody>
      </p:sp>
    </p:spTree>
    <p:extLst>
      <p:ext uri="{BB962C8B-B14F-4D97-AF65-F5344CB8AC3E}">
        <p14:creationId xmlns:p14="http://schemas.microsoft.com/office/powerpoint/2010/main" val="352030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11</a:t>
            </a:fld>
            <a:endParaRPr lang="en-US"/>
          </a:p>
        </p:txBody>
      </p:sp>
    </p:spTree>
    <p:extLst>
      <p:ext uri="{BB962C8B-B14F-4D97-AF65-F5344CB8AC3E}">
        <p14:creationId xmlns:p14="http://schemas.microsoft.com/office/powerpoint/2010/main" val="25549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453AE7-C88A-429A-A8D4-84FE658064C4}" type="slidenum">
              <a:rPr lang="en-US" smtClean="0"/>
              <a:pPr/>
              <a:t>12</a:t>
            </a:fld>
            <a:endParaRPr lang="en-US"/>
          </a:p>
        </p:txBody>
      </p:sp>
    </p:spTree>
    <p:extLst>
      <p:ext uri="{BB962C8B-B14F-4D97-AF65-F5344CB8AC3E}">
        <p14:creationId xmlns:p14="http://schemas.microsoft.com/office/powerpoint/2010/main" val="213003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5E76BD-2C14-4A60-9144-F0E8FF7E3561}" type="slidenum">
              <a:rPr lang="en-US" smtClean="0"/>
              <a:t>13</a:t>
            </a:fld>
            <a:endParaRPr lang="en-US"/>
          </a:p>
        </p:txBody>
      </p:sp>
    </p:spTree>
    <p:extLst>
      <p:ext uri="{BB962C8B-B14F-4D97-AF65-F5344CB8AC3E}">
        <p14:creationId xmlns:p14="http://schemas.microsoft.com/office/powerpoint/2010/main" val="311482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38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75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98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2" name="组合 6"/>
          <p:cNvGrpSpPr>
            <a:grpSpLocks/>
          </p:cNvGrpSpPr>
          <p:nvPr userDrawn="1"/>
        </p:nvGrpSpPr>
        <p:grpSpPr bwMode="auto">
          <a:xfrm>
            <a:off x="-225425" y="0"/>
            <a:ext cx="12417425" cy="7024688"/>
            <a:chOff x="-164930" y="0"/>
            <a:chExt cx="9308930" cy="5338708"/>
          </a:xfrm>
        </p:grpSpPr>
        <p:pic>
          <p:nvPicPr>
            <p:cNvPr id="3" name="图片 7"/>
            <p:cNvPicPr>
              <a:picLocks noChangeAspect="1"/>
            </p:cNvPicPr>
            <p:nvPr/>
          </p:nvPicPr>
          <p:blipFill rotWithShape="1">
            <a:blip r:embed="rId2">
              <a:duotone>
                <a:schemeClr val="bg2">
                  <a:shade val="45000"/>
                  <a:satMod val="135000"/>
                </a:schemeClr>
                <a:prstClr val="white"/>
              </a:duotone>
            </a:blip>
            <a:srcRect t="40949"/>
            <a:stretch/>
          </p:blipFill>
          <p:spPr>
            <a:xfrm>
              <a:off x="-164930" y="2250039"/>
              <a:ext cx="9298656" cy="3088669"/>
            </a:xfrm>
            <a:prstGeom prst="rect">
              <a:avLst/>
            </a:prstGeom>
            <a:effectLst>
              <a:softEdge rad="228600"/>
            </a:effectLst>
          </p:spPr>
        </p:pic>
        <p:pic>
          <p:nvPicPr>
            <p:cNvPr id="4" name="Picture 6" descr="C:\Documents and Settings\Administrator\桌面\Nipic_7193556_20111024140640832000.pn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0" y="0"/>
              <a:ext cx="9144000" cy="4084638"/>
            </a:xfrm>
            <a:prstGeom prst="rect">
              <a:avLst/>
            </a:prstGeom>
            <a:noFill/>
            <a:ln>
              <a:noFill/>
            </a:ln>
          </p:spPr>
        </p:pic>
      </p:grpSp>
    </p:spTree>
    <p:extLst>
      <p:ext uri="{BB962C8B-B14F-4D97-AF65-F5344CB8AC3E}">
        <p14:creationId xmlns:p14="http://schemas.microsoft.com/office/powerpoint/2010/main" val="3741741024"/>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18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0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91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61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23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98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62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BAC54D-9949-44C8-95C1-F0F4AF37D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1AEBDF-79D5-4CA6-8037-4D34F43F8B8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82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1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5.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052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Hướng dẫn đọc</a:t>
            </a:r>
          </a:p>
        </p:txBody>
      </p:sp>
      <p:sp>
        <p:nvSpPr>
          <p:cNvPr id="3" name="Content Placeholder 2"/>
          <p:cNvSpPr>
            <a:spLocks noGrp="1"/>
          </p:cNvSpPr>
          <p:nvPr>
            <p:ph idx="1"/>
          </p:nvPr>
        </p:nvSpPr>
        <p:spPr>
          <a:xfrm>
            <a:off x="2483367" y="2506662"/>
            <a:ext cx="7666893" cy="4351338"/>
          </a:xfrm>
        </p:spPr>
        <p:txBody>
          <a:bodyPr>
            <a:normAutofit/>
          </a:bodyPr>
          <a:lstStyle/>
          <a:p>
            <a:pPr algn="ctr">
              <a:buFontTx/>
              <a:buChar char="-"/>
            </a:pPr>
            <a:r>
              <a:rPr lang="en-US" sz="3600" dirty="0">
                <a:solidFill>
                  <a:srgbClr val="002060"/>
                </a:solidFill>
                <a:latin typeface="Times New Roman" pitchFamily="18" charset="0"/>
                <a:cs typeface="Times New Roman" pitchFamily="18" charset="0"/>
              </a:rPr>
              <a:t>Đọc với giọng chậm, buồn, ngắt nhịp 2/2/3 hoặc 4/3. Càng về cuối, giọng đọc càng chậm, buồn, nhỏ hơn. </a:t>
            </a:r>
          </a:p>
          <a:p>
            <a:pPr algn="ctr">
              <a:buFontTx/>
              <a:buChar char="-"/>
            </a:pPr>
            <a:r>
              <a:rPr lang="en-US" sz="3600" dirty="0">
                <a:solidFill>
                  <a:srgbClr val="002060"/>
                </a:solidFill>
                <a:latin typeface="Times New Roman" pitchFamily="18" charset="0"/>
                <a:cs typeface="Times New Roman" pitchFamily="18" charset="0"/>
              </a:rPr>
              <a:t>Đến 3 tiếng “trời, non, nước” đọc tách ra thành từng tiếng; 3 tiếng “ta với ta” đọc như thầm thì, nói với chính mình. </a:t>
            </a:r>
          </a:p>
        </p:txBody>
      </p:sp>
    </p:spTree>
    <p:custDataLst>
      <p:tags r:id="rId1"/>
    </p:custDataLst>
    <p:extLst>
      <p:ext uri="{BB962C8B-B14F-4D97-AF65-F5344CB8AC3E}">
        <p14:creationId xmlns:p14="http://schemas.microsoft.com/office/powerpoint/2010/main" val="63050567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p:cNvPicPr>
          <p:nvPr/>
        </p:nvPicPr>
        <p:blipFill>
          <a:blip r:embed="rId4"/>
          <a:srcRect/>
          <a:stretch>
            <a:fillRect/>
          </a:stretch>
        </p:blipFill>
        <p:spPr bwMode="auto">
          <a:xfrm>
            <a:off x="0" y="0"/>
            <a:ext cx="12192000" cy="6829425"/>
          </a:xfrm>
          <a:prstGeom prst="rect">
            <a:avLst/>
          </a:prstGeom>
          <a:noFill/>
          <a:ln w="9525">
            <a:noFill/>
            <a:miter lim="800000"/>
            <a:headEnd/>
            <a:tailEnd/>
          </a:ln>
        </p:spPr>
      </p:pic>
      <p:sp>
        <p:nvSpPr>
          <p:cNvPr id="7" name="Rectangle 15"/>
          <p:cNvSpPr>
            <a:spLocks noChangeArrowheads="1"/>
          </p:cNvSpPr>
          <p:nvPr/>
        </p:nvSpPr>
        <p:spPr bwMode="auto">
          <a:xfrm>
            <a:off x="2414588" y="1930400"/>
            <a:ext cx="6532562" cy="3733800"/>
          </a:xfrm>
          <a:prstGeom prst="rect">
            <a:avLst/>
          </a:prstGeom>
          <a:noFill/>
          <a:ln w="9525">
            <a:noFill/>
            <a:miter lim="800000"/>
            <a:headEnd/>
            <a:tailEnd/>
          </a:ln>
        </p:spPr>
        <p:txBody>
          <a:bodyPr/>
          <a:lstStyle/>
          <a:p>
            <a:pPr marL="342900" indent="-342900" algn="just" eaLnBrk="0" hangingPunct="0">
              <a:spcBef>
                <a:spcPct val="20000"/>
              </a:spcBef>
            </a:pPr>
            <a:r>
              <a:rPr lang="en-US" altLang="en-US" sz="2800" i="1">
                <a:solidFill>
                  <a:srgbClr val="000000"/>
                </a:solidFill>
                <a:latin typeface="Times New Roman" pitchFamily="18" charset="0"/>
              </a:rPr>
              <a:t>Bước tới Đèo Ngang, bóng xế tà,</a:t>
            </a:r>
          </a:p>
          <a:p>
            <a:pPr marL="342900" indent="-342900" algn="just" eaLnBrk="0" hangingPunct="0">
              <a:spcBef>
                <a:spcPct val="20000"/>
              </a:spcBef>
            </a:pPr>
            <a:r>
              <a:rPr lang="en-US" altLang="en-US" sz="2800" i="1">
                <a:solidFill>
                  <a:srgbClr val="000000"/>
                </a:solidFill>
                <a:latin typeface="Times New Roman" pitchFamily="18" charset="0"/>
              </a:rPr>
              <a:t>Cỏ cây chen đá, lá chen hoa.</a:t>
            </a:r>
          </a:p>
          <a:p>
            <a:pPr marL="342900" indent="-342900" algn="just" eaLnBrk="0" hangingPunct="0">
              <a:spcBef>
                <a:spcPct val="20000"/>
              </a:spcBef>
            </a:pPr>
            <a:r>
              <a:rPr lang="en-US" altLang="en-US" sz="2800" i="1">
                <a:solidFill>
                  <a:srgbClr val="000000"/>
                </a:solidFill>
                <a:latin typeface="Times New Roman" pitchFamily="18" charset="0"/>
              </a:rPr>
              <a:t>Lom khom dưới núi, tiều vài chú,</a:t>
            </a:r>
          </a:p>
          <a:p>
            <a:pPr marL="342900" indent="-342900" algn="just" eaLnBrk="0" hangingPunct="0">
              <a:spcBef>
                <a:spcPct val="20000"/>
              </a:spcBef>
            </a:pPr>
            <a:r>
              <a:rPr lang="en-US" altLang="en-US" sz="2800" i="1">
                <a:solidFill>
                  <a:srgbClr val="000000"/>
                </a:solidFill>
                <a:latin typeface="Times New Roman" pitchFamily="18" charset="0"/>
              </a:rPr>
              <a:t>Lác đác bên sông, chợ mấy nhà.</a:t>
            </a:r>
          </a:p>
          <a:p>
            <a:pPr marL="342900" indent="-342900" algn="just" eaLnBrk="0" hangingPunct="0">
              <a:spcBef>
                <a:spcPct val="20000"/>
              </a:spcBef>
            </a:pPr>
            <a:r>
              <a:rPr lang="en-US" altLang="en-US" sz="2800" i="1">
                <a:solidFill>
                  <a:srgbClr val="000000"/>
                </a:solidFill>
                <a:latin typeface="Times New Roman" pitchFamily="18" charset="0"/>
              </a:rPr>
              <a:t>Nhớ nước đau lòng, con quốc quốc,</a:t>
            </a:r>
          </a:p>
          <a:p>
            <a:pPr marL="342900" indent="-342900" algn="just" eaLnBrk="0" hangingPunct="0">
              <a:spcBef>
                <a:spcPct val="20000"/>
              </a:spcBef>
            </a:pPr>
            <a:r>
              <a:rPr lang="en-US" altLang="en-US" sz="2800" i="1">
                <a:solidFill>
                  <a:srgbClr val="000000"/>
                </a:solidFill>
                <a:latin typeface="Times New Roman" pitchFamily="18" charset="0"/>
              </a:rPr>
              <a:t>Thương nhà mỏi miệng, cái gia gia.</a:t>
            </a:r>
          </a:p>
          <a:p>
            <a:pPr marL="342900" indent="-342900" algn="just" eaLnBrk="0" hangingPunct="0">
              <a:spcBef>
                <a:spcPct val="20000"/>
              </a:spcBef>
            </a:pPr>
            <a:r>
              <a:rPr lang="en-US" altLang="en-US" sz="2800" i="1">
                <a:solidFill>
                  <a:srgbClr val="000000"/>
                </a:solidFill>
                <a:latin typeface="Times New Roman" pitchFamily="18" charset="0"/>
              </a:rPr>
              <a:t>Dừng chân đứng lại, trời, non, nước,</a:t>
            </a:r>
          </a:p>
          <a:p>
            <a:pPr marL="342900" indent="-342900" algn="just" eaLnBrk="0" hangingPunct="0">
              <a:spcBef>
                <a:spcPct val="20000"/>
              </a:spcBef>
            </a:pPr>
            <a:r>
              <a:rPr lang="en-US" altLang="en-US" sz="2800" i="1">
                <a:solidFill>
                  <a:srgbClr val="000000"/>
                </a:solidFill>
                <a:latin typeface="Times New Roman" pitchFamily="18" charset="0"/>
              </a:rPr>
              <a:t>Một mảnh tình riêng, ta với ta.</a:t>
            </a:r>
          </a:p>
        </p:txBody>
      </p:sp>
      <p:pic>
        <p:nvPicPr>
          <p:cNvPr id="20483" name="Picture 7"/>
          <p:cNvPicPr>
            <a:picLocks noChangeAspect="1"/>
          </p:cNvPicPr>
          <p:nvPr/>
        </p:nvPicPr>
        <p:blipFill>
          <a:blip r:embed="rId5"/>
          <a:srcRect/>
          <a:stretch>
            <a:fillRect/>
          </a:stretch>
        </p:blipFill>
        <p:spPr bwMode="auto">
          <a:xfrm>
            <a:off x="2387600" y="0"/>
            <a:ext cx="7018338" cy="1927225"/>
          </a:xfrm>
          <a:prstGeom prst="rect">
            <a:avLst/>
          </a:prstGeom>
          <a:noFill/>
          <a:ln w="9525">
            <a:noFill/>
            <a:miter lim="800000"/>
            <a:headEnd/>
            <a:tailEnd/>
          </a:ln>
        </p:spPr>
      </p:pic>
      <p:sp>
        <p:nvSpPr>
          <p:cNvPr id="20484" name="TextBox 8"/>
          <p:cNvSpPr txBox="1">
            <a:spLocks noChangeArrowheads="1"/>
          </p:cNvSpPr>
          <p:nvPr/>
        </p:nvSpPr>
        <p:spPr bwMode="auto">
          <a:xfrm>
            <a:off x="8564563" y="1370013"/>
            <a:ext cx="3000375" cy="400050"/>
          </a:xfrm>
          <a:prstGeom prst="rect">
            <a:avLst/>
          </a:prstGeom>
          <a:noFill/>
          <a:ln w="9525">
            <a:noFill/>
            <a:miter lim="800000"/>
            <a:headEnd/>
            <a:tailEnd/>
          </a:ln>
        </p:spPr>
        <p:txBody>
          <a:bodyPr wrap="none">
            <a:spAutoFit/>
          </a:bodyPr>
          <a:lstStyle/>
          <a:p>
            <a:r>
              <a:rPr lang="en-US" sz="2000" b="1" i="1">
                <a:latin typeface="Times New Roman" pitchFamily="18" charset="0"/>
                <a:cs typeface="Times New Roman" pitchFamily="18" charset="0"/>
              </a:rPr>
              <a:t>- Bà Huyện Thanh Quan -</a:t>
            </a:r>
          </a:p>
        </p:txBody>
      </p:sp>
    </p:spTree>
    <p:custDataLst>
      <p:tags r:id="rId1"/>
    </p:custDataLst>
    <p:extLst>
      <p:ext uri="{BB962C8B-B14F-4D97-AF65-F5344CB8AC3E}">
        <p14:creationId xmlns:p14="http://schemas.microsoft.com/office/powerpoint/2010/main" val="282734229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87596" y="4054838"/>
            <a:ext cx="3070747" cy="584775"/>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Chim cuốc </a:t>
            </a:r>
          </a:p>
        </p:txBody>
      </p:sp>
      <p:sp>
        <p:nvSpPr>
          <p:cNvPr id="21" name="TextBox 20"/>
          <p:cNvSpPr txBox="1"/>
          <p:nvPr/>
        </p:nvSpPr>
        <p:spPr>
          <a:xfrm>
            <a:off x="7495022" y="4054838"/>
            <a:ext cx="3070747" cy="584775"/>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Chim đa đa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549" y="173828"/>
            <a:ext cx="5550943" cy="3833116"/>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901" y="187256"/>
            <a:ext cx="5652753" cy="3819688"/>
          </a:xfrm>
          <a:prstGeom prst="rect">
            <a:avLst/>
          </a:prstGeom>
        </p:spPr>
      </p:pic>
      <p:sp>
        <p:nvSpPr>
          <p:cNvPr id="5" name="TextBox 4"/>
          <p:cNvSpPr txBox="1"/>
          <p:nvPr/>
        </p:nvSpPr>
        <p:spPr>
          <a:xfrm>
            <a:off x="708338" y="4639613"/>
            <a:ext cx="4803820" cy="1815882"/>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bờ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quyên</a:t>
            </a:r>
            <a:r>
              <a:rPr lang="en-US" sz="2800" dirty="0">
                <a:latin typeface="Times New Roman" pitchFamily="18" charset="0"/>
                <a:cs typeface="Times New Roman" pitchFamily="18" charset="0"/>
              </a:rPr>
              <a:t>.</a:t>
            </a:r>
          </a:p>
        </p:txBody>
      </p:sp>
      <p:sp>
        <p:nvSpPr>
          <p:cNvPr id="24" name="TextBox 23"/>
          <p:cNvSpPr txBox="1"/>
          <p:nvPr/>
        </p:nvSpPr>
        <p:spPr>
          <a:xfrm>
            <a:off x="6787167" y="4579310"/>
            <a:ext cx="4803820" cy="2246769"/>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gô</a:t>
            </a:r>
            <a:r>
              <a:rPr lang="en-US" sz="2800" dirty="0">
                <a:latin typeface="Times New Roman" pitchFamily="18" charset="0"/>
                <a:cs typeface="Times New Roman" pitchFamily="18" charset="0"/>
              </a:rPr>
              <a:t>. L</a:t>
            </a:r>
            <a:r>
              <a:rPr lang="vi-VN" sz="2800" dirty="0">
                <a:latin typeface="Times New Roman" pitchFamily="18" charset="0"/>
                <a:cs typeface="Times New Roman" pitchFamily="18" charset="0"/>
              </a:rPr>
              <a:t>à loài chim thuộc h</a:t>
            </a:r>
            <a:r>
              <a:rPr lang="en-US" sz="2800" dirty="0">
                <a:latin typeface="Times New Roman" pitchFamily="18" charset="0"/>
                <a:cs typeface="Times New Roman" pitchFamily="18" charset="0"/>
              </a:rPr>
              <a:t>ọ </a:t>
            </a:r>
            <a:r>
              <a:rPr lang="en-US" sz="2800" dirty="0" err="1">
                <a:latin typeface="Times New Roman" pitchFamily="18" charset="0"/>
                <a:cs typeface="Times New Roman" pitchFamily="18" charset="0"/>
              </a:rPr>
              <a:t>Trĩ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ở </a:t>
            </a:r>
            <a:r>
              <a:rPr lang="vi-VN" sz="2800" dirty="0">
                <a:latin typeface="Times New Roman" pitchFamily="18" charset="0"/>
                <a:cs typeface="Times New Roman" pitchFamily="18" charset="0"/>
              </a:rPr>
              <a:t>các khu rừng khô cận nhiệt đới hoặc nhiệt đới và rừng nhiệt đới ẩm thấp.</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5585712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90550" y="2130425"/>
            <a:ext cx="3171825" cy="3008313"/>
          </a:xfrm>
          <a:prstGeom prst="ellipse">
            <a:avLst/>
          </a:prstGeom>
          <a:solidFill>
            <a:srgbClr val="A28D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Top 10 Bài thơ hay của Bà Huyện Thanh Quan - Toplist.vn"/>
          <p:cNvPicPr>
            <a:picLocks noChangeAspect="1" noChangeArrowheads="1"/>
          </p:cNvPicPr>
          <p:nvPr/>
        </p:nvPicPr>
        <p:blipFill rotWithShape="1">
          <a:blip r:embed="rId4"/>
          <a:srcRect l="-3184" t="39157" r="30614" b="-4051"/>
          <a:stretch/>
        </p:blipFill>
        <p:spPr bwMode="auto">
          <a:xfrm>
            <a:off x="-173038" y="1409700"/>
            <a:ext cx="3957638" cy="444976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55650" y="396875"/>
            <a:ext cx="1876411" cy="584775"/>
          </a:xfrm>
          <a:prstGeom prst="rect">
            <a:avLst/>
          </a:prstGeom>
          <a:solidFill>
            <a:schemeClr val="accent4">
              <a:lumMod val="60000"/>
              <a:lumOff val="40000"/>
            </a:schemeClr>
          </a:solidFill>
        </p:spPr>
        <p:txBody>
          <a:bodyPr wrap="none">
            <a:spAutoFit/>
          </a:bodyPr>
          <a:lstStyle/>
          <a:p>
            <a:pPr fontAlgn="auto">
              <a:spcBef>
                <a:spcPts val="0"/>
              </a:spcBef>
              <a:spcAft>
                <a:spcPts val="0"/>
              </a:spcAft>
              <a:defRPr/>
            </a:pPr>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endParaRPr lang="en-US" sz="3200" b="1" dirty="0">
              <a:latin typeface="Times New Roman" panose="02020603050405020304" pitchFamily="18" charset="0"/>
              <a:cs typeface="Times New Roman" panose="02020603050405020304" pitchFamily="18" charset="0"/>
            </a:endParaRPr>
          </a:p>
        </p:txBody>
      </p:sp>
      <p:sp>
        <p:nvSpPr>
          <p:cNvPr id="8" name="Rectangle: Rounded Corners 7"/>
          <p:cNvSpPr/>
          <p:nvPr/>
        </p:nvSpPr>
        <p:spPr>
          <a:xfrm>
            <a:off x="4340225" y="419100"/>
            <a:ext cx="7500938" cy="593883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4340225" y="1831975"/>
            <a:ext cx="7500938" cy="4394200"/>
          </a:xfrm>
          <a:prstGeom prst="rect">
            <a:avLst/>
          </a:prstGeom>
          <a:noFill/>
          <a:ln w="9525">
            <a:noFill/>
            <a:miter lim="800000"/>
            <a:headEnd/>
            <a:tailEnd/>
          </a:ln>
        </p:spPr>
        <p:txBody>
          <a:bodyPr>
            <a:spAutoFit/>
          </a:bodyPr>
          <a:lstStyle/>
          <a:p>
            <a:pPr>
              <a:buFont typeface="Wingdings" pitchFamily="2" charset="2"/>
              <a:buChar char="v"/>
            </a:pPr>
            <a:r>
              <a:rPr lang="en-US" sz="2600">
                <a:solidFill>
                  <a:srgbClr val="000000"/>
                </a:solidFill>
                <a:latin typeface="Times New Roman" pitchFamily="18" charset="0"/>
                <a:cs typeface="Times New Roman" pitchFamily="18" charset="0"/>
              </a:rPr>
              <a:t> </a:t>
            </a:r>
            <a:r>
              <a:rPr lang="en-US" sz="2600" b="1">
                <a:solidFill>
                  <a:srgbClr val="000000"/>
                </a:solidFill>
                <a:latin typeface="Times New Roman" pitchFamily="18" charset="0"/>
                <a:cs typeface="Times New Roman" pitchFamily="18" charset="0"/>
              </a:rPr>
              <a:t>Tên thật: </a:t>
            </a:r>
            <a:r>
              <a:rPr lang="en-US" sz="2600">
                <a:solidFill>
                  <a:srgbClr val="000000"/>
                </a:solidFill>
                <a:latin typeface="Times New Roman" pitchFamily="18" charset="0"/>
                <a:cs typeface="Times New Roman" pitchFamily="18" charset="0"/>
              </a:rPr>
              <a:t>Nguyễn Thị Hinh, sống ở thế kỉ XIX </a:t>
            </a:r>
          </a:p>
          <a:p>
            <a:pPr>
              <a:buFont typeface="Wingdings" pitchFamily="2" charset="2"/>
              <a:buChar char="v"/>
            </a:pPr>
            <a:r>
              <a:rPr lang="en-US" sz="2600">
                <a:solidFill>
                  <a:srgbClr val="000000"/>
                </a:solidFill>
                <a:latin typeface="Times New Roman" pitchFamily="18" charset="0"/>
                <a:cs typeface="Times New Roman" pitchFamily="18" charset="0"/>
              </a:rPr>
              <a:t> </a:t>
            </a:r>
            <a:r>
              <a:rPr lang="en-US" sz="2600" b="1">
                <a:solidFill>
                  <a:srgbClr val="000000"/>
                </a:solidFill>
                <a:latin typeface="Times New Roman" pitchFamily="18" charset="0"/>
                <a:cs typeface="Times New Roman" pitchFamily="18" charset="0"/>
              </a:rPr>
              <a:t>Quê quán: </a:t>
            </a:r>
            <a:r>
              <a:rPr lang="en-US" sz="2600">
                <a:solidFill>
                  <a:srgbClr val="000000"/>
                </a:solidFill>
                <a:latin typeface="Times New Roman" pitchFamily="18" charset="0"/>
                <a:cs typeface="Times New Roman" pitchFamily="18" charset="0"/>
              </a:rPr>
              <a:t>Nghi Tàm (nay thuộc Tây Hồ, Hà Nội)</a:t>
            </a:r>
          </a:p>
          <a:p>
            <a:pPr>
              <a:buFont typeface="Wingdings" pitchFamily="2" charset="2"/>
              <a:buChar char="v"/>
            </a:pPr>
            <a:r>
              <a:rPr lang="en-US" sz="2600">
                <a:solidFill>
                  <a:srgbClr val="000000"/>
                </a:solidFill>
                <a:latin typeface="Times New Roman" pitchFamily="18" charset="0"/>
                <a:cs typeface="Times New Roman" pitchFamily="18" charset="0"/>
              </a:rPr>
              <a:t> </a:t>
            </a:r>
            <a:r>
              <a:rPr lang="en-US" sz="2600" b="1">
                <a:solidFill>
                  <a:srgbClr val="000000"/>
                </a:solidFill>
                <a:latin typeface="Times New Roman" pitchFamily="18" charset="0"/>
                <a:cs typeface="Times New Roman" pitchFamily="18" charset="0"/>
              </a:rPr>
              <a:t>Cuộc đời: </a:t>
            </a:r>
          </a:p>
          <a:p>
            <a:pPr>
              <a:buFontTx/>
              <a:buChar char="-"/>
            </a:pPr>
            <a:r>
              <a:rPr lang="en-US" sz="2600">
                <a:solidFill>
                  <a:srgbClr val="000000"/>
                </a:solidFill>
                <a:latin typeface="Times New Roman" pitchFamily="18" charset="0"/>
                <a:cs typeface="Times New Roman" pitchFamily="18" charset="0"/>
              </a:rPr>
              <a:t>Lấy chồng là tri huyện Thanh Quan (nay thuộc Thái Bình) nên được gọi là bà huyện Thanh Quan</a:t>
            </a:r>
          </a:p>
          <a:p>
            <a:pPr>
              <a:buFontTx/>
              <a:buChar char="-"/>
            </a:pPr>
            <a:r>
              <a:rPr lang="en-US" altLang="en-US">
                <a:latin typeface="Times New Roman" pitchFamily="18" charset="0"/>
              </a:rPr>
              <a:t> </a:t>
            </a:r>
            <a:r>
              <a:rPr lang="en-US" sz="2400">
                <a:latin typeface="Times New Roman" pitchFamily="18" charset="0"/>
              </a:rPr>
              <a:t>- Là người học rộng, tài cao, nữ sĩ tài danh hiếm có thời trung đại</a:t>
            </a:r>
            <a:r>
              <a:rPr lang="en-US">
                <a:latin typeface="Times New Roman" pitchFamily="18" charset="0"/>
              </a:rPr>
              <a:t>. </a:t>
            </a:r>
            <a:endParaRPr lang="en-US" sz="2600">
              <a:solidFill>
                <a:srgbClr val="000000"/>
              </a:solidFill>
              <a:latin typeface="Times New Roman" pitchFamily="18" charset="0"/>
              <a:cs typeface="Times New Roman" pitchFamily="18" charset="0"/>
            </a:endParaRPr>
          </a:p>
          <a:p>
            <a:pPr>
              <a:buFontTx/>
              <a:buChar char="-"/>
            </a:pPr>
            <a:r>
              <a:rPr lang="en-US" sz="2600">
                <a:solidFill>
                  <a:srgbClr val="000000"/>
                </a:solidFill>
                <a:latin typeface="Times New Roman" pitchFamily="18" charset="0"/>
                <a:cs typeface="Times New Roman" pitchFamily="18" charset="0"/>
              </a:rPr>
              <a:t>  Giữ chức Giáo tập trong cung, chuyên dạy lễ nghi, văn chương cho công chúa, phi tần.</a:t>
            </a:r>
          </a:p>
          <a:p>
            <a:pPr>
              <a:buFont typeface="Wingdings" pitchFamily="2" charset="2"/>
              <a:buChar char="v"/>
            </a:pPr>
            <a:r>
              <a:rPr lang="en-US" sz="2600" b="1">
                <a:solidFill>
                  <a:srgbClr val="000000"/>
                </a:solidFill>
                <a:latin typeface="Times New Roman" pitchFamily="18" charset="0"/>
                <a:cs typeface="Times New Roman" pitchFamily="18" charset="0"/>
              </a:rPr>
              <a:t> Sự nghiệp: </a:t>
            </a:r>
            <a:r>
              <a:rPr lang="en-US" sz="2600">
                <a:solidFill>
                  <a:srgbClr val="000000"/>
                </a:solidFill>
                <a:latin typeface="Times New Roman" pitchFamily="18" charset="0"/>
                <a:cs typeface="Times New Roman" pitchFamily="18" charset="0"/>
              </a:rPr>
              <a:t>để lại 6 bài thơ Nôm Đường luật </a:t>
            </a:r>
          </a:p>
          <a:p>
            <a:pPr>
              <a:buFont typeface="Wingdings" pitchFamily="2" charset="2"/>
              <a:buChar char="v"/>
            </a:pPr>
            <a:r>
              <a:rPr lang="en-US" sz="2600" b="1">
                <a:solidFill>
                  <a:srgbClr val="000000"/>
                </a:solidFill>
                <a:latin typeface="Times New Roman" pitchFamily="18" charset="0"/>
                <a:cs typeface="Times New Roman" pitchFamily="18" charset="0"/>
              </a:rPr>
              <a:t>Phong cách sáng tác: </a:t>
            </a:r>
            <a:r>
              <a:rPr lang="en-US" sz="2600">
                <a:solidFill>
                  <a:srgbClr val="000000"/>
                </a:solidFill>
                <a:latin typeface="Times New Roman" pitchFamily="18" charset="0"/>
                <a:cs typeface="Times New Roman" pitchFamily="18" charset="0"/>
              </a:rPr>
              <a:t>Bác học, hoài cổ</a:t>
            </a:r>
          </a:p>
        </p:txBody>
      </p:sp>
      <p:pic>
        <p:nvPicPr>
          <p:cNvPr id="6" name="Picture 5"/>
          <p:cNvPicPr>
            <a:picLocks noChangeAspect="1"/>
          </p:cNvPicPr>
          <p:nvPr/>
        </p:nvPicPr>
        <p:blipFill>
          <a:blip r:embed="rId5"/>
          <a:srcRect/>
          <a:stretch>
            <a:fillRect/>
          </a:stretch>
        </p:blipFill>
        <p:spPr bwMode="auto">
          <a:xfrm rot="-323938">
            <a:off x="5922963" y="692150"/>
            <a:ext cx="5864225" cy="1404938"/>
          </a:xfrm>
          <a:prstGeom prst="rect">
            <a:avLst/>
          </a:prstGeom>
          <a:noFill/>
          <a:ln w="9525">
            <a:noFill/>
            <a:miter lim="800000"/>
            <a:headEnd/>
            <a:tailEnd/>
          </a:ln>
        </p:spPr>
      </p:pic>
      <p:pic>
        <p:nvPicPr>
          <p:cNvPr id="11" name="Picture 10"/>
          <p:cNvPicPr>
            <a:picLocks noChangeAspect="1"/>
          </p:cNvPicPr>
          <p:nvPr/>
        </p:nvPicPr>
        <p:blipFill>
          <a:blip r:embed="rId6"/>
          <a:srcRect/>
          <a:stretch>
            <a:fillRect/>
          </a:stretch>
        </p:blipFill>
        <p:spPr bwMode="auto">
          <a:xfrm>
            <a:off x="4505325" y="320675"/>
            <a:ext cx="3584575" cy="962025"/>
          </a:xfrm>
          <a:prstGeom prst="rect">
            <a:avLst/>
          </a:prstGeom>
          <a:noFill/>
          <a:ln w="9525">
            <a:noFill/>
            <a:miter lim="800000"/>
            <a:headEnd/>
            <a:tailEnd/>
          </a:ln>
        </p:spPr>
      </p:pic>
      <p:sp>
        <p:nvSpPr>
          <p:cNvPr id="13" name="Rectangle 12"/>
          <p:cNvSpPr/>
          <p:nvPr/>
        </p:nvSpPr>
        <p:spPr>
          <a:xfrm>
            <a:off x="2659063" y="401638"/>
            <a:ext cx="277812" cy="584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2974975" y="401638"/>
            <a:ext cx="277813" cy="584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Arrow: Pentagon 13"/>
          <p:cNvSpPr/>
          <p:nvPr/>
        </p:nvSpPr>
        <p:spPr>
          <a:xfrm>
            <a:off x="3290888" y="396875"/>
            <a:ext cx="277812" cy="595313"/>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825500" y="5300663"/>
            <a:ext cx="2701925" cy="708025"/>
          </a:xfrm>
          <a:prstGeom prst="rect">
            <a:avLst/>
          </a:prstGeom>
          <a:noFill/>
          <a:ln w="9525">
            <a:noFill/>
            <a:miter lim="800000"/>
            <a:headEnd/>
            <a:tailEnd/>
          </a:ln>
        </p:spPr>
        <p:txBody>
          <a:bodyPr wrap="none">
            <a:spAutoFit/>
          </a:bodyPr>
          <a:lstStyle/>
          <a:p>
            <a:pPr algn="ctr"/>
            <a:r>
              <a:rPr lang="en-US" sz="2000" i="1">
                <a:latin typeface="Times New Roman" pitchFamily="18" charset="0"/>
                <a:cs typeface="Times New Roman" pitchFamily="18" charset="0"/>
              </a:rPr>
              <a:t>Hình ảnh minh họa</a:t>
            </a:r>
          </a:p>
          <a:p>
            <a:pPr algn="ctr"/>
            <a:r>
              <a:rPr lang="en-US" sz="2000" b="1" i="1">
                <a:latin typeface="Times New Roman" pitchFamily="18" charset="0"/>
                <a:cs typeface="Times New Roman" pitchFamily="18" charset="0"/>
              </a:rPr>
              <a:t>Bà Huyện Thanh Quan</a:t>
            </a:r>
          </a:p>
        </p:txBody>
      </p:sp>
    </p:spTree>
    <p:custDataLst>
      <p:tags r:id="rId1"/>
    </p:custDataLst>
    <p:extLst>
      <p:ext uri="{BB962C8B-B14F-4D97-AF65-F5344CB8AC3E}">
        <p14:creationId xmlns:p14="http://schemas.microsoft.com/office/powerpoint/2010/main" val="216753494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circle(in)">
                                      <p:cBhvr>
                                        <p:cTn id="47" dur="20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fade">
                                      <p:cBhvr>
                                        <p:cTn id="52" dur="1000"/>
                                        <p:tgtEl>
                                          <p:spTgt spid="12">
                                            <p:txEl>
                                              <p:pRg st="1" end="1"/>
                                            </p:txEl>
                                          </p:spTgt>
                                        </p:tgtEl>
                                      </p:cBhvr>
                                    </p:animEffect>
                                    <p:anim calcmode="lin" valueType="num">
                                      <p:cBhvr>
                                        <p:cTn id="5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animEffect transition="in" filter="barn(inVertical)">
                                      <p:cBhvr>
                                        <p:cTn id="59" dur="500"/>
                                        <p:tgtEl>
                                          <p:spTgt spid="12">
                                            <p:txEl>
                                              <p:pRg st="2" end="2"/>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12">
                                            <p:txEl>
                                              <p:pRg st="3" end="3"/>
                                            </p:txEl>
                                          </p:spTgt>
                                        </p:tgtEl>
                                        <p:attrNameLst>
                                          <p:attrName>style.visibility</p:attrName>
                                        </p:attrNameLst>
                                      </p:cBhvr>
                                      <p:to>
                                        <p:strVal val="visible"/>
                                      </p:to>
                                    </p:set>
                                    <p:animEffect transition="in" filter="barn(inVertical)">
                                      <p:cBhvr>
                                        <p:cTn id="62" dur="500"/>
                                        <p:tgtEl>
                                          <p:spTgt spid="12">
                                            <p:txEl>
                                              <p:pRg st="3" end="3"/>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12">
                                            <p:txEl>
                                              <p:pRg st="4" end="4"/>
                                            </p:txEl>
                                          </p:spTgt>
                                        </p:tgtEl>
                                        <p:attrNameLst>
                                          <p:attrName>style.visibility</p:attrName>
                                        </p:attrNameLst>
                                      </p:cBhvr>
                                      <p:to>
                                        <p:strVal val="visible"/>
                                      </p:to>
                                    </p:set>
                                    <p:animEffect transition="in" filter="barn(inVertical)">
                                      <p:cBhvr>
                                        <p:cTn id="65" dur="500"/>
                                        <p:tgtEl>
                                          <p:spTgt spid="1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2">
                                            <p:txEl>
                                              <p:pRg st="5" end="5"/>
                                            </p:txEl>
                                          </p:spTgt>
                                        </p:tgtEl>
                                        <p:attrNameLst>
                                          <p:attrName>style.visibility</p:attrName>
                                        </p:attrNameLst>
                                      </p:cBhvr>
                                      <p:to>
                                        <p:strVal val="visible"/>
                                      </p:to>
                                    </p:set>
                                    <p:animEffect transition="in" filter="wipe(down)">
                                      <p:cBhvr>
                                        <p:cTn id="70" dur="500"/>
                                        <p:tgtEl>
                                          <p:spTgt spid="12">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2">
                                            <p:txEl>
                                              <p:pRg st="6" end="6"/>
                                            </p:txEl>
                                          </p:spTgt>
                                        </p:tgtEl>
                                        <p:attrNameLst>
                                          <p:attrName>style.visibility</p:attrName>
                                        </p:attrNameLst>
                                      </p:cBhvr>
                                      <p:to>
                                        <p:strVal val="visible"/>
                                      </p:to>
                                    </p:set>
                                    <p:animEffect transition="in" filter="wipe(down)">
                                      <p:cBhvr>
                                        <p:cTn id="75" dur="500"/>
                                        <p:tgtEl>
                                          <p:spTgt spid="12">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2">
                                            <p:txEl>
                                              <p:pRg st="7" end="7"/>
                                            </p:txEl>
                                          </p:spTgt>
                                        </p:tgtEl>
                                        <p:attrNameLst>
                                          <p:attrName>style.visibility</p:attrName>
                                        </p:attrNameLst>
                                      </p:cBhvr>
                                      <p:to>
                                        <p:strVal val="visible"/>
                                      </p:to>
                                    </p:set>
                                    <p:animEffect transition="in" filter="wipe(down)">
                                      <p:cBhvr>
                                        <p:cTn id="80"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3" grpId="0" animBg="1"/>
      <p:bldP spid="16" grpId="0" animBg="1"/>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erbstlandschaft png | PNGWi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40457" y="1265210"/>
            <a:ext cx="4483697" cy="5131343"/>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Mùa thu màu lá Clip nghệ thuật - mùa thu png tải về - Miễn phí trong suốt  Lá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459" l="10000" r="90000"/>
                    </a14:imgEffect>
                  </a14:imgLayer>
                </a14:imgProps>
              </a:ext>
              <a:ext uri="{28A0092B-C50C-407E-A947-70E740481C1C}">
                <a14:useLocalDpi xmlns:a14="http://schemas.microsoft.com/office/drawing/2010/main" val="0"/>
              </a:ext>
            </a:extLst>
          </a:blip>
          <a:srcRect/>
          <a:stretch>
            <a:fillRect/>
          </a:stretch>
        </p:blipFill>
        <p:spPr bwMode="auto">
          <a:xfrm>
            <a:off x="467223" y="1121546"/>
            <a:ext cx="1208259" cy="9934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88328" y="621732"/>
            <a:ext cx="2479140" cy="584775"/>
          </a:xfrm>
          <a:prstGeom prst="rect">
            <a:avLst/>
          </a:prstGeom>
          <a:noFill/>
        </p:spPr>
        <p:txBody>
          <a:bodyPr wrap="none" rtlCol="0">
            <a:spAutoFit/>
          </a:bodyPr>
          <a:lstStyle/>
          <a:p>
            <a:r>
              <a:rPr lang="en-US" sz="3200" b="1" dirty="0">
                <a:solidFill>
                  <a:srgbClr val="FF0000"/>
                </a:solidFill>
                <a:latin typeface="Times New Roman" pitchFamily="18" charset="0"/>
                <a:cs typeface="Times New Roman" pitchFamily="18" charset="0"/>
              </a:rPr>
              <a:t>b. </a:t>
            </a:r>
            <a:r>
              <a:rPr lang="en-US" sz="3200" b="1" dirty="0" err="1">
                <a:solidFill>
                  <a:srgbClr val="FF0000"/>
                </a:solidFill>
                <a:latin typeface="Times New Roman" pitchFamily="18" charset="0"/>
                <a:cs typeface="Times New Roman" pitchFamily="18" charset="0"/>
              </a:rPr>
              <a:t>Tác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phẩm</a:t>
            </a:r>
            <a:endParaRPr lang="en-US" sz="3200" b="1" dirty="0">
              <a:solidFill>
                <a:srgbClr val="FF0000"/>
              </a:solidFill>
              <a:latin typeface="Times New Roman" pitchFamily="18" charset="0"/>
              <a:cs typeface="Times New Roman" pitchFamily="18" charset="0"/>
            </a:endParaRPr>
          </a:p>
        </p:txBody>
      </p:sp>
      <p:sp>
        <p:nvSpPr>
          <p:cNvPr id="4" name="Rectangle 3"/>
          <p:cNvSpPr/>
          <p:nvPr/>
        </p:nvSpPr>
        <p:spPr>
          <a:xfrm>
            <a:off x="1513059" y="815635"/>
            <a:ext cx="6036094" cy="160528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Mùa thu màu lá Clip nghệ thuật - mùa thu png tải về - Miễn phí trong suốt  Lá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459" l="10000" r="90000"/>
                    </a14:imgEffect>
                  </a14:imgLayer>
                </a14:imgProps>
              </a:ext>
              <a:ext uri="{28A0092B-C50C-407E-A947-70E740481C1C}">
                <a14:useLocalDpi xmlns:a14="http://schemas.microsoft.com/office/drawing/2010/main" val="0"/>
              </a:ext>
            </a:extLst>
          </a:blip>
          <a:srcRect/>
          <a:stretch>
            <a:fillRect/>
          </a:stretch>
        </p:blipFill>
        <p:spPr bwMode="auto">
          <a:xfrm>
            <a:off x="396103" y="3108462"/>
            <a:ext cx="1208259" cy="9934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1441939" y="2802551"/>
            <a:ext cx="6036094" cy="160528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Mùa thu màu lá Clip nghệ thuật - mùa thu png tải về - Miễn phí trong suốt  Lá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459" l="10000" r="90000"/>
                    </a14:imgEffect>
                  </a14:imgLayer>
                </a14:imgProps>
              </a:ext>
              <a:ext uri="{28A0092B-C50C-407E-A947-70E740481C1C}">
                <a14:useLocalDpi xmlns:a14="http://schemas.microsoft.com/office/drawing/2010/main" val="0"/>
              </a:ext>
            </a:extLst>
          </a:blip>
          <a:srcRect/>
          <a:stretch>
            <a:fillRect/>
          </a:stretch>
        </p:blipFill>
        <p:spPr bwMode="auto">
          <a:xfrm>
            <a:off x="396103" y="5095378"/>
            <a:ext cx="1208259" cy="9934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1441939" y="4789467"/>
            <a:ext cx="6036094" cy="1605280"/>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13059" y="908513"/>
            <a:ext cx="6036094" cy="1605280"/>
          </a:xfrm>
          <a:prstGeom prst="rect">
            <a:avLst/>
          </a:prstGeom>
          <a:solidFill>
            <a:schemeClr val="accent1">
              <a:lumMod val="40000"/>
              <a:lumOff val="60000"/>
            </a:schemeClr>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 Hoàn cảnh sáng tác</a:t>
            </a:r>
          </a:p>
          <a:p>
            <a:pPr algn="ctr"/>
            <a:r>
              <a:rPr lang="en-US" sz="2800" dirty="0">
                <a:solidFill>
                  <a:schemeClr val="bg2">
                    <a:lumMod val="10000"/>
                  </a:schemeClr>
                </a:solidFill>
                <a:latin typeface="Times New Roman" pitchFamily="18" charset="0"/>
                <a:cs typeface="Times New Roman" pitchFamily="18" charset="0"/>
              </a:rPr>
              <a:t>-Trên đường vào Kinh đô Huế </a:t>
            </a:r>
          </a:p>
          <a:p>
            <a:pPr algn="ctr"/>
            <a:r>
              <a:rPr lang="en-US" sz="2800" dirty="0">
                <a:solidFill>
                  <a:schemeClr val="bg2">
                    <a:lumMod val="10000"/>
                  </a:schemeClr>
                </a:solidFill>
                <a:latin typeface="Times New Roman" pitchFamily="18" charset="0"/>
                <a:cs typeface="Times New Roman" pitchFamily="18" charset="0"/>
              </a:rPr>
              <a:t>nhận chức</a:t>
            </a:r>
          </a:p>
        </p:txBody>
      </p:sp>
      <p:sp>
        <p:nvSpPr>
          <p:cNvPr id="17" name="Rectangle 16"/>
          <p:cNvSpPr/>
          <p:nvPr/>
        </p:nvSpPr>
        <p:spPr>
          <a:xfrm>
            <a:off x="1513059" y="2802551"/>
            <a:ext cx="6036094" cy="1605280"/>
          </a:xfrm>
          <a:prstGeom prst="rect">
            <a:avLst/>
          </a:prstGeom>
          <a:solidFill>
            <a:schemeClr val="accent4">
              <a:lumMod val="20000"/>
              <a:lumOff val="80000"/>
            </a:schemeClr>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en-US" sz="2800" b="1" dirty="0">
                <a:solidFill>
                  <a:srgbClr val="FF0000"/>
                </a:solidFill>
                <a:latin typeface="Times New Roman" pitchFamily="18" charset="0"/>
                <a:cs typeface="Times New Roman" pitchFamily="18" charset="0"/>
              </a:rPr>
              <a:t>Thể thơ : </a:t>
            </a:r>
          </a:p>
          <a:p>
            <a:pPr algn="ctr"/>
            <a:r>
              <a:rPr lang="en-US" sz="2800" b="1" dirty="0">
                <a:solidFill>
                  <a:schemeClr val="tx1"/>
                </a:solidFill>
                <a:latin typeface="Times New Roman" pitchFamily="18" charset="0"/>
                <a:cs typeface="Times New Roman" pitchFamily="18" charset="0"/>
              </a:rPr>
              <a:t>Thất ngôn bát cú Đường Luật  </a:t>
            </a:r>
          </a:p>
        </p:txBody>
      </p:sp>
      <p:sp>
        <p:nvSpPr>
          <p:cNvPr id="18" name="Rectangle 17"/>
          <p:cNvSpPr/>
          <p:nvPr/>
        </p:nvSpPr>
        <p:spPr>
          <a:xfrm>
            <a:off x="1513059" y="4791273"/>
            <a:ext cx="6036094" cy="1605280"/>
          </a:xfrm>
          <a:prstGeom prst="rect">
            <a:avLst/>
          </a:prstGeom>
          <a:solidFill>
            <a:schemeClr val="accent2">
              <a:lumMod val="40000"/>
              <a:lumOff val="60000"/>
            </a:schemeClr>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en-US" sz="2800" b="1" dirty="0">
                <a:solidFill>
                  <a:srgbClr val="FF0000"/>
                </a:solidFill>
                <a:latin typeface="Times New Roman" pitchFamily="18" charset="0"/>
                <a:cs typeface="Times New Roman" pitchFamily="18" charset="0"/>
              </a:rPr>
              <a:t>PTBĐ : </a:t>
            </a:r>
          </a:p>
          <a:p>
            <a:pPr algn="ctr"/>
            <a:r>
              <a:rPr lang="en-US" sz="2800" b="1" dirty="0">
                <a:solidFill>
                  <a:schemeClr val="tx1"/>
                </a:solidFill>
                <a:latin typeface="Times New Roman" pitchFamily="18" charset="0"/>
                <a:cs typeface="Times New Roman" pitchFamily="18" charset="0"/>
              </a:rPr>
              <a:t>Biểu cảm + Miêu tả </a:t>
            </a:r>
          </a:p>
        </p:txBody>
      </p:sp>
    </p:spTree>
    <p:custDataLst>
      <p:tags r:id="rId1"/>
    </p:custDataLst>
    <p:extLst>
      <p:ext uri="{BB962C8B-B14F-4D97-AF65-F5344CB8AC3E}">
        <p14:creationId xmlns:p14="http://schemas.microsoft.com/office/powerpoint/2010/main" val="1707197614"/>
      </p:ext>
    </p:extLst>
  </p:cSld>
  <p:clrMapOvr>
    <a:masterClrMapping/>
  </p:clrMapOvr>
  <mc:AlternateContent xmlns:mc="http://schemas.openxmlformats.org/markup-compatibility/2006" xmlns:p14="http://schemas.microsoft.com/office/powerpoint/2010/main">
    <mc:Choice Requires="p14">
      <p:transition spd="slow" p14:dur="1500" advTm="7000">
        <p:split orient="vert"/>
      </p:transition>
    </mc:Choice>
    <mc:Fallback xmlns="">
      <p:transition spd="slow"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870"/>
                                        </p:tgtEl>
                                        <p:attrNameLst>
                                          <p:attrName>style.visibility</p:attrName>
                                        </p:attrNameLst>
                                      </p:cBhvr>
                                      <p:to>
                                        <p:strVal val="visible"/>
                                      </p:to>
                                    </p:set>
                                    <p:animEffect transition="in" filter="wipe(down)">
                                      <p:cBhvr>
                                        <p:cTn id="12" dur="500"/>
                                        <p:tgtEl>
                                          <p:spTgt spid="3687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style.rotation</p:attrName>
                                        </p:attrNameLst>
                                      </p:cBhvr>
                                      <p:tavLst>
                                        <p:tav tm="0">
                                          <p:val>
                                            <p:fltVal val="90"/>
                                          </p:val>
                                        </p:tav>
                                        <p:tav tm="100000">
                                          <p:val>
                                            <p:fltVal val="0"/>
                                          </p:val>
                                        </p:tav>
                                      </p:tavLst>
                                    </p:anim>
                                    <p:animEffect transition="in" filter="fade">
                                      <p:cBhvr>
                                        <p:cTn id="49" dur="1000"/>
                                        <p:tgtEl>
                                          <p:spTgt spid="14"/>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90"/>
                                          </p:val>
                                        </p:tav>
                                        <p:tav tm="100000">
                                          <p:val>
                                            <p:fltVal val="0"/>
                                          </p:val>
                                        </p:tav>
                                      </p:tavLst>
                                    </p:anim>
                                    <p:animEffect transition="in" filter="fade">
                                      <p:cBhvr>
                                        <p:cTn id="5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1" grpId="0" animBg="1"/>
      <p:bldP spid="14"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71" name="Text Box 119"/>
          <p:cNvSpPr txBox="1">
            <a:spLocks noChangeArrowheads="1"/>
          </p:cNvSpPr>
          <p:nvPr/>
        </p:nvSpPr>
        <p:spPr bwMode="auto">
          <a:xfrm>
            <a:off x="217488" y="5064125"/>
            <a:ext cx="3789362" cy="396875"/>
          </a:xfrm>
          <a:prstGeom prst="rect">
            <a:avLst/>
          </a:prstGeom>
          <a:noFill/>
          <a:ln w="9525">
            <a:noFill/>
            <a:miter lim="800000"/>
            <a:headEnd/>
            <a:tailEnd/>
          </a:ln>
        </p:spPr>
        <p:txBody>
          <a:bodyPr>
            <a:spAutoFit/>
          </a:bodyPr>
          <a:lstStyle/>
          <a:p>
            <a:pPr>
              <a:spcBef>
                <a:spcPct val="50000"/>
              </a:spcBef>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chữ</a:t>
            </a:r>
            <a:r>
              <a:rPr lang="en-US" sz="2000" b="1" dirty="0">
                <a:latin typeface="Times New Roman" pitchFamily="18" charset="0"/>
                <a:cs typeface="Times New Roman" pitchFamily="18" charset="0"/>
              </a:rPr>
              <a:t>: 7 </a:t>
            </a:r>
            <a:r>
              <a:rPr lang="en-US" sz="2000" b="1" dirty="0" err="1">
                <a:latin typeface="Times New Roman" pitchFamily="18" charset="0"/>
                <a:cs typeface="Times New Roman" pitchFamily="18" charset="0"/>
              </a:rPr>
              <a:t>chữ</a:t>
            </a:r>
            <a:r>
              <a:rPr lang="en-US" sz="2000" b="1" dirty="0">
                <a:latin typeface="Times New Roman" pitchFamily="18" charset="0"/>
                <a:cs typeface="Times New Roman" pitchFamily="18" charset="0"/>
              </a:rPr>
              <a:t> /1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a:t>
            </a:r>
          </a:p>
        </p:txBody>
      </p:sp>
      <p:sp>
        <p:nvSpPr>
          <p:cNvPr id="23672" name="Text Box 120"/>
          <p:cNvSpPr txBox="1">
            <a:spLocks noChangeArrowheads="1"/>
          </p:cNvSpPr>
          <p:nvPr/>
        </p:nvSpPr>
        <p:spPr bwMode="auto">
          <a:xfrm>
            <a:off x="0" y="6021388"/>
            <a:ext cx="5514975" cy="396875"/>
          </a:xfrm>
          <a:prstGeom prst="rect">
            <a:avLst/>
          </a:prstGeom>
          <a:noFill/>
          <a:ln w="9525">
            <a:noFill/>
            <a:miter lim="800000"/>
            <a:headEnd/>
            <a:tailEnd/>
          </a:ln>
        </p:spPr>
        <p:txBody>
          <a:bodyPr>
            <a:spAutoFit/>
          </a:bodyPr>
          <a:lstStyle/>
          <a:p>
            <a:pPr>
              <a:spcBef>
                <a:spcPct val="50000"/>
              </a:spcBef>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cục</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phần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Đề</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luận</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p>
        </p:txBody>
      </p:sp>
      <p:sp>
        <p:nvSpPr>
          <p:cNvPr id="23673" name="Text Box 121"/>
          <p:cNvSpPr txBox="1">
            <a:spLocks noChangeArrowheads="1"/>
          </p:cNvSpPr>
          <p:nvPr/>
        </p:nvSpPr>
        <p:spPr bwMode="auto">
          <a:xfrm>
            <a:off x="0" y="5451475"/>
            <a:ext cx="5194300" cy="396875"/>
          </a:xfrm>
          <a:prstGeom prst="rect">
            <a:avLst/>
          </a:prstGeom>
          <a:noFill/>
          <a:ln w="9525">
            <a:noFill/>
            <a:miter lim="800000"/>
            <a:headEnd/>
            <a:tailEnd/>
          </a:ln>
        </p:spPr>
        <p:txBody>
          <a:bodyPr>
            <a:spAutoFit/>
          </a:bodyPr>
          <a:lstStyle/>
          <a:p>
            <a:pPr>
              <a:spcBef>
                <a:spcPct val="50000"/>
              </a:spcBef>
            </a:pPr>
            <a:r>
              <a:rPr lang="en-US" dirty="0"/>
              <a:t>- </a:t>
            </a:r>
            <a:r>
              <a:rPr lang="en-US" sz="2000" b="1" dirty="0" err="1">
                <a:solidFill>
                  <a:srgbClr val="FF3300"/>
                </a:solidFill>
                <a:latin typeface="Times New Roman" pitchFamily="18" charset="0"/>
                <a:cs typeface="Times New Roman" pitchFamily="18" charset="0"/>
              </a:rPr>
              <a:t>Gieo</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vần:Tiếng</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thứ</a:t>
            </a:r>
            <a:r>
              <a:rPr lang="en-US" sz="2000" b="1" dirty="0">
                <a:solidFill>
                  <a:srgbClr val="FF3300"/>
                </a:solidFill>
                <a:latin typeface="Times New Roman" pitchFamily="18" charset="0"/>
                <a:cs typeface="Times New Roman" pitchFamily="18" charset="0"/>
              </a:rPr>
              <a:t> 7 </a:t>
            </a:r>
            <a:r>
              <a:rPr lang="en-US" sz="2000" b="1" dirty="0" err="1">
                <a:solidFill>
                  <a:srgbClr val="FF3300"/>
                </a:solidFill>
                <a:latin typeface="Times New Roman" pitchFamily="18" charset="0"/>
                <a:cs typeface="Times New Roman" pitchFamily="18" charset="0"/>
              </a:rPr>
              <a:t>câu</a:t>
            </a:r>
            <a:r>
              <a:rPr lang="en-US" sz="2000" b="1" dirty="0">
                <a:solidFill>
                  <a:srgbClr val="FF3300"/>
                </a:solidFill>
                <a:latin typeface="Times New Roman" pitchFamily="18" charset="0"/>
                <a:cs typeface="Times New Roman" pitchFamily="18" charset="0"/>
              </a:rPr>
              <a:t> 1,2,4,6,8</a:t>
            </a:r>
          </a:p>
        </p:txBody>
      </p:sp>
      <p:sp>
        <p:nvSpPr>
          <p:cNvPr id="23674" name="Text Box 122"/>
          <p:cNvSpPr txBox="1">
            <a:spLocks noChangeArrowheads="1"/>
          </p:cNvSpPr>
          <p:nvPr/>
        </p:nvSpPr>
        <p:spPr bwMode="auto">
          <a:xfrm>
            <a:off x="4902200" y="4694238"/>
            <a:ext cx="7035800" cy="396875"/>
          </a:xfrm>
          <a:prstGeom prst="rect">
            <a:avLst/>
          </a:prstGeom>
          <a:noFill/>
          <a:ln w="9525">
            <a:noFill/>
            <a:miter lim="800000"/>
            <a:headEnd/>
            <a:tailEnd/>
          </a:ln>
        </p:spPr>
        <p:txBody>
          <a:bodyPr>
            <a:spAutoFit/>
          </a:bodyPr>
          <a:lstStyle/>
          <a:p>
            <a:pPr>
              <a:spcBef>
                <a:spcPct val="50000"/>
              </a:spcBef>
            </a:pPr>
            <a:r>
              <a:rPr lang="en-US" sz="2000" b="1" dirty="0"/>
              <a:t>- </a:t>
            </a:r>
            <a:r>
              <a:rPr lang="en-US" sz="2000" b="1" dirty="0" err="1">
                <a:latin typeface="Times New Roman" pitchFamily="18" charset="0"/>
                <a:cs typeface="Times New Roman" pitchFamily="18" charset="0"/>
              </a:rPr>
              <a:t>Phép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Cặp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3-4, 5-6 </a:t>
            </a:r>
            <a:r>
              <a:rPr lang="en-US" sz="2000" b="1" dirty="0" err="1">
                <a:latin typeface="Times New Roman" pitchFamily="18" charset="0"/>
                <a:cs typeface="Times New Roman" pitchFamily="18" charset="0"/>
              </a:rPr>
              <a:t>đối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p>
        </p:txBody>
      </p:sp>
      <p:sp>
        <p:nvSpPr>
          <p:cNvPr id="23675" name="Text Box 123"/>
          <p:cNvSpPr txBox="1">
            <a:spLocks noChangeArrowheads="1"/>
          </p:cNvSpPr>
          <p:nvPr/>
        </p:nvSpPr>
        <p:spPr bwMode="auto">
          <a:xfrm>
            <a:off x="4991368" y="5122863"/>
            <a:ext cx="6821487" cy="701675"/>
          </a:xfrm>
          <a:prstGeom prst="rect">
            <a:avLst/>
          </a:prstGeom>
          <a:noFill/>
          <a:ln w="9525">
            <a:noFill/>
            <a:miter lim="800000"/>
            <a:headEnd/>
            <a:tailEnd/>
          </a:ln>
        </p:spPr>
        <p:txBody>
          <a:bodyPr>
            <a:spAutoFit/>
          </a:bodyPr>
          <a:lstStyle/>
          <a:p>
            <a:pPr>
              <a:spcBef>
                <a:spcPct val="50000"/>
              </a:spcBef>
            </a:pPr>
            <a:r>
              <a:rPr lang="en-US" sz="2000" b="1" dirty="0">
                <a:solidFill>
                  <a:srgbClr val="FF3300"/>
                </a:solidFill>
              </a:rPr>
              <a:t>-  </a:t>
            </a:r>
            <a:r>
              <a:rPr lang="en-US" sz="2000" b="1" dirty="0" err="1">
                <a:solidFill>
                  <a:srgbClr val="FF3300"/>
                </a:solidFill>
                <a:latin typeface="Times New Roman" pitchFamily="18" charset="0"/>
                <a:cs typeface="Times New Roman" pitchFamily="18" charset="0"/>
              </a:rPr>
              <a:t>Luật</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bằng</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trắc</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Tiếng</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thứ</a:t>
            </a:r>
            <a:r>
              <a:rPr lang="en-US" sz="2000" b="1" dirty="0">
                <a:solidFill>
                  <a:srgbClr val="FF3300"/>
                </a:solidFill>
                <a:latin typeface="Times New Roman" pitchFamily="18" charset="0"/>
                <a:cs typeface="Times New Roman" pitchFamily="18" charset="0"/>
              </a:rPr>
              <a:t> 2,4,6 </a:t>
            </a:r>
            <a:r>
              <a:rPr lang="en-US" sz="2000" b="1" dirty="0" err="1">
                <a:solidFill>
                  <a:srgbClr val="FF3300"/>
                </a:solidFill>
                <a:latin typeface="Times New Roman" pitchFamily="18" charset="0"/>
                <a:cs typeface="Times New Roman" pitchFamily="18" charset="0"/>
              </a:rPr>
              <a:t>của</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cặp</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câu</a:t>
            </a:r>
            <a:r>
              <a:rPr lang="en-US" sz="2000" b="1" dirty="0">
                <a:solidFill>
                  <a:srgbClr val="FF3300"/>
                </a:solidFill>
                <a:latin typeface="Times New Roman" pitchFamily="18" charset="0"/>
                <a:cs typeface="Times New Roman" pitchFamily="18" charset="0"/>
              </a:rPr>
              <a:t> 1-2; 3-4; 5-6; 7-8 </a:t>
            </a:r>
            <a:r>
              <a:rPr lang="en-US" sz="2000" b="1" dirty="0" err="1">
                <a:solidFill>
                  <a:srgbClr val="FF3300"/>
                </a:solidFill>
                <a:latin typeface="Times New Roman" pitchFamily="18" charset="0"/>
                <a:cs typeface="Times New Roman" pitchFamily="18" charset="0"/>
              </a:rPr>
              <a:t>phải</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đối</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nhau</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về</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thanh</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điệu</a:t>
            </a:r>
            <a:endParaRPr lang="en-US" sz="2000" b="1" dirty="0">
              <a:solidFill>
                <a:srgbClr val="FF3300"/>
              </a:solidFill>
              <a:latin typeface="Times New Roman" pitchFamily="18" charset="0"/>
              <a:cs typeface="Times New Roman" pitchFamily="18" charset="0"/>
            </a:endParaRPr>
          </a:p>
        </p:txBody>
      </p:sp>
      <p:graphicFrame>
        <p:nvGraphicFramePr>
          <p:cNvPr id="23653" name="Group 101"/>
          <p:cNvGraphicFramePr>
            <a:graphicFrameLocks noGrp="1"/>
          </p:cNvGraphicFramePr>
          <p:nvPr>
            <p:extLst/>
          </p:nvPr>
        </p:nvGraphicFramePr>
        <p:xfrm>
          <a:off x="493713" y="261938"/>
          <a:ext cx="11060112" cy="4268662"/>
        </p:xfrm>
        <a:graphic>
          <a:graphicData uri="http://schemas.openxmlformats.org/drawingml/2006/table">
            <a:tbl>
              <a:tblPr/>
              <a:tblGrid>
                <a:gridCol w="725487">
                  <a:extLst>
                    <a:ext uri="{9D8B030D-6E8A-4147-A177-3AD203B41FA5}">
                      <a16:colId xmlns="" xmlns:a16="http://schemas.microsoft.com/office/drawing/2014/main" val="20000"/>
                    </a:ext>
                  </a:extLst>
                </a:gridCol>
                <a:gridCol w="1408113">
                  <a:extLst>
                    <a:ext uri="{9D8B030D-6E8A-4147-A177-3AD203B41FA5}">
                      <a16:colId xmlns="" xmlns:a16="http://schemas.microsoft.com/office/drawing/2014/main" val="20001"/>
                    </a:ext>
                  </a:extLst>
                </a:gridCol>
                <a:gridCol w="1682750">
                  <a:extLst>
                    <a:ext uri="{9D8B030D-6E8A-4147-A177-3AD203B41FA5}">
                      <a16:colId xmlns="" xmlns:a16="http://schemas.microsoft.com/office/drawing/2014/main" val="20002"/>
                    </a:ext>
                  </a:extLst>
                </a:gridCol>
                <a:gridCol w="1350962">
                  <a:extLst>
                    <a:ext uri="{9D8B030D-6E8A-4147-A177-3AD203B41FA5}">
                      <a16:colId xmlns="" xmlns:a16="http://schemas.microsoft.com/office/drawing/2014/main" val="20003"/>
                    </a:ext>
                  </a:extLst>
                </a:gridCol>
                <a:gridCol w="1493838">
                  <a:extLst>
                    <a:ext uri="{9D8B030D-6E8A-4147-A177-3AD203B41FA5}">
                      <a16:colId xmlns="" xmlns:a16="http://schemas.microsoft.com/office/drawing/2014/main" val="20004"/>
                    </a:ext>
                  </a:extLst>
                </a:gridCol>
                <a:gridCol w="1133475">
                  <a:extLst>
                    <a:ext uri="{9D8B030D-6E8A-4147-A177-3AD203B41FA5}">
                      <a16:colId xmlns="" xmlns:a16="http://schemas.microsoft.com/office/drawing/2014/main" val="20005"/>
                    </a:ext>
                  </a:extLst>
                </a:gridCol>
                <a:gridCol w="1595437">
                  <a:extLst>
                    <a:ext uri="{9D8B030D-6E8A-4147-A177-3AD203B41FA5}">
                      <a16:colId xmlns="" xmlns:a16="http://schemas.microsoft.com/office/drawing/2014/main" val="20006"/>
                    </a:ext>
                  </a:extLst>
                </a:gridCol>
                <a:gridCol w="1670050">
                  <a:extLst>
                    <a:ext uri="{9D8B030D-6E8A-4147-A177-3AD203B41FA5}">
                      <a16:colId xmlns="" xmlns:a16="http://schemas.microsoft.com/office/drawing/2014/main" val="20007"/>
                    </a:ext>
                  </a:extLst>
                </a:gridCol>
              </a:tblGrid>
              <a:tr h="47783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93713">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altLang="en-US" sz="2400" b="1" i="1" u="none" strike="noStrike" cap="none" normalizeH="0" baseline="0" dirty="0" err="1">
                          <a:ln>
                            <a:noFill/>
                          </a:ln>
                          <a:solidFill>
                            <a:srgbClr val="000000"/>
                          </a:solidFill>
                          <a:effectLst/>
                          <a:latin typeface="Times New Roman" pitchFamily="18" charset="0"/>
                          <a:cs typeface="Times New Roman" pitchFamily="18" charset="0"/>
                        </a:rPr>
                        <a:t>Bước</a:t>
                      </a:r>
                      <a:r>
                        <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altLang="en-US" sz="2400" b="1" i="1" u="none" strike="noStrike" cap="none" normalizeH="0" baseline="0" dirty="0" err="1">
                          <a:ln>
                            <a:noFill/>
                          </a:ln>
                          <a:solidFill>
                            <a:srgbClr val="FF3300"/>
                          </a:solidFill>
                          <a:effectLst/>
                          <a:latin typeface="Times New Roman" pitchFamily="18" charset="0"/>
                          <a:cs typeface="Times New Roman" pitchFamily="18" charset="0"/>
                        </a:rPr>
                        <a:t>tới</a:t>
                      </a:r>
                      <a:r>
                        <a:rPr kumimoji="0" lang="en-US" altLang="en-US" sz="2400" b="1" i="1" u="none" strike="noStrike" cap="none" normalizeH="0" baseline="0" dirty="0">
                          <a:ln>
                            <a:noFill/>
                          </a:ln>
                          <a:solidFill>
                            <a:srgbClr val="FF3300"/>
                          </a:solidFill>
                          <a:effectLst/>
                          <a:latin typeface="Times New Roman" pitchFamily="18" charset="0"/>
                          <a:cs typeface="Times New Roman" pitchFamily="18" charset="0"/>
                        </a:rPr>
                        <a:t> </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Đèo</a:t>
                      </a:r>
                      <a:endParaRPr kumimoji="0" lang="en-US" sz="2400" b="1"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Ngang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bóng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xế </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tà</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8097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cây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chen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lá</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đá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chen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hoa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4925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khom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dưới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núi</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tiều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vài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chú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968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Lác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đác </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bên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sông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chợ</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mấy</a:t>
                      </a:r>
                      <a:r>
                        <a:rPr kumimoji="0" lang="en-US" sz="2400" b="0" i="0" u="none" strike="noStrike" cap="none" normalizeH="0" baseline="0" dirty="0">
                          <a:ln>
                            <a:noFill/>
                          </a:ln>
                          <a:solidFill>
                            <a:srgbClr val="FF3300"/>
                          </a:solidFill>
                          <a:effectLst/>
                          <a:latin typeface="Times New Roman" pitchFamily="18" charset="0"/>
                          <a:cs typeface="Times New Roman" pitchFamily="18" charset="0"/>
                        </a:rPr>
                        <a:t> </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nhà</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540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Nhớ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nước</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đau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lòng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quốc</a:t>
                      </a:r>
                      <a:r>
                        <a:rPr kumimoji="0" lang="en-US" altLang="en-US" sz="2400" b="1" i="1" u="none" strike="noStrike" cap="none" normalizeH="0" baseline="0" dirty="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quốc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540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Thương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nhà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mỏi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miệng</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cái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rgbClr val="FF3300"/>
                          </a:solidFill>
                          <a:effectLst/>
                          <a:latin typeface="Times New Roman" pitchFamily="18" charset="0"/>
                          <a:cs typeface="Times New Roman" pitchFamily="18" charset="0"/>
                        </a:rPr>
                        <a:t>gia</a:t>
                      </a:r>
                      <a:r>
                        <a:rPr kumimoji="0" lang="en-US" sz="2400" b="0" i="0" u="none" strike="noStrike" cap="none" normalizeH="0" baseline="0" dirty="0">
                          <a:ln>
                            <a:noFill/>
                          </a:ln>
                          <a:solidFill>
                            <a:srgbClr val="FF3300"/>
                          </a:solidFill>
                          <a:effectLst/>
                          <a:latin typeface="Times New Roman" pitchFamily="18" charset="0"/>
                          <a:cs typeface="Times New Roman" pitchFamily="18" charset="0"/>
                        </a:rPr>
                        <a:t> </a:t>
                      </a:r>
                      <a:r>
                        <a:rPr kumimoji="0" lang="en-US" sz="2400" b="0" i="0" u="none" strike="noStrike" cap="none" normalizeH="0" baseline="0" dirty="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gia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40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Dừng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chân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đứng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lại</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trời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non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9690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Một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mảnh</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riêng </a:t>
                      </a:r>
                      <a:r>
                        <a:rPr kumimoji="0" lang="en-US" sz="2400" b="0" i="0" u="none" strike="noStrike" cap="none" normalizeH="0" baseline="0">
                          <a:ln>
                            <a:noFill/>
                          </a:ln>
                          <a:solidFill>
                            <a:srgbClr val="0033CC"/>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0" i="0" u="none" strike="noStrike" cap="none" normalizeH="0" baseline="0">
                          <a:ln>
                            <a:noFill/>
                          </a:ln>
                          <a:solidFill>
                            <a:srgbClr val="FF3300"/>
                          </a:solidFill>
                          <a:effectLst/>
                          <a:latin typeface="Times New Roman" pitchFamily="18" charset="0"/>
                          <a:cs typeface="Times New Roman" pitchFamily="18" charset="0"/>
                        </a:rPr>
                        <a:t>với</a:t>
                      </a:r>
                      <a:r>
                        <a:rPr kumimoji="0" lang="en-US" altLang="en-US" sz="24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23912" name="Rectangle 360"/>
          <p:cNvSpPr>
            <a:spLocks noChangeArrowheads="1"/>
          </p:cNvSpPr>
          <p:nvPr/>
        </p:nvSpPr>
        <p:spPr bwMode="auto">
          <a:xfrm>
            <a:off x="214313" y="4668838"/>
            <a:ext cx="2512226" cy="400110"/>
          </a:xfrm>
          <a:prstGeom prst="rect">
            <a:avLst/>
          </a:prstGeom>
          <a:noFill/>
          <a:ln w="9525">
            <a:noFill/>
            <a:miter lim="800000"/>
            <a:headEnd/>
            <a:tailEnd/>
          </a:ln>
        </p:spPr>
        <p:txBody>
          <a:bodyPr wrap="none">
            <a:spAutoFit/>
          </a:bodyPr>
          <a:lstStyle/>
          <a:p>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Số</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câu</a:t>
            </a:r>
            <a:r>
              <a:rPr lang="en-US" sz="2000" b="1" dirty="0">
                <a:solidFill>
                  <a:srgbClr val="FF3300"/>
                </a:solidFill>
                <a:latin typeface="Times New Roman" pitchFamily="18" charset="0"/>
                <a:cs typeface="Times New Roman" pitchFamily="18" charset="0"/>
              </a:rPr>
              <a:t>: 8 </a:t>
            </a:r>
            <a:r>
              <a:rPr lang="en-US" sz="2000" b="1" dirty="0" err="1">
                <a:solidFill>
                  <a:srgbClr val="FF3300"/>
                </a:solidFill>
                <a:latin typeface="Times New Roman" pitchFamily="18" charset="0"/>
                <a:cs typeface="Times New Roman" pitchFamily="18" charset="0"/>
              </a:rPr>
              <a:t>câu</a:t>
            </a:r>
            <a:r>
              <a:rPr lang="en-US" sz="2000" b="1" dirty="0">
                <a:solidFill>
                  <a:srgbClr val="FF3300"/>
                </a:solidFill>
                <a:latin typeface="Times New Roman" pitchFamily="18" charset="0"/>
                <a:cs typeface="Times New Roman" pitchFamily="18" charset="0"/>
              </a:rPr>
              <a:t> /1 </a:t>
            </a:r>
            <a:r>
              <a:rPr lang="en-US" sz="2000" b="1" dirty="0" err="1">
                <a:solidFill>
                  <a:srgbClr val="FF3300"/>
                </a:solidFill>
                <a:latin typeface="Times New Roman" pitchFamily="18" charset="0"/>
                <a:cs typeface="Times New Roman" pitchFamily="18" charset="0"/>
              </a:rPr>
              <a:t>bài</a:t>
            </a:r>
            <a:endParaRPr lang="en-US" sz="2000" b="1" dirty="0">
              <a:solidFill>
                <a:srgbClr val="FF3300"/>
              </a:solidFill>
              <a:latin typeface="Times New Roman" pitchFamily="18" charset="0"/>
              <a:cs typeface="Times New Roman" pitchFamily="18" charset="0"/>
            </a:endParaRPr>
          </a:p>
        </p:txBody>
      </p:sp>
      <p:sp>
        <p:nvSpPr>
          <p:cNvPr id="23913" name="Text Box 361"/>
          <p:cNvSpPr txBox="1">
            <a:spLocks noChangeArrowheads="1"/>
          </p:cNvSpPr>
          <p:nvPr/>
        </p:nvSpPr>
        <p:spPr bwMode="auto">
          <a:xfrm>
            <a:off x="5000625" y="5961063"/>
            <a:ext cx="6342063" cy="701675"/>
          </a:xfrm>
          <a:prstGeom prst="rect">
            <a:avLst/>
          </a:prstGeom>
          <a:noFill/>
          <a:ln w="9525">
            <a:noFill/>
            <a:miter lim="800000"/>
            <a:headEnd/>
            <a:tailEnd/>
          </a:ln>
        </p:spPr>
        <p:txBody>
          <a:bodyPr>
            <a:spAutoFit/>
          </a:bodyPr>
          <a:lstStyle/>
          <a:p>
            <a:pPr>
              <a:spcBef>
                <a:spcPct val="50000"/>
              </a:spcBef>
            </a:pPr>
            <a:r>
              <a:rPr lang="en-US" sz="2000" b="1" dirty="0"/>
              <a:t>- </a:t>
            </a:r>
            <a:r>
              <a:rPr lang="en-US" sz="2000" b="1" dirty="0" err="1">
                <a:latin typeface="Times New Roman" pitchFamily="18" charset="0"/>
                <a:cs typeface="Times New Roman" pitchFamily="18" charset="0"/>
              </a:rPr>
              <a:t>Niêm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Tiếng</a:t>
            </a:r>
            <a:r>
              <a:rPr lang="en-US" sz="2000" b="1" dirty="0">
                <a:latin typeface="Times New Roman" pitchFamily="18" charset="0"/>
                <a:cs typeface="Times New Roman" pitchFamily="18" charset="0"/>
              </a:rPr>
              <a:t> 2,4,6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cặp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1-8; 2-3; 4-5; 6-7 </a:t>
            </a:r>
            <a:r>
              <a:rPr lang="en-US" sz="2000" b="1" dirty="0" err="1">
                <a:latin typeface="Times New Roman" pitchFamily="18" charset="0"/>
                <a:cs typeface="Times New Roman" pitchFamily="18" charset="0"/>
              </a:rPr>
              <a:t>cùng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điệu</a:t>
            </a:r>
            <a:r>
              <a:rPr lang="en-US"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2919182563"/>
      </p:ext>
    </p:extLst>
  </p:cSld>
  <p:clrMapOvr>
    <a:masterClrMapping/>
  </p:clrMapOvr>
  <p:transition spd="slow" advTm="7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912"/>
                                        </p:tgtEl>
                                        <p:attrNameLst>
                                          <p:attrName>style.visibility</p:attrName>
                                        </p:attrNameLst>
                                      </p:cBhvr>
                                      <p:to>
                                        <p:strVal val="visible"/>
                                      </p:to>
                                    </p:set>
                                    <p:anim calcmode="lin" valueType="num">
                                      <p:cBhvr additive="base">
                                        <p:cTn id="7" dur="500" fill="hold"/>
                                        <p:tgtEl>
                                          <p:spTgt spid="23912"/>
                                        </p:tgtEl>
                                        <p:attrNameLst>
                                          <p:attrName>ppt_x</p:attrName>
                                        </p:attrNameLst>
                                      </p:cBhvr>
                                      <p:tavLst>
                                        <p:tav tm="0">
                                          <p:val>
                                            <p:strVal val="#ppt_x"/>
                                          </p:val>
                                        </p:tav>
                                        <p:tav tm="100000">
                                          <p:val>
                                            <p:strVal val="#ppt_x"/>
                                          </p:val>
                                        </p:tav>
                                      </p:tavLst>
                                    </p:anim>
                                    <p:anim calcmode="lin" valueType="num">
                                      <p:cBhvr additive="base">
                                        <p:cTn id="8" dur="500" fill="hold"/>
                                        <p:tgtEl>
                                          <p:spTgt spid="239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671"/>
                                        </p:tgtEl>
                                        <p:attrNameLst>
                                          <p:attrName>style.visibility</p:attrName>
                                        </p:attrNameLst>
                                      </p:cBhvr>
                                      <p:to>
                                        <p:strVal val="visible"/>
                                      </p:to>
                                    </p:set>
                                    <p:anim calcmode="lin" valueType="num">
                                      <p:cBhvr additive="base">
                                        <p:cTn id="13" dur="500" fill="hold"/>
                                        <p:tgtEl>
                                          <p:spTgt spid="23671"/>
                                        </p:tgtEl>
                                        <p:attrNameLst>
                                          <p:attrName>ppt_x</p:attrName>
                                        </p:attrNameLst>
                                      </p:cBhvr>
                                      <p:tavLst>
                                        <p:tav tm="0">
                                          <p:val>
                                            <p:strVal val="#ppt_x"/>
                                          </p:val>
                                        </p:tav>
                                        <p:tav tm="100000">
                                          <p:val>
                                            <p:strVal val="#ppt_x"/>
                                          </p:val>
                                        </p:tav>
                                      </p:tavLst>
                                    </p:anim>
                                    <p:anim calcmode="lin" valueType="num">
                                      <p:cBhvr additive="base">
                                        <p:cTn id="14" dur="500" fill="hold"/>
                                        <p:tgtEl>
                                          <p:spTgt spid="236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673"/>
                                        </p:tgtEl>
                                        <p:attrNameLst>
                                          <p:attrName>style.visibility</p:attrName>
                                        </p:attrNameLst>
                                      </p:cBhvr>
                                      <p:to>
                                        <p:strVal val="visible"/>
                                      </p:to>
                                    </p:set>
                                    <p:anim calcmode="lin" valueType="num">
                                      <p:cBhvr additive="base">
                                        <p:cTn id="19" dur="500" fill="hold"/>
                                        <p:tgtEl>
                                          <p:spTgt spid="23673"/>
                                        </p:tgtEl>
                                        <p:attrNameLst>
                                          <p:attrName>ppt_x</p:attrName>
                                        </p:attrNameLst>
                                      </p:cBhvr>
                                      <p:tavLst>
                                        <p:tav tm="0">
                                          <p:val>
                                            <p:strVal val="#ppt_x"/>
                                          </p:val>
                                        </p:tav>
                                        <p:tav tm="100000">
                                          <p:val>
                                            <p:strVal val="#ppt_x"/>
                                          </p:val>
                                        </p:tav>
                                      </p:tavLst>
                                    </p:anim>
                                    <p:anim calcmode="lin" valueType="num">
                                      <p:cBhvr additive="base">
                                        <p:cTn id="20" dur="500" fill="hold"/>
                                        <p:tgtEl>
                                          <p:spTgt spid="236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672"/>
                                        </p:tgtEl>
                                        <p:attrNameLst>
                                          <p:attrName>style.visibility</p:attrName>
                                        </p:attrNameLst>
                                      </p:cBhvr>
                                      <p:to>
                                        <p:strVal val="visible"/>
                                      </p:to>
                                    </p:set>
                                    <p:anim calcmode="lin" valueType="num">
                                      <p:cBhvr additive="base">
                                        <p:cTn id="25" dur="500" fill="hold"/>
                                        <p:tgtEl>
                                          <p:spTgt spid="23672"/>
                                        </p:tgtEl>
                                        <p:attrNameLst>
                                          <p:attrName>ppt_x</p:attrName>
                                        </p:attrNameLst>
                                      </p:cBhvr>
                                      <p:tavLst>
                                        <p:tav tm="0">
                                          <p:val>
                                            <p:strVal val="#ppt_x"/>
                                          </p:val>
                                        </p:tav>
                                        <p:tav tm="100000">
                                          <p:val>
                                            <p:strVal val="#ppt_x"/>
                                          </p:val>
                                        </p:tav>
                                      </p:tavLst>
                                    </p:anim>
                                    <p:anim calcmode="lin" valueType="num">
                                      <p:cBhvr additive="base">
                                        <p:cTn id="26" dur="500" fill="hold"/>
                                        <p:tgtEl>
                                          <p:spTgt spid="236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674"/>
                                        </p:tgtEl>
                                        <p:attrNameLst>
                                          <p:attrName>style.visibility</p:attrName>
                                        </p:attrNameLst>
                                      </p:cBhvr>
                                      <p:to>
                                        <p:strVal val="visible"/>
                                      </p:to>
                                    </p:set>
                                    <p:anim calcmode="lin" valueType="num">
                                      <p:cBhvr additive="base">
                                        <p:cTn id="31" dur="500" fill="hold"/>
                                        <p:tgtEl>
                                          <p:spTgt spid="23674"/>
                                        </p:tgtEl>
                                        <p:attrNameLst>
                                          <p:attrName>ppt_x</p:attrName>
                                        </p:attrNameLst>
                                      </p:cBhvr>
                                      <p:tavLst>
                                        <p:tav tm="0">
                                          <p:val>
                                            <p:strVal val="#ppt_x"/>
                                          </p:val>
                                        </p:tav>
                                        <p:tav tm="100000">
                                          <p:val>
                                            <p:strVal val="#ppt_x"/>
                                          </p:val>
                                        </p:tav>
                                      </p:tavLst>
                                    </p:anim>
                                    <p:anim calcmode="lin" valueType="num">
                                      <p:cBhvr additive="base">
                                        <p:cTn id="32" dur="500" fill="hold"/>
                                        <p:tgtEl>
                                          <p:spTgt spid="236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675"/>
                                        </p:tgtEl>
                                        <p:attrNameLst>
                                          <p:attrName>style.visibility</p:attrName>
                                        </p:attrNameLst>
                                      </p:cBhvr>
                                      <p:to>
                                        <p:strVal val="visible"/>
                                      </p:to>
                                    </p:set>
                                    <p:anim calcmode="lin" valueType="num">
                                      <p:cBhvr additive="base">
                                        <p:cTn id="37" dur="500" fill="hold"/>
                                        <p:tgtEl>
                                          <p:spTgt spid="23675"/>
                                        </p:tgtEl>
                                        <p:attrNameLst>
                                          <p:attrName>ppt_x</p:attrName>
                                        </p:attrNameLst>
                                      </p:cBhvr>
                                      <p:tavLst>
                                        <p:tav tm="0">
                                          <p:val>
                                            <p:strVal val="#ppt_x"/>
                                          </p:val>
                                        </p:tav>
                                        <p:tav tm="100000">
                                          <p:val>
                                            <p:strVal val="#ppt_x"/>
                                          </p:val>
                                        </p:tav>
                                      </p:tavLst>
                                    </p:anim>
                                    <p:anim calcmode="lin" valueType="num">
                                      <p:cBhvr additive="base">
                                        <p:cTn id="38" dur="500" fill="hold"/>
                                        <p:tgtEl>
                                          <p:spTgt spid="236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913"/>
                                        </p:tgtEl>
                                        <p:attrNameLst>
                                          <p:attrName>style.visibility</p:attrName>
                                        </p:attrNameLst>
                                      </p:cBhvr>
                                      <p:to>
                                        <p:strVal val="visible"/>
                                      </p:to>
                                    </p:set>
                                    <p:anim calcmode="lin" valueType="num">
                                      <p:cBhvr additive="base">
                                        <p:cTn id="43" dur="500" fill="hold"/>
                                        <p:tgtEl>
                                          <p:spTgt spid="23913"/>
                                        </p:tgtEl>
                                        <p:attrNameLst>
                                          <p:attrName>ppt_x</p:attrName>
                                        </p:attrNameLst>
                                      </p:cBhvr>
                                      <p:tavLst>
                                        <p:tav tm="0">
                                          <p:val>
                                            <p:strVal val="#ppt_x"/>
                                          </p:val>
                                        </p:tav>
                                        <p:tav tm="100000">
                                          <p:val>
                                            <p:strVal val="#ppt_x"/>
                                          </p:val>
                                        </p:tav>
                                      </p:tavLst>
                                    </p:anim>
                                    <p:anim calcmode="lin" valueType="num">
                                      <p:cBhvr additive="base">
                                        <p:cTn id="44" dur="500" fill="hold"/>
                                        <p:tgtEl>
                                          <p:spTgt spid="239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71" grpId="0"/>
      <p:bldP spid="23672" grpId="0"/>
      <p:bldP spid="23673" grpId="0"/>
      <p:bldP spid="23674" grpId="0"/>
      <p:bldP spid="23675" grpId="0"/>
      <p:bldP spid="23912" grpId="0"/>
      <p:bldP spid="239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rcRect/>
          <a:stretch>
            <a:fillRect/>
          </a:stretch>
        </p:blipFill>
        <p:spPr bwMode="auto">
          <a:xfrm>
            <a:off x="-1327150" y="1563688"/>
            <a:ext cx="5980113" cy="6389687"/>
          </a:xfrm>
          <a:prstGeom prst="rect">
            <a:avLst/>
          </a:prstGeom>
          <a:noFill/>
          <a:ln w="9525">
            <a:noFill/>
            <a:miter lim="800000"/>
            <a:headEnd/>
            <a:tailEnd/>
          </a:ln>
        </p:spPr>
      </p:pic>
      <p:sp>
        <p:nvSpPr>
          <p:cNvPr id="5" name="TextBox 4"/>
          <p:cNvSpPr txBox="1">
            <a:spLocks noChangeArrowheads="1"/>
          </p:cNvSpPr>
          <p:nvPr/>
        </p:nvSpPr>
        <p:spPr bwMode="auto">
          <a:xfrm>
            <a:off x="1327150" y="3216275"/>
            <a:ext cx="1249363" cy="1570038"/>
          </a:xfrm>
          <a:prstGeom prst="rect">
            <a:avLst/>
          </a:prstGeom>
          <a:noFill/>
          <a:ln w="9525">
            <a:noFill/>
            <a:miter lim="800000"/>
            <a:headEnd/>
            <a:tailEnd/>
          </a:ln>
        </p:spPr>
        <p:txBody>
          <a:bodyPr>
            <a:spAutoFit/>
          </a:bodyPr>
          <a:lstStyle/>
          <a:p>
            <a:pPr algn="ctr"/>
            <a:r>
              <a:rPr lang="en-US" sz="4800" b="1">
                <a:solidFill>
                  <a:srgbClr val="C00000"/>
                </a:solidFill>
                <a:latin typeface="Times New Roman" pitchFamily="18" charset="0"/>
                <a:cs typeface="Times New Roman" pitchFamily="18" charset="0"/>
              </a:rPr>
              <a:t>Bố cục</a:t>
            </a:r>
          </a:p>
        </p:txBody>
      </p:sp>
      <p:sp>
        <p:nvSpPr>
          <p:cNvPr id="6" name="Arrow: Pentagon 5"/>
          <p:cNvSpPr/>
          <p:nvPr/>
        </p:nvSpPr>
        <p:spPr>
          <a:xfrm>
            <a:off x="3262313" y="1901825"/>
            <a:ext cx="787400" cy="612775"/>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1</a:t>
            </a:r>
          </a:p>
        </p:txBody>
      </p:sp>
      <p:sp>
        <p:nvSpPr>
          <p:cNvPr id="7" name="Text Box 4"/>
          <p:cNvSpPr txBox="1">
            <a:spLocks noChangeArrowheads="1"/>
          </p:cNvSpPr>
          <p:nvPr/>
        </p:nvSpPr>
        <p:spPr bwMode="auto">
          <a:xfrm>
            <a:off x="4049713" y="1946275"/>
            <a:ext cx="7893050" cy="523875"/>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Hai câu đề: </a:t>
            </a:r>
            <a:r>
              <a:rPr lang="en-US" altLang="en-US" sz="2800">
                <a:latin typeface="Times New Roman" pitchFamily="18" charset="0"/>
                <a:cs typeface="Times New Roman" pitchFamily="18" charset="0"/>
              </a:rPr>
              <a:t> </a:t>
            </a:r>
            <a:r>
              <a:rPr lang="en-US" altLang="en-US" sz="2800" i="1">
                <a:latin typeface="Times New Roman" pitchFamily="18" charset="0"/>
                <a:cs typeface="Times New Roman" pitchFamily="18" charset="0"/>
              </a:rPr>
              <a:t>Cái nhìn chung về cảnh vật Đèo Ngang</a:t>
            </a:r>
          </a:p>
        </p:txBody>
      </p:sp>
      <p:sp>
        <p:nvSpPr>
          <p:cNvPr id="8" name="Arrow: Pentagon 7"/>
          <p:cNvSpPr/>
          <p:nvPr/>
        </p:nvSpPr>
        <p:spPr>
          <a:xfrm>
            <a:off x="3262313" y="3116263"/>
            <a:ext cx="787400" cy="614362"/>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2</a:t>
            </a:r>
          </a:p>
        </p:txBody>
      </p:sp>
      <p:sp>
        <p:nvSpPr>
          <p:cNvPr id="9" name="Text Box 5"/>
          <p:cNvSpPr txBox="1">
            <a:spLocks noChangeArrowheads="1"/>
          </p:cNvSpPr>
          <p:nvPr/>
        </p:nvSpPr>
        <p:spPr bwMode="auto">
          <a:xfrm>
            <a:off x="4049713" y="3116263"/>
            <a:ext cx="7785100" cy="523875"/>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Hai câu thực: </a:t>
            </a:r>
            <a:r>
              <a:rPr lang="en-US" altLang="en-US" sz="2800" i="1">
                <a:latin typeface="Times New Roman" pitchFamily="18" charset="0"/>
                <a:cs typeface="Times New Roman" pitchFamily="18" charset="0"/>
              </a:rPr>
              <a:t>Cuộc sống con người ở Đèo Ngang</a:t>
            </a:r>
          </a:p>
        </p:txBody>
      </p:sp>
      <p:sp>
        <p:nvSpPr>
          <p:cNvPr id="10" name="Arrow: Pentagon 9"/>
          <p:cNvSpPr/>
          <p:nvPr/>
        </p:nvSpPr>
        <p:spPr>
          <a:xfrm>
            <a:off x="3262313" y="4284663"/>
            <a:ext cx="787400" cy="612775"/>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3</a:t>
            </a:r>
          </a:p>
        </p:txBody>
      </p:sp>
      <p:sp>
        <p:nvSpPr>
          <p:cNvPr id="11" name="Text Box 6"/>
          <p:cNvSpPr txBox="1">
            <a:spLocks noChangeArrowheads="1"/>
          </p:cNvSpPr>
          <p:nvPr/>
        </p:nvSpPr>
        <p:spPr bwMode="auto">
          <a:xfrm>
            <a:off x="4049713" y="4284663"/>
            <a:ext cx="7651750" cy="522287"/>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Hai câu luận: </a:t>
            </a:r>
            <a:r>
              <a:rPr lang="en-US" altLang="en-US" sz="2800" i="1">
                <a:latin typeface="Times New Roman" pitchFamily="18" charset="0"/>
                <a:cs typeface="Times New Roman" pitchFamily="18" charset="0"/>
              </a:rPr>
              <a:t>Tâm trạng của tác giả</a:t>
            </a:r>
          </a:p>
        </p:txBody>
      </p:sp>
      <p:sp>
        <p:nvSpPr>
          <p:cNvPr id="12" name="Arrow: Pentagon 11"/>
          <p:cNvSpPr/>
          <p:nvPr/>
        </p:nvSpPr>
        <p:spPr>
          <a:xfrm>
            <a:off x="3262313" y="5416550"/>
            <a:ext cx="787400" cy="614363"/>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solidFill>
                  <a:schemeClr val="tx1"/>
                </a:solidFill>
                <a:latin typeface="Times New Roman" panose="02020603050405020304" pitchFamily="18" charset="0"/>
                <a:cs typeface="Times New Roman" panose="02020603050405020304" pitchFamily="18" charset="0"/>
              </a:rPr>
              <a:t>4</a:t>
            </a:r>
          </a:p>
        </p:txBody>
      </p:sp>
      <p:sp>
        <p:nvSpPr>
          <p:cNvPr id="13" name="Text Box 7"/>
          <p:cNvSpPr txBox="1">
            <a:spLocks noChangeArrowheads="1"/>
          </p:cNvSpPr>
          <p:nvPr/>
        </p:nvSpPr>
        <p:spPr bwMode="auto">
          <a:xfrm>
            <a:off x="4049713" y="5394325"/>
            <a:ext cx="7975600" cy="522288"/>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Hai câu kết: </a:t>
            </a:r>
            <a:r>
              <a:rPr lang="en-US" altLang="en-US" sz="2800" i="1">
                <a:latin typeface="Times New Roman" pitchFamily="18" charset="0"/>
                <a:cs typeface="Times New Roman" pitchFamily="18" charset="0"/>
              </a:rPr>
              <a:t>Nỗi cô đơn đến tột cùng của nhà thơ</a:t>
            </a:r>
          </a:p>
        </p:txBody>
      </p:sp>
      <p:pic>
        <p:nvPicPr>
          <p:cNvPr id="25611" name="Picture 13"/>
          <p:cNvPicPr>
            <a:picLocks noChangeAspect="1"/>
          </p:cNvPicPr>
          <p:nvPr/>
        </p:nvPicPr>
        <p:blipFill>
          <a:blip r:embed="rId5"/>
          <a:srcRect/>
          <a:stretch>
            <a:fillRect/>
          </a:stretch>
        </p:blipFill>
        <p:spPr bwMode="auto">
          <a:xfrm>
            <a:off x="3113088" y="0"/>
            <a:ext cx="6292850" cy="1727200"/>
          </a:xfrm>
          <a:prstGeom prst="rect">
            <a:avLst/>
          </a:prstGeom>
          <a:noFill/>
          <a:ln w="9525">
            <a:noFill/>
            <a:miter lim="800000"/>
            <a:headEnd/>
            <a:tailEnd/>
          </a:ln>
        </p:spPr>
      </p:pic>
      <p:sp>
        <p:nvSpPr>
          <p:cNvPr id="25612" name="TextBox 14"/>
          <p:cNvSpPr txBox="1">
            <a:spLocks noChangeArrowheads="1"/>
          </p:cNvSpPr>
          <p:nvPr/>
        </p:nvSpPr>
        <p:spPr bwMode="auto">
          <a:xfrm>
            <a:off x="8702675" y="1109663"/>
            <a:ext cx="2998788" cy="400050"/>
          </a:xfrm>
          <a:prstGeom prst="rect">
            <a:avLst/>
          </a:prstGeom>
          <a:noFill/>
          <a:ln w="9525">
            <a:noFill/>
            <a:miter lim="800000"/>
            <a:headEnd/>
            <a:tailEnd/>
          </a:ln>
        </p:spPr>
        <p:txBody>
          <a:bodyPr wrap="none">
            <a:spAutoFit/>
          </a:bodyPr>
          <a:lstStyle/>
          <a:p>
            <a:r>
              <a:rPr lang="en-US" sz="2000" b="1" i="1">
                <a:solidFill>
                  <a:srgbClr val="000000"/>
                </a:solidFill>
                <a:latin typeface="Times New Roman" pitchFamily="18" charset="0"/>
                <a:cs typeface="Times New Roman" pitchFamily="18" charset="0"/>
              </a:rPr>
              <a:t>- Bà Huyện Thanh Quan -</a:t>
            </a:r>
          </a:p>
        </p:txBody>
      </p:sp>
    </p:spTree>
    <p:custDataLst>
      <p:tags r:id="rId1"/>
    </p:custDataLst>
    <p:extLst>
      <p:ext uri="{BB962C8B-B14F-4D97-AF65-F5344CB8AC3E}">
        <p14:creationId xmlns:p14="http://schemas.microsoft.com/office/powerpoint/2010/main" val="318514995"/>
      </p:ext>
    </p:extLst>
  </p:cSld>
  <p:clrMapOvr>
    <a:masterClrMapping/>
  </p:clrMapOvr>
  <p:transition spd="slow" advTm="7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solidFill>
                  <a:srgbClr val="FF0000"/>
                </a:solidFill>
                <a:latin typeface="Times New Roman" pitchFamily="18" charset="0"/>
                <a:cs typeface="Times New Roman" pitchFamily="18" charset="0"/>
              </a:rPr>
              <a:t>Thảo luận nhóm</a:t>
            </a:r>
            <a:r>
              <a:rPr lang="en-US" sz="2800" b="1" u="sng" dirty="0">
                <a:latin typeface="Times New Roman" pitchFamily="18" charset="0"/>
                <a:cs typeface="Times New Roman" pitchFamily="18" charset="0"/>
              </a:rPr>
              <a:t/>
            </a:r>
            <a:br>
              <a:rPr lang="en-US" sz="2800" b="1" u="sng" dirty="0">
                <a:latin typeface="Times New Roman" pitchFamily="18" charset="0"/>
                <a:cs typeface="Times New Roman" pitchFamily="18" charset="0"/>
              </a:rPr>
            </a:br>
            <a:r>
              <a:rPr lang="en-US" sz="2800" dirty="0">
                <a:latin typeface="Times New Roman" pitchFamily="18" charset="0"/>
                <a:cs typeface="Times New Roman" pitchFamily="18" charset="0"/>
              </a:rPr>
              <a:t>- Nhiệm vụ : Đọc 4 câu thơ đầu, và hoàn thiện vào Phiếu học tập số 1.</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Thời gian : 5 phút.</a:t>
            </a:r>
          </a:p>
        </p:txBody>
      </p:sp>
      <p:sp>
        <p:nvSpPr>
          <p:cNvPr id="3" name="Content Placeholder 2"/>
          <p:cNvSpPr>
            <a:spLocks noGrp="1"/>
          </p:cNvSpPr>
          <p:nvPr>
            <p:ph idx="1"/>
          </p:nvPr>
        </p:nvSpPr>
        <p:spPr>
          <a:xfrm>
            <a:off x="838200" y="1488831"/>
            <a:ext cx="10515600" cy="4771292"/>
          </a:xfrm>
        </p:spPr>
        <p:txBody>
          <a:bodyPr/>
          <a:lstStyle/>
          <a:p>
            <a:pPr marL="0" indent="0" algn="ctr">
              <a:buNone/>
            </a:pPr>
            <a:r>
              <a:rPr lang="en-US" b="1" dirty="0">
                <a:solidFill>
                  <a:srgbClr val="0070C0"/>
                </a:solidFill>
                <a:latin typeface="Times New Roman" pitchFamily="18" charset="0"/>
                <a:cs typeface="Times New Roman" pitchFamily="18" charset="0"/>
              </a:rPr>
              <a:t>PHIẾU BÀI TẬP SỐ 1</a:t>
            </a:r>
          </a:p>
          <a:p>
            <a:pPr marL="0" indent="0">
              <a:buNone/>
            </a:pPr>
            <a:endParaRPr lang="en-US" dirty="0">
              <a:solidFill>
                <a:srgbClr val="0070C0"/>
              </a:solidFill>
              <a:latin typeface="Times New Roman" pitchFamily="18" charset="0"/>
              <a:cs typeface="Times New Roman" pitchFamily="18" charset="0"/>
            </a:endParaRPr>
          </a:p>
        </p:txBody>
      </p:sp>
      <p:graphicFrame>
        <p:nvGraphicFramePr>
          <p:cNvPr id="4" name="Table 3"/>
          <p:cNvGraphicFramePr>
            <a:graphicFrameLocks noGrp="1"/>
          </p:cNvGraphicFramePr>
          <p:nvPr>
            <p:extLst/>
          </p:nvPr>
        </p:nvGraphicFramePr>
        <p:xfrm>
          <a:off x="1184855" y="2180492"/>
          <a:ext cx="10514775" cy="4208585"/>
        </p:xfrm>
        <a:graphic>
          <a:graphicData uri="http://schemas.openxmlformats.org/drawingml/2006/table">
            <a:tbl>
              <a:tblPr firstRow="1" bandRow="1">
                <a:tableStyleId>{5C22544A-7EE6-4342-B048-85BDC9FD1C3A}</a:tableStyleId>
              </a:tblPr>
              <a:tblGrid>
                <a:gridCol w="1847644">
                  <a:extLst>
                    <a:ext uri="{9D8B030D-6E8A-4147-A177-3AD203B41FA5}">
                      <a16:colId xmlns="" xmlns:a16="http://schemas.microsoft.com/office/drawing/2014/main" val="20000"/>
                    </a:ext>
                  </a:extLst>
                </a:gridCol>
                <a:gridCol w="3045814">
                  <a:extLst>
                    <a:ext uri="{9D8B030D-6E8A-4147-A177-3AD203B41FA5}">
                      <a16:colId xmlns="" xmlns:a16="http://schemas.microsoft.com/office/drawing/2014/main" val="20001"/>
                    </a:ext>
                  </a:extLst>
                </a:gridCol>
                <a:gridCol w="2992623">
                  <a:extLst>
                    <a:ext uri="{9D8B030D-6E8A-4147-A177-3AD203B41FA5}">
                      <a16:colId xmlns="" xmlns:a16="http://schemas.microsoft.com/office/drawing/2014/main" val="20002"/>
                    </a:ext>
                  </a:extLst>
                </a:gridCol>
                <a:gridCol w="2628694">
                  <a:extLst>
                    <a:ext uri="{9D8B030D-6E8A-4147-A177-3AD203B41FA5}">
                      <a16:colId xmlns="" xmlns:a16="http://schemas.microsoft.com/office/drawing/2014/main" val="20003"/>
                    </a:ext>
                  </a:extLst>
                </a:gridCol>
              </a:tblGrid>
              <a:tr h="903923">
                <a:tc>
                  <a:txBody>
                    <a:bodyPr/>
                    <a:lstStyle/>
                    <a:p>
                      <a:pPr algn="ctr"/>
                      <a:r>
                        <a:rPr lang="en-US" sz="2400" dirty="0">
                          <a:solidFill>
                            <a:srgbClr val="FF6600"/>
                          </a:solidFill>
                          <a:latin typeface="Times New Roman" pitchFamily="18" charset="0"/>
                          <a:cs typeface="Times New Roman" pitchFamily="18" charset="0"/>
                        </a:rPr>
                        <a:t>Câu</a:t>
                      </a:r>
                      <a:r>
                        <a:rPr lang="en-US" sz="2400" baseline="0" dirty="0">
                          <a:solidFill>
                            <a:srgbClr val="FF6600"/>
                          </a:solidFill>
                          <a:latin typeface="Times New Roman" pitchFamily="18" charset="0"/>
                          <a:cs typeface="Times New Roman" pitchFamily="18" charset="0"/>
                        </a:rPr>
                        <a:t> thơ</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Từ</a:t>
                      </a:r>
                      <a:r>
                        <a:rPr lang="en-US" sz="2400" baseline="0" dirty="0">
                          <a:solidFill>
                            <a:srgbClr val="FF6600"/>
                          </a:solidFill>
                          <a:latin typeface="Times New Roman" pitchFamily="18" charset="0"/>
                          <a:cs typeface="Times New Roman" pitchFamily="18" charset="0"/>
                        </a:rPr>
                        <a:t> ngữ miêu tả thiên nhiên và con người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Biện</a:t>
                      </a:r>
                      <a:r>
                        <a:rPr lang="en-US" sz="2400" baseline="0" dirty="0">
                          <a:solidFill>
                            <a:srgbClr val="FF6600"/>
                          </a:solidFill>
                          <a:latin typeface="Times New Roman" pitchFamily="18" charset="0"/>
                          <a:cs typeface="Times New Roman" pitchFamily="18" charset="0"/>
                        </a:rPr>
                        <a:t> pháp nghệ thuật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Nội</a:t>
                      </a:r>
                      <a:r>
                        <a:rPr lang="en-US" sz="2400" baseline="0" dirty="0">
                          <a:solidFill>
                            <a:srgbClr val="FF6600"/>
                          </a:solidFill>
                          <a:latin typeface="Times New Roman" pitchFamily="18" charset="0"/>
                          <a:cs typeface="Times New Roman" pitchFamily="18" charset="0"/>
                        </a:rPr>
                        <a:t> dung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 xmlns:a16="http://schemas.microsoft.com/office/drawing/2014/main" val="10000"/>
                  </a:ext>
                </a:extLst>
              </a:tr>
              <a:tr h="1652331">
                <a:tc>
                  <a:txBody>
                    <a:bodyPr/>
                    <a:lstStyle/>
                    <a:p>
                      <a:pPr algn="ctr"/>
                      <a:r>
                        <a:rPr lang="en-US" sz="2400" dirty="0">
                          <a:latin typeface="Times New Roman" pitchFamily="18" charset="0"/>
                          <a:cs typeface="Times New Roman" pitchFamily="18" charset="0"/>
                        </a:rPr>
                        <a:t>Hai câu</a:t>
                      </a:r>
                      <a:r>
                        <a:rPr lang="en-US" sz="2400" baseline="0" dirty="0">
                          <a:latin typeface="Times New Roman" pitchFamily="18" charset="0"/>
                          <a:cs typeface="Times New Roman" pitchFamily="18" charset="0"/>
                        </a:rPr>
                        <a:t> đề </a:t>
                      </a: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1652331">
                <a:tc>
                  <a:txBody>
                    <a:bodyPr/>
                    <a:lstStyle/>
                    <a:p>
                      <a:pPr algn="ctr"/>
                      <a:r>
                        <a:rPr lang="en-US" sz="2400" dirty="0">
                          <a:latin typeface="Times New Roman" pitchFamily="18" charset="0"/>
                          <a:cs typeface="Times New Roman" pitchFamily="18" charset="0"/>
                        </a:rPr>
                        <a:t>Hai câu</a:t>
                      </a:r>
                      <a:r>
                        <a:rPr lang="en-US" sz="2400" baseline="0" dirty="0">
                          <a:latin typeface="Times New Roman" pitchFamily="18" charset="0"/>
                          <a:cs typeface="Times New Roman" pitchFamily="18" charset="0"/>
                        </a:rPr>
                        <a:t> thực </a:t>
                      </a:r>
                      <a:endParaRPr lang="en-US" sz="240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endParaRPr lang="en-US" sz="240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endParaRPr lang="en-US" sz="2400" baseline="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endParaRPr lang="en-US" sz="2400" dirty="0">
                        <a:latin typeface="Times New Roman" pitchFamily="18" charset="0"/>
                        <a:cs typeface="Times New Roman" pitchFamily="18" charset="0"/>
                      </a:endParaRPr>
                    </a:p>
                  </a:txBody>
                  <a:tcPr>
                    <a:solidFill>
                      <a:schemeClr val="accent4">
                        <a:lumMod val="60000"/>
                        <a:lumOff val="4000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4278209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805289" y="311374"/>
            <a:ext cx="10752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i="1" dirty="0" err="1">
                <a:solidFill>
                  <a:srgbClr val="C00000"/>
                </a:solidFill>
                <a:latin typeface="Times New Roman" pitchFamily="18" charset="0"/>
                <a:cs typeface="Times New Roman" pitchFamily="18" charset="0"/>
              </a:rPr>
              <a:t>Bảng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tiêu</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chí</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đánh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giá</a:t>
            </a:r>
            <a:r>
              <a:rPr lang="en-US" sz="2400" b="1" i="1" dirty="0">
                <a:solidFill>
                  <a:srgbClr val="C00000"/>
                </a:solidFill>
                <a:latin typeface="Times New Roman" pitchFamily="18" charset="0"/>
                <a:cs typeface="Times New Roman" pitchFamily="18" charset="0"/>
              </a:rPr>
              <a:t> SP </a:t>
            </a:r>
            <a:r>
              <a:rPr lang="en-US" sz="2400" b="1" i="1" dirty="0" err="1">
                <a:solidFill>
                  <a:srgbClr val="C00000"/>
                </a:solidFill>
                <a:latin typeface="Times New Roman" pitchFamily="18" charset="0"/>
                <a:cs typeface="Times New Roman" pitchFamily="18" charset="0"/>
              </a:rPr>
              <a:t>của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học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sinh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khi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Thảo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luận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nhóm</a:t>
            </a:r>
            <a:endParaRPr lang="en-US" sz="2400" b="1" i="1" dirty="0">
              <a:solidFill>
                <a:srgbClr val="C0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805289" y="1030310"/>
          <a:ext cx="10515242" cy="5316399"/>
        </p:xfrm>
        <a:graphic>
          <a:graphicData uri="http://schemas.openxmlformats.org/drawingml/2006/table">
            <a:tbl>
              <a:tblPr firstRow="1" bandRow="1">
                <a:tableStyleId>{5940675A-B579-460E-94D1-54222C63F5DA}</a:tableStyleId>
              </a:tblPr>
              <a:tblGrid>
                <a:gridCol w="1623927">
                  <a:extLst>
                    <a:ext uri="{9D8B030D-6E8A-4147-A177-3AD203B41FA5}">
                      <a16:colId xmlns="" xmlns:a16="http://schemas.microsoft.com/office/drawing/2014/main" val="20000"/>
                    </a:ext>
                  </a:extLst>
                </a:gridCol>
                <a:gridCol w="2907098">
                  <a:extLst>
                    <a:ext uri="{9D8B030D-6E8A-4147-A177-3AD203B41FA5}">
                      <a16:colId xmlns="" xmlns:a16="http://schemas.microsoft.com/office/drawing/2014/main" val="20001"/>
                    </a:ext>
                  </a:extLst>
                </a:gridCol>
                <a:gridCol w="3065408">
                  <a:extLst>
                    <a:ext uri="{9D8B030D-6E8A-4147-A177-3AD203B41FA5}">
                      <a16:colId xmlns="" xmlns:a16="http://schemas.microsoft.com/office/drawing/2014/main" val="20002"/>
                    </a:ext>
                  </a:extLst>
                </a:gridCol>
                <a:gridCol w="2918809">
                  <a:extLst>
                    <a:ext uri="{9D8B030D-6E8A-4147-A177-3AD203B41FA5}">
                      <a16:colId xmlns="" xmlns:a16="http://schemas.microsoft.com/office/drawing/2014/main" val="20003"/>
                    </a:ext>
                  </a:extLst>
                </a:gridCol>
              </a:tblGrid>
              <a:tr h="531394">
                <a:tc>
                  <a:txBody>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chí</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1 (Tốt)</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2   ( khá)        </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3 (đạt)</a:t>
                      </a:r>
                      <a:endParaRPr lang="en-US" sz="2400" b="1" dirty="0">
                        <a:latin typeface="Times New Roman" panose="02020603050405020304" pitchFamily="18" charset="0"/>
                        <a:cs typeface="Times New Roman" panose="02020603050405020304" pitchFamily="18" charset="0"/>
                      </a:endParaRPr>
                    </a:p>
                  </a:txBody>
                  <a:tcPr marL="91437" marR="91437"/>
                </a:tc>
                <a:extLst>
                  <a:ext uri="{0D108BD9-81ED-4DB2-BD59-A6C34878D82A}">
                    <a16:rowId xmlns="" xmlns:a16="http://schemas.microsoft.com/office/drawing/2014/main" val="10000"/>
                  </a:ext>
                </a:extLst>
              </a:tr>
              <a:tr h="1310285">
                <a:tc>
                  <a:txBody>
                    <a:bodyP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Nội</a:t>
                      </a:r>
                      <a:r>
                        <a:rPr lang="en-US" sz="2400" b="1" baseline="0" dirty="0">
                          <a:solidFill>
                            <a:srgbClr val="002060"/>
                          </a:solidFill>
                          <a:latin typeface="Times New Roman" panose="02020603050405020304" pitchFamily="18" charset="0"/>
                          <a:cs typeface="Times New Roman" panose="02020603050405020304" pitchFamily="18" charset="0"/>
                        </a:rPr>
                        <a:t> dung</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và đầy đủ nội dung </a:t>
                      </a:r>
                      <a:r>
                        <a:rPr lang="en-US" sz="2400" b="0" dirty="0">
                          <a:solidFill>
                            <a:srgbClr val="002060"/>
                          </a:solidFill>
                          <a:latin typeface="Times New Roman" panose="02020603050405020304" pitchFamily="18" charset="0"/>
                          <a:cs typeface="Times New Roman" panose="02020603050405020304" pitchFamily="18" charset="0"/>
                        </a:rPr>
                        <a:t>(6 điểm  )              </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dirty="0">
                          <a:solidFill>
                            <a:srgbClr val="002060"/>
                          </a:solidFill>
                          <a:latin typeface="Times New Roman" panose="02020603050405020304" pitchFamily="18" charset="0"/>
                          <a:cs typeface="Times New Roman" panose="02020603050405020304" pitchFamily="18" charset="0"/>
                        </a:rPr>
                        <a:t>                                   </a:t>
                      </a: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nhưng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còn</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thiếu</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một</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hai</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nội</a:t>
                      </a:r>
                      <a:r>
                        <a:rPr lang="en-US" sz="2400" b="0" baseline="0" dirty="0">
                          <a:solidFill>
                            <a:srgbClr val="002060"/>
                          </a:solidFill>
                          <a:latin typeface="Times New Roman" panose="02020603050405020304" pitchFamily="18" charset="0"/>
                          <a:cs typeface="Times New Roman" panose="02020603050405020304" pitchFamily="18" charset="0"/>
                        </a:rPr>
                        <a:t> dung </a:t>
                      </a:r>
                      <a:r>
                        <a:rPr lang="en-US" sz="2400" b="0" baseline="0" dirty="0" err="1">
                          <a:solidFill>
                            <a:srgbClr val="002060"/>
                          </a:solidFill>
                          <a:latin typeface="Times New Roman" panose="02020603050405020304" pitchFamily="18" charset="0"/>
                          <a:cs typeface="Times New Roman" panose="02020603050405020304" pitchFamily="18" charset="0"/>
                        </a:rPr>
                        <a:t>theo</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yêu</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cầu</a:t>
                      </a:r>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(5,0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err="1">
                          <a:solidFill>
                            <a:srgbClr val="002060"/>
                          </a:solidFill>
                          <a:latin typeface="Times New Roman" panose="02020603050405020304" pitchFamily="18" charset="0"/>
                          <a:cs typeface="Times New Roman" panose="02020603050405020304" pitchFamily="18" charset="0"/>
                        </a:rPr>
                        <a:t>Còn</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một</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số</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nội</a:t>
                      </a:r>
                      <a:r>
                        <a:rPr lang="en-US" sz="2400" b="0" baseline="0" dirty="0">
                          <a:solidFill>
                            <a:srgbClr val="002060"/>
                          </a:solidFill>
                          <a:latin typeface="Times New Roman" panose="02020603050405020304" pitchFamily="18" charset="0"/>
                          <a:cs typeface="Times New Roman" panose="02020603050405020304" pitchFamily="18" charset="0"/>
                        </a:rPr>
                        <a:t> dung </a:t>
                      </a:r>
                      <a:r>
                        <a:rPr lang="en-US" sz="2400" b="0" baseline="0" dirty="0" err="1">
                          <a:solidFill>
                            <a:srgbClr val="002060"/>
                          </a:solidFill>
                          <a:latin typeface="Times New Roman" panose="02020603050405020304" pitchFamily="18" charset="0"/>
                          <a:cs typeface="Times New Roman" panose="02020603050405020304" pitchFamily="18" charset="0"/>
                        </a:rPr>
                        <a:t>chưa</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chính</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xác</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thiếu</a:t>
                      </a:r>
                      <a:r>
                        <a:rPr lang="en-US" sz="2400" b="0" baseline="0" dirty="0">
                          <a:solidFill>
                            <a:srgbClr val="002060"/>
                          </a:solidFill>
                          <a:latin typeface="Times New Roman" panose="02020603050405020304" pitchFamily="18" charset="0"/>
                          <a:cs typeface="Times New Roman" panose="02020603050405020304" pitchFamily="18" charset="0"/>
                        </a:rPr>
                        <a:t> ý</a:t>
                      </a:r>
                      <a:endParaRPr lang="en-US" sz="2400" b="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(3,0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extLst>
                  <a:ext uri="{0D108BD9-81ED-4DB2-BD59-A6C34878D82A}">
                    <a16:rowId xmlns="" xmlns:a16="http://schemas.microsoft.com/office/drawing/2014/main" val="10001"/>
                  </a:ext>
                </a:extLst>
              </a:tr>
              <a:tr h="1703371">
                <a:tc>
                  <a:txBody>
                    <a:bodyPr/>
                    <a:lstStyle/>
                    <a:p>
                      <a:r>
                        <a:rPr 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thức</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Sạch,</a:t>
                      </a:r>
                      <a:r>
                        <a:rPr lang="en-US" sz="2400" b="0" baseline="0" dirty="0">
                          <a:solidFill>
                            <a:srgbClr val="002060"/>
                          </a:solidFill>
                          <a:latin typeface="Times New Roman" panose="02020603050405020304" pitchFamily="18" charset="0"/>
                          <a:cs typeface="Times New Roman" panose="02020603050405020304" pitchFamily="18" charset="0"/>
                        </a:rPr>
                        <a:t> đẹp, đúng chính tả /.Trình bày lưu loát, tự tin</a:t>
                      </a:r>
                    </a:p>
                    <a:p>
                      <a:r>
                        <a:rPr lang="en-US" sz="2400" b="0" baseline="0" dirty="0">
                          <a:solidFill>
                            <a:srgbClr val="002060"/>
                          </a:solidFill>
                          <a:latin typeface="Times New Roman" panose="02020603050405020304" pitchFamily="18" charset="0"/>
                          <a:cs typeface="Times New Roman" panose="02020603050405020304" pitchFamily="18" charset="0"/>
                        </a:rPr>
                        <a:t> ( 3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sạch,</a:t>
                      </a:r>
                      <a:r>
                        <a:rPr lang="en-US" sz="2400" b="0" baseline="0" dirty="0">
                          <a:solidFill>
                            <a:srgbClr val="002060"/>
                          </a:solidFill>
                          <a:latin typeface="Times New Roman" panose="02020603050405020304" pitchFamily="18" charset="0"/>
                          <a:cs typeface="Times New Roman" panose="02020603050405020304" pitchFamily="18" charset="0"/>
                        </a:rPr>
                        <a:t> đẹp nhưng còn lỗi chính tả /,Trình bày còn thiếu tự tin</a:t>
                      </a:r>
                    </a:p>
                    <a:p>
                      <a:r>
                        <a:rPr lang="en-US" sz="2400" b="0" baseline="0" dirty="0">
                          <a:solidFill>
                            <a:srgbClr val="002060"/>
                          </a:solidFill>
                          <a:latin typeface="Times New Roman" panose="02020603050405020304" pitchFamily="18" charset="0"/>
                          <a:cs typeface="Times New Roman" panose="02020603050405020304" pitchFamily="18" charset="0"/>
                        </a:rPr>
                        <a:t>    ( 2,5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Chưa</a:t>
                      </a:r>
                      <a:r>
                        <a:rPr lang="en-US" sz="2400" b="0" baseline="0" dirty="0">
                          <a:solidFill>
                            <a:srgbClr val="002060"/>
                          </a:solidFill>
                          <a:latin typeface="Times New Roman" panose="02020603050405020304" pitchFamily="18" charset="0"/>
                          <a:cs typeface="Times New Roman" panose="02020603050405020304" pitchFamily="18" charset="0"/>
                        </a:rPr>
                        <a:t> đẹp, trình bày chưa rõ ràng, có lỗi chính tả.Trình bày còn ấp úng</a:t>
                      </a:r>
                    </a:p>
                    <a:p>
                      <a:r>
                        <a:rPr lang="en-US" sz="2400" b="0" dirty="0">
                          <a:solidFill>
                            <a:srgbClr val="002060"/>
                          </a:solidFill>
                          <a:latin typeface="Times New Roman" panose="02020603050405020304" pitchFamily="18" charset="0"/>
                          <a:cs typeface="Times New Roman" panose="02020603050405020304" pitchFamily="18" charset="0"/>
                        </a:rPr>
                        <a:t> (1.5 điểm)</a:t>
                      </a:r>
                    </a:p>
                  </a:txBody>
                  <a:tcPr marL="91437" marR="91437"/>
                </a:tc>
                <a:extLst>
                  <a:ext uri="{0D108BD9-81ED-4DB2-BD59-A6C34878D82A}">
                    <a16:rowId xmlns="" xmlns:a16="http://schemas.microsoft.com/office/drawing/2014/main" val="10002"/>
                  </a:ext>
                </a:extLst>
              </a:tr>
              <a:tr h="1310285">
                <a:tc>
                  <a:txBody>
                    <a:bodyPr/>
                    <a:lstStyle/>
                    <a:p>
                      <a:r>
                        <a:rPr lang="en-US" sz="2400" b="1" dirty="0">
                          <a:solidFill>
                            <a:srgbClr val="002060"/>
                          </a:solidFill>
                          <a:latin typeface="Times New Roman" panose="02020603050405020304" pitchFamily="18" charset="0"/>
                          <a:cs typeface="Times New Roman" panose="02020603050405020304" pitchFamily="18" charset="0"/>
                        </a:rPr>
                        <a:t>3. </a:t>
                      </a:r>
                      <a:r>
                        <a:rPr lang="en-US" sz="2400" b="1" dirty="0" err="1">
                          <a:solidFill>
                            <a:srgbClr val="002060"/>
                          </a:solidFill>
                          <a:latin typeface="Times New Roman" panose="02020603050405020304" pitchFamily="18" charset="0"/>
                          <a:cs typeface="Times New Roman" panose="02020603050405020304" pitchFamily="18" charset="0"/>
                        </a:rPr>
                        <a:t>Thời</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gian</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sớm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hoặc</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hạn</a:t>
                      </a:r>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 ( 1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chậm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quá</a:t>
                      </a:r>
                      <a:r>
                        <a:rPr lang="en-US" sz="2400" b="0" baseline="0" dirty="0">
                          <a:solidFill>
                            <a:srgbClr val="002060"/>
                          </a:solidFill>
                          <a:latin typeface="Times New Roman" panose="02020603050405020304" pitchFamily="18" charset="0"/>
                          <a:cs typeface="Times New Roman" panose="02020603050405020304" pitchFamily="18" charset="0"/>
                        </a:rPr>
                        <a:t> 1 </a:t>
                      </a:r>
                      <a:r>
                        <a:rPr lang="en-US" sz="2400" b="0" baseline="0" dirty="0" err="1">
                          <a:solidFill>
                            <a:srgbClr val="002060"/>
                          </a:solidFill>
                          <a:latin typeface="Times New Roman" panose="02020603050405020304" pitchFamily="18" charset="0"/>
                          <a:cs typeface="Times New Roman" panose="02020603050405020304" pitchFamily="18" charset="0"/>
                        </a:rPr>
                        <a:t>phút</a:t>
                      </a:r>
                      <a:endParaRPr lang="en-US" sz="2400" b="0" baseline="0" dirty="0">
                        <a:solidFill>
                          <a:srgbClr val="002060"/>
                        </a:solidFill>
                        <a:latin typeface="Times New Roman" panose="02020603050405020304" pitchFamily="18" charset="0"/>
                        <a:cs typeface="Times New Roman" panose="02020603050405020304" pitchFamily="18" charset="0"/>
                      </a:endParaRPr>
                    </a:p>
                    <a:p>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   ( 0,75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chậm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hơn</a:t>
                      </a:r>
                      <a:r>
                        <a:rPr lang="en-US" sz="2400" b="0" baseline="0" dirty="0">
                          <a:solidFill>
                            <a:srgbClr val="002060"/>
                          </a:solidFill>
                          <a:latin typeface="Times New Roman" panose="02020603050405020304" pitchFamily="18" charset="0"/>
                          <a:cs typeface="Times New Roman" panose="02020603050405020304" pitchFamily="18" charset="0"/>
                        </a:rPr>
                        <a:t> 2 </a:t>
                      </a:r>
                      <a:r>
                        <a:rPr lang="en-US" sz="2400" b="0" baseline="0" dirty="0" err="1">
                          <a:solidFill>
                            <a:srgbClr val="002060"/>
                          </a:solidFill>
                          <a:latin typeface="Times New Roman" panose="02020603050405020304" pitchFamily="18" charset="0"/>
                          <a:cs typeface="Times New Roman" panose="02020603050405020304" pitchFamily="18" charset="0"/>
                        </a:rPr>
                        <a:t>phút</a:t>
                      </a:r>
                      <a:endParaRPr lang="en-US" sz="2400" b="0" baseline="0" dirty="0">
                        <a:solidFill>
                          <a:srgbClr val="002060"/>
                        </a:solidFill>
                        <a:latin typeface="Times New Roman" panose="02020603050405020304" pitchFamily="18" charset="0"/>
                        <a:cs typeface="Times New Roman" panose="02020603050405020304" pitchFamily="18" charset="0"/>
                      </a:endParaRPr>
                    </a:p>
                    <a:p>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dirty="0">
                          <a:solidFill>
                            <a:srgbClr val="002060"/>
                          </a:solidFill>
                          <a:latin typeface="Times New Roman" panose="02020603050405020304" pitchFamily="18" charset="0"/>
                          <a:cs typeface="Times New Roman" panose="02020603050405020304" pitchFamily="18" charset="0"/>
                        </a:rPr>
                        <a:t>  ( 0,5 điểm)</a:t>
                      </a:r>
                    </a:p>
                  </a:txBody>
                  <a:tcPr marL="91437" marR="91437"/>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7797907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9980" y="2018437"/>
            <a:ext cx="6410036" cy="171739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Lom khom dưới núi,  tiều vài chú</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Lác đác bên sông, chợ mấy nhà</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p:cNvCxnSpPr/>
          <p:nvPr/>
        </p:nvCxnSpPr>
        <p:spPr>
          <a:xfrm flipV="1">
            <a:off x="5559398" y="2607932"/>
            <a:ext cx="1801091" cy="18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193449" y="3634591"/>
            <a:ext cx="211050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14322" y="2555816"/>
            <a:ext cx="546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TR-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t>
            </a:r>
          </a:p>
        </p:txBody>
      </p:sp>
      <p:sp>
        <p:nvSpPr>
          <p:cNvPr id="22" name="Rectangle 21"/>
          <p:cNvSpPr/>
          <p:nvPr/>
        </p:nvSpPr>
        <p:spPr>
          <a:xfrm>
            <a:off x="2328650" y="4486156"/>
            <a:ext cx="2174012" cy="23292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TỪ LÁY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(Lom khom, lác đác)</a:t>
            </a:r>
          </a:p>
        </p:txBody>
      </p:sp>
      <p:sp>
        <p:nvSpPr>
          <p:cNvPr id="23" name="Rectangle 22"/>
          <p:cNvSpPr/>
          <p:nvPr/>
        </p:nvSpPr>
        <p:spPr>
          <a:xfrm>
            <a:off x="7196471" y="4482195"/>
            <a:ext cx="2219572" cy="23138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ĐẢO NGỮ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(V_C)</a:t>
            </a:r>
          </a:p>
        </p:txBody>
      </p:sp>
      <p:sp>
        <p:nvSpPr>
          <p:cNvPr id="24" name="Rectangle 23"/>
          <p:cNvSpPr/>
          <p:nvPr/>
        </p:nvSpPr>
        <p:spPr>
          <a:xfrm>
            <a:off x="4779803" y="4500736"/>
            <a:ext cx="2216725" cy="23146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LƯỢNG TỪ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Vài, mấy)</a:t>
            </a:r>
          </a:p>
        </p:txBody>
      </p:sp>
      <p:sp>
        <p:nvSpPr>
          <p:cNvPr id="25" name="Rectangle 24"/>
          <p:cNvSpPr/>
          <p:nvPr/>
        </p:nvSpPr>
        <p:spPr>
          <a:xfrm>
            <a:off x="9636229" y="4482195"/>
            <a:ext cx="2287733" cy="23130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NGHỆ THUẬT ĐỐI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p:cNvSpPr/>
          <p:nvPr/>
        </p:nvSpPr>
        <p:spPr>
          <a:xfrm>
            <a:off x="1638562" y="451683"/>
            <a:ext cx="7509164" cy="1249573"/>
          </a:xfrm>
          <a:prstGeom prst="rect">
            <a:avLst/>
          </a:prstGeom>
        </p:spPr>
        <p:txBody>
          <a:bodyPr wrap="square">
            <a:spAutoFit/>
          </a:bodyPr>
          <a:lstStyle/>
          <a:p>
            <a:pPr marL="342900" lvl="0" indent="-342900" fontAlgn="base">
              <a:spcBef>
                <a:spcPct val="20000"/>
              </a:spcBef>
              <a:spcAft>
                <a:spcPct val="0"/>
              </a:spcAft>
              <a:buClr>
                <a:srgbClr val="E3E3FF"/>
              </a:buClr>
            </a:pPr>
            <a:r>
              <a:rPr lang="en-US" altLang="en-US" sz="3200" b="1" dirty="0">
                <a:solidFill>
                  <a:prstClr val="black"/>
                </a:solidFill>
                <a:latin typeface="Times New Roman" panose="02020603050405020304" pitchFamily="18" charset="0"/>
                <a:cs typeface="Times New Roman" panose="02020603050405020304" pitchFamily="18" charset="0"/>
              </a:rPr>
              <a:t>Bước tới Đèo Ngang, bóng xế tà,</a:t>
            </a:r>
          </a:p>
          <a:p>
            <a:pPr marL="342900" lvl="0" indent="-342900" fontAlgn="base">
              <a:spcBef>
                <a:spcPct val="20000"/>
              </a:spcBef>
              <a:spcAft>
                <a:spcPct val="0"/>
              </a:spcAft>
              <a:buClr>
                <a:srgbClr val="E3E3FF"/>
              </a:buClr>
            </a:pPr>
            <a:r>
              <a:rPr lang="en-US" altLang="en-US" sz="3200" b="1" dirty="0">
                <a:solidFill>
                  <a:prstClr val="black"/>
                </a:solidFill>
                <a:latin typeface="Times New Roman" panose="02020603050405020304" pitchFamily="18" charset="0"/>
                <a:cs typeface="Times New Roman" panose="02020603050405020304" pitchFamily="18" charset="0"/>
              </a:rPr>
              <a:t>Cỏ cây chen đá, lá chen hoa</a:t>
            </a:r>
            <a:r>
              <a:rPr lang="en-US" altLang="en-US" sz="3600" b="1" dirty="0">
                <a:solidFill>
                  <a:prstClr val="black"/>
                </a:solidFill>
                <a:latin typeface="Times New Roman" panose="02020603050405020304" pitchFamily="18" charset="0"/>
                <a:cs typeface="Times New Roman" panose="02020603050405020304" pitchFamily="18" charset="0"/>
              </a:rPr>
              <a:t>.</a:t>
            </a:r>
          </a:p>
        </p:txBody>
      </p:sp>
      <p:cxnSp>
        <p:nvCxnSpPr>
          <p:cNvPr id="15" name="Straight Connector 14"/>
          <p:cNvCxnSpPr/>
          <p:nvPr/>
        </p:nvCxnSpPr>
        <p:spPr>
          <a:xfrm>
            <a:off x="3093290" y="1664653"/>
            <a:ext cx="863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5035235" y="1664665"/>
            <a:ext cx="863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5446329" y="1007736"/>
            <a:ext cx="1750142" cy="1966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4486157"/>
            <a:ext cx="2174012" cy="23292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prstClr val="black"/>
                </a:solidFill>
                <a:latin typeface="Times New Roman" panose="02020603050405020304" pitchFamily="18" charset="0"/>
                <a:cs typeface="Times New Roman" panose="02020603050405020304" pitchFamily="18" charset="0"/>
              </a:rPr>
              <a:t>ĐIỆP NGỮ</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FF0000"/>
                </a:solidFill>
                <a:latin typeface="Times New Roman" panose="02020603050405020304" pitchFamily="18" charset="0"/>
                <a:cs typeface="Times New Roman" panose="02020603050405020304" pitchFamily="18" charset="0"/>
              </a:rPr>
              <a:t>( Chen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latin typeface="Times New Roman" panose="02020603050405020304" pitchFamily="18" charset="0"/>
                <a:cs typeface="Times New Roman" panose="02020603050405020304" pitchFamily="18" charset="0"/>
              </a:rPr>
              <a:t>LIỆT KÊ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dirty="0">
                <a:ln>
                  <a:noFill/>
                </a:ln>
                <a:solidFill>
                  <a:srgbClr val="FF0000"/>
                </a:solidFill>
                <a:effectLst/>
                <a:uLnTx/>
                <a:uFillTx/>
                <a:latin typeface="Times New Roman" panose="02020603050405020304" pitchFamily="18" charset="0"/>
                <a:ea typeface="+mn-ea"/>
                <a:cs typeface="Times New Roman" panose="02020603050405020304" pitchFamily="18" charset="0"/>
              </a:rPr>
              <a:t> Cỏ, cây, lá, đá, hoa...)</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ight Brace 2"/>
          <p:cNvSpPr/>
          <p:nvPr/>
        </p:nvSpPr>
        <p:spPr>
          <a:xfrm>
            <a:off x="7611109" y="633058"/>
            <a:ext cx="238907" cy="103160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971692" y="587435"/>
            <a:ext cx="4044462" cy="1077218"/>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Thiên nhiên hoang vắng, hiu hắt, gợi buồn</a:t>
            </a:r>
          </a:p>
        </p:txBody>
      </p:sp>
      <p:cxnSp>
        <p:nvCxnSpPr>
          <p:cNvPr id="26" name="Straight Connector 25"/>
          <p:cNvCxnSpPr/>
          <p:nvPr/>
        </p:nvCxnSpPr>
        <p:spPr>
          <a:xfrm flipV="1">
            <a:off x="1723999" y="2598695"/>
            <a:ext cx="1801091" cy="18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23999" y="3634591"/>
            <a:ext cx="15701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82807" y="3634591"/>
            <a:ext cx="546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TR-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t>
            </a:r>
          </a:p>
        </p:txBody>
      </p:sp>
      <p:cxnSp>
        <p:nvCxnSpPr>
          <p:cNvPr id="32" name="Straight Connector 31"/>
          <p:cNvCxnSpPr/>
          <p:nvPr/>
        </p:nvCxnSpPr>
        <p:spPr>
          <a:xfrm flipV="1">
            <a:off x="3781398" y="2598695"/>
            <a:ext cx="1412051" cy="673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3525090" y="3634591"/>
            <a:ext cx="1256147"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1756747" y="2799977"/>
            <a:ext cx="6740063"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B           B       T        T       B     B      T </a:t>
            </a:r>
          </a:p>
        </p:txBody>
      </p:sp>
      <p:sp>
        <p:nvSpPr>
          <p:cNvPr id="36" name="TextBox 35"/>
          <p:cNvSpPr txBox="1"/>
          <p:nvPr/>
        </p:nvSpPr>
        <p:spPr>
          <a:xfrm>
            <a:off x="1722727" y="3834646"/>
            <a:ext cx="6740063"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T       T      B        B       T     T       B </a:t>
            </a:r>
          </a:p>
        </p:txBody>
      </p:sp>
      <p:sp>
        <p:nvSpPr>
          <p:cNvPr id="37" name="Right Brace 36"/>
          <p:cNvSpPr/>
          <p:nvPr/>
        </p:nvSpPr>
        <p:spPr>
          <a:xfrm>
            <a:off x="7737839" y="2353932"/>
            <a:ext cx="238907" cy="137354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8026051" y="2326541"/>
            <a:ext cx="4044462" cy="1569660"/>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Bóng dáng con người thưa thớt; cuộc sống tiêu điều</a:t>
            </a:r>
          </a:p>
        </p:txBody>
      </p:sp>
    </p:spTree>
    <p:custDataLst>
      <p:tags r:id="rId1"/>
    </p:custDataLst>
    <p:extLst>
      <p:ext uri="{BB962C8B-B14F-4D97-AF65-F5344CB8AC3E}">
        <p14:creationId xmlns:p14="http://schemas.microsoft.com/office/powerpoint/2010/main" val="284843228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circle(in)">
                                      <p:cBhvr>
                                        <p:cTn id="31" dur="20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par>
                                <p:cTn id="40" presetID="2" presetClass="entr" presetSubtype="4"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circle(in)">
                                      <p:cBhvr>
                                        <p:cTn id="56" dur="2000"/>
                                        <p:tgtEl>
                                          <p:spTgt spid="4"/>
                                        </p:tgtEl>
                                      </p:cBhvr>
                                    </p:animEffect>
                                  </p:childTnLst>
                                </p:cTn>
                              </p:par>
                              <p:par>
                                <p:cTn id="57" presetID="6" presetClass="entr" presetSubtype="16"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ircle(in)">
                                      <p:cBhvr>
                                        <p:cTn id="59" dur="2000"/>
                                        <p:tgtEl>
                                          <p:spTgt spid="5"/>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circle(in)">
                                      <p:cBhvr>
                                        <p:cTn id="62" dur="20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ppt_x"/>
                                          </p:val>
                                        </p:tav>
                                        <p:tav tm="100000">
                                          <p:val>
                                            <p:strVal val="#ppt_x"/>
                                          </p:val>
                                        </p:tav>
                                      </p:tavLst>
                                    </p:anim>
                                    <p:anim calcmode="lin" valueType="num">
                                      <p:cBhvr additive="base">
                                        <p:cTn id="8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circle(in)">
                                      <p:cBhvr>
                                        <p:cTn id="92" dur="20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circle(in)">
                                      <p:cBhvr>
                                        <p:cTn id="97" dur="2000"/>
                                        <p:tgtEl>
                                          <p:spTgt spid="35"/>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circle(in)">
                                      <p:cBhvr>
                                        <p:cTn id="100" dur="2000"/>
                                        <p:tgtEl>
                                          <p:spTgt spid="36"/>
                                        </p:tgtEl>
                                      </p:cBhvr>
                                    </p:animEffect>
                                  </p:childTnLst>
                                </p:cTn>
                              </p:par>
                              <p:par>
                                <p:cTn id="101" presetID="6" presetClass="entr" presetSubtype="16" fill="hold" nodeType="withEffect">
                                  <p:stCondLst>
                                    <p:cond delay="0"/>
                                  </p:stCondLst>
                                  <p:childTnLst>
                                    <p:set>
                                      <p:cBhvr>
                                        <p:cTn id="102" dur="1" fill="hold">
                                          <p:stCondLst>
                                            <p:cond delay="0"/>
                                          </p:stCondLst>
                                        </p:cTn>
                                        <p:tgtEl>
                                          <p:spTgt spid="38">
                                            <p:txEl>
                                              <p:pRg st="0" end="0"/>
                                            </p:txEl>
                                          </p:spTgt>
                                        </p:tgtEl>
                                        <p:attrNameLst>
                                          <p:attrName>style.visibility</p:attrName>
                                        </p:attrNameLst>
                                      </p:cBhvr>
                                      <p:to>
                                        <p:strVal val="visible"/>
                                      </p:to>
                                    </p:set>
                                    <p:animEffect transition="in" filter="circle(in)">
                                      <p:cBhvr>
                                        <p:cTn id="103"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3" grpId="0" animBg="1"/>
      <p:bldP spid="24" grpId="0" animBg="1"/>
      <p:bldP spid="25" grpId="0" animBg="1"/>
      <p:bldP spid="18" grpId="0" animBg="1"/>
      <p:bldP spid="3" grpId="0" animBg="1"/>
      <p:bldP spid="31" grpId="0"/>
      <p:bldP spid="35" grpId="0"/>
      <p:bldP spid="36" grpId="0"/>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5815" y="226443"/>
            <a:ext cx="11467638" cy="1030410"/>
          </a:xfrm>
          <a:prstGeom prst="rect">
            <a:avLst/>
          </a:prstGeom>
        </p:spPr>
        <p:txBody>
          <a:bodyPr wrap="square">
            <a:spAutoFit/>
          </a:bodyPr>
          <a:lstStyle/>
          <a:p>
            <a:pPr indent="317500" algn="just">
              <a:lnSpc>
                <a:spcPct val="127000"/>
              </a:lnSpc>
              <a:spcAft>
                <a:spcPts val="200"/>
              </a:spcAft>
            </a:pPr>
            <a:r>
              <a:rPr lang="en-US" sz="2400" b="1" dirty="0">
                <a:solidFill>
                  <a:srgbClr val="333333"/>
                </a:solidFill>
                <a:latin typeface=".VnTime"/>
                <a:ea typeface="Times New Roman" panose="02020603050405020304" pitchFamily="18" charset="0"/>
                <a:cs typeface="Times New Roman" panose="02020603050405020304" pitchFamily="18" charset="0"/>
              </a:rPr>
              <a:t>Câu hỏi 1.</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Kẻ bảng vào vở theo mẫu dưới đây và điền nội dung về một số yếu tố thi luật của thể thơ thất ngôn bát cú Đường luật thể hiện qua bài thơ Thu điếu của Nguyễn Khuyến:</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88625909"/>
              </p:ext>
            </p:extLst>
          </p:nvPr>
        </p:nvGraphicFramePr>
        <p:xfrm>
          <a:off x="962527" y="1359568"/>
          <a:ext cx="10888578" cy="5229747"/>
        </p:xfrm>
        <a:graphic>
          <a:graphicData uri="http://schemas.openxmlformats.org/drawingml/2006/table">
            <a:tbl>
              <a:tblPr firstRow="1" firstCol="1" bandRow="1">
                <a:tableStyleId>{5C22544A-7EE6-4342-B048-85BDC9FD1C3A}</a:tableStyleId>
              </a:tblPr>
              <a:tblGrid>
                <a:gridCol w="1004998"/>
                <a:gridCol w="3444279"/>
                <a:gridCol w="2545768"/>
                <a:gridCol w="1048257"/>
                <a:gridCol w="1347762"/>
                <a:gridCol w="1497514"/>
              </a:tblGrid>
              <a:tr h="581083">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Luật bằng trắc</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Niêm</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Vần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Nhịp</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Đối</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B-B-T-T-T-B-B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 1 và 5</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Eo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2/2/3</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rowSpan="8">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nắng xuống- trời lên.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T-T-B-B-T-T-B</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 2 và 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Eo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3/2/2</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3</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T-T-B-B-B-T-T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2/3/2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4</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T-B-T-T-T-B-B</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 4 và 8</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Eo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2/3/2</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5</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B-B-B-T-B-B-T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Câu 5 và 7</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2/2/3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6</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T-T-B-B-T-T-B</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Eo</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2/2/3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7</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T-T-B-B-B-T-T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2/2/3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r h="581083">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8</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T-B-T-T-T-B-B</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Eo</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2/2/3</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vMerge="1">
                  <a:txBody>
                    <a:bodyPr/>
                    <a:lstStyle/>
                    <a:p>
                      <a:endParaRPr lang="en-US"/>
                    </a:p>
                  </a:txBody>
                  <a:tcPr/>
                </a:tc>
              </a:tr>
            </a:tbl>
          </a:graphicData>
        </a:graphic>
      </p:graphicFrame>
      <p:sp>
        <p:nvSpPr>
          <p:cNvPr id="7" name="Rectangle 1"/>
          <p:cNvSpPr>
            <a:spLocks noChangeArrowheads="1"/>
          </p:cNvSpPr>
          <p:nvPr/>
        </p:nvSpPr>
        <p:spPr bwMode="auto">
          <a:xfrm>
            <a:off x="4019550" y="2613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64581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6028303"/>
          </a:xfrm>
        </p:spPr>
        <p:txBody>
          <a:bodyPr/>
          <a:lstStyle/>
          <a:p>
            <a:pPr marL="0" indent="0" algn="ctr">
              <a:buNone/>
            </a:pPr>
            <a:r>
              <a:rPr lang="en-US" b="1" dirty="0">
                <a:solidFill>
                  <a:srgbClr val="0070C0"/>
                </a:solidFill>
                <a:latin typeface="Times New Roman" pitchFamily="18" charset="0"/>
                <a:cs typeface="Times New Roman" pitchFamily="18" charset="0"/>
              </a:rPr>
              <a:t>PHIẾU BÀI TẬP SỐ 1</a:t>
            </a:r>
          </a:p>
          <a:p>
            <a:pPr marL="0" indent="0">
              <a:buNone/>
            </a:pPr>
            <a:endParaRPr lang="en-US" dirty="0">
              <a:solidFill>
                <a:srgbClr val="0070C0"/>
              </a:solidFill>
              <a:latin typeface="Times New Roman" pitchFamily="18" charset="0"/>
              <a:cs typeface="Times New Roman" pitchFamily="18" charset="0"/>
            </a:endParaRPr>
          </a:p>
        </p:txBody>
      </p:sp>
      <p:graphicFrame>
        <p:nvGraphicFramePr>
          <p:cNvPr id="4" name="Table 3"/>
          <p:cNvGraphicFramePr>
            <a:graphicFrameLocks noGrp="1"/>
          </p:cNvGraphicFramePr>
          <p:nvPr>
            <p:extLst/>
          </p:nvPr>
        </p:nvGraphicFramePr>
        <p:xfrm>
          <a:off x="386367" y="798489"/>
          <a:ext cx="11313264" cy="5282024"/>
        </p:xfrm>
        <a:graphic>
          <a:graphicData uri="http://schemas.openxmlformats.org/drawingml/2006/table">
            <a:tbl>
              <a:tblPr firstRow="1" bandRow="1">
                <a:tableStyleId>{5C22544A-7EE6-4342-B048-85BDC9FD1C3A}</a:tableStyleId>
              </a:tblPr>
              <a:tblGrid>
                <a:gridCol w="1987954">
                  <a:extLst>
                    <a:ext uri="{9D8B030D-6E8A-4147-A177-3AD203B41FA5}">
                      <a16:colId xmlns="" xmlns:a16="http://schemas.microsoft.com/office/drawing/2014/main" val="20000"/>
                    </a:ext>
                  </a:extLst>
                </a:gridCol>
                <a:gridCol w="3277112">
                  <a:extLst>
                    <a:ext uri="{9D8B030D-6E8A-4147-A177-3AD203B41FA5}">
                      <a16:colId xmlns="" xmlns:a16="http://schemas.microsoft.com/office/drawing/2014/main" val="20001"/>
                    </a:ext>
                  </a:extLst>
                </a:gridCol>
                <a:gridCol w="3219882">
                  <a:extLst>
                    <a:ext uri="{9D8B030D-6E8A-4147-A177-3AD203B41FA5}">
                      <a16:colId xmlns="" xmlns:a16="http://schemas.microsoft.com/office/drawing/2014/main" val="20002"/>
                    </a:ext>
                  </a:extLst>
                </a:gridCol>
                <a:gridCol w="2828316">
                  <a:extLst>
                    <a:ext uri="{9D8B030D-6E8A-4147-A177-3AD203B41FA5}">
                      <a16:colId xmlns="" xmlns:a16="http://schemas.microsoft.com/office/drawing/2014/main" val="20003"/>
                    </a:ext>
                  </a:extLst>
                </a:gridCol>
              </a:tblGrid>
              <a:tr h="1182986">
                <a:tc>
                  <a:txBody>
                    <a:bodyPr/>
                    <a:lstStyle/>
                    <a:p>
                      <a:pPr algn="ctr"/>
                      <a:r>
                        <a:rPr lang="en-US" sz="2400" dirty="0">
                          <a:solidFill>
                            <a:srgbClr val="FF6600"/>
                          </a:solidFill>
                          <a:latin typeface="Times New Roman" pitchFamily="18" charset="0"/>
                          <a:cs typeface="Times New Roman" pitchFamily="18" charset="0"/>
                        </a:rPr>
                        <a:t>Câu</a:t>
                      </a:r>
                      <a:r>
                        <a:rPr lang="en-US" sz="2400" baseline="0" dirty="0">
                          <a:solidFill>
                            <a:srgbClr val="FF6600"/>
                          </a:solidFill>
                          <a:latin typeface="Times New Roman" pitchFamily="18" charset="0"/>
                          <a:cs typeface="Times New Roman" pitchFamily="18" charset="0"/>
                        </a:rPr>
                        <a:t> thơ</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Từ</a:t>
                      </a:r>
                      <a:r>
                        <a:rPr lang="en-US" sz="2400" baseline="0" dirty="0">
                          <a:solidFill>
                            <a:srgbClr val="FF6600"/>
                          </a:solidFill>
                          <a:latin typeface="Times New Roman" pitchFamily="18" charset="0"/>
                          <a:cs typeface="Times New Roman" pitchFamily="18" charset="0"/>
                        </a:rPr>
                        <a:t> ngữ miêu tả thiên nhiên và con người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Biện</a:t>
                      </a:r>
                      <a:r>
                        <a:rPr lang="en-US" sz="2400" baseline="0" dirty="0">
                          <a:solidFill>
                            <a:srgbClr val="FF6600"/>
                          </a:solidFill>
                          <a:latin typeface="Times New Roman" pitchFamily="18" charset="0"/>
                          <a:cs typeface="Times New Roman" pitchFamily="18" charset="0"/>
                        </a:rPr>
                        <a:t> pháp nghệ thuật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en-US" sz="2400" dirty="0">
                          <a:solidFill>
                            <a:srgbClr val="FF6600"/>
                          </a:solidFill>
                          <a:latin typeface="Times New Roman" pitchFamily="18" charset="0"/>
                          <a:cs typeface="Times New Roman" pitchFamily="18" charset="0"/>
                        </a:rPr>
                        <a:t>Nội</a:t>
                      </a:r>
                      <a:r>
                        <a:rPr lang="en-US" sz="2400" baseline="0" dirty="0">
                          <a:solidFill>
                            <a:srgbClr val="FF6600"/>
                          </a:solidFill>
                          <a:latin typeface="Times New Roman" pitchFamily="18" charset="0"/>
                          <a:cs typeface="Times New Roman" pitchFamily="18" charset="0"/>
                        </a:rPr>
                        <a:t> dung </a:t>
                      </a:r>
                      <a:endParaRPr lang="en-US" sz="2400" dirty="0">
                        <a:solidFill>
                          <a:srgbClr val="FF6600"/>
                        </a:solidFill>
                        <a:latin typeface="Times New Roman" pitchFamily="18" charset="0"/>
                        <a:cs typeface="Times New Roman" pitchFamily="18" charset="0"/>
                      </a:endParaRPr>
                    </a:p>
                  </a:txBody>
                  <a:tcPr>
                    <a:solidFill>
                      <a:schemeClr val="accent2">
                        <a:lumMod val="40000"/>
                        <a:lumOff val="60000"/>
                      </a:schemeClr>
                    </a:solidFill>
                  </a:tcPr>
                </a:tc>
                <a:extLst>
                  <a:ext uri="{0D108BD9-81ED-4DB2-BD59-A6C34878D82A}">
                    <a16:rowId xmlns="" xmlns:a16="http://schemas.microsoft.com/office/drawing/2014/main" val="10000"/>
                  </a:ext>
                </a:extLst>
              </a:tr>
              <a:tr h="1585973">
                <a:tc>
                  <a:txBody>
                    <a:bodyPr/>
                    <a:lstStyle/>
                    <a:p>
                      <a:pPr algn="ctr"/>
                      <a:r>
                        <a:rPr lang="en-US" sz="2400" dirty="0">
                          <a:latin typeface="Times New Roman" pitchFamily="18" charset="0"/>
                          <a:cs typeface="Times New Roman" pitchFamily="18" charset="0"/>
                        </a:rPr>
                        <a:t>Hai câu</a:t>
                      </a:r>
                      <a:r>
                        <a:rPr lang="en-US" sz="2400" baseline="0" dirty="0">
                          <a:latin typeface="Times New Roman" pitchFamily="18" charset="0"/>
                          <a:cs typeface="Times New Roman" pitchFamily="18" charset="0"/>
                        </a:rPr>
                        <a:t> đề </a:t>
                      </a:r>
                      <a:endParaRPr lang="en-US" sz="2400" dirty="0">
                        <a:latin typeface="Times New Roman" pitchFamily="18" charset="0"/>
                        <a:cs typeface="Times New Roman" pitchFamily="18" charset="0"/>
                      </a:endParaRPr>
                    </a:p>
                  </a:txBody>
                  <a:tcPr/>
                </a:tc>
                <a:tc>
                  <a:txBody>
                    <a:bodyPr/>
                    <a:lstStyle/>
                    <a:p>
                      <a:pPr algn="ctr"/>
                      <a:r>
                        <a:rPr lang="en-US" sz="2400" dirty="0" err="1">
                          <a:latin typeface="Times New Roman" pitchFamily="18" charset="0"/>
                          <a:cs typeface="Times New Roman" pitchFamily="18" charset="0"/>
                        </a:rPr>
                        <a:t>Cảnh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vật</a:t>
                      </a:r>
                      <a:r>
                        <a:rPr lang="en-US" sz="2400" baseline="0" dirty="0">
                          <a:latin typeface="Times New Roman" pitchFamily="18" charset="0"/>
                          <a:cs typeface="Times New Roman" pitchFamily="18" charset="0"/>
                        </a:rPr>
                        <a:t> : </a:t>
                      </a:r>
                      <a:r>
                        <a:rPr lang="en-US" sz="2400" baseline="0" dirty="0" err="1">
                          <a:latin typeface="Times New Roman" pitchFamily="18" charset="0"/>
                          <a:cs typeface="Times New Roman" pitchFamily="18" charset="0"/>
                        </a:rPr>
                        <a:t>cỏ</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cây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hoa</a:t>
                      </a:r>
                      <a:endParaRPr lang="en-US" sz="2400" dirty="0">
                        <a:latin typeface="Times New Roman" pitchFamily="18" charset="0"/>
                        <a:cs typeface="Times New Roman" pitchFamily="18" charset="0"/>
                      </a:endParaRPr>
                    </a:p>
                  </a:txBody>
                  <a:tcPr/>
                </a:tc>
                <a:tc>
                  <a:txBody>
                    <a:bodyPr/>
                    <a:lstStyle/>
                    <a:p>
                      <a:pPr algn="ctr"/>
                      <a:r>
                        <a:rPr lang="en-US" sz="2400" dirty="0" err="1">
                          <a:latin typeface="Times New Roman" pitchFamily="18" charset="0"/>
                          <a:cs typeface="Times New Roman" pitchFamily="18" charset="0"/>
                        </a:rPr>
                        <a:t>Liệt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kê</a:t>
                      </a:r>
                      <a:endParaRPr lang="en-US" sz="2400" baseline="0" dirty="0">
                        <a:latin typeface="Times New Roman" pitchFamily="18" charset="0"/>
                        <a:cs typeface="Times New Roman" pitchFamily="18" charset="0"/>
                      </a:endParaRPr>
                    </a:p>
                    <a:p>
                      <a:pPr algn="ctr"/>
                      <a:r>
                        <a:rPr lang="en-US" sz="2400" baseline="0" dirty="0" err="1">
                          <a:latin typeface="Times New Roman" pitchFamily="18" charset="0"/>
                          <a:cs typeface="Times New Roman" pitchFamily="18" charset="0"/>
                        </a:rPr>
                        <a:t>Điệp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từ</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chen</a:t>
                      </a:r>
                      <a:r>
                        <a:rPr lang="en-US" sz="2400" baseline="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c>
                  <a:txBody>
                    <a:bodyPr/>
                    <a:lstStyle/>
                    <a:p>
                      <a:pPr algn="ct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rậm</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rạp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hoang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hiu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hắt</a:t>
                      </a:r>
                      <a:endParaRPr 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2513065">
                <a:tc>
                  <a:txBody>
                    <a:bodyPr/>
                    <a:lstStyle/>
                    <a:p>
                      <a:pPr algn="ctr"/>
                      <a:r>
                        <a:rPr lang="en-US" sz="2400" dirty="0">
                          <a:latin typeface="Times New Roman" pitchFamily="18" charset="0"/>
                          <a:cs typeface="Times New Roman" pitchFamily="18" charset="0"/>
                        </a:rPr>
                        <a:t>Hai câu</a:t>
                      </a:r>
                      <a:r>
                        <a:rPr lang="en-US" sz="2400" baseline="0" dirty="0">
                          <a:latin typeface="Times New Roman" pitchFamily="18" charset="0"/>
                          <a:cs typeface="Times New Roman" pitchFamily="18" charset="0"/>
                        </a:rPr>
                        <a:t> thực </a:t>
                      </a:r>
                      <a:endParaRPr lang="en-US" sz="240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Cảnh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vật</a:t>
                      </a:r>
                      <a:r>
                        <a:rPr lang="en-US" sz="2400" baseline="0" dirty="0">
                          <a:latin typeface="Times New Roman" pitchFamily="18" charset="0"/>
                          <a:cs typeface="Times New Roman" pitchFamily="18" charset="0"/>
                        </a:rPr>
                        <a:t> : </a:t>
                      </a:r>
                      <a:r>
                        <a:rPr lang="en-US" sz="2400" baseline="0" dirty="0" err="1">
                          <a:latin typeface="Times New Roman" pitchFamily="18" charset="0"/>
                          <a:cs typeface="Times New Roman" pitchFamily="18" charset="0"/>
                        </a:rPr>
                        <a:t>núi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sông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chợ</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nhà</a:t>
                      </a:r>
                      <a:r>
                        <a:rPr lang="en-US" sz="2400" baseline="0" dirty="0">
                          <a:latin typeface="Times New Roman" pitchFamily="18" charset="0"/>
                          <a:cs typeface="Times New Roman" pitchFamily="18" charset="0"/>
                        </a:rPr>
                        <a:t> </a:t>
                      </a:r>
                    </a:p>
                    <a:p>
                      <a:pPr algn="ctr"/>
                      <a:r>
                        <a:rPr lang="en-US" sz="2400" baseline="0" dirty="0">
                          <a:latin typeface="Times New Roman" pitchFamily="18" charset="0"/>
                          <a:cs typeface="Times New Roman" pitchFamily="18" charset="0"/>
                        </a:rPr>
                        <a:t>- Con </a:t>
                      </a:r>
                      <a:r>
                        <a:rPr lang="en-US" sz="2400" baseline="0" dirty="0" err="1">
                          <a:latin typeface="Times New Roman" pitchFamily="18" charset="0"/>
                          <a:cs typeface="Times New Roman" pitchFamily="18" charset="0"/>
                        </a:rPr>
                        <a:t>người</a:t>
                      </a:r>
                      <a:r>
                        <a:rPr lang="en-US" sz="2400" baseline="0" dirty="0">
                          <a:latin typeface="Times New Roman" pitchFamily="18" charset="0"/>
                          <a:cs typeface="Times New Roman" pitchFamily="18" charset="0"/>
                        </a:rPr>
                        <a:t> : </a:t>
                      </a:r>
                      <a:r>
                        <a:rPr lang="en-US" sz="2400" baseline="0" dirty="0" err="1">
                          <a:latin typeface="Times New Roman" pitchFamily="18" charset="0"/>
                          <a:cs typeface="Times New Roman" pitchFamily="18" charset="0"/>
                        </a:rPr>
                        <a:t>tiều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vài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chú</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chợ</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mấy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nhà</a:t>
                      </a:r>
                      <a:endParaRPr lang="en-US" sz="2400" baseline="0"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r>
                        <a:rPr lang="en-US" sz="2400" dirty="0" err="1">
                          <a:latin typeface="Times New Roman" pitchFamily="18" charset="0"/>
                          <a:cs typeface="Times New Roman" pitchFamily="18" charset="0"/>
                        </a:rPr>
                        <a:t>Từ</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láy</a:t>
                      </a:r>
                      <a:endParaRPr lang="en-US" sz="2400" baseline="0" dirty="0">
                        <a:latin typeface="Times New Roman" pitchFamily="18" charset="0"/>
                        <a:cs typeface="Times New Roman" pitchFamily="18" charset="0"/>
                      </a:endParaRPr>
                    </a:p>
                    <a:p>
                      <a:pPr algn="ctr"/>
                      <a:r>
                        <a:rPr lang="en-US" sz="2400" baseline="0" dirty="0" err="1">
                          <a:latin typeface="Times New Roman" pitchFamily="18" charset="0"/>
                          <a:cs typeface="Times New Roman" pitchFamily="18" charset="0"/>
                        </a:rPr>
                        <a:t>Đảo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ngữ</a:t>
                      </a:r>
                      <a:endParaRPr lang="en-US" sz="2400" baseline="0" dirty="0">
                        <a:latin typeface="Times New Roman" pitchFamily="18" charset="0"/>
                        <a:cs typeface="Times New Roman" pitchFamily="18" charset="0"/>
                      </a:endParaRPr>
                    </a:p>
                    <a:p>
                      <a:pPr algn="ctr"/>
                      <a:r>
                        <a:rPr lang="en-US" sz="2400" baseline="0" dirty="0" err="1">
                          <a:latin typeface="Times New Roman" pitchFamily="18" charset="0"/>
                          <a:cs typeface="Times New Roman" pitchFamily="18" charset="0"/>
                        </a:rPr>
                        <a:t>Lượng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từ</a:t>
                      </a:r>
                      <a:endParaRPr lang="en-US" sz="2400" baseline="0" dirty="0">
                        <a:latin typeface="Times New Roman" pitchFamily="18" charset="0"/>
                        <a:cs typeface="Times New Roman" pitchFamily="18" charset="0"/>
                      </a:endParaRPr>
                    </a:p>
                    <a:p>
                      <a:pPr algn="ctr"/>
                      <a:r>
                        <a:rPr lang="en-US" sz="2400" baseline="0" dirty="0" err="1">
                          <a:latin typeface="Times New Roman" pitchFamily="18" charset="0"/>
                          <a:cs typeface="Times New Roman" pitchFamily="18" charset="0"/>
                        </a:rPr>
                        <a:t>Đối</a:t>
                      </a:r>
                      <a:r>
                        <a:rPr lang="en-US" sz="2400" baseline="0" dirty="0">
                          <a:latin typeface="Times New Roman" pitchFamily="18" charset="0"/>
                          <a:cs typeface="Times New Roman" pitchFamily="18" charset="0"/>
                        </a:rPr>
                        <a:t> </a:t>
                      </a:r>
                    </a:p>
                  </a:txBody>
                  <a:tcPr>
                    <a:solidFill>
                      <a:schemeClr val="accent4">
                        <a:lumMod val="60000"/>
                        <a:lumOff val="40000"/>
                      </a:schemeClr>
                    </a:solidFill>
                  </a:tcPr>
                </a:tc>
                <a:tc>
                  <a:txBody>
                    <a:bodyPr/>
                    <a:lstStyle/>
                    <a:p>
                      <a:pPr algn="ctr"/>
                      <a:r>
                        <a:rPr lang="en-US" sz="2400" dirty="0" err="1">
                          <a:latin typeface="Times New Roman" pitchFamily="18" charset="0"/>
                          <a:cs typeface="Times New Roman" pitchFamily="18" charset="0"/>
                        </a:rPr>
                        <a:t>Thấp</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thoáng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có</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sự</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sống</a:t>
                      </a:r>
                      <a:r>
                        <a:rPr lang="en-US" sz="2400" baseline="0" dirty="0">
                          <a:latin typeface="Times New Roman" pitchFamily="18" charset="0"/>
                          <a:cs typeface="Times New Roman" pitchFamily="18" charset="0"/>
                        </a:rPr>
                        <a:t> con </a:t>
                      </a:r>
                      <a:r>
                        <a:rPr lang="en-US" sz="2400" baseline="0" dirty="0" err="1">
                          <a:latin typeface="Times New Roman" pitchFamily="18" charset="0"/>
                          <a:cs typeface="Times New Roman" pitchFamily="18" charset="0"/>
                        </a:rPr>
                        <a:t>người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nhưng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thưa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thớt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ít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ỏi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buồn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tẻ</a:t>
                      </a:r>
                      <a:endParaRPr lang="en-US" sz="2400" dirty="0">
                        <a:latin typeface="Times New Roman" pitchFamily="18" charset="0"/>
                        <a:cs typeface="Times New Roman" pitchFamily="18" charset="0"/>
                      </a:endParaRPr>
                    </a:p>
                  </a:txBody>
                  <a:tcPr>
                    <a:solidFill>
                      <a:schemeClr val="accent4">
                        <a:lumMod val="60000"/>
                        <a:lumOff val="40000"/>
                      </a:schemeClr>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15212686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p:cNvSpPr txBox="1">
            <a:spLocks noChangeArrowheads="1"/>
          </p:cNvSpPr>
          <p:nvPr/>
        </p:nvSpPr>
        <p:spPr bwMode="auto">
          <a:xfrm>
            <a:off x="805289" y="311374"/>
            <a:ext cx="10752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i="1" dirty="0" err="1">
                <a:solidFill>
                  <a:srgbClr val="C00000"/>
                </a:solidFill>
                <a:latin typeface="Times New Roman" pitchFamily="18" charset="0"/>
                <a:cs typeface="Times New Roman" pitchFamily="18" charset="0"/>
              </a:rPr>
              <a:t>Bảng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tiêu</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chí</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đánh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giá</a:t>
            </a:r>
            <a:r>
              <a:rPr lang="en-US" sz="2400" b="1" i="1" dirty="0">
                <a:solidFill>
                  <a:srgbClr val="C00000"/>
                </a:solidFill>
                <a:latin typeface="Times New Roman" pitchFamily="18" charset="0"/>
                <a:cs typeface="Times New Roman" pitchFamily="18" charset="0"/>
              </a:rPr>
              <a:t> SP </a:t>
            </a:r>
            <a:r>
              <a:rPr lang="en-US" sz="2400" b="1" i="1" dirty="0" err="1">
                <a:solidFill>
                  <a:srgbClr val="C00000"/>
                </a:solidFill>
                <a:latin typeface="Times New Roman" pitchFamily="18" charset="0"/>
                <a:cs typeface="Times New Roman" pitchFamily="18" charset="0"/>
              </a:rPr>
              <a:t>của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học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sinh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khi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Thảo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luận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nhóm</a:t>
            </a:r>
            <a:endParaRPr lang="en-US" sz="2400" b="1" i="1" dirty="0">
              <a:solidFill>
                <a:srgbClr val="C0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805289" y="1030310"/>
          <a:ext cx="10515242" cy="5316399"/>
        </p:xfrm>
        <a:graphic>
          <a:graphicData uri="http://schemas.openxmlformats.org/drawingml/2006/table">
            <a:tbl>
              <a:tblPr firstRow="1" bandRow="1">
                <a:tableStyleId>{5940675A-B579-460E-94D1-54222C63F5DA}</a:tableStyleId>
              </a:tblPr>
              <a:tblGrid>
                <a:gridCol w="1623927">
                  <a:extLst>
                    <a:ext uri="{9D8B030D-6E8A-4147-A177-3AD203B41FA5}">
                      <a16:colId xmlns="" xmlns:a16="http://schemas.microsoft.com/office/drawing/2014/main" val="20000"/>
                    </a:ext>
                  </a:extLst>
                </a:gridCol>
                <a:gridCol w="2907098">
                  <a:extLst>
                    <a:ext uri="{9D8B030D-6E8A-4147-A177-3AD203B41FA5}">
                      <a16:colId xmlns="" xmlns:a16="http://schemas.microsoft.com/office/drawing/2014/main" val="20001"/>
                    </a:ext>
                  </a:extLst>
                </a:gridCol>
                <a:gridCol w="3065408">
                  <a:extLst>
                    <a:ext uri="{9D8B030D-6E8A-4147-A177-3AD203B41FA5}">
                      <a16:colId xmlns="" xmlns:a16="http://schemas.microsoft.com/office/drawing/2014/main" val="20002"/>
                    </a:ext>
                  </a:extLst>
                </a:gridCol>
                <a:gridCol w="2918809">
                  <a:extLst>
                    <a:ext uri="{9D8B030D-6E8A-4147-A177-3AD203B41FA5}">
                      <a16:colId xmlns="" xmlns:a16="http://schemas.microsoft.com/office/drawing/2014/main" val="20003"/>
                    </a:ext>
                  </a:extLst>
                </a:gridCol>
              </a:tblGrid>
              <a:tr h="531394">
                <a:tc>
                  <a:txBody>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chí</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1 (Tốt)</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2   ( khá)        </a:t>
                      </a:r>
                      <a:endParaRPr lang="en-US" sz="2400" b="1" dirty="0">
                        <a:latin typeface="Times New Roman" panose="02020603050405020304" pitchFamily="18" charset="0"/>
                        <a:cs typeface="Times New Roman" panose="02020603050405020304" pitchFamily="18" charset="0"/>
                      </a:endParaRPr>
                    </a:p>
                  </a:txBody>
                  <a:tcPr marL="91437" marR="91437"/>
                </a:tc>
                <a:tc>
                  <a:txBody>
                    <a:bodyPr/>
                    <a:lstStyle/>
                    <a:p>
                      <a:r>
                        <a:rPr lang="en-US" sz="2400" b="1" dirty="0">
                          <a:latin typeface="Times New Roman" panose="02020603050405020304" pitchFamily="18" charset="0"/>
                          <a:cs typeface="Times New Roman" panose="02020603050405020304" pitchFamily="18" charset="0"/>
                        </a:rPr>
                        <a:t> Mức</a:t>
                      </a:r>
                      <a:r>
                        <a:rPr lang="en-US" sz="2400" b="1" baseline="0" dirty="0">
                          <a:latin typeface="Times New Roman" panose="02020603050405020304" pitchFamily="18" charset="0"/>
                          <a:cs typeface="Times New Roman" panose="02020603050405020304" pitchFamily="18" charset="0"/>
                        </a:rPr>
                        <a:t> độ 3 (đạt)</a:t>
                      </a:r>
                      <a:endParaRPr lang="en-US" sz="2400" b="1" dirty="0">
                        <a:latin typeface="Times New Roman" panose="02020603050405020304" pitchFamily="18" charset="0"/>
                        <a:cs typeface="Times New Roman" panose="02020603050405020304" pitchFamily="18" charset="0"/>
                      </a:endParaRPr>
                    </a:p>
                  </a:txBody>
                  <a:tcPr marL="91437" marR="91437"/>
                </a:tc>
                <a:extLst>
                  <a:ext uri="{0D108BD9-81ED-4DB2-BD59-A6C34878D82A}">
                    <a16:rowId xmlns="" xmlns:a16="http://schemas.microsoft.com/office/drawing/2014/main" val="10000"/>
                  </a:ext>
                </a:extLst>
              </a:tr>
              <a:tr h="1310285">
                <a:tc>
                  <a:txBody>
                    <a:bodyPr/>
                    <a:lstStyle/>
                    <a:p>
                      <a:r>
                        <a:rPr lang="en-US" sz="2400" b="1" dirty="0">
                          <a:solidFill>
                            <a:srgbClr val="002060"/>
                          </a:solidFill>
                          <a:latin typeface="Times New Roman" panose="02020603050405020304" pitchFamily="18" charset="0"/>
                          <a:cs typeface="Times New Roman" panose="02020603050405020304" pitchFamily="18" charset="0"/>
                        </a:rPr>
                        <a:t>1. </a:t>
                      </a:r>
                      <a:r>
                        <a:rPr lang="en-US" sz="2400" b="1" dirty="0" err="1">
                          <a:solidFill>
                            <a:srgbClr val="002060"/>
                          </a:solidFill>
                          <a:latin typeface="Times New Roman" panose="02020603050405020304" pitchFamily="18" charset="0"/>
                          <a:cs typeface="Times New Roman" panose="02020603050405020304" pitchFamily="18" charset="0"/>
                        </a:rPr>
                        <a:t>Nội</a:t>
                      </a:r>
                      <a:r>
                        <a:rPr lang="en-US" sz="2400" b="1" baseline="0" dirty="0">
                          <a:solidFill>
                            <a:srgbClr val="002060"/>
                          </a:solidFill>
                          <a:latin typeface="Times New Roman" panose="02020603050405020304" pitchFamily="18" charset="0"/>
                          <a:cs typeface="Times New Roman" panose="02020603050405020304" pitchFamily="18" charset="0"/>
                        </a:rPr>
                        <a:t> dung</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và đầy đủ nội dung </a:t>
                      </a:r>
                      <a:r>
                        <a:rPr lang="en-US" sz="2400" b="0" dirty="0">
                          <a:solidFill>
                            <a:srgbClr val="002060"/>
                          </a:solidFill>
                          <a:latin typeface="Times New Roman" panose="02020603050405020304" pitchFamily="18" charset="0"/>
                          <a:cs typeface="Times New Roman" panose="02020603050405020304" pitchFamily="18" charset="0"/>
                        </a:rPr>
                        <a:t>(6 điểm  )              </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dirty="0">
                          <a:solidFill>
                            <a:srgbClr val="002060"/>
                          </a:solidFill>
                          <a:latin typeface="Times New Roman" panose="02020603050405020304" pitchFamily="18" charset="0"/>
                          <a:cs typeface="Times New Roman" panose="02020603050405020304" pitchFamily="18" charset="0"/>
                        </a:rPr>
                        <a:t>                                   </a:t>
                      </a: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nhưng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còn</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thiếu</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một</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hai</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nội</a:t>
                      </a:r>
                      <a:r>
                        <a:rPr lang="en-US" sz="2400" b="0" baseline="0" dirty="0">
                          <a:solidFill>
                            <a:srgbClr val="002060"/>
                          </a:solidFill>
                          <a:latin typeface="Times New Roman" panose="02020603050405020304" pitchFamily="18" charset="0"/>
                          <a:cs typeface="Times New Roman" panose="02020603050405020304" pitchFamily="18" charset="0"/>
                        </a:rPr>
                        <a:t> dung </a:t>
                      </a:r>
                      <a:r>
                        <a:rPr lang="en-US" sz="2400" b="0" baseline="0" dirty="0" err="1">
                          <a:solidFill>
                            <a:srgbClr val="002060"/>
                          </a:solidFill>
                          <a:latin typeface="Times New Roman" panose="02020603050405020304" pitchFamily="18" charset="0"/>
                          <a:cs typeface="Times New Roman" panose="02020603050405020304" pitchFamily="18" charset="0"/>
                        </a:rPr>
                        <a:t>theo</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yêu</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cầu</a:t>
                      </a:r>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(5,0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err="1">
                          <a:solidFill>
                            <a:srgbClr val="002060"/>
                          </a:solidFill>
                          <a:latin typeface="Times New Roman" panose="02020603050405020304" pitchFamily="18" charset="0"/>
                          <a:cs typeface="Times New Roman" panose="02020603050405020304" pitchFamily="18" charset="0"/>
                        </a:rPr>
                        <a:t>Còn</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một</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số</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nội</a:t>
                      </a:r>
                      <a:r>
                        <a:rPr lang="en-US" sz="2400" b="0" baseline="0" dirty="0">
                          <a:solidFill>
                            <a:srgbClr val="002060"/>
                          </a:solidFill>
                          <a:latin typeface="Times New Roman" panose="02020603050405020304" pitchFamily="18" charset="0"/>
                          <a:cs typeface="Times New Roman" panose="02020603050405020304" pitchFamily="18" charset="0"/>
                        </a:rPr>
                        <a:t> dung </a:t>
                      </a:r>
                      <a:r>
                        <a:rPr lang="en-US" sz="2400" b="0" baseline="0" dirty="0" err="1">
                          <a:solidFill>
                            <a:srgbClr val="002060"/>
                          </a:solidFill>
                          <a:latin typeface="Times New Roman" panose="02020603050405020304" pitchFamily="18" charset="0"/>
                          <a:cs typeface="Times New Roman" panose="02020603050405020304" pitchFamily="18" charset="0"/>
                        </a:rPr>
                        <a:t>chưa</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chính</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xác</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thiếu</a:t>
                      </a:r>
                      <a:r>
                        <a:rPr lang="en-US" sz="2400" b="0" baseline="0" dirty="0">
                          <a:solidFill>
                            <a:srgbClr val="002060"/>
                          </a:solidFill>
                          <a:latin typeface="Times New Roman" panose="02020603050405020304" pitchFamily="18" charset="0"/>
                          <a:cs typeface="Times New Roman" panose="02020603050405020304" pitchFamily="18" charset="0"/>
                        </a:rPr>
                        <a:t> ý</a:t>
                      </a:r>
                      <a:endParaRPr lang="en-US" sz="2400" b="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(3,0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extLst>
                  <a:ext uri="{0D108BD9-81ED-4DB2-BD59-A6C34878D82A}">
                    <a16:rowId xmlns="" xmlns:a16="http://schemas.microsoft.com/office/drawing/2014/main" val="10001"/>
                  </a:ext>
                </a:extLst>
              </a:tr>
              <a:tr h="1703371">
                <a:tc>
                  <a:txBody>
                    <a:bodyPr/>
                    <a:lstStyle/>
                    <a:p>
                      <a:r>
                        <a:rPr 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thức</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Sạch,</a:t>
                      </a:r>
                      <a:r>
                        <a:rPr lang="en-US" sz="2400" b="0" baseline="0" dirty="0">
                          <a:solidFill>
                            <a:srgbClr val="002060"/>
                          </a:solidFill>
                          <a:latin typeface="Times New Roman" panose="02020603050405020304" pitchFamily="18" charset="0"/>
                          <a:cs typeface="Times New Roman" panose="02020603050405020304" pitchFamily="18" charset="0"/>
                        </a:rPr>
                        <a:t> đẹp, đúng chính tả /.Trình bày lưu loát, tự tin</a:t>
                      </a:r>
                    </a:p>
                    <a:p>
                      <a:r>
                        <a:rPr lang="en-US" sz="2400" b="0" baseline="0" dirty="0">
                          <a:solidFill>
                            <a:srgbClr val="002060"/>
                          </a:solidFill>
                          <a:latin typeface="Times New Roman" panose="02020603050405020304" pitchFamily="18" charset="0"/>
                          <a:cs typeface="Times New Roman" panose="02020603050405020304" pitchFamily="18" charset="0"/>
                        </a:rPr>
                        <a:t> ( 3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sạch,</a:t>
                      </a:r>
                      <a:r>
                        <a:rPr lang="en-US" sz="2400" b="0" baseline="0" dirty="0">
                          <a:solidFill>
                            <a:srgbClr val="002060"/>
                          </a:solidFill>
                          <a:latin typeface="Times New Roman" panose="02020603050405020304" pitchFamily="18" charset="0"/>
                          <a:cs typeface="Times New Roman" panose="02020603050405020304" pitchFamily="18" charset="0"/>
                        </a:rPr>
                        <a:t> đẹp nhưng còn lỗi chính tả /,Trình bày còn thiếu tự tin</a:t>
                      </a:r>
                    </a:p>
                    <a:p>
                      <a:r>
                        <a:rPr lang="en-US" sz="2400" b="0" baseline="0" dirty="0">
                          <a:solidFill>
                            <a:srgbClr val="002060"/>
                          </a:solidFill>
                          <a:latin typeface="Times New Roman" panose="02020603050405020304" pitchFamily="18" charset="0"/>
                          <a:cs typeface="Times New Roman" panose="02020603050405020304" pitchFamily="18" charset="0"/>
                        </a:rPr>
                        <a:t>    ( 2,5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Chưa</a:t>
                      </a:r>
                      <a:r>
                        <a:rPr lang="en-US" sz="2400" b="0" baseline="0" dirty="0">
                          <a:solidFill>
                            <a:srgbClr val="002060"/>
                          </a:solidFill>
                          <a:latin typeface="Times New Roman" panose="02020603050405020304" pitchFamily="18" charset="0"/>
                          <a:cs typeface="Times New Roman" panose="02020603050405020304" pitchFamily="18" charset="0"/>
                        </a:rPr>
                        <a:t> đẹp, trình bày chưa rõ ràng, có lỗi chính tả.Trình bày còn ấp úng</a:t>
                      </a:r>
                    </a:p>
                    <a:p>
                      <a:r>
                        <a:rPr lang="en-US" sz="2400" b="0" dirty="0">
                          <a:solidFill>
                            <a:srgbClr val="002060"/>
                          </a:solidFill>
                          <a:latin typeface="Times New Roman" panose="02020603050405020304" pitchFamily="18" charset="0"/>
                          <a:cs typeface="Times New Roman" panose="02020603050405020304" pitchFamily="18" charset="0"/>
                        </a:rPr>
                        <a:t> (1.5 điểm)</a:t>
                      </a:r>
                    </a:p>
                  </a:txBody>
                  <a:tcPr marL="91437" marR="91437"/>
                </a:tc>
                <a:extLst>
                  <a:ext uri="{0D108BD9-81ED-4DB2-BD59-A6C34878D82A}">
                    <a16:rowId xmlns="" xmlns:a16="http://schemas.microsoft.com/office/drawing/2014/main" val="10002"/>
                  </a:ext>
                </a:extLst>
              </a:tr>
              <a:tr h="1310285">
                <a:tc>
                  <a:txBody>
                    <a:bodyPr/>
                    <a:lstStyle/>
                    <a:p>
                      <a:r>
                        <a:rPr lang="en-US" sz="2400" b="1" dirty="0">
                          <a:solidFill>
                            <a:srgbClr val="002060"/>
                          </a:solidFill>
                          <a:latin typeface="Times New Roman" panose="02020603050405020304" pitchFamily="18" charset="0"/>
                          <a:cs typeface="Times New Roman" panose="02020603050405020304" pitchFamily="18" charset="0"/>
                        </a:rPr>
                        <a:t>3. </a:t>
                      </a:r>
                      <a:r>
                        <a:rPr lang="en-US" sz="2400" b="1" dirty="0" err="1">
                          <a:solidFill>
                            <a:srgbClr val="002060"/>
                          </a:solidFill>
                          <a:latin typeface="Times New Roman" panose="02020603050405020304" pitchFamily="18" charset="0"/>
                          <a:cs typeface="Times New Roman" panose="02020603050405020304" pitchFamily="18" charset="0"/>
                        </a:rPr>
                        <a:t>Thời</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gian</a:t>
                      </a:r>
                      <a:endParaRPr lang="en-US" sz="2400" b="1"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sớm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hoặc</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đúng</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hạn</a:t>
                      </a:r>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 ( 1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chậm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quá</a:t>
                      </a:r>
                      <a:r>
                        <a:rPr lang="en-US" sz="2400" b="0" baseline="0" dirty="0">
                          <a:solidFill>
                            <a:srgbClr val="002060"/>
                          </a:solidFill>
                          <a:latin typeface="Times New Roman" panose="02020603050405020304" pitchFamily="18" charset="0"/>
                          <a:cs typeface="Times New Roman" panose="02020603050405020304" pitchFamily="18" charset="0"/>
                        </a:rPr>
                        <a:t> 1 </a:t>
                      </a:r>
                      <a:r>
                        <a:rPr lang="en-US" sz="2400" b="0" baseline="0" dirty="0" err="1">
                          <a:solidFill>
                            <a:srgbClr val="002060"/>
                          </a:solidFill>
                          <a:latin typeface="Times New Roman" panose="02020603050405020304" pitchFamily="18" charset="0"/>
                          <a:cs typeface="Times New Roman" panose="02020603050405020304" pitchFamily="18" charset="0"/>
                        </a:rPr>
                        <a:t>phút</a:t>
                      </a:r>
                      <a:endParaRPr lang="en-US" sz="2400" b="0" baseline="0" dirty="0">
                        <a:solidFill>
                          <a:srgbClr val="002060"/>
                        </a:solidFill>
                        <a:latin typeface="Times New Roman" panose="02020603050405020304" pitchFamily="18" charset="0"/>
                        <a:cs typeface="Times New Roman" panose="02020603050405020304" pitchFamily="18" charset="0"/>
                      </a:endParaRPr>
                    </a:p>
                    <a:p>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baseline="0" dirty="0">
                          <a:solidFill>
                            <a:srgbClr val="002060"/>
                          </a:solidFill>
                          <a:latin typeface="Times New Roman" panose="02020603050405020304" pitchFamily="18" charset="0"/>
                          <a:cs typeface="Times New Roman" panose="02020603050405020304" pitchFamily="18" charset="0"/>
                        </a:rPr>
                        <a:t>   ( 0,75 điểm)</a:t>
                      </a:r>
                      <a:endParaRPr lang="en-US" sz="2400" b="0" dirty="0">
                        <a:solidFill>
                          <a:srgbClr val="002060"/>
                        </a:solidFill>
                        <a:latin typeface="Times New Roman" panose="02020603050405020304" pitchFamily="18" charset="0"/>
                        <a:cs typeface="Times New Roman" panose="02020603050405020304" pitchFamily="18" charset="0"/>
                      </a:endParaRPr>
                    </a:p>
                  </a:txBody>
                  <a:tcPr marL="91437" marR="91437"/>
                </a:tc>
                <a:tc>
                  <a:txBody>
                    <a:bodyPr/>
                    <a:lstStyle/>
                    <a:p>
                      <a:r>
                        <a:rPr lang="en-US" sz="2400" b="0" dirty="0">
                          <a:solidFill>
                            <a:srgbClr val="002060"/>
                          </a:solidFill>
                          <a:latin typeface="Times New Roman" panose="02020603050405020304" pitchFamily="18" charset="0"/>
                          <a:cs typeface="Times New Roman" panose="02020603050405020304" pitchFamily="18" charset="0"/>
                        </a:rPr>
                        <a:t> </a:t>
                      </a:r>
                      <a:r>
                        <a:rPr lang="en-US" sz="2400" b="0" dirty="0" err="1">
                          <a:solidFill>
                            <a:srgbClr val="002060"/>
                          </a:solidFill>
                          <a:latin typeface="Times New Roman" panose="02020603050405020304" pitchFamily="18" charset="0"/>
                          <a:cs typeface="Times New Roman" panose="02020603050405020304" pitchFamily="18" charset="0"/>
                        </a:rPr>
                        <a:t>Nộp</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chậm</a:t>
                      </a:r>
                      <a:r>
                        <a:rPr lang="en-US" sz="2400" b="0" baseline="0" dirty="0">
                          <a:solidFill>
                            <a:srgbClr val="002060"/>
                          </a:solidFill>
                          <a:latin typeface="Times New Roman" panose="02020603050405020304" pitchFamily="18" charset="0"/>
                          <a:cs typeface="Times New Roman" panose="02020603050405020304" pitchFamily="18" charset="0"/>
                        </a:rPr>
                        <a:t> </a:t>
                      </a:r>
                      <a:r>
                        <a:rPr lang="en-US" sz="2400" b="0" baseline="0" dirty="0" err="1">
                          <a:solidFill>
                            <a:srgbClr val="002060"/>
                          </a:solidFill>
                          <a:latin typeface="Times New Roman" panose="02020603050405020304" pitchFamily="18" charset="0"/>
                          <a:cs typeface="Times New Roman" panose="02020603050405020304" pitchFamily="18" charset="0"/>
                        </a:rPr>
                        <a:t>hơn</a:t>
                      </a:r>
                      <a:r>
                        <a:rPr lang="en-US" sz="2400" b="0" baseline="0" dirty="0">
                          <a:solidFill>
                            <a:srgbClr val="002060"/>
                          </a:solidFill>
                          <a:latin typeface="Times New Roman" panose="02020603050405020304" pitchFamily="18" charset="0"/>
                          <a:cs typeface="Times New Roman" panose="02020603050405020304" pitchFamily="18" charset="0"/>
                        </a:rPr>
                        <a:t> 2 </a:t>
                      </a:r>
                      <a:r>
                        <a:rPr lang="en-US" sz="2400" b="0" baseline="0" dirty="0" err="1">
                          <a:solidFill>
                            <a:srgbClr val="002060"/>
                          </a:solidFill>
                          <a:latin typeface="Times New Roman" panose="02020603050405020304" pitchFamily="18" charset="0"/>
                          <a:cs typeface="Times New Roman" panose="02020603050405020304" pitchFamily="18" charset="0"/>
                        </a:rPr>
                        <a:t>phút</a:t>
                      </a:r>
                      <a:endParaRPr lang="en-US" sz="2400" b="0" baseline="0" dirty="0">
                        <a:solidFill>
                          <a:srgbClr val="002060"/>
                        </a:solidFill>
                        <a:latin typeface="Times New Roman" panose="02020603050405020304" pitchFamily="18" charset="0"/>
                        <a:cs typeface="Times New Roman" panose="02020603050405020304" pitchFamily="18" charset="0"/>
                      </a:endParaRPr>
                    </a:p>
                    <a:p>
                      <a:endParaRPr lang="en-US" sz="2400" b="0" baseline="0" dirty="0">
                        <a:solidFill>
                          <a:srgbClr val="002060"/>
                        </a:solidFill>
                        <a:latin typeface="Times New Roman" panose="02020603050405020304" pitchFamily="18" charset="0"/>
                        <a:cs typeface="Times New Roman" panose="02020603050405020304" pitchFamily="18" charset="0"/>
                      </a:endParaRPr>
                    </a:p>
                    <a:p>
                      <a:r>
                        <a:rPr lang="en-US" sz="2400" b="0" dirty="0">
                          <a:solidFill>
                            <a:srgbClr val="002060"/>
                          </a:solidFill>
                          <a:latin typeface="Times New Roman" panose="02020603050405020304" pitchFamily="18" charset="0"/>
                          <a:cs typeface="Times New Roman" panose="02020603050405020304" pitchFamily="18" charset="0"/>
                        </a:rPr>
                        <a:t>  ( 0,5 điểm)</a:t>
                      </a:r>
                    </a:p>
                  </a:txBody>
                  <a:tcPr marL="91437" marR="91437"/>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61211682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23" name="Picture 27" descr="HH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6" name="Picture 30" descr="la 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 descr="Deo_ngang_ha_t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52800"/>
            <a:ext cx="345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7600" y="3352800"/>
            <a:ext cx="345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8" descr="ANd9GcR6tN_zalKEq2YT8O8WFXYimYB9C3akHWdyOZzyUPDsnnEWN1j__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4400" y="3352800"/>
            <a:ext cx="528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3839701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5323"/>
                                        </p:tgtEl>
                                        <p:attrNameLst>
                                          <p:attrName>style.visibility</p:attrName>
                                        </p:attrNameLst>
                                      </p:cBhvr>
                                      <p:to>
                                        <p:strVal val="visible"/>
                                      </p:to>
                                    </p:set>
                                    <p:animEffect transition="in" filter="wheel(4)">
                                      <p:cBhvr>
                                        <p:cTn id="7" dur="2000"/>
                                        <p:tgtEl>
                                          <p:spTgt spid="55323"/>
                                        </p:tgtEl>
                                      </p:cBhvr>
                                    </p:animEffect>
                                  </p:childTnLst>
                                </p:cTn>
                              </p:par>
                              <p:par>
                                <p:cTn id="8" presetID="21" presetClass="entr" presetSubtype="4" fill="hold" nodeType="withEffect">
                                  <p:stCondLst>
                                    <p:cond delay="0"/>
                                  </p:stCondLst>
                                  <p:childTnLst>
                                    <p:set>
                                      <p:cBhvr>
                                        <p:cTn id="9" dur="1" fill="hold">
                                          <p:stCondLst>
                                            <p:cond delay="0"/>
                                          </p:stCondLst>
                                        </p:cTn>
                                        <p:tgtEl>
                                          <p:spTgt spid="117767"/>
                                        </p:tgtEl>
                                        <p:attrNameLst>
                                          <p:attrName>style.visibility</p:attrName>
                                        </p:attrNameLst>
                                      </p:cBhvr>
                                      <p:to>
                                        <p:strVal val="visible"/>
                                      </p:to>
                                    </p:set>
                                    <p:animEffect transition="in" filter="wheel(4)">
                                      <p:cBhvr>
                                        <p:cTn id="10" dur="2000"/>
                                        <p:tgtEl>
                                          <p:spTgt spid="1177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17766"/>
                                        </p:tgtEl>
                                        <p:attrNameLst>
                                          <p:attrName>style.visibility</p:attrName>
                                        </p:attrNameLst>
                                      </p:cBhvr>
                                      <p:to>
                                        <p:strVal val="visible"/>
                                      </p:to>
                                    </p:set>
                                    <p:anim calcmode="lin" valueType="num">
                                      <p:cBhvr>
                                        <p:cTn id="15" dur="1000" fill="hold"/>
                                        <p:tgtEl>
                                          <p:spTgt spid="117766"/>
                                        </p:tgtEl>
                                        <p:attrNameLst>
                                          <p:attrName>ppt_w</p:attrName>
                                        </p:attrNameLst>
                                      </p:cBhvr>
                                      <p:tavLst>
                                        <p:tav tm="0">
                                          <p:val>
                                            <p:fltVal val="0"/>
                                          </p:val>
                                        </p:tav>
                                        <p:tav tm="100000">
                                          <p:val>
                                            <p:strVal val="#ppt_w"/>
                                          </p:val>
                                        </p:tav>
                                      </p:tavLst>
                                    </p:anim>
                                    <p:anim calcmode="lin" valueType="num">
                                      <p:cBhvr>
                                        <p:cTn id="16" dur="1000" fill="hold"/>
                                        <p:tgtEl>
                                          <p:spTgt spid="117766"/>
                                        </p:tgtEl>
                                        <p:attrNameLst>
                                          <p:attrName>ppt_h</p:attrName>
                                        </p:attrNameLst>
                                      </p:cBhvr>
                                      <p:tavLst>
                                        <p:tav tm="0">
                                          <p:val>
                                            <p:fltVal val="0"/>
                                          </p:val>
                                        </p:tav>
                                        <p:tav tm="100000">
                                          <p:val>
                                            <p:strVal val="#ppt_h"/>
                                          </p:val>
                                        </p:tav>
                                      </p:tavLst>
                                    </p:anim>
                                    <p:anim calcmode="lin" valueType="num">
                                      <p:cBhvr>
                                        <p:cTn id="17" dur="1000" fill="hold"/>
                                        <p:tgtEl>
                                          <p:spTgt spid="117766"/>
                                        </p:tgtEl>
                                        <p:attrNameLst>
                                          <p:attrName>style.rotation</p:attrName>
                                        </p:attrNameLst>
                                      </p:cBhvr>
                                      <p:tavLst>
                                        <p:tav tm="0">
                                          <p:val>
                                            <p:fltVal val="90"/>
                                          </p:val>
                                        </p:tav>
                                        <p:tav tm="100000">
                                          <p:val>
                                            <p:fltVal val="0"/>
                                          </p:val>
                                        </p:tav>
                                      </p:tavLst>
                                    </p:anim>
                                    <p:animEffect transition="in" filter="fade">
                                      <p:cBhvr>
                                        <p:cTn id="18" dur="1000"/>
                                        <p:tgtEl>
                                          <p:spTgt spid="117766"/>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55326"/>
                                        </p:tgtEl>
                                        <p:attrNameLst>
                                          <p:attrName>style.visibility</p:attrName>
                                        </p:attrNameLst>
                                      </p:cBhvr>
                                      <p:to>
                                        <p:strVal val="visible"/>
                                      </p:to>
                                    </p:set>
                                    <p:anim calcmode="lin" valueType="num">
                                      <p:cBhvr>
                                        <p:cTn id="21" dur="1000" fill="hold"/>
                                        <p:tgtEl>
                                          <p:spTgt spid="55326"/>
                                        </p:tgtEl>
                                        <p:attrNameLst>
                                          <p:attrName>ppt_w</p:attrName>
                                        </p:attrNameLst>
                                      </p:cBhvr>
                                      <p:tavLst>
                                        <p:tav tm="0">
                                          <p:val>
                                            <p:fltVal val="0"/>
                                          </p:val>
                                        </p:tav>
                                        <p:tav tm="100000">
                                          <p:val>
                                            <p:strVal val="#ppt_w"/>
                                          </p:val>
                                        </p:tav>
                                      </p:tavLst>
                                    </p:anim>
                                    <p:anim calcmode="lin" valueType="num">
                                      <p:cBhvr>
                                        <p:cTn id="22" dur="1000" fill="hold"/>
                                        <p:tgtEl>
                                          <p:spTgt spid="55326"/>
                                        </p:tgtEl>
                                        <p:attrNameLst>
                                          <p:attrName>ppt_h</p:attrName>
                                        </p:attrNameLst>
                                      </p:cBhvr>
                                      <p:tavLst>
                                        <p:tav tm="0">
                                          <p:val>
                                            <p:fltVal val="0"/>
                                          </p:val>
                                        </p:tav>
                                        <p:tav tm="100000">
                                          <p:val>
                                            <p:strVal val="#ppt_h"/>
                                          </p:val>
                                        </p:tav>
                                      </p:tavLst>
                                    </p:anim>
                                    <p:anim calcmode="lin" valueType="num">
                                      <p:cBhvr>
                                        <p:cTn id="23" dur="1000" fill="hold"/>
                                        <p:tgtEl>
                                          <p:spTgt spid="55326"/>
                                        </p:tgtEl>
                                        <p:attrNameLst>
                                          <p:attrName>style.rotation</p:attrName>
                                        </p:attrNameLst>
                                      </p:cBhvr>
                                      <p:tavLst>
                                        <p:tav tm="0">
                                          <p:val>
                                            <p:fltVal val="90"/>
                                          </p:val>
                                        </p:tav>
                                        <p:tav tm="100000">
                                          <p:val>
                                            <p:fltVal val="0"/>
                                          </p:val>
                                        </p:tav>
                                      </p:tavLst>
                                    </p:anim>
                                    <p:animEffect transition="in" filter="fade">
                                      <p:cBhvr>
                                        <p:cTn id="24" dur="1000"/>
                                        <p:tgtEl>
                                          <p:spTgt spid="55326"/>
                                        </p:tgtEl>
                                      </p:cBhvr>
                                    </p:animEffect>
                                  </p:childTnLst>
                                </p:cTn>
                              </p:par>
                              <p:par>
                                <p:cTn id="25" presetID="55" presetClass="entr" presetSubtype="0" fill="hold" nodeType="withEffect">
                                  <p:stCondLst>
                                    <p:cond delay="0"/>
                                  </p:stCondLst>
                                  <p:childTnLst>
                                    <p:set>
                                      <p:cBhvr>
                                        <p:cTn id="26" dur="1" fill="hold">
                                          <p:stCondLst>
                                            <p:cond delay="0"/>
                                          </p:stCondLst>
                                        </p:cTn>
                                        <p:tgtEl>
                                          <p:spTgt spid="117768"/>
                                        </p:tgtEl>
                                        <p:attrNameLst>
                                          <p:attrName>style.visibility</p:attrName>
                                        </p:attrNameLst>
                                      </p:cBhvr>
                                      <p:to>
                                        <p:strVal val="visible"/>
                                      </p:to>
                                    </p:set>
                                    <p:anim calcmode="lin" valueType="num">
                                      <p:cBhvr>
                                        <p:cTn id="27" dur="1000" fill="hold"/>
                                        <p:tgtEl>
                                          <p:spTgt spid="117768"/>
                                        </p:tgtEl>
                                        <p:attrNameLst>
                                          <p:attrName>ppt_w</p:attrName>
                                        </p:attrNameLst>
                                      </p:cBhvr>
                                      <p:tavLst>
                                        <p:tav tm="0">
                                          <p:val>
                                            <p:strVal val="#ppt_w*0.70"/>
                                          </p:val>
                                        </p:tav>
                                        <p:tav tm="100000">
                                          <p:val>
                                            <p:strVal val="#ppt_w"/>
                                          </p:val>
                                        </p:tav>
                                      </p:tavLst>
                                    </p:anim>
                                    <p:anim calcmode="lin" valueType="num">
                                      <p:cBhvr>
                                        <p:cTn id="28" dur="1000" fill="hold"/>
                                        <p:tgtEl>
                                          <p:spTgt spid="117768"/>
                                        </p:tgtEl>
                                        <p:attrNameLst>
                                          <p:attrName>ppt_h</p:attrName>
                                        </p:attrNameLst>
                                      </p:cBhvr>
                                      <p:tavLst>
                                        <p:tav tm="0">
                                          <p:val>
                                            <p:strVal val="#ppt_h"/>
                                          </p:val>
                                        </p:tav>
                                        <p:tav tm="100000">
                                          <p:val>
                                            <p:strVal val="#ppt_h"/>
                                          </p:val>
                                        </p:tav>
                                      </p:tavLst>
                                    </p:anim>
                                    <p:animEffect transition="in" filter="fade">
                                      <p:cBhvr>
                                        <p:cTn id="29" dur="1000"/>
                                        <p:tgtEl>
                                          <p:spTgt spid="11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Thục Hán đệ nhất mưu thần: Pháp Chính chứ không phải Khổng Minh?"/>
          <p:cNvPicPr>
            <a:picLocks noChangeAspect="1" noChangeArrowheads="1"/>
          </p:cNvPicPr>
          <p:nvPr/>
        </p:nvPicPr>
        <p:blipFill>
          <a:blip r:embed="rId4"/>
          <a:srcRect/>
          <a:stretch>
            <a:fillRect/>
          </a:stretch>
        </p:blipFill>
        <p:spPr bwMode="auto">
          <a:xfrm>
            <a:off x="8070850" y="113114"/>
            <a:ext cx="4121150" cy="5038725"/>
          </a:xfrm>
          <a:prstGeom prst="rect">
            <a:avLst/>
          </a:prstGeom>
          <a:noFill/>
          <a:ln w="9525">
            <a:noFill/>
            <a:miter lim="800000"/>
            <a:headEnd/>
            <a:tailEnd/>
          </a:ln>
        </p:spPr>
      </p:pic>
      <p:pic>
        <p:nvPicPr>
          <p:cNvPr id="5" name="Picture 4"/>
          <p:cNvPicPr>
            <a:picLocks noChangeAspect="1"/>
          </p:cNvPicPr>
          <p:nvPr/>
        </p:nvPicPr>
        <p:blipFill>
          <a:blip r:embed="rId5"/>
          <a:stretch>
            <a:fillRect/>
          </a:stretch>
        </p:blipFill>
        <p:spPr>
          <a:xfrm>
            <a:off x="40536" y="955663"/>
            <a:ext cx="2713419" cy="2578335"/>
          </a:xfrm>
          <a:prstGeom prst="rect">
            <a:avLst/>
          </a:prstGeom>
          <a:effectLst>
            <a:softEdge rad="635000"/>
          </a:effectLst>
        </p:spPr>
      </p:pic>
      <p:sp>
        <p:nvSpPr>
          <p:cNvPr id="8" name="TextBox 7"/>
          <p:cNvSpPr txBox="1">
            <a:spLocks noChangeArrowheads="1"/>
          </p:cNvSpPr>
          <p:nvPr/>
        </p:nvSpPr>
        <p:spPr bwMode="auto">
          <a:xfrm>
            <a:off x="2448048" y="1748732"/>
            <a:ext cx="5604433" cy="1938992"/>
          </a:xfrm>
          <a:prstGeom prst="rect">
            <a:avLst/>
          </a:prstGeom>
          <a:noFill/>
          <a:ln w="9525">
            <a:noFill/>
            <a:miter lim="800000"/>
            <a:headEnd/>
            <a:tailEnd/>
          </a:ln>
        </p:spPr>
        <p:txBody>
          <a:bodyPr wrap="square">
            <a:spAutoFit/>
          </a:bodyPr>
          <a:lstStyle/>
          <a:p>
            <a:pPr algn="just"/>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quyên</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a:t>
            </a:r>
          </a:p>
        </p:txBody>
      </p:sp>
      <p:pic>
        <p:nvPicPr>
          <p:cNvPr id="10" name="Picture 9"/>
          <p:cNvPicPr>
            <a:picLocks noChangeAspect="1"/>
          </p:cNvPicPr>
          <p:nvPr/>
        </p:nvPicPr>
        <p:blipFill>
          <a:blip r:embed="rId6"/>
          <a:srcRect/>
          <a:stretch>
            <a:fillRect/>
          </a:stretch>
        </p:blipFill>
        <p:spPr bwMode="auto">
          <a:xfrm>
            <a:off x="953730" y="-561195"/>
            <a:ext cx="8969375" cy="2513013"/>
          </a:xfrm>
          <a:prstGeom prst="rect">
            <a:avLst/>
          </a:prstGeom>
          <a:noFill/>
          <a:ln w="9525">
            <a:noFill/>
            <a:miter lim="800000"/>
            <a:headEnd/>
            <a:tailEnd/>
          </a:ln>
        </p:spPr>
      </p:pic>
      <p:sp>
        <p:nvSpPr>
          <p:cNvPr id="2" name="TextBox 1"/>
          <p:cNvSpPr txBox="1"/>
          <p:nvPr/>
        </p:nvSpPr>
        <p:spPr>
          <a:xfrm>
            <a:off x="452660" y="3992449"/>
            <a:ext cx="8279216" cy="830997"/>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 Con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-&gt;</a:t>
            </a:r>
            <a:r>
              <a:rPr lang="en-US" sz="2400" dirty="0" err="1">
                <a:solidFill>
                  <a:srgbClr val="FF0000"/>
                </a:solidFill>
                <a:latin typeface="Times New Roman" pitchFamily="18" charset="0"/>
                <a:cs typeface="Times New Roman" pitchFamily="18" charset="0"/>
              </a:rPr>
              <a:t>tiếng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-&gt;</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-&gt; </a:t>
            </a:r>
            <a:r>
              <a:rPr lang="en-US" sz="2400" dirty="0" err="1">
                <a:solidFill>
                  <a:srgbClr val="FF0000"/>
                </a:solidFill>
                <a:latin typeface="Times New Roman" pitchFamily="18" charset="0"/>
                <a:cs typeface="Times New Roman" pitchFamily="18" charset="0"/>
              </a:rPr>
              <a:t>nhớ</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endParaRPr lang="en-US" sz="2400" dirty="0">
              <a:solidFill>
                <a:srgbClr val="FF0000"/>
              </a:solidFill>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-&gt; </a:t>
            </a:r>
            <a:r>
              <a:rPr lang="en-US" sz="2400" dirty="0" err="1">
                <a:solidFill>
                  <a:srgbClr val="FF0000"/>
                </a:solidFill>
                <a:latin typeface="Times New Roman" pitchFamily="18" charset="0"/>
                <a:cs typeface="Times New Roman" pitchFamily="18" charset="0"/>
              </a:rPr>
              <a:t>tiếng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kêu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-&gt;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đình</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nhà</a:t>
            </a:r>
            <a:r>
              <a:rPr lang="en-US" sz="2400" dirty="0">
                <a:solidFill>
                  <a:srgbClr val="FF0000"/>
                </a:solidFill>
                <a:latin typeface="Times New Roman" pitchFamily="18" charset="0"/>
                <a:cs typeface="Times New Roman" pitchFamily="18" charset="0"/>
              </a:rPr>
              <a:t> ) - &gt; </a:t>
            </a:r>
            <a:r>
              <a:rPr lang="en-US" sz="2400" dirty="0" err="1">
                <a:solidFill>
                  <a:srgbClr val="FF0000"/>
                </a:solidFill>
                <a:latin typeface="Times New Roman" pitchFamily="18" charset="0"/>
                <a:cs typeface="Times New Roman" pitchFamily="18" charset="0"/>
              </a:rPr>
              <a:t>nhớ</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a:t>
            </a:r>
            <a:endParaRPr lang="en-US" sz="24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2280896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Oval 2"/>
          <p:cNvSpPr>
            <a:spLocks noChangeArrowheads="1"/>
          </p:cNvSpPr>
          <p:nvPr/>
        </p:nvSpPr>
        <p:spPr bwMode="auto">
          <a:xfrm>
            <a:off x="2946400" y="0"/>
            <a:ext cx="7315200" cy="1295400"/>
          </a:xfrm>
          <a:prstGeom prst="ellipse">
            <a:avLst/>
          </a:prstGeom>
          <a:solidFill>
            <a:schemeClr val="accent5">
              <a:lumMod val="60000"/>
              <a:lumOff val="40000"/>
            </a:schemeClr>
          </a:solidFill>
          <a:ln w="9525">
            <a:solidFill>
              <a:srgbClr val="FFFF00"/>
            </a:solidFill>
            <a:round/>
            <a:headEnd/>
            <a:tailEnd/>
          </a:ln>
          <a:effectLst/>
        </p:spPr>
        <p:txBody>
          <a:bodyPr wrap="none" anchor="ctr"/>
          <a:lstStyle/>
          <a:p>
            <a:pPr algn="ctr" eaLnBrk="0" hangingPunct="0">
              <a:defRPr/>
            </a:pPr>
            <a:r>
              <a:rPr lang="en-US" sz="2400" b="1" u="sng" dirty="0" err="1">
                <a:solidFill>
                  <a:srgbClr val="FF3300"/>
                </a:solidFill>
                <a:latin typeface="Times New Roman" pitchFamily="18" charset="0"/>
                <a:cs typeface="Times New Roman" pitchFamily="18" charset="0"/>
              </a:rPr>
              <a:t>Hai</a:t>
            </a:r>
            <a:r>
              <a:rPr lang="en-US" sz="2400" b="1" u="sng" dirty="0">
                <a:solidFill>
                  <a:srgbClr val="FF3300"/>
                </a:solidFill>
                <a:latin typeface="Times New Roman" pitchFamily="18" charset="0"/>
                <a:cs typeface="Times New Roman" pitchFamily="18" charset="0"/>
              </a:rPr>
              <a:t> </a:t>
            </a:r>
            <a:r>
              <a:rPr lang="en-US" sz="2400" b="1" u="sng" dirty="0" err="1">
                <a:solidFill>
                  <a:srgbClr val="FF3300"/>
                </a:solidFill>
                <a:latin typeface="Times New Roman" pitchFamily="18" charset="0"/>
                <a:cs typeface="Times New Roman" pitchFamily="18" charset="0"/>
              </a:rPr>
              <a:t>câu</a:t>
            </a:r>
            <a:r>
              <a:rPr lang="en-US" sz="2400" b="1" u="sng" dirty="0">
                <a:solidFill>
                  <a:srgbClr val="FF3300"/>
                </a:solidFill>
                <a:latin typeface="Times New Roman" pitchFamily="18" charset="0"/>
                <a:cs typeface="Times New Roman" pitchFamily="18" charset="0"/>
              </a:rPr>
              <a:t> </a:t>
            </a:r>
            <a:r>
              <a:rPr lang="en-US" sz="2400" b="1" u="sng" dirty="0" err="1">
                <a:solidFill>
                  <a:srgbClr val="FF3300"/>
                </a:solidFill>
                <a:latin typeface="Times New Roman" pitchFamily="18" charset="0"/>
                <a:cs typeface="Times New Roman" pitchFamily="18" charset="0"/>
              </a:rPr>
              <a:t>luận</a:t>
            </a:r>
            <a:r>
              <a:rPr lang="en-US" sz="2400" b="1" u="sng" dirty="0">
                <a:solidFill>
                  <a:srgbClr val="FF3300"/>
                </a:solidFill>
                <a:latin typeface="Times New Roman" pitchFamily="18" charset="0"/>
                <a:cs typeface="Times New Roman" pitchFamily="18" charset="0"/>
              </a:rPr>
              <a:t>:</a:t>
            </a:r>
            <a:r>
              <a:rPr lang="en-US" sz="2400" u="sng" dirty="0">
                <a:solidFill>
                  <a:srgbClr val="FF3300"/>
                </a:solidFill>
                <a:latin typeface="Times New Roman" pitchFamily="18" charset="0"/>
                <a:cs typeface="Times New Roman" pitchFamily="18" charset="0"/>
              </a:rPr>
              <a:t/>
            </a:r>
            <a:br>
              <a:rPr lang="en-US" sz="2400" u="sng" dirty="0">
                <a:solidFill>
                  <a:srgbClr val="FF3300"/>
                </a:solidFill>
                <a:latin typeface="Times New Roman" pitchFamily="18" charset="0"/>
                <a:cs typeface="Times New Roman" pitchFamily="18" charset="0"/>
              </a:rPr>
            </a:br>
            <a:r>
              <a:rPr lang="en-US" sz="2400" b="1" i="1"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lòng</a:t>
            </a:r>
            <a:r>
              <a:rPr lang="en-US" sz="2400" b="1" i="1" dirty="0">
                <a:latin typeface="Times New Roman" pitchFamily="18" charset="0"/>
                <a:cs typeface="Times New Roman" pitchFamily="18" charset="0"/>
              </a:rPr>
              <a:t>, con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Thương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mỏi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miệng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endParaRPr lang="en-US" sz="2400" b="1" i="1" dirty="0">
              <a:latin typeface="Times New Roman" pitchFamily="18" charset="0"/>
              <a:cs typeface="Times New Roman" pitchFamily="18" charset="0"/>
            </a:endParaRPr>
          </a:p>
        </p:txBody>
      </p:sp>
      <p:sp>
        <p:nvSpPr>
          <p:cNvPr id="61444" name="Text Box 20"/>
          <p:cNvSpPr txBox="1">
            <a:spLocks noChangeArrowheads="1"/>
          </p:cNvSpPr>
          <p:nvPr/>
        </p:nvSpPr>
        <p:spPr bwMode="auto">
          <a:xfrm>
            <a:off x="1422400" y="2819401"/>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spcBef>
                <a:spcPct val="50000"/>
              </a:spcBef>
            </a:pPr>
            <a:endParaRPr lang="en-US"/>
          </a:p>
        </p:txBody>
      </p:sp>
      <p:sp>
        <p:nvSpPr>
          <p:cNvPr id="18" name="Content Placeholder 2"/>
          <p:cNvSpPr>
            <a:spLocks noGrp="1"/>
          </p:cNvSpPr>
          <p:nvPr>
            <p:ph idx="1"/>
          </p:nvPr>
        </p:nvSpPr>
        <p:spPr>
          <a:xfrm>
            <a:off x="838199" y="1460310"/>
            <a:ext cx="11164911" cy="4716653"/>
          </a:xfrm>
        </p:spPr>
        <p:txBody>
          <a:bodyPr/>
          <a:lstStyle/>
          <a:p>
            <a:pPr>
              <a:buFontTx/>
              <a:buChar char="-"/>
            </a:pPr>
            <a:r>
              <a:rPr lang="en-US" dirty="0">
                <a:solidFill>
                  <a:srgbClr val="FF0066"/>
                </a:solidFill>
                <a:latin typeface="Times New Roman" pitchFamily="18" charset="0"/>
                <a:cs typeface="Times New Roman" pitchFamily="18" charset="0"/>
              </a:rPr>
              <a:t>Hình thức: </a:t>
            </a:r>
            <a:r>
              <a:rPr lang="en-US" dirty="0">
                <a:latin typeface="Times New Roman" pitchFamily="18" charset="0"/>
                <a:cs typeface="Times New Roman" pitchFamily="18" charset="0"/>
              </a:rPr>
              <a:t>Hoạt động cá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p>
          <a:p>
            <a:pPr>
              <a:buFontTx/>
              <a:buChar char="-"/>
            </a:pPr>
            <a:r>
              <a:rPr lang="en-US" dirty="0" err="1">
                <a:solidFill>
                  <a:srgbClr val="FF0066"/>
                </a:solidFill>
                <a:latin typeface="Times New Roman" pitchFamily="18" charset="0"/>
                <a:cs typeface="Times New Roman" pitchFamily="18" charset="0"/>
              </a:rPr>
              <a:t>Thời</a:t>
            </a:r>
            <a:r>
              <a:rPr lang="en-US" dirty="0">
                <a:solidFill>
                  <a:srgbClr val="FF0066"/>
                </a:solidFill>
                <a:latin typeface="Times New Roman" pitchFamily="18" charset="0"/>
                <a:cs typeface="Times New Roman" pitchFamily="18" charset="0"/>
              </a:rPr>
              <a:t> </a:t>
            </a:r>
            <a:r>
              <a:rPr lang="en-US" dirty="0" err="1">
                <a:solidFill>
                  <a:srgbClr val="FF0066"/>
                </a:solidFill>
                <a:latin typeface="Times New Roman" pitchFamily="18" charset="0"/>
                <a:cs typeface="Times New Roman" pitchFamily="18" charset="0"/>
              </a:rPr>
              <a:t>gian</a:t>
            </a:r>
            <a:r>
              <a:rPr lang="en-US" dirty="0">
                <a:solidFill>
                  <a:srgbClr val="FF0066"/>
                </a:solidFill>
                <a:latin typeface="Times New Roman" pitchFamily="18" charset="0"/>
                <a:cs typeface="Times New Roman" pitchFamily="18" charset="0"/>
              </a:rPr>
              <a:t> </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phút</a:t>
            </a:r>
            <a:endParaRPr lang="en-US" dirty="0">
              <a:latin typeface="Times New Roman" pitchFamily="18" charset="0"/>
              <a:cs typeface="Times New Roman" pitchFamily="18" charset="0"/>
            </a:endParaRPr>
          </a:p>
          <a:p>
            <a:pPr>
              <a:buFontTx/>
              <a:buChar char="-"/>
            </a:pPr>
            <a:r>
              <a:rPr lang="en-US" dirty="0" err="1">
                <a:solidFill>
                  <a:srgbClr val="FF0066"/>
                </a:solidFill>
                <a:latin typeface="Times New Roman" pitchFamily="18" charset="0"/>
                <a:cs typeface="Times New Roman" pitchFamily="18" charset="0"/>
              </a:rPr>
              <a:t>Nhiệm</a:t>
            </a:r>
            <a:r>
              <a:rPr lang="en-US" dirty="0">
                <a:solidFill>
                  <a:srgbClr val="FF0066"/>
                </a:solidFill>
                <a:latin typeface="Times New Roman" pitchFamily="18" charset="0"/>
                <a:cs typeface="Times New Roman" pitchFamily="18" charset="0"/>
              </a:rPr>
              <a:t> </a:t>
            </a:r>
            <a:r>
              <a:rPr lang="en-US" dirty="0" err="1">
                <a:solidFill>
                  <a:srgbClr val="FF0066"/>
                </a:solidFill>
                <a:latin typeface="Times New Roman" pitchFamily="18" charset="0"/>
                <a:cs typeface="Times New Roman" pitchFamily="18" charset="0"/>
              </a:rPr>
              <a:t>vụ</a:t>
            </a:r>
            <a:r>
              <a:rPr lang="en-US" dirty="0">
                <a:solidFill>
                  <a:srgbClr val="FF0066"/>
                </a:solidFill>
                <a:latin typeface="Times New Roman" pitchFamily="18" charset="0"/>
                <a:cs typeface="Times New Roman" pitchFamily="18" charset="0"/>
              </a:rPr>
              <a:t> :  </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Trả lời câu hỏi: Trong hai câu thơ luận, tác giả đã sử dụng các BPNT nào ?</a:t>
            </a:r>
          </a:p>
          <a:p>
            <a:pPr marL="0" indent="0">
              <a:buNone/>
            </a:pP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BPNT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292238105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fade">
                                      <p:cBhvr>
                                        <p:cTn id="7" dur="2000"/>
                                        <p:tgtEl>
                                          <p:spTgt spid="30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Oval 2"/>
          <p:cNvSpPr>
            <a:spLocks noChangeArrowheads="1"/>
          </p:cNvSpPr>
          <p:nvPr/>
        </p:nvSpPr>
        <p:spPr bwMode="auto">
          <a:xfrm>
            <a:off x="2946400" y="0"/>
            <a:ext cx="7315200" cy="1295400"/>
          </a:xfrm>
          <a:prstGeom prst="ellipse">
            <a:avLst/>
          </a:prstGeom>
          <a:solidFill>
            <a:schemeClr val="accent5">
              <a:lumMod val="60000"/>
              <a:lumOff val="40000"/>
            </a:schemeClr>
          </a:solidFill>
          <a:ln w="9525">
            <a:solidFill>
              <a:srgbClr val="FFFF00"/>
            </a:solidFill>
            <a:round/>
            <a:headEnd/>
            <a:tailEnd/>
          </a:ln>
          <a:effectLst/>
        </p:spPr>
        <p:txBody>
          <a:bodyPr wrap="none" anchor="ctr"/>
          <a:lstStyle/>
          <a:p>
            <a:pPr algn="ctr" eaLnBrk="0" hangingPunct="0">
              <a:defRPr/>
            </a:pPr>
            <a:r>
              <a:rPr lang="en-US" sz="2400" b="1" u="sng" dirty="0" err="1">
                <a:solidFill>
                  <a:srgbClr val="FF3300"/>
                </a:solidFill>
                <a:latin typeface="Times New Roman" pitchFamily="18" charset="0"/>
                <a:cs typeface="Times New Roman" pitchFamily="18" charset="0"/>
              </a:rPr>
              <a:t>Hai</a:t>
            </a:r>
            <a:r>
              <a:rPr lang="en-US" sz="2400" b="1" u="sng" dirty="0">
                <a:solidFill>
                  <a:srgbClr val="FF3300"/>
                </a:solidFill>
                <a:latin typeface="Times New Roman" pitchFamily="18" charset="0"/>
                <a:cs typeface="Times New Roman" pitchFamily="18" charset="0"/>
              </a:rPr>
              <a:t> </a:t>
            </a:r>
            <a:r>
              <a:rPr lang="en-US" sz="2400" b="1" u="sng" dirty="0" err="1">
                <a:solidFill>
                  <a:srgbClr val="FF3300"/>
                </a:solidFill>
                <a:latin typeface="Times New Roman" pitchFamily="18" charset="0"/>
                <a:cs typeface="Times New Roman" pitchFamily="18" charset="0"/>
              </a:rPr>
              <a:t>câu</a:t>
            </a:r>
            <a:r>
              <a:rPr lang="en-US" sz="2400" b="1" u="sng" dirty="0">
                <a:solidFill>
                  <a:srgbClr val="FF3300"/>
                </a:solidFill>
                <a:latin typeface="Times New Roman" pitchFamily="18" charset="0"/>
                <a:cs typeface="Times New Roman" pitchFamily="18" charset="0"/>
              </a:rPr>
              <a:t> </a:t>
            </a:r>
            <a:r>
              <a:rPr lang="en-US" sz="2400" b="1" u="sng" dirty="0" err="1">
                <a:solidFill>
                  <a:srgbClr val="FF3300"/>
                </a:solidFill>
                <a:latin typeface="Times New Roman" pitchFamily="18" charset="0"/>
                <a:cs typeface="Times New Roman" pitchFamily="18" charset="0"/>
              </a:rPr>
              <a:t>luận</a:t>
            </a:r>
            <a:r>
              <a:rPr lang="en-US" sz="2400" b="1" u="sng" dirty="0">
                <a:solidFill>
                  <a:srgbClr val="FF3300"/>
                </a:solidFill>
                <a:latin typeface="Times New Roman" pitchFamily="18" charset="0"/>
                <a:cs typeface="Times New Roman" pitchFamily="18" charset="0"/>
              </a:rPr>
              <a:t>:</a:t>
            </a:r>
            <a:r>
              <a:rPr lang="en-US" sz="2400" u="sng" dirty="0">
                <a:solidFill>
                  <a:srgbClr val="FF3300"/>
                </a:solidFill>
                <a:latin typeface="Times New Roman" pitchFamily="18" charset="0"/>
                <a:cs typeface="Times New Roman" pitchFamily="18" charset="0"/>
              </a:rPr>
              <a:t/>
            </a:r>
            <a:br>
              <a:rPr lang="en-US" sz="2400" u="sng" dirty="0">
                <a:solidFill>
                  <a:srgbClr val="FF3300"/>
                </a:solidFill>
                <a:latin typeface="Times New Roman" pitchFamily="18" charset="0"/>
                <a:cs typeface="Times New Roman" pitchFamily="18" charset="0"/>
              </a:rPr>
            </a:br>
            <a:r>
              <a:rPr lang="en-US" sz="2400" b="1" i="1"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lòng</a:t>
            </a:r>
            <a:r>
              <a:rPr lang="en-US" sz="2400" b="1" i="1" dirty="0">
                <a:latin typeface="Times New Roman" pitchFamily="18" charset="0"/>
                <a:cs typeface="Times New Roman" pitchFamily="18" charset="0"/>
              </a:rPr>
              <a:t>, con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Thương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mỏi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miệng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a:t>
            </a:r>
            <a:endParaRPr lang="en-US" sz="2400" b="1" i="1" dirty="0">
              <a:latin typeface="Times New Roman" pitchFamily="18" charset="0"/>
              <a:cs typeface="Times New Roman" pitchFamily="18" charset="0"/>
            </a:endParaRPr>
          </a:p>
        </p:txBody>
      </p:sp>
      <p:sp>
        <p:nvSpPr>
          <p:cNvPr id="304147" name="Oval 19"/>
          <p:cNvSpPr>
            <a:spLocks noChangeArrowheads="1"/>
          </p:cNvSpPr>
          <p:nvPr/>
        </p:nvSpPr>
        <p:spPr bwMode="auto">
          <a:xfrm>
            <a:off x="812800" y="1676400"/>
            <a:ext cx="2743200" cy="2057400"/>
          </a:xfrm>
          <a:prstGeom prst="ellipse">
            <a:avLst/>
          </a:prstGeom>
          <a:solidFill>
            <a:schemeClr val="accent4">
              <a:lumMod val="40000"/>
              <a:lumOff val="60000"/>
            </a:schemeClr>
          </a:solidFill>
          <a:ln w="9525">
            <a:solidFill>
              <a:srgbClr val="FFFF00"/>
            </a:solidFill>
            <a:round/>
            <a:headEnd/>
            <a:tailEnd/>
          </a:ln>
        </p:spPr>
        <p:txBody>
          <a:bodyPr wrap="none" anchor="ctr"/>
          <a:lstStyle/>
          <a:p>
            <a:pPr eaLnBrk="0" hangingPunct="0"/>
            <a:endParaRPr lang="en-US"/>
          </a:p>
        </p:txBody>
      </p:sp>
      <p:sp>
        <p:nvSpPr>
          <p:cNvPr id="61444" name="Text Box 20"/>
          <p:cNvSpPr txBox="1">
            <a:spLocks noChangeArrowheads="1"/>
          </p:cNvSpPr>
          <p:nvPr/>
        </p:nvSpPr>
        <p:spPr bwMode="auto">
          <a:xfrm>
            <a:off x="1422400" y="2819401"/>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spcBef>
                <a:spcPct val="50000"/>
              </a:spcBef>
            </a:pPr>
            <a:endParaRPr lang="en-US"/>
          </a:p>
        </p:txBody>
      </p:sp>
      <p:sp>
        <p:nvSpPr>
          <p:cNvPr id="304149" name="Text Box 21"/>
          <p:cNvSpPr txBox="1">
            <a:spLocks noChangeArrowheads="1"/>
          </p:cNvSpPr>
          <p:nvPr/>
        </p:nvSpPr>
        <p:spPr bwMode="auto">
          <a:xfrm>
            <a:off x="1219200" y="1981201"/>
            <a:ext cx="203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r>
              <a:rPr lang="en-US" sz="2400" b="1" dirty="0" err="1">
                <a:solidFill>
                  <a:srgbClr val="FF3300"/>
                </a:solidFill>
              </a:rPr>
              <a:t>Nhân</a:t>
            </a:r>
            <a:r>
              <a:rPr lang="en-US" sz="2400" b="1" dirty="0">
                <a:solidFill>
                  <a:srgbClr val="FF3300"/>
                </a:solidFill>
              </a:rPr>
              <a:t> </a:t>
            </a:r>
            <a:r>
              <a:rPr lang="en-US" sz="2400" b="1" dirty="0" err="1">
                <a:solidFill>
                  <a:srgbClr val="FF3300"/>
                </a:solidFill>
              </a:rPr>
              <a:t>hóa</a:t>
            </a:r>
            <a:r>
              <a:rPr lang="en-US" sz="2400" b="1" dirty="0">
                <a:solidFill>
                  <a:srgbClr val="FF3300"/>
                </a:solidFill>
              </a:rPr>
              <a:t>:</a:t>
            </a:r>
            <a:r>
              <a:rPr lang="en-US" sz="2400" b="1" i="1" dirty="0">
                <a:solidFill>
                  <a:srgbClr val="3333FF"/>
                </a:solidFill>
              </a:rPr>
              <a:t> </a:t>
            </a:r>
          </a:p>
          <a:p>
            <a:r>
              <a:rPr lang="en-US" sz="2400" b="1" i="1" dirty="0" err="1">
                <a:solidFill>
                  <a:srgbClr val="3333FF"/>
                </a:solidFill>
              </a:rPr>
              <a:t>Nhớ</a:t>
            </a:r>
            <a:r>
              <a:rPr lang="en-US" sz="2400" b="1" i="1" dirty="0">
                <a:solidFill>
                  <a:srgbClr val="3333FF"/>
                </a:solidFill>
              </a:rPr>
              <a:t> </a:t>
            </a:r>
            <a:r>
              <a:rPr lang="en-US" sz="2400" b="1" i="1" dirty="0" err="1">
                <a:solidFill>
                  <a:srgbClr val="3333FF"/>
                </a:solidFill>
              </a:rPr>
              <a:t>nước</a:t>
            </a:r>
            <a:endParaRPr lang="en-US" sz="2400" b="1" i="1" dirty="0">
              <a:solidFill>
                <a:srgbClr val="3333FF"/>
              </a:solidFill>
            </a:endParaRPr>
          </a:p>
          <a:p>
            <a:r>
              <a:rPr lang="en-US" sz="2400" b="1" i="1" dirty="0" err="1">
                <a:solidFill>
                  <a:srgbClr val="3333FF"/>
                </a:solidFill>
              </a:rPr>
              <a:t>Thương</a:t>
            </a:r>
            <a:r>
              <a:rPr lang="en-US" sz="2400" b="1" i="1" dirty="0">
                <a:solidFill>
                  <a:srgbClr val="3333FF"/>
                </a:solidFill>
              </a:rPr>
              <a:t> </a:t>
            </a:r>
            <a:r>
              <a:rPr lang="en-US" sz="2400" b="1" i="1" dirty="0" err="1">
                <a:solidFill>
                  <a:srgbClr val="3333FF"/>
                </a:solidFill>
              </a:rPr>
              <a:t>nhà</a:t>
            </a:r>
            <a:r>
              <a:rPr lang="en-US" sz="2400" b="1" i="1" dirty="0">
                <a:solidFill>
                  <a:srgbClr val="3333FF"/>
                </a:solidFill>
              </a:rPr>
              <a:t> </a:t>
            </a:r>
          </a:p>
          <a:p>
            <a:endParaRPr lang="en-US" sz="2400" b="1" i="1" dirty="0">
              <a:solidFill>
                <a:srgbClr val="3333FF"/>
              </a:solidFill>
            </a:endParaRPr>
          </a:p>
          <a:p>
            <a:endParaRPr lang="en-US" sz="2400" b="1" i="1" dirty="0">
              <a:solidFill>
                <a:srgbClr val="3333FF"/>
              </a:solidFill>
            </a:endParaRPr>
          </a:p>
        </p:txBody>
      </p:sp>
      <p:sp>
        <p:nvSpPr>
          <p:cNvPr id="304150" name="Oval 22"/>
          <p:cNvSpPr>
            <a:spLocks noChangeArrowheads="1"/>
          </p:cNvSpPr>
          <p:nvPr/>
        </p:nvSpPr>
        <p:spPr bwMode="auto">
          <a:xfrm>
            <a:off x="4673600" y="1676400"/>
            <a:ext cx="3657600" cy="2057400"/>
          </a:xfrm>
          <a:prstGeom prst="ellipse">
            <a:avLst/>
          </a:prstGeom>
          <a:solidFill>
            <a:schemeClr val="accent4">
              <a:lumMod val="40000"/>
              <a:lumOff val="60000"/>
            </a:schemeClr>
          </a:solidFill>
          <a:ln w="9525">
            <a:solidFill>
              <a:schemeClr val="tx1"/>
            </a:solidFill>
            <a:round/>
            <a:headEnd/>
            <a:tailEnd/>
          </a:ln>
        </p:spPr>
        <p:txBody>
          <a:bodyPr wrap="none" anchor="ctr"/>
          <a:lstStyle/>
          <a:p>
            <a:pPr algn="ctr" eaLnBrk="0" hangingPunct="0"/>
            <a:endParaRPr lang="en-US">
              <a:solidFill>
                <a:srgbClr val="FF3300"/>
              </a:solidFill>
            </a:endParaRPr>
          </a:p>
        </p:txBody>
      </p:sp>
      <p:sp>
        <p:nvSpPr>
          <p:cNvPr id="304151" name="Text Box 23"/>
          <p:cNvSpPr txBox="1">
            <a:spLocks noChangeArrowheads="1"/>
          </p:cNvSpPr>
          <p:nvPr/>
        </p:nvSpPr>
        <p:spPr bwMode="auto">
          <a:xfrm>
            <a:off x="4775200" y="2119700"/>
            <a:ext cx="345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a:r>
              <a:rPr lang="en-US" sz="2400" b="1" dirty="0" err="1">
                <a:solidFill>
                  <a:srgbClr val="FF3300"/>
                </a:solidFill>
              </a:rPr>
              <a:t>Đảo</a:t>
            </a:r>
            <a:r>
              <a:rPr lang="en-US" sz="2400" b="1" dirty="0">
                <a:solidFill>
                  <a:srgbClr val="FF3300"/>
                </a:solidFill>
              </a:rPr>
              <a:t> </a:t>
            </a:r>
            <a:r>
              <a:rPr lang="en-US" sz="2400" b="1" dirty="0" err="1">
                <a:solidFill>
                  <a:srgbClr val="FF3300"/>
                </a:solidFill>
              </a:rPr>
              <a:t>ngữ</a:t>
            </a:r>
            <a:r>
              <a:rPr lang="en-US" sz="2400" b="1" i="1" dirty="0">
                <a:solidFill>
                  <a:srgbClr val="FF3300"/>
                </a:solidFill>
              </a:rPr>
              <a:t>:</a:t>
            </a:r>
          </a:p>
          <a:p>
            <a:pPr algn="ctr"/>
            <a:r>
              <a:rPr lang="en-US" sz="2400" b="1" i="1" dirty="0">
                <a:solidFill>
                  <a:srgbClr val="FF3300"/>
                </a:solidFill>
              </a:rPr>
              <a:t>VN – CN </a:t>
            </a:r>
            <a:r>
              <a:rPr lang="en-US" sz="2400" b="1" i="1" dirty="0">
                <a:solidFill>
                  <a:srgbClr val="3333FF"/>
                </a:solidFill>
              </a:rPr>
              <a:t> </a:t>
            </a:r>
          </a:p>
          <a:p>
            <a:pPr algn="ctr"/>
            <a:endParaRPr lang="en-US" sz="2400" b="1" i="1" dirty="0">
              <a:solidFill>
                <a:srgbClr val="3333FF"/>
              </a:solidFill>
            </a:endParaRPr>
          </a:p>
        </p:txBody>
      </p:sp>
      <p:sp>
        <p:nvSpPr>
          <p:cNvPr id="304152" name="Oval 24"/>
          <p:cNvSpPr>
            <a:spLocks noChangeArrowheads="1"/>
          </p:cNvSpPr>
          <p:nvPr/>
        </p:nvSpPr>
        <p:spPr bwMode="auto">
          <a:xfrm>
            <a:off x="8940800" y="1752600"/>
            <a:ext cx="2743200" cy="2057400"/>
          </a:xfrm>
          <a:prstGeom prst="ellipse">
            <a:avLst/>
          </a:prstGeom>
          <a:solidFill>
            <a:schemeClr val="accent4">
              <a:lumMod val="40000"/>
              <a:lumOff val="60000"/>
            </a:schemeClr>
          </a:solidFill>
          <a:ln w="9525">
            <a:solidFill>
              <a:schemeClr val="tx1"/>
            </a:solidFill>
            <a:round/>
            <a:headEnd/>
            <a:tailEnd/>
          </a:ln>
        </p:spPr>
        <p:txBody>
          <a:bodyPr wrap="none" anchor="ctr"/>
          <a:lstStyle/>
          <a:p>
            <a:pPr eaLnBrk="0" hangingPunct="0"/>
            <a:endParaRPr lang="en-US"/>
          </a:p>
        </p:txBody>
      </p:sp>
      <p:sp>
        <p:nvSpPr>
          <p:cNvPr id="304153" name="Text Box 25"/>
          <p:cNvSpPr txBox="1">
            <a:spLocks noChangeArrowheads="1"/>
          </p:cNvSpPr>
          <p:nvPr/>
        </p:nvSpPr>
        <p:spPr bwMode="auto">
          <a:xfrm>
            <a:off x="8952963" y="2133600"/>
            <a:ext cx="2718873"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en-US" sz="2400" b="1" dirty="0" err="1">
                <a:solidFill>
                  <a:srgbClr val="FF3300"/>
                </a:solidFill>
              </a:rPr>
              <a:t>Chơi</a:t>
            </a:r>
            <a:r>
              <a:rPr lang="en-US" sz="2400" b="1" dirty="0">
                <a:solidFill>
                  <a:srgbClr val="FF3300"/>
                </a:solidFill>
              </a:rPr>
              <a:t> </a:t>
            </a:r>
            <a:r>
              <a:rPr lang="en-US" sz="2400" b="1" dirty="0" err="1">
                <a:solidFill>
                  <a:srgbClr val="FF3300"/>
                </a:solidFill>
              </a:rPr>
              <a:t>chữ</a:t>
            </a:r>
            <a:r>
              <a:rPr lang="en-US" sz="2400" b="1" dirty="0">
                <a:solidFill>
                  <a:srgbClr val="FF3300"/>
                </a:solidFill>
              </a:rPr>
              <a:t>  </a:t>
            </a:r>
            <a:r>
              <a:rPr lang="en-US" sz="2400" b="1" dirty="0" err="1">
                <a:solidFill>
                  <a:srgbClr val="FF3300"/>
                </a:solidFill>
              </a:rPr>
              <a:t>đồng</a:t>
            </a:r>
            <a:r>
              <a:rPr lang="en-US" sz="2400" b="1" dirty="0">
                <a:solidFill>
                  <a:srgbClr val="FF3300"/>
                </a:solidFill>
              </a:rPr>
              <a:t> </a:t>
            </a:r>
            <a:r>
              <a:rPr lang="en-US" sz="2400" b="1" dirty="0" err="1">
                <a:solidFill>
                  <a:srgbClr val="FF3300"/>
                </a:solidFill>
              </a:rPr>
              <a:t>âm</a:t>
            </a:r>
            <a:r>
              <a:rPr lang="en-US" sz="2400" b="1" i="1" dirty="0">
                <a:solidFill>
                  <a:srgbClr val="FF3300"/>
                </a:solidFill>
              </a:rPr>
              <a:t>:</a:t>
            </a:r>
            <a:r>
              <a:rPr lang="en-US" sz="2400" b="1" i="1" dirty="0">
                <a:solidFill>
                  <a:srgbClr val="3333FF"/>
                </a:solidFill>
              </a:rPr>
              <a:t> “</a:t>
            </a:r>
            <a:r>
              <a:rPr lang="en-US" sz="2400" b="1" i="1" dirty="0" err="1">
                <a:solidFill>
                  <a:srgbClr val="3333FF"/>
                </a:solidFill>
              </a:rPr>
              <a:t>quốc</a:t>
            </a:r>
            <a:r>
              <a:rPr lang="en-US" sz="2400" b="1" i="1" dirty="0">
                <a:solidFill>
                  <a:srgbClr val="3333FF"/>
                </a:solidFill>
              </a:rPr>
              <a:t> </a:t>
            </a:r>
            <a:r>
              <a:rPr lang="en-US" sz="2400" b="1" i="1" dirty="0" err="1">
                <a:solidFill>
                  <a:srgbClr val="3333FF"/>
                </a:solidFill>
              </a:rPr>
              <a:t>quốc</a:t>
            </a:r>
            <a:r>
              <a:rPr lang="en-US" sz="2400" b="1" i="1" dirty="0">
                <a:solidFill>
                  <a:srgbClr val="3333FF"/>
                </a:solidFill>
              </a:rPr>
              <a:t>,</a:t>
            </a:r>
          </a:p>
          <a:p>
            <a:pPr algn="ctr" eaLnBrk="1" hangingPunct="1"/>
            <a:r>
              <a:rPr lang="en-US" sz="2400" b="1" i="1" dirty="0">
                <a:solidFill>
                  <a:srgbClr val="3333FF"/>
                </a:solidFill>
              </a:rPr>
              <a:t> </a:t>
            </a:r>
            <a:r>
              <a:rPr lang="en-US" sz="2400" b="1" i="1" dirty="0" err="1">
                <a:solidFill>
                  <a:srgbClr val="3333FF"/>
                </a:solidFill>
              </a:rPr>
              <a:t>gia</a:t>
            </a:r>
            <a:r>
              <a:rPr lang="en-US" sz="2400" b="1" i="1" dirty="0">
                <a:solidFill>
                  <a:srgbClr val="3333FF"/>
                </a:solidFill>
              </a:rPr>
              <a:t> </a:t>
            </a:r>
            <a:r>
              <a:rPr lang="en-US" sz="2400" b="1" i="1" dirty="0" err="1">
                <a:solidFill>
                  <a:srgbClr val="3333FF"/>
                </a:solidFill>
              </a:rPr>
              <a:t>gia</a:t>
            </a:r>
            <a:r>
              <a:rPr lang="en-US" sz="2400" b="1" i="1" dirty="0">
                <a:solidFill>
                  <a:srgbClr val="3333FF"/>
                </a:solidFill>
              </a:rPr>
              <a:t>” </a:t>
            </a:r>
          </a:p>
          <a:p>
            <a:pPr algn="ctr">
              <a:spcBef>
                <a:spcPct val="50000"/>
              </a:spcBef>
            </a:pPr>
            <a:endParaRPr lang="en-US" dirty="0"/>
          </a:p>
        </p:txBody>
      </p:sp>
      <p:sp>
        <p:nvSpPr>
          <p:cNvPr id="304157" name="Rectangle 29"/>
          <p:cNvSpPr>
            <a:spLocks noChangeArrowheads="1"/>
          </p:cNvSpPr>
          <p:nvPr/>
        </p:nvSpPr>
        <p:spPr bwMode="auto">
          <a:xfrm>
            <a:off x="3089499" y="4114800"/>
            <a:ext cx="6622602" cy="1938992"/>
          </a:xfrm>
          <a:prstGeom prst="rect">
            <a:avLst/>
          </a:prstGeom>
          <a:solidFill>
            <a:schemeClr val="accent4">
              <a:lumMod val="40000"/>
              <a:lumOff val="60000"/>
            </a:schemeClr>
          </a:solidFill>
          <a:ln w="9525">
            <a:solidFill>
              <a:srgbClr val="CC3300"/>
            </a:solidFill>
            <a:miter lim="800000"/>
            <a:headEnd/>
            <a:tailEnd/>
          </a:ln>
          <a:effectLst/>
        </p:spPr>
        <p:txBody>
          <a:bodyPr wrap="square">
            <a:spAutoFit/>
          </a:bodyPr>
          <a:lstStyle/>
          <a:p>
            <a:pPr algn="ctr">
              <a:defRPr/>
            </a:pPr>
            <a:r>
              <a:rPr lang="nl-NL" sz="2400" b="1" dirty="0">
                <a:solidFill>
                  <a:srgbClr val="FF0000"/>
                </a:solidFill>
                <a:latin typeface="Times New Roman" pitchFamily="18" charset="0"/>
                <a:cs typeface="Times New Roman" pitchFamily="18" charset="0"/>
              </a:rPr>
              <a:t>Phép đối ý, đối thanh:</a:t>
            </a:r>
          </a:p>
          <a:p>
            <a:pPr algn="ctr">
              <a:defRPr/>
            </a:pPr>
            <a:r>
              <a:rPr lang="en-US" sz="2400" b="1" i="1" u="sng"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đau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a:t>
            </a:r>
            <a:r>
              <a:rPr lang="en-US" sz="2400" b="1" i="1" u="sng" dirty="0" err="1">
                <a:latin typeface="Times New Roman" pitchFamily="18" charset="0"/>
                <a:cs typeface="Times New Roman" pitchFamily="18" charset="0"/>
              </a:rPr>
              <a:t>òng</a:t>
            </a:r>
            <a:r>
              <a:rPr lang="en-US" sz="2400" b="1" i="1" dirty="0">
                <a:latin typeface="Times New Roman" pitchFamily="18" charset="0"/>
                <a:cs typeface="Times New Roman" pitchFamily="18" charset="0"/>
              </a:rPr>
              <a:t> </a:t>
            </a:r>
            <a:r>
              <a:rPr lang="en-US" sz="2400" b="1" i="1" u="sng" dirty="0">
                <a:latin typeface="Times New Roman" pitchFamily="18" charset="0"/>
                <a:cs typeface="Times New Roman" pitchFamily="18" charset="0"/>
              </a:rPr>
              <a:t>con</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quốc</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quốc</a:t>
            </a:r>
            <a:r>
              <a:rPr lang="en-US" sz="2400" b="1" i="1" dirty="0">
                <a:effectLst>
                  <a:outerShdw blurRad="38100" dist="38100" dir="2700000" algn="tl">
                    <a:srgbClr val="000000"/>
                  </a:outerShdw>
                </a:effectLst>
                <a:latin typeface="Times New Roman" pitchFamily="18" charset="0"/>
                <a:cs typeface="Times New Roman" pitchFamily="18" charset="0"/>
              </a:rPr>
              <a:t/>
            </a:r>
            <a:br>
              <a:rPr lang="en-US" sz="2400" b="1" i="1" dirty="0">
                <a:effectLst>
                  <a:outerShdw blurRad="38100" dist="38100" dir="2700000" algn="tl">
                    <a:srgbClr val="000000"/>
                  </a:outerShdw>
                </a:effectLst>
                <a:latin typeface="Times New Roman" pitchFamily="18" charset="0"/>
                <a:cs typeface="Times New Roman" pitchFamily="18" charset="0"/>
              </a:rPr>
            </a:br>
            <a:r>
              <a:rPr lang="en-US" sz="2400" b="1" i="1" dirty="0">
                <a:solidFill>
                  <a:srgbClr val="0070C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T      </a:t>
            </a:r>
            <a:r>
              <a:rPr lang="en-US" sz="2400" b="1" dirty="0" err="1">
                <a:solidFill>
                  <a:srgbClr val="0070C0"/>
                </a:solidFill>
                <a:latin typeface="Times New Roman" pitchFamily="18" charset="0"/>
                <a:cs typeface="Times New Roman" pitchFamily="18" charset="0"/>
              </a:rPr>
              <a:t>T</a:t>
            </a:r>
            <a:r>
              <a:rPr lang="en-US" sz="2400" b="1" dirty="0">
                <a:solidFill>
                  <a:srgbClr val="0070C0"/>
                </a:solidFill>
                <a:latin typeface="Times New Roman" pitchFamily="18" charset="0"/>
                <a:cs typeface="Times New Roman" pitchFamily="18" charset="0"/>
              </a:rPr>
              <a:t>      B     </a:t>
            </a:r>
            <a:r>
              <a:rPr lang="en-US" sz="2400" b="1" dirty="0" err="1">
                <a:solidFill>
                  <a:srgbClr val="0070C0"/>
                </a:solidFill>
                <a:latin typeface="Times New Roman" pitchFamily="18" charset="0"/>
                <a:cs typeface="Times New Roman" pitchFamily="18" charset="0"/>
              </a:rPr>
              <a:t>B</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B</a:t>
            </a:r>
            <a:r>
              <a:rPr lang="en-US" sz="2400" b="1" dirty="0">
                <a:solidFill>
                  <a:srgbClr val="0070C0"/>
                </a:solidFill>
                <a:latin typeface="Times New Roman" pitchFamily="18" charset="0"/>
                <a:cs typeface="Times New Roman" pitchFamily="18" charset="0"/>
              </a:rPr>
              <a:t>     T       </a:t>
            </a:r>
            <a:r>
              <a:rPr lang="en-US" sz="2400" b="1" dirty="0" err="1">
                <a:solidFill>
                  <a:srgbClr val="0070C0"/>
                </a:solidFill>
                <a:latin typeface="Times New Roman" pitchFamily="18" charset="0"/>
                <a:cs typeface="Times New Roman" pitchFamily="18" charset="0"/>
              </a:rPr>
              <a:t>T</a:t>
            </a:r>
            <a:endParaRPr lang="en-US" sz="2400" b="1" dirty="0">
              <a:solidFill>
                <a:srgbClr val="0070C0"/>
              </a:solidFill>
              <a:latin typeface="Times New Roman" pitchFamily="18" charset="0"/>
              <a:cs typeface="Times New Roman" pitchFamily="18" charset="0"/>
            </a:endParaRPr>
          </a:p>
          <a:p>
            <a:pPr algn="ctr">
              <a:defRPr/>
            </a:pPr>
            <a:r>
              <a:rPr lang="en-US" sz="2400" b="1" i="1" u="sng" dirty="0" err="1">
                <a:latin typeface="Times New Roman" pitchFamily="18" charset="0"/>
                <a:cs typeface="Times New Roman" pitchFamily="18" charset="0"/>
              </a:rPr>
              <a:t>Thương</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nhà</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mỏ</a:t>
            </a:r>
            <a:r>
              <a:rPr lang="en-US" sz="2400" b="1" i="1" dirty="0" err="1">
                <a:latin typeface="Times New Roman" pitchFamily="18" charset="0"/>
                <a:cs typeface="Times New Roman" pitchFamily="18" charset="0"/>
              </a:rPr>
              <a:t>i</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miệng</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gi</a:t>
            </a:r>
            <a:r>
              <a:rPr lang="en-US" sz="2400" b="1" i="1" dirty="0" err="1">
                <a:latin typeface="Times New Roman" pitchFamily="18" charset="0"/>
                <a:cs typeface="Times New Roman" pitchFamily="18" charset="0"/>
              </a:rPr>
              <a:t>a</a:t>
            </a:r>
            <a:r>
              <a:rPr lang="en-US" sz="2400" b="1" i="1"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gia</a:t>
            </a:r>
            <a:endParaRPr lang="nl-NL" sz="2400" b="1" i="1" u="sng" dirty="0">
              <a:latin typeface="Times New Roman" pitchFamily="18" charset="0"/>
              <a:cs typeface="Times New Roman" pitchFamily="18" charset="0"/>
            </a:endParaRPr>
          </a:p>
          <a:p>
            <a:pPr algn="ctr">
              <a:defRPr/>
            </a:pPr>
            <a:r>
              <a:rPr lang="nl-NL" sz="2400" b="1" i="1" dirty="0">
                <a:solidFill>
                  <a:srgbClr val="0070C0"/>
                </a:solidFill>
                <a:latin typeface="Times New Roman" pitchFamily="18" charset="0"/>
                <a:cs typeface="Times New Roman" pitchFamily="18" charset="0"/>
              </a:rPr>
              <a:t>   </a:t>
            </a:r>
            <a:r>
              <a:rPr lang="nl-NL" sz="2400" b="1" dirty="0">
                <a:solidFill>
                  <a:srgbClr val="0070C0"/>
                </a:solidFill>
                <a:latin typeface="Times New Roman" pitchFamily="18" charset="0"/>
                <a:cs typeface="Times New Roman" pitchFamily="18" charset="0"/>
              </a:rPr>
              <a:t>B           B    T      T        T    B     B</a:t>
            </a:r>
            <a:endParaRPr lang="en-US" sz="2400" b="1" dirty="0">
              <a:solidFill>
                <a:srgbClr val="0070C0"/>
              </a:solidFill>
              <a:latin typeface="Times New Roman" pitchFamily="18" charset="0"/>
              <a:cs typeface="Times New Roman" pitchFamily="18" charset="0"/>
            </a:endParaRPr>
          </a:p>
        </p:txBody>
      </p:sp>
      <p:sp>
        <p:nvSpPr>
          <p:cNvPr id="304161" name="Line 33"/>
          <p:cNvSpPr>
            <a:spLocks noChangeShapeType="1"/>
          </p:cNvSpPr>
          <p:nvPr/>
        </p:nvSpPr>
        <p:spPr bwMode="auto">
          <a:xfrm>
            <a:off x="6502400" y="1295400"/>
            <a:ext cx="0" cy="457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2" name="Line 34"/>
          <p:cNvSpPr>
            <a:spLocks noChangeShapeType="1"/>
          </p:cNvSpPr>
          <p:nvPr/>
        </p:nvSpPr>
        <p:spPr bwMode="auto">
          <a:xfrm>
            <a:off x="6502400" y="1295400"/>
            <a:ext cx="2743200" cy="914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3" name="Line 35"/>
          <p:cNvSpPr>
            <a:spLocks noChangeShapeType="1"/>
          </p:cNvSpPr>
          <p:nvPr/>
        </p:nvSpPr>
        <p:spPr bwMode="auto">
          <a:xfrm>
            <a:off x="6400800" y="37338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4" name="Line 36"/>
          <p:cNvSpPr>
            <a:spLocks noChangeShapeType="1"/>
          </p:cNvSpPr>
          <p:nvPr/>
        </p:nvSpPr>
        <p:spPr bwMode="auto">
          <a:xfrm>
            <a:off x="3352800" y="3276600"/>
            <a:ext cx="3048000" cy="838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5" name="Line 37"/>
          <p:cNvSpPr>
            <a:spLocks noChangeShapeType="1"/>
          </p:cNvSpPr>
          <p:nvPr/>
        </p:nvSpPr>
        <p:spPr bwMode="auto">
          <a:xfrm flipH="1">
            <a:off x="6400800" y="3429000"/>
            <a:ext cx="284480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4167" name="Line 39"/>
          <p:cNvSpPr>
            <a:spLocks noChangeShapeType="1"/>
          </p:cNvSpPr>
          <p:nvPr/>
        </p:nvSpPr>
        <p:spPr bwMode="auto">
          <a:xfrm flipH="1">
            <a:off x="3251200" y="1295400"/>
            <a:ext cx="3352800" cy="838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extLst>
      <p:ext uri="{BB962C8B-B14F-4D97-AF65-F5344CB8AC3E}">
        <p14:creationId xmlns:p14="http://schemas.microsoft.com/office/powerpoint/2010/main" val="319295074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fade">
                                      <p:cBhvr>
                                        <p:cTn id="7" dur="2000"/>
                                        <p:tgtEl>
                                          <p:spTgt spid="304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4167"/>
                                        </p:tgtEl>
                                        <p:attrNameLst>
                                          <p:attrName>style.visibility</p:attrName>
                                        </p:attrNameLst>
                                      </p:cBhvr>
                                      <p:to>
                                        <p:strVal val="visible"/>
                                      </p:to>
                                    </p:set>
                                    <p:animEffect transition="in" filter="box(in)">
                                      <p:cBhvr>
                                        <p:cTn id="12" dur="500"/>
                                        <p:tgtEl>
                                          <p:spTgt spid="3041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4149"/>
                                        </p:tgtEl>
                                        <p:attrNameLst>
                                          <p:attrName>style.visibility</p:attrName>
                                        </p:attrNameLst>
                                      </p:cBhvr>
                                      <p:to>
                                        <p:strVal val="visible"/>
                                      </p:to>
                                    </p:set>
                                    <p:animEffect transition="in" filter="box(in)">
                                      <p:cBhvr>
                                        <p:cTn id="17" dur="500"/>
                                        <p:tgtEl>
                                          <p:spTgt spid="30414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04147"/>
                                        </p:tgtEl>
                                        <p:attrNameLst>
                                          <p:attrName>style.visibility</p:attrName>
                                        </p:attrNameLst>
                                      </p:cBhvr>
                                      <p:to>
                                        <p:strVal val="visible"/>
                                      </p:to>
                                    </p:set>
                                    <p:animEffect transition="in" filter="box(in)">
                                      <p:cBhvr>
                                        <p:cTn id="20" dur="500"/>
                                        <p:tgtEl>
                                          <p:spTgt spid="3041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04161"/>
                                        </p:tgtEl>
                                        <p:attrNameLst>
                                          <p:attrName>style.visibility</p:attrName>
                                        </p:attrNameLst>
                                      </p:cBhvr>
                                      <p:to>
                                        <p:strVal val="visible"/>
                                      </p:to>
                                    </p:set>
                                    <p:animEffect transition="in" filter="diamond(in)">
                                      <p:cBhvr>
                                        <p:cTn id="25" dur="2000"/>
                                        <p:tgtEl>
                                          <p:spTgt spid="30416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04151"/>
                                        </p:tgtEl>
                                        <p:attrNameLst>
                                          <p:attrName>style.visibility</p:attrName>
                                        </p:attrNameLst>
                                      </p:cBhvr>
                                      <p:to>
                                        <p:strVal val="visible"/>
                                      </p:to>
                                    </p:set>
                                    <p:animEffect transition="in" filter="diamond(in)">
                                      <p:cBhvr>
                                        <p:cTn id="28" dur="2000"/>
                                        <p:tgtEl>
                                          <p:spTgt spid="304151"/>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04150"/>
                                        </p:tgtEl>
                                        <p:attrNameLst>
                                          <p:attrName>style.visibility</p:attrName>
                                        </p:attrNameLst>
                                      </p:cBhvr>
                                      <p:to>
                                        <p:strVal val="visible"/>
                                      </p:to>
                                    </p:set>
                                    <p:animEffect transition="in" filter="diamond(in)">
                                      <p:cBhvr>
                                        <p:cTn id="31" dur="2000"/>
                                        <p:tgtEl>
                                          <p:spTgt spid="3041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304162"/>
                                        </p:tgtEl>
                                        <p:attrNameLst>
                                          <p:attrName>style.visibility</p:attrName>
                                        </p:attrNameLst>
                                      </p:cBhvr>
                                      <p:to>
                                        <p:strVal val="visible"/>
                                      </p:to>
                                    </p:set>
                                    <p:animEffect transition="in" filter="plus(in)">
                                      <p:cBhvr>
                                        <p:cTn id="36" dur="2000"/>
                                        <p:tgtEl>
                                          <p:spTgt spid="304162"/>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304153"/>
                                        </p:tgtEl>
                                        <p:attrNameLst>
                                          <p:attrName>style.visibility</p:attrName>
                                        </p:attrNameLst>
                                      </p:cBhvr>
                                      <p:to>
                                        <p:strVal val="visible"/>
                                      </p:to>
                                    </p:set>
                                    <p:animEffect transition="in" filter="plus(in)">
                                      <p:cBhvr>
                                        <p:cTn id="39" dur="2000"/>
                                        <p:tgtEl>
                                          <p:spTgt spid="304153"/>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304152"/>
                                        </p:tgtEl>
                                        <p:attrNameLst>
                                          <p:attrName>style.visibility</p:attrName>
                                        </p:attrNameLst>
                                      </p:cBhvr>
                                      <p:to>
                                        <p:strVal val="visible"/>
                                      </p:to>
                                    </p:set>
                                    <p:animEffect transition="in" filter="plus(in)">
                                      <p:cBhvr>
                                        <p:cTn id="42" dur="2000"/>
                                        <p:tgtEl>
                                          <p:spTgt spid="30415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4164"/>
                                        </p:tgtEl>
                                        <p:attrNameLst>
                                          <p:attrName>style.visibility</p:attrName>
                                        </p:attrNameLst>
                                      </p:cBhvr>
                                      <p:to>
                                        <p:strVal val="visible"/>
                                      </p:to>
                                    </p:set>
                                    <p:animEffect transition="in" filter="blinds(horizontal)">
                                      <p:cBhvr>
                                        <p:cTn id="47" dur="500"/>
                                        <p:tgtEl>
                                          <p:spTgt spid="30416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04163"/>
                                        </p:tgtEl>
                                        <p:attrNameLst>
                                          <p:attrName>style.visibility</p:attrName>
                                        </p:attrNameLst>
                                      </p:cBhvr>
                                      <p:to>
                                        <p:strVal val="visible"/>
                                      </p:to>
                                    </p:set>
                                    <p:animEffect transition="in" filter="blinds(horizontal)">
                                      <p:cBhvr>
                                        <p:cTn id="50" dur="500"/>
                                        <p:tgtEl>
                                          <p:spTgt spid="30416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4165"/>
                                        </p:tgtEl>
                                        <p:attrNameLst>
                                          <p:attrName>style.visibility</p:attrName>
                                        </p:attrNameLst>
                                      </p:cBhvr>
                                      <p:to>
                                        <p:strVal val="visible"/>
                                      </p:to>
                                    </p:set>
                                    <p:animEffect transition="in" filter="blinds(horizontal)">
                                      <p:cBhvr>
                                        <p:cTn id="53" dur="500"/>
                                        <p:tgtEl>
                                          <p:spTgt spid="30416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304157"/>
                                        </p:tgtEl>
                                        <p:attrNameLst>
                                          <p:attrName>style.visibility</p:attrName>
                                        </p:attrNameLst>
                                      </p:cBhvr>
                                      <p:to>
                                        <p:strVal val="visible"/>
                                      </p:to>
                                    </p:set>
                                    <p:animEffect transition="in" filter="strips(downLeft)">
                                      <p:cBhvr>
                                        <p:cTn id="58" dur="500"/>
                                        <p:tgtEl>
                                          <p:spTgt spid="30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animBg="1"/>
      <p:bldP spid="304147" grpId="0" animBg="1"/>
      <p:bldP spid="304149" grpId="0"/>
      <p:bldP spid="304150" grpId="0" animBg="1"/>
      <p:bldP spid="304151" grpId="0"/>
      <p:bldP spid="304152" grpId="0" animBg="1"/>
      <p:bldP spid="304153" grpId="0"/>
      <p:bldP spid="304157" grpId="0" animBg="1"/>
      <p:bldP spid="304161" grpId="0" animBg="1"/>
      <p:bldP spid="304162" grpId="0" animBg="1"/>
      <p:bldP spid="304163" grpId="0" animBg="1"/>
      <p:bldP spid="304164" grpId="0" animBg="1"/>
      <p:bldP spid="304165" grpId="0" animBg="1"/>
      <p:bldP spid="3041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899" y="433365"/>
            <a:ext cx="6258636" cy="726696"/>
          </a:xfrm>
        </p:spPr>
        <p:txBody>
          <a:bodyPr>
            <a:noAutofit/>
          </a:bodyPr>
          <a:lstStyle/>
          <a:p>
            <a:r>
              <a:rPr lang="en-US" sz="3200" dirty="0">
                <a:solidFill>
                  <a:srgbClr val="FF0000"/>
                </a:solidFill>
                <a:latin typeface="Times New Roman" pitchFamily="18" charset="0"/>
                <a:cs typeface="Times New Roman" pitchFamily="18" charset="0"/>
              </a:rPr>
              <a:t>Dừng chân đứng lại , trời, non, nước</a:t>
            </a:r>
            <a:br>
              <a:rPr lang="en-US"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Một mảnh tình riêng, ta với ta </a:t>
            </a:r>
          </a:p>
        </p:txBody>
      </p:sp>
      <p:sp>
        <p:nvSpPr>
          <p:cNvPr id="3" name="Content Placeholder 2"/>
          <p:cNvSpPr>
            <a:spLocks noGrp="1"/>
          </p:cNvSpPr>
          <p:nvPr>
            <p:ph idx="1"/>
          </p:nvPr>
        </p:nvSpPr>
        <p:spPr>
          <a:xfrm>
            <a:off x="838200" y="1460310"/>
            <a:ext cx="10515600" cy="4716653"/>
          </a:xfrm>
        </p:spPr>
        <p:txBody>
          <a:bodyPr/>
          <a:lstStyle/>
          <a:p>
            <a:pPr>
              <a:buFontTx/>
              <a:buChar char="-"/>
            </a:pPr>
            <a:r>
              <a:rPr lang="en-US" dirty="0">
                <a:solidFill>
                  <a:srgbClr val="FF0066"/>
                </a:solidFill>
                <a:latin typeface="Times New Roman" pitchFamily="18" charset="0"/>
                <a:cs typeface="Times New Roman" pitchFamily="18" charset="0"/>
              </a:rPr>
              <a:t>Hình thức: </a:t>
            </a:r>
            <a:r>
              <a:rPr lang="en-US" dirty="0">
                <a:latin typeface="Times New Roman" pitchFamily="18" charset="0"/>
                <a:cs typeface="Times New Roman" pitchFamily="18" charset="0"/>
              </a:rPr>
              <a:t>Hoạt động cá nhân ( Trả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ô </a:t>
            </a:r>
            <a:r>
              <a:rPr lang="en-US" dirty="0" err="1">
                <a:latin typeface="Times New Roman" pitchFamily="18" charset="0"/>
                <a:cs typeface="Times New Roman" pitchFamily="18" charset="0"/>
              </a:rPr>
              <a:t>chát</a:t>
            </a:r>
            <a:r>
              <a:rPr lang="en-US" dirty="0">
                <a:latin typeface="Times New Roman" pitchFamily="18" charset="0"/>
                <a:cs typeface="Times New Roman" pitchFamily="18" charset="0"/>
              </a:rPr>
              <a:t> )</a:t>
            </a:r>
          </a:p>
          <a:p>
            <a:pPr>
              <a:buFontTx/>
              <a:buChar char="-"/>
            </a:pPr>
            <a:r>
              <a:rPr lang="en-US" dirty="0">
                <a:solidFill>
                  <a:srgbClr val="FF0066"/>
                </a:solidFill>
                <a:latin typeface="Times New Roman" pitchFamily="18" charset="0"/>
                <a:cs typeface="Times New Roman" pitchFamily="18" charset="0"/>
              </a:rPr>
              <a:t>Câu hỏi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p>
          <a:p>
            <a:pPr>
              <a:buFontTx/>
              <a:buChar char="-"/>
            </a:pPr>
            <a:r>
              <a:rPr lang="en-US" dirty="0" err="1">
                <a:solidFill>
                  <a:srgbClr val="FF0066"/>
                </a:solidFill>
                <a:latin typeface="Times New Roman" pitchFamily="18" charset="0"/>
                <a:cs typeface="Times New Roman" pitchFamily="18" charset="0"/>
              </a:rPr>
              <a:t>Thời</a:t>
            </a:r>
            <a:r>
              <a:rPr lang="en-US" dirty="0">
                <a:solidFill>
                  <a:srgbClr val="FF0066"/>
                </a:solidFill>
                <a:latin typeface="Times New Roman" pitchFamily="18" charset="0"/>
                <a:cs typeface="Times New Roman" pitchFamily="18" charset="0"/>
              </a:rPr>
              <a:t> gian </a:t>
            </a:r>
            <a:r>
              <a:rPr lang="en-US" dirty="0">
                <a:latin typeface="Times New Roman" pitchFamily="18" charset="0"/>
                <a:cs typeface="Times New Roman" pitchFamily="18" charset="0"/>
              </a:rPr>
              <a:t>: 1 phút</a:t>
            </a:r>
          </a:p>
        </p:txBody>
      </p:sp>
    </p:spTree>
    <p:custDataLst>
      <p:tags r:id="rId1"/>
    </p:custDataLst>
    <p:extLst>
      <p:ext uri="{BB962C8B-B14F-4D97-AF65-F5344CB8AC3E}">
        <p14:creationId xmlns:p14="http://schemas.microsoft.com/office/powerpoint/2010/main" val="157553286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untitled ho"/>
          <p:cNvPicPr>
            <a:picLocks noChangeAspect="1" noChangeArrowheads="1"/>
          </p:cNvPicPr>
          <p:nvPr/>
        </p:nvPicPr>
        <p:blipFill>
          <a:blip>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4200" y="1"/>
            <a:ext cx="1447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8"/>
          <p:cNvSpPr>
            <a:spLocks noChangeArrowheads="1"/>
          </p:cNvSpPr>
          <p:nvPr/>
        </p:nvSpPr>
        <p:spPr bwMode="auto">
          <a:xfrm>
            <a:off x="2189746" y="399605"/>
            <a:ext cx="78586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b="1" dirty="0" err="1">
                <a:latin typeface="Times New Roman" pitchFamily="18" charset="0"/>
                <a:cs typeface="Times New Roman" pitchFamily="18" charset="0"/>
              </a:rPr>
              <a:t>Dừng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chân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đứng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lại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trời</a:t>
            </a:r>
            <a:r>
              <a:rPr lang="en-US" altLang="en-US" b="1" dirty="0">
                <a:latin typeface="Times New Roman" pitchFamily="18" charset="0"/>
                <a:cs typeface="Times New Roman" pitchFamily="18" charset="0"/>
              </a:rPr>
              <a:t>, non, </a:t>
            </a:r>
            <a:r>
              <a:rPr lang="en-US" altLang="en-US" b="1" dirty="0" err="1">
                <a:latin typeface="Times New Roman" pitchFamily="18" charset="0"/>
                <a:cs typeface="Times New Roman" pitchFamily="18" charset="0"/>
              </a:rPr>
              <a:t>nước</a:t>
            </a:r>
            <a:r>
              <a:rPr lang="en-US" altLang="en-US" b="1" dirty="0">
                <a:latin typeface="Times New Roman" pitchFamily="18" charset="0"/>
                <a:cs typeface="Times New Roman" pitchFamily="18" charset="0"/>
              </a:rPr>
              <a:t>,</a:t>
            </a:r>
          </a:p>
          <a:p>
            <a:pPr algn="just" eaLnBrk="1" hangingPunct="1">
              <a:spcBef>
                <a:spcPct val="0"/>
              </a:spcBef>
              <a:buFontTx/>
              <a:buNone/>
            </a:pPr>
            <a:r>
              <a:rPr lang="en-US" altLang="en-US" b="1" dirty="0" err="1">
                <a:latin typeface="Times New Roman" pitchFamily="18" charset="0"/>
                <a:cs typeface="Times New Roman" pitchFamily="18" charset="0"/>
              </a:rPr>
              <a:t>Một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mảnh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tình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riêng</a:t>
            </a:r>
            <a:r>
              <a:rPr lang="en-US" altLang="en-US" b="1" dirty="0">
                <a:latin typeface="Times New Roman" pitchFamily="18" charset="0"/>
                <a:cs typeface="Times New Roman" pitchFamily="18" charset="0"/>
              </a:rPr>
              <a:t>, ta </a:t>
            </a:r>
            <a:r>
              <a:rPr lang="en-US" altLang="en-US" b="1" dirty="0" err="1">
                <a:latin typeface="Times New Roman" pitchFamily="18" charset="0"/>
                <a:cs typeface="Times New Roman" pitchFamily="18" charset="0"/>
              </a:rPr>
              <a:t>với</a:t>
            </a:r>
            <a:r>
              <a:rPr lang="en-US" altLang="en-US" b="1" dirty="0">
                <a:latin typeface="Times New Roman" pitchFamily="18" charset="0"/>
                <a:cs typeface="Times New Roman" pitchFamily="18" charset="0"/>
              </a:rPr>
              <a:t> ta.</a:t>
            </a:r>
          </a:p>
        </p:txBody>
      </p:sp>
      <p:sp>
        <p:nvSpPr>
          <p:cNvPr id="18441" name="Line 9"/>
          <p:cNvSpPr>
            <a:spLocks noChangeShapeType="1"/>
          </p:cNvSpPr>
          <p:nvPr/>
        </p:nvSpPr>
        <p:spPr bwMode="auto">
          <a:xfrm>
            <a:off x="5930129" y="940083"/>
            <a:ext cx="597001"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p:cNvSpPr>
            <a:spLocks noChangeShapeType="1"/>
          </p:cNvSpPr>
          <p:nvPr/>
        </p:nvSpPr>
        <p:spPr bwMode="auto">
          <a:xfrm>
            <a:off x="6771773" y="938214"/>
            <a:ext cx="5080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1"/>
          <p:cNvSpPr>
            <a:spLocks noChangeShapeType="1"/>
          </p:cNvSpPr>
          <p:nvPr/>
        </p:nvSpPr>
        <p:spPr bwMode="auto">
          <a:xfrm>
            <a:off x="7614673" y="963897"/>
            <a:ext cx="92625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12"/>
          <p:cNvSpPr txBox="1">
            <a:spLocks noChangeArrowheads="1"/>
          </p:cNvSpPr>
          <p:nvPr/>
        </p:nvSpPr>
        <p:spPr bwMode="auto">
          <a:xfrm>
            <a:off x="142894" y="1766390"/>
            <a:ext cx="1818105"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dirty="0">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Cảnh</a:t>
            </a:r>
            <a:r>
              <a:rPr lang="en-US" altLang="en-US" b="1" dirty="0">
                <a:solidFill>
                  <a:srgbClr val="FF0000"/>
                </a:solidFill>
                <a:latin typeface="Times New Roman" pitchFamily="18" charset="0"/>
                <a:cs typeface="Times New Roman" pitchFamily="18" charset="0"/>
              </a:rPr>
              <a:t> </a:t>
            </a:r>
            <a:r>
              <a:rPr lang="en-US" altLang="en-US" b="1" dirty="0">
                <a:latin typeface="Times New Roman" pitchFamily="18" charset="0"/>
                <a:cs typeface="Times New Roman" pitchFamily="18" charset="0"/>
              </a:rPr>
              <a:t>:</a:t>
            </a:r>
          </a:p>
          <a:p>
            <a:pPr eaLnBrk="1" hangingPunct="1">
              <a:spcBef>
                <a:spcPct val="50000"/>
              </a:spcBef>
              <a:buNone/>
            </a:pPr>
            <a:endParaRPr lang="en-US" altLang="en-US" sz="1800" b="1" dirty="0">
              <a:solidFill>
                <a:srgbClr val="0000CC"/>
              </a:solidFill>
              <a:latin typeface="Times New Roman" pitchFamily="18" charset="0"/>
              <a:cs typeface="Times New Roman" pitchFamily="18" charset="0"/>
            </a:endParaRPr>
          </a:p>
          <a:p>
            <a:pPr eaLnBrk="1" hangingPunct="1">
              <a:spcBef>
                <a:spcPct val="50000"/>
              </a:spcBef>
              <a:buNone/>
            </a:pPr>
            <a:endParaRPr lang="en-US" altLang="en-US" sz="1800" b="1" dirty="0">
              <a:solidFill>
                <a:srgbClr val="0000CC"/>
              </a:solidFill>
              <a:latin typeface="Times New Roman" pitchFamily="18" charset="0"/>
              <a:cs typeface="Times New Roman" pitchFamily="18" charset="0"/>
            </a:endParaRPr>
          </a:p>
        </p:txBody>
      </p:sp>
      <p:sp>
        <p:nvSpPr>
          <p:cNvPr id="2" name="TextBox 1"/>
          <p:cNvSpPr txBox="1"/>
          <p:nvPr/>
        </p:nvSpPr>
        <p:spPr>
          <a:xfrm>
            <a:off x="1949115" y="1786148"/>
            <a:ext cx="9156031" cy="584775"/>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Trời</a:t>
            </a:r>
            <a:r>
              <a:rPr lang="en-US" sz="3200" dirty="0">
                <a:latin typeface="Times New Roman" pitchFamily="18" charset="0"/>
                <a:cs typeface="Times New Roman" pitchFamily="18" charset="0"/>
              </a:rPr>
              <a:t>, non ,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la,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endParaRPr lang="en-US" sz="3200" dirty="0">
              <a:latin typeface="Times New Roman" pitchFamily="18" charset="0"/>
              <a:cs typeface="Times New Roman" pitchFamily="18" charset="0"/>
            </a:endParaRPr>
          </a:p>
        </p:txBody>
      </p:sp>
      <p:sp>
        <p:nvSpPr>
          <p:cNvPr id="3" name="TextBox 2"/>
          <p:cNvSpPr txBox="1"/>
          <p:nvPr/>
        </p:nvSpPr>
        <p:spPr>
          <a:xfrm>
            <a:off x="142894" y="2728436"/>
            <a:ext cx="1804737" cy="584775"/>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latin typeface="Times New Roman" pitchFamily="18" charset="0"/>
                <a:cs typeface="Times New Roman" pitchFamily="18" charset="0"/>
              </a:rPr>
              <a:t>:</a:t>
            </a:r>
          </a:p>
        </p:txBody>
      </p:sp>
      <p:sp>
        <p:nvSpPr>
          <p:cNvPr id="4" name="TextBox 3"/>
          <p:cNvSpPr txBox="1"/>
          <p:nvPr/>
        </p:nvSpPr>
        <p:spPr>
          <a:xfrm>
            <a:off x="2075446" y="2738532"/>
            <a:ext cx="9392654" cy="107721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Ta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ta : + 1 người,1 </a:t>
            </a:r>
            <a:r>
              <a:rPr lang="en-US" sz="3200" dirty="0" err="1">
                <a:latin typeface="Times New Roman" pitchFamily="18" charset="0"/>
                <a:cs typeface="Times New Roman" pitchFamily="18" charset="0"/>
              </a:rPr>
              <a:t>nỗi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buồn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nỗi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lẻ</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vắng,nhỏ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endParaRPr lang="en-US" sz="3200" dirty="0">
              <a:latin typeface="Times New Roman" pitchFamily="18" charset="0"/>
              <a:cs typeface="Times New Roman" pitchFamily="18" charset="0"/>
            </a:endParaRPr>
          </a:p>
        </p:txBody>
      </p:sp>
      <p:cxnSp>
        <p:nvCxnSpPr>
          <p:cNvPr id="7" name="Straight Connector 6"/>
          <p:cNvCxnSpPr/>
          <p:nvPr/>
        </p:nvCxnSpPr>
        <p:spPr>
          <a:xfrm>
            <a:off x="6092422" y="1476823"/>
            <a:ext cx="1358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31625" y="4105102"/>
            <a:ext cx="11382233" cy="1077218"/>
          </a:xfrm>
          <a:prstGeom prst="rect">
            <a:avLst/>
          </a:prstGeom>
          <a:noFill/>
        </p:spPr>
        <p:txBody>
          <a:bodyPr wrap="square" rtlCol="0">
            <a:spAutoFit/>
          </a:bodyPr>
          <a:lstStyle/>
          <a:p>
            <a:pPr marL="285750" indent="-285750">
              <a:buFont typeface="Wingdings" pitchFamily="2" charset="2"/>
              <a:buChar char="à"/>
            </a:pPr>
            <a:r>
              <a:rPr lang="en-US" sz="3200" b="1" dirty="0">
                <a:solidFill>
                  <a:srgbClr val="FF0000"/>
                </a:solidFill>
                <a:latin typeface="Times New Roman" pitchFamily="18" charset="0"/>
                <a:cs typeface="Times New Roman" pitchFamily="18" charset="0"/>
                <a:sym typeface="Wingdings" pitchFamily="2" charset="2"/>
              </a:rPr>
              <a:t>BPNT</a:t>
            </a:r>
            <a:r>
              <a:rPr lang="en-US" sz="3200" dirty="0">
                <a:solidFill>
                  <a:srgbClr val="FF0000"/>
                </a:solidFill>
                <a:latin typeface="Times New Roman" pitchFamily="18" charset="0"/>
                <a:cs typeface="Times New Roman" pitchFamily="18" charset="0"/>
                <a:sym typeface="Wingdings" pitchFamily="2" charset="2"/>
              </a:rPr>
              <a:t> </a:t>
            </a:r>
            <a:r>
              <a:rPr lang="en-US" sz="3200" dirty="0">
                <a:latin typeface="Times New Roman" pitchFamily="18" charset="0"/>
                <a:cs typeface="Times New Roman" pitchFamily="18" charset="0"/>
                <a:sym typeface="Wingdings" pitchFamily="2" charset="2"/>
              </a:rPr>
              <a:t>:   +  Tương phản</a:t>
            </a:r>
          </a:p>
          <a:p>
            <a:r>
              <a:rPr lang="en-US" sz="3200" dirty="0">
                <a:latin typeface="Times New Roman" pitchFamily="18" charset="0"/>
                <a:cs typeface="Times New Roman" pitchFamily="18" charset="0"/>
                <a:sym typeface="Wingdings" pitchFamily="2" charset="2"/>
              </a:rPr>
              <a:t>                    + Sử dụng các từ ngữ đặc tả sự cô đơn  </a:t>
            </a:r>
            <a:endParaRPr lang="en-US" sz="3200" dirty="0">
              <a:latin typeface="Times New Roman" pitchFamily="18" charset="0"/>
              <a:cs typeface="Times New Roman" pitchFamily="18" charset="0"/>
            </a:endParaRPr>
          </a:p>
        </p:txBody>
      </p:sp>
      <p:cxnSp>
        <p:nvCxnSpPr>
          <p:cNvPr id="18" name="Straight Connector 17"/>
          <p:cNvCxnSpPr/>
          <p:nvPr/>
        </p:nvCxnSpPr>
        <p:spPr>
          <a:xfrm>
            <a:off x="3315279" y="1476823"/>
            <a:ext cx="2614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8324284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edge">
                                      <p:cBhvr>
                                        <p:cTn id="7" dur="20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 calcmode="lin" valueType="num">
                                      <p:cBhvr>
                                        <p:cTn id="12" dur="500" fill="hold"/>
                                        <p:tgtEl>
                                          <p:spTgt spid="18443"/>
                                        </p:tgtEl>
                                        <p:attrNameLst>
                                          <p:attrName>ppt_w</p:attrName>
                                        </p:attrNameLst>
                                      </p:cBhvr>
                                      <p:tavLst>
                                        <p:tav tm="0">
                                          <p:val>
                                            <p:fltVal val="0"/>
                                          </p:val>
                                        </p:tav>
                                        <p:tav tm="100000">
                                          <p:val>
                                            <p:strVal val="#ppt_w"/>
                                          </p:val>
                                        </p:tav>
                                      </p:tavLst>
                                    </p:anim>
                                    <p:anim calcmode="lin" valueType="num">
                                      <p:cBhvr>
                                        <p:cTn id="13" dur="500" fill="hold"/>
                                        <p:tgtEl>
                                          <p:spTgt spid="18443"/>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8442"/>
                                        </p:tgtEl>
                                        <p:attrNameLst>
                                          <p:attrName>style.visibility</p:attrName>
                                        </p:attrNameLst>
                                      </p:cBhvr>
                                      <p:to>
                                        <p:strVal val="visible"/>
                                      </p:to>
                                    </p:set>
                                    <p:anim calcmode="lin" valueType="num">
                                      <p:cBhvr>
                                        <p:cTn id="16" dur="500" fill="hold"/>
                                        <p:tgtEl>
                                          <p:spTgt spid="18442"/>
                                        </p:tgtEl>
                                        <p:attrNameLst>
                                          <p:attrName>ppt_w</p:attrName>
                                        </p:attrNameLst>
                                      </p:cBhvr>
                                      <p:tavLst>
                                        <p:tav tm="0">
                                          <p:val>
                                            <p:fltVal val="0"/>
                                          </p:val>
                                        </p:tav>
                                        <p:tav tm="100000">
                                          <p:val>
                                            <p:strVal val="#ppt_w"/>
                                          </p:val>
                                        </p:tav>
                                      </p:tavLst>
                                    </p:anim>
                                    <p:anim calcmode="lin" valueType="num">
                                      <p:cBhvr>
                                        <p:cTn id="17" dur="500" fill="hold"/>
                                        <p:tgtEl>
                                          <p:spTgt spid="18442"/>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8441"/>
                                        </p:tgtEl>
                                        <p:attrNameLst>
                                          <p:attrName>style.visibility</p:attrName>
                                        </p:attrNameLst>
                                      </p:cBhvr>
                                      <p:to>
                                        <p:strVal val="visible"/>
                                      </p:to>
                                    </p:set>
                                    <p:anim calcmode="lin" valueType="num">
                                      <p:cBhvr>
                                        <p:cTn id="20" dur="500" fill="hold"/>
                                        <p:tgtEl>
                                          <p:spTgt spid="18441"/>
                                        </p:tgtEl>
                                        <p:attrNameLst>
                                          <p:attrName>ppt_w</p:attrName>
                                        </p:attrNameLst>
                                      </p:cBhvr>
                                      <p:tavLst>
                                        <p:tav tm="0">
                                          <p:val>
                                            <p:fltVal val="0"/>
                                          </p:val>
                                        </p:tav>
                                        <p:tav tm="100000">
                                          <p:val>
                                            <p:strVal val="#ppt_w"/>
                                          </p:val>
                                        </p:tav>
                                      </p:tavLst>
                                    </p:anim>
                                    <p:anim calcmode="lin" valueType="num">
                                      <p:cBhvr>
                                        <p:cTn id="21" dur="500" fill="hold"/>
                                        <p:tgtEl>
                                          <p:spTgt spid="1844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44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animBg="1"/>
      <p:bldP spid="18442" grpId="0" animBg="1"/>
      <p:bldP spid="18443" grpId="0" animBg="1"/>
      <p:bldP spid="18444" grpId="0"/>
      <p:bldP spid="2" grpId="0"/>
      <p:bldP spid="3" grpId="0"/>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838200" y="341194"/>
          <a:ext cx="10515600" cy="6264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5416328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061" y="572877"/>
            <a:ext cx="6342367" cy="1067890"/>
          </a:xfrm>
        </p:spPr>
        <p:txBody>
          <a:bodyPr>
            <a:normAutofit/>
          </a:bodyPr>
          <a:lstStyle/>
          <a:p>
            <a:pPr algn="ct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Qua đây, em có nhận xét gì về bà Huyện Thanh Quan ?</a:t>
            </a:r>
          </a:p>
        </p:txBody>
      </p:sp>
      <p:sp>
        <p:nvSpPr>
          <p:cNvPr id="6" name="TextBox 5"/>
          <p:cNvSpPr txBox="1"/>
          <p:nvPr/>
        </p:nvSpPr>
        <p:spPr>
          <a:xfrm>
            <a:off x="2859110" y="5567595"/>
            <a:ext cx="7186411" cy="954107"/>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Là người phụ nữ nhạy cảm, tài sắc vẹn toàn, giàu tình cảm, yêu nước, thương nhà. </a:t>
            </a:r>
          </a:p>
        </p:txBody>
      </p:sp>
      <p:pic>
        <p:nvPicPr>
          <p:cNvPr id="8" name="Picture 6" descr="Kết quả hình ảnh cho ba huyen thanh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026" y="1640768"/>
            <a:ext cx="5254580" cy="36009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74133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306" y="294474"/>
            <a:ext cx="11172093" cy="1384995"/>
          </a:xfrm>
          <a:prstGeom prst="rect">
            <a:avLst/>
          </a:prstGeom>
        </p:spPr>
        <p:txBody>
          <a:bodyPr wrap="square">
            <a:spAutoFit/>
          </a:bodyPr>
          <a:lstStyle/>
          <a:p>
            <a:r>
              <a:rPr lang="en-US" sz="2800" b="1" dirty="0">
                <a:solidFill>
                  <a:srgbClr val="333333"/>
                </a:solidFill>
                <a:ea typeface="Times New Roman" panose="02020603050405020304" pitchFamily="18" charset="0"/>
              </a:rPr>
              <a:t>Câu hỏi 2.</a:t>
            </a:r>
            <a:r>
              <a:rPr lang="en-US" sz="2800" dirty="0">
                <a:solidFill>
                  <a:srgbClr val="333333"/>
                </a:solidFill>
                <a:latin typeface="Times New Roman" panose="02020603050405020304" pitchFamily="18" charset="0"/>
                <a:ea typeface="Times New Roman" panose="02020603050405020304" pitchFamily="18" charset="0"/>
              </a:rPr>
              <a:t> Kẻ bảng vào vở theo mẫu dưới đây và điền nội dung về một số yếu tố thi luật của thể thơ tứ tuyệt Đường luật thể hiện qua bài thơ Thiên Trường vãn vọng của Trần Nhân Tông: </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982807294"/>
              </p:ext>
            </p:extLst>
          </p:nvPr>
        </p:nvGraphicFramePr>
        <p:xfrm>
          <a:off x="562707" y="2250831"/>
          <a:ext cx="10503879" cy="3518450"/>
        </p:xfrm>
        <a:graphic>
          <a:graphicData uri="http://schemas.openxmlformats.org/drawingml/2006/table">
            <a:tbl>
              <a:tblPr firstRow="1" firstCol="1" bandRow="1">
                <a:tableStyleId>{5C22544A-7EE6-4342-B048-85BDC9FD1C3A}</a:tableStyleId>
              </a:tblPr>
              <a:tblGrid>
                <a:gridCol w="1836252"/>
                <a:gridCol w="3611511"/>
                <a:gridCol w="2311366"/>
                <a:gridCol w="1300145"/>
                <a:gridCol w="1444605"/>
              </a:tblGrid>
              <a:tr h="703690">
                <a:tc>
                  <a:txBody>
                    <a:bodyPr/>
                    <a:lstStyle/>
                    <a:p>
                      <a:pPr marL="0" marR="0">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Câu</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Luật bằng trắc</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Niêm</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Vần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Nhịp</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703690">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B-T-B-B-T-T-B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1 và 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Iên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2/2/3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703690">
                <a:tc>
                  <a:txBody>
                    <a:bodyPr/>
                    <a:lstStyle/>
                    <a:p>
                      <a:pPr marL="0" marR="0">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2</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T-B-T-T-T-B-B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2 và 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2/2/3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703690">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T-B-T-T-B-B-T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2/2/3</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r h="703690">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T-T-B-B-B-T-B</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c>
                  <a:txBody>
                    <a:bodyPr/>
                    <a:lstStyle/>
                    <a:p>
                      <a:pPr marL="0" marR="0">
                        <a:spcBef>
                          <a:spcPts val="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2/2/3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6699FF"/>
                    </a:solidFill>
                  </a:tcPr>
                </a:tc>
              </a:tr>
            </a:tbl>
          </a:graphicData>
        </a:graphic>
      </p:graphicFrame>
    </p:spTree>
    <p:extLst>
      <p:ext uri="{BB962C8B-B14F-4D97-AF65-F5344CB8AC3E}">
        <p14:creationId xmlns:p14="http://schemas.microsoft.com/office/powerpoint/2010/main" val="3774516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110" y="464024"/>
            <a:ext cx="5336275" cy="1103834"/>
          </a:xfrm>
        </p:spPr>
        <p:txBody>
          <a:bodyPr>
            <a:normAutofit/>
          </a:bodyPr>
          <a:lstStyle/>
          <a:p>
            <a:pPr algn="ctr"/>
            <a:r>
              <a:rPr lang="en-US" sz="3200" b="1" dirty="0">
                <a:solidFill>
                  <a:srgbClr val="FF0000"/>
                </a:solidFill>
                <a:latin typeface="Times New Roman" pitchFamily="18" charset="0"/>
                <a:cs typeface="Times New Roman" pitchFamily="18" charset="0"/>
              </a:rPr>
              <a:t>HƯỚNG DẪN VỀ NHÀ </a:t>
            </a:r>
          </a:p>
        </p:txBody>
      </p:sp>
      <p:sp>
        <p:nvSpPr>
          <p:cNvPr id="3" name="Content Placeholder 2"/>
          <p:cNvSpPr>
            <a:spLocks noGrp="1"/>
          </p:cNvSpPr>
          <p:nvPr>
            <p:ph idx="1"/>
          </p:nvPr>
        </p:nvSpPr>
        <p:spPr>
          <a:xfrm>
            <a:off x="2011909" y="2388358"/>
            <a:ext cx="8251207" cy="3720366"/>
          </a:xfrm>
        </p:spPr>
        <p:txBody>
          <a:bodyPr>
            <a:normAutofit/>
          </a:bodyPr>
          <a:lstStyle/>
          <a:p>
            <a:pPr>
              <a:buFontTx/>
              <a:buChar char="-"/>
            </a:pPr>
            <a:r>
              <a:rPr lang="en-US" sz="3200" dirty="0">
                <a:solidFill>
                  <a:srgbClr val="002060"/>
                </a:solidFill>
                <a:latin typeface="Times New Roman" pitchFamily="18" charset="0"/>
                <a:cs typeface="Times New Roman" pitchFamily="18" charset="0"/>
              </a:rPr>
              <a:t>Học thuộc lòng bài thơ. Nắm chắc nội dung và nghệ thuật của bài thơ.</a:t>
            </a:r>
          </a:p>
          <a:p>
            <a:pPr>
              <a:buFontTx/>
              <a:buChar char="-"/>
            </a:pPr>
            <a:r>
              <a:rPr lang="en-US" sz="3200" dirty="0">
                <a:solidFill>
                  <a:srgbClr val="002060"/>
                </a:solidFill>
                <a:latin typeface="Times New Roman" pitchFamily="18" charset="0"/>
                <a:cs typeface="Times New Roman" pitchFamily="18" charset="0"/>
              </a:rPr>
              <a:t>Viết đoạn văn giới thiệu về Đèo Ngang : sưu tầm, tranh ảnh, tư liệu. ( Nộp bài trên Palet)</a:t>
            </a:r>
          </a:p>
          <a:p>
            <a:pPr>
              <a:buFontTx/>
              <a:buChar char="-"/>
            </a:pPr>
            <a:r>
              <a:rPr lang="en-US" sz="3200" dirty="0">
                <a:solidFill>
                  <a:srgbClr val="002060"/>
                </a:solidFill>
                <a:latin typeface="Times New Roman" pitchFamily="18" charset="0"/>
                <a:cs typeface="Times New Roman" pitchFamily="18" charset="0"/>
              </a:rPr>
              <a:t>Chuẩn bị bài : </a:t>
            </a: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nhà</a:t>
            </a:r>
            <a:endParaRPr lang="en-US" sz="3200" dirty="0">
              <a:solidFill>
                <a:srgbClr val="002060"/>
              </a:solidFill>
              <a:latin typeface="Times New Roman" pitchFamily="18" charset="0"/>
              <a:cs typeface="Times New Roman" pitchFamily="18" charset="0"/>
            </a:endParaRPr>
          </a:p>
          <a:p>
            <a:pPr>
              <a:buFontTx/>
              <a:buChar char="-"/>
            </a:pPr>
            <a:endParaRPr lang="en-US"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8775154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184" y="113437"/>
            <a:ext cx="11254154" cy="2246769"/>
          </a:xfrm>
          <a:prstGeom prst="rect">
            <a:avLst/>
          </a:prstGeom>
        </p:spPr>
        <p:txBody>
          <a:bodyPr wrap="square">
            <a:spAutoFit/>
          </a:bodyPr>
          <a:lstStyle/>
          <a:p>
            <a:r>
              <a:rPr lang="en-US" sz="2800" b="1" dirty="0">
                <a:solidFill>
                  <a:srgbClr val="333333"/>
                </a:solidFill>
                <a:latin typeface="Times New Roman" panose="02020603050405020304" pitchFamily="18" charset="0"/>
                <a:ea typeface="Times New Roman" panose="02020603050405020304" pitchFamily="18" charset="0"/>
              </a:rPr>
              <a:t>Câu hỏi 3.</a:t>
            </a:r>
            <a:r>
              <a:rPr lang="en-US" sz="2800" dirty="0">
                <a:solidFill>
                  <a:srgbClr val="333333"/>
                </a:solidFill>
                <a:latin typeface="Times New Roman" panose="02020603050405020304" pitchFamily="18" charset="0"/>
                <a:ea typeface="Times New Roman" panose="02020603050405020304" pitchFamily="18" charset="0"/>
              </a:rPr>
              <a:t> Hãy chọn một bài thơ thất ngôn bát cú hoặc tứ tuyệt Đường luật mà em yêu thích và thực hiện các yêu cầu sau: </a:t>
            </a:r>
            <a:endParaRPr lang="en-US" sz="2800" dirty="0">
              <a:latin typeface="Times New Roman" panose="02020603050405020304" pitchFamily="18" charset="0"/>
              <a:ea typeface="Times New Roman" panose="02020603050405020304" pitchFamily="18" charset="0"/>
            </a:endParaRPr>
          </a:p>
          <a:p>
            <a:r>
              <a:rPr lang="en-US" sz="2800" dirty="0">
                <a:solidFill>
                  <a:srgbClr val="333333"/>
                </a:solidFill>
                <a:latin typeface="Times New Roman" panose="02020603050405020304" pitchFamily="18" charset="0"/>
                <a:ea typeface="Times New Roman" panose="02020603050405020304" pitchFamily="18" charset="0"/>
              </a:rPr>
              <a:t>a. Nhận xét về niêm, luật của bài thơ. </a:t>
            </a:r>
            <a:endParaRPr lang="en-US" sz="2800" dirty="0">
              <a:latin typeface="Times New Roman" panose="02020603050405020304" pitchFamily="18" charset="0"/>
              <a:ea typeface="Times New Roman" panose="02020603050405020304" pitchFamily="18" charset="0"/>
            </a:endParaRPr>
          </a:p>
          <a:p>
            <a:r>
              <a:rPr lang="en-US" sz="2800" dirty="0">
                <a:solidFill>
                  <a:srgbClr val="333333"/>
                </a:solidFill>
                <a:latin typeface="Times New Roman" panose="02020603050405020304" pitchFamily="18" charset="0"/>
                <a:ea typeface="Times New Roman" panose="02020603050405020304" pitchFamily="18" charset="0"/>
              </a:rPr>
              <a:t>b. Xác định bố cục và nêu ý chính của từng phần. </a:t>
            </a:r>
            <a:endParaRPr lang="en-US" sz="2800" dirty="0">
              <a:latin typeface="Times New Roman" panose="02020603050405020304" pitchFamily="18" charset="0"/>
              <a:ea typeface="Times New Roman" panose="02020603050405020304" pitchFamily="18" charset="0"/>
            </a:endParaRPr>
          </a:p>
          <a:p>
            <a:r>
              <a:rPr lang="en-US" sz="2800" dirty="0">
                <a:solidFill>
                  <a:srgbClr val="333333"/>
                </a:solidFill>
                <a:latin typeface="Times New Roman" panose="02020603050405020304" pitchFamily="18" charset="0"/>
                <a:ea typeface="Times New Roman" panose="02020603050405020304" pitchFamily="18" charset="0"/>
              </a:rPr>
              <a:t>c. Nêu chủ đề và chỉ ra một số nét đặc sắc nghệ thuật của bài thơ. </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46184" y="2446836"/>
            <a:ext cx="11289323" cy="4154984"/>
          </a:xfrm>
          <a:prstGeom prst="rect">
            <a:avLst/>
          </a:prstGeom>
        </p:spPr>
        <p:txBody>
          <a:bodyPr wrap="square">
            <a:spAutoFit/>
          </a:bodyPr>
          <a:lstStyle/>
          <a:p>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Đặc </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sắc nghệ thuật trước hết nằm ở thể thơ thất ngôn bát cú, lược bỏ những luật lệ hà khắc của thể thơ này, mang lại cảm giác hóm hỉnh, gần gũi. Viết về nông thôn, tác giả lựa chọn những từ ngữ cùng lối viết hết sức giản dị, những từ mang đậm màu sắc địa phương như "thời", "chửa" đem lại sự thoải mái, mang tính chất khẩu ngữ. Hàng loạt những hình ảnh được liệt kê như "vườn rộng rào thưa", "ao sâu nước cả",... vừa có tác dụng trình bày những thiếu thốn vật chất, vừa mở ra trước mắt người đọc khung cảnh làng quê thanh bình, yên tĩnh, thích hợp cho những cuộc tâm tình chơi cờ thưởng trà ngắm trăng. Lời thơ giống như lời đối thoại trực tiếp hàng ngày tạo cho người đọc cảm giác như mình là người bạn của Nguyễn Khuyến, lắng nghe ông bạn già trình bày mà lòng vừa cười vừa thương, khơi gợi trong lòng độc giả sự suy nghĩ sâu cay về tình bạn chân thật, tình bạn đẹp là tình bạn không gì có thể đong đếm nổi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89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p:cNvPicPr>
            <a:picLocks noChangeAspect="1"/>
          </p:cNvPicPr>
          <p:nvPr/>
        </p:nvPicPr>
        <p:blipFill>
          <a:blip r:embed="rId4"/>
          <a:srcRect/>
          <a:stretch>
            <a:fillRect/>
          </a:stretch>
        </p:blipFill>
        <p:spPr bwMode="auto">
          <a:xfrm>
            <a:off x="0" y="0"/>
            <a:ext cx="12192000" cy="6848475"/>
          </a:xfrm>
          <a:prstGeom prst="rect">
            <a:avLst/>
          </a:prstGeom>
          <a:noFill/>
          <a:ln w="9525">
            <a:noFill/>
            <a:miter lim="800000"/>
            <a:headEnd/>
            <a:tailEnd/>
          </a:ln>
        </p:spPr>
      </p:pic>
      <p:sp>
        <p:nvSpPr>
          <p:cNvPr id="16387" name="TextBox 8"/>
          <p:cNvSpPr txBox="1">
            <a:spLocks noChangeArrowheads="1"/>
          </p:cNvSpPr>
          <p:nvPr/>
        </p:nvSpPr>
        <p:spPr bwMode="auto">
          <a:xfrm>
            <a:off x="7446963" y="2601913"/>
            <a:ext cx="4745037" cy="584200"/>
          </a:xfrm>
          <a:prstGeom prst="rect">
            <a:avLst/>
          </a:prstGeom>
          <a:solidFill>
            <a:schemeClr val="bg1">
              <a:alpha val="70195"/>
            </a:schemeClr>
          </a:solidFill>
          <a:ln w="9525">
            <a:noFill/>
            <a:miter lim="800000"/>
            <a:headEnd/>
            <a:tailEnd/>
          </a:ln>
        </p:spPr>
        <p:txBody>
          <a:bodyPr wrap="none">
            <a:spAutoFit/>
          </a:bodyPr>
          <a:lstStyle/>
          <a:p>
            <a:r>
              <a:rPr lang="en-US" sz="3200" b="1" i="1">
                <a:latin typeface="Times New Roman" pitchFamily="18" charset="0"/>
                <a:cs typeface="Times New Roman" pitchFamily="18" charset="0"/>
              </a:rPr>
              <a:t>- Bà Huyện Thanh Quan -</a:t>
            </a:r>
          </a:p>
        </p:txBody>
      </p:sp>
      <p:pic>
        <p:nvPicPr>
          <p:cNvPr id="16388" name="Picture 9"/>
          <p:cNvPicPr>
            <a:picLocks noChangeAspect="1"/>
          </p:cNvPicPr>
          <p:nvPr/>
        </p:nvPicPr>
        <p:blipFill>
          <a:blip r:embed="rId5"/>
          <a:srcRect/>
          <a:stretch>
            <a:fillRect/>
          </a:stretch>
        </p:blipFill>
        <p:spPr bwMode="auto">
          <a:xfrm>
            <a:off x="1563688" y="887413"/>
            <a:ext cx="8796337" cy="22129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5327386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99" y="103030"/>
            <a:ext cx="11732653" cy="5679583"/>
          </a:xfrm>
          <a:prstGeom prst="rect">
            <a:avLst/>
          </a:prstGeom>
        </p:spPr>
      </p:pic>
      <p:sp>
        <p:nvSpPr>
          <p:cNvPr id="7" name="TextBox 6"/>
          <p:cNvSpPr txBox="1"/>
          <p:nvPr/>
        </p:nvSpPr>
        <p:spPr>
          <a:xfrm>
            <a:off x="2492061" y="6014434"/>
            <a:ext cx="7237927" cy="584775"/>
          </a:xfrm>
          <a:prstGeom prst="rect">
            <a:avLst/>
          </a:prstGeom>
          <a:noFill/>
        </p:spPr>
        <p:txBody>
          <a:bodyPr wrap="square" rtlCol="0">
            <a:spAutoFit/>
          </a:bodyPr>
          <a:lstStyle/>
          <a:p>
            <a:pPr algn="ctr"/>
            <a:r>
              <a:rPr lang="en-US" sz="3200" dirty="0">
                <a:solidFill>
                  <a:srgbClr val="FF0000"/>
                </a:solidFill>
                <a:latin typeface="Times New Roman" pitchFamily="18" charset="0"/>
                <a:cs typeface="Times New Roman" pitchFamily="18" charset="0"/>
              </a:rPr>
              <a:t>CẢNH ĐÈO NGANG </a:t>
            </a:r>
          </a:p>
        </p:txBody>
      </p:sp>
    </p:spTree>
    <p:custDataLst>
      <p:tags r:id="rId1"/>
    </p:custDataLst>
    <p:extLst>
      <p:ext uri="{BB962C8B-B14F-4D97-AF65-F5344CB8AC3E}">
        <p14:creationId xmlns:p14="http://schemas.microsoft.com/office/powerpoint/2010/main" val="70558540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bando-vn-970-full.png"/>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349" y="0"/>
            <a:ext cx="6278360" cy="6858000"/>
          </a:xfrm>
          <a:ln>
            <a:solidFill>
              <a:srgbClr val="FF0000"/>
            </a:solidFill>
            <a:miter lim="800000"/>
            <a:headEnd/>
            <a:tailEnd/>
          </a:ln>
        </p:spPr>
      </p:pic>
      <p:sp>
        <p:nvSpPr>
          <p:cNvPr id="6158" name="AutoShape 14"/>
          <p:cNvSpPr>
            <a:spLocks noChangeArrowheads="1"/>
          </p:cNvSpPr>
          <p:nvPr/>
        </p:nvSpPr>
        <p:spPr bwMode="auto">
          <a:xfrm>
            <a:off x="2796147" y="2415325"/>
            <a:ext cx="711200" cy="304800"/>
          </a:xfrm>
          <a:prstGeom prst="leftArrow">
            <a:avLst>
              <a:gd name="adj1" fmla="val 50000"/>
              <a:gd name="adj2" fmla="val 43750"/>
            </a:avLst>
          </a:prstGeom>
          <a:solidFill>
            <a:srgbClr val="FF00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6160" name="Oval 16"/>
          <p:cNvSpPr>
            <a:spLocks noChangeArrowheads="1"/>
          </p:cNvSpPr>
          <p:nvPr/>
        </p:nvSpPr>
        <p:spPr bwMode="auto">
          <a:xfrm>
            <a:off x="2660203" y="2529625"/>
            <a:ext cx="101600" cy="762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6778580" y="2074149"/>
            <a:ext cx="4863921" cy="3416320"/>
          </a:xfrm>
          <a:prstGeom prst="rect">
            <a:avLst/>
          </a:prstGeom>
        </p:spPr>
        <p:txBody>
          <a:bodyPr wrap="square">
            <a:spAutoFit/>
          </a:bodyPr>
          <a:lstStyle/>
          <a:p>
            <a:pPr algn="just" fontAlgn="auto">
              <a:spcBef>
                <a:spcPts val="0"/>
              </a:spcBef>
              <a:spcAft>
                <a:spcPts val="0"/>
              </a:spcAft>
              <a:defRPr/>
            </a:pP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Đèo Ngang nằm trên dãy núi Hoành Sơn - dải núi chạy từ dãy Trường Sơn phía tây đâm ngang ra tới biển Đông. </a:t>
            </a:r>
            <a:r>
              <a:rPr lang="en-US" sz="2400" dirty="0">
                <a:solidFill>
                  <a:srgbClr val="002060"/>
                </a:solidFill>
                <a:latin typeface="Times New Roman" pitchFamily="18" charset="0"/>
                <a:cs typeface="Times New Roman" pitchFamily="18" charset="0"/>
              </a:rPr>
              <a:t>L</a:t>
            </a:r>
            <a:r>
              <a:rPr lang="vi-VN" sz="2400" dirty="0">
                <a:solidFill>
                  <a:srgbClr val="002060"/>
                </a:solidFill>
                <a:latin typeface="Times New Roman" pitchFamily="18" charset="0"/>
                <a:cs typeface="Times New Roman" pitchFamily="18" charset="0"/>
              </a:rPr>
              <a:t>à ranh giới giữa tỉnh Hà Tĩnh (phía bắc, thuộc xã Kỳ Nam, thị xã Kỳ Anh) và tỉnh Quảng Bình (phía nam, thuộc xã Quảng Đông, huyện Quảng Trạch).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Đây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địa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nổi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tiếng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nước</a:t>
            </a:r>
            <a:r>
              <a:rPr lang="en-US" sz="2400" dirty="0">
                <a:solidFill>
                  <a:srgbClr val="002060"/>
                </a:solidFill>
                <a:latin typeface="Times New Roman" pitchFamily="18" charset="0"/>
                <a:cs typeface="Times New Roman" pitchFamily="18" charset="0"/>
              </a:rPr>
              <a:t> ta.</a:t>
            </a:r>
          </a:p>
        </p:txBody>
      </p:sp>
      <p:pic>
        <p:nvPicPr>
          <p:cNvPr id="8" name="Picture 7"/>
          <p:cNvPicPr>
            <a:picLocks noChangeAspect="1"/>
          </p:cNvPicPr>
          <p:nvPr/>
        </p:nvPicPr>
        <p:blipFill>
          <a:blip r:embed="rId5"/>
          <a:srcRect/>
          <a:stretch>
            <a:fillRect/>
          </a:stretch>
        </p:blipFill>
        <p:spPr bwMode="auto">
          <a:xfrm>
            <a:off x="5918781" y="-141197"/>
            <a:ext cx="3603625" cy="12858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7842884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58"/>
                                        </p:tgtEl>
                                        <p:attrNameLst>
                                          <p:attrName>style.visibility</p:attrName>
                                        </p:attrNameLst>
                                      </p:cBhvr>
                                      <p:to>
                                        <p:strVal val="visible"/>
                                      </p:to>
                                    </p:set>
                                    <p:animEffect transition="in" filter="checkerboard(across)">
                                      <p:cBhvr>
                                        <p:cTn id="7" dur="500"/>
                                        <p:tgtEl>
                                          <p:spTgt spid="61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EONGANG2010_45_8_cong20deo20ngang.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958626" y="-1"/>
            <a:ext cx="6233374" cy="5576553"/>
          </a:xfrm>
          <a:ln>
            <a:solidFill>
              <a:srgbClr val="006600"/>
            </a:solidFill>
            <a:miter lim="800000"/>
            <a:headEnd/>
            <a:tailEnd/>
          </a:ln>
        </p:spPr>
      </p:pic>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5958626" cy="557655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9397" y="5734924"/>
            <a:ext cx="11320530" cy="707886"/>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1833, </a:t>
            </a:r>
            <a:r>
              <a:rPr lang="en-US" sz="2000" dirty="0" err="1">
                <a:latin typeface="Times New Roman" pitchFamily="18" charset="0"/>
                <a:cs typeface="Times New Roman" pitchFamily="18" charset="0"/>
              </a:rPr>
              <a:t>vua</a:t>
            </a:r>
            <a:r>
              <a:rPr lang="en-US" sz="2000" dirty="0">
                <a:latin typeface="Times New Roman" pitchFamily="18" charset="0"/>
                <a:cs typeface="Times New Roman" pitchFamily="18" charset="0"/>
              </a:rPr>
              <a:t> Minh </a:t>
            </a:r>
            <a:r>
              <a:rPr lang="en-US" sz="2000" dirty="0" err="1">
                <a:latin typeface="Times New Roman" pitchFamily="18" charset="0"/>
                <a:cs typeface="Times New Roman" pitchFamily="18" charset="0"/>
              </a:rPr>
              <a:t>Mạng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4 m,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núi</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lúc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giờ</a:t>
            </a:r>
            <a:endParaRPr lang="en-US" sz="20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4820092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924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2462" y="0"/>
            <a:ext cx="6499538" cy="6858000"/>
          </a:xfrm>
          <a:prstGeom prst="rect">
            <a:avLst/>
          </a:prstGeom>
        </p:spPr>
      </p:pic>
    </p:spTree>
    <p:custDataLst>
      <p:tags r:id="rId1"/>
    </p:custDataLst>
    <p:extLst>
      <p:ext uri="{BB962C8B-B14F-4D97-AF65-F5344CB8AC3E}">
        <p14:creationId xmlns:p14="http://schemas.microsoft.com/office/powerpoint/2010/main" val="258783794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b.Tác phẩm"/>
  <p:tag name="GENSWF_ADVANCE_TIME" val="7.00"/>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Thể thơ"/>
  <p:tag name="GENSWF_ADVANCE_TIME" val="7.00"/>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Bố cục"/>
  <p:tag name="GENSWF_ADVANCE_TIME" val="7.00"/>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18.xml><?xml version="1.0" encoding="utf-8"?>
<p:tagLst xmlns:a="http://schemas.openxmlformats.org/drawingml/2006/main" xmlns:r="http://schemas.openxmlformats.org/officeDocument/2006/relationships" xmlns:p="http://schemas.openxmlformats.org/presentationml/2006/main">
  <p:tag name="PPSNARRATIONPROPS" val="H:\Bai du thi E-leaning\Nam hoc 2014-2015\THCS TT\Thuy\Tieng cat\Slide 15.mp3"/>
  <p:tag name="PPSNARRATION" val="13,344697009,H:\Bai du thi E-leaning\Nam hoc 2014-2015\THCS TT\Thuy\Qua deo Ngang\Media.ppcx"/>
  <p:tag name="ISPRING_SLIDE_INDENT_LEVEL" val="0"/>
  <p:tag name="ISPRING_CUSTOM_TIMING_USED" val="0"/>
  <p:tag name="ISPRING_PLAYER_LAYOUT_TYPE" val="Full"/>
  <p:tag name="GENSWF_ADVANCE_TIME" val="7.00"/>
</p:tagLst>
</file>

<file path=ppt/tags/tag1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xml><?xml version="1.0" encoding="utf-8"?>
<p:tagLst xmlns:a="http://schemas.openxmlformats.org/drawingml/2006/main" xmlns:r="http://schemas.openxmlformats.org/officeDocument/2006/relationships" xmlns:p="http://schemas.openxmlformats.org/presentationml/2006/main">
  <p:tag name="GENSWF_SLIDE_TITLE" val="Mảnh ghép"/>
  <p:tag name="ISPRING_SLIDE_INDENT_LEVEL" val="0"/>
  <p:tag name="ISPRING_CUSTOM_TIMING_USED" val="0"/>
  <p:tag name="ISPRING_PLAYER_LAYOUT_TYPE" val="Full"/>
  <p:tag name="GENSWF_ADVANCE_TIME" val="7.00"/>
</p:tagLst>
</file>

<file path=ppt/tags/tag20.xml><?xml version="1.0" encoding="utf-8"?>
<p:tagLst xmlns:a="http://schemas.openxmlformats.org/drawingml/2006/main" xmlns:r="http://schemas.openxmlformats.org/officeDocument/2006/relationships" xmlns:p="http://schemas.openxmlformats.org/presentationml/2006/main">
  <p:tag name="PPSNARRATIONPROPS" val="H:\Bai du thi E-leaning\Nam hoc 2014-2015\THCS TT\Thuy\Tieng cat\Slide 20.mp3"/>
  <p:tag name="PPSNARRATION" val="17,344697009,H:\Bai du thi E-leaning\Nam hoc 2014-2015\THCS TT\Thuy\Qua deo Ngang\Media.ppcx"/>
  <p:tag name="ISPRING_SLIDE_INDENT_LEVEL" val="0"/>
  <p:tag name="ISPRING_CUSTOM_TIMING_USED" val="0"/>
  <p:tag name="ISPRING_PLAYER_LAYOUT_TYPE" val="Full"/>
  <p:tag name="GENSWF_ADVANCE_TIME" val="7.00"/>
</p:tagLst>
</file>

<file path=ppt/tags/tag21.xml><?xml version="1.0" encoding="utf-8"?>
<p:tagLst xmlns:a="http://schemas.openxmlformats.org/drawingml/2006/main" xmlns:r="http://schemas.openxmlformats.org/officeDocument/2006/relationships" xmlns:p="http://schemas.openxmlformats.org/presentationml/2006/main">
  <p:tag name="PPSNARRATIONPROPS" val="H:\Bai du thi E-leaning\Nam hoc 2014-2015\THCS TT\Thuy\Tieng cat\Slide 20.mp3"/>
  <p:tag name="PPSNARRATION" val="17,344697009,H:\Bai du thi E-leaning\Nam hoc 2014-2015\THCS TT\Thuy\Qua deo Ngang\Media.ppcx"/>
  <p:tag name="ISPRING_SLIDE_INDENT_LEVEL" val="0"/>
  <p:tag name="ISPRING_CUSTOM_TIMING_USED" val="0"/>
  <p:tag name="ISPRING_PLAYER_LAYOUT_TYPE" val="Full"/>
  <p:tag name="GENSWF_ADVANCE_TIME" val="7.00"/>
</p:tagLst>
</file>

<file path=ppt/tags/tag2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2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3.xml><?xml version="1.0" encoding="utf-8"?>
<p:tagLst xmlns:a="http://schemas.openxmlformats.org/drawingml/2006/main" xmlns:r="http://schemas.openxmlformats.org/officeDocument/2006/relationships" xmlns:p="http://schemas.openxmlformats.org/presentationml/2006/main">
  <p:tag name="GENSWF_SLIDE_TITLE" val="giới thiệu đèo ngang"/>
  <p:tag name="ISPRING_SLIDE_INDENT_LEVEL" val="0"/>
  <p:tag name="ISPRING_CUSTOM_TIMING_USED" val="0"/>
  <p:tag name="ISPRING_PLAYER_LAYOUT_TYPE" val="Full"/>
  <p:tag name="GENSWF_ADVANCE_TIME" val="7.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cảnh đèo ngang"/>
  <p:tag name="ISPRING_SLIDE_INDENT_LEVEL" val="0"/>
  <p:tag name="ISPRING_CUSTOM_TIMING_USED" val="0"/>
  <p:tag name="ISPRING_PLAYER_LAYOUT_TYPE" val="Full"/>
  <p:tag name="GENSWF_ADVANCE_TIME" val="7.00"/>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ADVANCE_TIME" val="7.00"/>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Đọc"/>
  <p:tag name="GENSWF_ADVANCE_TIME" val="7.00"/>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Chú thích"/>
  <p:tag name="GENSWF_ADVANCE_TIME" val="7.00"/>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LAYOUT_TYPE" val="Full"/>
  <p:tag name="GENSWF_SLIDE_TITLE" val="a.Tác giả"/>
  <p:tag name="GENSWF_ADVANCE_TIME" val="7.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5553</TotalTime>
  <Words>2331</Words>
  <PresentationFormat>Widescreen</PresentationFormat>
  <Paragraphs>384</Paragraphs>
  <Slides>30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.VnTime</vt:lpstr>
      <vt:lpstr>Arial</vt:lpstr>
      <vt:lpstr>Calibri</vt:lpstr>
      <vt:lpstr>Calibri Light</vt:lpstr>
      <vt:lpstr>SimSun</vt:lpstr>
      <vt:lpstr>Times New Roman</vt:lpstr>
      <vt:lpstr>Wingdings</vt:lpstr>
      <vt:lpstr>等线</vt:lpstr>
      <vt:lpstr>1_Office Theme</vt:lpstr>
      <vt:lpstr>PowerPoint Presentation</vt:lpstr>
      <vt:lpstr>PowerPoint Presentation</vt:lpstr>
      <vt:lpstr>PowerPoint Presentation</vt:lpstr>
      <vt:lpstr>PowerPoint Presentation</vt:lpstr>
      <vt:lpstr>PowerPoint Presentation</vt:lpstr>
      <vt:lpstr>c</vt:lpstr>
      <vt:lpstr>PowerPoint Presentation</vt:lpstr>
      <vt:lpstr>PowerPoint Presentation</vt:lpstr>
      <vt:lpstr>PowerPoint Presentation</vt:lpstr>
      <vt:lpstr>Hướng dẫn đọc</vt:lpstr>
      <vt:lpstr>PowerPoint Presentation</vt:lpstr>
      <vt:lpstr>PowerPoint Presentation</vt:lpstr>
      <vt:lpstr>PowerPoint Presentation</vt:lpstr>
      <vt:lpstr>PowerPoint Presentation</vt:lpstr>
      <vt:lpstr>PowerPoint Presentation</vt:lpstr>
      <vt:lpstr>PowerPoint Presentation</vt:lpstr>
      <vt:lpstr>Thảo luận nhóm - Nhiệm vụ : Đọc 4 câu thơ đầu, và hoàn thiện vào Phiếu học tập số 1. - Thời gian : 5 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Dừng chân đứng lại , trời, non, nước Một mảnh tình riêng, ta với ta </vt:lpstr>
      <vt:lpstr>PowerPoint Presentation</vt:lpstr>
      <vt:lpstr>PowerPoint Presentation</vt:lpstr>
      <vt:lpstr> Qua đây, em có nhận xét gì về bà Huyện Thanh Quan ?</vt:lpstr>
      <vt:lpstr>HƯỚNG DẪN VỀ NHÀ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2021-06-18T15:04:24Z</dcterms:created>
  <dcterms:modified xsi:type="dcterms:W3CDTF">2023-07-07T01:52:36Z</dcterms:modified>
</cp:coreProperties>
</file>