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378" r:id="rId6"/>
    <p:sldId id="379" r:id="rId7"/>
    <p:sldId id="380" r:id="rId8"/>
    <p:sldId id="382" r:id="rId9"/>
    <p:sldId id="388" r:id="rId10"/>
    <p:sldId id="389" r:id="rId11"/>
    <p:sldId id="381" r:id="rId12"/>
    <p:sldId id="383" r:id="rId13"/>
    <p:sldId id="390" r:id="rId14"/>
    <p:sldId id="387" r:id="rId15"/>
    <p:sldId id="391" r:id="rId16"/>
  </p:sldIdLst>
  <p:sldSz cx="24387175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145F82"/>
    <a:srgbClr val="006600"/>
    <a:srgbClr val="000079"/>
    <a:srgbClr val="FF0066"/>
    <a:srgbClr val="08085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1713" autoAdjust="0"/>
  </p:normalViewPr>
  <p:slideViewPr>
    <p:cSldViewPr>
      <p:cViewPr varScale="1">
        <p:scale>
          <a:sx n="33" d="100"/>
          <a:sy n="33" d="100"/>
        </p:scale>
        <p:origin x="884" y="6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6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4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46" y="21336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245272" y="333375"/>
            <a:ext cx="1238165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PHÁP TỌA ĐỘ TRONG MẶT PHẲNG</a:t>
            </a:r>
            <a:endParaRPr lang="en-US" sz="51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80483" y="455250"/>
            <a:ext cx="1143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TOÁN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2594" y="457200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IX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wmf"/><Relationship Id="rId21" Type="http://schemas.openxmlformats.org/officeDocument/2006/relationships/image" Target="../media/image24.png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wmf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png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wmf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35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36.png"/><Relationship Id="rId3" Type="http://schemas.openxmlformats.org/officeDocument/2006/relationships/image" Target="../media/image6.wmf"/><Relationship Id="rId21" Type="http://schemas.openxmlformats.org/officeDocument/2006/relationships/image" Target="../media/image39.png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wmf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37.png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40.png"/><Relationship Id="rId3" Type="http://schemas.openxmlformats.org/officeDocument/2006/relationships/image" Target="../media/image6.wmf"/><Relationship Id="rId21" Type="http://schemas.openxmlformats.org/officeDocument/2006/relationships/image" Target="../media/image42.png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w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51244" y="15240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4160087" y="7769636"/>
            <a:ext cx="17050894" cy="917164"/>
            <a:chOff x="7483861" y="7543801"/>
            <a:chExt cx="15243082" cy="917165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733756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TIẾP TUYẾN CỦA ĐƯỜNG TRÒN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917165"/>
              <a:chOff x="7483860" y="7543801"/>
              <a:chExt cx="1251657" cy="917165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60746"/>
                <a:ext cx="1242139" cy="800220"/>
                <a:chOff x="7493378" y="7660746"/>
                <a:chExt cx="1242139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75386" y="7660746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79071" y="57853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ĐƯỜNG TRÒN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54" name="Rounded Rectangle 53"/>
          <p:cNvSpPr/>
          <p:nvPr/>
        </p:nvSpPr>
        <p:spPr>
          <a:xfrm>
            <a:off x="3542578" y="5097010"/>
            <a:ext cx="17668404" cy="450419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9A5845-9E1E-AF81-BC43-947A9A6855D7}"/>
              </a:ext>
            </a:extLst>
          </p:cNvPr>
          <p:cNvSpPr txBox="1"/>
          <p:nvPr/>
        </p:nvSpPr>
        <p:spPr>
          <a:xfrm>
            <a:off x="4126240" y="13716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659D12F8-3A31-4C9B-55B8-52AB245EF59D}"/>
              </a:ext>
            </a:extLst>
          </p:cNvPr>
          <p:cNvGrpSpPr/>
          <p:nvPr/>
        </p:nvGrpSpPr>
        <p:grpSpPr>
          <a:xfrm>
            <a:off x="839787" y="2241995"/>
            <a:ext cx="17050894" cy="872846"/>
            <a:chOff x="7483861" y="7543801"/>
            <a:chExt cx="15243082" cy="872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41E3EF-72FA-F775-E351-D48546632026}"/>
                </a:ext>
              </a:extLst>
            </p:cNvPr>
            <p:cNvSpPr txBox="1"/>
            <p:nvPr/>
          </p:nvSpPr>
          <p:spPr>
            <a:xfrm>
              <a:off x="8993187" y="7620003"/>
              <a:ext cx="1373375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TIẾP TUYẾN CỦA ĐƯỜNG TRÒN</a:t>
              </a:r>
              <a:endParaRPr lang="en-US" sz="4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BD9B7729-B92C-8E85-0B8E-8BE12BCE5D4C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8" name="Isosceles Triangle 44">
                <a:extLst>
                  <a:ext uri="{FF2B5EF4-FFF2-40B4-BE49-F238E27FC236}">
                    <a16:creationId xmlns:a16="http://schemas.microsoft.com/office/drawing/2014/main" id="{D4CCB98E-F49F-0127-6FC5-FBDA6C7D851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46615AD7-BB30-74C5-71B3-DAEAA86CDB91}"/>
                  </a:ext>
                </a:extLst>
              </p:cNvPr>
              <p:cNvGrpSpPr/>
              <p:nvPr/>
            </p:nvGrpSpPr>
            <p:grpSpPr>
              <a:xfrm>
                <a:off x="7493378" y="7660746"/>
                <a:ext cx="1242139" cy="755902"/>
                <a:chOff x="7493378" y="7660746"/>
                <a:chExt cx="1242139" cy="755902"/>
              </a:xfrm>
            </p:grpSpPr>
            <p:sp>
              <p:nvSpPr>
                <p:cNvPr id="10" name="Round Same Side Corner Rectangle 47">
                  <a:extLst>
                    <a:ext uri="{FF2B5EF4-FFF2-40B4-BE49-F238E27FC236}">
                      <a16:creationId xmlns:a16="http://schemas.microsoft.com/office/drawing/2014/main" id="{F340DB60-A066-3E82-BF62-812C163EDB9E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11266F-9E5C-D0DD-0B11-74134CA14465}"/>
                    </a:ext>
                  </a:extLst>
                </p:cNvPr>
                <p:cNvSpPr txBox="1"/>
                <p:nvPr/>
              </p:nvSpPr>
              <p:spPr>
                <a:xfrm>
                  <a:off x="7848387" y="7660746"/>
                  <a:ext cx="609332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F8115F5-587A-F648-5D30-0BDD02041E34}"/>
              </a:ext>
            </a:extLst>
          </p:cNvPr>
          <p:cNvGrpSpPr/>
          <p:nvPr/>
        </p:nvGrpSpPr>
        <p:grpSpPr>
          <a:xfrm>
            <a:off x="999493" y="3429000"/>
            <a:ext cx="23081293" cy="2342892"/>
            <a:chOff x="344832" y="2945696"/>
            <a:chExt cx="22587300" cy="284044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85BCBFB4-8467-4F74-869A-0F2BED2BF4C9}"/>
                </a:ext>
              </a:extLst>
            </p:cNvPr>
            <p:cNvSpPr/>
            <p:nvPr/>
          </p:nvSpPr>
          <p:spPr bwMode="auto">
            <a:xfrm>
              <a:off x="799321" y="3369623"/>
              <a:ext cx="22132811" cy="2416522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A3FC62-7B63-B1CA-4636-E4FD39968EE8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13" name="Isosceles Triangle 44">
                <a:extLst>
                  <a:ext uri="{FF2B5EF4-FFF2-40B4-BE49-F238E27FC236}">
                    <a16:creationId xmlns:a16="http://schemas.microsoft.com/office/drawing/2014/main" id="{CB2B11FC-718D-42D1-E19C-E8B7B543644C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entagon 136">
                <a:extLst>
                  <a:ext uri="{FF2B5EF4-FFF2-40B4-BE49-F238E27FC236}">
                    <a16:creationId xmlns:a16="http://schemas.microsoft.com/office/drawing/2014/main" id="{934A89C5-5CA4-90D9-2928-F1B5AB843A22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9FEE9C-7D5D-BA86-DD8D-8C007A19AC5F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28" name="Freeform 140">
                  <a:extLst>
                    <a:ext uri="{FF2B5EF4-FFF2-40B4-BE49-F238E27FC236}">
                      <a16:creationId xmlns:a16="http://schemas.microsoft.com/office/drawing/2014/main" id="{768844AE-1DED-01E2-02C5-AAAC619613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141">
                  <a:extLst>
                    <a:ext uri="{FF2B5EF4-FFF2-40B4-BE49-F238E27FC236}">
                      <a16:creationId xmlns:a16="http://schemas.microsoft.com/office/drawing/2014/main" id="{6986578E-3916-102A-09D7-65C9860067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0" name="Freeform 142">
                  <a:extLst>
                    <a:ext uri="{FF2B5EF4-FFF2-40B4-BE49-F238E27FC236}">
                      <a16:creationId xmlns:a16="http://schemas.microsoft.com/office/drawing/2014/main" id="{F4A3FA9C-ECF0-3547-2934-D086A6131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3976DF-294E-18BB-84B1-094AA4C38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649D72B-DA69-28B1-2B99-20A169DCB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2F34488-1773-C8C1-5BA7-665C603D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2C5323A-A885-96E4-B0C6-B61B13475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6" name="Chevron 138">
                <a:extLst>
                  <a:ext uri="{FF2B5EF4-FFF2-40B4-BE49-F238E27FC236}">
                    <a16:creationId xmlns:a16="http://schemas.microsoft.com/office/drawing/2014/main" id="{5A048BD6-F57C-4969-28F1-A3460F72460F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CB418095-06BA-AB33-FE62-BD9AF1823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82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8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6E6D0-FBD5-3686-1242-D1167696CC54}"/>
              </a:ext>
            </a:extLst>
          </p:cNvPr>
          <p:cNvGrpSpPr/>
          <p:nvPr/>
        </p:nvGrpSpPr>
        <p:grpSpPr>
          <a:xfrm>
            <a:off x="1303444" y="6324600"/>
            <a:ext cx="22860457" cy="5638800"/>
            <a:chOff x="779991" y="8915451"/>
            <a:chExt cx="22860457" cy="5638800"/>
          </a:xfrm>
        </p:grpSpPr>
        <p:sp>
          <p:nvSpPr>
            <p:cNvPr id="36" name="Rounded Rectangle 124">
              <a:extLst>
                <a:ext uri="{FF2B5EF4-FFF2-40B4-BE49-F238E27FC236}">
                  <a16:creationId xmlns:a16="http://schemas.microsoft.com/office/drawing/2014/main" id="{7F979519-B4F7-7C71-D715-22599126D8DD}"/>
                </a:ext>
              </a:extLst>
            </p:cNvPr>
            <p:cNvSpPr/>
            <p:nvPr/>
          </p:nvSpPr>
          <p:spPr>
            <a:xfrm>
              <a:off x="867197" y="8995794"/>
              <a:ext cx="22773251" cy="5558457"/>
            </a:xfrm>
            <a:prstGeom prst="roundRect">
              <a:avLst>
                <a:gd name="adj" fmla="val 223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627D359-DEF2-E9F1-A834-DB50B12C7E23}"/>
                </a:ext>
              </a:extLst>
            </p:cNvPr>
            <p:cNvGrpSpPr/>
            <p:nvPr/>
          </p:nvGrpSpPr>
          <p:grpSpPr>
            <a:xfrm>
              <a:off x="779991" y="8915451"/>
              <a:ext cx="3493286" cy="769441"/>
              <a:chOff x="779991" y="8915451"/>
              <a:chExt cx="3493286" cy="769441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9569AF0D-894F-1004-B3EE-7F334877E8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31226" y="7735069"/>
                <a:ext cx="685115" cy="305648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39" name="TextBox 127">
                <a:extLst>
                  <a:ext uri="{FF2B5EF4-FFF2-40B4-BE49-F238E27FC236}">
                    <a16:creationId xmlns:a16="http://schemas.microsoft.com/office/drawing/2014/main" id="{24E51988-27B4-C9B3-6BCF-F45A9BC2436A}"/>
                  </a:ext>
                </a:extLst>
              </p:cNvPr>
              <p:cNvSpPr txBox="1"/>
              <p:nvPr/>
            </p:nvSpPr>
            <p:spPr>
              <a:xfrm>
                <a:off x="1632053" y="8915451"/>
                <a:ext cx="26412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ound Diagonal Corner Rectangle 128">
                <a:extLst>
                  <a:ext uri="{FF2B5EF4-FFF2-40B4-BE49-F238E27FC236}">
                    <a16:creationId xmlns:a16="http://schemas.microsoft.com/office/drawing/2014/main" id="{D48AB5E4-7600-A535-91AE-C49A23C93AE5}"/>
                  </a:ext>
                </a:extLst>
              </p:cNvPr>
              <p:cNvSpPr/>
              <p:nvPr/>
            </p:nvSpPr>
            <p:spPr>
              <a:xfrm flipV="1">
                <a:off x="779991" y="8924677"/>
                <a:ext cx="773945" cy="67837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807E9AFD-FEAE-BF19-8552-E448C2F58C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9707" y="8982347"/>
                <a:ext cx="501779" cy="56072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35864F6-9F6F-F741-175E-3DA5DF1AA802}"/>
              </a:ext>
            </a:extLst>
          </p:cNvPr>
          <p:cNvSpPr/>
          <p:nvPr/>
        </p:nvSpPr>
        <p:spPr>
          <a:xfrm>
            <a:off x="4013823" y="4106219"/>
            <a:ext cx="19854955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>
                <a:latin typeface="Arial (Body)"/>
              </a:rPr>
              <a:t>Viết phương trình tiếp tuyến d của đường tròn (C):               tại điểm M(1;2).</a:t>
            </a:r>
            <a:endParaRPr lang="vi-VN" sz="4400" b="1" dirty="0"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3E271C-7179-951A-6D31-9EEF7D5A8BBD}"/>
                  </a:ext>
                </a:extLst>
              </p:cNvPr>
              <p:cNvSpPr/>
              <p:nvPr/>
            </p:nvSpPr>
            <p:spPr>
              <a:xfrm>
                <a:off x="18477700" y="4087906"/>
                <a:ext cx="313779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b="1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GB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3E271C-7179-951A-6D31-9EEF7D5A8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7700" y="4087906"/>
                <a:ext cx="3137793" cy="784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6402D36-D304-9D86-3EDB-EB7162E51706}"/>
                  </a:ext>
                </a:extLst>
              </p:cNvPr>
              <p:cNvSpPr/>
              <p:nvPr/>
            </p:nvSpPr>
            <p:spPr>
              <a:xfrm>
                <a:off x="1974939" y="7151711"/>
                <a:ext cx="21465168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Ta có:                    nên M thuộc (C)</a:t>
                </a:r>
              </a:p>
              <a:p>
                <a:pPr algn="just"/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Đường tròn (C) có tâm O(0;0).</a:t>
                </a:r>
              </a:p>
              <a:p>
                <a:pPr algn="just"/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Phương trình tiếp tuyến d của (C) tại M(1;2)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0−1</m:t>
                          </m:r>
                        </m:e>
                      </m:d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4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0−2</m:t>
                          </m:r>
                        </m:e>
                      </m:d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y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4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4400">
                  <a:latin typeface="Arial (Body)"/>
                  <a:cs typeface="Calibri" panose="020F0502020204030204" pitchFamily="34" charset="0"/>
                </a:endParaRPr>
              </a:p>
              <a:p>
                <a:r>
                  <a:rPr lang="en-US" sz="4400" b="0">
                    <a:cs typeface="Calibri" panose="020F0502020204030204" pitchFamily="34" charset="0"/>
                    <a:sym typeface="Symbol" panose="05050102010706020507" pitchFamily="18" charset="2"/>
                  </a:rPr>
                  <a:t>                                               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+5=0</m:t>
                    </m:r>
                  </m:oMath>
                </a14:m>
                <a:endParaRPr lang="en-US" sz="4400" b="0">
                  <a:latin typeface="Arial (Body)"/>
                  <a:cs typeface="Calibri" panose="020F0502020204030204" pitchFamily="34" charset="0"/>
                </a:endParaRPr>
              </a:p>
              <a:p>
                <a:r>
                  <a:rPr lang="en-US" sz="4400">
                    <a:cs typeface="Calibri" panose="020F0502020204030204" pitchFamily="34" charset="0"/>
                    <a:sym typeface="Symbol" panose="05050102010706020507" pitchFamily="18" charset="2"/>
                  </a:rPr>
                  <a:t>                                               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−5=0</m:t>
                    </m:r>
                  </m:oMath>
                </a14:m>
                <a:endParaRPr lang="en-US" sz="4400">
                  <a:latin typeface="Aria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6402D36-D304-9D86-3EDB-EB7162E51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39" y="7151711"/>
                <a:ext cx="21465168" cy="4154984"/>
              </a:xfrm>
              <a:prstGeom prst="rect">
                <a:avLst/>
              </a:prstGeom>
              <a:blipFill>
                <a:blip r:embed="rId3"/>
                <a:stretch>
                  <a:fillRect l="-1164" t="-3079" b="-5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5024AC-6A48-0464-C21D-ACD2F49CDDFD}"/>
                  </a:ext>
                </a:extLst>
              </p:cNvPr>
              <p:cNvSpPr/>
              <p:nvPr/>
            </p:nvSpPr>
            <p:spPr>
              <a:xfrm>
                <a:off x="3654525" y="7145325"/>
                <a:ext cx="313779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5024AC-6A48-0464-C21D-ACD2F49CD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25" y="7145325"/>
                <a:ext cx="313779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FE25FDEA-9864-2BA6-9605-A7ED94285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87" y="6858000"/>
            <a:ext cx="5593625" cy="459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8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9A5845-9E1E-AF81-BC43-947A9A6855D7}"/>
              </a:ext>
            </a:extLst>
          </p:cNvPr>
          <p:cNvSpPr txBox="1"/>
          <p:nvPr/>
        </p:nvSpPr>
        <p:spPr>
          <a:xfrm>
            <a:off x="4126240" y="13716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40CC16-658C-14E7-9330-CB20BD954C15}"/>
              </a:ext>
            </a:extLst>
          </p:cNvPr>
          <p:cNvGrpSpPr/>
          <p:nvPr/>
        </p:nvGrpSpPr>
        <p:grpSpPr>
          <a:xfrm>
            <a:off x="899937" y="3505200"/>
            <a:ext cx="23349968" cy="2837134"/>
            <a:chOff x="344832" y="2945696"/>
            <a:chExt cx="22752088" cy="343965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3606BE2F-AF56-F000-63AB-F1987EBC1FBA}"/>
                </a:ext>
              </a:extLst>
            </p:cNvPr>
            <p:cNvSpPr/>
            <p:nvPr/>
          </p:nvSpPr>
          <p:spPr bwMode="auto">
            <a:xfrm>
              <a:off x="799321" y="3369623"/>
              <a:ext cx="22297599" cy="3015725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A84D87-5C0B-DDAC-72ED-AAFFFDB0F1C8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13" name="Isosceles Triangle 44">
                <a:extLst>
                  <a:ext uri="{FF2B5EF4-FFF2-40B4-BE49-F238E27FC236}">
                    <a16:creationId xmlns:a16="http://schemas.microsoft.com/office/drawing/2014/main" id="{ADD05A93-644D-CE44-E8A0-210098047B8D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entagon 136">
                <a:extLst>
                  <a:ext uri="{FF2B5EF4-FFF2-40B4-BE49-F238E27FC236}">
                    <a16:creationId xmlns:a16="http://schemas.microsoft.com/office/drawing/2014/main" id="{011967AB-2350-CA9E-AFD6-4B5EEC53AE5B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7EE09E0-55DC-FDA5-DA85-90089771A316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18" name="Freeform 140">
                  <a:extLst>
                    <a:ext uri="{FF2B5EF4-FFF2-40B4-BE49-F238E27FC236}">
                      <a16:creationId xmlns:a16="http://schemas.microsoft.com/office/drawing/2014/main" id="{6E7EB4A7-0F20-C547-1033-281420A18C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1">
                  <a:extLst>
                    <a:ext uri="{FF2B5EF4-FFF2-40B4-BE49-F238E27FC236}">
                      <a16:creationId xmlns:a16="http://schemas.microsoft.com/office/drawing/2014/main" id="{D920B208-AD09-BA0C-FCC7-0030DFBBC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Freeform 142">
                  <a:extLst>
                    <a:ext uri="{FF2B5EF4-FFF2-40B4-BE49-F238E27FC236}">
                      <a16:creationId xmlns:a16="http://schemas.microsoft.com/office/drawing/2014/main" id="{5C62E40E-BDF2-F3A7-A7F2-D30C571D7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17DC22-BB93-55C4-055C-86BEFE6C5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7469F5-34AB-3186-4A57-943CC55BD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6D8207B-54DC-990F-5C06-3A9C395171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81BAB12-829B-A76A-1DC9-01A3E0402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6" name="Chevron 138">
                <a:extLst>
                  <a:ext uri="{FF2B5EF4-FFF2-40B4-BE49-F238E27FC236}">
                    <a16:creationId xmlns:a16="http://schemas.microsoft.com/office/drawing/2014/main" id="{071BC0DD-7F6B-9086-E9E5-E48BDE7976A0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2FF745E3-456B-163E-3F99-A83E59BA0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9328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400" b="1">
                    <a:latin typeface="Arial (Body)"/>
                    <a:cs typeface="Tahoma" pitchFamily="34" charset="0"/>
                  </a:rPr>
                  <a:t>Câu 1</a:t>
                </a:r>
                <a:endParaRPr lang="en-US" sz="4400" b="1" dirty="0">
                  <a:latin typeface="Arial (Body)"/>
                  <a:cs typeface="Tahoma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CFA1C9-0516-3F0D-664F-9D9D52134745}"/>
              </a:ext>
            </a:extLst>
          </p:cNvPr>
          <p:cNvGrpSpPr/>
          <p:nvPr/>
        </p:nvGrpSpPr>
        <p:grpSpPr>
          <a:xfrm>
            <a:off x="1048777" y="2514600"/>
            <a:ext cx="9472086" cy="968319"/>
            <a:chOff x="739068" y="1515168"/>
            <a:chExt cx="9473319" cy="968444"/>
          </a:xfrm>
        </p:grpSpPr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9784525F-949D-71DA-B5EA-57E406D2B0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BC07070-E947-0927-8615-F549F935DED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34CAF4AD-4DD9-8DB8-8DC9-60242BB4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BF7D6A2-FB96-E6C6-F7E4-5CE2D9919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73">
                <a:extLst>
                  <a:ext uri="{FF2B5EF4-FFF2-40B4-BE49-F238E27FC236}">
                    <a16:creationId xmlns:a16="http://schemas.microsoft.com/office/drawing/2014/main" id="{7B224E20-8A4F-DBF1-4AAE-A232505D5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74">
                <a:extLst>
                  <a:ext uri="{FF2B5EF4-FFF2-40B4-BE49-F238E27FC236}">
                    <a16:creationId xmlns:a16="http://schemas.microsoft.com/office/drawing/2014/main" id="{4AB61F43-14FD-E256-5346-8B9B363D1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75">
                <a:extLst>
                  <a:ext uri="{FF2B5EF4-FFF2-40B4-BE49-F238E27FC236}">
                    <a16:creationId xmlns:a16="http://schemas.microsoft.com/office/drawing/2014/main" id="{714189F3-CAD6-BB1A-15CA-16593BFD1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76">
                <a:extLst>
                  <a:ext uri="{FF2B5EF4-FFF2-40B4-BE49-F238E27FC236}">
                    <a16:creationId xmlns:a16="http://schemas.microsoft.com/office/drawing/2014/main" id="{46C8EDBB-DA1C-45F8-5554-8C8FFA68E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77">
                <a:extLst>
                  <a:ext uri="{FF2B5EF4-FFF2-40B4-BE49-F238E27FC236}">
                    <a16:creationId xmlns:a16="http://schemas.microsoft.com/office/drawing/2014/main" id="{918F7703-F500-8795-6F32-191C1679D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78">
                <a:extLst>
                  <a:ext uri="{FF2B5EF4-FFF2-40B4-BE49-F238E27FC236}">
                    <a16:creationId xmlns:a16="http://schemas.microsoft.com/office/drawing/2014/main" id="{16843307-5BCC-82A3-CC2A-0EE881C9C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B7235EC0-3FA5-27F3-F9DD-046BE5E1D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80">
                <a:extLst>
                  <a:ext uri="{FF2B5EF4-FFF2-40B4-BE49-F238E27FC236}">
                    <a16:creationId xmlns:a16="http://schemas.microsoft.com/office/drawing/2014/main" id="{45E7C6B2-BD16-3DB5-FC25-DA97FF83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81">
                <a:extLst>
                  <a:ext uri="{FF2B5EF4-FFF2-40B4-BE49-F238E27FC236}">
                    <a16:creationId xmlns:a16="http://schemas.microsoft.com/office/drawing/2014/main" id="{E23E3899-0A15-5A5B-5B05-A4F761D4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F674D7D7-2B4E-A2E7-B8B1-DEA48696F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9D4982CB-AE6D-64DC-296B-A9177AC2460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PHIẾU HỌC TẬP SỐ 2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C5D6234-5C7F-925E-F6A4-F594176174B2}"/>
              </a:ext>
            </a:extLst>
          </p:cNvPr>
          <p:cNvSpPr txBox="1"/>
          <p:nvPr/>
        </p:nvSpPr>
        <p:spPr>
          <a:xfrm>
            <a:off x="3735387" y="3915569"/>
            <a:ext cx="206836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Trong các phương trình sau, phương trình nào là phương trình đường tròn?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AF0F931-4022-884B-D709-89D71A1E4CCB}"/>
                  </a:ext>
                </a:extLst>
              </p:cNvPr>
              <p:cNvSpPr/>
              <p:nvPr/>
            </p:nvSpPr>
            <p:spPr>
              <a:xfrm>
                <a:off x="4314139" y="4709852"/>
                <a:ext cx="7391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−8=0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AF0F931-4022-884B-D709-89D71A1E4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139" y="4709852"/>
                <a:ext cx="7391400" cy="769441"/>
              </a:xfrm>
              <a:prstGeom prst="rect">
                <a:avLst/>
              </a:prstGeom>
              <a:blipFill>
                <a:blip r:embed="rId2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9086365-6879-C7B1-068A-B74EEF345BCC}"/>
                  </a:ext>
                </a:extLst>
              </p:cNvPr>
              <p:cNvSpPr/>
              <p:nvPr/>
            </p:nvSpPr>
            <p:spPr>
              <a:xfrm>
                <a:off x="15241587" y="4709851"/>
                <a:ext cx="7391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−6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+20=0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9086365-6879-C7B1-068A-B74EEF345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587" y="4709851"/>
                <a:ext cx="73914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83B777C-5965-7F70-C35D-D6D411CA9302}"/>
                  </a:ext>
                </a:extLst>
              </p:cNvPr>
              <p:cNvSpPr/>
              <p:nvPr/>
            </p:nvSpPr>
            <p:spPr>
              <a:xfrm>
                <a:off x="4314139" y="5627584"/>
                <a:ext cx="78794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83B777C-5965-7F70-C35D-D6D411CA9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139" y="5627584"/>
                <a:ext cx="787944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23AEA87-1DB0-4755-535C-8CC5488775DC}"/>
                  </a:ext>
                </a:extLst>
              </p:cNvPr>
              <p:cNvSpPr/>
              <p:nvPr/>
            </p:nvSpPr>
            <p:spPr>
              <a:xfrm>
                <a:off x="15241587" y="5624415"/>
                <a:ext cx="8458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23AEA87-1DB0-4755-535C-8CC548877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587" y="5624415"/>
                <a:ext cx="84582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2016FF5-3D7A-ACD8-639B-B8522F3F158B}"/>
              </a:ext>
            </a:extLst>
          </p:cNvPr>
          <p:cNvGrpSpPr/>
          <p:nvPr/>
        </p:nvGrpSpPr>
        <p:grpSpPr>
          <a:xfrm>
            <a:off x="827391" y="6330113"/>
            <a:ext cx="23349968" cy="3566522"/>
            <a:chOff x="344832" y="2945696"/>
            <a:chExt cx="22752088" cy="43239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9" name="Rounded Rectangle 133">
              <a:extLst>
                <a:ext uri="{FF2B5EF4-FFF2-40B4-BE49-F238E27FC236}">
                  <a16:creationId xmlns:a16="http://schemas.microsoft.com/office/drawing/2014/main" id="{2D93BF03-9B29-AC31-6030-8742BD6A2F55}"/>
                </a:ext>
              </a:extLst>
            </p:cNvPr>
            <p:cNvSpPr/>
            <p:nvPr/>
          </p:nvSpPr>
          <p:spPr bwMode="auto">
            <a:xfrm>
              <a:off x="799321" y="3369623"/>
              <a:ext cx="22297599" cy="3900013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6FFC487-6B02-412D-CB1B-9CC4E9294176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FDA8AD8-0022-DD30-C0EB-C31F1C5D4994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Pentagon 136">
                <a:extLst>
                  <a:ext uri="{FF2B5EF4-FFF2-40B4-BE49-F238E27FC236}">
                    <a16:creationId xmlns:a16="http://schemas.microsoft.com/office/drawing/2014/main" id="{602302B6-3F93-F271-75D2-34122BB76631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F876E38-B9CE-71DD-DC6B-8EFD85954D84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56" name="Freeform 140">
                  <a:extLst>
                    <a:ext uri="{FF2B5EF4-FFF2-40B4-BE49-F238E27FC236}">
                      <a16:creationId xmlns:a16="http://schemas.microsoft.com/office/drawing/2014/main" id="{41336458-8DB5-0FE7-934D-21A1E33C2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Freeform 141">
                  <a:extLst>
                    <a:ext uri="{FF2B5EF4-FFF2-40B4-BE49-F238E27FC236}">
                      <a16:creationId xmlns:a16="http://schemas.microsoft.com/office/drawing/2014/main" id="{447AA0B3-F9F2-A32E-4E8F-F8AD478B4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Freeform 142">
                  <a:extLst>
                    <a:ext uri="{FF2B5EF4-FFF2-40B4-BE49-F238E27FC236}">
                      <a16:creationId xmlns:a16="http://schemas.microsoft.com/office/drawing/2014/main" id="{DA9DC56A-7BE1-6BCE-DA94-10CD9DFEE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806F1FC-A83A-AE05-CB1F-F9BD4719E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B81FCE4-084D-FA34-F8EC-15881116A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74A2DB5-7A70-1B06-8D0F-E9DC6CB41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42E34F0-8B37-2691-6D8E-D83958E6A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4" name="Chevron 138">
                <a:extLst>
                  <a:ext uri="{FF2B5EF4-FFF2-40B4-BE49-F238E27FC236}">
                    <a16:creationId xmlns:a16="http://schemas.microsoft.com/office/drawing/2014/main" id="{5D5C821E-FA09-6C4F-D000-6FAD204C3727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13">
                <a:extLst>
                  <a:ext uri="{FF2B5EF4-FFF2-40B4-BE49-F238E27FC236}">
                    <a16:creationId xmlns:a16="http://schemas.microsoft.com/office/drawing/2014/main" id="{B0F6DE81-71BF-90EE-D5C3-BFCC248F68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9328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400" b="1">
                    <a:latin typeface="Arial (Body)"/>
                    <a:cs typeface="Tahoma" pitchFamily="34" charset="0"/>
                  </a:rPr>
                  <a:t>Câu 2</a:t>
                </a:r>
                <a:endParaRPr lang="en-US" sz="4400" b="1" dirty="0">
                  <a:latin typeface="Arial (Body)"/>
                  <a:cs typeface="Tahoma" pitchFamily="34" charset="0"/>
                </a:endParaRP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BE6BFBC-52CC-AE4C-BF35-A04063225EC1}"/>
              </a:ext>
            </a:extLst>
          </p:cNvPr>
          <p:cNvSpPr txBox="1"/>
          <p:nvPr/>
        </p:nvSpPr>
        <p:spPr>
          <a:xfrm>
            <a:off x="3892845" y="6912514"/>
            <a:ext cx="143205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Trong hệ trục tọa Oxy, phương trình đường tròn (C)</a:t>
            </a:r>
            <a:r>
              <a:rPr lang="en-US" sz="44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                                      có tâm và bán kính là: </a:t>
            </a:r>
            <a:r>
              <a:rPr lang="vi-VN" sz="44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F471EC8-DB5E-4D41-1F10-977D6BD70829}"/>
                  </a:ext>
                </a:extLst>
              </p:cNvPr>
              <p:cNvSpPr/>
              <p:nvPr/>
            </p:nvSpPr>
            <p:spPr>
              <a:xfrm>
                <a:off x="17832387" y="685800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b="1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F471EC8-DB5E-4D41-1F10-977D6BD70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2387" y="6858000"/>
                <a:ext cx="6703175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83118E8-0C54-D94E-68C9-600E308E0D55}"/>
                  </a:ext>
                </a:extLst>
              </p:cNvPr>
              <p:cNvSpPr/>
              <p:nvPr/>
            </p:nvSpPr>
            <p:spPr>
              <a:xfrm>
                <a:off x="3817688" y="8365596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3;−4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=25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83118E8-0C54-D94E-68C9-600E308E0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688" y="8365596"/>
                <a:ext cx="6703175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C0D27EE-8B5A-8C6C-17AD-BBFF684BF1E0}"/>
                  </a:ext>
                </a:extLst>
              </p:cNvPr>
              <p:cNvSpPr/>
              <p:nvPr/>
            </p:nvSpPr>
            <p:spPr>
              <a:xfrm>
                <a:off x="14863012" y="8316347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−3;4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=25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C0D27EE-8B5A-8C6C-17AD-BBFF684BF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012" y="8316347"/>
                <a:ext cx="6703175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9667615-112D-E68B-3900-E7FDFC9B7E43}"/>
                  </a:ext>
                </a:extLst>
              </p:cNvPr>
              <p:cNvSpPr/>
              <p:nvPr/>
            </p:nvSpPr>
            <p:spPr>
              <a:xfrm>
                <a:off x="3661612" y="9197433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3;−4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=5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9667615-112D-E68B-3900-E7FDFC9B7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12" y="9197433"/>
                <a:ext cx="670317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795C47-D0DA-A321-C9FF-27E730DDF80D}"/>
                  </a:ext>
                </a:extLst>
              </p:cNvPr>
              <p:cNvSpPr/>
              <p:nvPr/>
            </p:nvSpPr>
            <p:spPr>
              <a:xfrm>
                <a:off x="14698001" y="9197432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−3;4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=5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795C47-D0DA-A321-C9FF-27E730DD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001" y="9197432"/>
                <a:ext cx="670317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3027FE6-5CF6-4AFD-EDB5-28B49D406793}"/>
              </a:ext>
            </a:extLst>
          </p:cNvPr>
          <p:cNvGrpSpPr/>
          <p:nvPr/>
        </p:nvGrpSpPr>
        <p:grpSpPr>
          <a:xfrm>
            <a:off x="827391" y="9881400"/>
            <a:ext cx="23349968" cy="3768508"/>
            <a:chOff x="344832" y="2945696"/>
            <a:chExt cx="22752088" cy="45688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E17E793C-4C55-8ACF-5367-51EB2DD8950A}"/>
                </a:ext>
              </a:extLst>
            </p:cNvPr>
            <p:cNvSpPr/>
            <p:nvPr/>
          </p:nvSpPr>
          <p:spPr bwMode="auto">
            <a:xfrm>
              <a:off x="799321" y="3369621"/>
              <a:ext cx="22297599" cy="4144896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DC74E75-B14D-003A-7836-7E5BF1D59695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AE4E6AA4-9BF3-91D9-431F-E33E7758F3DC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9A5D0E81-24CD-9283-A05A-914C65C54342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B37E903-BC30-422C-FCD4-056A7329DE3B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79" name="Freeform 140">
                  <a:extLst>
                    <a:ext uri="{FF2B5EF4-FFF2-40B4-BE49-F238E27FC236}">
                      <a16:creationId xmlns:a16="http://schemas.microsoft.com/office/drawing/2014/main" id="{492B67D2-CAB6-0881-FD92-8882AEF857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0" name="Freeform 141">
                  <a:extLst>
                    <a:ext uri="{FF2B5EF4-FFF2-40B4-BE49-F238E27FC236}">
                      <a16:creationId xmlns:a16="http://schemas.microsoft.com/office/drawing/2014/main" id="{99EF80C0-B5E3-2ECE-FEBC-60B923794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1" name="Freeform 142">
                  <a:extLst>
                    <a:ext uri="{FF2B5EF4-FFF2-40B4-BE49-F238E27FC236}">
                      <a16:creationId xmlns:a16="http://schemas.microsoft.com/office/drawing/2014/main" id="{F6953273-CCDC-D335-CABD-283FC3A0B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0D8CF65-D7A7-3D65-D5A0-89BA82A68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66AC21C-F2B9-C10B-04B2-7830FCB85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111DB4F5-173E-38FB-6081-D94492592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35CC8BB-4847-BACA-3C4B-C77EDFE94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77" name="Chevron 138">
                <a:extLst>
                  <a:ext uri="{FF2B5EF4-FFF2-40B4-BE49-F238E27FC236}">
                    <a16:creationId xmlns:a16="http://schemas.microsoft.com/office/drawing/2014/main" id="{5EEF2459-A0F6-C877-FFCD-E9C0F4CC71BB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TextBox 13">
                <a:extLst>
                  <a:ext uri="{FF2B5EF4-FFF2-40B4-BE49-F238E27FC236}">
                    <a16:creationId xmlns:a16="http://schemas.microsoft.com/office/drawing/2014/main" id="{07848F9A-BBFF-3AD7-9C17-B634188D4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9328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400" b="1">
                    <a:latin typeface="Arial (Body)"/>
                    <a:cs typeface="Tahoma" pitchFamily="34" charset="0"/>
                  </a:rPr>
                  <a:t>Câu 3</a:t>
                </a:r>
                <a:endParaRPr lang="en-US" sz="4400" b="1" dirty="0">
                  <a:latin typeface="Arial (Body)"/>
                  <a:cs typeface="Tahoma" pitchFamily="34" charset="0"/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E07376A-FFFC-1A35-C455-E430D63041AD}"/>
              </a:ext>
            </a:extLst>
          </p:cNvPr>
          <p:cNvSpPr txBox="1"/>
          <p:nvPr/>
        </p:nvSpPr>
        <p:spPr>
          <a:xfrm>
            <a:off x="4720535" y="10255041"/>
            <a:ext cx="17912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Xác định tâm và bán kính của đường tròn có phương trình</a:t>
            </a:r>
            <a:r>
              <a:rPr lang="en-US" sz="44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801532C-7B92-DB26-D8C9-86829A550B37}"/>
                  </a:ext>
                </a:extLst>
              </p:cNvPr>
              <p:cNvSpPr/>
              <p:nvPr/>
            </p:nvSpPr>
            <p:spPr>
              <a:xfrm>
                <a:off x="9450387" y="10950033"/>
                <a:ext cx="73914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b="1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𝟒𝐲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801532C-7B92-DB26-D8C9-86829A550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387" y="10950033"/>
                <a:ext cx="7391400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4E2D072-DC28-3D9A-BAF0-36D5338E2F52}"/>
                  </a:ext>
                </a:extLst>
              </p:cNvPr>
              <p:cNvSpPr/>
              <p:nvPr/>
            </p:nvSpPr>
            <p:spPr>
              <a:xfrm>
                <a:off x="3830544" y="1158245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−1;2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=9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4E2D072-DC28-3D9A-BAF0-36D5338E2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44" y="11582450"/>
                <a:ext cx="6703175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136117D-C2FD-FC6B-D322-C257B0BBD733}"/>
                  </a:ext>
                </a:extLst>
              </p:cNvPr>
              <p:cNvSpPr/>
              <p:nvPr/>
            </p:nvSpPr>
            <p:spPr>
              <a:xfrm>
                <a:off x="14739093" y="11713561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1;−2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=3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136117D-C2FD-FC6B-D322-C257B0BBD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093" y="11713561"/>
                <a:ext cx="6703175" cy="7847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AEF38C-2035-159A-18AD-A7EB52B9039D}"/>
                  </a:ext>
                </a:extLst>
              </p:cNvPr>
              <p:cNvSpPr/>
              <p:nvPr/>
            </p:nvSpPr>
            <p:spPr>
              <a:xfrm>
                <a:off x="3795444" y="12527965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2;−4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=9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AEF38C-2035-159A-18AD-A7EB52B90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444" y="12527965"/>
                <a:ext cx="6703175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C15E956-9097-1BD8-1943-71F755DF12B5}"/>
                  </a:ext>
                </a:extLst>
              </p:cNvPr>
              <p:cNvSpPr/>
              <p:nvPr/>
            </p:nvSpPr>
            <p:spPr>
              <a:xfrm>
                <a:off x="14739093" y="1250486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1;−2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=9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C15E956-9097-1BD8-1943-71F755DF1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093" y="12504860"/>
                <a:ext cx="6703175" cy="7847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FCF66CB0-86D8-8157-E927-5B120CC82F80}"/>
              </a:ext>
            </a:extLst>
          </p:cNvPr>
          <p:cNvSpPr/>
          <p:nvPr/>
        </p:nvSpPr>
        <p:spPr>
          <a:xfrm>
            <a:off x="4286851" y="912410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56D2E24-3077-B0CE-DF4A-3DB56C99FACB}"/>
              </a:ext>
            </a:extLst>
          </p:cNvPr>
          <p:cNvSpPr/>
          <p:nvPr/>
        </p:nvSpPr>
        <p:spPr>
          <a:xfrm>
            <a:off x="4192587" y="556260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13F511B-C3C2-A95C-9718-053B30A88234}"/>
              </a:ext>
            </a:extLst>
          </p:cNvPr>
          <p:cNvSpPr/>
          <p:nvPr/>
        </p:nvSpPr>
        <p:spPr>
          <a:xfrm>
            <a:off x="15317786" y="11669409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65" grpId="0"/>
      <p:bldP spid="66" grpId="0"/>
      <p:bldP spid="67" grpId="0"/>
      <p:bldP spid="68" grpId="0"/>
      <p:bldP spid="69" grpId="0"/>
      <p:bldP spid="70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6" grpId="0" animBg="1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9A5845-9E1E-AF81-BC43-947A9A6855D7}"/>
              </a:ext>
            </a:extLst>
          </p:cNvPr>
          <p:cNvSpPr txBox="1"/>
          <p:nvPr/>
        </p:nvSpPr>
        <p:spPr>
          <a:xfrm>
            <a:off x="4126240" y="13716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40CC16-658C-14E7-9330-CB20BD954C15}"/>
              </a:ext>
            </a:extLst>
          </p:cNvPr>
          <p:cNvGrpSpPr/>
          <p:nvPr/>
        </p:nvGrpSpPr>
        <p:grpSpPr>
          <a:xfrm>
            <a:off x="870246" y="3967134"/>
            <a:ext cx="23349968" cy="3805266"/>
            <a:chOff x="344832" y="2945696"/>
            <a:chExt cx="22752088" cy="46133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3606BE2F-AF56-F000-63AB-F1987EBC1FBA}"/>
                </a:ext>
              </a:extLst>
            </p:cNvPr>
            <p:cNvSpPr/>
            <p:nvPr/>
          </p:nvSpPr>
          <p:spPr bwMode="auto">
            <a:xfrm>
              <a:off x="799321" y="3369621"/>
              <a:ext cx="22297599" cy="4189460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A84D87-5C0B-DDAC-72ED-AAFFFDB0F1C8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13" name="Isosceles Triangle 44">
                <a:extLst>
                  <a:ext uri="{FF2B5EF4-FFF2-40B4-BE49-F238E27FC236}">
                    <a16:creationId xmlns:a16="http://schemas.microsoft.com/office/drawing/2014/main" id="{ADD05A93-644D-CE44-E8A0-210098047B8D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entagon 136">
                <a:extLst>
                  <a:ext uri="{FF2B5EF4-FFF2-40B4-BE49-F238E27FC236}">
                    <a16:creationId xmlns:a16="http://schemas.microsoft.com/office/drawing/2014/main" id="{011967AB-2350-CA9E-AFD6-4B5EEC53AE5B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7EE09E0-55DC-FDA5-DA85-90089771A316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18" name="Freeform 140">
                  <a:extLst>
                    <a:ext uri="{FF2B5EF4-FFF2-40B4-BE49-F238E27FC236}">
                      <a16:creationId xmlns:a16="http://schemas.microsoft.com/office/drawing/2014/main" id="{6E7EB4A7-0F20-C547-1033-281420A18C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1">
                  <a:extLst>
                    <a:ext uri="{FF2B5EF4-FFF2-40B4-BE49-F238E27FC236}">
                      <a16:creationId xmlns:a16="http://schemas.microsoft.com/office/drawing/2014/main" id="{D920B208-AD09-BA0C-FCC7-0030DFBBC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Freeform 142">
                  <a:extLst>
                    <a:ext uri="{FF2B5EF4-FFF2-40B4-BE49-F238E27FC236}">
                      <a16:creationId xmlns:a16="http://schemas.microsoft.com/office/drawing/2014/main" id="{5C62E40E-BDF2-F3A7-A7F2-D30C571D7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17DC22-BB93-55C4-055C-86BEFE6C5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7469F5-34AB-3186-4A57-943CC55BD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6D8207B-54DC-990F-5C06-3A9C395171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81BAB12-829B-A76A-1DC9-01A3E0402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6" name="Chevron 138">
                <a:extLst>
                  <a:ext uri="{FF2B5EF4-FFF2-40B4-BE49-F238E27FC236}">
                    <a16:creationId xmlns:a16="http://schemas.microsoft.com/office/drawing/2014/main" id="{071BC0DD-7F6B-9086-E9E5-E48BDE7976A0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2FF745E3-456B-163E-3F99-A83E59BA0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9328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400" b="1">
                    <a:latin typeface="Arial (Body)"/>
                    <a:cs typeface="Tahoma" pitchFamily="34" charset="0"/>
                  </a:rPr>
                  <a:t>Câu 4</a:t>
                </a:r>
                <a:endParaRPr lang="en-US" sz="4400" b="1" dirty="0">
                  <a:latin typeface="Arial (Body)"/>
                  <a:cs typeface="Tahoma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CFA1C9-0516-3F0D-664F-9D9D52134745}"/>
              </a:ext>
            </a:extLst>
          </p:cNvPr>
          <p:cNvGrpSpPr/>
          <p:nvPr/>
        </p:nvGrpSpPr>
        <p:grpSpPr>
          <a:xfrm>
            <a:off x="1048777" y="2514600"/>
            <a:ext cx="9472086" cy="968319"/>
            <a:chOff x="739068" y="1515168"/>
            <a:chExt cx="9473319" cy="968444"/>
          </a:xfrm>
        </p:grpSpPr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9784525F-949D-71DA-B5EA-57E406D2B0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BC07070-E947-0927-8615-F549F935DED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34CAF4AD-4DD9-8DB8-8DC9-60242BB4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BF7D6A2-FB96-E6C6-F7E4-5CE2D9919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73">
                <a:extLst>
                  <a:ext uri="{FF2B5EF4-FFF2-40B4-BE49-F238E27FC236}">
                    <a16:creationId xmlns:a16="http://schemas.microsoft.com/office/drawing/2014/main" id="{7B224E20-8A4F-DBF1-4AAE-A232505D5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74">
                <a:extLst>
                  <a:ext uri="{FF2B5EF4-FFF2-40B4-BE49-F238E27FC236}">
                    <a16:creationId xmlns:a16="http://schemas.microsoft.com/office/drawing/2014/main" id="{4AB61F43-14FD-E256-5346-8B9B363D1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75">
                <a:extLst>
                  <a:ext uri="{FF2B5EF4-FFF2-40B4-BE49-F238E27FC236}">
                    <a16:creationId xmlns:a16="http://schemas.microsoft.com/office/drawing/2014/main" id="{714189F3-CAD6-BB1A-15CA-16593BFD1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76">
                <a:extLst>
                  <a:ext uri="{FF2B5EF4-FFF2-40B4-BE49-F238E27FC236}">
                    <a16:creationId xmlns:a16="http://schemas.microsoft.com/office/drawing/2014/main" id="{46C8EDBB-DA1C-45F8-5554-8C8FFA68E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77">
                <a:extLst>
                  <a:ext uri="{FF2B5EF4-FFF2-40B4-BE49-F238E27FC236}">
                    <a16:creationId xmlns:a16="http://schemas.microsoft.com/office/drawing/2014/main" id="{918F7703-F500-8795-6F32-191C1679D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78">
                <a:extLst>
                  <a:ext uri="{FF2B5EF4-FFF2-40B4-BE49-F238E27FC236}">
                    <a16:creationId xmlns:a16="http://schemas.microsoft.com/office/drawing/2014/main" id="{16843307-5BCC-82A3-CC2A-0EE881C9C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B7235EC0-3FA5-27F3-F9DD-046BE5E1D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80">
                <a:extLst>
                  <a:ext uri="{FF2B5EF4-FFF2-40B4-BE49-F238E27FC236}">
                    <a16:creationId xmlns:a16="http://schemas.microsoft.com/office/drawing/2014/main" id="{45E7C6B2-BD16-3DB5-FC25-DA97FF83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81">
                <a:extLst>
                  <a:ext uri="{FF2B5EF4-FFF2-40B4-BE49-F238E27FC236}">
                    <a16:creationId xmlns:a16="http://schemas.microsoft.com/office/drawing/2014/main" id="{E23E3899-0A15-5A5B-5B05-A4F761D4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F674D7D7-2B4E-A2E7-B8B1-DEA48696F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9D4982CB-AE6D-64DC-296B-A9177AC2460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PHIẾU HỌC TẬP SỐ 2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C5D6234-5C7F-925E-F6A4-F594176174B2}"/>
              </a:ext>
            </a:extLst>
          </p:cNvPr>
          <p:cNvSpPr txBox="1"/>
          <p:nvPr/>
        </p:nvSpPr>
        <p:spPr>
          <a:xfrm>
            <a:off x="3735387" y="4376886"/>
            <a:ext cx="206836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Trong 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hệ trục tọa độ Oxy, cho đường tròn tâm I(2;-3), bán kính R = 4 có phương trình là:</a:t>
            </a:r>
            <a:endParaRPr lang="en-US" b="1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027FE6-5CF6-4AFD-EDB5-28B49D406793}"/>
              </a:ext>
            </a:extLst>
          </p:cNvPr>
          <p:cNvGrpSpPr/>
          <p:nvPr/>
        </p:nvGrpSpPr>
        <p:grpSpPr>
          <a:xfrm>
            <a:off x="827391" y="8458200"/>
            <a:ext cx="23349968" cy="3768508"/>
            <a:chOff x="344832" y="2945696"/>
            <a:chExt cx="22752088" cy="45688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E17E793C-4C55-8ACF-5367-51EB2DD8950A}"/>
                </a:ext>
              </a:extLst>
            </p:cNvPr>
            <p:cNvSpPr/>
            <p:nvPr/>
          </p:nvSpPr>
          <p:spPr bwMode="auto">
            <a:xfrm>
              <a:off x="799321" y="3369621"/>
              <a:ext cx="22297599" cy="4144896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DC74E75-B14D-003A-7836-7E5BF1D59695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AE4E6AA4-9BF3-91D9-431F-E33E7758F3DC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9A5D0E81-24CD-9283-A05A-914C65C54342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B37E903-BC30-422C-FCD4-056A7329DE3B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79" name="Freeform 140">
                  <a:extLst>
                    <a:ext uri="{FF2B5EF4-FFF2-40B4-BE49-F238E27FC236}">
                      <a16:creationId xmlns:a16="http://schemas.microsoft.com/office/drawing/2014/main" id="{492B67D2-CAB6-0881-FD92-8882AEF857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0" name="Freeform 141">
                  <a:extLst>
                    <a:ext uri="{FF2B5EF4-FFF2-40B4-BE49-F238E27FC236}">
                      <a16:creationId xmlns:a16="http://schemas.microsoft.com/office/drawing/2014/main" id="{99EF80C0-B5E3-2ECE-FEBC-60B923794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1" name="Freeform 142">
                  <a:extLst>
                    <a:ext uri="{FF2B5EF4-FFF2-40B4-BE49-F238E27FC236}">
                      <a16:creationId xmlns:a16="http://schemas.microsoft.com/office/drawing/2014/main" id="{F6953273-CCDC-D335-CABD-283FC3A0B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0D8CF65-D7A7-3D65-D5A0-89BA82A68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66AC21C-F2B9-C10B-04B2-7830FCB85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111DB4F5-173E-38FB-6081-D94492592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35CC8BB-4847-BACA-3C4B-C77EDFE94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77" name="Chevron 138">
                <a:extLst>
                  <a:ext uri="{FF2B5EF4-FFF2-40B4-BE49-F238E27FC236}">
                    <a16:creationId xmlns:a16="http://schemas.microsoft.com/office/drawing/2014/main" id="{5EEF2459-A0F6-C877-FFCD-E9C0F4CC71BB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TextBox 13">
                <a:extLst>
                  <a:ext uri="{FF2B5EF4-FFF2-40B4-BE49-F238E27FC236}">
                    <a16:creationId xmlns:a16="http://schemas.microsoft.com/office/drawing/2014/main" id="{07848F9A-BBFF-3AD7-9C17-B634188D4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9328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400" b="1">
                    <a:latin typeface="Arial (Body)"/>
                    <a:cs typeface="Tahoma" pitchFamily="34" charset="0"/>
                  </a:rPr>
                  <a:t>Câu 5</a:t>
                </a:r>
                <a:endParaRPr lang="en-US" sz="4400" b="1" dirty="0">
                  <a:latin typeface="Arial (Body)"/>
                  <a:cs typeface="Tahoma" pitchFamily="34" charset="0"/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E07376A-FFFC-1A35-C455-E430D63041AD}"/>
              </a:ext>
            </a:extLst>
          </p:cNvPr>
          <p:cNvSpPr txBox="1"/>
          <p:nvPr/>
        </p:nvSpPr>
        <p:spPr>
          <a:xfrm>
            <a:off x="3999884" y="8831841"/>
            <a:ext cx="201774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Tiếp tuyến của đường tròn (C):                    tại điểm M(1;1) có phương trình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4E2D072-DC28-3D9A-BAF0-36D5338E2F52}"/>
                  </a:ext>
                </a:extLst>
              </p:cNvPr>
              <p:cNvSpPr/>
              <p:nvPr/>
            </p:nvSpPr>
            <p:spPr>
              <a:xfrm>
                <a:off x="3125787" y="1019004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−2=0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4E2D072-DC28-3D9A-BAF0-36D5338E2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10190040"/>
                <a:ext cx="6703175" cy="784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9A7DE3-655D-3310-BCD1-96DB029CCF19}"/>
                  </a:ext>
                </a:extLst>
              </p:cNvPr>
              <p:cNvSpPr/>
              <p:nvPr/>
            </p:nvSpPr>
            <p:spPr>
              <a:xfrm>
                <a:off x="4529308" y="5870506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=16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9A7DE3-655D-3310-BCD1-96DB029CC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08" y="5870506"/>
                <a:ext cx="6703175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0F7928-29FB-C335-1D98-96D58C830352}"/>
                  </a:ext>
                </a:extLst>
              </p:cNvPr>
              <p:cNvSpPr/>
              <p:nvPr/>
            </p:nvSpPr>
            <p:spPr>
              <a:xfrm>
                <a:off x="15567644" y="5886955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=16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0F7928-29FB-C335-1D98-96D58C830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644" y="5886955"/>
                <a:ext cx="6703175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12EF07-B911-7D0A-3439-6597C8FB8835}"/>
                  </a:ext>
                </a:extLst>
              </p:cNvPr>
              <p:cNvSpPr/>
              <p:nvPr/>
            </p:nvSpPr>
            <p:spPr>
              <a:xfrm>
                <a:off x="4470121" y="6720689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12EF07-B911-7D0A-3439-6597C8FB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121" y="6720689"/>
                <a:ext cx="6703175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C67E9A-14EA-BFDD-3746-4B16F12C04C7}"/>
                  </a:ext>
                </a:extLst>
              </p:cNvPr>
              <p:cNvSpPr/>
              <p:nvPr/>
            </p:nvSpPr>
            <p:spPr>
              <a:xfrm>
                <a:off x="15558869" y="6855132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C67E9A-14EA-BFDD-3746-4B16F12C0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869" y="6855132"/>
                <a:ext cx="6703175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3483A6-781D-306E-6084-80398311E7ED}"/>
                  </a:ext>
                </a:extLst>
              </p:cNvPr>
              <p:cNvSpPr/>
              <p:nvPr/>
            </p:nvSpPr>
            <p:spPr>
              <a:xfrm>
                <a:off x="12484794" y="8821505"/>
                <a:ext cx="313779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b="1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3483A6-781D-306E-6084-80398311E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4794" y="8821505"/>
                <a:ext cx="3137793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D3129BF-A881-93A3-E554-22C18ECBE5C8}"/>
                  </a:ext>
                </a:extLst>
              </p:cNvPr>
              <p:cNvSpPr/>
              <p:nvPr/>
            </p:nvSpPr>
            <p:spPr>
              <a:xfrm>
                <a:off x="14327187" y="10124903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+1=0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D3129BF-A881-93A3-E554-22C18ECBE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87" y="10124903"/>
                <a:ext cx="6703175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6628367-525A-5524-C9EF-FD260D8D790E}"/>
                  </a:ext>
                </a:extLst>
              </p:cNvPr>
              <p:cNvSpPr/>
              <p:nvPr/>
            </p:nvSpPr>
            <p:spPr>
              <a:xfrm>
                <a:off x="3204412" y="11159894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−3=0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6628367-525A-5524-C9EF-FD260D8D7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12" y="11159894"/>
                <a:ext cx="670317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88C818B-CDF2-B48A-36B5-E88640794310}"/>
                  </a:ext>
                </a:extLst>
              </p:cNvPr>
              <p:cNvSpPr/>
              <p:nvPr/>
            </p:nvSpPr>
            <p:spPr>
              <a:xfrm>
                <a:off x="13869987" y="11259337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88C818B-CDF2-B48A-36B5-E88640794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987" y="11259337"/>
                <a:ext cx="670317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6FE0AC7F-D12B-BA28-E83A-8F23E55610C0}"/>
              </a:ext>
            </a:extLst>
          </p:cNvPr>
          <p:cNvSpPr/>
          <p:nvPr/>
        </p:nvSpPr>
        <p:spPr>
          <a:xfrm>
            <a:off x="15538044" y="5805965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DB452D5-3926-2081-0D1C-C4E92AC011D9}"/>
              </a:ext>
            </a:extLst>
          </p:cNvPr>
          <p:cNvSpPr/>
          <p:nvPr/>
        </p:nvSpPr>
        <p:spPr>
          <a:xfrm>
            <a:off x="4421187" y="1013460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8" grpId="0"/>
      <p:bldP spid="90" grpId="0"/>
      <p:bldP spid="5" grpId="0"/>
      <p:bldP spid="6" grpId="0"/>
      <p:bldP spid="7" grpId="0"/>
      <p:bldP spid="8" grpId="0"/>
      <p:bldP spid="11" grpId="0"/>
      <p:bldP spid="41" grpId="0"/>
      <p:bldP spid="42" grpId="0"/>
      <p:bldP spid="63" grpId="0"/>
      <p:bldP spid="64" grpId="0" animBg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E8A39E-E489-FC0D-1FD7-07F52A0A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7" y="5419022"/>
            <a:ext cx="12661485" cy="72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F6AA58-E056-CC85-1ED9-A64E73A71EDE}"/>
              </a:ext>
            </a:extLst>
          </p:cNvPr>
          <p:cNvSpPr/>
          <p:nvPr/>
        </p:nvSpPr>
        <p:spPr>
          <a:xfrm>
            <a:off x="14555786" y="3907123"/>
            <a:ext cx="9677401" cy="4170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440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Một nông trại tưới nước theo phương pháp vòi phun xoay vòng trung tâm. Cho biết tâm một vòi phun được đặt tại toạ độ (30; 40) và vòi có thể phun xa tối đa 50 m.</a:t>
            </a:r>
            <a:endParaRPr lang="en-US" sz="44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922FA20-A52A-AA38-96E1-2B1CEFB2B58C}"/>
              </a:ext>
            </a:extLst>
          </p:cNvPr>
          <p:cNvSpPr/>
          <p:nvPr/>
        </p:nvSpPr>
        <p:spPr>
          <a:xfrm>
            <a:off x="14555785" y="9220200"/>
            <a:ext cx="9677401" cy="358342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Làm thế nào để viết phương trình biểu diễn tập hợp các điểm xa nhất mà vòi này có thể phun tới?</a:t>
            </a:r>
            <a:endParaRPr lang="en-US" sz="440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5CB122-8678-9ACD-EB41-AB03C62B777C}"/>
              </a:ext>
            </a:extLst>
          </p:cNvPr>
          <p:cNvGrpSpPr/>
          <p:nvPr/>
        </p:nvGrpSpPr>
        <p:grpSpPr>
          <a:xfrm>
            <a:off x="1955123" y="4038600"/>
            <a:ext cx="2745656" cy="741387"/>
            <a:chOff x="2282675" y="1887489"/>
            <a:chExt cx="8144652" cy="74138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39331F-612A-ABF7-88AE-8C89C1FCFE15}"/>
                </a:ext>
              </a:extLst>
            </p:cNvPr>
            <p:cNvSpPr txBox="1"/>
            <p:nvPr/>
          </p:nvSpPr>
          <p:spPr>
            <a:xfrm>
              <a:off x="2282675" y="1887489"/>
              <a:ext cx="678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MỞ ĐẦU</a:t>
              </a:r>
              <a:endParaRPr lang="en-US" sz="36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5E76A85-D8CC-0BCF-9B12-1B3700D5D328}"/>
                </a:ext>
              </a:extLst>
            </p:cNvPr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8E952F9-8A8B-4556-4E16-766FC0486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7" y="3907123"/>
            <a:ext cx="916678" cy="916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AE578-AF33-189B-E084-FE10702090C4}"/>
              </a:ext>
            </a:extLst>
          </p:cNvPr>
          <p:cNvSpPr txBox="1"/>
          <p:nvPr/>
        </p:nvSpPr>
        <p:spPr>
          <a:xfrm>
            <a:off x="3851244" y="15240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53">
            <a:extLst>
              <a:ext uri="{FF2B5EF4-FFF2-40B4-BE49-F238E27FC236}">
                <a16:creationId xmlns:a16="http://schemas.microsoft.com/office/drawing/2014/main" id="{50A5CC24-831A-8FDA-68DB-F85A63CB0D88}"/>
              </a:ext>
            </a:extLst>
          </p:cNvPr>
          <p:cNvSpPr/>
          <p:nvPr/>
        </p:nvSpPr>
        <p:spPr>
          <a:xfrm>
            <a:off x="458786" y="11419012"/>
            <a:ext cx="23774400" cy="1437968"/>
          </a:xfrm>
          <a:prstGeom prst="roundRect">
            <a:avLst>
              <a:gd name="adj" fmla="val 45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1C018-E824-C307-2FC7-2C1C88C8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87" y="4153245"/>
            <a:ext cx="800554" cy="8175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3DA824-957E-A9DC-C65C-8CFE398DB688}"/>
              </a:ext>
            </a:extLst>
          </p:cNvPr>
          <p:cNvGrpSpPr/>
          <p:nvPr/>
        </p:nvGrpSpPr>
        <p:grpSpPr>
          <a:xfrm>
            <a:off x="1830387" y="4191000"/>
            <a:ext cx="2941207" cy="896100"/>
            <a:chOff x="1702597" y="1732776"/>
            <a:chExt cx="8724730" cy="8961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11A5D2-FE25-FEF5-11FC-C6DE7130951E}"/>
                </a:ext>
              </a:extLst>
            </p:cNvPr>
            <p:cNvSpPr txBox="1"/>
            <p:nvPr/>
          </p:nvSpPr>
          <p:spPr>
            <a:xfrm>
              <a:off x="1702597" y="1732776"/>
              <a:ext cx="678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HĐKP1:</a:t>
              </a:r>
              <a:endParaRPr lang="en-US" sz="36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1C0329-D3CE-C999-1625-C37921AF5D54}"/>
                </a:ext>
              </a:extLst>
            </p:cNvPr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B6DDFB-7D29-9041-25B9-772C33786824}"/>
              </a:ext>
            </a:extLst>
          </p:cNvPr>
          <p:cNvSpPr txBox="1"/>
          <p:nvPr/>
        </p:nvSpPr>
        <p:spPr>
          <a:xfrm>
            <a:off x="3666839" y="4135866"/>
            <a:ext cx="181654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Hãy nhắc lại công thức tính khoảng cách giữa hai điểm I(a; b) và M(x; y) trong mặt phẳng Oxy.</a:t>
            </a:r>
            <a:endParaRPr lang="en-US" sz="44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52D011-E4B8-14FB-7434-A66BF87CA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596" y="5844913"/>
            <a:ext cx="5129212" cy="53013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4D6A67-C788-5791-7A7F-DF3104E6EDAB}"/>
                  </a:ext>
                </a:extLst>
              </p:cNvPr>
              <p:cNvSpPr txBox="1"/>
              <p:nvPr/>
            </p:nvSpPr>
            <p:spPr>
              <a:xfrm>
                <a:off x="774139" y="6243519"/>
                <a:ext cx="16535400" cy="3426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Oxy, cho đường tròn (C) tâm I(a; b), bán kính R.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Ta có M(x; y)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(C) 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IM = R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= R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= R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4D6A67-C788-5791-7A7F-DF3104E6E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9" y="6243519"/>
                <a:ext cx="16535400" cy="3426131"/>
              </a:xfrm>
              <a:prstGeom prst="rect">
                <a:avLst/>
              </a:prstGeom>
              <a:blipFill>
                <a:blip r:embed="rId5"/>
                <a:stretch>
                  <a:fillRect l="-1512" t="-3915" r="-1291" b="-6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628FF9-C4E1-CBB4-C7E0-386CD5A695AB}"/>
                  </a:ext>
                </a:extLst>
              </p:cNvPr>
              <p:cNvSpPr txBox="1"/>
              <p:nvPr/>
            </p:nvSpPr>
            <p:spPr>
              <a:xfrm>
                <a:off x="611187" y="11693617"/>
                <a:ext cx="238506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vi-VN" sz="4400" b="1" baseline="3000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phương trình đường tròn tâm I(a;b) và bán kính R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628FF9-C4E1-CBB4-C7E0-386CD5A69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11693617"/>
                <a:ext cx="23850600" cy="784767"/>
              </a:xfrm>
              <a:prstGeom prst="rect">
                <a:avLst/>
              </a:prstGeom>
              <a:blipFill>
                <a:blip r:embed="rId6"/>
                <a:stretch>
                  <a:fillRect l="-1022" t="-13953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C917938B-E02F-A56C-5363-9F46C46860A4}"/>
              </a:ext>
            </a:extLst>
          </p:cNvPr>
          <p:cNvSpPr/>
          <p:nvPr/>
        </p:nvSpPr>
        <p:spPr>
          <a:xfrm>
            <a:off x="763587" y="4038600"/>
            <a:ext cx="21640800" cy="143796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389B9-D1CF-FB24-303F-A45AE91F55BD}"/>
              </a:ext>
            </a:extLst>
          </p:cNvPr>
          <p:cNvSpPr txBox="1"/>
          <p:nvPr/>
        </p:nvSpPr>
        <p:spPr>
          <a:xfrm>
            <a:off x="3851244" y="15240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6" grpId="0"/>
      <p:bldP spid="1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56B98DE-20C4-4E59-9FC8-9AD616D9C76A}"/>
              </a:ext>
            </a:extLst>
          </p:cNvPr>
          <p:cNvGrpSpPr/>
          <p:nvPr/>
        </p:nvGrpSpPr>
        <p:grpSpPr>
          <a:xfrm>
            <a:off x="899937" y="3733800"/>
            <a:ext cx="23180850" cy="303378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7" name="Rounded Rectangle 133">
              <a:extLst>
                <a:ext uri="{FF2B5EF4-FFF2-40B4-BE49-F238E27FC236}">
                  <a16:creationId xmlns:a16="http://schemas.microsoft.com/office/drawing/2014/main" id="{4810D1BA-0164-EC59-5B3E-A533BDEED3B0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BE09DF-3C71-414F-AAAA-E56E4FFBCE58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29" name="Isosceles Triangle 44">
                <a:extLst>
                  <a:ext uri="{FF2B5EF4-FFF2-40B4-BE49-F238E27FC236}">
                    <a16:creationId xmlns:a16="http://schemas.microsoft.com/office/drawing/2014/main" id="{21D5636E-64EB-4FAF-9D6E-880E39253B66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Pentagon 136">
                <a:extLst>
                  <a:ext uri="{FF2B5EF4-FFF2-40B4-BE49-F238E27FC236}">
                    <a16:creationId xmlns:a16="http://schemas.microsoft.com/office/drawing/2014/main" id="{E906CD0C-DE6C-9269-F21D-D0617C6EC28A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25291A8-D260-429D-B888-D7665E0C21CF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34" name="Freeform 140">
                  <a:extLst>
                    <a:ext uri="{FF2B5EF4-FFF2-40B4-BE49-F238E27FC236}">
                      <a16:creationId xmlns:a16="http://schemas.microsoft.com/office/drawing/2014/main" id="{81C1BCE7-C6C0-50B6-9EFE-EC43A0C513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5" name="Freeform 141">
                  <a:extLst>
                    <a:ext uri="{FF2B5EF4-FFF2-40B4-BE49-F238E27FC236}">
                      <a16:creationId xmlns:a16="http://schemas.microsoft.com/office/drawing/2014/main" id="{6F2D8A22-6202-1CDE-6983-6CA6FB0527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7" name="Freeform 142">
                  <a:extLst>
                    <a:ext uri="{FF2B5EF4-FFF2-40B4-BE49-F238E27FC236}">
                      <a16:creationId xmlns:a16="http://schemas.microsoft.com/office/drawing/2014/main" id="{8B859BFD-D877-5277-8B4C-EE2CA1AEA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3635D0C-92E7-2C89-EA6D-87550E0A6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B18706B-0689-1C09-911C-61B92D289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EEDE81B-7E03-0E68-90A7-409CED4EA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9659129-934F-D5CA-852E-ADACFCF0D9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32" name="Chevron 138">
                <a:extLst>
                  <a:ext uri="{FF2B5EF4-FFF2-40B4-BE49-F238E27FC236}">
                    <a16:creationId xmlns:a16="http://schemas.microsoft.com/office/drawing/2014/main" id="{BC3F9F3D-4C34-C7D7-5175-5464C5E7B382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A48D40CD-6868-A941-4FED-26ECAD88E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7078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</p:grpSp>
      <p:pic>
        <p:nvPicPr>
          <p:cNvPr id="1039" name="Picture 15">
            <a:extLst>
              <a:ext uri="{FF2B5EF4-FFF2-40B4-BE49-F238E27FC236}">
                <a16:creationId xmlns:a16="http://schemas.microsoft.com/office/drawing/2014/main" id="{8F3DB29E-E2A6-A3E1-FFF9-2491FCB7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216AE9F-B05F-5DD5-D147-B8C7F79C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07A821B1-7600-5FB2-6DD6-4ABE936C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637CC9F-2EC3-DFC0-E125-4D831DBC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0B8D08C-E401-2414-A9A2-2D8E4DE6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8965129-F2E8-3933-A7C1-8F73F948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C4E0B700-09CF-E42D-C39A-D5D7B43B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2196CCA-AAE1-2D8E-EACA-F9EA5460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2D4EECD-9E84-5D6F-6C8D-7EE87925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8C53B98-88B9-6364-455B-58C70BBD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BBA78FA-A6F3-B878-395E-B97040B7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286281-4D53-853B-B016-1C892C46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5983C32-C6F1-D8FF-7266-A168C06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5C89E1-B6AA-2852-017B-D0FE274C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0E63A79C-BCFE-1581-9CDA-0E9B2D16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4283D05E-AB1B-6A3D-F615-4034C0AA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9FA409D8-F1ED-57B3-AF96-9883D65A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76E93CB7-094D-F14C-ED34-EB960B50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E31BAB36-6EAC-6063-2C45-534EC01A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8322EB75-9DCE-CFAC-8FC5-115710C5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FC4EFDD0-8F9F-444D-820B-1672E244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3107AB04-2D1B-8E06-7A51-27B4F2AC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86A58A88-CE9C-A2C6-14DD-C8CD41FA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7C2C4E80-57D0-422A-8330-FE721AA4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60A85F15-4393-CD87-5ACE-69D950BF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1D56F6EE-16EF-8158-673D-4026036E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3ACFEF6-E5B7-5B29-7FDE-4F3AAD0A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AA47C63C-024F-6580-24BE-BCF26E5E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73C0773-0A8A-81D3-4CE4-B149ED84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0C197165-A431-3306-A977-97E4E003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3A95FD-0DB4-677F-DF97-B00F5E28807C}"/>
              </a:ext>
            </a:extLst>
          </p:cNvPr>
          <p:cNvSpPr/>
          <p:nvPr/>
        </p:nvSpPr>
        <p:spPr>
          <a:xfrm>
            <a:off x="4253309" y="4242182"/>
            <a:ext cx="1861465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800" b="1"/>
              <a:t>Đường tròn (C) có tâm I(2;1), bán kính R = 2 có phương trình là:</a:t>
            </a:r>
            <a:endParaRPr lang="vi-VN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E6E01C0-48E1-2A5D-9425-7A59C6AF3194}"/>
                  </a:ext>
                </a:extLst>
              </p:cNvPr>
              <p:cNvSpPr/>
              <p:nvPr/>
            </p:nvSpPr>
            <p:spPr>
              <a:xfrm>
                <a:off x="6176212" y="495300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E6E01C0-48E1-2A5D-9425-7A59C6AF3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2" y="4953000"/>
                <a:ext cx="6703175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3B52B25-C0BA-1748-E13C-FAB7D405143D}"/>
              </a:ext>
            </a:extLst>
          </p:cNvPr>
          <p:cNvGrpSpPr/>
          <p:nvPr/>
        </p:nvGrpSpPr>
        <p:grpSpPr>
          <a:xfrm>
            <a:off x="1048777" y="2514600"/>
            <a:ext cx="9472086" cy="968319"/>
            <a:chOff x="739068" y="1515168"/>
            <a:chExt cx="9473319" cy="968444"/>
          </a:xfrm>
        </p:grpSpPr>
        <p:sp>
          <p:nvSpPr>
            <p:cNvPr id="10" name="Freeform 71">
              <a:extLst>
                <a:ext uri="{FF2B5EF4-FFF2-40B4-BE49-F238E27FC236}">
                  <a16:creationId xmlns:a16="http://schemas.microsoft.com/office/drawing/2014/main" id="{809C9E2D-92F4-3917-EAF6-DA82A16575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0C67A3-6AEC-2EB5-421F-CA498AE8B6D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2" name="Freeform 71">
                <a:extLst>
                  <a:ext uri="{FF2B5EF4-FFF2-40B4-BE49-F238E27FC236}">
                    <a16:creationId xmlns:a16="http://schemas.microsoft.com/office/drawing/2014/main" id="{A1112109-8E06-AECB-BC5C-C1012730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32CEC87-21C8-E9E3-CA1D-03A8AB66A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73">
                <a:extLst>
                  <a:ext uri="{FF2B5EF4-FFF2-40B4-BE49-F238E27FC236}">
                    <a16:creationId xmlns:a16="http://schemas.microsoft.com/office/drawing/2014/main" id="{9E07E605-1D6A-3B1C-5CE5-EF7E81896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 74">
                <a:extLst>
                  <a:ext uri="{FF2B5EF4-FFF2-40B4-BE49-F238E27FC236}">
                    <a16:creationId xmlns:a16="http://schemas.microsoft.com/office/drawing/2014/main" id="{378D9915-68F1-185E-B89A-FB865EF8D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 75">
                <a:extLst>
                  <a:ext uri="{FF2B5EF4-FFF2-40B4-BE49-F238E27FC236}">
                    <a16:creationId xmlns:a16="http://schemas.microsoft.com/office/drawing/2014/main" id="{4A1A8656-0D2D-19BA-C89E-A5FB4F3EB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76">
                <a:extLst>
                  <a:ext uri="{FF2B5EF4-FFF2-40B4-BE49-F238E27FC236}">
                    <a16:creationId xmlns:a16="http://schemas.microsoft.com/office/drawing/2014/main" id="{6176A121-E954-990A-6424-BCBC6C407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77">
                <a:extLst>
                  <a:ext uri="{FF2B5EF4-FFF2-40B4-BE49-F238E27FC236}">
                    <a16:creationId xmlns:a16="http://schemas.microsoft.com/office/drawing/2014/main" id="{56F60767-6070-B0E7-E35F-262BC5AF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 78">
                <a:extLst>
                  <a:ext uri="{FF2B5EF4-FFF2-40B4-BE49-F238E27FC236}">
                    <a16:creationId xmlns:a16="http://schemas.microsoft.com/office/drawing/2014/main" id="{E0A601FF-1A9F-2A41-48C2-CF7D4289A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 79">
                <a:extLst>
                  <a:ext uri="{FF2B5EF4-FFF2-40B4-BE49-F238E27FC236}">
                    <a16:creationId xmlns:a16="http://schemas.microsoft.com/office/drawing/2014/main" id="{AF29C8A6-BD4A-61BE-C977-F4429C6BD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80">
                <a:extLst>
                  <a:ext uri="{FF2B5EF4-FFF2-40B4-BE49-F238E27FC236}">
                    <a16:creationId xmlns:a16="http://schemas.microsoft.com/office/drawing/2014/main" id="{61C11E98-4F24-0E58-0B2F-51A5E7C05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81">
                <a:extLst>
                  <a:ext uri="{FF2B5EF4-FFF2-40B4-BE49-F238E27FC236}">
                    <a16:creationId xmlns:a16="http://schemas.microsoft.com/office/drawing/2014/main" id="{D9F4CB60-5D10-E32F-40EE-0E71D90F4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82">
                <a:extLst>
                  <a:ext uri="{FF2B5EF4-FFF2-40B4-BE49-F238E27FC236}">
                    <a16:creationId xmlns:a16="http://schemas.microsoft.com/office/drawing/2014/main" id="{82225DC9-0DC2-73D3-A96D-D1AE7DE97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BACAA922-A33E-4E4C-F7C7-3B7526D1A5A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PHIẾU HỌC TẬP SỐ 1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E3AD439-0D3A-4C48-D926-F7CD38138D9C}"/>
                  </a:ext>
                </a:extLst>
              </p:cNvPr>
              <p:cNvSpPr/>
              <p:nvPr/>
            </p:nvSpPr>
            <p:spPr>
              <a:xfrm>
                <a:off x="15625012" y="495300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E3AD439-0D3A-4C48-D926-F7CD38138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012" y="4953000"/>
                <a:ext cx="6703175" cy="7847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F1479B1-DD5B-2E62-7D82-DA037BB29141}"/>
                  </a:ext>
                </a:extLst>
              </p:cNvPr>
              <p:cNvSpPr/>
              <p:nvPr/>
            </p:nvSpPr>
            <p:spPr>
              <a:xfrm>
                <a:off x="6176212" y="5873682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F1479B1-DD5B-2E62-7D82-DA037BB29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2" y="5873682"/>
                <a:ext cx="6703175" cy="7847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DA1692A-881B-B461-8801-71E5E361D368}"/>
                  </a:ext>
                </a:extLst>
              </p:cNvPr>
              <p:cNvSpPr/>
              <p:nvPr/>
            </p:nvSpPr>
            <p:spPr>
              <a:xfrm>
                <a:off x="15625011" y="5873681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DA1692A-881B-B461-8801-71E5E361D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011" y="5873681"/>
                <a:ext cx="6703175" cy="7847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EC6B5CB-51D3-9B6B-B139-7B75A5970BE7}"/>
              </a:ext>
            </a:extLst>
          </p:cNvPr>
          <p:cNvGrpSpPr/>
          <p:nvPr/>
        </p:nvGrpSpPr>
        <p:grpSpPr>
          <a:xfrm>
            <a:off x="999493" y="6750395"/>
            <a:ext cx="23081293" cy="303378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7" name="Rounded Rectangle 133">
              <a:extLst>
                <a:ext uri="{FF2B5EF4-FFF2-40B4-BE49-F238E27FC236}">
                  <a16:creationId xmlns:a16="http://schemas.microsoft.com/office/drawing/2014/main" id="{0AC6DEA0-0CE3-B82E-3F3B-D44379D5E817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8668B1-5302-3752-A7EF-DEAED2227719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49" name="Isosceles Triangle 44">
                <a:extLst>
                  <a:ext uri="{FF2B5EF4-FFF2-40B4-BE49-F238E27FC236}">
                    <a16:creationId xmlns:a16="http://schemas.microsoft.com/office/drawing/2014/main" id="{AEAD6641-46BA-B534-F61E-88DCD6225F2A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Pentagon 136">
                <a:extLst>
                  <a:ext uri="{FF2B5EF4-FFF2-40B4-BE49-F238E27FC236}">
                    <a16:creationId xmlns:a16="http://schemas.microsoft.com/office/drawing/2014/main" id="{C72F060A-CC99-7C67-669A-1B682C5F93C2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26F2960-2066-7A8D-77AC-BBFD13478C37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54" name="Freeform 140">
                  <a:extLst>
                    <a:ext uri="{FF2B5EF4-FFF2-40B4-BE49-F238E27FC236}">
                      <a16:creationId xmlns:a16="http://schemas.microsoft.com/office/drawing/2014/main" id="{CF5317F6-00B8-7994-E04A-BE3D77F28C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5" name="Freeform 141">
                  <a:extLst>
                    <a:ext uri="{FF2B5EF4-FFF2-40B4-BE49-F238E27FC236}">
                      <a16:creationId xmlns:a16="http://schemas.microsoft.com/office/drawing/2014/main" id="{2968A577-FD2E-3F93-BE2F-D38B50CB66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142">
                  <a:extLst>
                    <a:ext uri="{FF2B5EF4-FFF2-40B4-BE49-F238E27FC236}">
                      <a16:creationId xmlns:a16="http://schemas.microsoft.com/office/drawing/2014/main" id="{DC3E8152-FDD0-0396-F772-765218582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D420F34-6686-AC53-E115-BEF1C4FCD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462BA01-4610-FEFB-4DA5-DED60A5E6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4E348B5-1A0B-E3B3-5ECD-95FFE3257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7DDCC05-5496-DAE1-3AE0-7432B6312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2" name="Chevron 138">
                <a:extLst>
                  <a:ext uri="{FF2B5EF4-FFF2-40B4-BE49-F238E27FC236}">
                    <a16:creationId xmlns:a16="http://schemas.microsoft.com/office/drawing/2014/main" id="{03880E8C-CDFF-1682-BBDD-DBC5767B7267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13">
                <a:extLst>
                  <a:ext uri="{FF2B5EF4-FFF2-40B4-BE49-F238E27FC236}">
                    <a16:creationId xmlns:a16="http://schemas.microsoft.com/office/drawing/2014/main" id="{47AD7E2B-DAE6-979D-1BE1-0E5266819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82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D8A4D17-C695-9A6A-1507-420412C211FA}"/>
              </a:ext>
            </a:extLst>
          </p:cNvPr>
          <p:cNvSpPr txBox="1"/>
          <p:nvPr/>
        </p:nvSpPr>
        <p:spPr>
          <a:xfrm>
            <a:off x="3851244" y="15240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9AFFDE-28C5-854B-A271-F2AFADABE889}"/>
              </a:ext>
            </a:extLst>
          </p:cNvPr>
          <p:cNvGrpSpPr/>
          <p:nvPr/>
        </p:nvGrpSpPr>
        <p:grpSpPr>
          <a:xfrm>
            <a:off x="1117926" y="9906205"/>
            <a:ext cx="22962859" cy="339953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3" name="Rounded Rectangle 133">
              <a:extLst>
                <a:ext uri="{FF2B5EF4-FFF2-40B4-BE49-F238E27FC236}">
                  <a16:creationId xmlns:a16="http://schemas.microsoft.com/office/drawing/2014/main" id="{8E631453-4838-F093-ADBB-4AC3AB3ECAEC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B384CD65-6160-BA24-939F-A360CC583258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1040" name="Isosceles Triangle 44">
                <a:extLst>
                  <a:ext uri="{FF2B5EF4-FFF2-40B4-BE49-F238E27FC236}">
                    <a16:creationId xmlns:a16="http://schemas.microsoft.com/office/drawing/2014/main" id="{9AB72BD6-32A5-5C99-7F22-D1B08B719F95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Pentagon 136">
                <a:extLst>
                  <a:ext uri="{FF2B5EF4-FFF2-40B4-BE49-F238E27FC236}">
                    <a16:creationId xmlns:a16="http://schemas.microsoft.com/office/drawing/2014/main" id="{4BCC3601-0B30-B78E-8969-2DDEA75CF739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42" name="Group 1041">
                <a:extLst>
                  <a:ext uri="{FF2B5EF4-FFF2-40B4-BE49-F238E27FC236}">
                    <a16:creationId xmlns:a16="http://schemas.microsoft.com/office/drawing/2014/main" id="{B9233E77-10AA-CC54-B4F2-E3CD15004A99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1045" name="Freeform 140">
                  <a:extLst>
                    <a:ext uri="{FF2B5EF4-FFF2-40B4-BE49-F238E27FC236}">
                      <a16:creationId xmlns:a16="http://schemas.microsoft.com/office/drawing/2014/main" id="{19FC061A-F797-BD03-EC84-E0C81F2649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6" name="Freeform 141">
                  <a:extLst>
                    <a:ext uri="{FF2B5EF4-FFF2-40B4-BE49-F238E27FC236}">
                      <a16:creationId xmlns:a16="http://schemas.microsoft.com/office/drawing/2014/main" id="{BC3740CF-AF33-CA34-34E8-32FDB74D09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7" name="Freeform 142">
                  <a:extLst>
                    <a:ext uri="{FF2B5EF4-FFF2-40B4-BE49-F238E27FC236}">
                      <a16:creationId xmlns:a16="http://schemas.microsoft.com/office/drawing/2014/main" id="{5F22F708-04B3-D345-0F5A-394DC9240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8" name="Rectangle 1047">
                  <a:extLst>
                    <a:ext uri="{FF2B5EF4-FFF2-40B4-BE49-F238E27FC236}">
                      <a16:creationId xmlns:a16="http://schemas.microsoft.com/office/drawing/2014/main" id="{B2C9D91A-598A-2701-49A2-F6A8207A9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9" name="Rectangle 1048">
                  <a:extLst>
                    <a:ext uri="{FF2B5EF4-FFF2-40B4-BE49-F238E27FC236}">
                      <a16:creationId xmlns:a16="http://schemas.microsoft.com/office/drawing/2014/main" id="{8748C0DD-7BA9-67EE-29C7-B94941E6E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0" name="Rectangle 1049">
                  <a:extLst>
                    <a:ext uri="{FF2B5EF4-FFF2-40B4-BE49-F238E27FC236}">
                      <a16:creationId xmlns:a16="http://schemas.microsoft.com/office/drawing/2014/main" id="{C1CF054E-3B92-5F04-4C99-28C552022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1" name="Rectangle 1050">
                  <a:extLst>
                    <a:ext uri="{FF2B5EF4-FFF2-40B4-BE49-F238E27FC236}">
                      <a16:creationId xmlns:a16="http://schemas.microsoft.com/office/drawing/2014/main" id="{C13CCB4F-8F00-A01B-72D7-94E69F262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043" name="Chevron 138">
                <a:extLst>
                  <a:ext uri="{FF2B5EF4-FFF2-40B4-BE49-F238E27FC236}">
                    <a16:creationId xmlns:a16="http://schemas.microsoft.com/office/drawing/2014/main" id="{FD07EC16-859E-DDB1-CA34-79624AD2C8AC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4" name="TextBox 13">
                <a:extLst>
                  <a:ext uri="{FF2B5EF4-FFF2-40B4-BE49-F238E27FC236}">
                    <a16:creationId xmlns:a16="http://schemas.microsoft.com/office/drawing/2014/main" id="{A936BF63-4A71-5A22-CCFA-658E3B4C90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75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7EF4809E-1536-ECD0-D7DA-4CF875A0893A}"/>
                  </a:ext>
                </a:extLst>
              </p:cNvPr>
              <p:cNvSpPr/>
              <p:nvPr/>
            </p:nvSpPr>
            <p:spPr>
              <a:xfrm>
                <a:off x="4008727" y="7113700"/>
                <a:ext cx="20123023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800" b="1"/>
                  <a:t>Đường tròn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/>
                  <a:t> có tọa độ tâm I và bán kính R: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7EF4809E-1536-ECD0-D7DA-4CF875A08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27" y="7113700"/>
                <a:ext cx="20123023" cy="847733"/>
              </a:xfrm>
              <a:prstGeom prst="rect">
                <a:avLst/>
              </a:prstGeom>
              <a:blipFill>
                <a:blip r:embed="rId22"/>
                <a:stretch>
                  <a:fillRect l="-1394" t="-13669" r="-636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D6DDDC04-6666-DF7B-5230-660B0D74318E}"/>
                  </a:ext>
                </a:extLst>
              </p:cNvPr>
              <p:cNvSpPr/>
              <p:nvPr/>
            </p:nvSpPr>
            <p:spPr>
              <a:xfrm>
                <a:off x="4684545" y="8054433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1;0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=9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D6DDDC04-6666-DF7B-5230-660B0D74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45" y="8054433"/>
                <a:ext cx="6703175" cy="7847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B17AE52-1867-878F-D841-C3AD31E3117A}"/>
                  </a:ext>
                </a:extLst>
              </p:cNvPr>
              <p:cNvSpPr/>
              <p:nvPr/>
            </p:nvSpPr>
            <p:spPr>
              <a:xfrm>
                <a:off x="14863012" y="8017579"/>
                <a:ext cx="6703175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−2;3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B17AE52-1867-878F-D841-C3AD31E31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012" y="8017579"/>
                <a:ext cx="6703175" cy="84907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6" name="Rectangle 1085">
                <a:extLst>
                  <a:ext uri="{FF2B5EF4-FFF2-40B4-BE49-F238E27FC236}">
                    <a16:creationId xmlns:a16="http://schemas.microsoft.com/office/drawing/2014/main" id="{703A9E45-38DE-E6AE-7B45-8E7015CFBCF9}"/>
                  </a:ext>
                </a:extLst>
              </p:cNvPr>
              <p:cNvSpPr/>
              <p:nvPr/>
            </p:nvSpPr>
            <p:spPr>
              <a:xfrm>
                <a:off x="4878387" y="8902159"/>
                <a:ext cx="6703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−1;0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=3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6" name="Rectangle 1085">
                <a:extLst>
                  <a:ext uri="{FF2B5EF4-FFF2-40B4-BE49-F238E27FC236}">
                    <a16:creationId xmlns:a16="http://schemas.microsoft.com/office/drawing/2014/main" id="{703A9E45-38DE-E6AE-7B45-8E7015CFB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8902159"/>
                <a:ext cx="6703175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9" name="Rectangle 1118">
                <a:extLst>
                  <a:ext uri="{FF2B5EF4-FFF2-40B4-BE49-F238E27FC236}">
                    <a16:creationId xmlns:a16="http://schemas.microsoft.com/office/drawing/2014/main" id="{2569BBFA-70C1-B800-683D-AEF14835C8CA}"/>
                  </a:ext>
                </a:extLst>
              </p:cNvPr>
              <p:cNvSpPr/>
              <p:nvPr/>
            </p:nvSpPr>
            <p:spPr>
              <a:xfrm>
                <a:off x="14329612" y="8902159"/>
                <a:ext cx="6703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1;0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=3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9" name="Rectangle 1118">
                <a:extLst>
                  <a:ext uri="{FF2B5EF4-FFF2-40B4-BE49-F238E27FC236}">
                    <a16:creationId xmlns:a16="http://schemas.microsoft.com/office/drawing/2014/main" id="{2569BBFA-70C1-B800-683D-AEF14835C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9612" y="8902159"/>
                <a:ext cx="6703175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0" name="Rectangle 1119">
                <a:extLst>
                  <a:ext uri="{FF2B5EF4-FFF2-40B4-BE49-F238E27FC236}">
                    <a16:creationId xmlns:a16="http://schemas.microsoft.com/office/drawing/2014/main" id="{B4CA5DA9-0624-7B14-D519-BCC594930174}"/>
                  </a:ext>
                </a:extLst>
              </p:cNvPr>
              <p:cNvSpPr/>
              <p:nvPr/>
            </p:nvSpPr>
            <p:spPr>
              <a:xfrm>
                <a:off x="4082778" y="10301034"/>
                <a:ext cx="19182760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800" b="1"/>
                  <a:t>Đường tròn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800" b="1"/>
                  <a:t> có tọa độ tâm I và bán kính R: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120" name="Rectangle 1119">
                <a:extLst>
                  <a:ext uri="{FF2B5EF4-FFF2-40B4-BE49-F238E27FC236}">
                    <a16:creationId xmlns:a16="http://schemas.microsoft.com/office/drawing/2014/main" id="{B4CA5DA9-0624-7B14-D519-BCC594930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778" y="10301034"/>
                <a:ext cx="19182760" cy="1586396"/>
              </a:xfrm>
              <a:prstGeom prst="rect">
                <a:avLst/>
              </a:prstGeom>
              <a:blipFill>
                <a:blip r:embed="rId27"/>
                <a:stretch>
                  <a:fillRect l="-1462" t="-7308" r="-14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1" name="Rectangle 1120">
                <a:extLst>
                  <a:ext uri="{FF2B5EF4-FFF2-40B4-BE49-F238E27FC236}">
                    <a16:creationId xmlns:a16="http://schemas.microsoft.com/office/drawing/2014/main" id="{67FF9130-47D0-964B-2D9B-191E2E3AA997}"/>
                  </a:ext>
                </a:extLst>
              </p:cNvPr>
              <p:cNvSpPr/>
              <p:nvPr/>
            </p:nvSpPr>
            <p:spPr>
              <a:xfrm>
                <a:off x="4878387" y="11682790"/>
                <a:ext cx="6703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−2;3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=8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1" name="Rectangle 1120">
                <a:extLst>
                  <a:ext uri="{FF2B5EF4-FFF2-40B4-BE49-F238E27FC236}">
                    <a16:creationId xmlns:a16="http://schemas.microsoft.com/office/drawing/2014/main" id="{67FF9130-47D0-964B-2D9B-191E2E3AA9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11682790"/>
                <a:ext cx="6703175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2" name="Rectangle 1121">
                <a:extLst>
                  <a:ext uri="{FF2B5EF4-FFF2-40B4-BE49-F238E27FC236}">
                    <a16:creationId xmlns:a16="http://schemas.microsoft.com/office/drawing/2014/main" id="{E35C5EE3-6DE0-B9C7-4CC5-30FDEAB5F3FB}"/>
                  </a:ext>
                </a:extLst>
              </p:cNvPr>
              <p:cNvSpPr/>
              <p:nvPr/>
            </p:nvSpPr>
            <p:spPr>
              <a:xfrm>
                <a:off x="14847626" y="11506200"/>
                <a:ext cx="6703175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−2;3</m:t>
                          </m:r>
                        </m:e>
                      </m:d>
                      <m: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2" name="Rectangle 1121">
                <a:extLst>
                  <a:ext uri="{FF2B5EF4-FFF2-40B4-BE49-F238E27FC236}">
                    <a16:creationId xmlns:a16="http://schemas.microsoft.com/office/drawing/2014/main" id="{E35C5EE3-6DE0-B9C7-4CC5-30FDEAB5F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7626" y="11506200"/>
                <a:ext cx="6703175" cy="84907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8DC9C0C2-BD86-3CDB-26D2-9F7B9E844A9C}"/>
                  </a:ext>
                </a:extLst>
              </p:cNvPr>
              <p:cNvSpPr/>
              <p:nvPr/>
            </p:nvSpPr>
            <p:spPr>
              <a:xfrm>
                <a:off x="4878387" y="12461969"/>
                <a:ext cx="6703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2;−3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=8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8DC9C0C2-BD86-3CDB-26D2-9F7B9E844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12461969"/>
                <a:ext cx="6703175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4" name="Rectangle 1123">
                <a:extLst>
                  <a:ext uri="{FF2B5EF4-FFF2-40B4-BE49-F238E27FC236}">
                    <a16:creationId xmlns:a16="http://schemas.microsoft.com/office/drawing/2014/main" id="{B1C4839C-4D9D-5EBE-8A7B-1FE7B7F97C83}"/>
                  </a:ext>
                </a:extLst>
              </p:cNvPr>
              <p:cNvSpPr/>
              <p:nvPr/>
            </p:nvSpPr>
            <p:spPr>
              <a:xfrm>
                <a:off x="14863012" y="12357487"/>
                <a:ext cx="6703175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2;−3</m:t>
                          </m:r>
                        </m:e>
                      </m:d>
                      <m: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4" name="Rectangle 1123">
                <a:extLst>
                  <a:ext uri="{FF2B5EF4-FFF2-40B4-BE49-F238E27FC236}">
                    <a16:creationId xmlns:a16="http://schemas.microsoft.com/office/drawing/2014/main" id="{B1C4839C-4D9D-5EBE-8A7B-1FE7B7F97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012" y="12357487"/>
                <a:ext cx="6703175" cy="84907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5" name="Oval 1124">
            <a:extLst>
              <a:ext uri="{FF2B5EF4-FFF2-40B4-BE49-F238E27FC236}">
                <a16:creationId xmlns:a16="http://schemas.microsoft.com/office/drawing/2014/main" id="{60A67D3C-3616-0318-35DF-769B3BA1D4E9}"/>
              </a:ext>
            </a:extLst>
          </p:cNvPr>
          <p:cNvSpPr/>
          <p:nvPr/>
        </p:nvSpPr>
        <p:spPr>
          <a:xfrm>
            <a:off x="15625011" y="579120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Oval 1125">
            <a:extLst>
              <a:ext uri="{FF2B5EF4-FFF2-40B4-BE49-F238E27FC236}">
                <a16:creationId xmlns:a16="http://schemas.microsoft.com/office/drawing/2014/main" id="{06CE02AE-4E75-90FA-D1F8-4D2B098DB945}"/>
              </a:ext>
            </a:extLst>
          </p:cNvPr>
          <p:cNvSpPr/>
          <p:nvPr/>
        </p:nvSpPr>
        <p:spPr>
          <a:xfrm>
            <a:off x="6023811" y="883920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36401C6D-3DB6-AF87-EC71-386A27E1F0CF}"/>
              </a:ext>
            </a:extLst>
          </p:cNvPr>
          <p:cNvSpPr/>
          <p:nvPr/>
        </p:nvSpPr>
        <p:spPr>
          <a:xfrm>
            <a:off x="15669120" y="1237811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43" grpId="0"/>
      <p:bldP spid="45" grpId="0"/>
      <p:bldP spid="1052" grpId="0"/>
      <p:bldP spid="1053" grpId="0"/>
      <p:bldP spid="1054" grpId="0"/>
      <p:bldP spid="1086" grpId="0"/>
      <p:bldP spid="1119" grpId="0"/>
      <p:bldP spid="1120" grpId="0"/>
      <p:bldP spid="1121" grpId="0"/>
      <p:bldP spid="1122" grpId="0"/>
      <p:bldP spid="1123" grpId="0"/>
      <p:bldP spid="1124" grpId="0"/>
      <p:bldP spid="1125" grpId="0" animBg="1"/>
      <p:bldP spid="1126" grpId="0" animBg="1"/>
      <p:bldP spid="1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ject 15">
            <a:extLst>
              <a:ext uri="{FF2B5EF4-FFF2-40B4-BE49-F238E27FC236}">
                <a16:creationId xmlns:a16="http://schemas.microsoft.com/office/drawing/2014/main" id="{91A126D4-14C1-6FE0-F1EF-2D4E82E3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ject 14">
            <a:extLst>
              <a:ext uri="{FF2B5EF4-FFF2-40B4-BE49-F238E27FC236}">
                <a16:creationId xmlns:a16="http://schemas.microsoft.com/office/drawing/2014/main" id="{696CCE50-6D90-6BC8-D756-8A64F96D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Object 13">
            <a:extLst>
              <a:ext uri="{FF2B5EF4-FFF2-40B4-BE49-F238E27FC236}">
                <a16:creationId xmlns:a16="http://schemas.microsoft.com/office/drawing/2014/main" id="{662377B6-61CE-E526-50FB-05AE0CA6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Object 12">
            <a:extLst>
              <a:ext uri="{FF2B5EF4-FFF2-40B4-BE49-F238E27FC236}">
                <a16:creationId xmlns:a16="http://schemas.microsoft.com/office/drawing/2014/main" id="{41F6D83F-FE19-8FA6-7DB6-6781A15B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Object 11">
            <a:extLst>
              <a:ext uri="{FF2B5EF4-FFF2-40B4-BE49-F238E27FC236}">
                <a16:creationId xmlns:a16="http://schemas.microsoft.com/office/drawing/2014/main" id="{889165DF-6A50-181F-C4BE-84D53D7E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Object 10">
            <a:extLst>
              <a:ext uri="{FF2B5EF4-FFF2-40B4-BE49-F238E27FC236}">
                <a16:creationId xmlns:a16="http://schemas.microsoft.com/office/drawing/2014/main" id="{660650DA-3E2A-6EFC-0D7F-87BB6D67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Object 9">
            <a:extLst>
              <a:ext uri="{FF2B5EF4-FFF2-40B4-BE49-F238E27FC236}">
                <a16:creationId xmlns:a16="http://schemas.microsoft.com/office/drawing/2014/main" id="{13DDA18E-A1D6-417D-7865-D93A6F75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Object 8">
            <a:extLst>
              <a:ext uri="{FF2B5EF4-FFF2-40B4-BE49-F238E27FC236}">
                <a16:creationId xmlns:a16="http://schemas.microsoft.com/office/drawing/2014/main" id="{6BCA3966-0D28-4322-B19A-1AE22C88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Object 7">
            <a:extLst>
              <a:ext uri="{FF2B5EF4-FFF2-40B4-BE49-F238E27FC236}">
                <a16:creationId xmlns:a16="http://schemas.microsoft.com/office/drawing/2014/main" id="{96B81C42-4957-55EE-54E6-0886DD95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Object 6">
            <a:extLst>
              <a:ext uri="{FF2B5EF4-FFF2-40B4-BE49-F238E27FC236}">
                <a16:creationId xmlns:a16="http://schemas.microsoft.com/office/drawing/2014/main" id="{BE29F283-ADDC-9E86-021E-5EA7F774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Object 5">
            <a:extLst>
              <a:ext uri="{FF2B5EF4-FFF2-40B4-BE49-F238E27FC236}">
                <a16:creationId xmlns:a16="http://schemas.microsoft.com/office/drawing/2014/main" id="{FB191353-C868-3EE5-FD68-00D372AC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Object 4">
            <a:extLst>
              <a:ext uri="{FF2B5EF4-FFF2-40B4-BE49-F238E27FC236}">
                <a16:creationId xmlns:a16="http://schemas.microsoft.com/office/drawing/2014/main" id="{2D44EA26-CFC4-9706-5888-0EC6B08D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Object 3">
            <a:extLst>
              <a:ext uri="{FF2B5EF4-FFF2-40B4-BE49-F238E27FC236}">
                <a16:creationId xmlns:a16="http://schemas.microsoft.com/office/drawing/2014/main" id="{986BB52D-2A45-C272-D71D-1B690102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Object 2">
            <a:extLst>
              <a:ext uri="{FF2B5EF4-FFF2-40B4-BE49-F238E27FC236}">
                <a16:creationId xmlns:a16="http://schemas.microsoft.com/office/drawing/2014/main" id="{DC6F62A6-7C53-B0CB-45E6-8A0DBB4B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Object 1">
            <a:extLst>
              <a:ext uri="{FF2B5EF4-FFF2-40B4-BE49-F238E27FC236}">
                <a16:creationId xmlns:a16="http://schemas.microsoft.com/office/drawing/2014/main" id="{9F145A2F-F783-4A32-EE0C-E9794B5B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Object 45">
            <a:extLst>
              <a:ext uri="{FF2B5EF4-FFF2-40B4-BE49-F238E27FC236}">
                <a16:creationId xmlns:a16="http://schemas.microsoft.com/office/drawing/2014/main" id="{8A8AA368-C283-4431-AAC3-26BCC7A3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Object 44">
            <a:extLst>
              <a:ext uri="{FF2B5EF4-FFF2-40B4-BE49-F238E27FC236}">
                <a16:creationId xmlns:a16="http://schemas.microsoft.com/office/drawing/2014/main" id="{4EF24708-21F4-4751-B038-4904138D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Object 43">
            <a:extLst>
              <a:ext uri="{FF2B5EF4-FFF2-40B4-BE49-F238E27FC236}">
                <a16:creationId xmlns:a16="http://schemas.microsoft.com/office/drawing/2014/main" id="{7D3D6BA2-ACC4-CD65-2995-852E4DD4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Object 42">
            <a:extLst>
              <a:ext uri="{FF2B5EF4-FFF2-40B4-BE49-F238E27FC236}">
                <a16:creationId xmlns:a16="http://schemas.microsoft.com/office/drawing/2014/main" id="{368C56A8-FE77-A41D-50CE-BDB49EDE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Object 41">
            <a:extLst>
              <a:ext uri="{FF2B5EF4-FFF2-40B4-BE49-F238E27FC236}">
                <a16:creationId xmlns:a16="http://schemas.microsoft.com/office/drawing/2014/main" id="{2542A95C-815D-85D2-F73A-BC8AE0A8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Object 40">
            <a:extLst>
              <a:ext uri="{FF2B5EF4-FFF2-40B4-BE49-F238E27FC236}">
                <a16:creationId xmlns:a16="http://schemas.microsoft.com/office/drawing/2014/main" id="{75907A23-59EC-E59C-AB76-472E75A5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Object 39">
            <a:extLst>
              <a:ext uri="{FF2B5EF4-FFF2-40B4-BE49-F238E27FC236}">
                <a16:creationId xmlns:a16="http://schemas.microsoft.com/office/drawing/2014/main" id="{C989927D-D0EC-E256-2FBB-56F842E1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Object 38">
            <a:extLst>
              <a:ext uri="{FF2B5EF4-FFF2-40B4-BE49-F238E27FC236}">
                <a16:creationId xmlns:a16="http://schemas.microsoft.com/office/drawing/2014/main" id="{58A0A1B8-6A76-A5C3-A534-5B276D76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Object 37">
            <a:extLst>
              <a:ext uri="{FF2B5EF4-FFF2-40B4-BE49-F238E27FC236}">
                <a16:creationId xmlns:a16="http://schemas.microsoft.com/office/drawing/2014/main" id="{8D69AA54-C115-9879-E809-62B95DFE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Object 36">
            <a:extLst>
              <a:ext uri="{FF2B5EF4-FFF2-40B4-BE49-F238E27FC236}">
                <a16:creationId xmlns:a16="http://schemas.microsoft.com/office/drawing/2014/main" id="{3087D1F1-8ED2-AF80-9FFF-F5F597A8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Object 35">
            <a:extLst>
              <a:ext uri="{FF2B5EF4-FFF2-40B4-BE49-F238E27FC236}">
                <a16:creationId xmlns:a16="http://schemas.microsoft.com/office/drawing/2014/main" id="{EE88D00D-7B1D-B1AC-980F-76B1DB88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Object 34">
            <a:extLst>
              <a:ext uri="{FF2B5EF4-FFF2-40B4-BE49-F238E27FC236}">
                <a16:creationId xmlns:a16="http://schemas.microsoft.com/office/drawing/2014/main" id="{9FF42EB1-9AD8-6A86-CB1D-F035C9E7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Object 33">
            <a:extLst>
              <a:ext uri="{FF2B5EF4-FFF2-40B4-BE49-F238E27FC236}">
                <a16:creationId xmlns:a16="http://schemas.microsoft.com/office/drawing/2014/main" id="{70840086-C251-7E36-E7E6-ED5887A2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Object 32">
            <a:extLst>
              <a:ext uri="{FF2B5EF4-FFF2-40B4-BE49-F238E27FC236}">
                <a16:creationId xmlns:a16="http://schemas.microsoft.com/office/drawing/2014/main" id="{D986FBBB-C04E-B962-A75C-9ECB49DB1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Object 31">
            <a:extLst>
              <a:ext uri="{FF2B5EF4-FFF2-40B4-BE49-F238E27FC236}">
                <a16:creationId xmlns:a16="http://schemas.microsoft.com/office/drawing/2014/main" id="{8381B361-44D8-6E2A-AABC-21C21EBA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B06EBD-33B7-87E8-2C33-F07AE1190594}"/>
                  </a:ext>
                </a:extLst>
              </p:cNvPr>
              <p:cNvSpPr txBox="1"/>
              <p:nvPr/>
            </p:nvSpPr>
            <p:spPr>
              <a:xfrm>
                <a:off x="1390650" y="4343400"/>
                <a:ext cx="21107400" cy="5707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i="1" u="sng">
                    <a:solidFill>
                      <a:srgbClr val="FF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Nhận xét</a:t>
                </a:r>
                <a:r>
                  <a:rPr lang="vi-VN" sz="4400" b="1" i="1">
                    <a:solidFill>
                      <a:srgbClr val="FF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b="1" i="1">
                    <a:solidFill>
                      <a:srgbClr val="FF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= R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x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+ y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– 2ax – 2by + (a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+ b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– R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) = 0.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Vậy phương trình đường tròn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= R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có thể được viết dưới dạng 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+ y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– 2ax – 2by + c = 0, trong đó c = a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+ b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– R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400">
                  <a:solidFill>
                    <a:srgbClr val="000000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Ngược lại, phương trình x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+ y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– 2ax – 2by + c = 0 là phương trình của đường tròn (C) khi và chỉ khi a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+ b</a:t>
                </a:r>
                <a:r>
                  <a:rPr lang="vi-VN" sz="4400" baseline="30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– c &gt;0. Khi đó đường tròn (C) có tâm I(a; b) và bán kính 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B06EBD-33B7-87E8-2C33-F07AE1190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343400"/>
                <a:ext cx="21107400" cy="5707396"/>
              </a:xfrm>
              <a:prstGeom prst="rect">
                <a:avLst/>
              </a:prstGeom>
              <a:blipFill>
                <a:blip r:embed="rId18"/>
                <a:stretch>
                  <a:fillRect l="-1155" t="-2457" r="-1155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43EFE377-107C-6D6D-0679-091C933D722A}"/>
              </a:ext>
            </a:extLst>
          </p:cNvPr>
          <p:cNvSpPr/>
          <p:nvPr/>
        </p:nvSpPr>
        <p:spPr>
          <a:xfrm>
            <a:off x="763587" y="4038600"/>
            <a:ext cx="22555200" cy="64008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C43E2-B110-93E1-FA97-9A5AB16B80C4}"/>
              </a:ext>
            </a:extLst>
          </p:cNvPr>
          <p:cNvSpPr txBox="1"/>
          <p:nvPr/>
        </p:nvSpPr>
        <p:spPr>
          <a:xfrm>
            <a:off x="3851244" y="15240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>
            <a:extLst>
              <a:ext uri="{FF2B5EF4-FFF2-40B4-BE49-F238E27FC236}">
                <a16:creationId xmlns:a16="http://schemas.microsoft.com/office/drawing/2014/main" id="{8F3DB29E-E2A6-A3E1-FFF9-2491FCB7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216AE9F-B05F-5DD5-D147-B8C7F79C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07A821B1-7600-5FB2-6DD6-4ABE936C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637CC9F-2EC3-DFC0-E125-4D831DBC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0B8D08C-E401-2414-A9A2-2D8E4DE6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8965129-F2E8-3933-A7C1-8F73F948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C4E0B700-09CF-E42D-C39A-D5D7B43B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2196CCA-AAE1-2D8E-EACA-F9EA5460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2D4EECD-9E84-5D6F-6C8D-7EE87925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8C53B98-88B9-6364-455B-58C70BBD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BBA78FA-A6F3-B878-395E-B97040B7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286281-4D53-853B-B016-1C892C46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5983C32-C6F1-D8FF-7266-A168C06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5C89E1-B6AA-2852-017B-D0FE274C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0E63A79C-BCFE-1581-9CDA-0E9B2D16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4283D05E-AB1B-6A3D-F615-4034C0AA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9FA409D8-F1ED-57B3-AF96-9883D65A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76E93CB7-094D-F14C-ED34-EB960B50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E31BAB36-6EAC-6063-2C45-534EC01A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8322EB75-9DCE-CFAC-8FC5-115710C5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FC4EFDD0-8F9F-444D-820B-1672E244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3107AB04-2D1B-8E06-7A51-27B4F2AC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86A58A88-CE9C-A2C6-14DD-C8CD41FA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7C2C4E80-57D0-422A-8330-FE721AA4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60A85F15-4393-CD87-5ACE-69D950BF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1D56F6EE-16EF-8158-673D-4026036E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3ACFEF6-E5B7-5B29-7FDE-4F3AAD0A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AA47C63C-024F-6580-24BE-BCF26E5E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73C0773-0A8A-81D3-4CE4-B149ED84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0C197165-A431-3306-A977-97E4E003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937858-5475-80D3-0159-4311AD63B131}"/>
              </a:ext>
            </a:extLst>
          </p:cNvPr>
          <p:cNvGrpSpPr/>
          <p:nvPr/>
        </p:nvGrpSpPr>
        <p:grpSpPr>
          <a:xfrm>
            <a:off x="999493" y="3810000"/>
            <a:ext cx="23081293" cy="303378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8AE42BC5-74A4-F692-9BD6-C589D92E1BDF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BB3416-34AB-03D8-FBB1-0F1A171074CB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id="{414E2E68-BA2A-6CAF-0D04-AD8C90040B2B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entagon 136">
                <a:extLst>
                  <a:ext uri="{FF2B5EF4-FFF2-40B4-BE49-F238E27FC236}">
                    <a16:creationId xmlns:a16="http://schemas.microsoft.com/office/drawing/2014/main" id="{5E34BBCD-71E6-B0D5-9622-EE2AFC49CE14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D17991E-DDF6-D2D1-5ACD-E5E5DA6CA95E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11" name="Freeform 140">
                  <a:extLst>
                    <a:ext uri="{FF2B5EF4-FFF2-40B4-BE49-F238E27FC236}">
                      <a16:creationId xmlns:a16="http://schemas.microsoft.com/office/drawing/2014/main" id="{C6FDDA6E-8EB8-8470-D0A6-4D2485180A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41">
                  <a:extLst>
                    <a:ext uri="{FF2B5EF4-FFF2-40B4-BE49-F238E27FC236}">
                      <a16:creationId xmlns:a16="http://schemas.microsoft.com/office/drawing/2014/main" id="{0AADD810-E1A4-CFA6-FF75-BA784E88D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Freeform 142">
                  <a:extLst>
                    <a:ext uri="{FF2B5EF4-FFF2-40B4-BE49-F238E27FC236}">
                      <a16:creationId xmlns:a16="http://schemas.microsoft.com/office/drawing/2014/main" id="{9545ABBF-2089-F098-DD1F-628AE24CC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E4088B9-FE95-848A-555F-395F6925B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4EBFB64-5764-DB15-97CD-A2368DB32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5D1EDF0-2CF7-7B1E-874E-221FD21EF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8E8A335-C0B6-5967-09EB-C9A1861B9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" name="Chevron 138">
                <a:extLst>
                  <a:ext uri="{FF2B5EF4-FFF2-40B4-BE49-F238E27FC236}">
                    <a16:creationId xmlns:a16="http://schemas.microsoft.com/office/drawing/2014/main" id="{45DAEFC0-C613-A073-0CA8-7CF63833171A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2F12B85D-8D6E-6BA8-9088-69BF42695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82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5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B65DA-DD0B-806A-03BC-8304F590B711}"/>
              </a:ext>
            </a:extLst>
          </p:cNvPr>
          <p:cNvSpPr/>
          <p:nvPr/>
        </p:nvSpPr>
        <p:spPr>
          <a:xfrm>
            <a:off x="4276795" y="4173305"/>
            <a:ext cx="19854955" cy="14157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b="1"/>
              <a:t>Phương trình nào trong các phương trình sau đây là phương trình đường tròn? Tìm toạ độ tâm và bán kính của đường tròn đó. </a:t>
            </a:r>
            <a:endParaRPr lang="vi-VN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0AD7C5-9B72-81CE-2A9E-B4C38E01FFDA}"/>
                  </a:ext>
                </a:extLst>
              </p:cNvPr>
              <p:cNvSpPr/>
              <p:nvPr/>
            </p:nvSpPr>
            <p:spPr>
              <a:xfrm>
                <a:off x="5183187" y="5707559"/>
                <a:ext cx="7391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−23=0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0AD7C5-9B72-81CE-2A9E-B4C38E01F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87" y="5707559"/>
                <a:ext cx="7391400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AD9791-5479-D988-2052-F6490B224999}"/>
                  </a:ext>
                </a:extLst>
              </p:cNvPr>
              <p:cNvSpPr/>
              <p:nvPr/>
            </p:nvSpPr>
            <p:spPr>
              <a:xfrm>
                <a:off x="13641387" y="5707558"/>
                <a:ext cx="7391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+9=0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AD9791-5479-D988-2052-F6490B224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5707558"/>
                <a:ext cx="7391400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77186DE-5DFE-43BC-A6EA-F3B96A8919E8}"/>
              </a:ext>
            </a:extLst>
          </p:cNvPr>
          <p:cNvGrpSpPr/>
          <p:nvPr/>
        </p:nvGrpSpPr>
        <p:grpSpPr>
          <a:xfrm>
            <a:off x="1303444" y="6941379"/>
            <a:ext cx="22860457" cy="6265609"/>
            <a:chOff x="779991" y="8915451"/>
            <a:chExt cx="22860457" cy="6265609"/>
          </a:xfrm>
        </p:grpSpPr>
        <p:sp>
          <p:nvSpPr>
            <p:cNvPr id="28" name="Rounded Rectangle 124">
              <a:extLst>
                <a:ext uri="{FF2B5EF4-FFF2-40B4-BE49-F238E27FC236}">
                  <a16:creationId xmlns:a16="http://schemas.microsoft.com/office/drawing/2014/main" id="{D6C49C7A-35D1-2744-E118-9458EB858AF6}"/>
                </a:ext>
              </a:extLst>
            </p:cNvPr>
            <p:cNvSpPr/>
            <p:nvPr/>
          </p:nvSpPr>
          <p:spPr>
            <a:xfrm>
              <a:off x="867197" y="8995794"/>
              <a:ext cx="22773251" cy="6185266"/>
            </a:xfrm>
            <a:prstGeom prst="roundRect">
              <a:avLst>
                <a:gd name="adj" fmla="val 223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00ADA2-1F0D-4FD3-80D1-2BD8A154ABD6}"/>
                </a:ext>
              </a:extLst>
            </p:cNvPr>
            <p:cNvGrpSpPr/>
            <p:nvPr/>
          </p:nvGrpSpPr>
          <p:grpSpPr>
            <a:xfrm>
              <a:off x="779991" y="8915451"/>
              <a:ext cx="3493286" cy="769441"/>
              <a:chOff x="779991" y="8915451"/>
              <a:chExt cx="3493286" cy="769441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87E73910-EFBF-EBE1-E2AA-E800F403332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31226" y="7735069"/>
                <a:ext cx="685115" cy="305648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31" name="TextBox 127">
                <a:extLst>
                  <a:ext uri="{FF2B5EF4-FFF2-40B4-BE49-F238E27FC236}">
                    <a16:creationId xmlns:a16="http://schemas.microsoft.com/office/drawing/2014/main" id="{B1848FF6-7D55-9D49-FEDA-8D094AA0CDEB}"/>
                  </a:ext>
                </a:extLst>
              </p:cNvPr>
              <p:cNvSpPr txBox="1"/>
              <p:nvPr/>
            </p:nvSpPr>
            <p:spPr>
              <a:xfrm>
                <a:off x="1632053" y="8915451"/>
                <a:ext cx="26412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128">
                <a:extLst>
                  <a:ext uri="{FF2B5EF4-FFF2-40B4-BE49-F238E27FC236}">
                    <a16:creationId xmlns:a16="http://schemas.microsoft.com/office/drawing/2014/main" id="{2602C35C-F6B6-F077-18C2-1DF95C3E3AAC}"/>
                  </a:ext>
                </a:extLst>
              </p:cNvPr>
              <p:cNvSpPr/>
              <p:nvPr/>
            </p:nvSpPr>
            <p:spPr>
              <a:xfrm flipV="1">
                <a:off x="779991" y="8924677"/>
                <a:ext cx="773945" cy="67837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7908C391-B09F-CA40-5CAD-6FAF8D870A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9707" y="8982347"/>
                <a:ext cx="501779" cy="56072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F28D7EE-4D1A-E993-5C80-2EA12669E96E}"/>
                  </a:ext>
                </a:extLst>
              </p:cNvPr>
              <p:cNvSpPr/>
              <p:nvPr/>
            </p:nvSpPr>
            <p:spPr>
              <a:xfrm>
                <a:off x="3917513" y="7987287"/>
                <a:ext cx="19854955" cy="2154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A. </a:t>
                </a:r>
                <a:r>
                  <a:rPr lang="vi-VN" sz="4400">
                    <a:latin typeface="Arial (Body)"/>
                    <a:cs typeface="Calibri" panose="020F0502020204030204" pitchFamily="34" charset="0"/>
                  </a:rPr>
                  <a:t>Phương trìn</a:t>
                </a:r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h đường tròn có dạng: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latin typeface="Arial (Body)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endParaRPr lang="en-US" sz="4400" spc="-150">
                  <a:solidFill>
                    <a:schemeClr val="tx1"/>
                  </a:solidFill>
                  <a:latin typeface="Arial (Body)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a = 2, b = -3, c = -23 . Ta có </a:t>
                </a:r>
                <a:r>
                  <a:rPr lang="vi-VN" sz="4400">
                    <a:latin typeface="Arial (Body)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latin typeface="Arial (Body)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=36&gt;0.</m:t>
                    </m:r>
                  </m:oMath>
                </a14:m>
                <a:endParaRPr lang="en-US" sz="4400" spc="-150">
                  <a:solidFill>
                    <a:schemeClr val="tx1"/>
                  </a:solidFill>
                  <a:latin typeface="Arial (Body)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spc="-150">
                    <a:solidFill>
                      <a:schemeClr val="tx1"/>
                    </a:solidFill>
                    <a:latin typeface="Arial (Body)"/>
                    <a:ea typeface="Tahoma" panose="020B0604030504040204" pitchFamily="34" charset="0"/>
                    <a:cs typeface="Tahoma" panose="020B0604030504040204" pitchFamily="34" charset="0"/>
                  </a:rPr>
                  <a:t>Vậy đây là phương trình đường tròn với tâm I(2;-3) và R = 6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F28D7EE-4D1A-E993-5C80-2EA12669E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513" y="7987287"/>
                <a:ext cx="19854955" cy="2154308"/>
              </a:xfrm>
              <a:prstGeom prst="rect">
                <a:avLst/>
              </a:prstGeom>
              <a:blipFill>
                <a:blip r:embed="rId20"/>
                <a:stretch>
                  <a:fillRect l="-1259" t="-5085" b="-12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F2D0E8-788A-6AA6-79AA-8C8F27EDE7BA}"/>
                  </a:ext>
                </a:extLst>
              </p:cNvPr>
              <p:cNvSpPr/>
              <p:nvPr/>
            </p:nvSpPr>
            <p:spPr>
              <a:xfrm>
                <a:off x="3887787" y="10597137"/>
                <a:ext cx="19854955" cy="2154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B. </a:t>
                </a:r>
                <a:r>
                  <a:rPr lang="vi-VN" sz="4400">
                    <a:latin typeface="Arial (Body)"/>
                    <a:cs typeface="Calibri" panose="020F0502020204030204" pitchFamily="34" charset="0"/>
                  </a:rPr>
                  <a:t>Phương trìn</a:t>
                </a:r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h đường tròn có dạng: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latin typeface="Arial (Body)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endParaRPr lang="en-US" sz="4400" spc="-150">
                  <a:solidFill>
                    <a:schemeClr val="tx1"/>
                  </a:solidFill>
                  <a:latin typeface="Arial (Body)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a = 1, b = 2, c = 9 . Ta có </a:t>
                </a:r>
                <a:r>
                  <a:rPr lang="vi-VN" sz="4400">
                    <a:latin typeface="Arial (Body)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latin typeface="Arial (Body)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=−4&lt;0.</m:t>
                    </m:r>
                  </m:oMath>
                </a14:m>
                <a:endParaRPr lang="en-US" sz="4400" spc="-150">
                  <a:solidFill>
                    <a:schemeClr val="tx1"/>
                  </a:solidFill>
                  <a:latin typeface="Arial (Body)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spc="-150">
                    <a:solidFill>
                      <a:schemeClr val="tx1"/>
                    </a:solidFill>
                    <a:latin typeface="Arial (Body)"/>
                    <a:ea typeface="Tahoma" panose="020B0604030504040204" pitchFamily="34" charset="0"/>
                    <a:cs typeface="Tahoma" panose="020B0604030504040204" pitchFamily="34" charset="0"/>
                  </a:rPr>
                  <a:t>Vậy đây không phải là phương trình đường tròn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F2D0E8-788A-6AA6-79AA-8C8F27EDE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7" y="10597137"/>
                <a:ext cx="19854955" cy="2154308"/>
              </a:xfrm>
              <a:prstGeom prst="rect">
                <a:avLst/>
              </a:prstGeom>
              <a:blipFill>
                <a:blip r:embed="rId21"/>
                <a:stretch>
                  <a:fillRect l="-1259" t="-5085" b="-12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3A75E16-7E7A-FDF4-E9E0-933B96AD1F82}"/>
              </a:ext>
            </a:extLst>
          </p:cNvPr>
          <p:cNvSpPr txBox="1"/>
          <p:nvPr/>
        </p:nvSpPr>
        <p:spPr>
          <a:xfrm>
            <a:off x="3851244" y="15240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>
            <a:extLst>
              <a:ext uri="{FF2B5EF4-FFF2-40B4-BE49-F238E27FC236}">
                <a16:creationId xmlns:a16="http://schemas.microsoft.com/office/drawing/2014/main" id="{8F3DB29E-E2A6-A3E1-FFF9-2491FCB7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216AE9F-B05F-5DD5-D147-B8C7F79C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07A821B1-7600-5FB2-6DD6-4ABE936C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637CC9F-2EC3-DFC0-E125-4D831DBC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0B8D08C-E401-2414-A9A2-2D8E4DE6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8965129-F2E8-3933-A7C1-8F73F948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C4E0B700-09CF-E42D-C39A-D5D7B43B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2196CCA-AAE1-2D8E-EACA-F9EA5460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2D4EECD-9E84-5D6F-6C8D-7EE87925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8C53B98-88B9-6364-455B-58C70BBD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BBA78FA-A6F3-B878-395E-B97040B7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286281-4D53-853B-B016-1C892C46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5983C32-C6F1-D8FF-7266-A168C06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5C89E1-B6AA-2852-017B-D0FE274C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0E63A79C-BCFE-1581-9CDA-0E9B2D16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4283D05E-AB1B-6A3D-F615-4034C0AA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9FA409D8-F1ED-57B3-AF96-9883D65A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76E93CB7-094D-F14C-ED34-EB960B50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E31BAB36-6EAC-6063-2C45-534EC01A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8322EB75-9DCE-CFAC-8FC5-115710C5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FC4EFDD0-8F9F-444D-820B-1672E244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3107AB04-2D1B-8E06-7A51-27B4F2AC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86A58A88-CE9C-A2C6-14DD-C8CD41FA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7C2C4E80-57D0-422A-8330-FE721AA4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60A85F15-4393-CD87-5ACE-69D950BF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1D56F6EE-16EF-8158-673D-4026036E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3ACFEF6-E5B7-5B29-7FDE-4F3AAD0A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AA47C63C-024F-6580-24BE-BCF26E5E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73C0773-0A8A-81D3-4CE4-B149ED84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0C197165-A431-3306-A977-97E4E003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937858-5475-80D3-0159-4311AD63B131}"/>
              </a:ext>
            </a:extLst>
          </p:cNvPr>
          <p:cNvGrpSpPr/>
          <p:nvPr/>
        </p:nvGrpSpPr>
        <p:grpSpPr>
          <a:xfrm>
            <a:off x="999493" y="3810000"/>
            <a:ext cx="23081293" cy="1797691"/>
            <a:chOff x="344832" y="2945696"/>
            <a:chExt cx="22587300" cy="21794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8AE42BC5-74A4-F692-9BD6-C589D92E1BDF}"/>
                </a:ext>
              </a:extLst>
            </p:cNvPr>
            <p:cNvSpPr/>
            <p:nvPr/>
          </p:nvSpPr>
          <p:spPr bwMode="auto">
            <a:xfrm>
              <a:off x="799321" y="3369623"/>
              <a:ext cx="22132811" cy="1755537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BB3416-34AB-03D8-FBB1-0F1A171074CB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id="{414E2E68-BA2A-6CAF-0D04-AD8C90040B2B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entagon 136">
                <a:extLst>
                  <a:ext uri="{FF2B5EF4-FFF2-40B4-BE49-F238E27FC236}">
                    <a16:creationId xmlns:a16="http://schemas.microsoft.com/office/drawing/2014/main" id="{5E34BBCD-71E6-B0D5-9622-EE2AFC49CE14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D17991E-DDF6-D2D1-5ACD-E5E5DA6CA95E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11" name="Freeform 140">
                  <a:extLst>
                    <a:ext uri="{FF2B5EF4-FFF2-40B4-BE49-F238E27FC236}">
                      <a16:creationId xmlns:a16="http://schemas.microsoft.com/office/drawing/2014/main" id="{C6FDDA6E-8EB8-8470-D0A6-4D2485180A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41">
                  <a:extLst>
                    <a:ext uri="{FF2B5EF4-FFF2-40B4-BE49-F238E27FC236}">
                      <a16:creationId xmlns:a16="http://schemas.microsoft.com/office/drawing/2014/main" id="{0AADD810-E1A4-CFA6-FF75-BA784E88D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Freeform 142">
                  <a:extLst>
                    <a:ext uri="{FF2B5EF4-FFF2-40B4-BE49-F238E27FC236}">
                      <a16:creationId xmlns:a16="http://schemas.microsoft.com/office/drawing/2014/main" id="{9545ABBF-2089-F098-DD1F-628AE24CC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E4088B9-FE95-848A-555F-395F6925B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4EBFB64-5764-DB15-97CD-A2368DB32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5D1EDF0-2CF7-7B1E-874E-221FD21EF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8E8A335-C0B6-5967-09EB-C9A1861B9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" name="Chevron 138">
                <a:extLst>
                  <a:ext uri="{FF2B5EF4-FFF2-40B4-BE49-F238E27FC236}">
                    <a16:creationId xmlns:a16="http://schemas.microsoft.com/office/drawing/2014/main" id="{45DAEFC0-C613-A073-0CA8-7CF63833171A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2F12B85D-8D6E-6BA8-9088-69BF42695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82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6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B65DA-DD0B-806A-03BC-8304F590B711}"/>
              </a:ext>
            </a:extLst>
          </p:cNvPr>
          <p:cNvSpPr/>
          <p:nvPr/>
        </p:nvSpPr>
        <p:spPr>
          <a:xfrm>
            <a:off x="4052685" y="4335959"/>
            <a:ext cx="2007906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4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Viết phương trình đường tròn (C) đi qua ba điểm A(3; 6), B(2; 3) và C(6; 5).</a:t>
            </a:r>
            <a:endParaRPr lang="vi-VN" sz="44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7186DE-5DFE-43BC-A6EA-F3B96A8919E8}"/>
              </a:ext>
            </a:extLst>
          </p:cNvPr>
          <p:cNvGrpSpPr/>
          <p:nvPr/>
        </p:nvGrpSpPr>
        <p:grpSpPr>
          <a:xfrm>
            <a:off x="1328751" y="5932587"/>
            <a:ext cx="22860457" cy="7783413"/>
            <a:chOff x="779991" y="8915451"/>
            <a:chExt cx="22860457" cy="6265609"/>
          </a:xfrm>
        </p:grpSpPr>
        <p:sp>
          <p:nvSpPr>
            <p:cNvPr id="28" name="Rounded Rectangle 124">
              <a:extLst>
                <a:ext uri="{FF2B5EF4-FFF2-40B4-BE49-F238E27FC236}">
                  <a16:creationId xmlns:a16="http://schemas.microsoft.com/office/drawing/2014/main" id="{D6C49C7A-35D1-2744-E118-9458EB858AF6}"/>
                </a:ext>
              </a:extLst>
            </p:cNvPr>
            <p:cNvSpPr/>
            <p:nvPr/>
          </p:nvSpPr>
          <p:spPr>
            <a:xfrm>
              <a:off x="867197" y="8995794"/>
              <a:ext cx="22773251" cy="6185266"/>
            </a:xfrm>
            <a:prstGeom prst="roundRect">
              <a:avLst>
                <a:gd name="adj" fmla="val 223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00ADA2-1F0D-4FD3-80D1-2BD8A154ABD6}"/>
                </a:ext>
              </a:extLst>
            </p:cNvPr>
            <p:cNvGrpSpPr/>
            <p:nvPr/>
          </p:nvGrpSpPr>
          <p:grpSpPr>
            <a:xfrm>
              <a:off x="779991" y="8915451"/>
              <a:ext cx="3493286" cy="769441"/>
              <a:chOff x="779991" y="8915451"/>
              <a:chExt cx="3493286" cy="769441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87E73910-EFBF-EBE1-E2AA-E800F403332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31226" y="7735069"/>
                <a:ext cx="685115" cy="305648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31" name="TextBox 127">
                <a:extLst>
                  <a:ext uri="{FF2B5EF4-FFF2-40B4-BE49-F238E27FC236}">
                    <a16:creationId xmlns:a16="http://schemas.microsoft.com/office/drawing/2014/main" id="{B1848FF6-7D55-9D49-FEDA-8D094AA0CDEB}"/>
                  </a:ext>
                </a:extLst>
              </p:cNvPr>
              <p:cNvSpPr txBox="1"/>
              <p:nvPr/>
            </p:nvSpPr>
            <p:spPr>
              <a:xfrm>
                <a:off x="1632053" y="8915451"/>
                <a:ext cx="26412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128">
                <a:extLst>
                  <a:ext uri="{FF2B5EF4-FFF2-40B4-BE49-F238E27FC236}">
                    <a16:creationId xmlns:a16="http://schemas.microsoft.com/office/drawing/2014/main" id="{2602C35C-F6B6-F077-18C2-1DF95C3E3AAC}"/>
                  </a:ext>
                </a:extLst>
              </p:cNvPr>
              <p:cNvSpPr/>
              <p:nvPr/>
            </p:nvSpPr>
            <p:spPr>
              <a:xfrm flipV="1">
                <a:off x="779991" y="8924677"/>
                <a:ext cx="773945" cy="67837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7908C391-B09F-CA40-5CAD-6FAF8D870A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9707" y="8982347"/>
                <a:ext cx="501779" cy="56072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87437F-8CAF-446D-CEB5-7571679C3BA8}"/>
                  </a:ext>
                </a:extLst>
              </p:cNvPr>
              <p:cNvSpPr/>
              <p:nvPr/>
            </p:nvSpPr>
            <p:spPr>
              <a:xfrm>
                <a:off x="2387019" y="6926409"/>
                <a:ext cx="21465168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A. </a:t>
                </a:r>
                <a:r>
                  <a:rPr lang="vi-VN" sz="4400">
                    <a:latin typeface="Arial (Body)"/>
                    <a:cs typeface="Calibri" panose="020F0502020204030204" pitchFamily="34" charset="0"/>
                  </a:rPr>
                  <a:t>Phương trìn</a:t>
                </a:r>
                <a:r>
                  <a:rPr lang="en-US" sz="4400">
                    <a:latin typeface="Arial (Body)"/>
                    <a:cs typeface="Calibri" panose="020F0502020204030204" pitchFamily="34" charset="0"/>
                  </a:rPr>
                  <a:t>h đường tròn có dạng: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latin typeface="Arial (Body)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endParaRPr lang="en-US" sz="4400" spc="-150">
                  <a:solidFill>
                    <a:schemeClr val="tx1"/>
                  </a:solidFill>
                  <a:latin typeface="Arial (Body)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Vì đường trong (C) đi qua ba điểm </a:t>
                </a:r>
                <a:r>
                  <a:rPr lang="vi-VN" sz="4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A(3; 6), B(2; 3) và C(6; 5)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nên ta có hệ phương trình:</a:t>
                </a:r>
                <a:endParaRPr lang="en-US" sz="4400" spc="-150">
                  <a:solidFill>
                    <a:schemeClr val="tx1"/>
                  </a:solidFill>
                  <a:latin typeface="Arial (Body)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87437F-8CAF-446D-CEB5-7571679C3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019" y="6926409"/>
                <a:ext cx="21465168" cy="2138983"/>
              </a:xfrm>
              <a:prstGeom prst="rect">
                <a:avLst/>
              </a:prstGeom>
              <a:blipFill>
                <a:blip r:embed="rId18"/>
                <a:stretch>
                  <a:fillRect l="-1164" t="-5128" r="-1136" b="-1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9473881-3E5F-D737-D57A-FA0D599FB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89234"/>
              </p:ext>
            </p:extLst>
          </p:nvPr>
        </p:nvGraphicFramePr>
        <p:xfrm>
          <a:off x="4497387" y="8534400"/>
          <a:ext cx="168557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74753" imgH="791693" progId="Equation.DSMT4">
                  <p:embed/>
                </p:oleObj>
              </mc:Choice>
              <mc:Fallback>
                <p:oleObj name="Equation" r:id="rId19" imgW="4074753" imgH="79169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97387" y="8534400"/>
                        <a:ext cx="16855763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E9CF714D-FED2-CA53-A3A3-1A75C130C3E4}"/>
              </a:ext>
            </a:extLst>
          </p:cNvPr>
          <p:cNvSpPr txBox="1"/>
          <p:nvPr/>
        </p:nvSpPr>
        <p:spPr>
          <a:xfrm>
            <a:off x="2464572" y="12235702"/>
            <a:ext cx="12290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Phương trình đường tròn cần tìm là: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C77ACB-7E40-F0D2-1A68-E39DA0C856FD}"/>
                  </a:ext>
                </a:extLst>
              </p:cNvPr>
              <p:cNvSpPr/>
              <p:nvPr/>
            </p:nvSpPr>
            <p:spPr>
              <a:xfrm>
                <a:off x="11583987" y="12224643"/>
                <a:ext cx="7391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+27=0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C77ACB-7E40-F0D2-1A68-E39DA0C85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3987" y="12224643"/>
                <a:ext cx="7391400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AC16658-C406-BAF7-6C92-574EC484A221}"/>
              </a:ext>
            </a:extLst>
          </p:cNvPr>
          <p:cNvSpPr txBox="1"/>
          <p:nvPr/>
        </p:nvSpPr>
        <p:spPr>
          <a:xfrm>
            <a:off x="3851244" y="15240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EB6B46-B24C-FA1B-BB9F-BCAB26839461}"/>
                  </a:ext>
                </a:extLst>
              </p:cNvPr>
              <p:cNvSpPr txBox="1"/>
              <p:nvPr/>
            </p:nvSpPr>
            <p:spPr>
              <a:xfrm>
                <a:off x="3842798" y="3741873"/>
                <a:ext cx="18440400" cy="4030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</a:rPr>
                  <a:t>Cho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(</m:t>
                    </m:r>
                    <m:sSub>
                      <m:sSubPr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</a:rPr>
                  <a:t> nằm trên đường tròn (C) tâm I(a; b) và cho điểm M(x; y) tuỳ ý trong mặt phẳng Oxy. Gọi A là tiếp tuyến với (C) tại M</a:t>
                </a:r>
                <a:r>
                  <a:rPr lang="vi-VN" sz="4400" baseline="-25000">
                    <a:solidFill>
                      <a:srgbClr val="000000"/>
                    </a:solidFill>
                    <a:effectLst/>
                    <a:ea typeface="Arial" panose="020B0604020202020204" pitchFamily="34" charset="0"/>
                  </a:rPr>
                  <a:t>0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a) Viết toạ độ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b) Viết biểu thức toạ độ của tích vô hướng của hai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c) Phương trình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= 0 là phương trình của đường thẳng nào?</a:t>
                </a:r>
                <a:endParaRPr lang="en-US" sz="440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EB6B46-B24C-FA1B-BB9F-BCAB26839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98" y="3741873"/>
                <a:ext cx="18440400" cy="4030527"/>
              </a:xfrm>
              <a:prstGeom prst="rect">
                <a:avLst/>
              </a:prstGeom>
              <a:blipFill>
                <a:blip r:embed="rId2"/>
                <a:stretch>
                  <a:fillRect l="-1322" t="-3328" b="-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0253B9-5E85-3A40-4F83-D3A45574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987" y="8104579"/>
            <a:ext cx="6250054" cy="53828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26">
            <a:extLst>
              <a:ext uri="{FF2B5EF4-FFF2-40B4-BE49-F238E27FC236}">
                <a16:creationId xmlns:a16="http://schemas.microsoft.com/office/drawing/2014/main" id="{659D12F8-3A31-4C9B-55B8-52AB245EF59D}"/>
              </a:ext>
            </a:extLst>
          </p:cNvPr>
          <p:cNvGrpSpPr/>
          <p:nvPr/>
        </p:nvGrpSpPr>
        <p:grpSpPr>
          <a:xfrm>
            <a:off x="839787" y="2403754"/>
            <a:ext cx="17050894" cy="872846"/>
            <a:chOff x="7483861" y="7543801"/>
            <a:chExt cx="15243082" cy="872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41E3EF-72FA-F775-E351-D48546632026}"/>
                </a:ext>
              </a:extLst>
            </p:cNvPr>
            <p:cNvSpPr txBox="1"/>
            <p:nvPr/>
          </p:nvSpPr>
          <p:spPr>
            <a:xfrm>
              <a:off x="8993187" y="7620003"/>
              <a:ext cx="1373375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TIẾP TUYẾN CỦA ĐƯỜNG TRÒN</a:t>
              </a:r>
              <a:endParaRPr lang="en-US" sz="4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BD9B7729-B92C-8E85-0B8E-8BE12BCE5D4C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8" name="Isosceles Triangle 44">
                <a:extLst>
                  <a:ext uri="{FF2B5EF4-FFF2-40B4-BE49-F238E27FC236}">
                    <a16:creationId xmlns:a16="http://schemas.microsoft.com/office/drawing/2014/main" id="{D4CCB98E-F49F-0127-6FC5-FBDA6C7D851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46615AD7-BB30-74C5-71B3-DAEAA86CDB91}"/>
                  </a:ext>
                </a:extLst>
              </p:cNvPr>
              <p:cNvGrpSpPr/>
              <p:nvPr/>
            </p:nvGrpSpPr>
            <p:grpSpPr>
              <a:xfrm>
                <a:off x="7493378" y="7660746"/>
                <a:ext cx="1242139" cy="755902"/>
                <a:chOff x="7493378" y="7660746"/>
                <a:chExt cx="1242139" cy="755902"/>
              </a:xfrm>
            </p:grpSpPr>
            <p:sp>
              <p:nvSpPr>
                <p:cNvPr id="10" name="Round Same Side Corner Rectangle 47">
                  <a:extLst>
                    <a:ext uri="{FF2B5EF4-FFF2-40B4-BE49-F238E27FC236}">
                      <a16:creationId xmlns:a16="http://schemas.microsoft.com/office/drawing/2014/main" id="{F340DB60-A066-3E82-BF62-812C163EDB9E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11266F-9E5C-D0DD-0B11-74134CA14465}"/>
                    </a:ext>
                  </a:extLst>
                </p:cNvPr>
                <p:cNvSpPr txBox="1"/>
                <p:nvPr/>
              </p:nvSpPr>
              <p:spPr>
                <a:xfrm>
                  <a:off x="7848387" y="7660746"/>
                  <a:ext cx="609332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1D3F9DD-AC64-1A05-750A-C98EE3B6D47A}"/>
              </a:ext>
            </a:extLst>
          </p:cNvPr>
          <p:cNvSpPr txBox="1"/>
          <p:nvPr/>
        </p:nvSpPr>
        <p:spPr>
          <a:xfrm>
            <a:off x="1830388" y="3771917"/>
            <a:ext cx="18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HĐKP2:</a:t>
            </a:r>
            <a:endParaRPr lang="en-US" sz="36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564ABA-6891-DFA9-9BF7-19080C9AB186}"/>
                  </a:ext>
                </a:extLst>
              </p:cNvPr>
              <p:cNvSpPr txBox="1"/>
              <p:nvPr/>
            </p:nvSpPr>
            <p:spPr>
              <a:xfrm>
                <a:off x="850435" y="8763000"/>
                <a:ext cx="14086352" cy="85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latin typeface="Arial (Body)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>
                  <a:latin typeface="Arial (Body)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564ABA-6891-DFA9-9BF7-19080C9AB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35" y="8763000"/>
                <a:ext cx="14086352" cy="851643"/>
              </a:xfrm>
              <a:prstGeom prst="rect">
                <a:avLst/>
              </a:prstGeom>
              <a:blipFill>
                <a:blip r:embed="rId4"/>
                <a:stretch>
                  <a:fillRect l="-1775" t="-5755" b="-3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E73D5D-8074-0BAA-C5EE-545609577499}"/>
                  </a:ext>
                </a:extLst>
              </p:cNvPr>
              <p:cNvSpPr txBox="1"/>
              <p:nvPr/>
            </p:nvSpPr>
            <p:spPr>
              <a:xfrm>
                <a:off x="850435" y="10023848"/>
                <a:ext cx="13019552" cy="85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vi-VN" sz="44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vi-VN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4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4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>
                  <a:latin typeface="Arial (Body)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E73D5D-8074-0BAA-C5EE-545609577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35" y="10023848"/>
                <a:ext cx="13019552" cy="851643"/>
              </a:xfrm>
              <a:prstGeom prst="rect">
                <a:avLst/>
              </a:prstGeom>
              <a:blipFill>
                <a:blip r:embed="rId5"/>
                <a:stretch>
                  <a:fillRect l="-1920" t="-500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39CCCC-5E58-D0B4-8134-6C43B563A275}"/>
                  </a:ext>
                </a:extLst>
              </p:cNvPr>
              <p:cNvSpPr txBox="1"/>
              <p:nvPr/>
            </p:nvSpPr>
            <p:spPr>
              <a:xfrm>
                <a:off x="839787" y="11236351"/>
                <a:ext cx="15240000" cy="152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latin typeface="Arial (Body)"/>
                  </a:rPr>
                  <a:t>c) Đường thẳng </a:t>
                </a:r>
                <a:r>
                  <a:rPr lang="en-US" sz="4400">
                    <a:solidFill>
                      <a:srgbClr val="000000"/>
                    </a:solidFill>
                    <a:latin typeface="Arial (Body)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>
                    <a:latin typeface="Arial (Body)"/>
                  </a:rPr>
                  <a:t> có pháp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solidFill>
                      <a:srgbClr val="000000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(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4400">
                    <a:solidFill>
                      <a:srgbClr val="000000"/>
                    </a:solidFill>
                    <a:latin typeface="Arial (Body)"/>
                    <a:ea typeface="Arial" panose="020B0604020202020204" pitchFamily="34" charset="0"/>
                  </a:rPr>
                  <a:t> </a:t>
                </a:r>
                <a:r>
                  <a:rPr lang="en-US" sz="4400">
                    <a:solidFill>
                      <a:srgbClr val="000000"/>
                    </a:solidFill>
                    <a:latin typeface="Arial (Body)"/>
                    <a:ea typeface="Arial" panose="020B0604020202020204" pitchFamily="34" charset="0"/>
                  </a:rPr>
                  <a:t>Suy ra </a:t>
                </a:r>
                <a:r>
                  <a:rPr lang="en-US" sz="4400">
                    <a:solidFill>
                      <a:srgbClr val="000000"/>
                    </a:solidFill>
                    <a:latin typeface="Arial (Body)"/>
                    <a:ea typeface="Arial" panose="020B0604020202020204" pitchFamily="34" charset="0"/>
                    <a:sym typeface="Symbol" panose="05050102010706020507" pitchFamily="18" charset="2"/>
                  </a:rPr>
                  <a:t>: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>
                  <a:latin typeface="Arial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39CCCC-5E58-D0B4-8134-6C43B563A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11236351"/>
                <a:ext cx="15240000" cy="1528752"/>
              </a:xfrm>
              <a:prstGeom prst="rect">
                <a:avLst/>
              </a:prstGeom>
              <a:blipFill>
                <a:blip r:embed="rId6"/>
                <a:stretch>
                  <a:fillRect l="-1640" t="-2789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DD5B080-4E21-41E2-0CAB-1248BDEB4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88" y="3581400"/>
            <a:ext cx="990936" cy="10671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548E39-FB2B-B885-D11E-64EE098F1643}"/>
              </a:ext>
            </a:extLst>
          </p:cNvPr>
          <p:cNvSpPr txBox="1"/>
          <p:nvPr/>
        </p:nvSpPr>
        <p:spPr>
          <a:xfrm>
            <a:off x="3851244" y="15240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53">
            <a:extLst>
              <a:ext uri="{FF2B5EF4-FFF2-40B4-BE49-F238E27FC236}">
                <a16:creationId xmlns:a16="http://schemas.microsoft.com/office/drawing/2014/main" id="{069DA0BE-50DB-DFF1-5F80-DEC1E8679B5F}"/>
              </a:ext>
            </a:extLst>
          </p:cNvPr>
          <p:cNvSpPr/>
          <p:nvPr/>
        </p:nvSpPr>
        <p:spPr>
          <a:xfrm>
            <a:off x="763587" y="3417926"/>
            <a:ext cx="22555200" cy="435447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0" grpId="0"/>
      <p:bldP spid="21" grpId="0"/>
      <p:bldP spid="23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9A5845-9E1E-AF81-BC43-947A9A6855D7}"/>
              </a:ext>
            </a:extLst>
          </p:cNvPr>
          <p:cNvSpPr txBox="1"/>
          <p:nvPr/>
        </p:nvSpPr>
        <p:spPr>
          <a:xfrm>
            <a:off x="4126240" y="1371600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3: ĐƯỜNG TRÒN TRONG MẶT PHẲNG TỌA ĐỘ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659D12F8-3A31-4C9B-55B8-52AB245EF59D}"/>
              </a:ext>
            </a:extLst>
          </p:cNvPr>
          <p:cNvGrpSpPr/>
          <p:nvPr/>
        </p:nvGrpSpPr>
        <p:grpSpPr>
          <a:xfrm>
            <a:off x="839787" y="2241995"/>
            <a:ext cx="17050894" cy="872846"/>
            <a:chOff x="7483861" y="7543801"/>
            <a:chExt cx="15243082" cy="872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41E3EF-72FA-F775-E351-D48546632026}"/>
                </a:ext>
              </a:extLst>
            </p:cNvPr>
            <p:cNvSpPr txBox="1"/>
            <p:nvPr/>
          </p:nvSpPr>
          <p:spPr>
            <a:xfrm>
              <a:off x="8993187" y="7620003"/>
              <a:ext cx="1373375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TIẾP TUYẾN CỦA ĐƯỜNG TRÒN</a:t>
              </a:r>
              <a:endParaRPr lang="en-US" sz="4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BD9B7729-B92C-8E85-0B8E-8BE12BCE5D4C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8" name="Isosceles Triangle 44">
                <a:extLst>
                  <a:ext uri="{FF2B5EF4-FFF2-40B4-BE49-F238E27FC236}">
                    <a16:creationId xmlns:a16="http://schemas.microsoft.com/office/drawing/2014/main" id="{D4CCB98E-F49F-0127-6FC5-FBDA6C7D851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46615AD7-BB30-74C5-71B3-DAEAA86CDB91}"/>
                  </a:ext>
                </a:extLst>
              </p:cNvPr>
              <p:cNvGrpSpPr/>
              <p:nvPr/>
            </p:nvGrpSpPr>
            <p:grpSpPr>
              <a:xfrm>
                <a:off x="7493378" y="7660746"/>
                <a:ext cx="1242139" cy="755902"/>
                <a:chOff x="7493378" y="7660746"/>
                <a:chExt cx="1242139" cy="755902"/>
              </a:xfrm>
            </p:grpSpPr>
            <p:sp>
              <p:nvSpPr>
                <p:cNvPr id="10" name="Round Same Side Corner Rectangle 47">
                  <a:extLst>
                    <a:ext uri="{FF2B5EF4-FFF2-40B4-BE49-F238E27FC236}">
                      <a16:creationId xmlns:a16="http://schemas.microsoft.com/office/drawing/2014/main" id="{F340DB60-A066-3E82-BF62-812C163EDB9E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11266F-9E5C-D0DD-0B11-74134CA14465}"/>
                    </a:ext>
                  </a:extLst>
                </p:cNvPr>
                <p:cNvSpPr txBox="1"/>
                <p:nvPr/>
              </p:nvSpPr>
              <p:spPr>
                <a:xfrm>
                  <a:off x="7848387" y="7660746"/>
                  <a:ext cx="609332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5D523C-E741-1A79-96D2-F0AD96B279B5}"/>
                  </a:ext>
                </a:extLst>
              </p:cNvPr>
              <p:cNvSpPr txBox="1"/>
              <p:nvPr/>
            </p:nvSpPr>
            <p:spPr>
              <a:xfrm>
                <a:off x="1423867" y="3310960"/>
                <a:ext cx="22504520" cy="144655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(Body)"/>
                    <a:cs typeface="Arial" panose="020B0604020202020204" pitchFamily="34" charset="0"/>
                  </a:rPr>
                  <a:t>Phương trình tiếp tuyến của đường tròn tâm I(a;b)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vi-VN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0" lang="vi-VN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kumimoji="0" lang="vi-VN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vi-VN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0" lang="vi-VN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kumimoji="0" lang="vi-VN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4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 nằm trên đường tròn là: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vi-VN" sz="4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𝒚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5D523C-E741-1A79-96D2-F0AD96B27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67" y="3310960"/>
                <a:ext cx="22504520" cy="1446550"/>
              </a:xfrm>
              <a:prstGeom prst="rect">
                <a:avLst/>
              </a:prstGeom>
              <a:blipFill>
                <a:blip r:embed="rId2"/>
                <a:stretch>
                  <a:fillRect l="-1111" t="-8824" b="-18487"/>
                </a:stretch>
              </a:blipFill>
              <a:ln w="63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F8115F5-587A-F648-5D30-0BDD02041E34}"/>
              </a:ext>
            </a:extLst>
          </p:cNvPr>
          <p:cNvGrpSpPr/>
          <p:nvPr/>
        </p:nvGrpSpPr>
        <p:grpSpPr>
          <a:xfrm>
            <a:off x="999493" y="5029200"/>
            <a:ext cx="23081293" cy="303378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85BCBFB4-8467-4F74-869A-0F2BED2BF4C9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A3FC62-7B63-B1CA-4636-E4FD39968EE8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13" name="Isosceles Triangle 44">
                <a:extLst>
                  <a:ext uri="{FF2B5EF4-FFF2-40B4-BE49-F238E27FC236}">
                    <a16:creationId xmlns:a16="http://schemas.microsoft.com/office/drawing/2014/main" id="{CB2B11FC-718D-42D1-E19C-E8B7B543644C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entagon 136">
                <a:extLst>
                  <a:ext uri="{FF2B5EF4-FFF2-40B4-BE49-F238E27FC236}">
                    <a16:creationId xmlns:a16="http://schemas.microsoft.com/office/drawing/2014/main" id="{934A89C5-5CA4-90D9-2928-F1B5AB843A22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9FEE9C-7D5D-BA86-DD8D-8C007A19AC5F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28" name="Freeform 140">
                  <a:extLst>
                    <a:ext uri="{FF2B5EF4-FFF2-40B4-BE49-F238E27FC236}">
                      <a16:creationId xmlns:a16="http://schemas.microsoft.com/office/drawing/2014/main" id="{768844AE-1DED-01E2-02C5-AAAC619613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141">
                  <a:extLst>
                    <a:ext uri="{FF2B5EF4-FFF2-40B4-BE49-F238E27FC236}">
                      <a16:creationId xmlns:a16="http://schemas.microsoft.com/office/drawing/2014/main" id="{6986578E-3916-102A-09D7-65C9860067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0" name="Freeform 142">
                  <a:extLst>
                    <a:ext uri="{FF2B5EF4-FFF2-40B4-BE49-F238E27FC236}">
                      <a16:creationId xmlns:a16="http://schemas.microsoft.com/office/drawing/2014/main" id="{F4A3FA9C-ECF0-3547-2934-D086A6131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3976DF-294E-18BB-84B1-094AA4C38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649D72B-DA69-28B1-2B99-20A169DCB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2F34488-1773-C8C1-5BA7-665C603D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2C5323A-A885-96E4-B0C6-B61B13475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6" name="Chevron 138">
                <a:extLst>
                  <a:ext uri="{FF2B5EF4-FFF2-40B4-BE49-F238E27FC236}">
                    <a16:creationId xmlns:a16="http://schemas.microsoft.com/office/drawing/2014/main" id="{5A048BD6-F57C-4969-28F1-A3460F72460F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CB418095-06BA-AB33-FE62-BD9AF1823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82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7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6E6D0-FBD5-3686-1242-D1167696CC54}"/>
              </a:ext>
            </a:extLst>
          </p:cNvPr>
          <p:cNvGrpSpPr/>
          <p:nvPr/>
        </p:nvGrpSpPr>
        <p:grpSpPr>
          <a:xfrm>
            <a:off x="1303444" y="9006588"/>
            <a:ext cx="22860457" cy="3642612"/>
            <a:chOff x="779991" y="8915451"/>
            <a:chExt cx="22860457" cy="3642612"/>
          </a:xfrm>
        </p:grpSpPr>
        <p:sp>
          <p:nvSpPr>
            <p:cNvPr id="36" name="Rounded Rectangle 124">
              <a:extLst>
                <a:ext uri="{FF2B5EF4-FFF2-40B4-BE49-F238E27FC236}">
                  <a16:creationId xmlns:a16="http://schemas.microsoft.com/office/drawing/2014/main" id="{7F979519-B4F7-7C71-D715-22599126D8DD}"/>
                </a:ext>
              </a:extLst>
            </p:cNvPr>
            <p:cNvSpPr/>
            <p:nvPr/>
          </p:nvSpPr>
          <p:spPr>
            <a:xfrm>
              <a:off x="867197" y="8995794"/>
              <a:ext cx="22773251" cy="3562269"/>
            </a:xfrm>
            <a:prstGeom prst="roundRect">
              <a:avLst>
                <a:gd name="adj" fmla="val 223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627D359-DEF2-E9F1-A834-DB50B12C7E23}"/>
                </a:ext>
              </a:extLst>
            </p:cNvPr>
            <p:cNvGrpSpPr/>
            <p:nvPr/>
          </p:nvGrpSpPr>
          <p:grpSpPr>
            <a:xfrm>
              <a:off x="779991" y="8915451"/>
              <a:ext cx="3493286" cy="769441"/>
              <a:chOff x="779991" y="8915451"/>
              <a:chExt cx="3493286" cy="769441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9569AF0D-894F-1004-B3EE-7F334877E8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31226" y="7735069"/>
                <a:ext cx="685115" cy="305648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39" name="TextBox 127">
                <a:extLst>
                  <a:ext uri="{FF2B5EF4-FFF2-40B4-BE49-F238E27FC236}">
                    <a16:creationId xmlns:a16="http://schemas.microsoft.com/office/drawing/2014/main" id="{24E51988-27B4-C9B3-6BCF-F45A9BC2436A}"/>
                  </a:ext>
                </a:extLst>
              </p:cNvPr>
              <p:cNvSpPr txBox="1"/>
              <p:nvPr/>
            </p:nvSpPr>
            <p:spPr>
              <a:xfrm>
                <a:off x="1632053" y="8915451"/>
                <a:ext cx="26412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ound Diagonal Corner Rectangle 128">
                <a:extLst>
                  <a:ext uri="{FF2B5EF4-FFF2-40B4-BE49-F238E27FC236}">
                    <a16:creationId xmlns:a16="http://schemas.microsoft.com/office/drawing/2014/main" id="{D48AB5E4-7600-A535-91AE-C49A23C93AE5}"/>
                  </a:ext>
                </a:extLst>
              </p:cNvPr>
              <p:cNvSpPr/>
              <p:nvPr/>
            </p:nvSpPr>
            <p:spPr>
              <a:xfrm flipV="1">
                <a:off x="779991" y="8924677"/>
                <a:ext cx="773945" cy="67837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807E9AFD-FEAE-BF19-8552-E448C2F58C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9707" y="8982347"/>
                <a:ext cx="501779" cy="56072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35864F6-9F6F-F741-175E-3DA5DF1AA802}"/>
              </a:ext>
            </a:extLst>
          </p:cNvPr>
          <p:cNvSpPr/>
          <p:nvPr/>
        </p:nvSpPr>
        <p:spPr>
          <a:xfrm>
            <a:off x="4013823" y="5706419"/>
            <a:ext cx="19854955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>
                <a:latin typeface="Arial (Body)"/>
              </a:rPr>
              <a:t>Viết phương trình tiếp tuyến tại điểm M(3;4) thuộc đường tròn: </a:t>
            </a:r>
            <a:endParaRPr lang="vi-VN" sz="4400" b="1" dirty="0"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3E271C-7179-951A-6D31-9EEF7D5A8BBD}"/>
                  </a:ext>
                </a:extLst>
              </p:cNvPr>
              <p:cNvSpPr/>
              <p:nvPr/>
            </p:nvSpPr>
            <p:spPr>
              <a:xfrm>
                <a:off x="8995612" y="647700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b="1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3E271C-7179-951A-6D31-9EEF7D5A8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612" y="6477000"/>
                <a:ext cx="6703175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B6402D36-D304-9D86-3EDB-EB7162E51706}"/>
              </a:ext>
            </a:extLst>
          </p:cNvPr>
          <p:cNvSpPr/>
          <p:nvPr/>
        </p:nvSpPr>
        <p:spPr>
          <a:xfrm>
            <a:off x="1974939" y="9833699"/>
            <a:ext cx="214651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>
                <a:latin typeface="Arial (Body)"/>
                <a:cs typeface="Calibri" panose="020F0502020204030204" pitchFamily="34" charset="0"/>
              </a:rPr>
              <a:t>Ta có tâm I(1;2). Vậy phương trình tiếp tuyến tại điểm M(3;4)  thuộc đường tròn là:</a:t>
            </a:r>
            <a:endParaRPr lang="en-US" sz="4400" spc="-150">
              <a:solidFill>
                <a:schemeClr val="tx1"/>
              </a:solidFill>
              <a:latin typeface="Arial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2E03532E-D1E4-2AE4-7B03-15ACFB792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86852"/>
              </p:ext>
            </p:extLst>
          </p:nvPr>
        </p:nvGraphicFramePr>
        <p:xfrm>
          <a:off x="8154987" y="10896600"/>
          <a:ext cx="10972800" cy="102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41705" imgH="257409" progId="Equation.DSMT4">
                  <p:embed/>
                </p:oleObj>
              </mc:Choice>
              <mc:Fallback>
                <p:oleObj name="Equation" r:id="rId4" imgW="3141705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4987" y="10896600"/>
                        <a:ext cx="10972800" cy="1023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6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A06C947D3C342964D804AEF3F2D09" ma:contentTypeVersion="9" ma:contentTypeDescription="Create a new document." ma:contentTypeScope="" ma:versionID="f00a72ec17ca54ec8a2b4e018a8b4ef3">
  <xsd:schema xmlns:xsd="http://www.w3.org/2001/XMLSchema" xmlns:xs="http://www.w3.org/2001/XMLSchema" xmlns:p="http://schemas.microsoft.com/office/2006/metadata/properties" xmlns:ns3="211d1681-fc26-41df-84ac-2a481153d017" targetNamespace="http://schemas.microsoft.com/office/2006/metadata/properties" ma:root="true" ma:fieldsID="f49500d49314cc2ddd4f9813c39bfa91" ns3:_="">
    <xsd:import namespace="211d1681-fc26-41df-84ac-2a481153d0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d1681-fc26-41df-84ac-2a481153d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55A33F-0349-42DD-8C5F-12A86840C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6033BB-9E61-4BE4-8CA8-3CB040FE0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1d1681-fc26-41df-84ac-2a481153d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7BBE07-A400-4061-959D-079E7704E5B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1d1681-fc26-41df-84ac-2a481153d017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1706</Words>
  <Application>Microsoft Office PowerPoint</Application>
  <PresentationFormat>Custom</PresentationFormat>
  <Paragraphs>148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(Body)</vt:lpstr>
      <vt:lpstr>AvantGarde-Demi</vt:lpstr>
      <vt:lpstr>Calibri</vt:lpstr>
      <vt:lpstr>Cambria Math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Hà Lê</cp:lastModifiedBy>
  <cp:revision>410</cp:revision>
  <dcterms:created xsi:type="dcterms:W3CDTF">2013-08-31T11:42:51Z</dcterms:created>
  <dcterms:modified xsi:type="dcterms:W3CDTF">2022-08-19T02:01:20Z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0x010100D01A06C947D3C342964D804AEF3F2D09</vt:lpwstr>
  </property>
</Properties>
</file>