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3" r:id="rId4"/>
  </p:sldMasterIdLst>
  <p:notesMasterIdLst>
    <p:notesMasterId r:id="rId21"/>
  </p:notesMasterIdLst>
  <p:sldIdLst>
    <p:sldId id="277" r:id="rId5"/>
    <p:sldId id="271"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CC0F9"/>
    <a:srgbClr val="F2F23E"/>
    <a:srgbClr val="DCD954"/>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135DA-0C56-44E1-8EBE-3D66272EEE7A}"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1EE42-91E8-4125-B8DC-B6F3BFAB6FCE}" type="slidenum">
              <a:rPr lang="en-US" smtClean="0"/>
              <a:t>‹#›</a:t>
            </a:fld>
            <a:endParaRPr lang="en-US"/>
          </a:p>
        </p:txBody>
      </p:sp>
    </p:spTree>
    <p:extLst>
      <p:ext uri="{BB962C8B-B14F-4D97-AF65-F5344CB8AC3E}">
        <p14:creationId xmlns:p14="http://schemas.microsoft.com/office/powerpoint/2010/main" val="190677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976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115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83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320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B9424-1942-4AF1-BEA7-588DBD8A2D2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22211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9424-1942-4AF1-BEA7-588DBD8A2D2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76980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9424-1942-4AF1-BEA7-588DBD8A2D2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120885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8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68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3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5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91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80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9424-1942-4AF1-BEA7-588DBD8A2D2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730373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12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7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3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26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657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472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986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308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271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7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7B9424-1942-4AF1-BEA7-588DBD8A2D2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78916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88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176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415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364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82180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485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574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99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76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B9424-1942-4AF1-BEA7-588DBD8A2D27}"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829517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239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383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082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652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68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51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37006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B9424-1942-4AF1-BEA7-588DBD8A2D27}"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403372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B9424-1942-4AF1-BEA7-588DBD8A2D27}"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257797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B9424-1942-4AF1-BEA7-588DBD8A2D27}"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411969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B9424-1942-4AF1-BEA7-588DBD8A2D27}"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285873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B9424-1942-4AF1-BEA7-588DBD8A2D27}"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42249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B9424-1942-4AF1-BEA7-588DBD8A2D27}" type="datetimeFigureOut">
              <a:rPr lang="en-US" smtClean="0"/>
              <a:t>8/14/2023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6A6A9-EE6A-4EED-93FC-6B21DAA12770}" type="slidenum">
              <a:rPr lang="en-US" smtClean="0"/>
              <a:t>‹#›</a:t>
            </a:fld>
            <a:endParaRPr lang="en-US"/>
          </a:p>
        </p:txBody>
      </p:sp>
    </p:spTree>
    <p:extLst>
      <p:ext uri="{BB962C8B-B14F-4D97-AF65-F5344CB8AC3E}">
        <p14:creationId xmlns:p14="http://schemas.microsoft.com/office/powerpoint/2010/main" val="762346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37774-1DD7-41A1-88D5-712EDB0FED18}" type="datetimeFigureOut">
              <a:rPr lang="en-US" smtClean="0">
                <a:solidFill>
                  <a:prstClr val="black">
                    <a:tint val="75000"/>
                  </a:prstClr>
                </a:solidFill>
              </a:rPr>
              <a:pPr/>
              <a:t>8/14/2023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131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391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7579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36"/>
            <a:ext cx="12192001" cy="6793345"/>
          </a:xfrm>
          <a:prstGeom prst="rect">
            <a:avLst/>
          </a:prstGeom>
        </p:spPr>
      </p:pic>
      <p:sp>
        <p:nvSpPr>
          <p:cNvPr id="6" name="TextBox 5"/>
          <p:cNvSpPr txBox="1"/>
          <p:nvPr/>
        </p:nvSpPr>
        <p:spPr>
          <a:xfrm>
            <a:off x="1223811" y="4255653"/>
            <a:ext cx="57958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Giáo viên: Thế Thị Mỹ Chinh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Trường: THCS </a:t>
            </a:r>
            <a:r>
              <a:rPr kumimoji="0" lang="en-US" sz="3200" b="1" i="1"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phường</a:t>
            </a:r>
            <a:r>
              <a:rPr kumimoji="0" lang="en-US" sz="3200" b="1" i="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Hồ</a:t>
            </a:r>
            <a:endParaRPr kumimoji="0" lang="en-US" sz="3200" b="1" i="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3" name="WordArt 5">
            <a:extLst>
              <a:ext uri="{FF2B5EF4-FFF2-40B4-BE49-F238E27FC236}">
                <a16:creationId xmlns:a16="http://schemas.microsoft.com/office/drawing/2014/main" id="{700B3CF1-3512-8946-CE6F-A145C34B53C4}"/>
              </a:ext>
            </a:extLst>
          </p:cNvPr>
          <p:cNvSpPr>
            <a:spLocks noChangeArrowheads="1" noChangeShapeType="1" noTextEdit="1"/>
          </p:cNvSpPr>
          <p:nvPr/>
        </p:nvSpPr>
        <p:spPr bwMode="auto">
          <a:xfrm>
            <a:off x="872976" y="1707990"/>
            <a:ext cx="10329947" cy="268383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 cap="none" spc="0" normalizeH="0" baseline="0" noProof="0" dirty="0">
                <a:ln w="9525">
                  <a:noFill/>
                  <a:round/>
                  <a:headEnd/>
                  <a:tailEnd/>
                </a:ln>
                <a:solidFill>
                  <a:srgbClr val="00B050"/>
                </a:solidFill>
                <a:effectLst/>
                <a:uLnTx/>
                <a:uFillTx/>
                <a:latin typeface="Times New Roman" panose="02020603050405020304" pitchFamily="18" charset="0"/>
                <a:ea typeface="+mn-ea"/>
                <a:cs typeface="Times New Roman" panose="02020603050405020304" pitchFamily="18" charset="0"/>
              </a:rPr>
              <a:t>KÍNH CHÀO QUÝ THẦY CÔ VÀ CÁC EM HỌC SINH!</a:t>
            </a:r>
          </a:p>
        </p:txBody>
      </p:sp>
    </p:spTree>
    <p:extLst>
      <p:ext uri="{BB962C8B-B14F-4D97-AF65-F5344CB8AC3E}">
        <p14:creationId xmlns:p14="http://schemas.microsoft.com/office/powerpoint/2010/main" val="313958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275257" y="3813608"/>
            <a:ext cx="525501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III.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Luyện</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tập</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sp>
        <p:nvSpPr>
          <p:cNvPr id="2" name="Rectangle 1">
            <a:extLst>
              <a:ext uri="{FF2B5EF4-FFF2-40B4-BE49-F238E27FC236}">
                <a16:creationId xmlns:a16="http://schemas.microsoft.com/office/drawing/2014/main" id="{DBF91BDE-6C86-C0B8-BE87-18D5CAA8B579}"/>
              </a:ext>
            </a:extLst>
          </p:cNvPr>
          <p:cNvSpPr>
            <a:spLocks noChangeArrowheads="1"/>
          </p:cNvSpPr>
          <p:nvPr/>
        </p:nvSpPr>
        <p:spPr bwMode="auto">
          <a:xfrm>
            <a:off x="1495653" y="215630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Tiết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24 -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LẬP KẾ HOẠCH CHI TIÊU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Tiếp</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theo</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endParaRPr kumimoji="0" lang="en-SG"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82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2087"/>
            <a:ext cx="12192000" cy="6858001"/>
          </a:xfrm>
          <a:prstGeom prst="rect">
            <a:avLst/>
          </a:prstGeom>
        </p:spPr>
      </p:pic>
      <p:sp>
        <p:nvSpPr>
          <p:cNvPr id="5" name="Rectangle 1">
            <a:extLst>
              <a:ext uri="{FF2B5EF4-FFF2-40B4-BE49-F238E27FC236}">
                <a16:creationId xmlns:a16="http://schemas.microsoft.com/office/drawing/2014/main" id="{EA49D70F-DBBE-666F-95AB-174E1AAEFC54}"/>
              </a:ext>
            </a:extLst>
          </p:cNvPr>
          <p:cNvSpPr>
            <a:spLocks noChangeArrowheads="1"/>
          </p:cNvSpPr>
          <p:nvPr/>
        </p:nvSpPr>
        <p:spPr bwMode="auto">
          <a:xfrm>
            <a:off x="1894857" y="628707"/>
            <a:ext cx="10698477" cy="170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(SGK)</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croll: Vertical 5">
            <a:extLst>
              <a:ext uri="{FF2B5EF4-FFF2-40B4-BE49-F238E27FC236}">
                <a16:creationId xmlns:a16="http://schemas.microsoft.com/office/drawing/2014/main" id="{FB7680F8-69C2-B9E3-0C9A-8074D7DE5969}"/>
              </a:ext>
            </a:extLst>
          </p:cNvPr>
          <p:cNvSpPr/>
          <p:nvPr/>
        </p:nvSpPr>
        <p:spPr>
          <a:xfrm>
            <a:off x="0" y="774109"/>
            <a:ext cx="1751167" cy="4952493"/>
          </a:xfrm>
          <a:prstGeom prst="verticalScroll">
            <a:avLst/>
          </a:prstGeom>
          <a:solidFill>
            <a:srgbClr val="FCC0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Thảo</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luận</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cặp</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đôi</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(2 </a:t>
            </a:r>
            <a:r>
              <a:rPr kumimoji="0" lang="en-US" sz="3400" b="1" i="0" u="none" strike="noStrike" kern="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phút</a:t>
            </a:r>
            <a:r>
              <a:rPr kumimoji="0" lang="en-US" sz="3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a:t>
            </a:r>
            <a:endParaRPr kumimoji="0" lang="en-US" sz="3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9A5B994-2CF4-1A71-779F-F7970B84CB94}"/>
              </a:ext>
            </a:extLst>
          </p:cNvPr>
          <p:cNvSpPr txBox="1"/>
          <p:nvPr/>
        </p:nvSpPr>
        <p:spPr>
          <a:xfrm>
            <a:off x="1894857" y="82086"/>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9" name="Table 9">
            <a:extLst>
              <a:ext uri="{FF2B5EF4-FFF2-40B4-BE49-F238E27FC236}">
                <a16:creationId xmlns:a16="http://schemas.microsoft.com/office/drawing/2014/main" id="{0166ECD4-F1CA-2334-E88B-383E63CD63AD}"/>
              </a:ext>
            </a:extLst>
          </p:cNvPr>
          <p:cNvGraphicFramePr>
            <a:graphicFrameLocks noGrp="1"/>
          </p:cNvGraphicFramePr>
          <p:nvPr/>
        </p:nvGraphicFramePr>
        <p:xfrm>
          <a:off x="1679326" y="1653629"/>
          <a:ext cx="10313124" cy="4829889"/>
        </p:xfrm>
        <a:graphic>
          <a:graphicData uri="http://schemas.openxmlformats.org/drawingml/2006/table">
            <a:tbl>
              <a:tblPr firstRow="1" bandRow="1">
                <a:tableStyleId>{5C22544A-7EE6-4342-B048-85BDC9FD1C3A}</a:tableStyleId>
              </a:tblPr>
              <a:tblGrid>
                <a:gridCol w="5107577">
                  <a:extLst>
                    <a:ext uri="{9D8B030D-6E8A-4147-A177-3AD203B41FA5}">
                      <a16:colId xmlns:a16="http://schemas.microsoft.com/office/drawing/2014/main" val="3390332457"/>
                    </a:ext>
                  </a:extLst>
                </a:gridCol>
                <a:gridCol w="1273629">
                  <a:extLst>
                    <a:ext uri="{9D8B030D-6E8A-4147-A177-3AD203B41FA5}">
                      <a16:colId xmlns:a16="http://schemas.microsoft.com/office/drawing/2014/main" val="3311662633"/>
                    </a:ext>
                  </a:extLst>
                </a:gridCol>
                <a:gridCol w="1776548">
                  <a:extLst>
                    <a:ext uri="{9D8B030D-6E8A-4147-A177-3AD203B41FA5}">
                      <a16:colId xmlns:a16="http://schemas.microsoft.com/office/drawing/2014/main" val="3988124366"/>
                    </a:ext>
                  </a:extLst>
                </a:gridCol>
                <a:gridCol w="2155370">
                  <a:extLst>
                    <a:ext uri="{9D8B030D-6E8A-4147-A177-3AD203B41FA5}">
                      <a16:colId xmlns:a16="http://schemas.microsoft.com/office/drawing/2014/main" val="4282940102"/>
                    </a:ext>
                  </a:extLst>
                </a:gridCol>
              </a:tblGrid>
              <a:tr h="475608">
                <a:tc>
                  <a:txBody>
                    <a:bodyPr/>
                    <a:lstStyle/>
                    <a:p>
                      <a:pPr algn="ctr"/>
                      <a:r>
                        <a:rPr lang="en-US" sz="2400" dirty="0" err="1">
                          <a:latin typeface="Time New Roman"/>
                        </a:rPr>
                        <a:t>Nội</a:t>
                      </a:r>
                      <a:r>
                        <a:rPr lang="en-US" sz="2400" dirty="0">
                          <a:latin typeface="Time New Roman"/>
                        </a:rPr>
                        <a:t> dung</a:t>
                      </a:r>
                    </a:p>
                  </a:txBody>
                  <a:tcPr/>
                </a:tc>
                <a:tc>
                  <a:txBody>
                    <a:bodyPr/>
                    <a:lstStyle/>
                    <a:p>
                      <a:pPr algn="ctr"/>
                      <a:r>
                        <a:rPr lang="en-US" sz="2400" dirty="0" err="1">
                          <a:latin typeface="Time New Roman"/>
                        </a:rPr>
                        <a:t>Hợp</a:t>
                      </a:r>
                      <a:r>
                        <a:rPr lang="en-US" sz="2400" dirty="0">
                          <a:latin typeface="Time New Roman"/>
                        </a:rPr>
                        <a:t> </a:t>
                      </a:r>
                      <a:r>
                        <a:rPr lang="en-US" sz="2400" dirty="0" err="1">
                          <a:latin typeface="Time New Roman"/>
                        </a:rPr>
                        <a:t>lí</a:t>
                      </a:r>
                      <a:endParaRPr lang="en-US" sz="2400" dirty="0">
                        <a:latin typeface="Time New Roman"/>
                      </a:endParaRPr>
                    </a:p>
                  </a:txBody>
                  <a:tcPr/>
                </a:tc>
                <a:tc>
                  <a:txBody>
                    <a:bodyPr/>
                    <a:lstStyle/>
                    <a:p>
                      <a:pPr algn="ctr"/>
                      <a:r>
                        <a:rPr lang="en-US" sz="2400" dirty="0" err="1">
                          <a:latin typeface="Time New Roman"/>
                        </a:rPr>
                        <a:t>Chưa</a:t>
                      </a:r>
                      <a:r>
                        <a:rPr lang="en-US" sz="2400" dirty="0">
                          <a:latin typeface="Time New Roman"/>
                        </a:rPr>
                        <a:t> </a:t>
                      </a:r>
                      <a:r>
                        <a:rPr lang="en-US" sz="2400" dirty="0" err="1">
                          <a:latin typeface="Time New Roman"/>
                        </a:rPr>
                        <a:t>hợp</a:t>
                      </a:r>
                      <a:r>
                        <a:rPr lang="en-US" sz="2400" dirty="0">
                          <a:latin typeface="Time New Roman"/>
                        </a:rPr>
                        <a:t> </a:t>
                      </a:r>
                      <a:r>
                        <a:rPr lang="en-US" sz="2400" dirty="0" err="1">
                          <a:latin typeface="Time New Roman"/>
                        </a:rPr>
                        <a:t>lí</a:t>
                      </a:r>
                      <a:endParaRPr lang="en-US" sz="2400" dirty="0">
                        <a:latin typeface="Time New Roman"/>
                      </a:endParaRPr>
                    </a:p>
                  </a:txBody>
                  <a:tcPr/>
                </a:tc>
                <a:tc>
                  <a:txBody>
                    <a:bodyPr/>
                    <a:lstStyle/>
                    <a:p>
                      <a:pPr algn="ctr"/>
                      <a:r>
                        <a:rPr lang="en-US" sz="2400" dirty="0" err="1">
                          <a:latin typeface="Time New Roman"/>
                        </a:rPr>
                        <a:t>Giải</a:t>
                      </a:r>
                      <a:r>
                        <a:rPr lang="en-US" sz="2400" dirty="0">
                          <a:latin typeface="Time New Roman"/>
                        </a:rPr>
                        <a:t> </a:t>
                      </a:r>
                      <a:r>
                        <a:rPr lang="en-US" sz="2400" dirty="0" err="1">
                          <a:latin typeface="Time New Roman"/>
                        </a:rPr>
                        <a:t>thích</a:t>
                      </a:r>
                      <a:endParaRPr lang="en-US" sz="2400" dirty="0">
                        <a:latin typeface="Time New Roman"/>
                      </a:endParaRPr>
                    </a:p>
                  </a:txBody>
                  <a:tcPr/>
                </a:tc>
                <a:extLst>
                  <a:ext uri="{0D108BD9-81ED-4DB2-BD59-A6C34878D82A}">
                    <a16:rowId xmlns:a16="http://schemas.microsoft.com/office/drawing/2014/main" val="3471086436"/>
                  </a:ext>
                </a:extLst>
              </a:tr>
              <a:tr h="509447">
                <a:tc>
                  <a:txBody>
                    <a:bodyPr/>
                    <a:lstStyle/>
                    <a:p>
                      <a:r>
                        <a:rPr lang="en-US" sz="2000" dirty="0">
                          <a:latin typeface="Time New Roman"/>
                        </a:rPr>
                        <a:t>a. </a:t>
                      </a:r>
                      <a:r>
                        <a:rPr lang="en-US" sz="2000" dirty="0" err="1">
                          <a:latin typeface="Time New Roman"/>
                        </a:rPr>
                        <a:t>Xác</a:t>
                      </a:r>
                      <a:r>
                        <a:rPr lang="en-US" sz="2000" dirty="0">
                          <a:latin typeface="Time New Roman"/>
                        </a:rPr>
                        <a:t> </a:t>
                      </a:r>
                      <a:r>
                        <a:rPr lang="en-US" sz="2000" dirty="0" err="1">
                          <a:latin typeface="Time New Roman"/>
                        </a:rPr>
                        <a:t>định</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tự</a:t>
                      </a:r>
                      <a:r>
                        <a:rPr lang="en-US" sz="2000" dirty="0">
                          <a:latin typeface="Time New Roman"/>
                        </a:rPr>
                        <a:t> </a:t>
                      </a:r>
                      <a:r>
                        <a:rPr lang="en-US" sz="2000" dirty="0" err="1">
                          <a:latin typeface="Time New Roman"/>
                        </a:rPr>
                        <a:t>ưu</a:t>
                      </a:r>
                      <a:r>
                        <a:rPr lang="en-US" sz="2000" dirty="0">
                          <a:latin typeface="Time New Roman"/>
                        </a:rPr>
                        <a:t> </a:t>
                      </a:r>
                      <a:r>
                        <a:rPr lang="en-US" sz="2000" dirty="0" err="1">
                          <a:latin typeface="Time New Roman"/>
                        </a:rPr>
                        <a:t>tiên</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40068255"/>
                  </a:ext>
                </a:extLst>
              </a:tr>
              <a:tr h="520333">
                <a:tc>
                  <a:txBody>
                    <a:bodyPr/>
                    <a:lstStyle/>
                    <a:p>
                      <a:r>
                        <a:rPr lang="en-US" sz="2000" dirty="0">
                          <a:latin typeface="Time New Roman"/>
                        </a:rPr>
                        <a:t>b. </a:t>
                      </a:r>
                      <a:r>
                        <a:rPr lang="en-US" sz="2000" dirty="0" err="1">
                          <a:latin typeface="Time New Roman"/>
                        </a:rPr>
                        <a:t>Xác</a:t>
                      </a:r>
                      <a:r>
                        <a:rPr lang="en-US" sz="2000" dirty="0">
                          <a:latin typeface="Time New Roman"/>
                        </a:rPr>
                        <a:t> </a:t>
                      </a:r>
                      <a:r>
                        <a:rPr lang="en-US" sz="2000" dirty="0" err="1">
                          <a:latin typeface="Time New Roman"/>
                        </a:rPr>
                        <a:t>định</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tiền</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01614226"/>
                  </a:ext>
                </a:extLst>
              </a:tr>
              <a:tr h="644830">
                <a:tc>
                  <a:txBody>
                    <a:bodyPr/>
                    <a:lstStyle/>
                    <a:p>
                      <a:r>
                        <a:rPr lang="en-US" sz="2000" dirty="0">
                          <a:latin typeface="Time New Roman"/>
                        </a:rPr>
                        <a:t>c. </a:t>
                      </a:r>
                      <a:r>
                        <a:rPr lang="en-US" sz="2000" dirty="0" err="1">
                          <a:latin typeface="Time New Roman"/>
                        </a:rPr>
                        <a:t>Liệt</a:t>
                      </a:r>
                      <a:r>
                        <a:rPr lang="en-US" sz="2000" dirty="0">
                          <a:latin typeface="Time New Roman"/>
                        </a:rPr>
                        <a:t> </a:t>
                      </a:r>
                      <a:r>
                        <a:rPr lang="en-US" sz="2000" dirty="0" err="1">
                          <a:latin typeface="Time New Roman"/>
                        </a:rPr>
                        <a:t>kê</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mua</a:t>
                      </a:r>
                      <a:r>
                        <a:rPr lang="en-US" sz="2000" dirty="0">
                          <a:latin typeface="Time New Roman"/>
                        </a:rPr>
                        <a:t> </a:t>
                      </a:r>
                      <a:r>
                        <a:rPr lang="en-US" sz="2000" dirty="0" err="1">
                          <a:latin typeface="Time New Roman"/>
                        </a:rPr>
                        <a:t>trước</a:t>
                      </a:r>
                      <a:r>
                        <a:rPr lang="en-US" sz="2000" dirty="0">
                          <a:latin typeface="Time New Roman"/>
                        </a:rPr>
                        <a:t> </a:t>
                      </a:r>
                      <a:r>
                        <a:rPr lang="en-US" sz="2000" dirty="0" err="1">
                          <a:latin typeface="Time New Roman"/>
                        </a:rPr>
                        <a:t>khi</a:t>
                      </a:r>
                      <a:r>
                        <a:rPr lang="en-US" sz="2000" dirty="0">
                          <a:latin typeface="Time New Roman"/>
                        </a:rPr>
                        <a:t> </a:t>
                      </a:r>
                      <a:r>
                        <a:rPr lang="en-US" sz="2000" dirty="0" err="1">
                          <a:latin typeface="Time New Roman"/>
                        </a:rPr>
                        <a:t>đi</a:t>
                      </a:r>
                      <a:r>
                        <a:rPr lang="en-US" sz="2000" dirty="0">
                          <a:latin typeface="Time New Roman"/>
                        </a:rPr>
                        <a:t> </a:t>
                      </a:r>
                      <a:r>
                        <a:rPr lang="en-US" sz="2000" dirty="0" err="1">
                          <a:latin typeface="Time New Roman"/>
                        </a:rPr>
                        <a:t>mua</a:t>
                      </a:r>
                      <a:r>
                        <a:rPr lang="en-US" sz="2000" dirty="0">
                          <a:latin typeface="Time New Roman"/>
                        </a:rPr>
                        <a:t> </a:t>
                      </a:r>
                      <a:r>
                        <a:rPr lang="en-US" sz="2000" dirty="0" err="1">
                          <a:latin typeface="Time New Roman"/>
                        </a:rPr>
                        <a:t>sắm</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4710153"/>
                  </a:ext>
                </a:extLst>
              </a:tr>
              <a:tr h="644830">
                <a:tc>
                  <a:txBody>
                    <a:bodyPr/>
                    <a:lstStyle/>
                    <a:p>
                      <a:r>
                        <a:rPr lang="en-US" sz="2000" dirty="0">
                          <a:latin typeface="Time New Roman"/>
                        </a:rPr>
                        <a:t>d. </a:t>
                      </a:r>
                      <a:r>
                        <a:rPr lang="en-US" sz="2000" dirty="0" err="1">
                          <a:latin typeface="Time New Roman"/>
                        </a:rPr>
                        <a:t>Khảo</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loại</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muốn</a:t>
                      </a:r>
                      <a:r>
                        <a:rPr lang="en-US" sz="2000" dirty="0">
                          <a:latin typeface="Time New Roman"/>
                        </a:rPr>
                        <a:t> </a:t>
                      </a:r>
                      <a:r>
                        <a:rPr lang="en-US" sz="2000" dirty="0" err="1">
                          <a:latin typeface="Time New Roman"/>
                        </a:rPr>
                        <a:t>mua</a:t>
                      </a:r>
                      <a:r>
                        <a:rPr lang="en-US" sz="2000" dirty="0">
                          <a:latin typeface="Time New Roman"/>
                        </a:rPr>
                        <a:t> ở </a:t>
                      </a:r>
                      <a:r>
                        <a:rPr lang="en-US" sz="2000" dirty="0" err="1">
                          <a:latin typeface="Time New Roman"/>
                        </a:rPr>
                        <a:t>vài</a:t>
                      </a:r>
                      <a:r>
                        <a:rPr lang="en-US" sz="2000" dirty="0">
                          <a:latin typeface="Time New Roman"/>
                        </a:rPr>
                        <a:t> </a:t>
                      </a:r>
                      <a:r>
                        <a:rPr lang="en-US" sz="2000" dirty="0" err="1">
                          <a:latin typeface="Time New Roman"/>
                        </a:rPr>
                        <a:t>nơi</a:t>
                      </a:r>
                      <a:r>
                        <a:rPr lang="en-US" sz="2000" dirty="0">
                          <a:latin typeface="Time New Roman"/>
                        </a:rPr>
                        <a:t> </a:t>
                      </a:r>
                      <a:r>
                        <a:rPr lang="en-US" sz="2000" dirty="0" err="1">
                          <a:latin typeface="Time New Roman"/>
                        </a:rPr>
                        <a:t>để</a:t>
                      </a:r>
                      <a:r>
                        <a:rPr lang="en-US" sz="2000" dirty="0">
                          <a:latin typeface="Time New Roman"/>
                        </a:rPr>
                        <a:t> </a:t>
                      </a:r>
                      <a:r>
                        <a:rPr lang="en-US" sz="2000" dirty="0" err="1">
                          <a:latin typeface="Time New Roman"/>
                        </a:rPr>
                        <a:t>lựa</a:t>
                      </a:r>
                      <a:r>
                        <a:rPr lang="en-US" sz="2000" dirty="0">
                          <a:latin typeface="Time New Roman"/>
                        </a:rPr>
                        <a:t> </a:t>
                      </a:r>
                      <a:r>
                        <a:rPr lang="en-US" sz="2000" dirty="0" err="1">
                          <a:latin typeface="Time New Roman"/>
                        </a:rPr>
                        <a:t>chọn</a:t>
                      </a:r>
                      <a:r>
                        <a:rPr lang="en-US" sz="2000" dirty="0">
                          <a:latin typeface="Time New Roman"/>
                        </a:rPr>
                        <a:t> </a:t>
                      </a:r>
                      <a:r>
                        <a:rPr lang="en-US" sz="2000" dirty="0" err="1">
                          <a:latin typeface="Time New Roman"/>
                        </a:rPr>
                        <a:t>nơi</a:t>
                      </a:r>
                      <a:r>
                        <a:rPr lang="en-US" sz="2000" dirty="0">
                          <a:latin typeface="Time New Roman"/>
                        </a:rPr>
                        <a:t> </a:t>
                      </a:r>
                      <a:r>
                        <a:rPr lang="en-US" sz="2000" dirty="0" err="1">
                          <a:latin typeface="Time New Roman"/>
                        </a:rPr>
                        <a:t>nào</a:t>
                      </a:r>
                      <a:r>
                        <a:rPr lang="en-US" sz="2000" dirty="0">
                          <a:latin typeface="Time New Roman"/>
                        </a:rPr>
                        <a:t> </a:t>
                      </a:r>
                      <a:r>
                        <a:rPr lang="en-US" sz="2000" dirty="0" err="1">
                          <a:latin typeface="Time New Roman"/>
                        </a:rPr>
                        <a:t>có</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cùng</a:t>
                      </a:r>
                      <a:r>
                        <a:rPr lang="en-US" sz="2000" dirty="0">
                          <a:latin typeface="Time New Roman"/>
                        </a:rPr>
                        <a:t> </a:t>
                      </a:r>
                      <a:r>
                        <a:rPr lang="en-US" sz="2000" dirty="0" err="1">
                          <a:latin typeface="Time New Roman"/>
                        </a:rPr>
                        <a:t>chất</a:t>
                      </a:r>
                      <a:r>
                        <a:rPr lang="en-US" sz="2000" dirty="0">
                          <a:latin typeface="Time New Roman"/>
                        </a:rPr>
                        <a:t> </a:t>
                      </a:r>
                      <a:r>
                        <a:rPr lang="en-US" sz="2000" dirty="0" err="1">
                          <a:latin typeface="Time New Roman"/>
                        </a:rPr>
                        <a:t>lượng</a:t>
                      </a:r>
                      <a:r>
                        <a:rPr lang="en-US" sz="2000" dirty="0">
                          <a:latin typeface="Time New Roman"/>
                        </a:rPr>
                        <a:t> </a:t>
                      </a:r>
                      <a:r>
                        <a:rPr lang="en-US" sz="2000" dirty="0" err="1">
                          <a:latin typeface="Time New Roman"/>
                        </a:rPr>
                        <a:t>nhưng</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rẻ</a:t>
                      </a:r>
                      <a:r>
                        <a:rPr lang="en-US" sz="2000" dirty="0">
                          <a:latin typeface="Time New Roman"/>
                        </a:rPr>
                        <a:t> </a:t>
                      </a:r>
                      <a:r>
                        <a:rPr lang="en-US" sz="2000" dirty="0" err="1">
                          <a:latin typeface="Time New Roman"/>
                        </a:rPr>
                        <a:t>hơn</a:t>
                      </a:r>
                      <a:r>
                        <a:rPr lang="en-US" sz="2000" dirty="0">
                          <a:latin typeface="Time New Roman"/>
                        </a:rPr>
                        <a:t> </a:t>
                      </a:r>
                      <a:r>
                        <a:rPr lang="en-US" sz="2000" dirty="0" err="1">
                          <a:latin typeface="Time New Roman"/>
                        </a:rPr>
                        <a:t>thì</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71913"/>
                  </a:ext>
                </a:extLst>
              </a:tr>
              <a:tr h="496393">
                <a:tc>
                  <a:txBody>
                    <a:bodyPr/>
                    <a:lstStyle/>
                    <a:p>
                      <a:r>
                        <a:rPr lang="en-US" sz="2000" dirty="0">
                          <a:latin typeface="Time New Roman"/>
                        </a:rPr>
                        <a:t>e. </a:t>
                      </a:r>
                      <a:r>
                        <a:rPr lang="en-US" sz="2000" dirty="0" err="1">
                          <a:latin typeface="Time New Roman"/>
                        </a:rPr>
                        <a:t>Chỉ</a:t>
                      </a:r>
                      <a:r>
                        <a:rPr lang="en-US" sz="2000" dirty="0">
                          <a:latin typeface="Time New Roman"/>
                        </a:rPr>
                        <a:t> chi </a:t>
                      </a:r>
                      <a:r>
                        <a:rPr lang="en-US" sz="2000" dirty="0" err="1">
                          <a:latin typeface="Time New Roman"/>
                        </a:rPr>
                        <a:t>tiêu</a:t>
                      </a:r>
                      <a:r>
                        <a:rPr lang="en-US" sz="2000" dirty="0">
                          <a:latin typeface="Time New Roman"/>
                        </a:rPr>
                        <a:t> </a:t>
                      </a:r>
                      <a:r>
                        <a:rPr lang="en-US" sz="2000" dirty="0" err="1">
                          <a:latin typeface="Time New Roman"/>
                        </a:rPr>
                        <a:t>cho</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việc</a:t>
                      </a:r>
                      <a:r>
                        <a:rPr lang="en-US" sz="2000" dirty="0">
                          <a:latin typeface="Time New Roman"/>
                        </a:rPr>
                        <a:t> </a:t>
                      </a:r>
                      <a:r>
                        <a:rPr lang="en-US" sz="2000" dirty="0" err="1">
                          <a:latin typeface="Time New Roman"/>
                        </a:rPr>
                        <a:t>thực</a:t>
                      </a:r>
                      <a:r>
                        <a:rPr lang="en-US" sz="2000" dirty="0">
                          <a:latin typeface="Time New Roman"/>
                        </a:rPr>
                        <a:t> </a:t>
                      </a:r>
                      <a:r>
                        <a:rPr lang="en-US" sz="2000" dirty="0" err="1">
                          <a:latin typeface="Time New Roman"/>
                        </a:rPr>
                        <a:t>sự</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thiết</a:t>
                      </a:r>
                      <a:endParaRPr lang="en-US" sz="2000" dirty="0">
                        <a:latin typeface="Time New Roman"/>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0064208"/>
                  </a:ext>
                </a:extLst>
              </a:tr>
              <a:tr h="476398">
                <a:tc>
                  <a:txBody>
                    <a:bodyPr/>
                    <a:lstStyle/>
                    <a:p>
                      <a:r>
                        <a:rPr lang="en-US" sz="2000" dirty="0">
                          <a:latin typeface="Time New Roman"/>
                        </a:rPr>
                        <a:t>g. </a:t>
                      </a:r>
                      <a:r>
                        <a:rPr lang="en-US" sz="2000" dirty="0" err="1">
                          <a:latin typeface="Time New Roman"/>
                        </a:rPr>
                        <a:t>Chỉ</a:t>
                      </a:r>
                      <a:r>
                        <a:rPr lang="en-US" sz="2000" dirty="0">
                          <a:latin typeface="Time New Roman"/>
                        </a:rPr>
                        <a:t> </a:t>
                      </a:r>
                      <a:r>
                        <a:rPr lang="en-US" sz="2000" dirty="0" err="1">
                          <a:latin typeface="Time New Roman"/>
                        </a:rPr>
                        <a:t>chọn</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đắt</a:t>
                      </a:r>
                      <a:r>
                        <a:rPr lang="en-US" sz="2000" dirty="0">
                          <a:latin typeface="Time New Roman"/>
                        </a:rPr>
                        <a:t> </a:t>
                      </a:r>
                      <a:r>
                        <a:rPr lang="en-US" sz="2000" dirty="0" err="1">
                          <a:latin typeface="Time New Roman"/>
                        </a:rPr>
                        <a:t>tiền</a:t>
                      </a:r>
                      <a:r>
                        <a:rPr lang="en-US" sz="2000" dirty="0">
                          <a:latin typeface="Time New Roman"/>
                        </a:rPr>
                        <a:t> </a:t>
                      </a:r>
                      <a:r>
                        <a:rPr lang="en-US" sz="2000" dirty="0" err="1">
                          <a:latin typeface="Time New Roman"/>
                        </a:rPr>
                        <a:t>để</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9502935"/>
                  </a:ext>
                </a:extLst>
              </a:tr>
              <a:tr h="644830">
                <a:tc>
                  <a:txBody>
                    <a:bodyPr/>
                    <a:lstStyle/>
                    <a:p>
                      <a:r>
                        <a:rPr lang="en-US" sz="2000" dirty="0">
                          <a:latin typeface="Time New Roman"/>
                        </a:rPr>
                        <a:t>h. </a:t>
                      </a:r>
                      <a:r>
                        <a:rPr lang="en-US" sz="2000" dirty="0" err="1">
                          <a:latin typeface="Time New Roman"/>
                        </a:rPr>
                        <a:t>Chỉ</a:t>
                      </a:r>
                      <a:r>
                        <a:rPr lang="en-US" sz="2000" dirty="0">
                          <a:latin typeface="Time New Roman"/>
                        </a:rPr>
                        <a:t> </a:t>
                      </a:r>
                      <a:r>
                        <a:rPr lang="en-US" sz="2000" dirty="0" err="1">
                          <a:latin typeface="Time New Roman"/>
                        </a:rPr>
                        <a:t>chọn</a:t>
                      </a:r>
                      <a:r>
                        <a:rPr lang="en-US" sz="2000" dirty="0">
                          <a:latin typeface="Time New Roman"/>
                        </a:rPr>
                        <a:t> </a:t>
                      </a:r>
                      <a:r>
                        <a:rPr lang="en-US" sz="2000" dirty="0" err="1">
                          <a:latin typeface="Time New Roman"/>
                        </a:rPr>
                        <a:t>mua</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có</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rẻ</a:t>
                      </a:r>
                      <a:r>
                        <a:rPr lang="en-US" sz="2000" dirty="0">
                          <a:latin typeface="Time New Roman"/>
                        </a:rPr>
                        <a:t> </a:t>
                      </a:r>
                      <a:r>
                        <a:rPr lang="en-US" sz="2000" dirty="0" err="1">
                          <a:latin typeface="Time New Roman"/>
                        </a:rPr>
                        <a:t>nhất</a:t>
                      </a:r>
                      <a:r>
                        <a:rPr lang="en-US" sz="2000" dirty="0">
                          <a:latin typeface="Time New Roman"/>
                        </a:rPr>
                        <a:t> </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00217684"/>
                  </a:ext>
                </a:extLst>
              </a:tr>
            </a:tbl>
          </a:graphicData>
        </a:graphic>
      </p:graphicFrame>
    </p:spTree>
    <p:extLst>
      <p:ext uri="{BB962C8B-B14F-4D97-AF65-F5344CB8AC3E}">
        <p14:creationId xmlns:p14="http://schemas.microsoft.com/office/powerpoint/2010/main" val="30128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494"/>
            <a:ext cx="12192000" cy="6858001"/>
          </a:xfrm>
          <a:prstGeom prst="rect">
            <a:avLst/>
          </a:prstGeom>
        </p:spPr>
      </p:pic>
      <p:sp>
        <p:nvSpPr>
          <p:cNvPr id="6" name="Flowchart: Alternate Process 5">
            <a:extLst>
              <a:ext uri="{FF2B5EF4-FFF2-40B4-BE49-F238E27FC236}">
                <a16:creationId xmlns:a16="http://schemas.microsoft.com/office/drawing/2014/main" id="{90DB4391-7A52-F282-239B-70DB8C3FF42C}"/>
              </a:ext>
            </a:extLst>
          </p:cNvPr>
          <p:cNvSpPr/>
          <p:nvPr/>
        </p:nvSpPr>
        <p:spPr>
          <a:xfrm>
            <a:off x="248193" y="960123"/>
            <a:ext cx="11697789" cy="5780316"/>
          </a:xfrm>
          <a:prstGeom prst="flowChartAlternateProcess">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2F1DB1-CD3A-C6F8-C24A-EE495F88A971}"/>
              </a:ext>
            </a:extLst>
          </p:cNvPr>
          <p:cNvSpPr txBox="1"/>
          <p:nvPr/>
        </p:nvSpPr>
        <p:spPr>
          <a:xfrm>
            <a:off x="457201" y="1071184"/>
            <a:ext cx="11305902" cy="6290761"/>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xếp</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0070C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sẽ tính được có thể mua được tất cả những thứ đó với số tiền được chi hay không. Nếu không sẽ có căn cứ để lựa chọn nên mua những gì cần thiết cho phù hợp.</a:t>
            </a:r>
            <a:endParaRPr kumimoji="0" lang="en-US" sz="2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lãng</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00B05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đắt</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ED7D31"/>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rẻ</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kém</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khỏe</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FF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9B0739D-B067-E2E1-D42E-0101C7AF87E1}"/>
              </a:ext>
            </a:extLst>
          </p:cNvPr>
          <p:cNvSpPr>
            <a:spLocks noChangeArrowheads="1"/>
          </p:cNvSpPr>
          <p:nvPr/>
        </p:nvSpPr>
        <p:spPr bwMode="auto">
          <a:xfrm>
            <a:off x="1541417" y="65313"/>
            <a:ext cx="10705753" cy="167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(SGK)</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172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barn(inVertical)">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barn(inVertical)">
                                      <p:cBhvr>
                                        <p:cTn id="4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275257" y="3813608"/>
            <a:ext cx="525501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IV.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Vận</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dụng</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sp>
        <p:nvSpPr>
          <p:cNvPr id="2" name="Rectangle 1">
            <a:extLst>
              <a:ext uri="{FF2B5EF4-FFF2-40B4-BE49-F238E27FC236}">
                <a16:creationId xmlns:a16="http://schemas.microsoft.com/office/drawing/2014/main" id="{2CD0864B-5E04-583E-87F9-0DF9CCF194D0}"/>
              </a:ext>
            </a:extLst>
          </p:cNvPr>
          <p:cNvSpPr>
            <a:spLocks noChangeArrowheads="1"/>
          </p:cNvSpPr>
          <p:nvPr/>
        </p:nvSpPr>
        <p:spPr bwMode="auto">
          <a:xfrm>
            <a:off x="1495653" y="215630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Tiết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24 -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LẬP KẾ HOẠCH CHI TIÊU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Tiếp</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theo</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endParaRPr kumimoji="0" lang="en-SG"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915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362"/>
            <a:ext cx="12192000" cy="6858001"/>
          </a:xfrm>
          <a:prstGeom prst="rect">
            <a:avLst/>
          </a:prstGeom>
        </p:spPr>
      </p:pic>
      <p:sp>
        <p:nvSpPr>
          <p:cNvPr id="5" name="TextBox 4">
            <a:extLst>
              <a:ext uri="{FF2B5EF4-FFF2-40B4-BE49-F238E27FC236}">
                <a16:creationId xmlns:a16="http://schemas.microsoft.com/office/drawing/2014/main" id="{2A59FCBF-6A73-89A1-B3FA-36B4324BF4DF}"/>
              </a:ext>
            </a:extLst>
          </p:cNvPr>
          <p:cNvSpPr txBox="1"/>
          <p:nvPr/>
        </p:nvSpPr>
        <p:spPr>
          <a:xfrm>
            <a:off x="1862460" y="278026"/>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Flowchart: Off-page Connector 1">
            <a:extLst>
              <a:ext uri="{FF2B5EF4-FFF2-40B4-BE49-F238E27FC236}">
                <a16:creationId xmlns:a16="http://schemas.microsoft.com/office/drawing/2014/main" id="{95A05AF6-CB03-DDDB-9811-6000C456B81D}"/>
              </a:ext>
            </a:extLst>
          </p:cNvPr>
          <p:cNvSpPr/>
          <p:nvPr/>
        </p:nvSpPr>
        <p:spPr>
          <a:xfrm>
            <a:off x="2449287" y="1430382"/>
            <a:ext cx="7498080" cy="4506685"/>
          </a:xfrm>
          <a:prstGeom prst="flowChartOffpageConnector">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16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397"/>
            <a:ext cx="12192000" cy="6858001"/>
          </a:xfrm>
          <a:prstGeom prst="rect">
            <a:avLst/>
          </a:prstGeom>
        </p:spPr>
      </p:pic>
      <p:sp>
        <p:nvSpPr>
          <p:cNvPr id="5" name="TextBox 4">
            <a:extLst>
              <a:ext uri="{FF2B5EF4-FFF2-40B4-BE49-F238E27FC236}">
                <a16:creationId xmlns:a16="http://schemas.microsoft.com/office/drawing/2014/main" id="{2A59FCBF-6A73-89A1-B3FA-36B4324BF4DF}"/>
              </a:ext>
            </a:extLst>
          </p:cNvPr>
          <p:cNvSpPr txBox="1"/>
          <p:nvPr/>
        </p:nvSpPr>
        <p:spPr>
          <a:xfrm>
            <a:off x="1862460" y="278026"/>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Arrow: Pentagon 2">
            <a:extLst>
              <a:ext uri="{FF2B5EF4-FFF2-40B4-BE49-F238E27FC236}">
                <a16:creationId xmlns:a16="http://schemas.microsoft.com/office/drawing/2014/main" id="{4DA3E809-95E4-C961-F589-7E70950C8948}"/>
              </a:ext>
            </a:extLst>
          </p:cNvPr>
          <p:cNvSpPr/>
          <p:nvPr/>
        </p:nvSpPr>
        <p:spPr>
          <a:xfrm>
            <a:off x="1162594" y="1521829"/>
            <a:ext cx="10528663" cy="4774474"/>
          </a:xfrm>
          <a:prstGeom prst="homePlat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SGK.</a:t>
            </a:r>
            <a:endParaRPr kumimoji="0" lang="en-US" sz="40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33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6+ Hình nền powerpoint slide thank you đẹp nhất">
            <a:extLst>
              <a:ext uri="{FF2B5EF4-FFF2-40B4-BE49-F238E27FC236}">
                <a16:creationId xmlns:a16="http://schemas.microsoft.com/office/drawing/2014/main" id="{6ABDDB62-AA08-9E5E-035D-B30678219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 y="12920"/>
            <a:ext cx="12192000" cy="683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4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2286000"/>
            <a:ext cx="18288000" cy="11430000"/>
          </a:xfrm>
          <a:prstGeom prst="rect">
            <a:avLst/>
          </a:prstGeom>
        </p:spPr>
      </p:pic>
      <p:sp>
        <p:nvSpPr>
          <p:cNvPr id="3" name="Rectangle 2">
            <a:extLst>
              <a:ext uri="{FF2B5EF4-FFF2-40B4-BE49-F238E27FC236}">
                <a16:creationId xmlns:a16="http://schemas.microsoft.com/office/drawing/2014/main" id="{9D6D0622-563F-EB77-62DB-C7B005BA73B4}"/>
              </a:ext>
            </a:extLst>
          </p:cNvPr>
          <p:cNvSpPr>
            <a:spLocks noChangeArrowheads="1"/>
          </p:cNvSpPr>
          <p:nvPr/>
        </p:nvSpPr>
        <p:spPr bwMode="auto">
          <a:xfrm>
            <a:off x="1495653" y="1920510"/>
            <a:ext cx="91838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3200" b="1" dirty="0" err="1">
                <a:solidFill>
                  <a:prstClr val="black"/>
                </a:solidFill>
                <a:latin typeface="Times New Roman" panose="02020603050405020304" pitchFamily="18" charset="0"/>
                <a:ea typeface="Helvetica Neue"/>
                <a:cs typeface="Times New Roman" panose="02020603050405020304" pitchFamily="18" charset="0"/>
              </a:rPr>
              <a:t>Tiết</a:t>
            </a:r>
            <a:r>
              <a:rPr lang="en-US" altLang="en-US" sz="3200" b="1" dirty="0">
                <a:solidFill>
                  <a:prstClr val="black"/>
                </a:solidFill>
                <a:latin typeface="Times New Roman" panose="02020603050405020304" pitchFamily="18" charset="0"/>
                <a:ea typeface="Helvetica Neue"/>
                <a:cs typeface="Times New Roman" panose="02020603050405020304" pitchFamily="18" charset="0"/>
              </a:rPr>
              <a:t> 24 - </a:t>
            </a:r>
            <a:r>
              <a:rPr lang="en-US" altLang="en-US" sz="3200" b="1" dirty="0" err="1">
                <a:solidFill>
                  <a:prstClr val="black"/>
                </a:solidFill>
                <a:latin typeface="Times New Roman" panose="02020603050405020304" pitchFamily="18" charset="0"/>
                <a:ea typeface="Helvetica Neue"/>
                <a:cs typeface="Times New Roman" panose="02020603050405020304" pitchFamily="18" charset="0"/>
              </a:rPr>
              <a:t>Bài</a:t>
            </a:r>
            <a:r>
              <a:rPr lang="en-US" altLang="en-US" sz="3200" b="1" dirty="0">
                <a:solidFill>
                  <a:prstClr val="black"/>
                </a:solidFill>
                <a:latin typeface="Times New Roman" panose="02020603050405020304" pitchFamily="18" charset="0"/>
                <a:ea typeface="Helvetica Neue"/>
                <a:cs typeface="Times New Roman" panose="02020603050405020304" pitchFamily="18" charset="0"/>
              </a:rPr>
              <a:t> 8: </a:t>
            </a:r>
          </a:p>
          <a:p>
            <a:pPr algn="ctr" eaLnBrk="0" fontAlgn="base" hangingPunct="0">
              <a:spcBef>
                <a:spcPct val="0"/>
              </a:spcBef>
              <a:spcAft>
                <a:spcPct val="0"/>
              </a:spcAft>
              <a:defRPr/>
            </a:pP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LẬP KẾ HOẠCH CHI TIÊU </a:t>
            </a:r>
          </a:p>
          <a:p>
            <a:pPr algn="ctr" eaLnBrk="0" fontAlgn="base" hangingPunct="0">
              <a:spcBef>
                <a:spcPct val="0"/>
              </a:spcBef>
              <a:spcAft>
                <a:spcPct val="0"/>
              </a:spcAft>
              <a:defRPr/>
            </a:pP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a:t>
            </a:r>
            <a:r>
              <a:rPr lang="en-US" altLang="en-US" sz="3200" b="1" i="1" dirty="0" err="1">
                <a:solidFill>
                  <a:srgbClr val="FF0000"/>
                </a:solidFill>
                <a:latin typeface="Times New Roman" panose="02020603050405020304" pitchFamily="18" charset="0"/>
                <a:ea typeface="Helvetica Neue"/>
                <a:cs typeface="Times New Roman" panose="02020603050405020304" pitchFamily="18" charset="0"/>
              </a:rPr>
              <a:t>Tiếp</a:t>
            </a: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 </a:t>
            </a:r>
            <a:r>
              <a:rPr lang="en-US" altLang="en-US" sz="3200" b="1" i="1" dirty="0" err="1">
                <a:solidFill>
                  <a:srgbClr val="FF0000"/>
                </a:solidFill>
                <a:latin typeface="Times New Roman" panose="02020603050405020304" pitchFamily="18" charset="0"/>
                <a:ea typeface="Helvetica Neue"/>
                <a:cs typeface="Times New Roman" panose="02020603050405020304" pitchFamily="18" charset="0"/>
              </a:rPr>
              <a:t>theo</a:t>
            </a: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a:t>
            </a:r>
            <a:endParaRPr lang="en-SG" altLang="en-US" sz="32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12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1361" y="425542"/>
            <a:ext cx="5207535" cy="5948218"/>
          </a:xfrm>
          <a:prstGeom prst="rect">
            <a:avLst/>
          </a:prstGeom>
          <a:noFill/>
          <a:ln>
            <a:noFill/>
          </a:ln>
        </p:spPr>
      </p:pic>
      <p:sp>
        <p:nvSpPr>
          <p:cNvPr id="12" name="文本框 15"/>
          <p:cNvSpPr txBox="1"/>
          <p:nvPr/>
        </p:nvSpPr>
        <p:spPr>
          <a:xfrm>
            <a:off x="1008275" y="3380472"/>
            <a:ext cx="525501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6432605" y="59728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sp>
        <p:nvSpPr>
          <p:cNvPr id="2" name="TextBox 1"/>
          <p:cNvSpPr txBox="1"/>
          <p:nvPr/>
        </p:nvSpPr>
        <p:spPr>
          <a:xfrm>
            <a:off x="7132320" y="2239684"/>
            <a:ext cx="32983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“SẮM VAI”</a:t>
            </a:r>
          </a:p>
        </p:txBody>
      </p:sp>
    </p:spTree>
    <p:extLst>
      <p:ext uri="{BB962C8B-B14F-4D97-AF65-F5344CB8AC3E}">
        <p14:creationId xmlns:p14="http://schemas.microsoft.com/office/powerpoint/2010/main" val="36695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par>
                                <p:cTn id="14" presetID="3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750" fill="hold"/>
                                        <p:tgtEl>
                                          <p:spTgt spid="2"/>
                                        </p:tgtEl>
                                        <p:attrNameLst>
                                          <p:attrName>ppt_w</p:attrName>
                                        </p:attrNameLst>
                                      </p:cBhvr>
                                      <p:tavLst>
                                        <p:tav tm="0">
                                          <p:val>
                                            <p:fltVal val="0"/>
                                          </p:val>
                                        </p:tav>
                                        <p:tav tm="100000">
                                          <p:val>
                                            <p:strVal val="#ppt_w"/>
                                          </p:val>
                                        </p:tav>
                                      </p:tavLst>
                                    </p:anim>
                                    <p:anim calcmode="lin" valueType="num">
                                      <p:cBhvr>
                                        <p:cTn id="17" dur="1750" fill="hold"/>
                                        <p:tgtEl>
                                          <p:spTgt spid="2"/>
                                        </p:tgtEl>
                                        <p:attrNameLst>
                                          <p:attrName>ppt_h</p:attrName>
                                        </p:attrNameLst>
                                      </p:cBhvr>
                                      <p:tavLst>
                                        <p:tav tm="0">
                                          <p:val>
                                            <p:fltVal val="0"/>
                                          </p:val>
                                        </p:tav>
                                        <p:tav tm="100000">
                                          <p:val>
                                            <p:strVal val="#ppt_h"/>
                                          </p:val>
                                        </p:tav>
                                      </p:tavLst>
                                    </p:anim>
                                    <p:anim calcmode="lin" valueType="num">
                                      <p:cBhvr>
                                        <p:cTn id="18" dur="1750" fill="hold"/>
                                        <p:tgtEl>
                                          <p:spTgt spid="2"/>
                                        </p:tgtEl>
                                        <p:attrNameLst>
                                          <p:attrName>style.rotation</p:attrName>
                                        </p:attrNameLst>
                                      </p:cBhvr>
                                      <p:tavLst>
                                        <p:tav tm="0">
                                          <p:val>
                                            <p:fltVal val="90"/>
                                          </p:val>
                                        </p:tav>
                                        <p:tav tm="100000">
                                          <p:val>
                                            <p:fltVal val="0"/>
                                          </p:val>
                                        </p:tav>
                                      </p:tavLst>
                                    </p:anim>
                                    <p:animEffect transition="in" filter="fade">
                                      <p:cBhvr>
                                        <p:cTn id="1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813608"/>
            <a:ext cx="525501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II.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Khám</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phá</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95653" y="215630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Tiết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24 -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LẬP KẾ HOẠCH CHI TIÊU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Tiếp</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theo</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endParaRPr kumimoji="0" lang="en-SG"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31538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17" y="0"/>
            <a:ext cx="12192000" cy="6858001"/>
          </a:xfrm>
          <a:prstGeom prst="rect">
            <a:avLst/>
          </a:prstGeom>
        </p:spPr>
      </p:pic>
      <p:sp>
        <p:nvSpPr>
          <p:cNvPr id="2" name="TextBox 1">
            <a:extLst>
              <a:ext uri="{FF2B5EF4-FFF2-40B4-BE49-F238E27FC236}">
                <a16:creationId xmlns:a16="http://schemas.microsoft.com/office/drawing/2014/main" id="{7A649B21-E7CD-C931-2866-1AC456163A7D}"/>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TextBox 2">
            <a:extLst>
              <a:ext uri="{FF2B5EF4-FFF2-40B4-BE49-F238E27FC236}">
                <a16:creationId xmlns:a16="http://schemas.microsoft.com/office/drawing/2014/main" id="{11CA991B-B6A7-7DAF-58B4-B15957996908}"/>
              </a:ext>
            </a:extLst>
          </p:cNvPr>
          <p:cNvSpPr txBox="1"/>
          <p:nvPr/>
        </p:nvSpPr>
        <p:spPr>
          <a:xfrm>
            <a:off x="1074282" y="567020"/>
            <a:ext cx="6165188"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cần thiết phải lập kế hoạch chi tiêu.</a:t>
            </a: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 lập kế hoạch chi tiêu.</a:t>
            </a:r>
          </a:p>
        </p:txBody>
      </p:sp>
      <p:pic>
        <p:nvPicPr>
          <p:cNvPr id="9" name="Picture 8">
            <a:extLst>
              <a:ext uri="{FF2B5EF4-FFF2-40B4-BE49-F238E27FC236}">
                <a16:creationId xmlns:a16="http://schemas.microsoft.com/office/drawing/2014/main" id="{0B5060D5-48C5-E414-4C1C-9CF8AF494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405" y="1766408"/>
            <a:ext cx="5715465" cy="4799178"/>
          </a:xfrm>
          <a:prstGeom prst="rect">
            <a:avLst/>
          </a:prstGeom>
        </p:spPr>
      </p:pic>
      <p:sp>
        <p:nvSpPr>
          <p:cNvPr id="10" name="Double Wave 9">
            <a:extLst>
              <a:ext uri="{FF2B5EF4-FFF2-40B4-BE49-F238E27FC236}">
                <a16:creationId xmlns:a16="http://schemas.microsoft.com/office/drawing/2014/main" id="{0DF4D0A0-69CC-6DB4-9E86-774CCCA2606E}"/>
              </a:ext>
            </a:extLst>
          </p:cNvPr>
          <p:cNvSpPr/>
          <p:nvPr/>
        </p:nvSpPr>
        <p:spPr>
          <a:xfrm>
            <a:off x="1459509" y="1952216"/>
            <a:ext cx="3824938" cy="1403503"/>
          </a:xfrm>
          <a:prstGeom prst="doubleWave">
            <a:avLst/>
          </a:prstGeom>
          <a:solidFill>
            <a:srgbClr val="FCC0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Thảo</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nhóm</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phút</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12" name="TextBox 11">
            <a:extLst>
              <a:ext uri="{FF2B5EF4-FFF2-40B4-BE49-F238E27FC236}">
                <a16:creationId xmlns:a16="http://schemas.microsoft.com/office/drawing/2014/main" id="{70BA558A-CEF2-5B03-DD16-A030D96A5714}"/>
              </a:ext>
            </a:extLst>
          </p:cNvPr>
          <p:cNvSpPr txBox="1"/>
          <p:nvPr/>
        </p:nvSpPr>
        <p:spPr>
          <a:xfrm>
            <a:off x="793791" y="3661805"/>
            <a:ext cx="4580411" cy="17461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Em hãy nêu các bước và những điều cần chú ý khi lập kế hoạch chi tiêu.</a:t>
            </a:r>
            <a:endParaRPr kumimoji="0" lang="en-US" sz="32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66309303-64B8-5F33-9476-F4BB349C5188}"/>
              </a:ext>
            </a:extLst>
          </p:cNvPr>
          <p:cNvCxnSpPr/>
          <p:nvPr/>
        </p:nvCxnSpPr>
        <p:spPr>
          <a:xfrm>
            <a:off x="5621036" y="1834410"/>
            <a:ext cx="0" cy="473117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62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3" name="TextBox 2">
            <a:extLst>
              <a:ext uri="{FF2B5EF4-FFF2-40B4-BE49-F238E27FC236}">
                <a16:creationId xmlns:a16="http://schemas.microsoft.com/office/drawing/2014/main" id="{861030F5-5FF0-C4A3-7F12-B1644B4BAC52}"/>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4064AC4C-32F0-2A2F-4488-BEF04F7969A2}"/>
              </a:ext>
            </a:extLst>
          </p:cNvPr>
          <p:cNvSpPr/>
          <p:nvPr/>
        </p:nvSpPr>
        <p:spPr>
          <a:xfrm>
            <a:off x="367937" y="686454"/>
            <a:ext cx="11456126" cy="599519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1: Xác định mục tiêu và thời hạn thực hiện dựa trên nguồn lực hiện có:</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Mục tiêu: Cân đối thu, chi; chi không vượt quá thu.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khoản tiết kiệm chi cho dịp đặc biệt.</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2: Xác định các khoản cần chi:</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cố định đáp ứng nhu cầu thiết yếu.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cần thiết nhưng có thể linh hoạt.</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phát sinh.</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3: Thiết lập quy tắc thu, chi:</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Cân đối thu, chi.</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Tiết kiệm: Cắt giảm chi không thiết yếu, không cắt giảm chi thiết yếu.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4: Thực hiện kế hoạch chi tiêu:</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tiêu hợp lí thực hiện đúng kế hoạch đã vạch ra.</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Cân nhắc thật kĩ trước khi chi tiền.</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5: Kiểm tra và điều chỉnh kế hoạch chi tiêu:</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Phải kiểm soát việc chi tiêu.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nhu cầu thực tế thay đổi, phải cập nhật và điều chỉnh kế hoạch.</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8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barn(inVertical)">
                                      <p:cBhvr>
                                        <p:cTn id="13" dur="500"/>
                                        <p:tgtEl>
                                          <p:spTgt spid="5">
                                            <p:txEl>
                                              <p:pRg st="7" end="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barn(inVertical)">
                                      <p:cBhvr>
                                        <p:cTn id="16" dur="500"/>
                                        <p:tgtEl>
                                          <p:spTgt spid="5">
                                            <p:txEl>
                                              <p:pRg st="10" end="1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animEffect transition="in" filter="barn(inVertical)">
                                      <p:cBhvr>
                                        <p:cTn id="19" dur="500"/>
                                        <p:tgtEl>
                                          <p:spTgt spid="5">
                                            <p:txEl>
                                              <p:pRg st="13" end="1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barn(inVertical)">
                                      <p:cBhvr>
                                        <p:cTn id="49" dur="500"/>
                                        <p:tgtEl>
                                          <p:spTgt spid="5">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barn(inVertical)">
                                      <p:cBhvr>
                                        <p:cTn id="54" dur="500"/>
                                        <p:tgtEl>
                                          <p:spTgt spid="5">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barn(inVertical)">
                                      <p:cBhvr>
                                        <p:cTn id="59" dur="500"/>
                                        <p:tgtEl>
                                          <p:spTgt spid="5">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5">
                                            <p:txEl>
                                              <p:pRg st="12" end="12"/>
                                            </p:txEl>
                                          </p:spTgt>
                                        </p:tgtEl>
                                        <p:attrNameLst>
                                          <p:attrName>style.visibility</p:attrName>
                                        </p:attrNameLst>
                                      </p:cBhvr>
                                      <p:to>
                                        <p:strVal val="visible"/>
                                      </p:to>
                                    </p:set>
                                    <p:animEffect transition="in" filter="barn(inVertical)">
                                      <p:cBhvr>
                                        <p:cTn id="64" dur="500"/>
                                        <p:tgtEl>
                                          <p:spTgt spid="5">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5">
                                            <p:txEl>
                                              <p:pRg st="14" end="14"/>
                                            </p:txEl>
                                          </p:spTgt>
                                        </p:tgtEl>
                                        <p:attrNameLst>
                                          <p:attrName>style.visibility</p:attrName>
                                        </p:attrNameLst>
                                      </p:cBhvr>
                                      <p:to>
                                        <p:strVal val="visible"/>
                                      </p:to>
                                    </p:set>
                                    <p:animEffect transition="in" filter="barn(inVertical)">
                                      <p:cBhvr>
                                        <p:cTn id="69" dur="500"/>
                                        <p:tgtEl>
                                          <p:spTgt spid="5">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
                                            <p:txEl>
                                              <p:pRg st="15" end="15"/>
                                            </p:txEl>
                                          </p:spTgt>
                                        </p:tgtEl>
                                        <p:attrNameLst>
                                          <p:attrName>style.visibility</p:attrName>
                                        </p:attrNameLst>
                                      </p:cBhvr>
                                      <p:to>
                                        <p:strVal val="visible"/>
                                      </p:to>
                                    </p:set>
                                    <p:animEffect transition="in" filter="barn(inVertical)">
                                      <p:cBhvr>
                                        <p:cTn id="74"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6" name="Rectangle: Diagonal Corners Rounded 5">
            <a:extLst>
              <a:ext uri="{FF2B5EF4-FFF2-40B4-BE49-F238E27FC236}">
                <a16:creationId xmlns:a16="http://schemas.microsoft.com/office/drawing/2014/main" id="{0F896EBA-EAEF-9B9A-0733-7FE95C9CC925}"/>
              </a:ext>
            </a:extLst>
          </p:cNvPr>
          <p:cNvSpPr/>
          <p:nvPr/>
        </p:nvSpPr>
        <p:spPr>
          <a:xfrm>
            <a:off x="762734" y="1952900"/>
            <a:ext cx="10712986" cy="4140565"/>
          </a:xfrm>
          <a:prstGeom prst="round2DiagRect">
            <a:avLst/>
          </a:prstGeom>
          <a:solidFill>
            <a:schemeClr val="accent3">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1:</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Xác định mục tiêu và thời hạn thực hiện dựa trên nguồn lực hiện có.</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2:</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Xác định các khoản cần chi.</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3:</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Thiết lập quy tắc thu, chi.</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4:</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Thực hiện kế hoạch chi tiêu.</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5:</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Kiểm tra và điều chỉnh kế hoạch chi tiêu.</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6A9A7B6-7D84-86D1-A9FE-0677972B060F}"/>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658BE3DC-83B9-2E99-F2A6-4F6A8F33D41F}"/>
              </a:ext>
            </a:extLst>
          </p:cNvPr>
          <p:cNvSpPr txBox="1"/>
          <p:nvPr/>
        </p:nvSpPr>
        <p:spPr>
          <a:xfrm>
            <a:off x="1074282" y="567020"/>
            <a:ext cx="6165188"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cần thiết phải lập kế hoạch chi tiêu.</a:t>
            </a: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 lập kế hoạch chi tiêu.</a:t>
            </a:r>
          </a:p>
        </p:txBody>
      </p:sp>
    </p:spTree>
    <p:extLst>
      <p:ext uri="{BB962C8B-B14F-4D97-AF65-F5344CB8AC3E}">
        <p14:creationId xmlns:p14="http://schemas.microsoft.com/office/powerpoint/2010/main" val="7026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2900"/>
            <a:ext cx="12192000" cy="6858001"/>
          </a:xfrm>
          <a:prstGeom prst="rect">
            <a:avLst/>
          </a:prstGeom>
        </p:spPr>
      </p:pic>
      <p:sp>
        <p:nvSpPr>
          <p:cNvPr id="8" name="Flowchart: Alternate Process 7">
            <a:extLst>
              <a:ext uri="{FF2B5EF4-FFF2-40B4-BE49-F238E27FC236}">
                <a16:creationId xmlns:a16="http://schemas.microsoft.com/office/drawing/2014/main" id="{323C8507-00F9-614E-48EB-E7C16E4C3BDD}"/>
              </a:ext>
            </a:extLst>
          </p:cNvPr>
          <p:cNvSpPr/>
          <p:nvPr/>
        </p:nvSpPr>
        <p:spPr>
          <a:xfrm>
            <a:off x="1410787" y="3363686"/>
            <a:ext cx="9836332" cy="3135086"/>
          </a:xfrm>
          <a:prstGeom prst="flowChartAlternate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D8B228-42D1-E3A4-6B16-9B64097569A1}"/>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BBE241EC-A9C3-4BEB-F647-AD8B790A6DF3}"/>
              </a:ext>
            </a:extLst>
          </p:cNvPr>
          <p:cNvSpPr txBox="1"/>
          <p:nvPr/>
        </p:nvSpPr>
        <p:spPr>
          <a:xfrm>
            <a:off x="1074282" y="567020"/>
            <a:ext cx="6165188"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cần thiết phải lập kế hoạch chi tiêu.</a:t>
            </a: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 lập kế hoạch chi tiêu.</a:t>
            </a:r>
          </a:p>
        </p:txBody>
      </p:sp>
      <p:sp>
        <p:nvSpPr>
          <p:cNvPr id="10" name="Double Wave 9">
            <a:extLst>
              <a:ext uri="{FF2B5EF4-FFF2-40B4-BE49-F238E27FC236}">
                <a16:creationId xmlns:a16="http://schemas.microsoft.com/office/drawing/2014/main" id="{EBF3F6A1-8F5C-15C1-B68B-DDB389DD3B2E}"/>
              </a:ext>
            </a:extLst>
          </p:cNvPr>
          <p:cNvSpPr/>
          <p:nvPr/>
        </p:nvSpPr>
        <p:spPr>
          <a:xfrm>
            <a:off x="4365984" y="1952216"/>
            <a:ext cx="3824938" cy="1403503"/>
          </a:xfrm>
          <a:prstGeom prst="doubleWave">
            <a:avLst/>
          </a:prstGeom>
          <a:solidFill>
            <a:srgbClr val="FCC0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nhân</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(5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phút</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0569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3" name="TextBox 2">
            <a:extLst>
              <a:ext uri="{FF2B5EF4-FFF2-40B4-BE49-F238E27FC236}">
                <a16:creationId xmlns:a16="http://schemas.microsoft.com/office/drawing/2014/main" id="{41657742-87F4-F448-8028-7708C30852A6}"/>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2" name="Picture 1">
            <a:extLst>
              <a:ext uri="{FF2B5EF4-FFF2-40B4-BE49-F238E27FC236}">
                <a16:creationId xmlns:a16="http://schemas.microsoft.com/office/drawing/2014/main" id="{AF18BD44-FDB7-8037-4F46-D69A6559C1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111" y="1136469"/>
            <a:ext cx="5892535" cy="5619851"/>
          </a:xfrm>
          <a:prstGeom prst="rect">
            <a:avLst/>
          </a:prstGeom>
          <a:noFill/>
        </p:spPr>
      </p:pic>
      <p:pic>
        <p:nvPicPr>
          <p:cNvPr id="7" name="Picture 6">
            <a:extLst>
              <a:ext uri="{FF2B5EF4-FFF2-40B4-BE49-F238E27FC236}">
                <a16:creationId xmlns:a16="http://schemas.microsoft.com/office/drawing/2014/main" id="{2C8129BF-AE0C-81AA-47FA-ADC29E637B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302" y="1502230"/>
            <a:ext cx="4966767" cy="4963884"/>
          </a:xfrm>
          <a:prstGeom prst="rect">
            <a:avLst/>
          </a:prstGeom>
          <a:noFill/>
        </p:spPr>
      </p:pic>
    </p:spTree>
    <p:extLst>
      <p:ext uri="{BB962C8B-B14F-4D97-AF65-F5344CB8AC3E}">
        <p14:creationId xmlns:p14="http://schemas.microsoft.com/office/powerpoint/2010/main" val="404007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1094</Words>
  <PresentationFormat>Widescreen</PresentationFormat>
  <Paragraphs>96</Paragraphs>
  <Slides>16</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.VnTime</vt:lpstr>
      <vt:lpstr>Arial</vt:lpstr>
      <vt:lpstr>Calibri</vt:lpstr>
      <vt:lpstr>Calibri Light</vt:lpstr>
      <vt:lpstr>Time New Roman</vt:lpstr>
      <vt:lpstr>Times New Roman</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2023-07-28T08:48:10Z</dcterms:created>
  <dcterms:modified xsi:type="dcterms:W3CDTF">2023-08-14T04:57:06Z</dcterms:modified>
</cp:coreProperties>
</file>