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1" r:id="rId2"/>
    <p:sldId id="302" r:id="rId3"/>
    <p:sldId id="335" r:id="rId4"/>
    <p:sldId id="304" r:id="rId5"/>
    <p:sldId id="336" r:id="rId6"/>
    <p:sldId id="305" r:id="rId7"/>
    <p:sldId id="337" r:id="rId8"/>
    <p:sldId id="332" r:id="rId9"/>
    <p:sldId id="338" r:id="rId10"/>
    <p:sldId id="339" r:id="rId11"/>
    <p:sldId id="340" r:id="rId12"/>
    <p:sldId id="341" r:id="rId13"/>
    <p:sldId id="342" r:id="rId14"/>
    <p:sldId id="350" r:id="rId15"/>
    <p:sldId id="310" r:id="rId16"/>
    <p:sldId id="343" r:id="rId17"/>
    <p:sldId id="344" r:id="rId18"/>
    <p:sldId id="345" r:id="rId19"/>
    <p:sldId id="346" r:id="rId20"/>
    <p:sldId id="347" r:id="rId21"/>
    <p:sldId id="349" r:id="rId22"/>
    <p:sldId id="333" r:id="rId23"/>
    <p:sldId id="334" r:id="rId24"/>
  </p:sldIdLst>
  <p:sldSz cx="24387175" cy="13716000"/>
  <p:notesSz cx="6858000" cy="9144000"/>
  <p:custDataLst>
    <p:tags r:id="rId2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9290" autoAdjust="0"/>
  </p:normalViewPr>
  <p:slideViewPr>
    <p:cSldViewPr>
      <p:cViewPr varScale="1">
        <p:scale>
          <a:sx n="40" d="100"/>
          <a:sy n="40" d="100"/>
        </p:scale>
        <p:origin x="144" y="60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9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94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1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18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2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0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0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383587" y="333375"/>
            <a:ext cx="1440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kern="12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HỆ TỌA ĐỘ TRONG KHÔNG GIAN – </a:t>
            </a:r>
            <a:r>
              <a:rPr lang="en-US" sz="4800" b="1" kern="1200" dirty="0" err="1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4800" b="1" kern="120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endParaRPr lang="en-US" sz="4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06359" y="276523"/>
            <a:ext cx="23214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.emf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66.png"/><Relationship Id="rId5" Type="http://schemas.openxmlformats.org/officeDocument/2006/relationships/image" Target="../media/image53.png"/><Relationship Id="rId10" Type="http://schemas.openxmlformats.org/officeDocument/2006/relationships/image" Target="../media/image65.png"/><Relationship Id="rId4" Type="http://schemas.openxmlformats.org/officeDocument/2006/relationships/image" Target="../media/image52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.emf"/><Relationship Id="rId3" Type="http://schemas.openxmlformats.org/officeDocument/2006/relationships/image" Target="../media/image51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72.png"/><Relationship Id="rId5" Type="http://schemas.openxmlformats.org/officeDocument/2006/relationships/image" Target="../media/image53.png"/><Relationship Id="rId10" Type="http://schemas.openxmlformats.org/officeDocument/2006/relationships/image" Target="../media/image71.png"/><Relationship Id="rId4" Type="http://schemas.openxmlformats.org/officeDocument/2006/relationships/image" Target="../media/image52.pn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.emf"/><Relationship Id="rId3" Type="http://schemas.openxmlformats.org/officeDocument/2006/relationships/image" Target="../media/image5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79.png"/><Relationship Id="rId5" Type="http://schemas.openxmlformats.org/officeDocument/2006/relationships/image" Target="../media/image53.png"/><Relationship Id="rId10" Type="http://schemas.openxmlformats.org/officeDocument/2006/relationships/image" Target="../media/image78.png"/><Relationship Id="rId4" Type="http://schemas.openxmlformats.org/officeDocument/2006/relationships/image" Target="../media/image5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51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86.png"/><Relationship Id="rId5" Type="http://schemas.openxmlformats.org/officeDocument/2006/relationships/image" Target="../media/image53.png"/><Relationship Id="rId10" Type="http://schemas.openxmlformats.org/officeDocument/2006/relationships/image" Target="../media/image85.png"/><Relationship Id="rId4" Type="http://schemas.openxmlformats.org/officeDocument/2006/relationships/image" Target="../media/image52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91.png"/><Relationship Id="rId3" Type="http://schemas.openxmlformats.org/officeDocument/2006/relationships/image" Target="../media/image51.png"/><Relationship Id="rId7" Type="http://schemas.openxmlformats.org/officeDocument/2006/relationships/image" Target="../media/image88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89.png"/><Relationship Id="rId5" Type="http://schemas.openxmlformats.org/officeDocument/2006/relationships/image" Target="../media/image53.png"/><Relationship Id="rId15" Type="http://schemas.openxmlformats.org/officeDocument/2006/relationships/image" Target="../media/image93.png"/><Relationship Id="rId10" Type="http://schemas.openxmlformats.org/officeDocument/2006/relationships/image" Target="../media/image86.png"/><Relationship Id="rId4" Type="http://schemas.openxmlformats.org/officeDocument/2006/relationships/image" Target="../media/image52.png"/><Relationship Id="rId9" Type="http://schemas.openxmlformats.org/officeDocument/2006/relationships/image" Target="../media/image85.png"/><Relationship Id="rId1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2504" y="-30046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r>
              <a:rPr lang="en-US" b="1" dirty="0"/>
              <a:t>IV. PHƯƠNG TRÌNH MẶT CẦU.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560908" y="1713662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6987" y="2687375"/>
            <a:ext cx="21446798" cy="246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72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72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 </a:t>
            </a:r>
          </a:p>
          <a:p>
            <a:pPr algn="ctr">
              <a:spcBef>
                <a:spcPts val="1200"/>
              </a:spcBef>
            </a:pPr>
            <a:r>
              <a:rPr lang="en-US" sz="72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 TỌA ĐỘ TRONG KHÔNG GIAN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Rounded Rectangle 30"/>
          <p:cNvSpPr/>
          <p:nvPr/>
        </p:nvSpPr>
        <p:spPr>
          <a:xfrm>
            <a:off x="3168655" y="7924800"/>
            <a:ext cx="17128774" cy="45066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608671" y="8091284"/>
            <a:ext cx="14851072" cy="907202"/>
            <a:chOff x="7459670" y="7543799"/>
            <a:chExt cx="14851072" cy="907203"/>
          </a:xfrm>
        </p:grpSpPr>
        <p:sp>
          <p:nvSpPr>
            <p:cNvPr id="64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8" name="Round Same Side Corner Rectangle 6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9" name="TextBox 32"/>
                <p:cNvSpPr txBox="1"/>
                <p:nvPr/>
              </p:nvSpPr>
              <p:spPr>
                <a:xfrm>
                  <a:off x="7671730" y="7640053"/>
                  <a:ext cx="9829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3594358" y="9601200"/>
            <a:ext cx="16447829" cy="861774"/>
            <a:chOff x="644526" y="2766774"/>
            <a:chExt cx="16447829" cy="861774"/>
          </a:xfrm>
        </p:grpSpPr>
        <p:sp>
          <p:nvSpPr>
            <p:cNvPr id="53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TextBox 38"/>
            <p:cNvSpPr txBox="1"/>
            <p:nvPr/>
          </p:nvSpPr>
          <p:spPr>
            <a:xfrm>
              <a:off x="844712" y="2795826"/>
              <a:ext cx="8386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</p:grpSp>
      <p:sp>
        <p:nvSpPr>
          <p:cNvPr id="154" name="TextBox 22"/>
          <p:cNvSpPr txBox="1"/>
          <p:nvPr/>
        </p:nvSpPr>
        <p:spPr>
          <a:xfrm>
            <a:off x="1373187" y="5774418"/>
            <a:ext cx="21438121" cy="1107965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BÀI 1. HỆ TỌA ĐỘ TRONG KHÔNG GIAN  - </a:t>
            </a:r>
            <a:r>
              <a:rPr lang="vi-VN" sz="6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TIẾT 2</a:t>
            </a:r>
            <a:endParaRPr lang="en-US" sz="6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90782" y="10896136"/>
            <a:ext cx="16447829" cy="861774"/>
            <a:chOff x="644526" y="2766774"/>
            <a:chExt cx="16447829" cy="861774"/>
          </a:xfrm>
        </p:grpSpPr>
        <p:sp>
          <p:nvSpPr>
            <p:cNvPr id="28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TextBox 38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988" y="1780282"/>
            <a:ext cx="19659599" cy="1015663"/>
            <a:chOff x="-288924" y="1892299"/>
            <a:chExt cx="19659599" cy="1015661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675" y="1913523"/>
              <a:ext cx="995785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7561" y="1892299"/>
              <a:ext cx="17283114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CẦU.</a:t>
              </a:r>
              <a:endParaRPr lang="en-US" sz="60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0176" y="2872442"/>
            <a:ext cx="15790611" cy="861774"/>
            <a:chOff x="644526" y="2766774"/>
            <a:chExt cx="15790611" cy="861774"/>
          </a:xfrm>
        </p:grpSpPr>
        <p:sp>
          <p:nvSpPr>
            <p:cNvPr id="29" name="TextBox 28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</p:grpSp>
      <p:grpSp>
        <p:nvGrpSpPr>
          <p:cNvPr id="55" name="Group 10"/>
          <p:cNvGrpSpPr/>
          <p:nvPr/>
        </p:nvGrpSpPr>
        <p:grpSpPr>
          <a:xfrm>
            <a:off x="925204" y="8272298"/>
            <a:ext cx="22259934" cy="4681701"/>
            <a:chOff x="1270511" y="5884231"/>
            <a:chExt cx="21819676" cy="5858456"/>
          </a:xfrm>
        </p:grpSpPr>
        <p:sp>
          <p:nvSpPr>
            <p:cNvPr id="56" name="Rounded Rectangle 55"/>
            <p:cNvSpPr/>
            <p:nvPr/>
          </p:nvSpPr>
          <p:spPr>
            <a:xfrm>
              <a:off x="1272210" y="6139007"/>
              <a:ext cx="21817977" cy="560368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60"/>
            <p:cNvGrpSpPr/>
            <p:nvPr/>
          </p:nvGrpSpPr>
          <p:grpSpPr>
            <a:xfrm>
              <a:off x="1270511" y="5884231"/>
              <a:ext cx="3667134" cy="1126534"/>
              <a:chOff x="1224541" y="6322798"/>
              <a:chExt cx="3667134" cy="1126534"/>
            </a:xfrm>
          </p:grpSpPr>
          <p:sp>
            <p:nvSpPr>
              <p:cNvPr id="103" name="Freeform 20"/>
              <p:cNvSpPr>
                <a:spLocks/>
              </p:cNvSpPr>
              <p:nvPr/>
            </p:nvSpPr>
            <p:spPr bwMode="auto">
              <a:xfrm rot="16200000" flipV="1">
                <a:off x="2778769" y="5340283"/>
                <a:ext cx="10313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295717" y="6322799"/>
                <a:ext cx="2595958" cy="112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Round Diagonal Corner Rectangle 10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5"/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501902" cy="95937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729315" y="3755459"/>
            <a:ext cx="22514682" cy="4038601"/>
            <a:chOff x="1108905" y="1600200"/>
            <a:chExt cx="22514682" cy="4038601"/>
          </a:xfrm>
        </p:grpSpPr>
        <p:grpSp>
          <p:nvGrpSpPr>
            <p:cNvPr id="108" name="Group 54"/>
            <p:cNvGrpSpPr/>
            <p:nvPr/>
          </p:nvGrpSpPr>
          <p:grpSpPr>
            <a:xfrm>
              <a:off x="1108905" y="1600200"/>
              <a:ext cx="22514682" cy="4038601"/>
              <a:chOff x="1268078" y="3405486"/>
              <a:chExt cx="21841827" cy="3041649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1268078" y="3790950"/>
                <a:ext cx="21841827" cy="265618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67"/>
              <p:cNvGrpSpPr/>
              <p:nvPr/>
            </p:nvGrpSpPr>
            <p:grpSpPr>
              <a:xfrm>
                <a:off x="1268078" y="3405486"/>
                <a:ext cx="3261785" cy="940513"/>
                <a:chOff x="1311958" y="3405486"/>
                <a:chExt cx="3261785" cy="940513"/>
              </a:xfrm>
            </p:grpSpPr>
            <p:sp>
              <p:nvSpPr>
                <p:cNvPr id="11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250671" y="3527166"/>
                  <a:ext cx="2323072" cy="625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  <p:grpSp>
              <p:nvGrpSpPr>
                <p:cNvPr id="11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15" name="Rectangle 11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1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2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1723133" y="3078050"/>
                  <a:ext cx="18324130" cy="2325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800" b="1" dirty="0">
                      <a:solidFill>
                        <a:srgbClr val="7030A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phương trình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</m:d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𝒎𝒙</m:t>
                      </m:r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𝒎𝒛</m:t>
                      </m:r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vi-VN" sz="4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vi-VN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nl-NL" sz="4800" b="1" dirty="0">
                      <a:solidFill>
                        <a:srgbClr val="7030A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</a:p>
                <a:p>
                  <a:r>
                    <a:rPr lang="nl-NL" sz="4800" b="1" dirty="0">
                      <a:solidFill>
                        <a:srgbClr val="7030A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Tìm tất cả các giá trị của tham số 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𝒎</m:t>
                      </m:r>
                    </m:oMath>
                  </a14:m>
                  <a:r>
                    <a:rPr lang="nl-NL" sz="4800" b="1" dirty="0">
                      <a:solidFill>
                        <a:srgbClr val="7030A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để </a:t>
                  </a:r>
                  <a14:m>
                    <m:oMath xmlns:m="http://schemas.openxmlformats.org/officeDocument/2006/math">
                      <m:r>
                        <a:rPr lang="nl-NL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nl-NL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𝑺</m:t>
                      </m:r>
                      <m:r>
                        <a:rPr lang="nl-NL" sz="4800" b="1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800" b="1" dirty="0">
                      <a:solidFill>
                        <a:srgbClr val="7030A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một mặt cầu.</a:t>
                  </a:r>
                  <a:endParaRPr lang="en-US" sz="4800" b="1" dirty="0">
                    <a:solidFill>
                      <a:srgbClr val="7030A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133" y="3078050"/>
                  <a:ext cx="18324130" cy="232506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97" t="-6021" b="-12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1397495" y="9318610"/>
                <a:ext cx="20734881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5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55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55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5500" i="1">
                        <a:latin typeface="Cambria Math"/>
                      </a:rPr>
                      <m:t>𝑎</m:t>
                    </m:r>
                    <m:r>
                      <a:rPr lang="fr-FR" sz="5500" i="1">
                        <a:latin typeface="Cambria Math"/>
                      </a:rPr>
                      <m:t>=−2</m:t>
                    </m:r>
                    <m:r>
                      <a:rPr lang="fr-FR" sz="5500" i="1">
                        <a:latin typeface="Cambria Math"/>
                      </a:rPr>
                      <m:t>𝑚</m:t>
                    </m:r>
                    <m:r>
                      <a:rPr lang="fr-FR" sz="5500" i="1">
                        <a:latin typeface="Cambria Math"/>
                      </a:rPr>
                      <m:t>;</m:t>
                    </m:r>
                    <m:r>
                      <a:rPr lang="fr-FR" sz="5500" i="1">
                        <a:latin typeface="Cambria Math"/>
                      </a:rPr>
                      <m:t>𝑏</m:t>
                    </m:r>
                    <m:r>
                      <a:rPr lang="fr-FR" sz="5500" i="1">
                        <a:latin typeface="Cambria Math"/>
                      </a:rPr>
                      <m:t>=</m:t>
                    </m:r>
                    <m:r>
                      <a:rPr lang="fr-FR" sz="5500" i="1">
                        <a:latin typeface="Cambria Math"/>
                      </a:rPr>
                      <m:t>𝑚</m:t>
                    </m:r>
                    <m:r>
                      <a:rPr lang="fr-FR" sz="5500" i="1">
                        <a:latin typeface="Cambria Math"/>
                      </a:rPr>
                      <m:t>+1;</m:t>
                    </m:r>
                    <m:r>
                      <a:rPr lang="fr-FR" sz="5500" i="1">
                        <a:latin typeface="Cambria Math"/>
                      </a:rPr>
                      <m:t>𝑐</m:t>
                    </m:r>
                    <m:r>
                      <a:rPr lang="fr-FR" sz="5500" i="1">
                        <a:latin typeface="Cambria Math"/>
                      </a:rPr>
                      <m:t>=</m:t>
                    </m:r>
                    <m:r>
                      <a:rPr lang="fr-FR" sz="5500" i="1">
                        <a:latin typeface="Cambria Math"/>
                      </a:rPr>
                      <m:t>𝑚</m:t>
                    </m:r>
                    <m:r>
                      <a:rPr lang="fr-FR" sz="5500" i="1">
                        <a:latin typeface="Cambria Math"/>
                      </a:rPr>
                      <m:t>;</m:t>
                    </m:r>
                    <m:r>
                      <a:rPr lang="fr-FR" sz="5500" i="1">
                        <a:latin typeface="Cambria Math"/>
                      </a:rPr>
                      <m:t>𝑑</m:t>
                    </m:r>
                    <m:r>
                      <a:rPr lang="fr-FR" sz="5500" i="1">
                        <a:latin typeface="Cambria Math"/>
                      </a:rPr>
                      <m:t>=5</m:t>
                    </m:r>
                    <m:sSup>
                      <m:sSupPr>
                        <m:ctrlPr>
                          <a:rPr lang="en-US" sz="55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55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sz="55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5500" i="1">
                        <a:latin typeface="Cambria Math"/>
                      </a:rPr>
                      <m:t>+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fr-FR" sz="55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55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55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(S) là </a:t>
                </a:r>
                <a:r>
                  <a:rPr lang="fr-FR" sz="55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fr-FR" sz="55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5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fr-FR" sz="55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5500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</a:t>
                </a:r>
                <a:r>
                  <a:rPr lang="fr-FR" sz="55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55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55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55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5500" i="1">
                        <a:latin typeface="Cambria Math"/>
                      </a:rPr>
                      <m:t>−</m:t>
                    </m:r>
                    <m:r>
                      <a:rPr lang="en-US" sz="5500" i="1">
                        <a:latin typeface="Cambria Math"/>
                      </a:rPr>
                      <m:t>𝑑</m:t>
                    </m:r>
                    <m:r>
                      <a:rPr lang="en-US" sz="5500" i="1">
                        <a:latin typeface="Cambria Math"/>
                      </a:rPr>
                      <m:t>&gt;0 </m:t>
                    </m:r>
                  </m:oMath>
                </a14:m>
                <a:endParaRPr lang="en-US" sz="55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fr-FR" sz="5500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fr-FR" sz="55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55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5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fr-FR" sz="5500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fr-FR" sz="55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55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55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fr-FR" sz="55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5500" i="1">
                          <a:latin typeface="Cambria Math"/>
                        </a:rPr>
                        <m:t>−</m:t>
                      </m:r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55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fr-FR" sz="55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5500" i="1">
                          <a:latin typeface="Cambria Math"/>
                        </a:rPr>
                        <m:t>−</m:t>
                      </m:r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fr-FR" sz="5500" i="1">
                          <a:latin typeface="Cambria Math"/>
                        </a:rPr>
                        <m:t>&gt;0 </m:t>
                      </m:r>
                      <m:r>
                        <a:rPr lang="fr-FR" sz="5500">
                          <a:latin typeface="Cambria Math"/>
                          <a:ea typeface="Cambria Math" panose="02040503050406030204" pitchFamily="18" charset="0"/>
                          <a:sym typeface="Symbol"/>
                        </a:rPr>
                        <m:t>⇔</m:t>
                      </m:r>
                      <m:r>
                        <a:rPr lang="fr-FR" sz="550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55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fr-FR" sz="55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fr-FR" sz="5500" i="1">
                          <a:latin typeface="Cambria Math"/>
                        </a:rPr>
                        <m:t>𝑚</m:t>
                      </m:r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fr-FR" sz="5500" i="1">
                          <a:latin typeface="Cambria Math"/>
                        </a:rPr>
                        <m:t>&gt;0 </m:t>
                      </m:r>
                    </m:oMath>
                  </m:oMathPara>
                </a14:m>
                <a:endParaRPr lang="en-US" sz="5500" i="1" dirty="0"/>
              </a:p>
              <a:p>
                <a14:m>
                  <m:oMath xmlns:m="http://schemas.openxmlformats.org/officeDocument/2006/math">
                    <m:r>
                      <a:rPr lang="fr-FR" sz="5500">
                        <a:latin typeface="Cambria Math"/>
                      </a:rPr>
                      <m:t> </m:t>
                    </m:r>
                    <m:r>
                      <a:rPr lang="fr-FR" sz="5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fr-FR" sz="5500" i="1">
                        <a:latin typeface="Cambria Math"/>
                      </a:rPr>
                      <m:t>𝑚</m:t>
                    </m:r>
                    <m:r>
                      <a:rPr lang="fr-FR" sz="5500" i="1">
                        <a:latin typeface="Cambria Math"/>
                      </a:rPr>
                      <m:t>&lt;−4 </m:t>
                    </m:r>
                    <m:r>
                      <a:rPr lang="fr-FR" sz="5500" i="1">
                        <a:latin typeface="Cambria Math"/>
                      </a:rPr>
                      <m:t>h𝑜</m:t>
                    </m:r>
                    <m:r>
                      <a:rPr lang="fr-FR" sz="5500" i="1">
                        <a:latin typeface="Cambria Math"/>
                      </a:rPr>
                      <m:t>ặ</m:t>
                    </m:r>
                    <m:r>
                      <a:rPr lang="fr-FR" sz="5500" i="1">
                        <a:latin typeface="Cambria Math"/>
                      </a:rPr>
                      <m:t>𝑐</m:t>
                    </m:r>
                    <m:r>
                      <a:rPr lang="fr-FR" sz="5500" i="1">
                        <a:latin typeface="Cambria Math"/>
                      </a:rPr>
                      <m:t> </m:t>
                    </m:r>
                    <m:r>
                      <a:rPr lang="fr-FR" sz="5500" i="1">
                        <a:latin typeface="Cambria Math"/>
                      </a:rPr>
                      <m:t>𝑚</m:t>
                    </m:r>
                    <m:r>
                      <a:rPr lang="fr-FR" sz="5500" i="1">
                        <a:latin typeface="Cambria Math"/>
                      </a:rPr>
                      <m:t>&gt;2.  </m:t>
                    </m:r>
                    <m:r>
                      <a:rPr lang="fr-FR" sz="5500">
                        <a:latin typeface="Cambria Math"/>
                      </a:rPr>
                      <m:t> </m:t>
                    </m:r>
                  </m:oMath>
                </a14:m>
                <a:r>
                  <a:rPr lang="en-US" sz="55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495" y="9318610"/>
                <a:ext cx="20734881" cy="3477875"/>
              </a:xfrm>
              <a:prstGeom prst="rect">
                <a:avLst/>
              </a:prstGeom>
              <a:blipFill rotWithShape="0">
                <a:blip r:embed="rId3"/>
                <a:stretch>
                  <a:fillRect l="-1587"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2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988" y="1780282"/>
            <a:ext cx="19659599" cy="1015663"/>
            <a:chOff x="-288924" y="1892299"/>
            <a:chExt cx="19659599" cy="1015661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675" y="1913523"/>
              <a:ext cx="995785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7561" y="1892299"/>
              <a:ext cx="17283114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CẦU.</a:t>
              </a:r>
              <a:endParaRPr lang="en-US" sz="60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0176" y="2872442"/>
            <a:ext cx="15790611" cy="861774"/>
            <a:chOff x="644526" y="2766774"/>
            <a:chExt cx="15790611" cy="861774"/>
          </a:xfrm>
        </p:grpSpPr>
        <p:sp>
          <p:nvSpPr>
            <p:cNvPr id="29" name="TextBox 28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</p:grpSp>
      <p:grpSp>
        <p:nvGrpSpPr>
          <p:cNvPr id="51" name="Group 10"/>
          <p:cNvGrpSpPr/>
          <p:nvPr/>
        </p:nvGrpSpPr>
        <p:grpSpPr>
          <a:xfrm>
            <a:off x="929672" y="9470569"/>
            <a:ext cx="22259934" cy="3758321"/>
            <a:chOff x="1270511" y="5884231"/>
            <a:chExt cx="21819676" cy="4702983"/>
          </a:xfrm>
        </p:grpSpPr>
        <p:sp>
          <p:nvSpPr>
            <p:cNvPr id="52" name="Rounded Rectangle 51"/>
            <p:cNvSpPr/>
            <p:nvPr/>
          </p:nvSpPr>
          <p:spPr>
            <a:xfrm>
              <a:off x="1272210" y="6139010"/>
              <a:ext cx="21817977" cy="44482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60"/>
            <p:cNvGrpSpPr/>
            <p:nvPr/>
          </p:nvGrpSpPr>
          <p:grpSpPr>
            <a:xfrm>
              <a:off x="1270511" y="5884231"/>
              <a:ext cx="3667134" cy="1126534"/>
              <a:chOff x="1224541" y="6322798"/>
              <a:chExt cx="3667134" cy="1126534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16200000" flipV="1">
                <a:off x="2778769" y="5340283"/>
                <a:ext cx="10313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5717" y="6322799"/>
                <a:ext cx="2595958" cy="112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501902" cy="95937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611187" y="3878098"/>
            <a:ext cx="22895682" cy="4665304"/>
            <a:chOff x="1108905" y="1600200"/>
            <a:chExt cx="22895682" cy="4665304"/>
          </a:xfrm>
        </p:grpSpPr>
        <p:grpSp>
          <p:nvGrpSpPr>
            <p:cNvPr id="62" name="Group 54"/>
            <p:cNvGrpSpPr/>
            <p:nvPr/>
          </p:nvGrpSpPr>
          <p:grpSpPr>
            <a:xfrm>
              <a:off x="1108905" y="1600200"/>
              <a:ext cx="22895682" cy="4665304"/>
              <a:chOff x="1268078" y="3405486"/>
              <a:chExt cx="21841827" cy="3513647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268078" y="3790950"/>
                <a:ext cx="21841827" cy="312818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67"/>
              <p:cNvGrpSpPr/>
              <p:nvPr/>
            </p:nvGrpSpPr>
            <p:grpSpPr>
              <a:xfrm>
                <a:off x="1268078" y="3405486"/>
                <a:ext cx="3261785" cy="940513"/>
                <a:chOff x="1311958" y="3405486"/>
                <a:chExt cx="3261785" cy="940513"/>
              </a:xfrm>
            </p:grpSpPr>
            <p:sp>
              <p:nvSpPr>
                <p:cNvPr id="66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250671" y="3527166"/>
                  <a:ext cx="2323072" cy="625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  <p:grpSp>
              <p:nvGrpSpPr>
                <p:cNvPr id="68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0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1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2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4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5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1108905" y="2879961"/>
                  <a:ext cx="22895682" cy="33855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200" i="1">
                          <a:latin typeface="Cambria Math"/>
                        </a:rPr>
                        <m:t>𝑂𝑥𝑦𝑧</m:t>
                      </m:r>
                      <m:r>
                        <a:rPr lang="en-US" sz="5200" i="1">
                          <a:latin typeface="Cambria Math"/>
                        </a:rPr>
                        <m:t>. </m:t>
                      </m:r>
                    </m:oMath>
                  </a14:m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Lập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cầu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trường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hợp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sau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a) Có tâm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1;−2;3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có bán kính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𝑅</m:t>
                      </m:r>
                      <m:r>
                        <a:rPr lang="nl-NL" sz="5400" i="1">
                          <a:latin typeface="Cambria Math"/>
                        </a:rPr>
                        <m:t>=5</m:t>
                      </m:r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;</a:t>
                  </a:r>
                  <a:endPara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b) Có đường kính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𝐴𝐵</m:t>
                      </m:r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4;−3;7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2;1;3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;</a:t>
                  </a:r>
                  <a:endPara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c) Đi qua điểm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5;−2;1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có tâm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3;−3;1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905" y="2879961"/>
                  <a:ext cx="22895682" cy="338554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38" t="-4856" r="-213" b="-9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574656" y="11004416"/>
                <a:ext cx="21614950" cy="177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latin typeface="Cambria Math"/>
                          </a:rPr>
                          <m:t>1;−2;3</m:t>
                        </m:r>
                      </m:e>
                    </m:d>
                  </m:oMath>
                </a14:m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có bán kính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/>
                      </a:rPr>
                      <m:t>𝑅</m:t>
                    </m:r>
                    <m:r>
                      <a:rPr lang="nl-NL" sz="5400" i="1">
                        <a:latin typeface="Cambria Math"/>
                      </a:rPr>
                      <m:t>=5</m:t>
                    </m:r>
                  </m:oMath>
                </a14:m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phương trình là</a:t>
                </a:r>
                <a:endParaRPr lang="en-US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5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sz="54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nl-NL" sz="5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5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5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sz="54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nl-NL" sz="5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5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54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nl-NL" sz="5400" i="1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nl-NL" sz="5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nl-NL" sz="5400" i="1">
                          <a:latin typeface="Cambria Math"/>
                        </a:rPr>
                        <m:t>=25.</m:t>
                      </m:r>
                    </m:oMath>
                  </m:oMathPara>
                </a14:m>
                <a:endParaRPr lang="en-US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56" y="11004416"/>
                <a:ext cx="21614950" cy="1773049"/>
              </a:xfrm>
              <a:prstGeom prst="rect">
                <a:avLst/>
              </a:prstGeom>
              <a:blipFill rotWithShape="0">
                <a:blip r:embed="rId3"/>
                <a:stretch>
                  <a:fillRect l="-1495" t="-10309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6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988" y="1780282"/>
            <a:ext cx="19659599" cy="1015663"/>
            <a:chOff x="-288924" y="1892299"/>
            <a:chExt cx="19659599" cy="1015661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675" y="1913523"/>
              <a:ext cx="995785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7561" y="1892299"/>
              <a:ext cx="17283114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CẦU.</a:t>
              </a:r>
              <a:endParaRPr lang="en-US" sz="60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0176" y="2872442"/>
            <a:ext cx="15790611" cy="861774"/>
            <a:chOff x="644526" y="2766774"/>
            <a:chExt cx="15790611" cy="861774"/>
          </a:xfrm>
        </p:grpSpPr>
        <p:sp>
          <p:nvSpPr>
            <p:cNvPr id="29" name="TextBox 28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</p:grpSp>
      <p:grpSp>
        <p:nvGrpSpPr>
          <p:cNvPr id="51" name="Group 10"/>
          <p:cNvGrpSpPr/>
          <p:nvPr/>
        </p:nvGrpSpPr>
        <p:grpSpPr>
          <a:xfrm>
            <a:off x="877013" y="8830602"/>
            <a:ext cx="22259934" cy="4351998"/>
            <a:chOff x="1270511" y="5884231"/>
            <a:chExt cx="21819676" cy="4702983"/>
          </a:xfrm>
        </p:grpSpPr>
        <p:sp>
          <p:nvSpPr>
            <p:cNvPr id="52" name="Rounded Rectangle 51"/>
            <p:cNvSpPr/>
            <p:nvPr/>
          </p:nvSpPr>
          <p:spPr>
            <a:xfrm>
              <a:off x="1272210" y="6139010"/>
              <a:ext cx="21817977" cy="44482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60"/>
            <p:cNvGrpSpPr/>
            <p:nvPr/>
          </p:nvGrpSpPr>
          <p:grpSpPr>
            <a:xfrm>
              <a:off x="1270511" y="5884231"/>
              <a:ext cx="3667134" cy="1126534"/>
              <a:chOff x="1224541" y="6322798"/>
              <a:chExt cx="3667134" cy="1126534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16200000" flipV="1">
                <a:off x="2778769" y="5340283"/>
                <a:ext cx="10313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5717" y="6322799"/>
                <a:ext cx="2595958" cy="112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501902" cy="95937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611187" y="3878098"/>
            <a:ext cx="22895682" cy="4665304"/>
            <a:chOff x="1108905" y="1600200"/>
            <a:chExt cx="22895682" cy="4665304"/>
          </a:xfrm>
        </p:grpSpPr>
        <p:grpSp>
          <p:nvGrpSpPr>
            <p:cNvPr id="62" name="Group 54"/>
            <p:cNvGrpSpPr/>
            <p:nvPr/>
          </p:nvGrpSpPr>
          <p:grpSpPr>
            <a:xfrm>
              <a:off x="1108905" y="1600200"/>
              <a:ext cx="22895682" cy="4665304"/>
              <a:chOff x="1268078" y="3405486"/>
              <a:chExt cx="21841827" cy="3513647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268078" y="3790950"/>
                <a:ext cx="21841827" cy="312818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67"/>
              <p:cNvGrpSpPr/>
              <p:nvPr/>
            </p:nvGrpSpPr>
            <p:grpSpPr>
              <a:xfrm>
                <a:off x="1268078" y="3405486"/>
                <a:ext cx="3261785" cy="940513"/>
                <a:chOff x="1311958" y="3405486"/>
                <a:chExt cx="3261785" cy="940513"/>
              </a:xfrm>
            </p:grpSpPr>
            <p:sp>
              <p:nvSpPr>
                <p:cNvPr id="66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250671" y="3527166"/>
                  <a:ext cx="2323072" cy="625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  <p:grpSp>
              <p:nvGrpSpPr>
                <p:cNvPr id="68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0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1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2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4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5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1108905" y="2879961"/>
                  <a:ext cx="22895682" cy="33855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200" i="1">
                          <a:latin typeface="Cambria Math"/>
                        </a:rPr>
                        <m:t>𝑂𝑥𝑦𝑧</m:t>
                      </m:r>
                      <m:r>
                        <a:rPr lang="en-US" sz="5200" i="1">
                          <a:latin typeface="Cambria Math"/>
                        </a:rPr>
                        <m:t>. </m:t>
                      </m:r>
                    </m:oMath>
                  </a14:m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Lập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cầu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trường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hợp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sau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a) Có tâm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1;−2;3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có bán kính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𝑅</m:t>
                      </m:r>
                      <m:r>
                        <a:rPr lang="nl-NL" sz="5400" i="1">
                          <a:latin typeface="Cambria Math"/>
                        </a:rPr>
                        <m:t>=5</m:t>
                      </m:r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;</a:t>
                  </a:r>
                  <a:endPara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b) Có đường kính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𝐴𝐵</m:t>
                      </m:r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4;−3;7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2;1;3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;</a:t>
                  </a:r>
                  <a:endPara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c) Đi qua điểm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5;−2;1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có tâm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3;−3;1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905" y="2879961"/>
                  <a:ext cx="22895682" cy="338554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11" t="-4865" r="-293" b="-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105819" y="9760414"/>
                <a:ext cx="21614950" cy="3145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Mặt cầu có đường kính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/>
                      </a:rPr>
                      <m:t>𝐴𝐵</m:t>
                    </m:r>
                  </m:oMath>
                </a14:m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tâm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latin typeface="Cambria Math"/>
                          </a:rPr>
                          <m:t>3;−1;5</m:t>
                        </m:r>
                      </m:e>
                    </m:d>
                  </m:oMath>
                </a14:m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 kính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/>
                      </a:rPr>
                      <m:t>𝑅</m:t>
                    </m:r>
                    <m:r>
                      <a:rPr lang="nl-NL" sz="5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nl-NL" sz="5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sz="5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5400" i="1">
                                        <a:latin typeface="Cambria Math"/>
                                      </a:rPr>
                                      <m:t>2−4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nl-NL" sz="5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5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5400" i="1">
                                        <a:latin typeface="Cambria Math"/>
                                      </a:rPr>
                                      <m:t>1+3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nl-NL" sz="5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NL" sz="5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NL" sz="5400" i="1">
                                        <a:latin typeface="Cambria Math"/>
                                      </a:rPr>
                                      <m:t>3−7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nl-NL" sz="5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nl-NL" sz="5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sz="5400" i="1">
                        <a:latin typeface="Cambria Math"/>
                      </a:rPr>
                      <m:t>=3.</m:t>
                    </m:r>
                  </m:oMath>
                </a14:m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là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54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nl-NL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5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5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54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nl-NL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5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5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5400" i="1">
                                <a:latin typeface="Cambria Math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nl-NL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5400" i="1">
                        <a:latin typeface="Cambria Math"/>
                      </a:rPr>
                      <m:t>=9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19" y="9760414"/>
                <a:ext cx="21614950" cy="3145861"/>
              </a:xfrm>
              <a:prstGeom prst="rect">
                <a:avLst/>
              </a:prstGeom>
              <a:blipFill rotWithShape="0">
                <a:blip r:embed="rId3"/>
                <a:stretch>
                  <a:fillRect l="-1495" t="-5814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1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988" y="1780282"/>
            <a:ext cx="19659599" cy="1015663"/>
            <a:chOff x="-288924" y="1892299"/>
            <a:chExt cx="19659599" cy="1015661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675" y="1913523"/>
              <a:ext cx="995785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7561" y="1892299"/>
              <a:ext cx="17283114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CẦU.</a:t>
              </a:r>
              <a:endParaRPr lang="en-US" sz="60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0176" y="2872442"/>
            <a:ext cx="15790611" cy="861774"/>
            <a:chOff x="644526" y="2766774"/>
            <a:chExt cx="15790611" cy="861774"/>
          </a:xfrm>
        </p:grpSpPr>
        <p:sp>
          <p:nvSpPr>
            <p:cNvPr id="29" name="TextBox 28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</p:grpSp>
      <p:grpSp>
        <p:nvGrpSpPr>
          <p:cNvPr id="51" name="Group 10"/>
          <p:cNvGrpSpPr/>
          <p:nvPr/>
        </p:nvGrpSpPr>
        <p:grpSpPr>
          <a:xfrm>
            <a:off x="877013" y="8830602"/>
            <a:ext cx="22259934" cy="3894798"/>
            <a:chOff x="1270511" y="5884231"/>
            <a:chExt cx="21819676" cy="4208910"/>
          </a:xfrm>
        </p:grpSpPr>
        <p:sp>
          <p:nvSpPr>
            <p:cNvPr id="52" name="Rounded Rectangle 51"/>
            <p:cNvSpPr/>
            <p:nvPr/>
          </p:nvSpPr>
          <p:spPr>
            <a:xfrm>
              <a:off x="1272210" y="6139010"/>
              <a:ext cx="21817977" cy="395413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60"/>
            <p:cNvGrpSpPr/>
            <p:nvPr/>
          </p:nvGrpSpPr>
          <p:grpSpPr>
            <a:xfrm>
              <a:off x="1270511" y="5884231"/>
              <a:ext cx="3667134" cy="1126534"/>
              <a:chOff x="1224541" y="6322798"/>
              <a:chExt cx="3667134" cy="1126534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16200000" flipV="1">
                <a:off x="2778769" y="5340283"/>
                <a:ext cx="10313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5717" y="6322799"/>
                <a:ext cx="2595958" cy="112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501902" cy="95937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611187" y="3878098"/>
            <a:ext cx="22895682" cy="4665304"/>
            <a:chOff x="1108905" y="1600200"/>
            <a:chExt cx="22895682" cy="4665304"/>
          </a:xfrm>
        </p:grpSpPr>
        <p:grpSp>
          <p:nvGrpSpPr>
            <p:cNvPr id="62" name="Group 54"/>
            <p:cNvGrpSpPr/>
            <p:nvPr/>
          </p:nvGrpSpPr>
          <p:grpSpPr>
            <a:xfrm>
              <a:off x="1108905" y="1600200"/>
              <a:ext cx="22895682" cy="4665304"/>
              <a:chOff x="1268078" y="3405486"/>
              <a:chExt cx="21841827" cy="3513647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268078" y="3790950"/>
                <a:ext cx="21841827" cy="312818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67"/>
              <p:cNvGrpSpPr/>
              <p:nvPr/>
            </p:nvGrpSpPr>
            <p:grpSpPr>
              <a:xfrm>
                <a:off x="1268078" y="3405486"/>
                <a:ext cx="3261785" cy="940513"/>
                <a:chOff x="1311958" y="3405486"/>
                <a:chExt cx="3261785" cy="940513"/>
              </a:xfrm>
            </p:grpSpPr>
            <p:sp>
              <p:nvSpPr>
                <p:cNvPr id="66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250671" y="3527166"/>
                  <a:ext cx="2323072" cy="625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  <p:grpSp>
              <p:nvGrpSpPr>
                <p:cNvPr id="68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0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1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2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4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5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1108905" y="2879961"/>
                  <a:ext cx="22895682" cy="33855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200" i="1">
                          <a:latin typeface="Cambria Math"/>
                        </a:rPr>
                        <m:t>𝑂𝑥𝑦𝑧</m:t>
                      </m:r>
                      <m:r>
                        <a:rPr lang="en-US" sz="5200" i="1">
                          <a:latin typeface="Cambria Math"/>
                        </a:rPr>
                        <m:t>. </m:t>
                      </m:r>
                    </m:oMath>
                  </a14:m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Lập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cầu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trường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hợp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2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sau</a:t>
                  </a:r>
                  <a:r>
                    <a:rPr lang="en-US" sz="52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a) Có tâm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1;−2;3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có bán kính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𝑅</m:t>
                      </m:r>
                      <m:r>
                        <a:rPr lang="nl-NL" sz="5400" i="1">
                          <a:latin typeface="Cambria Math"/>
                        </a:rPr>
                        <m:t>=5</m:t>
                      </m:r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;</a:t>
                  </a:r>
                  <a:endPara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b) Có đường kính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𝐴𝐵</m:t>
                      </m:r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4;−3;7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2;1;3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;</a:t>
                  </a:r>
                  <a:endPara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c) Đi qua điểm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5;−2;1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có tâm </a:t>
                  </a:r>
                  <a14:m>
                    <m:oMath xmlns:m="http://schemas.openxmlformats.org/officeDocument/2006/math">
                      <m:r>
                        <a:rPr lang="nl-NL" sz="54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400" i="1">
                              <a:latin typeface="Cambria Math"/>
                            </a:rPr>
                            <m:t>3;−3;1</m:t>
                          </m:r>
                        </m:e>
                      </m:d>
                    </m:oMath>
                  </a14:m>
                  <a:r>
                    <a:rPr lang="nl-NL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905" y="2879961"/>
                  <a:ext cx="22895682" cy="338554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11" t="-4865" r="-293" b="-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105819" y="9760414"/>
                <a:ext cx="21614950" cy="2760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latin typeface="Cambria Math"/>
                          </a:rPr>
                          <m:t>3;−3;1</m:t>
                        </m:r>
                      </m:e>
                    </m:d>
                  </m:oMath>
                </a14:m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có bán kính </a:t>
                </a:r>
                <a:endParaRPr lang="en-US" sz="5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nl-NL" sz="5400" i="1">
                        <a:latin typeface="Cambria Math"/>
                      </a:rPr>
                      <m:t>𝑅</m:t>
                    </m:r>
                    <m:r>
                      <a:rPr lang="nl-NL" sz="5400" i="1">
                        <a:latin typeface="Cambria Math"/>
                      </a:rPr>
                      <m:t>=</m:t>
                    </m:r>
                    <m:r>
                      <a:rPr lang="nl-NL" sz="5400" i="1">
                        <a:latin typeface="Cambria Math"/>
                      </a:rPr>
                      <m:t>𝐴𝐶</m:t>
                    </m:r>
                    <m:r>
                      <a:rPr lang="nl-NL" sz="5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5400" i="1">
                                    <a:latin typeface="Cambria Math"/>
                                  </a:rPr>
                                  <m:t>3−5</m:t>
                                </m:r>
                              </m:e>
                            </m:d>
                          </m:e>
                          <m:sup>
                            <m:r>
                              <a:rPr lang="nl-NL" sz="5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nl-NL" sz="5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5400" i="1">
                                    <a:latin typeface="Cambria Math"/>
                                  </a:rPr>
                                  <m:t>−3+2</m:t>
                                </m:r>
                              </m:e>
                            </m:d>
                          </m:e>
                          <m:sup>
                            <m:r>
                              <a:rPr lang="nl-NL" sz="5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nl-NL" sz="5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5400" i="1">
                                    <a:latin typeface="Cambria Math"/>
                                  </a:rPr>
                                  <m:t>1−1</m:t>
                                </m:r>
                              </m:e>
                            </m:d>
                          </m:e>
                          <m:sup>
                            <m:r>
                              <a:rPr lang="nl-NL" sz="5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nl-NL" sz="5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54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nl-NL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(S) phương trình là</a:t>
                </a:r>
                <a:r>
                  <a: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54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nl-NL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5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54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5400" i="1">
                                <a:latin typeface="Cambria Math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nl-NL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5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54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5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nl-NL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5400" i="1">
                        <a:latin typeface="Cambria Math"/>
                      </a:rPr>
                      <m:t>=5.</m:t>
                    </m:r>
                  </m:oMath>
                </a14:m>
                <a:endParaRPr lang="en-US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19" y="9760414"/>
                <a:ext cx="21614950" cy="2760564"/>
              </a:xfrm>
              <a:prstGeom prst="rect">
                <a:avLst/>
              </a:prstGeom>
              <a:blipFill rotWithShape="0">
                <a:blip r:embed="rId3"/>
                <a:stretch>
                  <a:fillRect l="-1495" t="-6623" b="-1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7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988" y="1780282"/>
            <a:ext cx="19659599" cy="1015663"/>
            <a:chOff x="-288924" y="1892299"/>
            <a:chExt cx="19659599" cy="1015661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675" y="1913523"/>
              <a:ext cx="995785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7561" y="1892299"/>
              <a:ext cx="17283114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CẦU.</a:t>
              </a:r>
              <a:endParaRPr lang="en-US" sz="60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0176" y="2872442"/>
            <a:ext cx="15790611" cy="861774"/>
            <a:chOff x="644526" y="2766774"/>
            <a:chExt cx="15790611" cy="861774"/>
          </a:xfrm>
        </p:grpSpPr>
        <p:sp>
          <p:nvSpPr>
            <p:cNvPr id="29" name="TextBox 28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</p:grpSp>
      <p:grpSp>
        <p:nvGrpSpPr>
          <p:cNvPr id="51" name="Group 10"/>
          <p:cNvGrpSpPr/>
          <p:nvPr/>
        </p:nvGrpSpPr>
        <p:grpSpPr>
          <a:xfrm>
            <a:off x="810391" y="7772400"/>
            <a:ext cx="22259934" cy="5410200"/>
            <a:chOff x="1270511" y="5884231"/>
            <a:chExt cx="21819676" cy="5846527"/>
          </a:xfrm>
        </p:grpSpPr>
        <p:sp>
          <p:nvSpPr>
            <p:cNvPr id="52" name="Rounded Rectangle 51"/>
            <p:cNvSpPr/>
            <p:nvPr/>
          </p:nvSpPr>
          <p:spPr>
            <a:xfrm>
              <a:off x="1272210" y="6266461"/>
              <a:ext cx="21817977" cy="54642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60"/>
            <p:cNvGrpSpPr/>
            <p:nvPr/>
          </p:nvGrpSpPr>
          <p:grpSpPr>
            <a:xfrm>
              <a:off x="1270511" y="5884231"/>
              <a:ext cx="3667134" cy="1126534"/>
              <a:chOff x="1224541" y="6322798"/>
              <a:chExt cx="3667134" cy="1126534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16200000" flipV="1">
                <a:off x="2778769" y="5340283"/>
                <a:ext cx="10313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5717" y="6322799"/>
                <a:ext cx="2595958" cy="112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501902" cy="95937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611187" y="3577150"/>
            <a:ext cx="17741573" cy="4042850"/>
            <a:chOff x="1108905" y="1600200"/>
            <a:chExt cx="17741573" cy="4042850"/>
          </a:xfrm>
        </p:grpSpPr>
        <p:grpSp>
          <p:nvGrpSpPr>
            <p:cNvPr id="62" name="Group 54"/>
            <p:cNvGrpSpPr/>
            <p:nvPr/>
          </p:nvGrpSpPr>
          <p:grpSpPr>
            <a:xfrm>
              <a:off x="1108905" y="1600200"/>
              <a:ext cx="17691067" cy="3921145"/>
              <a:chOff x="1268078" y="3405486"/>
              <a:chExt cx="16876773" cy="2953188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268078" y="3790950"/>
                <a:ext cx="16876773" cy="2567724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66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2250671" y="3527166"/>
                  <a:ext cx="2216145" cy="625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  <p:grpSp>
              <p:nvGrpSpPr>
                <p:cNvPr id="68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0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1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2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4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5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6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1321614" y="2226730"/>
                  <a:ext cx="17528864" cy="34163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  </a:t>
                  </a:r>
                  <a:r>
                    <a:rPr lang="vi-VN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không gian với hệ trục toạ độ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vi-VN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cho điểm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i="1">
                              <a:latin typeface="Cambria Math"/>
                            </a:rPr>
                            <m:t>3;0;−2</m:t>
                          </m:r>
                        </m:e>
                      </m:d>
                    </m:oMath>
                  </a14:m>
                  <a:r>
                    <a:rPr lang="vi-VN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mặt cầu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vi-VN" sz="5400" i="1">
                          <a:latin typeface="Cambria Math"/>
                        </a:rPr>
                        <m:t>: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4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5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54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vi-VN" sz="5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vi-VN" sz="5400" i="1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vi-VN" sz="5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400" i="1">
                          <a:latin typeface="Cambria Math"/>
                        </a:rPr>
                        <m:t>=25</m:t>
                      </m:r>
                    </m:oMath>
                  </a14:m>
                  <a:r>
                    <a:rPr lang="vi-VN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</a:t>
                  </a:r>
                  <a:r>
                    <a:rPr lang="vi-VN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ường thẳng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</a:rPr>
                        <m:t>𝑑</m:t>
                      </m:r>
                    </m:oMath>
                  </a14:m>
                  <a:r>
                    <a:rPr lang="vi-VN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đi qua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</a:rPr>
                        <m:t>𝐴</m:t>
                      </m:r>
                    </m:oMath>
                  </a14:m>
                  <a:r>
                    <a:rPr lang="vi-VN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cắt mặt cầu tại hai điểm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</a:rPr>
                        <m:t>𝑀</m:t>
                      </m:r>
                    </m:oMath>
                  </a14:m>
                  <a:r>
                    <a:rPr lang="vi-VN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vi-VN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Độ dài ngắn nhất của </a:t>
                  </a:r>
                  <a14:m>
                    <m:oMath xmlns:m="http://schemas.openxmlformats.org/officeDocument/2006/math">
                      <m:r>
                        <a:rPr lang="vi-VN" sz="5400" i="1">
                          <a:latin typeface="Cambria Math"/>
                        </a:rPr>
                        <m:t>𝑀𝑁</m:t>
                      </m:r>
                    </m:oMath>
                  </a14:m>
                  <a:r>
                    <a:rPr lang="vi-VN" sz="54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</a:t>
                  </a:r>
                  <a:endParaRPr lang="en-US" sz="54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614" y="2226730"/>
                  <a:ext cx="17528864" cy="34163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43" t="-5357" b="-96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105819" y="8419001"/>
                <a:ext cx="21614950" cy="4611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/>
                          </a:rPr>
                          <m:t>1;−2;−3</m:t>
                        </m:r>
                      </m:e>
                    </m:d>
                    <m:r>
                      <a:rPr lang="vi-VN" sz="4400" i="1">
                        <a:latin typeface="Cambria Math"/>
                      </a:rPr>
                      <m:t>;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bán kính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/>
                      </a:rPr>
                      <m:t>𝑅</m:t>
                    </m:r>
                    <m:r>
                      <a:rPr lang="vi-VN" sz="4000" i="1">
                        <a:latin typeface="Cambria Math"/>
                      </a:rPr>
                      <m:t>=5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4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𝐴𝐼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−2;−2;−1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𝐴𝐼</m:t>
                    </m:r>
                    <m:r>
                      <a:rPr lang="vi-VN" sz="4400" i="1">
                        <a:latin typeface="Cambria Math"/>
                      </a:rPr>
                      <m:t>=3&lt;5=</m:t>
                    </m:r>
                    <m:r>
                      <a:rPr lang="vi-VN" sz="4400" i="1">
                        <a:latin typeface="Cambria Math"/>
                      </a:rPr>
                      <m:t>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𝐴</m:t>
                    </m:r>
                  </m:oMath>
                </a14:m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𝐻</m:t>
                    </m:r>
                  </m:oMath>
                </a14:m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𝐼</m:t>
                    </m:r>
                  </m:oMath>
                </a14:m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𝑑</m:t>
                    </m:r>
                  </m:oMath>
                </a14:m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𝛥</m:t>
                    </m:r>
                    <m:r>
                      <a:rPr lang="vi-VN" sz="4400" i="1">
                        <a:latin typeface="Cambria Math"/>
                      </a:rPr>
                      <m:t>𝐼𝐴𝐻</m:t>
                    </m:r>
                    <m:r>
                      <a:rPr lang="en-US" sz="4400" i="1">
                        <a:latin typeface="Cambria Math"/>
                      </a:rPr>
                      <m:t> </m:t>
                    </m:r>
                    <m:r>
                      <a:rPr lang="vi-VN" sz="4400" i="1">
                        <a:latin typeface="Cambria Math"/>
                      </a:rPr>
                      <m:t>𝑣</m:t>
                    </m:r>
                    <m:r>
                      <a:rPr lang="vi-VN" sz="4400" i="1">
                        <a:latin typeface="Cambria Math"/>
                      </a:rPr>
                      <m:t>à </m:t>
                    </m:r>
                    <m:r>
                      <a:rPr lang="vi-VN" sz="4400" i="1">
                        <a:latin typeface="Cambria Math"/>
                      </a:rPr>
                      <m:t>𝛥</m:t>
                    </m:r>
                    <m:r>
                      <a:rPr lang="vi-VN" sz="4400" i="1">
                        <a:latin typeface="Cambria Math"/>
                      </a:rPr>
                      <m:t>𝐼𝐻𝑀</m:t>
                    </m:r>
                  </m:oMath>
                </a14:m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𝐼𝐻</m:t>
                    </m:r>
                    <m:r>
                      <a:rPr lang="vi-VN" sz="4400" i="1">
                        <a:latin typeface="Cambria Math"/>
                      </a:rPr>
                      <m:t>≤</m:t>
                    </m:r>
                    <m:r>
                      <a:rPr lang="vi-VN" sz="4400" i="1">
                        <a:latin typeface="Cambria Math"/>
                      </a:rPr>
                      <m:t>𝐼𝐴</m:t>
                    </m:r>
                    <m:r>
                      <a:rPr lang="vi-VN" sz="4400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4400" i="1">
                        <a:latin typeface="Cambria Math"/>
                      </a:rPr>
                      <m:t>𝑀𝑁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𝐻𝑀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𝐼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4400" i="1">
                            <a:latin typeface="Cambria Math"/>
                          </a:rPr>
                          <m:t>−</m:t>
                        </m:r>
                        <m:r>
                          <a:rPr lang="vi-VN" sz="4400" i="1">
                            <a:latin typeface="Cambria Math"/>
                          </a:rPr>
                          <m:t>𝐼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𝐻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400" dirty="0">
                  <a:latin typeface="Tahoma" pitchFamily="34" charset="0"/>
                </a:endParaRPr>
              </a:p>
              <a:p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𝑀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vi-VN" sz="4400" i="1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fr-FR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/>
                      </a:rPr>
                      <m:t>𝐼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vi-VN" sz="4400" i="1">
                            <a:latin typeface="Cambria Math"/>
                          </a:rPr>
                          <m:t>𝑀</m:t>
                        </m:r>
                        <m:r>
                          <m:rPr>
                            <m:nor/>
                          </m:rPr>
                          <a:rPr lang="vi-VN" sz="440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ax</m:t>
                        </m:r>
                      </m:sub>
                    </m:sSub>
                    <m:r>
                      <a:rPr lang="vi-VN" sz="4400" i="1">
                        <a:latin typeface="Cambria Math"/>
                      </a:rPr>
                      <m:t>⇒</m:t>
                    </m:r>
                    <m:r>
                      <a:rPr lang="vi-VN" sz="4400" i="1">
                        <a:latin typeface="Cambria Math"/>
                      </a:rPr>
                      <m:t>𝐼𝐻</m:t>
                    </m:r>
                    <m:r>
                      <a:rPr lang="vi-VN" sz="4400" i="1">
                        <a:latin typeface="Cambria Math"/>
                      </a:rPr>
                      <m:t>=</m:t>
                    </m:r>
                    <m:r>
                      <a:rPr lang="vi-VN" sz="4400" i="1">
                        <a:latin typeface="Cambria Math"/>
                      </a:rPr>
                      <m:t>𝐼𝐴</m:t>
                    </m:r>
                    <m:r>
                      <a:rPr lang="vi-VN" sz="4400" i="1">
                        <a:latin typeface="Cambria Math"/>
                      </a:rPr>
                      <m:t>⇒</m:t>
                    </m:r>
                    <m:r>
                      <a:rPr lang="vi-VN" sz="4400" i="1">
                        <a:latin typeface="Cambria Math"/>
                      </a:rPr>
                      <m:t>𝑀𝑁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  <m:r>
                      <a:rPr lang="vi-VN" sz="4400" i="1">
                        <a:latin typeface="Cambria Math"/>
                      </a:rPr>
                      <m:t>𝐻𝑀</m:t>
                    </m:r>
                    <m:r>
                      <a:rPr lang="vi-VN" sz="44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/>
                          </a:rPr>
                          <m:t>𝐼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𝑀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4400" i="1">
                            <a:latin typeface="Cambria Math"/>
                          </a:rPr>
                          <m:t>−</m:t>
                        </m:r>
                        <m:r>
                          <a:rPr lang="vi-VN" sz="4400" i="1">
                            <a:latin typeface="Cambria Math"/>
                          </a:rPr>
                          <m:t>𝐼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vi-VN" sz="4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400" i="1">
                        <a:latin typeface="Cambria Math"/>
                      </a:rPr>
                      <m:t>=8.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819" y="8419001"/>
                <a:ext cx="21614950" cy="4611199"/>
              </a:xfrm>
              <a:prstGeom prst="rect">
                <a:avLst/>
              </a:prstGeom>
              <a:blipFill rotWithShape="0">
                <a:blip r:embed="rId3"/>
                <a:stretch>
                  <a:fillRect l="-1128" t="-2774" b="-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5255" y="2577971"/>
            <a:ext cx="5183188" cy="51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20052" y="2795826"/>
              <a:ext cx="688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0362" y="3585862"/>
            <a:ext cx="23031450" cy="3100730"/>
            <a:chOff x="534987" y="1869705"/>
            <a:chExt cx="22704911" cy="3100730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3090865"/>
              <a:chOff x="534987" y="1647866"/>
              <a:chExt cx="22664057" cy="3090865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3017840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3874215" y="1928438"/>
                  <a:ext cx="19365683" cy="3041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toạ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5500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5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5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cùng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5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5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5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5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5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5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55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215" y="1928438"/>
                  <a:ext cx="19365683" cy="30419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210" t="-4008" r="-341" b="-80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6852268"/>
            <a:ext cx="23852188" cy="1682132"/>
            <a:chOff x="304799" y="5556868"/>
            <a:chExt cx="23852188" cy="1682132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556868"/>
              <a:ext cx="5855830" cy="1682132"/>
              <a:chOff x="1380347" y="3163074"/>
              <a:chExt cx="4197806" cy="81772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3163074"/>
                <a:ext cx="381290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556868"/>
              <a:ext cx="5740338" cy="1682132"/>
              <a:chOff x="1380347" y="3163074"/>
              <a:chExt cx="3802996" cy="81772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3163074"/>
                <a:ext cx="341809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365787" y="5556868"/>
              <a:ext cx="5791200" cy="1682132"/>
              <a:chOff x="1380347" y="3163074"/>
              <a:chExt cx="3781587" cy="81772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765248" y="3163074"/>
                <a:ext cx="339668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556868"/>
              <a:ext cx="5152077" cy="1682132"/>
              <a:chOff x="1380347" y="3163074"/>
              <a:chExt cx="3802453" cy="81772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3163074"/>
                <a:ext cx="3417551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12106976" y="6897894"/>
            <a:ext cx="1035817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73591" y="7254077"/>
                <a:ext cx="4147568" cy="97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vi-VN" sz="5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2;−</m:t>
                        </m:r>
                        <m:r>
                          <a:rPr lang="en-US" sz="5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5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91" y="7254077"/>
                <a:ext cx="4147568" cy="975523"/>
              </a:xfrm>
              <a:prstGeom prst="rect">
                <a:avLst/>
              </a:prstGeom>
              <a:blipFill rotWithShape="0">
                <a:blip r:embed="rId9"/>
                <a:stretch>
                  <a:fillRect t="-2500" r="-661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050882" y="7162800"/>
                <a:ext cx="4512674" cy="957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4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2;4;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4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882" y="7162800"/>
                <a:ext cx="4512674" cy="95795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9530532" y="7162800"/>
                <a:ext cx="4589150" cy="97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5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;3</m:t>
                          </m:r>
                        </m:e>
                      </m:d>
                      <m:r>
                        <a:rPr lang="en-US" sz="5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0532" y="7162800"/>
                <a:ext cx="4589150" cy="9755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146882" y="7177877"/>
                <a:ext cx="4749738" cy="975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9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vi-VN" sz="49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2;</m:t>
                          </m:r>
                          <m:r>
                            <a:rPr lang="en-US" sz="4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4;6</m:t>
                          </m:r>
                        </m:e>
                      </m:d>
                      <m:r>
                        <a:rPr lang="en-US" sz="4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882" y="7177877"/>
                <a:ext cx="4749738" cy="97552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2BCC778-8B62-418B-AEC2-42A381F6FB92}"/>
              </a:ext>
            </a:extLst>
          </p:cNvPr>
          <p:cNvGrpSpPr/>
          <p:nvPr/>
        </p:nvGrpSpPr>
        <p:grpSpPr>
          <a:xfrm>
            <a:off x="688183" y="8980486"/>
            <a:ext cx="22016582" cy="4278314"/>
            <a:chOff x="1270511" y="5884229"/>
            <a:chExt cx="22016582" cy="4440881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A1238A9-62AB-4957-A3A9-FE7CB564EAF7}"/>
                </a:ext>
              </a:extLst>
            </p:cNvPr>
            <p:cNvSpPr/>
            <p:nvPr/>
          </p:nvSpPr>
          <p:spPr>
            <a:xfrm>
              <a:off x="1469116" y="6250924"/>
              <a:ext cx="21817977" cy="4074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80931"/>
              <a:chOff x="1224541" y="6322796"/>
              <a:chExt cx="4591131" cy="1080931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a16="http://schemas.microsoft.com/office/drawing/2014/main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a16="http://schemas.microsoft.com/office/drawing/2014/main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4D3CA9C-3AD2-4DE5-A2CD-769E310C8EEE}"/>
                  </a:ext>
                </a:extLst>
              </p:cNvPr>
              <p:cNvSpPr/>
              <p:nvPr/>
            </p:nvSpPr>
            <p:spPr>
              <a:xfrm>
                <a:off x="2097882" y="10090210"/>
                <a:ext cx="18338781" cy="1318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6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6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xmlns:lc="http://schemas.openxmlformats.org/drawingml/2006/lockedCanvas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82" y="10090210"/>
                <a:ext cx="18338781" cy="1318513"/>
              </a:xfrm>
              <a:prstGeom prst="rect">
                <a:avLst/>
              </a:prstGeom>
              <a:blipFill rotWithShape="0">
                <a:blip r:embed="rId13"/>
                <a:stretch>
                  <a:fillRect l="-1496" b="-216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AD1C58F-2443-408E-868F-EB2B79729A21}"/>
                  </a:ext>
                </a:extLst>
              </p:cNvPr>
              <p:cNvSpPr/>
              <p:nvPr/>
            </p:nvSpPr>
            <p:spPr>
              <a:xfrm>
                <a:off x="2174082" y="11268425"/>
                <a:ext cx="11277600" cy="1152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ta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60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2;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4;6</m:t>
                        </m:r>
                      </m:e>
                    </m:d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4="http://schemas.microsoft.com/office/drawing/2010/main" xmlns="" xmlns:a16="http://schemas.microsoft.com/office/drawing/2014/main" xmlns:lc="http://schemas.openxmlformats.org/drawingml/2006/lockedCanvas" id="{1AD1C58F-2443-408E-868F-EB2B79729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82" y="11268425"/>
                <a:ext cx="11277600" cy="1152175"/>
              </a:xfrm>
              <a:prstGeom prst="rect">
                <a:avLst/>
              </a:prstGeom>
              <a:blipFill rotWithShape="0">
                <a:blip r:embed="rId14"/>
                <a:stretch>
                  <a:fillRect l="-3297" t="-4211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20052" y="2795826"/>
              <a:ext cx="688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0362" y="3585862"/>
            <a:ext cx="23031450" cy="3090865"/>
            <a:chOff x="534987" y="1869705"/>
            <a:chExt cx="22704911" cy="3090865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3090865"/>
              <a:chOff x="534987" y="1647866"/>
              <a:chExt cx="22664057" cy="3090865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3017840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3874215" y="1928438"/>
                  <a:ext cx="19365683" cy="2954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nl-NL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không gian với hệ tọa độ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cho ba điểm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𝑀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3;2;8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0;1;3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2;</m:t>
                          </m:r>
                          <m:r>
                            <a:rPr lang="vi-VN" sz="6000" i="1">
                              <a:latin typeface="Cambria Math"/>
                            </a:rPr>
                            <m:t>𝑚</m:t>
                          </m:r>
                          <m:r>
                            <a:rPr lang="vi-VN" sz="6000" i="1">
                              <a:latin typeface="Cambria Math"/>
                            </a:rPr>
                            <m:t>;4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Tìm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để tam giác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𝑀𝑁𝑃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vuông tại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  <a:endPara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215" y="1928438"/>
                  <a:ext cx="19365683" cy="2954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96" t="-4948" r="-1396" b="-1113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6852268"/>
            <a:ext cx="23268319" cy="1682132"/>
            <a:chOff x="304799" y="5556868"/>
            <a:chExt cx="23268319" cy="1682132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556868"/>
              <a:ext cx="5855830" cy="1682132"/>
              <a:chOff x="1380347" y="3163074"/>
              <a:chExt cx="4197806" cy="81772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3163074"/>
                <a:ext cx="381290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556868"/>
              <a:ext cx="5740338" cy="1682132"/>
              <a:chOff x="1380347" y="3163074"/>
              <a:chExt cx="3802996" cy="81772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3163074"/>
                <a:ext cx="341809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365787" y="5556868"/>
              <a:ext cx="5207331" cy="1682132"/>
              <a:chOff x="1380347" y="3163074"/>
              <a:chExt cx="3400327" cy="81772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765248" y="3163074"/>
                <a:ext cx="301542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556868"/>
              <a:ext cx="5152077" cy="1682132"/>
              <a:chOff x="1380347" y="3163074"/>
              <a:chExt cx="3802453" cy="81772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3163074"/>
                <a:ext cx="3417551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18310871" y="6975341"/>
            <a:ext cx="1139399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73591" y="7254077"/>
                <a:ext cx="4147568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vi-VN" sz="5400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vi-VN" sz="5400" i="1">
                        <a:solidFill>
                          <a:schemeClr val="bg1"/>
                        </a:solidFill>
                        <a:latin typeface="Cambria Math"/>
                      </a:rPr>
                      <m:t>=25</m:t>
                    </m:r>
                  </m:oMath>
                </a14:m>
                <a:r>
                  <a:rPr lang="en-US" sz="5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91" y="7254077"/>
                <a:ext cx="4147568" cy="904222"/>
              </a:xfrm>
              <a:prstGeom prst="rect">
                <a:avLst/>
              </a:prstGeom>
              <a:blipFill rotWithShape="0">
                <a:blip r:embed="rId8"/>
                <a:stretch>
                  <a:fillRect t="-10811" b="-37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050882" y="7162800"/>
                <a:ext cx="4512674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/>
                        </a:rPr>
                        <m:t>=4</m:t>
                      </m:r>
                      <m:r>
                        <a:rPr lang="en-US" sz="4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882" y="7162800"/>
                <a:ext cx="4512674" cy="9042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9530532" y="7053802"/>
                <a:ext cx="393983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/>
                        </a:rPr>
                        <m:t>=−10</m:t>
                      </m:r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0532" y="7053802"/>
                <a:ext cx="3939838" cy="11079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913353" y="7128757"/>
                <a:ext cx="354250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/>
                        </a:rPr>
                        <m:t>𝑚</m:t>
                      </m:r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/>
                        </a:rPr>
                        <m:t>=−1</m:t>
                      </m:r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3353" y="7128757"/>
                <a:ext cx="3542505" cy="11079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2BCC778-8B62-418B-AEC2-42A381F6FB92}"/>
              </a:ext>
            </a:extLst>
          </p:cNvPr>
          <p:cNvGrpSpPr/>
          <p:nvPr/>
        </p:nvGrpSpPr>
        <p:grpSpPr>
          <a:xfrm>
            <a:off x="688183" y="8763000"/>
            <a:ext cx="22948458" cy="4278314"/>
            <a:chOff x="1270511" y="5884229"/>
            <a:chExt cx="22948458" cy="4440881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A1238A9-62AB-4957-A3A9-FE7CB564EAF7}"/>
                </a:ext>
              </a:extLst>
            </p:cNvPr>
            <p:cNvSpPr/>
            <p:nvPr/>
          </p:nvSpPr>
          <p:spPr>
            <a:xfrm>
              <a:off x="1469116" y="6250924"/>
              <a:ext cx="22749853" cy="4074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80931"/>
              <a:chOff x="1224541" y="6322796"/>
              <a:chExt cx="4591131" cy="1080931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a16="http://schemas.microsoft.com/office/drawing/2014/main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a16="http://schemas.microsoft.com/office/drawing/2014/main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4D3CA9C-3AD2-4DE5-A2CD-769E310C8EEE}"/>
                  </a:ext>
                </a:extLst>
              </p:cNvPr>
              <p:cNvSpPr/>
              <p:nvPr/>
            </p:nvSpPr>
            <p:spPr>
              <a:xfrm>
                <a:off x="789012" y="9624182"/>
                <a:ext cx="22746800" cy="3178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/>
                          </a:rPr>
                          <m:t>𝑁𝑀</m:t>
                        </m:r>
                      </m:e>
                    </m:acc>
                    <m:r>
                      <a:rPr lang="vi-VN" sz="6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3; 1; 5</m:t>
                        </m:r>
                      </m:e>
                    </m:d>
                  </m:oMath>
                </a14:m>
                <a:r>
                  <a:rPr lang="vi-VN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/>
                          </a:rPr>
                          <m:t>𝑁𝑃</m:t>
                        </m:r>
                      </m:e>
                    </m:acc>
                    <m:r>
                      <a:rPr lang="vi-VN" sz="6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i="1">
                            <a:latin typeface="Cambria Math"/>
                          </a:rPr>
                          <m:t>2;</m:t>
                        </m:r>
                        <m:r>
                          <a:rPr lang="vi-VN" sz="6000" i="1">
                            <a:latin typeface="Cambria Math"/>
                          </a:rPr>
                          <m:t>𝑚</m:t>
                        </m:r>
                        <m:r>
                          <a:rPr lang="vi-VN" sz="6000" i="1">
                            <a:latin typeface="Cambria Math"/>
                          </a:rPr>
                          <m:t>− 1; 1</m:t>
                        </m:r>
                      </m:e>
                    </m:d>
                  </m:oMath>
                </a14:m>
                <a:r>
                  <a:rPr lang="vi-VN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pt-B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tam giác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𝑀𝑁𝑃</m:t>
                    </m:r>
                  </m:oMath>
                </a14:m>
                <a:r>
                  <a:rPr lang="pt-B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6000" i="1">
                        <a:latin typeface="Cambria Math"/>
                      </a:rPr>
                      <m:t>𝑁</m:t>
                    </m:r>
                  </m:oMath>
                </a14:m>
                <a:r>
                  <a:rPr lang="pt-B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/>
                          </a:rPr>
                          <m:t>𝑁𝑀</m:t>
                        </m:r>
                      </m:e>
                    </m:acc>
                    <m:r>
                      <a:rPr lang="vi-VN" sz="60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6000" i="1">
                            <a:latin typeface="Cambria Math"/>
                          </a:rPr>
                          <m:t>𝑁𝑃</m:t>
                        </m:r>
                      </m:e>
                    </m:acc>
                    <m:r>
                      <a:rPr lang="vi-VN" sz="6000" i="1">
                        <a:latin typeface="Cambria Math"/>
                      </a:rPr>
                      <m:t>=0⇒6+</m:t>
                    </m:r>
                    <m:r>
                      <a:rPr lang="vi-VN" sz="6000" i="1">
                        <a:latin typeface="Cambria Math"/>
                      </a:rPr>
                      <m:t>𝑚</m:t>
                    </m:r>
                    <m:r>
                      <a:rPr lang="vi-VN" sz="6000" i="1">
                        <a:latin typeface="Cambria Math"/>
                      </a:rPr>
                      <m:t>−1+5=0⇒</m:t>
                    </m:r>
                    <m:r>
                      <a:rPr lang="vi-VN" sz="6000" i="1">
                        <a:latin typeface="Cambria Math"/>
                      </a:rPr>
                      <m:t>𝑚</m:t>
                    </m:r>
                    <m:r>
                      <a:rPr lang="vi-VN" sz="6000" i="1">
                        <a:latin typeface="Cambria Math"/>
                      </a:rPr>
                      <m:t>=−10</m:t>
                    </m:r>
                  </m:oMath>
                </a14:m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xmlns:lc="http://schemas.openxmlformats.org/drawingml/2006/lockedCanvas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12" y="9624182"/>
                <a:ext cx="22746800" cy="3178829"/>
              </a:xfrm>
              <a:prstGeom prst="rect">
                <a:avLst/>
              </a:prstGeom>
              <a:blipFill rotWithShape="0">
                <a:blip r:embed="rId12"/>
                <a:stretch>
                  <a:fillRect l="-1206" t="-1344" b="-103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09957" y="9306051"/>
            <a:ext cx="6534053" cy="34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20052" y="2795826"/>
              <a:ext cx="688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0362" y="3585862"/>
            <a:ext cx="23031450" cy="2222179"/>
            <a:chOff x="534987" y="1869705"/>
            <a:chExt cx="22704911" cy="2222179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2664057" cy="2222179"/>
              <a:chOff x="534987" y="1647866"/>
              <a:chExt cx="22664057" cy="2222179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2443393" cy="2149154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3874215" y="1928438"/>
                  <a:ext cx="19365683" cy="2031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không gian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cho hai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6000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tạo với nhau một góc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120°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6000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vi-VN" sz="6000" i="1">
                          <a:latin typeface="Cambria Math"/>
                        </a:rPr>
                        <m:t>=2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60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vi-VN" sz="6000" i="1">
                          <a:latin typeface="Cambria Math"/>
                        </a:rPr>
                        <m:t>=5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Tính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6000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r>
                            <a:rPr lang="fr-FR" sz="60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60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215" y="1928438"/>
                  <a:ext cx="19365683" cy="20313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96" t="-7207" r="-1396" b="-168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6172200"/>
            <a:ext cx="23268319" cy="1682132"/>
            <a:chOff x="304799" y="5556868"/>
            <a:chExt cx="23268319" cy="1682132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556868"/>
              <a:ext cx="5855830" cy="1682132"/>
              <a:chOff x="1380347" y="3163074"/>
              <a:chExt cx="4197806" cy="81772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3163074"/>
                <a:ext cx="381290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556868"/>
              <a:ext cx="5740338" cy="1682132"/>
              <a:chOff x="1380347" y="3163074"/>
              <a:chExt cx="3802996" cy="81772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3163074"/>
                <a:ext cx="341809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365787" y="5556868"/>
              <a:ext cx="5207331" cy="1682132"/>
              <a:chOff x="1380347" y="3163074"/>
              <a:chExt cx="3400327" cy="81772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765248" y="3163074"/>
                <a:ext cx="301542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556868"/>
              <a:ext cx="5152077" cy="1682132"/>
              <a:chOff x="1380347" y="3163074"/>
              <a:chExt cx="3802453" cy="81772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3163074"/>
                <a:ext cx="3417551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74826" y="6292761"/>
            <a:ext cx="1139399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242231" y="6434096"/>
                <a:ext cx="2022752" cy="1001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𝟏𝟗</m:t>
                        </m:r>
                      </m:e>
                    </m:rad>
                  </m:oMath>
                </a14:m>
                <a:r>
                  <a:rPr lang="en-US" sz="5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231" y="6434096"/>
                <a:ext cx="2022752" cy="1001493"/>
              </a:xfrm>
              <a:prstGeom prst="rect">
                <a:avLst/>
              </a:prstGeom>
              <a:blipFill rotWithShape="0">
                <a:blip r:embed="rId8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050882" y="6482732"/>
                <a:ext cx="4512674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9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882" y="6482732"/>
                <a:ext cx="4512674" cy="90422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9530532" y="6373734"/>
                <a:ext cx="393983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fr-FR" sz="5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𝟗</m:t>
                          </m:r>
                        </m:e>
                      </m:rad>
                      <m:r>
                        <a:rPr lang="en-US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0532" y="6373734"/>
                <a:ext cx="3939838" cy="13234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913353" y="6448689"/>
                <a:ext cx="354250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3353" y="6448689"/>
                <a:ext cx="3542505" cy="11079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2BCC778-8B62-418B-AEC2-42A381F6FB92}"/>
              </a:ext>
            </a:extLst>
          </p:cNvPr>
          <p:cNvGrpSpPr/>
          <p:nvPr/>
        </p:nvGrpSpPr>
        <p:grpSpPr>
          <a:xfrm>
            <a:off x="688183" y="8763000"/>
            <a:ext cx="22948458" cy="4278314"/>
            <a:chOff x="1270511" y="5884229"/>
            <a:chExt cx="22948458" cy="4440881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A1238A9-62AB-4957-A3A9-FE7CB564EAF7}"/>
                </a:ext>
              </a:extLst>
            </p:cNvPr>
            <p:cNvSpPr/>
            <p:nvPr/>
          </p:nvSpPr>
          <p:spPr>
            <a:xfrm>
              <a:off x="1469116" y="6250924"/>
              <a:ext cx="22749853" cy="4074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80931"/>
              <a:chOff x="1224541" y="6322796"/>
              <a:chExt cx="4591131" cy="1080931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a16="http://schemas.microsoft.com/office/drawing/2014/main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a16="http://schemas.microsoft.com/office/drawing/2014/main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4D3CA9C-3AD2-4DE5-A2CD-769E310C8EEE}"/>
                  </a:ext>
                </a:extLst>
              </p:cNvPr>
              <p:cNvSpPr/>
              <p:nvPr/>
            </p:nvSpPr>
            <p:spPr>
              <a:xfrm>
                <a:off x="789012" y="9624182"/>
                <a:ext cx="22746800" cy="3413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6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60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fr-FR" sz="6000" i="1">
                                    <a:latin typeface="Cambria Math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600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fr-FR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6000" i="1">
                                    <a:latin typeface="Cambria Math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fr-FR" sz="6000" i="1"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6000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fr-FR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60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fr-FR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6000" i="1">
                        <a:latin typeface="Cambria Math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6000" i="1">
                            <a:latin typeface="Cambria Math"/>
                          </a:rPr>
                          <m:t>𝑢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60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fr-FR" sz="6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60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fr-FR" sz="6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6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6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6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sz="6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sz="6000" i="1">
                          <a:latin typeface="Cambria Math"/>
                        </a:rPr>
                        <m:t>+2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6000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fr-FR" sz="6000" i="1">
                          <a:latin typeface="Cambria Math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60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60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60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fr-FR" sz="6000" i="1"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6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fr-FR" sz="6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60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fr-FR" sz="6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6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60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fr-FR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6000" i="1">
                        <a:latin typeface="Cambria Math"/>
                      </a:rPr>
                      <m:t>+2.2.5.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6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6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6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6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6000" i="1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fr-FR" sz="6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6000" i="1">
                        <a:latin typeface="Cambria Math"/>
                      </a:rPr>
                      <m:t>=19</m:t>
                    </m:r>
                  </m:oMath>
                </a14:m>
                <a:r>
                  <a:rPr lang="fr-F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6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6000" i="1">
                                <a:latin typeface="Cambria Math"/>
                              </a:rPr>
                              <m:t>𝑢</m:t>
                            </m:r>
                          </m:e>
                        </m:acc>
                        <m:r>
                          <a:rPr lang="fr-FR" sz="6000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6000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fr-FR" sz="6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6000" i="1">
                            <a:latin typeface="Cambria Math"/>
                          </a:rPr>
                          <m:t>19</m:t>
                        </m:r>
                      </m:e>
                    </m:rad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xmlns:lc="http://schemas.openxmlformats.org/drawingml/2006/lockedCanvas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12" y="9624182"/>
                <a:ext cx="22746800" cy="3413189"/>
              </a:xfrm>
              <a:prstGeom prst="rect">
                <a:avLst/>
              </a:prstGeom>
              <a:blipFill rotWithShape="0">
                <a:blip r:embed="rId12"/>
                <a:stretch>
                  <a:fillRect l="-1206" t="-4464" b="-2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122" name="TextBox 121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20052" y="2795826"/>
              <a:ext cx="688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"/>
                </a:rPr>
                <a:t>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0362" y="3585862"/>
            <a:ext cx="23688110" cy="3056855"/>
            <a:chOff x="534987" y="1869705"/>
            <a:chExt cx="23352261" cy="3056855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3352261" cy="3056855"/>
              <a:chOff x="534987" y="1647866"/>
              <a:chExt cx="23352261" cy="3056855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3131597" cy="2983830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991363" y="1928438"/>
                  <a:ext cx="18602743" cy="2954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en-US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</a:t>
                  </a:r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không gian với hệ tọa độ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cho ba điểm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1;2;−1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2;−1;3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−4;7;5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Tọa độ chân đường phân giác trong góc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𝐵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của tam giác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</a:t>
                  </a:r>
                  <a:endPara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63" y="1928438"/>
                  <a:ext cx="18602743" cy="2954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86" t="-4948" r="-1454" b="-1113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67494" y="6705600"/>
            <a:ext cx="23268319" cy="1682132"/>
            <a:chOff x="304799" y="5556868"/>
            <a:chExt cx="23268319" cy="1682132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556868"/>
              <a:ext cx="5855830" cy="1682132"/>
              <a:chOff x="1380347" y="3163074"/>
              <a:chExt cx="4197806" cy="81772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3163074"/>
                <a:ext cx="381290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556868"/>
              <a:ext cx="5740338" cy="1682132"/>
              <a:chOff x="1380347" y="3163074"/>
              <a:chExt cx="3802996" cy="81772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3163074"/>
                <a:ext cx="341809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365787" y="5556868"/>
              <a:ext cx="5207331" cy="1682132"/>
              <a:chOff x="1380347" y="3163074"/>
              <a:chExt cx="3400327" cy="81772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765248" y="3163074"/>
                <a:ext cx="301542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556868"/>
              <a:ext cx="5152077" cy="1682132"/>
              <a:chOff x="1380347" y="3163074"/>
              <a:chExt cx="3802453" cy="81772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3163074"/>
                <a:ext cx="3417551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74826" y="6826161"/>
            <a:ext cx="1139399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96987" y="6629400"/>
                <a:ext cx="3787741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;1</m:t>
                          </m:r>
                        </m:e>
                      </m:d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6629400"/>
                <a:ext cx="3787741" cy="1959511"/>
              </a:xfrm>
              <a:prstGeom prst="rect">
                <a:avLst/>
              </a:prstGeom>
              <a:blipFill rotWithShape="0">
                <a:blip r:embed="rId8"/>
                <a:stretch>
                  <a:fillRect r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050881" y="6629400"/>
                <a:ext cx="4931329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;−2;1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881" y="6629400"/>
                <a:ext cx="4931329" cy="195951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9530532" y="6629400"/>
                <a:ext cx="393983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−2;11;1</m:t>
                          </m:r>
                        </m:e>
                      </m:d>
                      <m:r>
                        <a:rPr lang="en-US" sz="9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0532" y="6629400"/>
                <a:ext cx="3939838" cy="156966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910472" y="6607496"/>
                <a:ext cx="354250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5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472" y="6607496"/>
                <a:ext cx="3542505" cy="19595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2BCC778-8B62-418B-AEC2-42A381F6FB92}"/>
              </a:ext>
            </a:extLst>
          </p:cNvPr>
          <p:cNvGrpSpPr/>
          <p:nvPr/>
        </p:nvGrpSpPr>
        <p:grpSpPr>
          <a:xfrm>
            <a:off x="688183" y="8763000"/>
            <a:ext cx="22948458" cy="4278314"/>
            <a:chOff x="1270511" y="5884229"/>
            <a:chExt cx="22948458" cy="4440881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A1238A9-62AB-4957-A3A9-FE7CB564EAF7}"/>
                </a:ext>
              </a:extLst>
            </p:cNvPr>
            <p:cNvSpPr/>
            <p:nvPr/>
          </p:nvSpPr>
          <p:spPr>
            <a:xfrm>
              <a:off x="1469116" y="6250924"/>
              <a:ext cx="22749853" cy="4074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80931"/>
              <a:chOff x="1224541" y="6322796"/>
              <a:chExt cx="4591131" cy="1080931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a16="http://schemas.microsoft.com/office/drawing/2014/main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a16="http://schemas.microsoft.com/office/drawing/2014/main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4D3CA9C-3AD2-4DE5-A2CD-769E310C8EEE}"/>
                  </a:ext>
                </a:extLst>
              </p:cNvPr>
              <p:cNvSpPr/>
              <p:nvPr/>
            </p:nvSpPr>
            <p:spPr>
              <a:xfrm>
                <a:off x="789012" y="9624182"/>
                <a:ext cx="22746800" cy="3320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5500" dirty="0"/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5500" i="1">
                            <a:latin typeface="Cambria Math"/>
                          </a:rPr>
                          <m:t>𝐵𝐴</m:t>
                        </m:r>
                      </m:e>
                    </m:acc>
                    <m:r>
                      <a:rPr lang="fr-FR" sz="55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500" i="1">
                            <a:latin typeface="Cambria Math"/>
                          </a:rPr>
                          <m:t>−1;−3;4</m:t>
                        </m:r>
                      </m:e>
                    </m:d>
                    <m:r>
                      <a:rPr lang="fr-FR" sz="5500" i="1">
                        <a:latin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5500" i="1">
                                <a:latin typeface="Cambria Math"/>
                              </a:rPr>
                              <m:t>𝐵𝐴</m:t>
                            </m:r>
                          </m:e>
                        </m:acc>
                      </m:e>
                    </m:d>
                    <m:r>
                      <a:rPr lang="fr-FR" sz="55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5500" i="1">
                            <a:latin typeface="Cambria Math"/>
                          </a:rPr>
                          <m:t>26</m:t>
                        </m:r>
                      </m:e>
                    </m:rad>
                    <m:r>
                      <a:rPr lang="fr-FR" sz="5500" i="1">
                        <a:latin typeface="Cambria Math"/>
                      </a:rPr>
                      <m:t>;</m:t>
                    </m:r>
                  </m:oMath>
                </a14:m>
                <a:r>
                  <a:rPr lang="vi-VN" sz="5500" dirty="0"/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500" i="1"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vi-VN" sz="55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500" i="1">
                            <a:latin typeface="Cambria Math"/>
                          </a:rPr>
                          <m:t>−6;8;2</m:t>
                        </m:r>
                      </m:e>
                    </m:d>
                    <m:r>
                      <a:rPr lang="vi-VN" sz="5500" i="1">
                        <a:latin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500" i="1">
                                <a:latin typeface="Cambria Math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vi-VN" sz="5500" i="1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500" i="1">
                            <a:latin typeface="Cambria Math"/>
                          </a:rPr>
                          <m:t>26</m:t>
                        </m:r>
                      </m:e>
                    </m:rad>
                  </m:oMath>
                </a14:m>
                <a:endParaRPr lang="en-US" sz="5500" dirty="0"/>
              </a:p>
              <a:p>
                <a:r>
                  <a:rPr lang="vi-VN" sz="5500" dirty="0"/>
                  <a:t>Gọi </a:t>
                </a:r>
                <a14:m>
                  <m:oMath xmlns:m="http://schemas.openxmlformats.org/officeDocument/2006/math">
                    <m:r>
                      <a:rPr lang="fr-FR" sz="5500" i="1">
                        <a:latin typeface="Cambria Math"/>
                      </a:rPr>
                      <m:t>𝐷</m:t>
                    </m:r>
                  </m:oMath>
                </a14:m>
                <a:r>
                  <a:rPr lang="vi-VN" sz="5500" dirty="0"/>
                  <a:t> là chân đường phân giác trong kẻ từ </a:t>
                </a:r>
                <a14:m>
                  <m:oMath xmlns:m="http://schemas.openxmlformats.org/officeDocument/2006/math">
                    <m:r>
                      <a:rPr lang="fr-FR" sz="55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5500" dirty="0"/>
                  <a:t> lên </a:t>
                </a:r>
                <a14:m>
                  <m:oMath xmlns:m="http://schemas.openxmlformats.org/officeDocument/2006/math">
                    <m:r>
                      <a:rPr lang="fr-FR" sz="5500" i="1">
                        <a:latin typeface="Cambria Math"/>
                      </a:rPr>
                      <m:t>𝐴𝐶</m:t>
                    </m:r>
                  </m:oMath>
                </a14:m>
                <a:r>
                  <a:rPr lang="vi-VN" sz="5500" dirty="0"/>
                  <a:t> của tam giác </a:t>
                </a:r>
                <a14:m>
                  <m:oMath xmlns:m="http://schemas.openxmlformats.org/officeDocument/2006/math">
                    <m:r>
                      <a:rPr lang="fr-FR" sz="5500" i="1">
                        <a:latin typeface="Cambria Math"/>
                      </a:rPr>
                      <m:t>𝐴𝐵𝐶</m:t>
                    </m:r>
                  </m:oMath>
                </a14:m>
                <a:endParaRPr lang="en-US" sz="5500" dirty="0"/>
              </a:p>
              <a:p>
                <a:r>
                  <a:rPr lang="fr-FR" sz="5500" dirty="0" err="1"/>
                  <a:t>Suy</a:t>
                </a:r>
                <a:r>
                  <a:rPr lang="fr-FR" sz="5500" dirty="0"/>
                  <a:t> ra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500" i="1">
                            <a:latin typeface="Cambria Math"/>
                          </a:rPr>
                          <m:t>𝐷𝐴</m:t>
                        </m:r>
                      </m:num>
                      <m:den>
                        <m:r>
                          <a:rPr lang="fr-FR" sz="5500" i="1">
                            <a:latin typeface="Cambria Math"/>
                          </a:rPr>
                          <m:t>𝐷𝐶</m:t>
                        </m:r>
                      </m:den>
                    </m:f>
                    <m:r>
                      <a:rPr lang="fr-FR" sz="55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500" i="1">
                            <a:latin typeface="Cambria Math"/>
                          </a:rPr>
                          <m:t>𝐵𝐴</m:t>
                        </m:r>
                      </m:num>
                      <m:den>
                        <m:r>
                          <a:rPr lang="fr-FR" sz="5500" i="1">
                            <a:latin typeface="Cambria Math"/>
                          </a:rPr>
                          <m:t>𝐵𝐶</m:t>
                        </m:r>
                      </m:den>
                    </m:f>
                    <m:r>
                      <a:rPr lang="vi-VN" sz="5500" i="1">
                        <a:latin typeface="Cambria Math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500" i="1">
                            <a:latin typeface="Cambria Math"/>
                          </a:rPr>
                          <m:t>𝐷𝐶</m:t>
                        </m:r>
                      </m:e>
                    </m:acc>
                    <m:r>
                      <a:rPr lang="vi-VN" sz="5500" i="1">
                        <a:latin typeface="Cambria Math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500" i="1">
                            <a:latin typeface="Cambria Math"/>
                          </a:rPr>
                          <m:t>𝐷𝐴</m:t>
                        </m:r>
                      </m:e>
                    </m:acc>
                    <m:r>
                      <a:rPr lang="vi-VN" sz="5500" i="1">
                        <a:latin typeface="Cambria Math"/>
                      </a:rPr>
                      <m:t>⇒</m:t>
                    </m:r>
                    <m:r>
                      <a:rPr lang="vi-VN" sz="55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5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5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vi-VN" sz="55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vi-VN" sz="5500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500" i="1"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vi-VN" sz="55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vi-VN" sz="5500" i="1">
                            <a:latin typeface="Cambria Math"/>
                          </a:rPr>
                          <m:t>;1</m:t>
                        </m:r>
                      </m:e>
                    </m:d>
                  </m:oMath>
                </a14:m>
                <a:r>
                  <a:rPr lang="fr-FR" sz="5500" dirty="0"/>
                  <a:t>.</a:t>
                </a:r>
                <a:endParaRPr lang="en-US" sz="55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xmlns:lc="http://schemas.openxmlformats.org/drawingml/2006/lockedCanvas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12" y="9624182"/>
                <a:ext cx="22746800" cy="3320214"/>
              </a:xfrm>
              <a:prstGeom prst="rect">
                <a:avLst/>
              </a:prstGeom>
              <a:blipFill rotWithShape="0">
                <a:blip r:embed="rId12"/>
                <a:stretch>
                  <a:fillRect l="-1045" t="-368" b="-34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45552" y="3564148"/>
            <a:ext cx="5246756" cy="28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67494" y="2536125"/>
            <a:ext cx="23688110" cy="3215807"/>
            <a:chOff x="534987" y="1869705"/>
            <a:chExt cx="23352261" cy="3215807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3352261" cy="3215807"/>
              <a:chOff x="534987" y="1647866"/>
              <a:chExt cx="23352261" cy="3215807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3131597" cy="3142782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948644" y="1982580"/>
                  <a:ext cx="18602743" cy="2954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</a:t>
                  </a:r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không gian với hệ tọa độ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𝑂𝑥𝑦𝑧</m:t>
                      </m:r>
                      <m:r>
                        <a:rPr lang="en-US" sz="6000" i="1">
                          <a:latin typeface="Cambria Math"/>
                        </a:rPr>
                        <m:t>,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cho ba điểm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1;−1;1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6000">
                          <a:latin typeface="Cambria Math"/>
                        </a:rPr>
                        <m:t>    </m:t>
                      </m:r>
                      <m:r>
                        <a:rPr lang="vi-VN" sz="60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2;1;−2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000" i="1">
                              <a:latin typeface="Cambria Math"/>
                            </a:rPr>
                            <m:t>0;0;1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/>
                            </a:rPr>
                            <m:t>𝑥</m:t>
                          </m:r>
                          <m:r>
                            <a:rPr lang="en-US" sz="6000" i="1">
                              <a:latin typeface="Cambria Math"/>
                            </a:rPr>
                            <m:t>;</m:t>
                          </m:r>
                          <m:r>
                            <a:rPr lang="en-US" sz="6000" i="1">
                              <a:latin typeface="Cambria Math"/>
                            </a:rPr>
                            <m:t>𝑦</m:t>
                          </m:r>
                          <m:r>
                            <a:rPr lang="en-US" sz="6000" i="1">
                              <a:latin typeface="Cambria Math"/>
                            </a:rPr>
                            <m:t>;</m:t>
                          </m:r>
                          <m:r>
                            <a:rPr lang="en-US" sz="6000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 trực tâm tam giác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thì giá trị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𝑥</m:t>
                      </m:r>
                      <m:r>
                        <a:rPr lang="en-US" sz="6000" i="1">
                          <a:latin typeface="Cambria Math"/>
                        </a:rPr>
                        <m:t>+</m:t>
                      </m:r>
                      <m:r>
                        <a:rPr lang="en-US" sz="6000" i="1">
                          <a:latin typeface="Cambria Math"/>
                        </a:rPr>
                        <m:t>𝑦</m:t>
                      </m:r>
                      <m:r>
                        <a:rPr lang="en-US" sz="6000" i="1">
                          <a:latin typeface="Cambria Math"/>
                        </a:rPr>
                        <m:t>+</m:t>
                      </m:r>
                      <m:r>
                        <a:rPr lang="en-US" sz="6000" i="1">
                          <a:latin typeface="Cambria Math"/>
                        </a:rPr>
                        <m:t>𝑧</m:t>
                      </m:r>
                    </m:oMath>
                  </a14:m>
                  <a:r>
                    <a:rPr lang="vi-VN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</a:t>
                  </a:r>
                  <a:endPara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44" y="1982580"/>
                  <a:ext cx="18602743" cy="2954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486" t="-4959" r="-1422" b="-1136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30114" y="5845371"/>
            <a:ext cx="23268319" cy="1682134"/>
            <a:chOff x="304799" y="5556866"/>
            <a:chExt cx="23268319" cy="1682134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556868"/>
              <a:ext cx="5855830" cy="1682132"/>
              <a:chOff x="1380347" y="3163074"/>
              <a:chExt cx="4197806" cy="81772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3163074"/>
                <a:ext cx="381290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556868"/>
              <a:ext cx="5740338" cy="1682132"/>
              <a:chOff x="1380347" y="3163074"/>
              <a:chExt cx="3802996" cy="81772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3163074"/>
                <a:ext cx="341809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365787" y="5556868"/>
              <a:ext cx="5207331" cy="1682132"/>
              <a:chOff x="1380347" y="3163074"/>
              <a:chExt cx="3400327" cy="81772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765248" y="3163074"/>
                <a:ext cx="301542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556866"/>
              <a:ext cx="5152077" cy="1682132"/>
              <a:chOff x="1380347" y="3163073"/>
              <a:chExt cx="3802453" cy="81772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3163073"/>
                <a:ext cx="3417551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37446" y="5965934"/>
            <a:ext cx="1139399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19506" y="6144179"/>
                <a:ext cx="378774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06" y="6144179"/>
                <a:ext cx="3787741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012891" y="6051846"/>
                <a:ext cx="4931329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891" y="6051846"/>
                <a:ext cx="4931329" cy="11079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9327620" y="6202028"/>
                <a:ext cx="393983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−2.</m:t>
                      </m:r>
                    </m:oMath>
                  </m:oMathPara>
                </a14:m>
                <a:endParaRPr lang="en-US" sz="5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620" y="6202028"/>
                <a:ext cx="3939838" cy="9541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893541" y="6180475"/>
                <a:ext cx="354250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541" y="6180475"/>
                <a:ext cx="3542505" cy="92333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2BCC778-8B62-418B-AEC2-42A381F6FB92}"/>
              </a:ext>
            </a:extLst>
          </p:cNvPr>
          <p:cNvGrpSpPr/>
          <p:nvPr/>
        </p:nvGrpSpPr>
        <p:grpSpPr>
          <a:xfrm>
            <a:off x="469991" y="7627905"/>
            <a:ext cx="22948458" cy="5859495"/>
            <a:chOff x="1270511" y="5884229"/>
            <a:chExt cx="22948458" cy="4621327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A1238A9-62AB-4957-A3A9-FE7CB564EAF7}"/>
                </a:ext>
              </a:extLst>
            </p:cNvPr>
            <p:cNvSpPr/>
            <p:nvPr/>
          </p:nvSpPr>
          <p:spPr>
            <a:xfrm>
              <a:off x="1469116" y="6250924"/>
              <a:ext cx="22749853" cy="42546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80931"/>
              <a:chOff x="1224541" y="6322796"/>
              <a:chExt cx="4591131" cy="1080931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a16="http://schemas.microsoft.com/office/drawing/2014/main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a16="http://schemas.microsoft.com/office/drawing/2014/main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4D3CA9C-3AD2-4DE5-A2CD-769E310C8EEE}"/>
                  </a:ext>
                </a:extLst>
              </p:cNvPr>
              <p:cNvSpPr/>
              <p:nvPr/>
            </p:nvSpPr>
            <p:spPr>
              <a:xfrm>
                <a:off x="915987" y="7924800"/>
                <a:ext cx="22746800" cy="6382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𝐴𝐻</m:t>
                        </m:r>
                      </m:e>
                    </m:acc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−1;</m:t>
                        </m:r>
                        <m:r>
                          <a:rPr lang="en-US" sz="4400" i="1">
                            <a:latin typeface="Cambria Math"/>
                          </a:rPr>
                          <m:t>𝑦</m:t>
                        </m:r>
                        <m:r>
                          <a:rPr lang="en-US" sz="4400" i="1">
                            <a:latin typeface="Cambria Math"/>
                          </a:rPr>
                          <m:t>+1;</m:t>
                        </m:r>
                        <m:r>
                          <a:rPr lang="en-US" sz="4400" i="1">
                            <a:latin typeface="Cambria Math"/>
                          </a:rPr>
                          <m:t>𝑧</m:t>
                        </m:r>
                        <m:r>
                          <a:rPr lang="en-US" sz="4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𝐵𝐻</m:t>
                        </m:r>
                      </m:e>
                    </m:acc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−2;</m:t>
                        </m:r>
                        <m:r>
                          <a:rPr lang="en-US" sz="4400" i="1">
                            <a:latin typeface="Cambria Math"/>
                          </a:rPr>
                          <m:t>𝑦</m:t>
                        </m:r>
                        <m:r>
                          <a:rPr lang="en-US" sz="4400" i="1">
                            <a:latin typeface="Cambria Math"/>
                          </a:rPr>
                          <m:t>−1;</m:t>
                        </m:r>
                        <m:r>
                          <a:rPr lang="en-US" sz="4400" i="1">
                            <a:latin typeface="Cambria Math"/>
                          </a:rPr>
                          <m:t>𝑧</m:t>
                        </m:r>
                        <m:r>
                          <a:rPr lang="en-US" sz="4400" i="1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−2;−1;3</m:t>
                        </m:r>
                      </m:e>
                    </m:d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−1;1;0</m:t>
                        </m:r>
                      </m:e>
                    </m:d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1;2;−3</m:t>
                        </m:r>
                      </m:e>
                    </m:d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𝐻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trực tâm tam giác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𝐴𝐻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𝐵𝐶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𝐵𝐻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𝐴𝐵</m:t>
                                    </m:r>
                                  </m:e>
                                </m:acc>
                                <m:r>
                                  <a:rPr lang="en-US" sz="4400" i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𝐴𝐶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4400" i="1">
                                <a:latin typeface="Cambria Math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𝐴𝐻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+3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r>
                              <a:rPr lang="en-US" sz="4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𝑧</m:t>
                            </m:r>
                            <m:r>
                              <a:rPr lang="en-US" sz="440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dirty="0">
                  <a:latin typeface="Tahoma" pitchFamily="34" charset="0"/>
                </a:endParaRP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𝑧</m:t>
                    </m:r>
                    <m:r>
                      <a:rPr lang="en-US" sz="4400" i="1">
                        <a:latin typeface="Cambria Math"/>
                      </a:rPr>
                      <m:t>=1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xmlns:lc="http://schemas.openxmlformats.org/drawingml/2006/lockedCanvas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924800"/>
                <a:ext cx="22746800" cy="6382848"/>
              </a:xfrm>
              <a:prstGeom prst="rect">
                <a:avLst/>
              </a:prstGeom>
              <a:blipFill rotWithShape="0">
                <a:blip r:embed="rId12"/>
                <a:stretch>
                  <a:fillRect l="-6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05096" y="2541431"/>
            <a:ext cx="4850507" cy="32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7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 CỦA HAI VÉC TƠ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940342"/>
            <a:ext cx="20945785" cy="3146257"/>
            <a:chOff x="1076414" y="4312801"/>
            <a:chExt cx="21751688" cy="3146257"/>
          </a:xfrm>
        </p:grpSpPr>
        <p:grpSp>
          <p:nvGrpSpPr>
            <p:cNvPr id="22" name="Group 5"/>
            <p:cNvGrpSpPr/>
            <p:nvPr/>
          </p:nvGrpSpPr>
          <p:grpSpPr>
            <a:xfrm>
              <a:off x="1468582" y="5000985"/>
              <a:ext cx="21359520" cy="2458073"/>
              <a:chOff x="612069" y="1213820"/>
              <a:chExt cx="8411154" cy="96775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12069" y="1213820"/>
                <a:ext cx="8308847" cy="96775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31836" y="1400600"/>
                    <a:ext cx="8391387" cy="6609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Trong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không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gian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</a:rPr>
                          <m:t>𝑂𝑥𝑦𝑧</m:t>
                        </m:r>
                      </m:oMath>
                    </a14:m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,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tích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vô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hướng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của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hai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vec-tơ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</a:rPr>
                              <m:t>;</m:t>
                            </m:r>
                            <m:r>
                              <a:rPr lang="en-US" sz="4800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oMath>
                    </a14:m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và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vi-VN" sz="48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vi-VN" sz="48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oMath>
                    </a14:m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được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xác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định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bởi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công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thức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latin typeface="Cambria Math"/>
                          </a:rPr>
                          <m:t>=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</a:rPr>
                          <m:t>𝑧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a14:m>
                    <a:endPara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836" y="1400600"/>
                    <a:ext cx="8391387" cy="66097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337" t="-8727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12801"/>
              <a:ext cx="3953714" cy="994653"/>
              <a:chOff x="166396" y="8689988"/>
              <a:chExt cx="3953714" cy="99465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89988"/>
                <a:ext cx="3735588" cy="99465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9249"/>
                <a:ext cx="31879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70176" y="2872442"/>
            <a:ext cx="15790611" cy="861774"/>
            <a:chOff x="644526" y="2766774"/>
            <a:chExt cx="15790611" cy="861774"/>
          </a:xfrm>
        </p:grpSpPr>
        <p:sp>
          <p:nvSpPr>
            <p:cNvPr id="56" name="TextBox 55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endParaRPr lang="en-US" sz="4800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2267" y="7543800"/>
            <a:ext cx="15790611" cy="861774"/>
            <a:chOff x="644526" y="2766774"/>
            <a:chExt cx="15790611" cy="861774"/>
          </a:xfrm>
        </p:grpSpPr>
        <p:sp>
          <p:nvSpPr>
            <p:cNvPr id="62" name="TextBox 61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800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1220787" y="8500885"/>
                <a:ext cx="21948824" cy="2419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𝑂𝑥𝑦𝑧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vec-tơ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8500885"/>
                <a:ext cx="21948824" cy="2419290"/>
              </a:xfrm>
              <a:prstGeom prst="roundRect">
                <a:avLst>
                  <a:gd name="adj" fmla="val 4611"/>
                </a:avLst>
              </a:prstGeom>
              <a:blipFill rotWithShape="1">
                <a:blip r:embed="rId4"/>
                <a:stretch>
                  <a:fillRect l="-1054"/>
                </a:stretch>
              </a:blipFill>
              <a:ln w="28575">
                <a:solidFill>
                  <a:srgbClr val="AB7C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1181797" y="11100161"/>
                <a:ext cx="22082383" cy="2419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Cho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𝐴𝐵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97" y="11100161"/>
                <a:ext cx="22082383" cy="2419290"/>
              </a:xfrm>
              <a:prstGeom prst="roundRect">
                <a:avLst>
                  <a:gd name="adj" fmla="val 4611"/>
                </a:avLst>
              </a:prstGeom>
              <a:blipFill rotWithShape="1">
                <a:blip r:embed="rId5"/>
                <a:stretch>
                  <a:fillRect l="-1048" t="-4478" b="-1493"/>
                </a:stretch>
              </a:blipFill>
              <a:ln w="28575">
                <a:solidFill>
                  <a:srgbClr val="AB7C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67494" y="2536125"/>
            <a:ext cx="23688110" cy="3215807"/>
            <a:chOff x="534987" y="1869705"/>
            <a:chExt cx="23352261" cy="3215807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3352261" cy="3215807"/>
              <a:chOff x="534987" y="1647866"/>
              <a:chExt cx="23352261" cy="3215807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3131597" cy="3142782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3768901" y="1958722"/>
                  <a:ext cx="20118346" cy="2954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pt-BR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không gian </a:t>
                  </a:r>
                  <a14:m>
                    <m:oMath xmlns:m="http://schemas.openxmlformats.org/officeDocument/2006/math">
                      <m:r>
                        <a:rPr lang="vi-VN" sz="6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pt-BR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cho mặt cầu có phương trình </a:t>
                  </a:r>
                  <a:endParaRPr lang="en-US" sz="6000" i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6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vi-VN" sz="6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60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vi-VN" sz="6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6000" i="1">
                          <a:latin typeface="Cambria Math"/>
                        </a:rPr>
                        <m:t>−2</m:t>
                      </m:r>
                      <m:r>
                        <a:rPr lang="vi-VN" sz="6000" i="1">
                          <a:latin typeface="Cambria Math"/>
                        </a:rPr>
                        <m:t>𝑥</m:t>
                      </m:r>
                      <m:r>
                        <a:rPr lang="vi-VN" sz="6000" i="1">
                          <a:latin typeface="Cambria Math"/>
                        </a:rPr>
                        <m:t>+2</m:t>
                      </m:r>
                      <m:r>
                        <a:rPr lang="vi-VN" sz="6000" i="1">
                          <a:latin typeface="Cambria Math"/>
                        </a:rPr>
                        <m:t>𝑧</m:t>
                      </m:r>
                      <m:r>
                        <a:rPr lang="vi-VN" sz="6000" i="1">
                          <a:latin typeface="Cambria Math"/>
                        </a:rPr>
                        <m:t>−1=0</m:t>
                      </m:r>
                    </m:oMath>
                  </a14:m>
                  <a:r>
                    <a:rPr lang="pt-BR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Tâm </a:t>
                  </a:r>
                  <a14:m>
                    <m:oMath xmlns:m="http://schemas.openxmlformats.org/officeDocument/2006/math">
                      <m:r>
                        <a:rPr lang="pt-BR" sz="6000" i="1">
                          <a:latin typeface="Cambria Math"/>
                        </a:rPr>
                        <m:t>𝐼</m:t>
                      </m:r>
                    </m:oMath>
                  </a14:m>
                  <a:r>
                    <a:rPr lang="pt-BR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của mặt cầu đã cho là:</a:t>
                  </a:r>
                  <a:endPara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01" y="1958722"/>
                  <a:ext cx="20118346" cy="2954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44" t="-4959" r="-1254" b="-1157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30114" y="5845371"/>
            <a:ext cx="23268319" cy="1682134"/>
            <a:chOff x="304799" y="5556866"/>
            <a:chExt cx="23268319" cy="1682134"/>
          </a:xfrm>
        </p:grpSpPr>
        <p:grpSp>
          <p:nvGrpSpPr>
            <p:cNvPr id="71" name="Group 70"/>
            <p:cNvGrpSpPr/>
            <p:nvPr/>
          </p:nvGrpSpPr>
          <p:grpSpPr>
            <a:xfrm>
              <a:off x="6097587" y="5556868"/>
              <a:ext cx="5855830" cy="1682132"/>
              <a:chOff x="1380347" y="3163074"/>
              <a:chExt cx="4197806" cy="81772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765249" y="3163074"/>
                <a:ext cx="381290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000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12117387" y="5556868"/>
              <a:ext cx="5740338" cy="1682132"/>
              <a:chOff x="1380347" y="3163074"/>
              <a:chExt cx="3802996" cy="817728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765249" y="3163074"/>
                <a:ext cx="3418094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000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8365787" y="5556868"/>
              <a:ext cx="5207331" cy="1682132"/>
              <a:chOff x="1380347" y="3163074"/>
              <a:chExt cx="3400327" cy="81772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765248" y="3163074"/>
                <a:ext cx="301542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000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4799" y="5556866"/>
              <a:ext cx="5152077" cy="1682132"/>
              <a:chOff x="1380347" y="3163073"/>
              <a:chExt cx="3802453" cy="81772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65249" y="3163073"/>
                <a:ext cx="3417551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5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000" dirty="0"/>
              </a:p>
            </p:txBody>
          </p:sp>
        </p:grpSp>
      </p:grpSp>
      <p:sp>
        <p:nvSpPr>
          <p:cNvPr id="54" name="Oval 53"/>
          <p:cNvSpPr/>
          <p:nvPr/>
        </p:nvSpPr>
        <p:spPr>
          <a:xfrm>
            <a:off x="5980679" y="5955590"/>
            <a:ext cx="1139399" cy="14616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19506" y="6144179"/>
                <a:ext cx="378774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−1;0;1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06" y="6144179"/>
                <a:ext cx="3787741" cy="11079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012891" y="6051846"/>
                <a:ext cx="493132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1;0;−1</m:t>
                          </m:r>
                        </m:e>
                      </m:d>
                      <m:r>
                        <a:rPr lang="en-US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891" y="6051846"/>
                <a:ext cx="4931329" cy="13234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9378949" y="6019800"/>
                <a:ext cx="393983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1;−1;0</m:t>
                          </m:r>
                        </m:e>
                      </m:d>
                      <m:r>
                        <a:rPr lang="en-US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8949" y="6019800"/>
                <a:ext cx="3939838" cy="13234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893541" y="6180475"/>
                <a:ext cx="354250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−1;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541" y="6180475"/>
                <a:ext cx="3542505" cy="11079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2BCC778-8B62-418B-AEC2-42A381F6FB92}"/>
              </a:ext>
            </a:extLst>
          </p:cNvPr>
          <p:cNvGrpSpPr/>
          <p:nvPr/>
        </p:nvGrpSpPr>
        <p:grpSpPr>
          <a:xfrm>
            <a:off x="469991" y="7627905"/>
            <a:ext cx="22948458" cy="5859495"/>
            <a:chOff x="1270511" y="5884229"/>
            <a:chExt cx="22948458" cy="4621327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A1238A9-62AB-4957-A3A9-FE7CB564EAF7}"/>
                </a:ext>
              </a:extLst>
            </p:cNvPr>
            <p:cNvSpPr/>
            <p:nvPr/>
          </p:nvSpPr>
          <p:spPr>
            <a:xfrm>
              <a:off x="1469116" y="6250924"/>
              <a:ext cx="22749853" cy="425463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80931"/>
              <a:chOff x="1224541" y="6322796"/>
              <a:chExt cx="4591131" cy="1080931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a16="http://schemas.microsoft.com/office/drawing/2014/main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a16="http://schemas.microsoft.com/office/drawing/2014/main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4D3CA9C-3AD2-4DE5-A2CD-769E310C8EEE}"/>
                  </a:ext>
                </a:extLst>
              </p:cNvPr>
              <p:cNvSpPr/>
              <p:nvPr/>
            </p:nvSpPr>
            <p:spPr>
              <a:xfrm>
                <a:off x="915987" y="9046872"/>
                <a:ext cx="22746800" cy="418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it-IT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phương trình mặt cầu có dạng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5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5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vi-VN" sz="5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5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vi-VN" sz="5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5000" i="1">
                        <a:latin typeface="Cambria Math"/>
                      </a:rPr>
                      <m:t>−2</m:t>
                    </m:r>
                    <m:r>
                      <a:rPr lang="vi-VN" sz="5000" i="1">
                        <a:latin typeface="Cambria Math"/>
                      </a:rPr>
                      <m:t>𝑎𝑥</m:t>
                    </m:r>
                    <m:r>
                      <a:rPr lang="vi-VN" sz="5000" i="1">
                        <a:latin typeface="Cambria Math"/>
                      </a:rPr>
                      <m:t>−2</m:t>
                    </m:r>
                    <m:r>
                      <a:rPr lang="vi-VN" sz="5000" i="1">
                        <a:latin typeface="Cambria Math"/>
                      </a:rPr>
                      <m:t>𝑏𝑦</m:t>
                    </m:r>
                    <m:r>
                      <a:rPr lang="vi-VN" sz="5000" i="1">
                        <a:latin typeface="Cambria Math"/>
                      </a:rPr>
                      <m:t>−2</m:t>
                    </m:r>
                    <m:r>
                      <a:rPr lang="vi-VN" sz="5000" i="1">
                        <a:latin typeface="Cambria Math"/>
                      </a:rPr>
                      <m:t>𝑐𝑧</m:t>
                    </m:r>
                    <m:r>
                      <a:rPr lang="vi-VN" sz="5000" i="1">
                        <a:latin typeface="Cambria Math"/>
                      </a:rPr>
                      <m:t>+</m:t>
                    </m:r>
                    <m:r>
                      <a:rPr lang="vi-VN" sz="5000" i="1">
                        <a:latin typeface="Cambria Math"/>
                      </a:rPr>
                      <m:t>𝑑</m:t>
                    </m:r>
                    <m:r>
                      <a:rPr lang="vi-VN" sz="5000" i="1">
                        <a:latin typeface="Cambria Math"/>
                      </a:rPr>
                      <m:t>=0</m:t>
                    </m:r>
                  </m:oMath>
                </a14:m>
                <a:r>
                  <a:rPr lang="it-IT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it-IT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tâm mặt cầu là </a:t>
                </a:r>
                <a14:m>
                  <m:oMath xmlns:m="http://schemas.openxmlformats.org/officeDocument/2006/math">
                    <m:r>
                      <a:rPr lang="it-IT" sz="50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5000" i="1">
                            <a:latin typeface="Cambria Math"/>
                          </a:rPr>
                          <m:t>𝑎</m:t>
                        </m:r>
                        <m:r>
                          <a:rPr lang="it-IT" sz="5000" i="1">
                            <a:latin typeface="Cambria Math"/>
                          </a:rPr>
                          <m:t>;</m:t>
                        </m:r>
                        <m:r>
                          <a:rPr lang="it-IT" sz="5000" i="1">
                            <a:latin typeface="Cambria Math"/>
                          </a:rPr>
                          <m:t>𝑏</m:t>
                        </m:r>
                        <m:r>
                          <a:rPr lang="it-IT" sz="5000" i="1">
                            <a:latin typeface="Cambria Math"/>
                          </a:rPr>
                          <m:t>;</m:t>
                        </m:r>
                        <m:r>
                          <a:rPr lang="it-IT" sz="5000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it-IT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5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it-IT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theo đề bài 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50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5000" i="1">
                                <a:latin typeface="Cambria Math"/>
                              </a:rPr>
                              <m:t>= −2</m:t>
                            </m:r>
                          </m:e>
                          <m:e>
                            <m:r>
                              <a:rPr lang="en-US" sz="50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50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50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50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50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50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  <m:r>
                          <a:rPr lang="en-US" sz="5000" i="1">
                            <a:latin typeface="Cambria Math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5000" i="1">
                                    <a:latin typeface="Cambria Math"/>
                                  </a:rPr>
                                  <m:t>= 1</m:t>
                                </m:r>
                              </m:e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sz="5000" i="1">
                                    <a:latin typeface="Cambria Math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sz="5000" i="1">
                                    <a:latin typeface="Cambria Math"/>
                                  </a:rPr>
                                  <m:t>=−1</m:t>
                                </m:r>
                              </m:e>
                            </m:eqArr>
                            <m:r>
                              <a:rPr lang="en-US" sz="5000" i="1">
                                <a:latin typeface="Cambria Math"/>
                                <a:sym typeface="Symbol"/>
                              </a:rPr>
                              <m:t></m:t>
                            </m:r>
                            <m:r>
                              <a:rPr lang="en-US" sz="5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5000" i="1"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1;0; −1</m:t>
                                </m:r>
                              </m:e>
                            </m:d>
                            <m:r>
                              <a:rPr lang="en-US" sz="5000" i="1">
                                <a:latin typeface="Cambria Math"/>
                              </a:rPr>
                              <m:t>.</m:t>
                            </m:r>
                          </m:e>
                        </m:d>
                      </m:e>
                    </m:d>
                  </m:oMath>
                </a14:m>
                <a:endParaRPr lang="en-US" sz="5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xmlns:lc="http://schemas.openxmlformats.org/drawingml/2006/lockedCanvas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9046872"/>
                <a:ext cx="22746800" cy="4180065"/>
              </a:xfrm>
              <a:prstGeom prst="rect">
                <a:avLst/>
              </a:prstGeom>
              <a:blipFill rotWithShape="0">
                <a:blip r:embed="rId12"/>
                <a:stretch>
                  <a:fillRect l="-884" t="-27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3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9905999" cy="830997"/>
            <a:chOff x="-288924" y="1892299"/>
            <a:chExt cx="99059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5295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4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6181514"/>
                <a:ext cx="2505366" cy="8319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6215552"/>
                <a:ext cx="1585883" cy="8519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6180147"/>
                <a:ext cx="2296975" cy="831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6181514"/>
                <a:ext cx="1685270" cy="8519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67494" y="2536125"/>
            <a:ext cx="23688110" cy="2172119"/>
            <a:chOff x="534987" y="1869705"/>
            <a:chExt cx="23352261" cy="2172119"/>
          </a:xfrm>
        </p:grpSpPr>
        <p:grpSp>
          <p:nvGrpSpPr>
            <p:cNvPr id="83" name="Group 82"/>
            <p:cNvGrpSpPr/>
            <p:nvPr/>
          </p:nvGrpSpPr>
          <p:grpSpPr>
            <a:xfrm>
              <a:off x="534987" y="1869705"/>
              <a:ext cx="23352261" cy="2172119"/>
              <a:chOff x="534987" y="1647866"/>
              <a:chExt cx="23352261" cy="2172119"/>
            </a:xfrm>
          </p:grpSpPr>
          <p:sp>
            <p:nvSpPr>
              <p:cNvPr id="112" name="Rounded Rectangle 111"/>
              <p:cNvSpPr/>
              <p:nvPr/>
            </p:nvSpPr>
            <p:spPr bwMode="auto">
              <a:xfrm>
                <a:off x="755651" y="1720891"/>
                <a:ext cx="23131597" cy="2099094"/>
              </a:xfrm>
              <a:prstGeom prst="roundRect">
                <a:avLst>
                  <a:gd name="adj" fmla="val 549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2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7" name="Pentagon 12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 bwMode="auto">
                <a:xfrm>
                  <a:off x="683785" y="1836906"/>
                  <a:ext cx="582200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31" name="Freeform 13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Freeform 1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3" name="Freeform 13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6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>
                    <a:defPPr>
                      <a:defRPr lang="en-US"/>
                    </a:defPPr>
                    <a:lvl1pPr marL="0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1088639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2177278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3265917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4354556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5443195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6531834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7620472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8709111" algn="l" defTabSz="2177278" rtl="0" eaLnBrk="1" latinLnBrk="0" hangingPunct="1">
                      <a:defRPr sz="43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29" name="Chevron 12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93838" y="1700171"/>
                  <a:ext cx="17591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3768901" y="1958722"/>
                  <a:ext cx="20118346" cy="2031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>
                  <a:defPPr>
                    <a:defRPr lang="en-US"/>
                  </a:defPPr>
                  <a:lvl1pPr marL="0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1088639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2177278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3265917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4354556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5443195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31834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20472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9111" algn="l" defTabSz="2177278" rtl="0" eaLnBrk="1" latinLnBrk="0" hangingPunct="1">
                    <a:defRPr sz="4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pt-BR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không gian với hệ tọa độ </a:t>
                  </a:r>
                  <a14:m>
                    <m:oMath xmlns:m="http://schemas.openxmlformats.org/officeDocument/2006/math">
                      <m:r>
                        <a:rPr lang="pt-BR" sz="6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pt-BR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cho </a:t>
                  </a:r>
                  <a14:m>
                    <m:oMath xmlns:m="http://schemas.openxmlformats.org/officeDocument/2006/math">
                      <m:r>
                        <a:rPr lang="pt-BR" sz="6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6000" i="1">
                              <a:latin typeface="Cambria Math"/>
                            </a:rPr>
                            <m:t>4;−2;1</m:t>
                          </m:r>
                        </m:e>
                      </m:d>
                    </m:oMath>
                  </a14:m>
                  <a:r>
                    <a:rPr lang="pt-BR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pt-BR" sz="60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6000" i="1">
                              <a:latin typeface="Cambria Math"/>
                            </a:rPr>
                            <m:t>0;−2;−1</m:t>
                          </m:r>
                        </m:e>
                      </m:d>
                    </m:oMath>
                  </a14:m>
                  <a:r>
                    <a:rPr lang="pt-BR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Phương trình mặt cầu có đường kính </a:t>
                  </a:r>
                  <a14:m>
                    <m:oMath xmlns:m="http://schemas.openxmlformats.org/officeDocument/2006/math">
                      <m:r>
                        <a:rPr lang="pt-BR" sz="6000" i="1">
                          <a:latin typeface="Cambria Math"/>
                        </a:rPr>
                        <m:t>𝐴𝐵</m:t>
                      </m:r>
                    </m:oMath>
                  </a14:m>
                  <a:r>
                    <a:rPr lang="pt-BR" sz="6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là:</a:t>
                  </a:r>
                  <a:endParaRPr lang="en-US" sz="6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01" y="1958722"/>
                  <a:ext cx="20118346" cy="20313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9" t="-7207" b="-168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19506" y="6144179"/>
                <a:ext cx="378774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−1;0;1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06" y="6144179"/>
                <a:ext cx="3787741" cy="11079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9378949" y="6019800"/>
                <a:ext cx="393983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000" i="1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1;−1;0</m:t>
                          </m:r>
                        </m:e>
                      </m:d>
                      <m:r>
                        <a:rPr lang="en-US" sz="8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8949" y="6019800"/>
                <a:ext cx="3939838" cy="13234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893541" y="6180475"/>
                <a:ext cx="354250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i="1">
                          <a:solidFill>
                            <a:schemeClr val="bg1"/>
                          </a:solidFill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−1;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vi-VN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6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9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541" y="6180475"/>
                <a:ext cx="3542505" cy="11079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2BCC778-8B62-418B-AEC2-42A381F6FB92}"/>
              </a:ext>
            </a:extLst>
          </p:cNvPr>
          <p:cNvGrpSpPr/>
          <p:nvPr/>
        </p:nvGrpSpPr>
        <p:grpSpPr>
          <a:xfrm>
            <a:off x="370329" y="8335715"/>
            <a:ext cx="22948458" cy="5097406"/>
            <a:chOff x="1270511" y="5884229"/>
            <a:chExt cx="22948458" cy="4020275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A1238A9-62AB-4957-A3A9-FE7CB564EAF7}"/>
                </a:ext>
              </a:extLst>
            </p:cNvPr>
            <p:cNvSpPr/>
            <p:nvPr/>
          </p:nvSpPr>
          <p:spPr>
            <a:xfrm>
              <a:off x="1469116" y="6250924"/>
              <a:ext cx="22749853" cy="365358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E8BC60B-C594-4FAA-807A-661D2BF01F9E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1080931"/>
              <a:chOff x="1224541" y="6322796"/>
              <a:chExt cx="4591131" cy="1080931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96DF14DE-F98A-4AB9-98BE-2D782043B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TextBox 54">
                <a:extLst>
                  <a:ext uri="{FF2B5EF4-FFF2-40B4-BE49-F238E27FC236}">
                    <a16:creationId xmlns:a16="http://schemas.microsoft.com/office/drawing/2014/main" id="{8BBB3FBD-4B60-44E7-851F-B4F59C4ACD1B}"/>
                  </a:ext>
                </a:extLst>
              </p:cNvPr>
              <p:cNvSpPr txBox="1"/>
              <p:nvPr/>
            </p:nvSpPr>
            <p:spPr>
              <a:xfrm>
                <a:off x="2177040" y="6453058"/>
                <a:ext cx="3638632" cy="950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>
                <a:extLst>
                  <a:ext uri="{FF2B5EF4-FFF2-40B4-BE49-F238E27FC236}">
                    <a16:creationId xmlns:a16="http://schemas.microsoft.com/office/drawing/2014/main" id="{985ECD76-9F46-41B1-9D7B-E4071F97F80C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EF6A996-31A0-4B47-9647-ABD842E2F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4D3CA9C-3AD2-4DE5-A2CD-769E310C8EEE}"/>
                  </a:ext>
                </a:extLst>
              </p:cNvPr>
              <p:cNvSpPr/>
              <p:nvPr/>
            </p:nvSpPr>
            <p:spPr>
              <a:xfrm>
                <a:off x="725488" y="9477660"/>
                <a:ext cx="22746800" cy="3681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>
                <a:defPPr>
                  <a:defRPr lang="en-US"/>
                </a:defPPr>
                <a:lvl1pPr marL="0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88639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177278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265917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354556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43195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531834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620472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709111" algn="l" defTabSz="2177278" rtl="0" eaLnBrk="1" latinLnBrk="0" hangingPunct="1">
                  <a:defRPr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it-IT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it-IT" sz="5400" i="1">
                        <a:latin typeface="Cambria Math"/>
                      </a:rPr>
                      <m:t>𝐼</m:t>
                    </m:r>
                    <m:r>
                      <a:rPr lang="it-IT" sz="5400" i="1">
                        <a:latin typeface="Cambria Math"/>
                      </a:rPr>
                      <m:t> </m:t>
                    </m:r>
                  </m:oMath>
                </a14:m>
                <a:r>
                  <a:rPr lang="it-IT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trung điểm của </a:t>
                </a:r>
                <a14:m>
                  <m:oMath xmlns:m="http://schemas.openxmlformats.org/officeDocument/2006/math">
                    <m:r>
                      <a:rPr lang="it-IT" sz="5400" i="1">
                        <a:latin typeface="Cambria Math"/>
                      </a:rPr>
                      <m:t>𝐴𝐵</m:t>
                    </m:r>
                  </m:oMath>
                </a14:m>
                <a:r>
                  <a:rPr lang="it-IT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it-IT" sz="5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5400" i="1">
                            <a:latin typeface="Cambria Math"/>
                          </a:rPr>
                          <m:t>2;−2;0</m:t>
                        </m:r>
                      </m:e>
                    </m:d>
                  </m:oMath>
                </a14:m>
                <a:r>
                  <a:rPr lang="it-IT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it-IT" sz="5400" i="1">
                        <a:latin typeface="Cambria Math"/>
                      </a:rPr>
                      <m:t>𝐼𝐴</m:t>
                    </m:r>
                    <m:r>
                      <a:rPr lang="it-IT" sz="5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54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it-IT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pt-BR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mặt cầu có đường kính </a:t>
                </a:r>
                <a14:m>
                  <m:oMath xmlns:m="http://schemas.openxmlformats.org/officeDocument/2006/math">
                    <m:r>
                      <a:rPr lang="it-IT" sz="5400" i="1">
                        <a:latin typeface="Cambria Math"/>
                      </a:rPr>
                      <m:t>𝐴𝐵</m:t>
                    </m:r>
                  </m:oMath>
                </a14:m>
                <a:r>
                  <a:rPr lang="it-IT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mặt cầu nhận </a:t>
                </a:r>
                <a14:m>
                  <m:oMath xmlns:m="http://schemas.openxmlformats.org/officeDocument/2006/math">
                    <m:r>
                      <a:rPr lang="it-IT" sz="5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5400" i="1">
                            <a:latin typeface="Cambria Math"/>
                          </a:rPr>
                          <m:t>2;−2;0</m:t>
                        </m:r>
                      </m:e>
                    </m:d>
                  </m:oMath>
                </a14:m>
                <a:r>
                  <a:rPr lang="it-IT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làm tâm và bán kính</a:t>
                </a:r>
                <a14:m>
                  <m:oMath xmlns:m="http://schemas.openxmlformats.org/officeDocument/2006/math">
                    <m:r>
                      <a:rPr lang="it-IT" sz="5400" i="1">
                        <a:latin typeface="Cambria Math"/>
                      </a:rPr>
                      <m:t> </m:t>
                    </m:r>
                    <m:r>
                      <a:rPr lang="it-IT" sz="5400" i="1">
                        <a:latin typeface="Cambria Math"/>
                      </a:rPr>
                      <m:t>𝑅</m:t>
                    </m:r>
                    <m:r>
                      <a:rPr lang="it-IT" sz="5400" i="1">
                        <a:latin typeface="Cambria Math"/>
                      </a:rPr>
                      <m:t>=</m:t>
                    </m:r>
                    <m:r>
                      <a:rPr lang="it-IT" sz="5400" i="1">
                        <a:latin typeface="Cambria Math"/>
                      </a:rPr>
                      <m:t>𝐼𝐴</m:t>
                    </m:r>
                    <m:r>
                      <a:rPr lang="it-IT" sz="5400" i="1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54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it-IT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.</a:t>
                </a:r>
                <a:endParaRPr lang="en-US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it-IT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mặt cầu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400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5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400" i="1">
                                <a:latin typeface="Cambria Math"/>
                              </a:rPr>
                              <m:t>𝑦</m:t>
                            </m:r>
                            <m:r>
                              <a:rPr lang="vi-VN" sz="5400" i="1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vi-VN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5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vi-VN" sz="5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5400" i="1">
                        <a:latin typeface="Cambria Math"/>
                      </a:rPr>
                      <m:t>=5</m:t>
                    </m:r>
                  </m:oMath>
                </a14:m>
                <a:r>
                  <a:rPr lang="it-IT" sz="5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5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4="http://schemas.microsoft.com/office/drawing/2010/main" xmlns="" xmlns:a16="http://schemas.microsoft.com/office/drawing/2014/main" xmlns:lc="http://schemas.openxmlformats.org/drawingml/2006/lockedCanvas" id="{14D3CA9C-3AD2-4DE5-A2CD-769E310C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9477660"/>
                <a:ext cx="22746800" cy="3681787"/>
              </a:xfrm>
              <a:prstGeom prst="rect">
                <a:avLst/>
              </a:prstGeom>
              <a:blipFill rotWithShape="0">
                <a:blip r:embed="rId11"/>
                <a:stretch>
                  <a:fillRect l="-1018" t="-1490" b="-74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86516" y="4819721"/>
            <a:ext cx="22584044" cy="3277290"/>
            <a:chOff x="486516" y="4819721"/>
            <a:chExt cx="22584044" cy="3277290"/>
          </a:xfrm>
        </p:grpSpPr>
        <p:grpSp>
          <p:nvGrpSpPr>
            <p:cNvPr id="97" name="Group 96"/>
            <p:cNvGrpSpPr/>
            <p:nvPr/>
          </p:nvGrpSpPr>
          <p:grpSpPr>
            <a:xfrm>
              <a:off x="11243547" y="4819721"/>
              <a:ext cx="11827013" cy="1729476"/>
              <a:chOff x="1304641" y="2775176"/>
              <a:chExt cx="9709853" cy="135698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1765248" y="2775176"/>
                <a:ext cx="9249246" cy="135698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304641" y="3109105"/>
                <a:ext cx="872429" cy="80190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5500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34987" y="6621330"/>
              <a:ext cx="10311160" cy="1475681"/>
              <a:chOff x="1391246" y="2847610"/>
              <a:chExt cx="3516550" cy="1245013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1595597" y="2847610"/>
                <a:ext cx="3312199" cy="124501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391246" y="3047285"/>
                <a:ext cx="361552" cy="80190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55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1355385" y="6583080"/>
              <a:ext cx="11713648" cy="1513930"/>
              <a:chOff x="1387899" y="2479670"/>
              <a:chExt cx="3394544" cy="1187866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1517632" y="2479670"/>
                <a:ext cx="3264811" cy="118786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387899" y="2722030"/>
                <a:ext cx="289184" cy="72900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5500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86516" y="4819721"/>
              <a:ext cx="10432495" cy="1677709"/>
              <a:chOff x="1314125" y="2775177"/>
              <a:chExt cx="3402026" cy="1306055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1505648" y="2775177"/>
                <a:ext cx="3210503" cy="130605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314125" y="3171985"/>
                <a:ext cx="349384" cy="80190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5500" dirty="0"/>
              </a:p>
            </p:txBody>
          </p:sp>
        </p:grpSp>
      </p:grpSp>
      <p:sp>
        <p:nvSpPr>
          <p:cNvPr id="114" name="Oval 113"/>
          <p:cNvSpPr/>
          <p:nvPr/>
        </p:nvSpPr>
        <p:spPr>
          <a:xfrm>
            <a:off x="456547" y="5351859"/>
            <a:ext cx="1111908" cy="102202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5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1738382" y="6978059"/>
                <a:ext cx="885460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=13.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382" y="6978059"/>
                <a:ext cx="8854603" cy="86177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1857404" y="5252139"/>
                <a:ext cx="8548238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5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50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vi-VN" sz="50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=5.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04" y="5252139"/>
                <a:ext cx="8548238" cy="87921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13221295" y="6873493"/>
                <a:ext cx="904215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5000" b="1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=13.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1295" y="6873493"/>
                <a:ext cx="9042155" cy="86177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12554764" y="5158950"/>
                <a:ext cx="850034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vi-VN" sz="5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vi-VN" sz="5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5000" i="1">
                          <a:solidFill>
                            <a:schemeClr val="bg1"/>
                          </a:solidFill>
                          <a:latin typeface="Cambria Math"/>
                        </a:rPr>
                        <m:t>=5.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764" y="5158950"/>
                <a:ext cx="8500340" cy="86177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4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85685" y="2895600"/>
            <a:ext cx="22409261" cy="10591800"/>
            <a:chOff x="1088118" y="2818323"/>
            <a:chExt cx="21556936" cy="9523673"/>
          </a:xfrm>
        </p:grpSpPr>
        <p:grpSp>
          <p:nvGrpSpPr>
            <p:cNvPr id="32" name="Group 31"/>
            <p:cNvGrpSpPr/>
            <p:nvPr/>
          </p:nvGrpSpPr>
          <p:grpSpPr>
            <a:xfrm>
              <a:off x="1088118" y="2818323"/>
              <a:ext cx="21556936" cy="9523673"/>
              <a:chOff x="1086039" y="2818652"/>
              <a:chExt cx="21559431" cy="952477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86039" y="4189084"/>
                <a:ext cx="21559431" cy="8154343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entagon 34"/>
              <p:cNvSpPr/>
              <p:nvPr/>
            </p:nvSpPr>
            <p:spPr>
              <a:xfrm>
                <a:off x="3804133" y="2818652"/>
                <a:ext cx="16945295" cy="1285962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882088" y="2999913"/>
                <a:ext cx="16672323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 VÔ HƯỚNG CỦA 2 VÉC TƠ VÀ ỨNG DỤNG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390833" y="4340996"/>
                  <a:ext cx="16453678" cy="1788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1)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vô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vec-tơ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;</m:t>
                          </m:r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  <m:r>
                            <a:rPr lang="en-US" sz="4800" i="1">
                              <a:latin typeface="Cambria Math"/>
                            </a:rPr>
                            <m:t>;</m:t>
                          </m:r>
                          <m:r>
                            <a:rPr lang="en-US" sz="4800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sz="4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i="1"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i="1"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latin typeface="Cambria Math"/>
                          </a:rPr>
                          <m:t>=</m:t>
                        </m:r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</a:rPr>
                          <m:t>𝑧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0833" y="4340996"/>
                  <a:ext cx="16453678" cy="17880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604" t="-18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Rounded Rectangle 43"/>
          <p:cNvSpPr/>
          <p:nvPr/>
        </p:nvSpPr>
        <p:spPr>
          <a:xfrm>
            <a:off x="7550573" y="1617515"/>
            <a:ext cx="15886942" cy="830997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50" name="TextBox 49"/>
          <p:cNvSpPr txBox="1"/>
          <p:nvPr/>
        </p:nvSpPr>
        <p:spPr>
          <a:xfrm>
            <a:off x="7698612" y="1630765"/>
            <a:ext cx="16637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Qua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này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cần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nắm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vững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 dung </a:t>
            </a:r>
            <a:r>
              <a:rPr lang="en-US" sz="4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vi-VN" sz="48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372407" y="6247074"/>
                <a:ext cx="16686015" cy="98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2)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vec-tơ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07" y="6247074"/>
                <a:ext cx="16686015" cy="986745"/>
              </a:xfrm>
              <a:prstGeom prst="rect">
                <a:avLst/>
              </a:prstGeom>
              <a:blipFill rotWithShape="1">
                <a:blip r:embed="rId3"/>
                <a:stretch>
                  <a:fillRect l="-1644" t="-3086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390222" y="7584114"/>
                <a:ext cx="22233365" cy="1748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3) Cho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4800" i="1">
                        <a:latin typeface="Cambria Math"/>
                      </a:rPr>
                      <m:t>, </m:t>
                    </m:r>
                    <m:r>
                      <a:rPr lang="en-US" sz="48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𝐴𝐵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22" y="7584114"/>
                <a:ext cx="22233365" cy="1748171"/>
              </a:xfrm>
              <a:prstGeom prst="rect">
                <a:avLst/>
              </a:prstGeom>
              <a:blipFill rotWithShape="1">
                <a:blip r:embed="rId4"/>
                <a:stretch>
                  <a:fillRect l="-1234" t="-8362" b="-13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424869" y="9677400"/>
                <a:ext cx="22274918" cy="2301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4800" b="0" i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4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ó</m:t>
                    </m:r>
                    <m:r>
                      <m:rPr>
                        <m:nor/>
                      </m:rPr>
                      <a:rPr lang="en-US" sz="4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ữ</m:t>
                    </m:r>
                    <m:r>
                      <m:rPr>
                        <m:nor/>
                      </m:rP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hai</m:t>
                    </m:r>
                    <m:r>
                      <m:rPr>
                        <m:nor/>
                      </m:rP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vec</m:t>
                    </m:r>
                    <m:r>
                      <m:rPr>
                        <m:nor/>
                      </m:rP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ơ</m:t>
                    </m:r>
                    <m:r>
                      <a:rPr lang="en-US" sz="4800" b="0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,</m:t>
                    </m:r>
                    <m:r>
                      <a:rPr lang="en-US" sz="4800" b="0" i="1" smtClean="0">
                        <a:latin typeface="Cambria Math"/>
                      </a:rPr>
                      <m:t>𝑣</m:t>
                    </m:r>
                    <m:r>
                      <a:rPr lang="en-US" sz="4800" b="0" i="1" smtClean="0">
                        <a:latin typeface="Cambria Math"/>
                      </a:rPr>
                      <m:t>à 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sz="4800" b="0" i="1" smtClean="0">
                        <a:latin typeface="Cambria Math"/>
                      </a:rPr>
                      <m:t> </m:t>
                    </m:r>
                    <m:r>
                      <a:rPr lang="en-US" sz="4800" b="0" i="0" smtClean="0">
                        <a:latin typeface="Cambria Math"/>
                      </a:rPr>
                      <m:t>đượ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c</m:t>
                    </m:r>
                    <m:r>
                      <a:rPr lang="en-US" sz="4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x</m:t>
                    </m:r>
                    <m:r>
                      <a:rPr lang="en-US" sz="4800" b="0" i="0" smtClean="0"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c</m:t>
                    </m:r>
                    <m:r>
                      <a:rPr lang="en-US" sz="4800" b="0" i="0" smtClean="0">
                        <a:latin typeface="Cambria Math"/>
                      </a:rPr>
                      <m:t> đị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nh</m:t>
                    </m:r>
                    <m:r>
                      <a:rPr lang="en-US" sz="4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b</m:t>
                    </m:r>
                    <m:r>
                      <a:rPr lang="en-US" sz="4800" b="0" i="0" smtClean="0">
                        <a:latin typeface="Cambria Math"/>
                      </a:rPr>
                      <m:t>ở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i</m:t>
                    </m:r>
                  </m:oMath>
                </a14:m>
                <a:endParaRPr lang="en-US" sz="4800" b="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</a:rPr>
                          <m:t>𝜑</m:t>
                        </m:r>
                      </m:e>
                    </m:func>
                    <m:r>
                      <a:rPr lang="en-US" sz="4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800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</a:rPr>
                          <m:t>𝑧</m:t>
                        </m:r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800" i="1">
                            <a:latin typeface="Cambria Math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′2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69" y="9677400"/>
                <a:ext cx="22274918" cy="2301592"/>
              </a:xfrm>
              <a:prstGeom prst="rect">
                <a:avLst/>
              </a:prstGeom>
              <a:blipFill rotWithShape="1">
                <a:blip r:embed="rId5"/>
                <a:stretch>
                  <a:fillRect l="-1259"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73187" y="12192000"/>
                <a:ext cx="9594614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/>
                      </a:rPr>
                      <m:t>)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⇔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a:rPr lang="en-US" sz="4800" i="1">
                        <a:latin typeface="Cambria Math"/>
                      </a:rPr>
                      <m:t>𝑧</m:t>
                    </m:r>
                    <m:r>
                      <a:rPr lang="en-US" sz="4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=0.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12192000"/>
                <a:ext cx="9594614" cy="940194"/>
              </a:xfrm>
              <a:prstGeom prst="rect">
                <a:avLst/>
              </a:prstGeom>
              <a:blipFill rotWithShape="1">
                <a:blip r:embed="rId6"/>
                <a:stretch>
                  <a:fillRect l="-2859" t="-3896" b="-33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8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63342" y="1676401"/>
            <a:ext cx="10709686" cy="1199014"/>
            <a:chOff x="9883348" y="-655051"/>
            <a:chExt cx="8307488" cy="1143132"/>
          </a:xfrm>
        </p:grpSpPr>
        <p:sp>
          <p:nvSpPr>
            <p:cNvPr id="6" name="Pentagon 5"/>
            <p:cNvSpPr/>
            <p:nvPr/>
          </p:nvSpPr>
          <p:spPr>
            <a:xfrm>
              <a:off x="9883348" y="-655051"/>
              <a:ext cx="8307488" cy="114313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00993" y="-545204"/>
              <a:ext cx="7352031" cy="923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</a:t>
              </a: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1452484" y="3733800"/>
            <a:ext cx="21436967" cy="2927023"/>
            <a:chOff x="585366" y="872273"/>
            <a:chExt cx="8766450" cy="1410530"/>
          </a:xfrm>
        </p:grpSpPr>
        <p:sp>
          <p:nvSpPr>
            <p:cNvPr id="26" name="Rounded Rectangle 25"/>
            <p:cNvSpPr/>
            <p:nvPr/>
          </p:nvSpPr>
          <p:spPr>
            <a:xfrm>
              <a:off x="585366" y="872273"/>
              <a:ext cx="8759514" cy="141053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12069" y="892308"/>
                  <a:ext cx="8739747" cy="12470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1)  </a:t>
                  </a:r>
                  <a:r>
                    <a:rPr lang="vi-VN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 cầu (</a:t>
                  </a:r>
                  <a:r>
                    <a:rPr lang="vi-VN" sz="4800" i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</a:t>
                  </a:r>
                  <a:r>
                    <a:rPr lang="vi-VN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) có tâm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/>
                            </a:rPr>
                            <m:t>𝑎</m:t>
                          </m:r>
                          <m:r>
                            <a:rPr lang="vi-VN" sz="4800" i="1">
                              <a:latin typeface="Cambria Math"/>
                            </a:rPr>
                            <m:t>;</m:t>
                          </m:r>
                          <m:r>
                            <a:rPr lang="vi-VN" sz="4800" i="1">
                              <a:latin typeface="Cambria Math"/>
                            </a:rPr>
                            <m:t>𝑏</m:t>
                          </m:r>
                          <m:r>
                            <a:rPr lang="vi-VN" sz="4800" i="1">
                              <a:latin typeface="Cambria Math"/>
                            </a:rPr>
                            <m:t>;</m:t>
                          </m:r>
                          <m:r>
                            <a:rPr lang="vi-VN" sz="4800" i="1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a14:m>
                  <a:r>
                    <a:rPr lang="vi-VN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bán kính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/>
                        </a:rPr>
                        <m:t>𝑅</m:t>
                      </m:r>
                      <m:r>
                        <a:rPr lang="vi-VN" sz="4800" i="1">
                          <a:latin typeface="Cambria Math"/>
                        </a:rPr>
                        <m:t>&gt;0</m:t>
                      </m:r>
                      <m:r>
                        <a:rPr lang="en-US" sz="4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/>
                        </a:rPr>
                        <m:t>c</m:t>
                      </m:r>
                      <m:r>
                        <a:rPr lang="en-US" sz="4800" b="0" i="0" smtClean="0">
                          <a:latin typeface="Cambria Math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/>
                        </a:rPr>
                        <m:t>ph</m:t>
                      </m:r>
                      <m:r>
                        <a:rPr lang="en-US" sz="4800" b="0" i="0" smtClean="0">
                          <a:latin typeface="Cambria Math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/>
                        </a:rPr>
                        <m:t>ng</m:t>
                      </m:r>
                      <m:r>
                        <a:rPr lang="en-US" sz="4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/>
                        </a:rPr>
                        <m:t>tr</m:t>
                      </m:r>
                      <m:r>
                        <a:rPr lang="en-US" sz="4800" b="0" i="0" smtClean="0">
                          <a:latin typeface="Cambria Math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/>
                        </a:rPr>
                        <m:t>nh</m:t>
                      </m:r>
                      <m:r>
                        <a:rPr lang="en-US" sz="4800" b="0" i="0" smtClean="0">
                          <a:latin typeface="Cambria Math"/>
                        </a:rPr>
                        <m:t>:</m:t>
                      </m:r>
                    </m:oMath>
                  </a14:m>
                  <a:endParaRPr lang="en-US" sz="4800" b="0" dirty="0">
                    <a:latin typeface="Tahoma" pitchFamily="34" charset="0"/>
                  </a:endParaRPr>
                </a:p>
                <a:p>
                  <a:pPr algn="ctr"/>
                  <a:r>
                    <a:rPr lang="vi-VN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borderBox>
                        <m:borderBox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vi-VN" sz="48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vi-VN" sz="4800" i="1">
                              <a:latin typeface="Cambria Math"/>
                            </a:rPr>
                            <m:t>: 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vi-VN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vi-VN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vi-VN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vi-VN" sz="4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i="1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vi-VN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800" i="1">
                              <a:latin typeface="Cambria Math"/>
                            </a:rPr>
                            <m:t> </m:t>
                          </m:r>
                        </m:e>
                      </m:borderBox>
                    </m:oMath>
                  </a14:m>
                  <a:endPara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ctr"/>
                  <a:endPara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069" y="892308"/>
                  <a:ext cx="8739747" cy="124700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312" t="-5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5"/>
          <p:cNvGrpSpPr/>
          <p:nvPr/>
        </p:nvGrpSpPr>
        <p:grpSpPr>
          <a:xfrm>
            <a:off x="1365383" y="8077200"/>
            <a:ext cx="21877205" cy="2927024"/>
            <a:chOff x="724242" y="434590"/>
            <a:chExt cx="8946482" cy="1410530"/>
          </a:xfrm>
        </p:grpSpPr>
        <p:sp>
          <p:nvSpPr>
            <p:cNvPr id="46" name="Rounded Rectangle 45"/>
            <p:cNvSpPr/>
            <p:nvPr/>
          </p:nvSpPr>
          <p:spPr>
            <a:xfrm>
              <a:off x="724242" y="434590"/>
              <a:ext cx="8946482" cy="141053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55403" y="561912"/>
                  <a:ext cx="8852998" cy="1155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2)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Xét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phương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: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vi-VN" sz="4800" b="0" i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vi-VN" sz="4800" b="0" i="0">
                          <a:latin typeface="Cambria Math"/>
                        </a:rPr>
                        <m:t>S</m:t>
                      </m:r>
                      <m:r>
                        <a:rPr lang="vi-VN" sz="4800" b="0" i="0">
                          <a:latin typeface="Cambria Math"/>
                        </a:rPr>
                        <m:t>):</m:t>
                      </m:r>
                      <m:r>
                        <m:rPr>
                          <m:nor/>
                        </m:rPr>
                        <a:rPr lang="vi-VN" sz="48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800" b="0" i="0">
                              <a:latin typeface="Cambria Math"/>
                            </a:rPr>
                            <m:t>x</m:t>
                          </m:r>
                        </m:e>
                        <m:sup>
                          <m:r>
                            <a:rPr lang="vi-VN" sz="4800" b="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4800" b="0" i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800" b="0" i="0">
                              <a:latin typeface="Cambria Math"/>
                            </a:rPr>
                            <m:t>y</m:t>
                          </m:r>
                        </m:e>
                        <m:sup>
                          <m:r>
                            <a:rPr lang="vi-VN" sz="4800" b="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4800" b="0" i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4800" b="0" i="0">
                              <a:latin typeface="Cambria Math"/>
                            </a:rPr>
                            <m:t>z</m:t>
                          </m:r>
                        </m:e>
                        <m:sup>
                          <m:r>
                            <a:rPr lang="vi-VN" sz="4800" b="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4800" b="0" i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vi-VN" sz="4800" b="0" i="0">
                          <a:latin typeface="Cambria Math"/>
                        </a:rPr>
                        <m:t>ax</m:t>
                      </m:r>
                      <m:r>
                        <a:rPr lang="vi-VN" sz="4800" b="0" i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vi-VN" sz="4800" b="0" i="0">
                          <a:latin typeface="Cambria Math"/>
                        </a:rPr>
                        <m:t>by</m:t>
                      </m:r>
                      <m:r>
                        <a:rPr lang="vi-VN" sz="4800" b="0" i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vi-VN" sz="4800" b="0" i="0">
                          <a:latin typeface="Cambria Math"/>
                        </a:rPr>
                        <m:t>cz</m:t>
                      </m:r>
                      <m:r>
                        <a:rPr lang="vi-VN" sz="4800" b="0" i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vi-VN" sz="4800" b="0" i="0">
                          <a:latin typeface="Cambria Math"/>
                        </a:rPr>
                        <m:t>d</m:t>
                      </m:r>
                      <m:r>
                        <a:rPr lang="vi-VN" sz="4800" b="0" i="0">
                          <a:latin typeface="Cambria Math"/>
                        </a:rPr>
                        <m:t>=0</m:t>
                      </m:r>
                      <m:r>
                        <m:rPr>
                          <m:nor/>
                        </m:rPr>
                        <a:rPr lang="vi-VN" sz="48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</m:oMath>
                  </a14:m>
                  <a:r>
                    <a:rPr lang="vi-VN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(2)</a:t>
                  </a:r>
                  <a:endPara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r>
                    <a:rPr lang="vi-VN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Điều kiện để phương trình (2) là phương trình mặt cầu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latin typeface="Cambria Math"/>
                            </a:rPr>
                            <m:t>a</m:t>
                          </m:r>
                        </m:e>
                        <m:sup>
                          <m:r>
                            <a:rPr lang="en-US" sz="4800" b="0" i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 i="1">
                          <a:latin typeface="Cambria Math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</a:rPr>
                        <m:t>&gt;0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Khi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đó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(</a:t>
                  </a:r>
                  <a:r>
                    <a:rPr lang="vi-VN" sz="4800" i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</a:t>
                  </a:r>
                  <a:r>
                    <a:rPr lang="vi-VN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) có tâm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I(a; b; c)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bán kính: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/>
                        </a:rPr>
                        <m:t>𝑅</m:t>
                      </m:r>
                      <m:r>
                        <a:rPr lang="vi-VN" sz="4800" i="1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𝑑</m:t>
                          </m:r>
                        </m:e>
                      </m:rad>
                    </m:oMath>
                  </a14:m>
                  <a:r>
                    <a:rPr lang="vi-VN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03" y="561912"/>
                  <a:ext cx="8852998" cy="1155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67" t="-6091" b="-11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22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 CỦA HAI VÉC TƠ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70176" y="2872442"/>
            <a:ext cx="15790611" cy="861774"/>
            <a:chOff x="644526" y="2766774"/>
            <a:chExt cx="15790611" cy="861774"/>
          </a:xfrm>
        </p:grpSpPr>
        <p:sp>
          <p:nvSpPr>
            <p:cNvPr id="56" name="TextBox 55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endParaRPr lang="en-US" sz="4800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3074" y="3886200"/>
            <a:ext cx="15790611" cy="861774"/>
            <a:chOff x="644526" y="2766774"/>
            <a:chExt cx="15790611" cy="861774"/>
          </a:xfrm>
        </p:grpSpPr>
        <p:sp>
          <p:nvSpPr>
            <p:cNvPr id="62" name="TextBox 61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800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1351594" y="4843284"/>
                <a:ext cx="21948824" cy="6281916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Cho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vec-tơ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𝜑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giữa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vec-tơ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vec-tơ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endPara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𝜑</m:t>
                          </m:r>
                        </m:e>
                      </m:fun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′2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8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</a:rPr>
                      <m:t>=0.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8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94" y="4843284"/>
                <a:ext cx="21948824" cy="6281916"/>
              </a:xfrm>
              <a:prstGeom prst="roundRect">
                <a:avLst>
                  <a:gd name="adj" fmla="val 4611"/>
                </a:avLst>
              </a:prstGeom>
              <a:blipFill rotWithShape="0">
                <a:blip r:embed="rId3"/>
                <a:stretch>
                  <a:fillRect l="-832"/>
                </a:stretch>
              </a:blipFill>
              <a:ln w="28575">
                <a:solidFill>
                  <a:srgbClr val="AB7C3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05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/>
          <p:cNvGrpSpPr/>
          <p:nvPr/>
        </p:nvGrpSpPr>
        <p:grpSpPr>
          <a:xfrm>
            <a:off x="1237497" y="7620000"/>
            <a:ext cx="21819676" cy="4876800"/>
            <a:chOff x="1270511" y="5867400"/>
            <a:chExt cx="21819676" cy="502401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47524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095960" y="2692794"/>
            <a:ext cx="22451427" cy="4373681"/>
            <a:chOff x="1272674" y="3461657"/>
            <a:chExt cx="21841827" cy="3686838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3686838"/>
              <a:chOff x="1268078" y="3405486"/>
              <a:chExt cx="21841827" cy="368683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2"/>
                <a:ext cx="21841827" cy="330137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401510" y="4504570"/>
                  <a:ext cx="21194074" cy="2267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/>
                            </a:rPr>
                            <m:t>3;0;1</m:t>
                          </m:r>
                        </m:e>
                      </m:d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/>
                            </a:rPr>
                            <m:t>1;−1;−2</m:t>
                          </m:r>
                        </m:e>
                      </m:d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/>
                            </a:rPr>
                            <m:t>2;1;−1</m:t>
                          </m:r>
                        </m:e>
                      </m:d>
                      <m:r>
                        <a:rPr lang="en-US" sz="50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a)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	b)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50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c)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50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</a:p>
                <a:p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d)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giữa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vec-tơ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510" y="4504570"/>
                  <a:ext cx="21194074" cy="22674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43" t="-204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81547" y="8536142"/>
                <a:ext cx="18755709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a) Ta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=3.1+0.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+1.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=1.</m:t>
                    </m:r>
                  </m:oMath>
                </a14:m>
                <a:r>
                  <a:rPr lang="en-US" sz="48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47" y="8536142"/>
                <a:ext cx="18755709" cy="940194"/>
              </a:xfrm>
              <a:prstGeom prst="rect">
                <a:avLst/>
              </a:prstGeom>
              <a:blipFill rotWithShape="0">
                <a:blip r:embed="rId4"/>
                <a:stretch>
                  <a:fillRect l="-1462" t="-2581" b="-3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3587" y="9864539"/>
                <a:ext cx="210440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=3.2+0.1+1.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=5.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7" y="9864539"/>
                <a:ext cx="21044054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66581" y="11049000"/>
                <a:ext cx="21044054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=1.2+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.1+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=3.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81" y="11049000"/>
                <a:ext cx="21044054" cy="9401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61" name="Rounded Rectangle 6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0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 CỦA HAI VÉC TƠ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/>
          <p:cNvGrpSpPr/>
          <p:nvPr/>
        </p:nvGrpSpPr>
        <p:grpSpPr>
          <a:xfrm>
            <a:off x="1237497" y="7365606"/>
            <a:ext cx="21819676" cy="5893194"/>
            <a:chOff x="1270511" y="5867400"/>
            <a:chExt cx="21819676" cy="607109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579948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095960" y="2712919"/>
            <a:ext cx="22451427" cy="4373681"/>
            <a:chOff x="1272674" y="3461657"/>
            <a:chExt cx="21841827" cy="3686838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3686838"/>
              <a:chOff x="1268078" y="3405486"/>
              <a:chExt cx="21841827" cy="368683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2"/>
                <a:ext cx="21841827" cy="330137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401510" y="4504570"/>
                  <a:ext cx="21194074" cy="2267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50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/>
                            </a:rPr>
                            <m:t>3;0;1</m:t>
                          </m:r>
                        </m:e>
                      </m:d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/>
                            </a:rPr>
                            <m:t>1;−1;−2</m:t>
                          </m:r>
                        </m:e>
                      </m:d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/>
                            </a:rPr>
                            <m:t>2;1;−1</m:t>
                          </m:r>
                        </m:e>
                      </m:d>
                      <m:r>
                        <a:rPr lang="en-US" sz="50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a)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	b)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50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c)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50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</a:p>
                <a:p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d)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giữa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hai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vec-tơ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0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sz="5000" i="1"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50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510" y="4504570"/>
                  <a:ext cx="21194074" cy="22674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43" t="-1814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436101" y="8319056"/>
                <a:ext cx="8852485" cy="9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sz="5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5000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sz="5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/>
                          </a:rPr>
                          <m:t>3;0;−3</m:t>
                        </m:r>
                      </m:e>
                    </m:d>
                  </m:oMath>
                </a14:m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01" y="8319056"/>
                <a:ext cx="8852485" cy="975523"/>
              </a:xfrm>
              <a:prstGeom prst="rect">
                <a:avLst/>
              </a:prstGeom>
              <a:blipFill rotWithShape="0">
                <a:blip r:embed="rId4"/>
                <a:stretch>
                  <a:fillRect l="-3306" t="-5625" b="-3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831387" y="8308526"/>
                <a:ext cx="12207740" cy="1037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5000" i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sz="5000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/>
                      </a:rPr>
                      <m:t>=3.3+0.0+1.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5000" i="1">
                        <a:latin typeface="Cambria Math"/>
                      </a:rPr>
                      <m:t>=6.</m:t>
                    </m:r>
                  </m:oMath>
                </a14:m>
                <a:endParaRPr lang="en-US" sz="5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387" y="8308526"/>
                <a:ext cx="12207740" cy="1037207"/>
              </a:xfrm>
              <a:prstGeom prst="rect">
                <a:avLst/>
              </a:prstGeom>
              <a:blipFill rotWithShape="0">
                <a:blip r:embed="rId5"/>
                <a:stretch>
                  <a:fillRect l="-2398" t="-4706" b="-2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380691" y="9506984"/>
                <a:ext cx="21633296" cy="1059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Ta </a:t>
                </a:r>
                <a:r>
                  <a:rPr lang="en-US" sz="5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5000" i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5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/>
                          </a:rPr>
                          <m:t>4;−1;−1</m:t>
                        </m:r>
                      </m:e>
                    </m:d>
                  </m:oMath>
                </a14:m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Do </a:t>
                </a:r>
                <a:r>
                  <a:rPr lang="en-US" sz="5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5000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sz="5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5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5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5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5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000" i="1">
                        <a:latin typeface="Cambria Math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5000" i="1">
                        <a:latin typeface="Cambria Math"/>
                      </a:rPr>
                      <m:t>.</m:t>
                    </m:r>
                  </m:oMath>
                </a14:m>
                <a:endParaRPr lang="en-US" sz="50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691" y="9506984"/>
                <a:ext cx="21633296" cy="1059072"/>
              </a:xfrm>
              <a:prstGeom prst="rect">
                <a:avLst/>
              </a:prstGeom>
              <a:blipFill rotWithShape="0">
                <a:blip r:embed="rId6"/>
                <a:stretch>
                  <a:fillRect l="-1352" t="-2890" b="-24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354204" y="10527392"/>
                <a:ext cx="21702969" cy="2276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5000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5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/>
                          </a:rPr>
                          <m:t>3.2+0.1+1.</m:t>
                        </m:r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5000" i="1">
                            <a:latin typeface="Cambria Math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5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0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5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5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latin typeface="Cambria Math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50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5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0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50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sz="50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/>
                      </a:rPr>
                      <m:t>≈5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en-US" sz="5000" i="1">
                        <a:latin typeface="Cambria Math"/>
                      </a:rPr>
                      <m:t>.</m:t>
                    </m:r>
                  </m:oMath>
                </a14:m>
                <a:endParaRPr lang="en-US" sz="50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204" y="10527392"/>
                <a:ext cx="21702969" cy="2276842"/>
              </a:xfrm>
              <a:prstGeom prst="rect">
                <a:avLst/>
              </a:prstGeom>
              <a:blipFill rotWithShape="0">
                <a:blip r:embed="rId7"/>
                <a:stretch>
                  <a:fillRect l="-1348" b="-13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86" name="Rounded Rectangle 8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0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 CỦA HAI VÉC TƠ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6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/>
          <p:cNvGrpSpPr/>
          <p:nvPr/>
        </p:nvGrpSpPr>
        <p:grpSpPr>
          <a:xfrm>
            <a:off x="1283749" y="7620000"/>
            <a:ext cx="21819676" cy="5638800"/>
            <a:chOff x="1270511" y="5867400"/>
            <a:chExt cx="21819676" cy="6238379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5966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90333" y="2635631"/>
            <a:ext cx="23057054" cy="4450969"/>
            <a:chOff x="1272674" y="3461657"/>
            <a:chExt cx="22459285" cy="445096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2459285" cy="4450969"/>
              <a:chOff x="1268078" y="3405486"/>
              <a:chExt cx="22459285" cy="445096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2459285" cy="4065504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39229" y="4433278"/>
                  <a:ext cx="21450484" cy="304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tam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−1;2;1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0;1;−2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3;−2;1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a)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chu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vi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tam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b)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Xác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tọa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nằm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trên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trục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hoành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để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tam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𝐴𝐵𝐷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9229" y="4433278"/>
                  <a:ext cx="21450484" cy="30469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46" t="-4800" b="-9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3393" y="8705426"/>
                <a:ext cx="18755709" cy="432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0+1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1−2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−2−1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11</m:t>
                        </m:r>
                      </m:e>
                    </m:rad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3+1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−2−2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1−1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latin typeface="Cambria Math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𝐵𝐶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3−0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−2−1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1+2</m:t>
                                </m:r>
                              </m:e>
                            </m:d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4800" i="1">
                        <a:latin typeface="Cambria Math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vi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11</m:t>
                        </m:r>
                      </m:e>
                    </m:rad>
                    <m:r>
                      <a:rPr lang="en-US" sz="4800" i="1">
                        <a:latin typeface="Cambria Math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4800" i="1">
                        <a:latin typeface="Cambria Math"/>
                      </a:rPr>
                      <m:t>+3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93" y="8705426"/>
                <a:ext cx="18755709" cy="4324774"/>
              </a:xfrm>
              <a:prstGeom prst="rect">
                <a:avLst/>
              </a:prstGeom>
              <a:blipFill rotWithShape="0">
                <a:blip r:embed="rId4"/>
                <a:stretch>
                  <a:fillRect l="-1495" t="-3239" b="-6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54" name="Rounded Rectangle 5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0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 CỦA HAI VÉC TƠ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10"/>
          <p:cNvGrpSpPr/>
          <p:nvPr/>
        </p:nvGrpSpPr>
        <p:grpSpPr>
          <a:xfrm>
            <a:off x="1283749" y="7536361"/>
            <a:ext cx="21819676" cy="5798639"/>
            <a:chOff x="1270511" y="5867400"/>
            <a:chExt cx="21819676" cy="641521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61436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90333" y="2551992"/>
            <a:ext cx="23057054" cy="4450969"/>
            <a:chOff x="1272674" y="3461657"/>
            <a:chExt cx="22459285" cy="445096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2459285" cy="4450969"/>
              <a:chOff x="1268078" y="3405486"/>
              <a:chExt cx="22459285" cy="445096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2459285" cy="4065504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39229" y="4433278"/>
                  <a:ext cx="21450484" cy="304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không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gian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𝑂𝑥𝑦𝑧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tam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−1;2;1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0;1;−2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3;−2;1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a)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chu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vi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tam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𝐴𝐵𝐶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b)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Xác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tọa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nằm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trên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trục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hoành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để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tam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𝐴𝐵𝐷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</m:oMath>
                  </a14:m>
                  <a:r>
                    <a: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9229" y="4433278"/>
                  <a:ext cx="21450484" cy="30469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246" t="-4800" b="-9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33393" y="8621787"/>
                <a:ext cx="18755709" cy="4713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r>
                      <a:rPr lang="en-US" sz="4800" i="1">
                        <a:latin typeface="Cambria Math"/>
                      </a:rPr>
                      <m:t>∈</m:t>
                    </m:r>
                    <m:r>
                      <a:rPr lang="en-US" sz="4800" i="1">
                        <a:latin typeface="Cambria Math"/>
                      </a:rPr>
                      <m:t>𝑂𝑥</m:t>
                    </m:r>
                    <m:r>
                      <a:rPr lang="en-US" sz="48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/>
                          </a:rPr>
                          <m:t>𝑎</m:t>
                        </m:r>
                        <m:r>
                          <a:rPr lang="vi-VN" sz="4800" i="1">
                            <a:latin typeface="Cambria Math"/>
                          </a:rPr>
                          <m:t>;0;0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1;−1;−3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  <m:r>
                          <a:rPr lang="en-US" sz="4800" i="1">
                            <a:latin typeface="Cambria Math"/>
                          </a:rPr>
                          <m:t>+1;−2;−1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𝐴𝐵𝐷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/>
                          </a:rPr>
                          <m:t>𝐴𝐷</m:t>
                        </m:r>
                      </m:e>
                    </m:acc>
                  </m:oMath>
                </a14:m>
                <a:endParaRPr lang="en-US" sz="4800" i="1" dirty="0"/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⇔1.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  <m:r>
                          <a:rPr lang="en-US" sz="48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⇔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>
                        <a:latin typeface="Cambria Math"/>
                      </a:rPr>
                      <m:t>+6=0⇔</m:t>
                    </m:r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>
                        <a:latin typeface="Cambria Math"/>
                      </a:rPr>
                      <m:t>=−6.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−6;0;0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93" y="8621787"/>
                <a:ext cx="18755709" cy="4713213"/>
              </a:xfrm>
              <a:prstGeom prst="rect">
                <a:avLst/>
              </a:prstGeom>
              <a:blipFill rotWithShape="0">
                <a:blip r:embed="rId4"/>
                <a:stretch>
                  <a:fillRect l="-1495" t="-3101" b="-5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153988" y="1780283"/>
            <a:ext cx="19659599" cy="830997"/>
            <a:chOff x="-288924" y="1892299"/>
            <a:chExt cx="19659599" cy="830995"/>
          </a:xfrm>
        </p:grpSpPr>
        <p:sp>
          <p:nvSpPr>
            <p:cNvPr id="54" name="Rounded Rectangle 5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0675" y="1913523"/>
              <a:ext cx="115608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 CỦA HAI VÉC TƠ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2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988" y="1780282"/>
            <a:ext cx="19659599" cy="1015663"/>
            <a:chOff x="-288924" y="1892299"/>
            <a:chExt cx="19659599" cy="1015661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675" y="1913523"/>
              <a:ext cx="995785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7561" y="1892299"/>
              <a:ext cx="17283114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CẦU.</a:t>
              </a:r>
              <a:endParaRPr lang="en-US" sz="60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40144" y="3880316"/>
            <a:ext cx="22026242" cy="3801601"/>
            <a:chOff x="1076414" y="4312801"/>
            <a:chExt cx="22873716" cy="4270894"/>
          </a:xfrm>
        </p:grpSpPr>
        <p:grpSp>
          <p:nvGrpSpPr>
            <p:cNvPr id="9" name="Group 5"/>
            <p:cNvGrpSpPr/>
            <p:nvPr/>
          </p:nvGrpSpPr>
          <p:grpSpPr>
            <a:xfrm>
              <a:off x="1468582" y="5000984"/>
              <a:ext cx="22481548" cy="3582711"/>
              <a:chOff x="612069" y="1213820"/>
              <a:chExt cx="8852997" cy="14105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12069" y="1213820"/>
                <a:ext cx="8852997" cy="14105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631836" y="1400600"/>
                    <a:ext cx="8833230" cy="11445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Mặt cầu (</a:t>
                    </a:r>
                    <a:r>
                      <a:rPr lang="vi-VN" sz="4800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S</a:t>
                    </a:r>
                    <a:r>
                      <a:rPr lang="vi-VN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) có tâm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/>
                              </a:rPr>
                              <m:t>𝑎</m:t>
                            </m:r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r>
                              <a:rPr lang="vi-VN" sz="4800" i="1">
                                <a:latin typeface="Cambria Math"/>
                              </a:rPr>
                              <m:t>𝑏</m:t>
                            </m:r>
                            <m:r>
                              <a:rPr lang="vi-VN" sz="4800" i="1">
                                <a:latin typeface="Cambria Math"/>
                              </a:rPr>
                              <m:t>;</m:t>
                            </m:r>
                            <m:r>
                              <a:rPr lang="vi-VN" sz="48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oMath>
                    </a14:m>
                    <a:r>
                      <a:rPr lang="vi-VN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, bán kính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/>
                          </a:rPr>
                          <m:t>𝑅</m:t>
                        </m:r>
                        <m:r>
                          <a:rPr lang="vi-VN" sz="4800" i="1">
                            <a:latin typeface="Cambria Math"/>
                          </a:rPr>
                          <m:t>&gt;0</m:t>
                        </m:r>
                        <m:r>
                          <a:rPr lang="en-US" sz="4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c</m:t>
                        </m:r>
                        <m:r>
                          <a:rPr lang="en-US" sz="4800" b="0" i="0" smtClean="0">
                            <a:latin typeface="Cambria Math"/>
                          </a:rPr>
                          <m:t>ó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ph</m:t>
                        </m:r>
                        <m:r>
                          <a:rPr lang="en-US" sz="4800" b="0" i="0" smtClean="0">
                            <a:latin typeface="Cambria Math"/>
                          </a:rPr>
                          <m:t>ươ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ng</m:t>
                        </m:r>
                        <m:r>
                          <a:rPr lang="en-US" sz="4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tr</m:t>
                        </m:r>
                        <m:r>
                          <a:rPr lang="en-US" sz="4800" b="0" i="0" smtClean="0">
                            <a:latin typeface="Cambria Math"/>
                          </a:rPr>
                          <m:t>ì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/>
                          </a:rPr>
                          <m:t>nh</m:t>
                        </m:r>
                        <m:r>
                          <a:rPr lang="en-US" sz="4800" b="0" i="0" smtClean="0">
                            <a:latin typeface="Cambria Math"/>
                          </a:rPr>
                          <m:t>:</m:t>
                        </m:r>
                      </m:oMath>
                    </a14:m>
                    <a:endParaRPr lang="en-US" sz="4800" b="0" dirty="0">
                      <a:latin typeface="Tahoma" pitchFamily="34" charset="0"/>
                    </a:endParaRPr>
                  </a:p>
                  <a:p>
                    <a:pPr algn="ctr"/>
                    <a:r>
                      <a:rPr lang="vi-VN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borderBox>
                          <m:borderBox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borderBoxPr>
                          <m:e>
                            <m:r>
                              <a:rPr lang="vi-VN" sz="4800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vi-VN" sz="4800" i="1">
                                <a:latin typeface="Cambria Math"/>
                              </a:rPr>
                              <m:t>: 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8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vi-VN" sz="4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vi-VN" sz="4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800" i="1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vi-VN" sz="4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vi-VN" sz="48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800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vi-VN" sz="4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vi-VN" sz="48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800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800" i="1">
                                <a:latin typeface="Cambria Math"/>
                              </a:rPr>
                              <m:t> </m:t>
                            </m:r>
                          </m:e>
                        </m:borderBox>
                      </m:oMath>
                    </a14:m>
                    <a:endPara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  <a:p>
                    <a:pPr algn="ctr"/>
                    <a:endPara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836" y="1400600"/>
                    <a:ext cx="8833230" cy="1144553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1298" t="-5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65"/>
            <p:cNvGrpSpPr/>
            <p:nvPr/>
          </p:nvGrpSpPr>
          <p:grpSpPr>
            <a:xfrm>
              <a:off x="1076414" y="4312801"/>
              <a:ext cx="3953714" cy="994653"/>
              <a:chOff x="166396" y="8689988"/>
              <a:chExt cx="3953714" cy="994653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689988"/>
                <a:ext cx="3735588" cy="99465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19" y="8719249"/>
                <a:ext cx="31879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670176" y="2872442"/>
            <a:ext cx="15790611" cy="861774"/>
            <a:chOff x="644526" y="2766774"/>
            <a:chExt cx="15790611" cy="861774"/>
          </a:xfrm>
        </p:grpSpPr>
        <p:sp>
          <p:nvSpPr>
            <p:cNvPr id="29" name="TextBox 28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48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cầu</a:t>
              </a:r>
              <a:endParaRPr lang="en-US" sz="4800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92544" y="8320148"/>
            <a:ext cx="21873843" cy="3489259"/>
            <a:chOff x="1076414" y="4312801"/>
            <a:chExt cx="22715454" cy="4270894"/>
          </a:xfrm>
        </p:grpSpPr>
        <p:grpSp>
          <p:nvGrpSpPr>
            <p:cNvPr id="39" name="Group 5"/>
            <p:cNvGrpSpPr/>
            <p:nvPr/>
          </p:nvGrpSpPr>
          <p:grpSpPr>
            <a:xfrm>
              <a:off x="1389448" y="5000984"/>
              <a:ext cx="22402420" cy="3582711"/>
              <a:chOff x="580907" y="1213820"/>
              <a:chExt cx="8821837" cy="1410530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612069" y="1213820"/>
                <a:ext cx="8790675" cy="141053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580907" y="1400600"/>
                    <a:ext cx="8759514" cy="1155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Xét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phương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trình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: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480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r>
                          <a:rPr lang="vi-VN" sz="4800" b="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</a:rPr>
                          <m:t>S</m:t>
                        </m:r>
                        <m:r>
                          <a:rPr lang="vi-VN" sz="4800" b="0" i="0">
                            <a:latin typeface="Cambria Math"/>
                          </a:rPr>
                          <m:t>):</m:t>
                        </m:r>
                        <m:r>
                          <m:rPr>
                            <m:nor/>
                          </m:rPr>
                          <a:rPr lang="vi-VN" sz="480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4800" b="0" i="0"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a:rPr lang="vi-VN" sz="4800" b="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 i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4800" b="0" i="0"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vi-VN" sz="4800" b="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 i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4800" b="0" i="0">
                                <a:latin typeface="Cambria Math"/>
                              </a:rPr>
                              <m:t>z</m:t>
                            </m:r>
                          </m:e>
                          <m:sup>
                            <m:r>
                              <a:rPr lang="vi-VN" sz="4800" b="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 i="0">
                            <a:latin typeface="Cambria Math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</a:rPr>
                          <m:t>ax</m:t>
                        </m:r>
                        <m:r>
                          <a:rPr lang="vi-VN" sz="4800" b="0" i="0">
                            <a:latin typeface="Cambria Math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</a:rPr>
                          <m:t>by</m:t>
                        </m:r>
                        <m:r>
                          <a:rPr lang="vi-VN" sz="4800" b="0" i="0">
                            <a:latin typeface="Cambria Math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</a:rPr>
                          <m:t>cz</m:t>
                        </m:r>
                        <m:r>
                          <a:rPr lang="vi-VN" sz="4800" b="0" i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</a:rPr>
                          <m:t>d</m:t>
                        </m:r>
                        <m:r>
                          <a:rPr lang="vi-VN" sz="4800" b="0" i="0">
                            <a:latin typeface="Cambria Math"/>
                          </a:rPr>
                          <m:t>=0</m:t>
                        </m:r>
                        <m:r>
                          <m:rPr>
                            <m:nor/>
                          </m:rPr>
                          <a:rPr lang="vi-VN" sz="480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  </m:t>
                        </m:r>
                      </m:oMath>
                    </a14:m>
                    <a:r>
                      <a:rPr lang="vi-VN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(2)</a:t>
                    </a:r>
                    <a:endPara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  <a:p>
                    <a:r>
                      <a:rPr lang="vi-VN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Điều kiện để phương trình (2) là phương trình mặt cầu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là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800" b="0" i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4800" b="0" i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𝑑</m:t>
                        </m:r>
                        <m:r>
                          <a:rPr lang="en-US" sz="4800" i="1">
                            <a:latin typeface="Cambria Math"/>
                          </a:rPr>
                          <m:t>&gt;0</m:t>
                        </m:r>
                      </m:oMath>
                    </a14:m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</a:p>
                  <a:p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Khi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đó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vi-VN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(</a:t>
                    </a:r>
                    <a:r>
                      <a:rPr lang="vi-VN" sz="4800" i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S</a:t>
                    </a:r>
                    <a:r>
                      <a:rPr lang="vi-VN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) có tâm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I(a; b; c) </a:t>
                    </a:r>
                    <a:r>
                      <a:rPr lang="en-US" sz="4800" dirty="0" err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và</a:t>
                    </a:r>
                    <a:r>
                      <a:rPr lang="en-US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vi-VN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bán kính: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/>
                          </a:rPr>
                          <m:t>𝑅</m:t>
                        </m:r>
                        <m:r>
                          <a:rPr lang="vi-VN" sz="4800" i="1">
                            <a:latin typeface="Cambria Math"/>
                          </a:rPr>
                          <m:t>= 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/>
                              </a:rPr>
                              <m:t>𝑑</m:t>
                            </m:r>
                          </m:e>
                        </m:rad>
                      </m:oMath>
                    </a14:m>
                    <a:r>
                      <a:rPr lang="vi-VN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 </a:t>
                    </a:r>
                    <a:endPara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907" y="1400600"/>
                    <a:ext cx="8759514" cy="115588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81" t="-6107" b="-122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65"/>
            <p:cNvGrpSpPr/>
            <p:nvPr/>
          </p:nvGrpSpPr>
          <p:grpSpPr>
            <a:xfrm>
              <a:off x="1076414" y="4312801"/>
              <a:ext cx="3953714" cy="1008739"/>
              <a:chOff x="166396" y="8689988"/>
              <a:chExt cx="3953714" cy="1008739"/>
            </a:xfrm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>
                <a:off x="384522" y="8689988"/>
                <a:ext cx="3735588" cy="99465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932119" y="8719249"/>
                <a:ext cx="3187991" cy="979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74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988" y="1780282"/>
            <a:ext cx="19659599" cy="1015663"/>
            <a:chOff x="-288924" y="1892299"/>
            <a:chExt cx="19659599" cy="1015661"/>
          </a:xfrm>
        </p:grpSpPr>
        <p:sp>
          <p:nvSpPr>
            <p:cNvPr id="5" name="Rounded Rectangle 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675" y="1913523"/>
              <a:ext cx="995785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87561" y="1892299"/>
              <a:ext cx="17283114" cy="1015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MẶT CẦU.</a:t>
              </a:r>
              <a:endParaRPr lang="en-US" sz="6000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0176" y="2872442"/>
            <a:ext cx="15790611" cy="861774"/>
            <a:chOff x="644526" y="2766774"/>
            <a:chExt cx="15790611" cy="861774"/>
          </a:xfrm>
        </p:grpSpPr>
        <p:sp>
          <p:nvSpPr>
            <p:cNvPr id="29" name="TextBox 28"/>
            <p:cNvSpPr txBox="1"/>
            <p:nvPr/>
          </p:nvSpPr>
          <p:spPr>
            <a:xfrm>
              <a:off x="1906587" y="2766774"/>
              <a:ext cx="14528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4022" y="2795826"/>
              <a:ext cx="7200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</a:t>
              </a:r>
            </a:p>
          </p:txBody>
        </p:sp>
      </p:grpSp>
      <p:grpSp>
        <p:nvGrpSpPr>
          <p:cNvPr id="58" name="Group 54"/>
          <p:cNvGrpSpPr/>
          <p:nvPr/>
        </p:nvGrpSpPr>
        <p:grpSpPr>
          <a:xfrm>
            <a:off x="747245" y="3671043"/>
            <a:ext cx="22342942" cy="3968866"/>
            <a:chOff x="1268078" y="3405486"/>
            <a:chExt cx="22342942" cy="2989129"/>
          </a:xfrm>
        </p:grpSpPr>
        <p:sp>
          <p:nvSpPr>
            <p:cNvPr id="59" name="Rounded Rectangle 58"/>
            <p:cNvSpPr/>
            <p:nvPr/>
          </p:nvSpPr>
          <p:spPr>
            <a:xfrm>
              <a:off x="1268078" y="3790950"/>
              <a:ext cx="22342942" cy="26036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0" name="Group 67"/>
            <p:cNvGrpSpPr/>
            <p:nvPr/>
          </p:nvGrpSpPr>
          <p:grpSpPr>
            <a:xfrm>
              <a:off x="1268078" y="3405486"/>
              <a:ext cx="3261785" cy="940513"/>
              <a:chOff x="1311958" y="3405486"/>
              <a:chExt cx="3261785" cy="940513"/>
            </a:xfrm>
          </p:grpSpPr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250671" y="3527166"/>
                <a:ext cx="2323072" cy="61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263880" y="4221540"/>
                <a:ext cx="1807448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không gian với hệ tọa độ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𝑂𝑥𝑦𝑧</m:t>
                    </m:r>
                  </m:oMath>
                </a14:m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Tìm tâm và bán kính của các mặt cầu có phương trình sau đây: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880" y="4221540"/>
                <a:ext cx="18074485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518" t="-933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182863" y="5781667"/>
                <a:ext cx="10788775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i="1">
                                <a:latin typeface="Cambria Math"/>
                              </a:rPr>
                              <m:t>𝑥</m:t>
                            </m:r>
                            <m:r>
                              <a:rPr lang="nl-NL" sz="4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i="1">
                                <a:latin typeface="Cambria Math"/>
                              </a:rPr>
                              <m:t>𝑦</m:t>
                            </m:r>
                            <m:r>
                              <a:rPr lang="nl-NL" sz="48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4800" i="1">
                                <a:latin typeface="Cambria Math"/>
                              </a:rPr>
                              <m:t>𝑧</m:t>
                            </m:r>
                            <m:r>
                              <a:rPr lang="nl-NL" sz="48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=9</m:t>
                    </m:r>
                  </m:oMath>
                </a14:m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63" y="5781667"/>
                <a:ext cx="10788775" cy="847733"/>
              </a:xfrm>
              <a:prstGeom prst="rect">
                <a:avLst/>
              </a:prstGeom>
              <a:blipFill rotWithShape="0">
                <a:blip r:embed="rId3"/>
                <a:stretch>
                  <a:fillRect l="-2542" t="-17143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2138391" y="5781667"/>
                <a:ext cx="9823149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−8</m:t>
                    </m:r>
                    <m:r>
                      <a:rPr lang="nl-NL" sz="4800" i="1">
                        <a:latin typeface="Cambria Math"/>
                      </a:rPr>
                      <m:t>𝑥</m:t>
                    </m:r>
                    <m:r>
                      <a:rPr lang="nl-NL" sz="4800" i="1">
                        <a:latin typeface="Cambria Math"/>
                      </a:rPr>
                      <m:t>−2</m:t>
                    </m:r>
                    <m:r>
                      <a:rPr lang="nl-NL" sz="4800" i="1">
                        <a:latin typeface="Cambria Math"/>
                      </a:rPr>
                      <m:t>𝑦</m:t>
                    </m:r>
                    <m:r>
                      <a:rPr lang="nl-NL" sz="4800" i="1">
                        <a:latin typeface="Cambria Math"/>
                      </a:rPr>
                      <m:t>+1=0</m:t>
                    </m:r>
                  </m:oMath>
                </a14:m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391" y="5781667"/>
                <a:ext cx="9823149" cy="847733"/>
              </a:xfrm>
              <a:prstGeom prst="rect">
                <a:avLst/>
              </a:prstGeom>
              <a:blipFill rotWithShape="0">
                <a:blip r:embed="rId4"/>
                <a:stretch>
                  <a:fillRect l="-2792" t="-17143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247686" y="6704067"/>
                <a:ext cx="14477387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−6</m:t>
                    </m:r>
                    <m:r>
                      <a:rPr lang="nl-NL" sz="4800" i="1">
                        <a:latin typeface="Cambria Math"/>
                      </a:rPr>
                      <m:t>𝑥</m:t>
                    </m:r>
                    <m:r>
                      <a:rPr lang="nl-NL" sz="4800" i="1">
                        <a:latin typeface="Cambria Math"/>
                      </a:rPr>
                      <m:t>+9</m:t>
                    </m:r>
                    <m:r>
                      <a:rPr lang="nl-NL" sz="4800" i="1">
                        <a:latin typeface="Cambria Math"/>
                      </a:rPr>
                      <m:t>𝑦</m:t>
                    </m:r>
                    <m:r>
                      <a:rPr lang="nl-NL" sz="4800" i="1">
                        <a:latin typeface="Cambria Math"/>
                      </a:rPr>
                      <m:t>+15</m:t>
                    </m:r>
                    <m:r>
                      <a:rPr lang="nl-NL" sz="4800" i="1">
                        <a:latin typeface="Cambria Math"/>
                      </a:rPr>
                      <m:t>𝑧</m:t>
                    </m:r>
                    <m:r>
                      <a:rPr lang="nl-NL" sz="4800" i="1">
                        <a:latin typeface="Cambria Math"/>
                      </a:rPr>
                      <m:t>−3=0</m:t>
                    </m:r>
                  </m:oMath>
                </a14:m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686" y="6704067"/>
                <a:ext cx="14477387" cy="847733"/>
              </a:xfrm>
              <a:prstGeom prst="rect">
                <a:avLst/>
              </a:prstGeom>
              <a:blipFill rotWithShape="0">
                <a:blip r:embed="rId5"/>
                <a:stretch>
                  <a:fillRect l="-1937" t="-17266" b="-3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10"/>
          <p:cNvGrpSpPr/>
          <p:nvPr/>
        </p:nvGrpSpPr>
        <p:grpSpPr>
          <a:xfrm>
            <a:off x="830253" y="7848600"/>
            <a:ext cx="22259934" cy="5358764"/>
            <a:chOff x="1270511" y="5884231"/>
            <a:chExt cx="21819676" cy="6705698"/>
          </a:xfrm>
        </p:grpSpPr>
        <p:sp>
          <p:nvSpPr>
            <p:cNvPr id="94" name="Rounded Rectangle 93"/>
            <p:cNvSpPr/>
            <p:nvPr/>
          </p:nvSpPr>
          <p:spPr>
            <a:xfrm>
              <a:off x="1272210" y="6139007"/>
              <a:ext cx="21817977" cy="64509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60"/>
            <p:cNvGrpSpPr/>
            <p:nvPr/>
          </p:nvGrpSpPr>
          <p:grpSpPr>
            <a:xfrm>
              <a:off x="1270511" y="5884231"/>
              <a:ext cx="3667134" cy="1126534"/>
              <a:chOff x="1224541" y="6322798"/>
              <a:chExt cx="3667134" cy="1126534"/>
            </a:xfrm>
          </p:grpSpPr>
          <p:sp>
            <p:nvSpPr>
              <p:cNvPr id="96" name="Freeform 20"/>
              <p:cNvSpPr>
                <a:spLocks/>
              </p:cNvSpPr>
              <p:nvPr/>
            </p:nvSpPr>
            <p:spPr bwMode="auto">
              <a:xfrm rot="16200000" flipV="1">
                <a:off x="2778769" y="5340283"/>
                <a:ext cx="103137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295717" y="6322799"/>
                <a:ext cx="2595958" cy="1126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8" name="Round Diagonal Corner Rectangle 9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15"/>
              <p:cNvSpPr>
                <a:spLocks noEditPoints="1"/>
              </p:cNvSpPr>
              <p:nvPr/>
            </p:nvSpPr>
            <p:spPr bwMode="auto">
              <a:xfrm>
                <a:off x="1423146" y="6394805"/>
                <a:ext cx="501902" cy="95937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4554695" y="8084403"/>
                <a:ext cx="134784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2;−1;3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=3.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695" y="8084403"/>
                <a:ext cx="13478498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2035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1054843" y="9138651"/>
                <a:ext cx="20261369" cy="93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4;1;0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/>
                          </a:rPr>
                          <m:t>−1</m:t>
                        </m:r>
                      </m:e>
                    </m:rad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43" y="9138651"/>
                <a:ext cx="20261369" cy="934743"/>
              </a:xfrm>
              <a:prstGeom prst="rect">
                <a:avLst/>
              </a:prstGeom>
              <a:blipFill rotWithShape="0">
                <a:blip r:embed="rId8"/>
                <a:stretch>
                  <a:fillRect l="-1354" t="-6536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1118234" y="10134600"/>
                <a:ext cx="21612369" cy="3072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Ta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−6</m:t>
                    </m:r>
                    <m:r>
                      <a:rPr lang="nl-NL" sz="4800" i="1">
                        <a:latin typeface="Cambria Math"/>
                      </a:rPr>
                      <m:t>𝑥</m:t>
                    </m:r>
                    <m:r>
                      <a:rPr lang="nl-NL" sz="4800" i="1">
                        <a:latin typeface="Cambria Math"/>
                      </a:rPr>
                      <m:t>+9</m:t>
                    </m:r>
                    <m:r>
                      <a:rPr lang="nl-NL" sz="4800" i="1">
                        <a:latin typeface="Cambria Math"/>
                      </a:rPr>
                      <m:t>𝑦</m:t>
                    </m:r>
                    <m:r>
                      <a:rPr lang="nl-NL" sz="4800" i="1">
                        <a:latin typeface="Cambria Math"/>
                      </a:rPr>
                      <m:t>+15</m:t>
                    </m:r>
                    <m:r>
                      <a:rPr lang="nl-NL" sz="4800" i="1">
                        <a:latin typeface="Cambria Math"/>
                      </a:rPr>
                      <m:t>𝑧</m:t>
                    </m:r>
                    <m:r>
                      <a:rPr lang="nl-NL" sz="4800" i="1">
                        <a:latin typeface="Cambria Math"/>
                      </a:rPr>
                      <m:t>−3=0</m:t>
                    </m:r>
                    <m:r>
                      <a:rPr lang="en-US" sz="48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4800" b="0" i="0" dirty="0">
                  <a:latin typeface="Cambria Math"/>
                </a:endParaRPr>
              </a:p>
              <a:p>
                <a:pPr marL="685800" indent="-685800">
                  <a:buFont typeface="Symbol" pitchFamily="18" charset="2"/>
                  <a:buChar char="Û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nl-NL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800" i="1">
                        <a:latin typeface="Cambria Math"/>
                      </a:rPr>
                      <m:t>−</m:t>
                    </m:r>
                    <m:r>
                      <a:rPr lang="en-US" sz="4800" b="0" i="1" smtClean="0">
                        <a:latin typeface="Cambria Math"/>
                      </a:rPr>
                      <m:t>2</m:t>
                    </m:r>
                    <m:r>
                      <a:rPr lang="nl-NL" sz="4800" i="1">
                        <a:latin typeface="Cambria Math"/>
                      </a:rPr>
                      <m:t>𝑥</m:t>
                    </m:r>
                    <m:r>
                      <a:rPr lang="nl-NL" sz="4800" i="1">
                        <a:latin typeface="Cambria Math"/>
                      </a:rPr>
                      <m:t>+3</m:t>
                    </m:r>
                    <m:r>
                      <a:rPr lang="nl-NL" sz="4800" i="1">
                        <a:latin typeface="Cambria Math"/>
                      </a:rPr>
                      <m:t>𝑦</m:t>
                    </m:r>
                    <m:r>
                      <a:rPr lang="nl-NL" sz="4800" i="1">
                        <a:latin typeface="Cambria Math"/>
                      </a:rPr>
                      <m:t>+5</m:t>
                    </m:r>
                    <m:r>
                      <a:rPr lang="nl-NL" sz="4800" i="1">
                        <a:latin typeface="Cambria Math"/>
                      </a:rPr>
                      <m:t>𝑧</m:t>
                    </m:r>
                    <m:r>
                      <a:rPr lang="nl-NL" sz="4800" i="1">
                        <a:latin typeface="Cambria Math"/>
                      </a:rPr>
                      <m:t>−1=0</m:t>
                    </m:r>
                    <m:r>
                      <m:rPr>
                        <m:nor/>
                      </m:rPr>
                      <a:rPr lang="nl-NL" sz="4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1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bán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 smtClean="0">
                            <a:latin typeface="Cambria Math"/>
                          </a:rPr>
                          <m:t>1</m:t>
                        </m:r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/>
                              </a:rPr>
                              <m:t>25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/>
                          </a:rPr>
                          <m:t>−(−1)</m:t>
                        </m:r>
                      </m:e>
                    </m:rad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/>
                              </a:rPr>
                              <m:t>42</m:t>
                            </m:r>
                          </m:e>
                        </m:rad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34" y="10134600"/>
                <a:ext cx="21612369" cy="3072764"/>
              </a:xfrm>
              <a:prstGeom prst="rect">
                <a:avLst/>
              </a:prstGeom>
              <a:blipFill rotWithShape="0">
                <a:blip r:embed="rId9"/>
                <a:stretch>
                  <a:fillRect l="-1269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5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100" grpId="0"/>
      <p:bldP spid="101" grpId="0"/>
      <p:bldP spid="1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2847</Words>
  <Application>Microsoft Office PowerPoint</Application>
  <PresentationFormat>Custom</PresentationFormat>
  <Paragraphs>371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AvantGarde-Demi</vt:lpstr>
      <vt:lpstr>Calibri</vt:lpstr>
      <vt:lpstr>Cambria Math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162</cp:revision>
  <dcterms:created xsi:type="dcterms:W3CDTF">2013-08-31T11:42:51Z</dcterms:created>
  <dcterms:modified xsi:type="dcterms:W3CDTF">2021-02-18T16:48:29Z</dcterms:modified>
</cp:coreProperties>
</file>