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35"/>
  </p:notesMasterIdLst>
  <p:handoutMasterIdLst>
    <p:handoutMasterId r:id="rId36"/>
  </p:handoutMasterIdLst>
  <p:sldIdLst>
    <p:sldId id="256" r:id="rId5"/>
    <p:sldId id="266" r:id="rId6"/>
    <p:sldId id="262" r:id="rId7"/>
    <p:sldId id="267" r:id="rId8"/>
    <p:sldId id="268" r:id="rId9"/>
    <p:sldId id="269" r:id="rId10"/>
    <p:sldId id="270" r:id="rId11"/>
    <p:sldId id="271" r:id="rId12"/>
    <p:sldId id="272" r:id="rId13"/>
    <p:sldId id="273" r:id="rId14"/>
    <p:sldId id="274" r:id="rId15"/>
    <p:sldId id="275" r:id="rId16"/>
    <p:sldId id="277" r:id="rId17"/>
    <p:sldId id="278" r:id="rId18"/>
    <p:sldId id="280" r:id="rId19"/>
    <p:sldId id="279" r:id="rId20"/>
    <p:sldId id="281" r:id="rId21"/>
    <p:sldId id="282" r:id="rId22"/>
    <p:sldId id="276" r:id="rId23"/>
    <p:sldId id="283" r:id="rId24"/>
    <p:sldId id="284" r:id="rId25"/>
    <p:sldId id="285" r:id="rId26"/>
    <p:sldId id="286" r:id="rId27"/>
    <p:sldId id="287" r:id="rId28"/>
    <p:sldId id="288" r:id="rId29"/>
    <p:sldId id="289" r:id="rId30"/>
    <p:sldId id="292" r:id="rId31"/>
    <p:sldId id="290" r:id="rId32"/>
    <p:sldId id="291" r:id="rId33"/>
    <p:sldId id="26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7" d="100"/>
          <a:sy n="37" d="100"/>
        </p:scale>
        <p:origin x="54" y="816"/>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D70242-D98F-4CA2-AA36-61B2129D3457}" type="datetimeFigureOut">
              <a:rPr lang="en-US" smtClean="0"/>
              <a:t>2/12/2022</a:t>
            </a:fld>
            <a:endParaRPr lang="en-US" dirty="0"/>
          </a:p>
        </p:txBody>
      </p:sp>
      <p:sp>
        <p:nvSpPr>
          <p:cNvPr id="4" name="Footer Placeholder 3">
            <a:extLst>
              <a:ext uri="{FF2B5EF4-FFF2-40B4-BE49-F238E27FC236}">
                <a16:creationId xmlns:a16="http://schemas.microsoft.com/office/drawing/2014/main"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CAE-FFE3-4AA0-AEDB-071C3BC5DE9F}" type="slidenum">
              <a:rPr lang="en-US" smtClean="0"/>
              <a:t>‹#›</a:t>
            </a:fld>
            <a:endParaRPr lang="en-US" dirty="0"/>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049E-91CC-41D7-86A4-048631A56457}" type="datetimeFigureOut">
              <a:rPr lang="en-US" smtClean="0"/>
              <a:t>2/12/2022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407AF-B087-4509-BB09-FC5C1A27DEC7}" type="slidenum">
              <a:rPr lang="en-US" smtClean="0"/>
              <a:t>‹#›</a:t>
            </a:fld>
            <a:endParaRPr lang="en-US" dirty="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1</a:t>
            </a:fld>
            <a:endParaRPr lang="en-US" dirty="0"/>
          </a:p>
        </p:txBody>
      </p:sp>
    </p:spTree>
    <p:extLst>
      <p:ext uri="{BB962C8B-B14F-4D97-AF65-F5344CB8AC3E}">
        <p14:creationId xmlns:p14="http://schemas.microsoft.com/office/powerpoint/2010/main" val="356143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2</a:t>
            </a:fld>
            <a:endParaRPr lang="en-US" dirty="0"/>
          </a:p>
        </p:txBody>
      </p:sp>
    </p:spTree>
    <p:extLst>
      <p:ext uri="{BB962C8B-B14F-4D97-AF65-F5344CB8AC3E}">
        <p14:creationId xmlns:p14="http://schemas.microsoft.com/office/powerpoint/2010/main" val="151798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3</a:t>
            </a:fld>
            <a:endParaRPr lang="en-US" dirty="0"/>
          </a:p>
        </p:txBody>
      </p:sp>
    </p:spTree>
    <p:extLst>
      <p:ext uri="{BB962C8B-B14F-4D97-AF65-F5344CB8AC3E}">
        <p14:creationId xmlns:p14="http://schemas.microsoft.com/office/powerpoint/2010/main" val="384185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30</a:t>
            </a:fld>
            <a:endParaRPr lang="en-US" dirty="0"/>
          </a:p>
        </p:txBody>
      </p:sp>
    </p:spTree>
    <p:extLst>
      <p:ext uri="{BB962C8B-B14F-4D97-AF65-F5344CB8AC3E}">
        <p14:creationId xmlns:p14="http://schemas.microsoft.com/office/powerpoint/2010/main" val="438095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2/12/2022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5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2/12/2022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2/12/2022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13.gif"/><Relationship Id="rId4" Type="http://schemas.openxmlformats.org/officeDocument/2006/relationships/image" Target="../media/image2.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bouquet of flowers">
            <a:extLst>
              <a:ext uri="{FF2B5EF4-FFF2-40B4-BE49-F238E27FC236}">
                <a16:creationId xmlns:a16="http://schemas.microsoft.com/office/drawing/2014/main" id="{718EB7F9-40D1-422D-8A3D-8DE631B08A57}"/>
              </a:ext>
            </a:extLst>
          </p:cNvPr>
          <p:cNvPicPr>
            <a:picLocks noChangeAspect="1"/>
          </p:cNvPicPr>
          <p:nvPr/>
        </p:nvPicPr>
        <p:blipFill rotWithShape="1">
          <a:blip r:embed="rId3"/>
          <a:srcRect t="7813" b="7813"/>
          <a:stretch/>
        </p:blipFill>
        <p:spPr>
          <a:xfrm>
            <a:off x="-3176" y="10"/>
            <a:ext cx="12192000" cy="6857991"/>
          </a:xfrm>
          <a:prstGeom prst="rect">
            <a:avLst/>
          </a:prstGeom>
        </p:spPr>
      </p:pic>
      <p:sp>
        <p:nvSpPr>
          <p:cNvPr id="110" name="Rectangle 10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8F08EB-495B-4F59-9AE0-81E72B1F1640}"/>
              </a:ext>
            </a:extLst>
          </p:cNvPr>
          <p:cNvSpPr>
            <a:spLocks noGrp="1"/>
          </p:cNvSpPr>
          <p:nvPr>
            <p:ph type="ctrTitle"/>
          </p:nvPr>
        </p:nvSpPr>
        <p:spPr>
          <a:xfrm>
            <a:off x="427903" y="4277252"/>
            <a:ext cx="7841673" cy="1790744"/>
          </a:xfrm>
        </p:spPr>
        <p:txBody>
          <a:bodyPr>
            <a:noAutofit/>
          </a:bodyPr>
          <a:lstStyle/>
          <a:p>
            <a:pPr algn="ctr">
              <a:lnSpc>
                <a:spcPct val="100000"/>
              </a:lnSpc>
              <a:spcBef>
                <a:spcPts val="600"/>
              </a:spcBef>
              <a:spcAft>
                <a:spcPts val="600"/>
              </a:spcAft>
            </a:pPr>
            <a:r>
              <a:rPr lang="en-US" sz="4000" b="1">
                <a:latin typeface="Times New Roman" panose="02020603050405020304" pitchFamily="18" charset="0"/>
                <a:cs typeface="Times New Roman" panose="02020603050405020304" pitchFamily="18" charset="0"/>
              </a:rPr>
              <a:t>BÀI 16</a:t>
            </a:r>
            <a:br>
              <a:rPr lang="en-US" sz="4000" b="1">
                <a:latin typeface="Times New Roman" panose="02020603050405020304" pitchFamily="18" charset="0"/>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KIỂM THỬ VÀ GỠ LỖI C</a:t>
            </a:r>
            <a:r>
              <a:rPr lang="vi-VN" sz="4000" b="1">
                <a:latin typeface="Times New Roman" panose="02020603050405020304" pitchFamily="18" charset="0"/>
                <a:cs typeface="Times New Roman" panose="02020603050405020304" pitchFamily="18" charset="0"/>
              </a:rPr>
              <a:t>HƯƠNG TRÌNH</a:t>
            </a:r>
            <a:r>
              <a:rPr lang="en-US" sz="4000" b="1">
                <a:latin typeface="Times New Roman" panose="02020603050405020304" pitchFamily="18" charset="0"/>
                <a:cs typeface="Times New Roman" panose="02020603050405020304" pitchFamily="18" charset="0"/>
              </a:rPr>
              <a:t> </a:t>
            </a:r>
            <a:endParaRPr lang="ru-RU" sz="4000" b="1" dirty="0">
              <a:latin typeface="Times New Roman" panose="02020603050405020304" pitchFamily="18" charset="0"/>
              <a:cs typeface="Times New Roman" panose="02020603050405020304" pitchFamily="18" charset="0"/>
            </a:endParaRPr>
          </a:p>
        </p:txBody>
      </p:sp>
      <p:sp>
        <p:nvSpPr>
          <p:cNvPr id="112" name="Rectangle 1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794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80E2D-6654-4BB3-BFBC-2B64D383DE74}"/>
              </a:ext>
            </a:extLst>
          </p:cNvPr>
          <p:cNvSpPr>
            <a:spLocks noGrp="1"/>
          </p:cNvSpPr>
          <p:nvPr>
            <p:ph idx="4294967295"/>
          </p:nvPr>
        </p:nvSpPr>
        <p:spPr>
          <a:xfrm>
            <a:off x="418012" y="1586638"/>
            <a:ext cx="9928225" cy="2854734"/>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Kiểm thử những trường hợp thường gặp trong thực tế</a:t>
            </a:r>
          </a:p>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Kiểm thử những trường hợp đặc biệt (ví dụ, khi danh sách chỉ bao gồm một phần tử)</a:t>
            </a:r>
          </a:p>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Kiểm thử những trường hợp các tham số nhận giá trị lớn nhất có thể</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10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7939-2E91-44D1-97A2-9138896C8AFE}"/>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2. Truy vết với cách bổ sung câu lệnh theo dõi kết quả trung gian</a:t>
            </a:r>
          </a:p>
        </p:txBody>
      </p:sp>
      <p:sp>
        <p:nvSpPr>
          <p:cNvPr id="3" name="Content Placeholder 2">
            <a:extLst>
              <a:ext uri="{FF2B5EF4-FFF2-40B4-BE49-F238E27FC236}">
                <a16:creationId xmlns:a16="http://schemas.microsoft.com/office/drawing/2014/main" id="{DAC80E2D-6654-4BB3-BFBC-2B64D383DE74}"/>
              </a:ext>
            </a:extLst>
          </p:cNvPr>
          <p:cNvSpPr>
            <a:spLocks noGrp="1"/>
          </p:cNvSpPr>
          <p:nvPr>
            <p:ph idx="1"/>
          </p:nvPr>
        </p:nvSpPr>
        <p:spPr>
          <a:xfrm>
            <a:off x="3108961" y="2527450"/>
            <a:ext cx="7733212" cy="2496385"/>
          </a:xfrm>
          <a:prstGeom prst="cloudCallout">
            <a:avLst>
              <a:gd name="adj1" fmla="val -41103"/>
              <a:gd name="adj2" fmla="val 88664"/>
            </a:avLst>
          </a:prstGeom>
        </p:spPr>
        <p:style>
          <a:lnRef idx="2">
            <a:schemeClr val="dk1"/>
          </a:lnRef>
          <a:fillRef idx="1">
            <a:schemeClr val="lt1"/>
          </a:fillRef>
          <a:effectRef idx="0">
            <a:schemeClr val="dk1"/>
          </a:effectRef>
          <a:fontRef idx="minor">
            <a:schemeClr val="dk1"/>
          </a:fontRef>
        </p:style>
        <p:txBody>
          <a:bodyPr>
            <a:noAutofit/>
          </a:bodyPr>
          <a:lstStyle/>
          <a:p>
            <a:pPr marL="0" indent="0" algn="ctr">
              <a:lnSpc>
                <a:spcPct val="110000"/>
              </a:lnSpc>
              <a:spcBef>
                <a:spcPts val="600"/>
              </a:spcBef>
              <a:spcAft>
                <a:spcPts val="600"/>
              </a:spcAft>
              <a:buNone/>
            </a:pPr>
            <a:r>
              <a:rPr lang="en-US" sz="2800">
                <a:solidFill>
                  <a:srgbClr val="7030A0"/>
                </a:solidFill>
                <a:latin typeface="Times New Roman" panose="02020603050405020304" pitchFamily="18" charset="0"/>
                <a:cs typeface="Times New Roman" panose="02020603050405020304" pitchFamily="18" charset="0"/>
              </a:rPr>
              <a:t>Tại sao rất khó phát hiện lỗi nếu chỉ dùng biện pháp đọc kĩ lại c</a:t>
            </a:r>
            <a:r>
              <a:rPr lang="vi-VN" sz="2800">
                <a:solidFill>
                  <a:srgbClr val="7030A0"/>
                </a:solidFill>
                <a:latin typeface="Times New Roman" panose="02020603050405020304" pitchFamily="18" charset="0"/>
                <a:cs typeface="Times New Roman" panose="02020603050405020304" pitchFamily="18" charset="0"/>
              </a:rPr>
              <a:t>hương trình</a:t>
            </a:r>
            <a:r>
              <a:rPr lang="en-US" sz="2800">
                <a:solidFill>
                  <a:srgbClr val="7030A0"/>
                </a:solidFill>
                <a:latin typeface="Times New Roman" panose="02020603050405020304" pitchFamily="18" charset="0"/>
                <a:cs typeface="Times New Roman" panose="02020603050405020304" pitchFamily="18" charset="0"/>
              </a:rPr>
              <a:t>?</a:t>
            </a:r>
          </a:p>
        </p:txBody>
      </p:sp>
      <p:pic>
        <p:nvPicPr>
          <p:cNvPr id="2052" name="Picture 4" descr="8 Yes or no ý tưởng | dễ thương, hình gif, mèo kitty">
            <a:extLst>
              <a:ext uri="{FF2B5EF4-FFF2-40B4-BE49-F238E27FC236}">
                <a16:creationId xmlns:a16="http://schemas.microsoft.com/office/drawing/2014/main" id="{B5330EFF-D9DD-45DA-A147-D25C472DF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0"/>
            <a:ext cx="3524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6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80E2D-6654-4BB3-BFBC-2B64D383DE74}"/>
              </a:ext>
            </a:extLst>
          </p:cNvPr>
          <p:cNvSpPr>
            <a:spLocks noGrp="1"/>
          </p:cNvSpPr>
          <p:nvPr>
            <p:ph idx="4294967295"/>
          </p:nvPr>
        </p:nvSpPr>
        <p:spPr>
          <a:xfrm>
            <a:off x="418012" y="1586637"/>
            <a:ext cx="9928225" cy="4579031"/>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just">
              <a:lnSpc>
                <a:spcPct val="110000"/>
              </a:lnSpc>
              <a:spcBef>
                <a:spcPts val="600"/>
              </a:spcBef>
              <a:spcAft>
                <a:spcPts val="600"/>
              </a:spcAft>
              <a:buFontTx/>
              <a:buChar char="-"/>
            </a:pPr>
            <a:r>
              <a:rPr lang="en-US" sz="2800" i="1">
                <a:solidFill>
                  <a:srgbClr val="FFFF00"/>
                </a:solidFill>
                <a:latin typeface="Times New Roman" panose="02020603050405020304" pitchFamily="18" charset="0"/>
                <a:cs typeface="Times New Roman" panose="02020603050405020304" pitchFamily="18" charset="0"/>
              </a:rPr>
              <a:t>Cách tìm lỗi ngữ nghĩa:</a:t>
            </a:r>
          </a:p>
          <a:p>
            <a:pPr marL="0" indent="0" algn="just">
              <a:lnSpc>
                <a:spcPct val="110000"/>
              </a:lnSpc>
              <a:spcBef>
                <a:spcPts val="600"/>
              </a:spcBef>
              <a:spcAft>
                <a:spcPts val="600"/>
              </a:spcAft>
              <a:buNone/>
            </a:pPr>
            <a:r>
              <a:rPr lang="en-US" sz="2800" i="1">
                <a:solidFill>
                  <a:schemeClr val="tx1"/>
                </a:solidFill>
                <a:latin typeface="Times New Roman" panose="02020603050405020304" pitchFamily="18" charset="0"/>
                <a:cs typeface="Times New Roman" panose="02020603050405020304" pitchFamily="18" charset="0"/>
              </a:rPr>
              <a:t>+ Bổ sung vào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những câu lệnh đưa ra các kết quả trung gian nhằm truy vết các xử lí của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=&gt; dự đoán và khoanh vùng được phần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chứa các câu lệnh đưa đến kết quả sai và sửa lại</a:t>
            </a:r>
          </a:p>
          <a:p>
            <a:pPr marL="0" indent="0" algn="just">
              <a:lnSpc>
                <a:spcPct val="110000"/>
              </a:lnSpc>
              <a:spcBef>
                <a:spcPts val="600"/>
              </a:spcBef>
              <a:spcAft>
                <a:spcPts val="600"/>
              </a:spcAft>
              <a:buNone/>
            </a:pPr>
            <a:r>
              <a:rPr lang="en-US" sz="2800">
                <a:solidFill>
                  <a:schemeClr val="tx1"/>
                </a:solidFill>
                <a:latin typeface="Times New Roman" panose="02020603050405020304" pitchFamily="18" charset="0"/>
                <a:cs typeface="Times New Roman" panose="02020603050405020304" pitchFamily="18" charset="0"/>
              </a:rPr>
              <a:t>Chú ý: Sau khi sửa xong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cần xóa đi các câu lệnh đã thêm vào để truy vết hoặc biến chúng thành chú thích</a:t>
            </a:r>
          </a:p>
        </p:txBody>
      </p:sp>
    </p:spTree>
    <p:extLst>
      <p:ext uri="{BB962C8B-B14F-4D97-AF65-F5344CB8AC3E}">
        <p14:creationId xmlns:p14="http://schemas.microsoft.com/office/powerpoint/2010/main" val="323752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80E2D-6654-4BB3-BFBC-2B64D383DE74}"/>
              </a:ext>
            </a:extLst>
          </p:cNvPr>
          <p:cNvSpPr>
            <a:spLocks noGrp="1"/>
          </p:cNvSpPr>
          <p:nvPr>
            <p:ph idx="4294967295"/>
          </p:nvPr>
        </p:nvSpPr>
        <p:spPr>
          <a:xfrm>
            <a:off x="391887" y="254227"/>
            <a:ext cx="9928225" cy="712426"/>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Xét lại ví dụ 1:</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01AFA969-00DC-42B4-81A8-27B32A7F0298}"/>
              </a:ext>
            </a:extLst>
          </p:cNvPr>
          <p:cNvSpPr txBox="1">
            <a:spLocks/>
          </p:cNvSpPr>
          <p:nvPr/>
        </p:nvSpPr>
        <p:spPr>
          <a:xfrm>
            <a:off x="-139938" y="5548325"/>
            <a:ext cx="9928225" cy="5566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ctr">
              <a:lnSpc>
                <a:spcPct val="11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Hình 2a.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ở Hình 1a đã thêm câu lệnh để truy vết</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66BDB25-4E77-44FA-A2EF-ECAD7AC169BB}"/>
              </a:ext>
            </a:extLst>
          </p:cNvPr>
          <p:cNvPicPr>
            <a:picLocks noChangeAspect="1"/>
          </p:cNvPicPr>
          <p:nvPr/>
        </p:nvPicPr>
        <p:blipFill rotWithShape="1">
          <a:blip r:embed="rId2"/>
          <a:srcRect l="2046" t="25645" r="63182" b="44846"/>
          <a:stretch/>
        </p:blipFill>
        <p:spPr>
          <a:xfrm>
            <a:off x="695498" y="1222874"/>
            <a:ext cx="6932281" cy="3307561"/>
          </a:xfrm>
          <a:prstGeom prst="rect">
            <a:avLst/>
          </a:prstGeom>
        </p:spPr>
      </p:pic>
      <p:sp>
        <p:nvSpPr>
          <p:cNvPr id="7" name="Content Placeholder 2">
            <a:extLst>
              <a:ext uri="{FF2B5EF4-FFF2-40B4-BE49-F238E27FC236}">
                <a16:creationId xmlns:a16="http://schemas.microsoft.com/office/drawing/2014/main" id="{E1B357AD-BA32-4F41-BF84-CB80EDD72184}"/>
              </a:ext>
            </a:extLst>
          </p:cNvPr>
          <p:cNvSpPr txBox="1">
            <a:spLocks/>
          </p:cNvSpPr>
          <p:nvPr/>
        </p:nvSpPr>
        <p:spPr>
          <a:xfrm>
            <a:off x="7866979" y="3676937"/>
            <a:ext cx="3842616" cy="5667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ctr">
              <a:lnSpc>
                <a:spcPct val="110000"/>
              </a:lnSpc>
              <a:spcBef>
                <a:spcPts val="600"/>
              </a:spcBef>
              <a:spcAft>
                <a:spcPts val="600"/>
              </a:spcAft>
              <a:buFont typeface="Arial" panose="020B0604020202020204" pitchFamily="34" charset="0"/>
              <a:buNone/>
            </a:pPr>
            <a:r>
              <a:rPr lang="en-US" sz="2800" i="1">
                <a:solidFill>
                  <a:schemeClr val="bg1"/>
                </a:solidFill>
                <a:latin typeface="Times New Roman" panose="02020603050405020304" pitchFamily="18" charset="0"/>
                <a:cs typeface="Times New Roman" panose="02020603050405020304" pitchFamily="18" charset="0"/>
              </a:rPr>
              <a:t>Câu lệnh mới thêm vào</a:t>
            </a:r>
            <a:endParaRPr lang="en-US" sz="2800">
              <a:solidFill>
                <a:schemeClr val="bg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7AB79F39-9789-4CC0-A6B8-3EBE74CBD31F}"/>
              </a:ext>
            </a:extLst>
          </p:cNvPr>
          <p:cNvCxnSpPr>
            <a:cxnSpLocks/>
          </p:cNvCxnSpPr>
          <p:nvPr/>
        </p:nvCxnSpPr>
        <p:spPr>
          <a:xfrm flipH="1">
            <a:off x="5700631" y="3960306"/>
            <a:ext cx="2166348"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53700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9E170-547D-4524-828E-D9998DA47525}"/>
              </a:ext>
            </a:extLst>
          </p:cNvPr>
          <p:cNvPicPr>
            <a:picLocks noChangeAspect="1"/>
          </p:cNvPicPr>
          <p:nvPr/>
        </p:nvPicPr>
        <p:blipFill rotWithShape="1">
          <a:blip r:embed="rId2"/>
          <a:srcRect l="6591" t="18369" r="77159" b="65058"/>
          <a:stretch/>
        </p:blipFill>
        <p:spPr>
          <a:xfrm>
            <a:off x="6497781" y="734291"/>
            <a:ext cx="3889918" cy="2230581"/>
          </a:xfrm>
          <a:prstGeom prst="rect">
            <a:avLst/>
          </a:prstGeom>
        </p:spPr>
      </p:pic>
      <p:pic>
        <p:nvPicPr>
          <p:cNvPr id="5" name="Picture 4">
            <a:extLst>
              <a:ext uri="{FF2B5EF4-FFF2-40B4-BE49-F238E27FC236}">
                <a16:creationId xmlns:a16="http://schemas.microsoft.com/office/drawing/2014/main" id="{187EA470-7667-4BBB-904E-E496CA276736}"/>
              </a:ext>
            </a:extLst>
          </p:cNvPr>
          <p:cNvPicPr>
            <a:picLocks noChangeAspect="1"/>
          </p:cNvPicPr>
          <p:nvPr/>
        </p:nvPicPr>
        <p:blipFill rotWithShape="1">
          <a:blip r:embed="rId3"/>
          <a:srcRect l="8523" t="23392" r="75455" b="56771"/>
          <a:stretch/>
        </p:blipFill>
        <p:spPr>
          <a:xfrm>
            <a:off x="692726" y="360217"/>
            <a:ext cx="4253347" cy="2960591"/>
          </a:xfrm>
          <a:prstGeom prst="rect">
            <a:avLst/>
          </a:prstGeom>
        </p:spPr>
      </p:pic>
      <p:sp>
        <p:nvSpPr>
          <p:cNvPr id="6" name="Content Placeholder 2">
            <a:extLst>
              <a:ext uri="{FF2B5EF4-FFF2-40B4-BE49-F238E27FC236}">
                <a16:creationId xmlns:a16="http://schemas.microsoft.com/office/drawing/2014/main" id="{161533C2-7D1F-496D-A8C5-D5D2055C2C42}"/>
              </a:ext>
            </a:extLst>
          </p:cNvPr>
          <p:cNvSpPr txBox="1">
            <a:spLocks/>
          </p:cNvSpPr>
          <p:nvPr/>
        </p:nvSpPr>
        <p:spPr>
          <a:xfrm>
            <a:off x="6781777" y="3474651"/>
            <a:ext cx="3321925" cy="566738"/>
          </a:xfrm>
          <a:prstGeom prst="rect">
            <a:avLst/>
          </a:prstGeom>
          <a:no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ctr">
              <a:lnSpc>
                <a:spcPct val="11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Hình 2a. Kết quả sai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6AFAD804-BCCF-4F21-9320-6CAE3E21C226}"/>
              </a:ext>
            </a:extLst>
          </p:cNvPr>
          <p:cNvSpPr txBox="1">
            <a:spLocks/>
          </p:cNvSpPr>
          <p:nvPr/>
        </p:nvSpPr>
        <p:spPr>
          <a:xfrm>
            <a:off x="832855" y="3537193"/>
            <a:ext cx="3695998" cy="566738"/>
          </a:xfrm>
          <a:prstGeom prst="rect">
            <a:avLst/>
          </a:prstGeom>
          <a:no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ctr">
              <a:lnSpc>
                <a:spcPct val="11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Hình 2a. Kết quả đúng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58D864EE-DC87-42CE-BAEA-910AD7F49BE2}"/>
              </a:ext>
            </a:extLst>
          </p:cNvPr>
          <p:cNvSpPr txBox="1">
            <a:spLocks/>
          </p:cNvSpPr>
          <p:nvPr/>
        </p:nvSpPr>
        <p:spPr>
          <a:xfrm>
            <a:off x="692726" y="4776583"/>
            <a:ext cx="10750337" cy="1721200"/>
          </a:xfrm>
          <a:prstGeom prst="rect">
            <a:avLst/>
          </a:prstGeom>
          <a:no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just">
              <a:lnSpc>
                <a:spcPct val="11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=&gt; Ta thấy lỗi ở việc xác định miền tìm max và cần phải sửa lại câu lệnh </a:t>
            </a:r>
            <a:r>
              <a:rPr lang="en-US" sz="2800" i="1">
                <a:solidFill>
                  <a:srgbClr val="FFFF00"/>
                </a:solidFill>
                <a:latin typeface="Times New Roman" panose="02020603050405020304" pitchFamily="18" charset="0"/>
                <a:cs typeface="Times New Roman" panose="02020603050405020304" pitchFamily="18" charset="0"/>
              </a:rPr>
              <a:t>for i in range(p,q): </a:t>
            </a:r>
            <a:r>
              <a:rPr lang="en-US" sz="2800" i="1">
                <a:solidFill>
                  <a:schemeClr val="tx1"/>
                </a:solidFill>
                <a:latin typeface="Times New Roman" panose="02020603050405020304" pitchFamily="18" charset="0"/>
                <a:cs typeface="Times New Roman" panose="02020603050405020304" pitchFamily="18" charset="0"/>
              </a:rPr>
              <a:t>thành </a:t>
            </a:r>
            <a:r>
              <a:rPr lang="en-US" sz="2800" i="1">
                <a:solidFill>
                  <a:srgbClr val="FFFF00"/>
                </a:solidFill>
                <a:latin typeface="Times New Roman" panose="02020603050405020304" pitchFamily="18" charset="0"/>
                <a:cs typeface="Times New Roman" panose="02020603050405020304" pitchFamily="18" charset="0"/>
              </a:rPr>
              <a:t>for i in range(p,q+1):</a:t>
            </a:r>
            <a:endParaRPr lang="en-US" sz="28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16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31F61B6-4ABF-400A-8598-8A35565EED68}"/>
              </a:ext>
            </a:extLst>
          </p:cNvPr>
          <p:cNvSpPr txBox="1">
            <a:spLocks/>
          </p:cNvSpPr>
          <p:nvPr/>
        </p:nvSpPr>
        <p:spPr>
          <a:xfrm>
            <a:off x="457595" y="1536994"/>
            <a:ext cx="10097193" cy="3061131"/>
          </a:xfrm>
          <a:prstGeom prst="rect">
            <a:avLst/>
          </a:prstGeom>
          <a:no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algn="just">
              <a:lnSpc>
                <a:spcPct val="110000"/>
              </a:lnSpc>
              <a:spcBef>
                <a:spcPts val="600"/>
              </a:spcBef>
              <a:spcAft>
                <a:spcPts val="600"/>
              </a:spcAft>
              <a:buFont typeface="Symbol" panose="05050102010706020507" pitchFamily="18" charset="2"/>
              <a:buChar char="Þ"/>
            </a:pPr>
            <a:r>
              <a:rPr lang="en-US" sz="2800" i="1">
                <a:solidFill>
                  <a:schemeClr val="tx1"/>
                </a:solidFill>
                <a:latin typeface="Times New Roman" panose="02020603050405020304" pitchFamily="18" charset="0"/>
                <a:cs typeface="Times New Roman" panose="02020603050405020304" pitchFamily="18" charset="0"/>
              </a:rPr>
              <a:t>Ta thấy cách truy vết này phải can thiệp vào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nguồn, thêm các câu lệnh mới và sau đó phải xóa các câu lệnh truy vết không còn cần thiết.</a:t>
            </a:r>
          </a:p>
          <a:p>
            <a:pPr algn="just">
              <a:lnSpc>
                <a:spcPct val="110000"/>
              </a:lnSpc>
              <a:spcBef>
                <a:spcPts val="600"/>
              </a:spcBef>
              <a:spcAft>
                <a:spcPts val="600"/>
              </a:spcAft>
              <a:buFont typeface="Symbol" panose="05050102010706020507" pitchFamily="18" charset="2"/>
              <a:buChar char="Þ"/>
            </a:pPr>
            <a:r>
              <a:rPr lang="en-US" sz="2800" i="1">
                <a:solidFill>
                  <a:schemeClr val="tx1"/>
                </a:solidFill>
                <a:latin typeface="Times New Roman" panose="02020603050405020304" pitchFamily="18" charset="0"/>
                <a:cs typeface="Times New Roman" panose="02020603050405020304" pitchFamily="18" charset="0"/>
              </a:rPr>
              <a:t> Nhược điểm: Bất tiện vì câu lệnh mới đưa vào có thể có lỗi hoặc đưa nhầm vào vị trí không thích hợp</a:t>
            </a:r>
          </a:p>
          <a:p>
            <a:pPr marL="0" indent="0" algn="just">
              <a:lnSpc>
                <a:spcPct val="110000"/>
              </a:lnSpc>
              <a:spcBef>
                <a:spcPts val="600"/>
              </a:spcBef>
              <a:spcAft>
                <a:spcPts val="600"/>
              </a:spcAft>
              <a:buNone/>
            </a:pPr>
            <a:endParaRPr lang="en-US" sz="28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66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7939-2E91-44D1-97A2-9138896C8AFE}"/>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3. Truy vết với công cụ gỡ lỗi của ngôn ngữ lập trình </a:t>
            </a:r>
          </a:p>
        </p:txBody>
      </p:sp>
      <p:sp>
        <p:nvSpPr>
          <p:cNvPr id="7" name="Content Placeholder 2">
            <a:extLst>
              <a:ext uri="{FF2B5EF4-FFF2-40B4-BE49-F238E27FC236}">
                <a16:creationId xmlns:a16="http://schemas.microsoft.com/office/drawing/2014/main" id="{F3D1720A-B7F5-472C-8353-DF0AEC057D88}"/>
              </a:ext>
            </a:extLst>
          </p:cNvPr>
          <p:cNvSpPr txBox="1">
            <a:spLocks/>
          </p:cNvSpPr>
          <p:nvPr/>
        </p:nvSpPr>
        <p:spPr>
          <a:xfrm>
            <a:off x="438654" y="2368119"/>
            <a:ext cx="10097193" cy="3092155"/>
          </a:xfrm>
          <a:prstGeom prst="rect">
            <a:avLst/>
          </a:prstGeom>
          <a:no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just">
              <a:lnSpc>
                <a:spcPct val="110000"/>
              </a:lnSpc>
              <a:spcBef>
                <a:spcPts val="600"/>
              </a:spcBef>
              <a:spcAft>
                <a:spcPts val="600"/>
              </a:spcAft>
              <a:buNone/>
            </a:pPr>
            <a:r>
              <a:rPr lang="en-US" sz="2800" i="1">
                <a:solidFill>
                  <a:schemeClr val="tx1"/>
                </a:solidFill>
                <a:latin typeface="Times New Roman" panose="02020603050405020304" pitchFamily="18" charset="0"/>
                <a:cs typeface="Times New Roman" panose="02020603050405020304" pitchFamily="18" charset="0"/>
              </a:rPr>
              <a:t>Để kích hoạt chế độ gỡ lỗi (Debug), ta thực hiện lần lượt các thao tác sau:</a:t>
            </a:r>
          </a:p>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Mở file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cần gỡ lỗi</a:t>
            </a:r>
          </a:p>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Chọn </a:t>
            </a:r>
            <a:r>
              <a:rPr lang="en-US" sz="2800" b="1" i="1">
                <a:solidFill>
                  <a:schemeClr val="tx1"/>
                </a:solidFill>
                <a:latin typeface="Times New Roman" panose="02020603050405020304" pitchFamily="18" charset="0"/>
                <a:cs typeface="Times New Roman" panose="02020603050405020304" pitchFamily="18" charset="0"/>
              </a:rPr>
              <a:t>Debug</a:t>
            </a:r>
            <a:r>
              <a:rPr lang="en-US" sz="2800" i="1">
                <a:solidFill>
                  <a:schemeClr val="tx1"/>
                </a:solidFill>
                <a:latin typeface="Times New Roman" panose="02020603050405020304" pitchFamily="18" charset="0"/>
                <a:cs typeface="Times New Roman" panose="02020603050405020304" pitchFamily="18" charset="0"/>
              </a:rPr>
              <a:t> =&gt; chọn </a:t>
            </a:r>
            <a:r>
              <a:rPr lang="en-US" sz="2800" b="1" i="1">
                <a:solidFill>
                  <a:schemeClr val="tx1"/>
                </a:solidFill>
                <a:latin typeface="Times New Roman" panose="02020603050405020304" pitchFamily="18" charset="0"/>
                <a:cs typeface="Times New Roman" panose="02020603050405020304" pitchFamily="18" charset="0"/>
              </a:rPr>
              <a:t>Debugger</a:t>
            </a:r>
            <a:r>
              <a:rPr lang="en-US" sz="2800" i="1">
                <a:solidFill>
                  <a:schemeClr val="tx1"/>
                </a:solidFill>
                <a:latin typeface="Times New Roman" panose="02020603050405020304" pitchFamily="18" charset="0"/>
                <a:cs typeface="Times New Roman" panose="02020603050405020304" pitchFamily="18" charset="0"/>
              </a:rPr>
              <a:t> (Hình 3) =&gt; xuất hiện cửa sổ Debug Control (Hình 4)</a:t>
            </a:r>
          </a:p>
        </p:txBody>
      </p:sp>
    </p:spTree>
    <p:extLst>
      <p:ext uri="{BB962C8B-B14F-4D97-AF65-F5344CB8AC3E}">
        <p14:creationId xmlns:p14="http://schemas.microsoft.com/office/powerpoint/2010/main" val="335970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BD060-421D-40A7-8F0B-21DC2E03A6AC}"/>
              </a:ext>
            </a:extLst>
          </p:cNvPr>
          <p:cNvPicPr>
            <a:picLocks noChangeAspect="1"/>
          </p:cNvPicPr>
          <p:nvPr/>
        </p:nvPicPr>
        <p:blipFill rotWithShape="1">
          <a:blip r:embed="rId2"/>
          <a:srcRect l="54546" t="37165" r="5341" b="30900"/>
          <a:stretch/>
        </p:blipFill>
        <p:spPr>
          <a:xfrm>
            <a:off x="508896" y="678872"/>
            <a:ext cx="11174208" cy="5001492"/>
          </a:xfrm>
          <a:prstGeom prst="rect">
            <a:avLst/>
          </a:prstGeom>
        </p:spPr>
      </p:pic>
    </p:spTree>
    <p:extLst>
      <p:ext uri="{BB962C8B-B14F-4D97-AF65-F5344CB8AC3E}">
        <p14:creationId xmlns:p14="http://schemas.microsoft.com/office/powerpoint/2010/main" val="2267541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41FD2-0B40-41DC-BEF6-83B49011D1E0}"/>
              </a:ext>
            </a:extLst>
          </p:cNvPr>
          <p:cNvPicPr>
            <a:picLocks noChangeAspect="1"/>
          </p:cNvPicPr>
          <p:nvPr/>
        </p:nvPicPr>
        <p:blipFill rotWithShape="1">
          <a:blip r:embed="rId2"/>
          <a:srcRect l="59773" t="40399" r="8068" b="30698"/>
          <a:stretch/>
        </p:blipFill>
        <p:spPr>
          <a:xfrm>
            <a:off x="1634836" y="1981199"/>
            <a:ext cx="8686799" cy="4389445"/>
          </a:xfrm>
          <a:prstGeom prst="rect">
            <a:avLst/>
          </a:prstGeom>
        </p:spPr>
      </p:pic>
      <p:sp>
        <p:nvSpPr>
          <p:cNvPr id="4" name="Content Placeholder 2">
            <a:extLst>
              <a:ext uri="{FF2B5EF4-FFF2-40B4-BE49-F238E27FC236}">
                <a16:creationId xmlns:a16="http://schemas.microsoft.com/office/drawing/2014/main" id="{53A6E098-7D1E-489F-A81E-1A5ACA883D36}"/>
              </a:ext>
            </a:extLst>
          </p:cNvPr>
          <p:cNvSpPr txBox="1">
            <a:spLocks/>
          </p:cNvSpPr>
          <p:nvPr/>
        </p:nvSpPr>
        <p:spPr>
          <a:xfrm>
            <a:off x="459971" y="179101"/>
            <a:ext cx="10097193" cy="1455736"/>
          </a:xfrm>
          <a:prstGeom prst="rect">
            <a:avLst/>
          </a:prstGeom>
          <a:no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Chọn Run Module (Hoặc F5)</a:t>
            </a:r>
          </a:p>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Chọn Step (hoặc Over)</a:t>
            </a:r>
            <a:endParaRPr lang="en-US" sz="28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447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80E2D-6654-4BB3-BFBC-2B64D383DE74}"/>
              </a:ext>
            </a:extLst>
          </p:cNvPr>
          <p:cNvSpPr>
            <a:spLocks noGrp="1"/>
          </p:cNvSpPr>
          <p:nvPr>
            <p:ph idx="4294967295"/>
          </p:nvPr>
        </p:nvSpPr>
        <p:spPr>
          <a:xfrm>
            <a:off x="418012" y="1586638"/>
            <a:ext cx="9928225" cy="2854734"/>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Để tìm và sửa lỗi ngữ nghĩa cần dùng biện pháp truy vết</a:t>
            </a:r>
          </a:p>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Muốn truy vết để tìm lỗi:</a:t>
            </a:r>
          </a:p>
          <a:p>
            <a:pPr marL="0" indent="0" algn="just">
              <a:lnSpc>
                <a:spcPct val="110000"/>
              </a:lnSpc>
              <a:spcBef>
                <a:spcPts val="600"/>
              </a:spcBef>
              <a:spcAft>
                <a:spcPts val="600"/>
              </a:spcAft>
              <a:buNone/>
            </a:pPr>
            <a:r>
              <a:rPr lang="en-US" sz="2800" i="1">
                <a:solidFill>
                  <a:schemeClr val="tx1"/>
                </a:solidFill>
                <a:latin typeface="Times New Roman" panose="02020603050405020304" pitchFamily="18" charset="0"/>
                <a:cs typeface="Times New Roman" panose="02020603050405020304" pitchFamily="18" charset="0"/>
              </a:rPr>
              <a:t>+ Có thể đưa thêm các câu lệnh xuất ra kết quả trung gian của quá trình tính toán</a:t>
            </a:r>
          </a:p>
          <a:p>
            <a:pPr marL="0" indent="0" algn="just">
              <a:lnSpc>
                <a:spcPct val="110000"/>
              </a:lnSpc>
              <a:spcBef>
                <a:spcPts val="600"/>
              </a:spcBef>
              <a:spcAft>
                <a:spcPts val="600"/>
              </a:spcAft>
              <a:buNone/>
            </a:pPr>
            <a:r>
              <a:rPr lang="en-US" sz="2800" i="1">
                <a:solidFill>
                  <a:schemeClr val="tx1"/>
                </a:solidFill>
                <a:latin typeface="Times New Roman" panose="02020603050405020304" pitchFamily="18" charset="0"/>
                <a:cs typeface="Times New Roman" panose="02020603050405020304" pitchFamily="18" charset="0"/>
              </a:rPr>
              <a:t>+ Có thể sử dụng công cụ gỡ lỗi của môi trường lập trình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C475D222-0B5B-4A65-9054-2A99594337F2}"/>
              </a:ext>
            </a:extLst>
          </p:cNvPr>
          <p:cNvSpPr txBox="1">
            <a:spLocks/>
          </p:cNvSpPr>
          <p:nvPr/>
        </p:nvSpPr>
        <p:spPr>
          <a:xfrm>
            <a:off x="418012" y="705394"/>
            <a:ext cx="9613861" cy="672238"/>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a:latin typeface="Times New Roman" panose="02020603050405020304" pitchFamily="18" charset="0"/>
                <a:cs typeface="Times New Roman" panose="02020603050405020304" pitchFamily="18" charset="0"/>
              </a:rPr>
              <a:t>Kết luận:</a:t>
            </a:r>
          </a:p>
        </p:txBody>
      </p:sp>
    </p:spTree>
    <p:extLst>
      <p:ext uri="{BB962C8B-B14F-4D97-AF65-F5344CB8AC3E}">
        <p14:creationId xmlns:p14="http://schemas.microsoft.com/office/powerpoint/2010/main" val="128134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5" name="Picture 64">
            <a:extLst>
              <a:ext uri="{FF2B5EF4-FFF2-40B4-BE49-F238E27FC236}">
                <a16:creationId xmlns:a16="http://schemas.microsoft.com/office/drawing/2014/main" id="{DE641BE7-E53D-4EDB-86DC-A76FE7EB68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6" name="Picture 66">
            <a:extLst>
              <a:ext uri="{FF2B5EF4-FFF2-40B4-BE49-F238E27FC236}">
                <a16:creationId xmlns:a16="http://schemas.microsoft.com/office/drawing/2014/main" id="{11A48E22-6C4A-485A-A345-17F1041FF9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7" name="Picture 68">
            <a:extLst>
              <a:ext uri="{FF2B5EF4-FFF2-40B4-BE49-F238E27FC236}">
                <a16:creationId xmlns:a16="http://schemas.microsoft.com/office/drawing/2014/main" id="{40C68FC5-6DE5-45F0-880D-585271AD40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8" name="Rectangle 70">
            <a:extLst>
              <a:ext uri="{FF2B5EF4-FFF2-40B4-BE49-F238E27FC236}">
                <a16:creationId xmlns:a16="http://schemas.microsoft.com/office/drawing/2014/main" id="{063AE720-E0EC-4F00-9B14-A51B549E6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72">
            <a:extLst>
              <a:ext uri="{FF2B5EF4-FFF2-40B4-BE49-F238E27FC236}">
                <a16:creationId xmlns:a16="http://schemas.microsoft.com/office/drawing/2014/main" id="{F6CEF4CF-2E44-4485-9C96-E73FDA7D9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0" name="Group 74">
            <a:extLst>
              <a:ext uri="{FF2B5EF4-FFF2-40B4-BE49-F238E27FC236}">
                <a16:creationId xmlns:a16="http://schemas.microsoft.com/office/drawing/2014/main" id="{FF508BC2-D0E6-462C-8817-CF53BC4DEE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6" name="Rectangle 75">
              <a:extLst>
                <a:ext uri="{FF2B5EF4-FFF2-40B4-BE49-F238E27FC236}">
                  <a16:creationId xmlns:a16="http://schemas.microsoft.com/office/drawing/2014/main" id="{545E99BE-4C07-4385-A20F-E6878FCB4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a:extLst>
                <a:ext uri="{FF2B5EF4-FFF2-40B4-BE49-F238E27FC236}">
                  <a16:creationId xmlns:a16="http://schemas.microsoft.com/office/drawing/2014/main" id="{808CE3CF-ACF3-4369-AC4C-5F9ADE71E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91" name="Rectangle 78">
            <a:extLst>
              <a:ext uri="{FF2B5EF4-FFF2-40B4-BE49-F238E27FC236}">
                <a16:creationId xmlns:a16="http://schemas.microsoft.com/office/drawing/2014/main" id="{B76622F9-95FA-4AAD-9498-8E3D6C96A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002377"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2" name="Picture 80">
            <a:extLst>
              <a:ext uri="{FF2B5EF4-FFF2-40B4-BE49-F238E27FC236}">
                <a16:creationId xmlns:a16="http://schemas.microsoft.com/office/drawing/2014/main" id="{DFD6E812-7831-40CE-93CF-E0EBB85211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040880" cy="202738"/>
          </a:xfrm>
          <a:prstGeom prst="rect">
            <a:avLst/>
          </a:prstGeom>
        </p:spPr>
      </p:pic>
      <p:pic>
        <p:nvPicPr>
          <p:cNvPr id="4" name="Picture 3" descr="bicycle against the wall">
            <a:extLst>
              <a:ext uri="{FF2B5EF4-FFF2-40B4-BE49-F238E27FC236}">
                <a16:creationId xmlns:a16="http://schemas.microsoft.com/office/drawing/2014/main" id="{E2266ACB-9EA5-4492-8AC3-72830A579538}"/>
              </a:ext>
            </a:extLst>
          </p:cNvPr>
          <p:cNvPicPr>
            <a:picLocks noChangeAspect="1"/>
          </p:cNvPicPr>
          <p:nvPr/>
        </p:nvPicPr>
        <p:blipFill rotWithShape="1">
          <a:blip r:embed="rId6"/>
          <a:srcRect r="9432" b="2"/>
          <a:stretch/>
        </p:blipFill>
        <p:spPr>
          <a:xfrm>
            <a:off x="7318966" y="484632"/>
            <a:ext cx="4495806" cy="3511948"/>
          </a:xfrm>
          <a:prstGeom prst="rect">
            <a:avLst/>
          </a:prstGeom>
          <a:ln>
            <a:noFill/>
          </a:ln>
          <a:effectLst>
            <a:outerShdw blurRad="76200" dist="63500" dir="5040000" algn="tl" rotWithShape="0">
              <a:srgbClr val="000000">
                <a:alpha val="41000"/>
              </a:srgbClr>
            </a:outerShdw>
          </a:effectLst>
        </p:spPr>
      </p:pic>
      <p:pic>
        <p:nvPicPr>
          <p:cNvPr id="14" name="Content Placeholder 13" descr="stone path up to a house">
            <a:extLst>
              <a:ext uri="{FF2B5EF4-FFF2-40B4-BE49-F238E27FC236}">
                <a16:creationId xmlns:a16="http://schemas.microsoft.com/office/drawing/2014/main" id="{01A471F8-8C11-4C6C-A961-E2F33F3BBA25}"/>
              </a:ext>
            </a:extLst>
          </p:cNvPr>
          <p:cNvPicPr>
            <a:picLocks noGrp="1" noChangeAspect="1"/>
          </p:cNvPicPr>
          <p:nvPr>
            <p:ph sz="half" idx="1"/>
          </p:nvPr>
        </p:nvPicPr>
        <p:blipFill rotWithShape="1">
          <a:blip r:embed="rId7"/>
          <a:srcRect t="10758" r="2" b="2"/>
          <a:stretch/>
        </p:blipFill>
        <p:spPr>
          <a:xfrm>
            <a:off x="7318966" y="4158907"/>
            <a:ext cx="1663109" cy="2223497"/>
          </a:xfrm>
          <a:prstGeom prst="rect">
            <a:avLst/>
          </a:prstGeom>
          <a:ln>
            <a:noFill/>
          </a:ln>
          <a:effectLst>
            <a:outerShdw blurRad="76200" dist="63500" dir="5040000" algn="tl" rotWithShape="0">
              <a:srgbClr val="000000">
                <a:alpha val="41000"/>
              </a:srgbClr>
            </a:outerShdw>
          </a:effectLst>
        </p:spPr>
      </p:pic>
      <p:pic>
        <p:nvPicPr>
          <p:cNvPr id="6" name="Picture 5" descr="houses close together from the top">
            <a:extLst>
              <a:ext uri="{FF2B5EF4-FFF2-40B4-BE49-F238E27FC236}">
                <a16:creationId xmlns:a16="http://schemas.microsoft.com/office/drawing/2014/main" id="{16029391-6833-4C19-8C68-1C1E6E0D98E2}"/>
              </a:ext>
            </a:extLst>
          </p:cNvPr>
          <p:cNvPicPr>
            <a:picLocks noChangeAspect="1"/>
          </p:cNvPicPr>
          <p:nvPr/>
        </p:nvPicPr>
        <p:blipFill rotWithShape="1">
          <a:blip r:embed="rId8"/>
          <a:srcRect l="17286" r="2836" b="2"/>
          <a:stretch/>
        </p:blipFill>
        <p:spPr>
          <a:xfrm>
            <a:off x="9144000" y="4150596"/>
            <a:ext cx="2670772" cy="2231808"/>
          </a:xfrm>
          <a:prstGeom prst="rect">
            <a:avLst/>
          </a:prstGeom>
          <a:ln>
            <a:noFill/>
          </a:ln>
          <a:effectLst>
            <a:outerShdw blurRad="76200" dist="63500" dir="5040000" algn="tl" rotWithShape="0">
              <a:srgbClr val="000000">
                <a:alpha val="41000"/>
              </a:srgbClr>
            </a:outerShdw>
          </a:effectLst>
        </p:spPr>
      </p:pic>
      <p:pic>
        <p:nvPicPr>
          <p:cNvPr id="5" name="Picture 4">
            <a:extLst>
              <a:ext uri="{FF2B5EF4-FFF2-40B4-BE49-F238E27FC236}">
                <a16:creationId xmlns:a16="http://schemas.microsoft.com/office/drawing/2014/main" id="{FC71C0D2-940B-4820-862B-00970F4F95A8}"/>
              </a:ext>
            </a:extLst>
          </p:cNvPr>
          <p:cNvPicPr>
            <a:picLocks noChangeAspect="1"/>
          </p:cNvPicPr>
          <p:nvPr/>
        </p:nvPicPr>
        <p:blipFill rotWithShape="1">
          <a:blip r:embed="rId9"/>
          <a:srcRect l="57434" t="42120" r="4545" b="42038"/>
          <a:stretch/>
        </p:blipFill>
        <p:spPr>
          <a:xfrm>
            <a:off x="0" y="1199084"/>
            <a:ext cx="11853111" cy="2776628"/>
          </a:xfrm>
          <a:prstGeom prst="rect">
            <a:avLst/>
          </a:prstGeom>
        </p:spPr>
      </p:pic>
      <p:pic>
        <p:nvPicPr>
          <p:cNvPr id="1026" name="Picture 2" descr="Ghim của Oneone trên 問號?? | Dấu chấm hỏi, Hình gif, Bình chữa cháy">
            <a:extLst>
              <a:ext uri="{FF2B5EF4-FFF2-40B4-BE49-F238E27FC236}">
                <a16:creationId xmlns:a16="http://schemas.microsoft.com/office/drawing/2014/main" id="{C53C7BBE-DD0D-437C-A403-50D8EA8317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228" y="4698463"/>
            <a:ext cx="2539954" cy="20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5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BF63C7-A779-4CBA-89FF-605695928AE9}"/>
              </a:ext>
            </a:extLst>
          </p:cNvPr>
          <p:cNvSpPr txBox="1"/>
          <p:nvPr/>
        </p:nvSpPr>
        <p:spPr>
          <a:xfrm>
            <a:off x="517566" y="1632504"/>
            <a:ext cx="9882052" cy="2373727"/>
          </a:xfrm>
          <a:prstGeom prst="rect">
            <a:avLst/>
          </a:prstGeom>
          <a:noFill/>
        </p:spPr>
        <p:txBody>
          <a:bodyPr wrap="square">
            <a:spAutoFit/>
          </a:bodyPr>
          <a:lstStyle/>
          <a:p>
            <a:pPr marL="457200" indent="-457200" algn="just">
              <a:lnSpc>
                <a:spcPct val="110000"/>
              </a:lnSpc>
              <a:spcBef>
                <a:spcPts val="600"/>
              </a:spcBef>
              <a:spcAft>
                <a:spcPts val="600"/>
              </a:spcAft>
              <a:buFont typeface="Symbol" panose="05050102010706020507" pitchFamily="18" charset="2"/>
              <a:buChar char="Þ"/>
            </a:pPr>
            <a:r>
              <a:rPr lang="en-US" sz="3200">
                <a:latin typeface="Times New Roman" panose="02020603050405020304" pitchFamily="18" charset="0"/>
                <a:cs typeface="Times New Roman" panose="02020603050405020304" pitchFamily="18" charset="0"/>
              </a:rPr>
              <a:t>Truy vết để tìm lỗi là một quá trình khá khó khăn và phức tạp, đôi khi mất khá nhiều thời gian</a:t>
            </a:r>
          </a:p>
          <a:p>
            <a:pPr marL="457200" indent="-457200" algn="just">
              <a:lnSpc>
                <a:spcPct val="110000"/>
              </a:lnSpc>
              <a:spcBef>
                <a:spcPts val="600"/>
              </a:spcBef>
              <a:spcAft>
                <a:spcPts val="600"/>
              </a:spcAft>
              <a:buFont typeface="Symbol" panose="05050102010706020507" pitchFamily="18" charset="2"/>
              <a:buChar char="Þ"/>
            </a:pPr>
            <a:r>
              <a:rPr lang="en-US" sz="3200">
                <a:latin typeface="Times New Roman" panose="02020603050405020304" pitchFamily="18" charset="0"/>
                <a:cs typeface="Times New Roman" panose="02020603050405020304" pitchFamily="18" charset="0"/>
              </a:rPr>
              <a:t>Python còn trang bị một thư viện riêng cung cấp các dịch vụ gỡ lỗi, đó là thư viện PDB</a:t>
            </a:r>
          </a:p>
        </p:txBody>
      </p:sp>
    </p:spTree>
    <p:extLst>
      <p:ext uri="{BB962C8B-B14F-4D97-AF65-F5344CB8AC3E}">
        <p14:creationId xmlns:p14="http://schemas.microsoft.com/office/powerpoint/2010/main" val="344361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7939-2E91-44D1-97A2-9138896C8AFE}"/>
              </a:ext>
            </a:extLst>
          </p:cNvPr>
          <p:cNvSpPr>
            <a:spLocks noGrp="1"/>
          </p:cNvSpPr>
          <p:nvPr>
            <p:ph type="title"/>
          </p:nvPr>
        </p:nvSpPr>
        <p:spPr>
          <a:xfrm>
            <a:off x="438654" y="753228"/>
            <a:ext cx="9613861" cy="1080938"/>
          </a:xfrm>
        </p:spPr>
        <p:txBody>
          <a:bodyPr/>
          <a:lstStyle/>
          <a:p>
            <a:r>
              <a:rPr lang="en-US" b="1">
                <a:latin typeface="Times New Roman" panose="02020603050405020304" pitchFamily="18" charset="0"/>
                <a:cs typeface="Times New Roman" panose="02020603050405020304" pitchFamily="18" charset="0"/>
              </a:rPr>
              <a:t>4. Thực hành gỡ lỗi cho c</a:t>
            </a:r>
            <a:r>
              <a:rPr lang="vi-VN" b="1">
                <a:latin typeface="Times New Roman" panose="02020603050405020304" pitchFamily="18" charset="0"/>
                <a:cs typeface="Times New Roman" panose="02020603050405020304" pitchFamily="18" charset="0"/>
              </a:rPr>
              <a:t>hương trình</a:t>
            </a:r>
            <a:r>
              <a:rPr lang="en-US" b="1">
                <a:latin typeface="Times New Roman" panose="02020603050405020304" pitchFamily="18" charset="0"/>
                <a:cs typeface="Times New Roman" panose="02020603050405020304" pitchFamily="18" charset="0"/>
              </a:rPr>
              <a:t> </a:t>
            </a:r>
          </a:p>
        </p:txBody>
      </p:sp>
      <p:sp>
        <p:nvSpPr>
          <p:cNvPr id="7" name="Content Placeholder 2">
            <a:extLst>
              <a:ext uri="{FF2B5EF4-FFF2-40B4-BE49-F238E27FC236}">
                <a16:creationId xmlns:a16="http://schemas.microsoft.com/office/drawing/2014/main" id="{F3D1720A-B7F5-472C-8353-DF0AEC057D88}"/>
              </a:ext>
            </a:extLst>
          </p:cNvPr>
          <p:cNvSpPr txBox="1">
            <a:spLocks/>
          </p:cNvSpPr>
          <p:nvPr/>
        </p:nvSpPr>
        <p:spPr>
          <a:xfrm>
            <a:off x="438655" y="2101143"/>
            <a:ext cx="9966110" cy="2073252"/>
          </a:xfrm>
          <a:prstGeom prst="rect">
            <a:avLst/>
          </a:prstGeom>
          <a:no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just">
              <a:lnSpc>
                <a:spcPct val="110000"/>
              </a:lnSpc>
              <a:spcBef>
                <a:spcPts val="600"/>
              </a:spcBef>
              <a:spcAft>
                <a:spcPts val="600"/>
              </a:spcAft>
              <a:buNone/>
            </a:pPr>
            <a:r>
              <a:rPr lang="en-US" sz="2800">
                <a:solidFill>
                  <a:schemeClr val="tx1"/>
                </a:solidFill>
                <a:latin typeface="Times New Roman" panose="02020603050405020304" pitchFamily="18" charset="0"/>
                <a:cs typeface="Times New Roman" panose="02020603050405020304" pitchFamily="18" charset="0"/>
              </a:rPr>
              <a:t>Bài toán: Cho a là danh sách các số nguyên. Em hãy tạo danh sách b có các phần tử ở vị trí lẻ bằng phần tử ở vị trí tương ứng của a, các phần tử ở vị trí chẵn bằng phần tử ở vị trí tương ứng của a cộng thêm 1, tức là:</a:t>
            </a:r>
          </a:p>
        </p:txBody>
      </p:sp>
      <p:pic>
        <p:nvPicPr>
          <p:cNvPr id="4" name="Picture 3">
            <a:extLst>
              <a:ext uri="{FF2B5EF4-FFF2-40B4-BE49-F238E27FC236}">
                <a16:creationId xmlns:a16="http://schemas.microsoft.com/office/drawing/2014/main" id="{345F3C97-4B74-4AD9-B7DD-BEF102885D7A}"/>
              </a:ext>
            </a:extLst>
          </p:cNvPr>
          <p:cNvPicPr>
            <a:picLocks noChangeAspect="1"/>
          </p:cNvPicPr>
          <p:nvPr/>
        </p:nvPicPr>
        <p:blipFill rotWithShape="1">
          <a:blip r:embed="rId2"/>
          <a:srcRect l="65909" t="55154" r="19546" b="37974"/>
          <a:stretch/>
        </p:blipFill>
        <p:spPr>
          <a:xfrm>
            <a:off x="3740725" y="4441372"/>
            <a:ext cx="4276979" cy="1136073"/>
          </a:xfrm>
          <a:prstGeom prst="rect">
            <a:avLst/>
          </a:prstGeom>
        </p:spPr>
      </p:pic>
    </p:spTree>
    <p:extLst>
      <p:ext uri="{BB962C8B-B14F-4D97-AF65-F5344CB8AC3E}">
        <p14:creationId xmlns:p14="http://schemas.microsoft.com/office/powerpoint/2010/main" val="3742577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BF63C7-A779-4CBA-89FF-605695928AE9}"/>
              </a:ext>
            </a:extLst>
          </p:cNvPr>
          <p:cNvSpPr txBox="1"/>
          <p:nvPr/>
        </p:nvSpPr>
        <p:spPr>
          <a:xfrm>
            <a:off x="517566" y="1632504"/>
            <a:ext cx="9882052" cy="3457100"/>
          </a:xfrm>
          <a:prstGeom prst="rect">
            <a:avLst/>
          </a:prstGeom>
          <a:noFill/>
        </p:spPr>
        <p:txBody>
          <a:bodyPr wrap="square">
            <a:spAutoFit/>
          </a:bodyPr>
          <a:lstStyle/>
          <a:p>
            <a:pPr marL="457200" indent="-457200" algn="just">
              <a:lnSpc>
                <a:spcPct val="110000"/>
              </a:lnSpc>
              <a:spcBef>
                <a:spcPts val="600"/>
              </a:spcBef>
              <a:spcAft>
                <a:spcPts val="600"/>
              </a:spcAft>
              <a:buFontTx/>
              <a:buChar char="-"/>
            </a:pPr>
            <a:r>
              <a:rPr lang="en-US" sz="3200">
                <a:latin typeface="Times New Roman" panose="02020603050405020304" pitchFamily="18" charset="0"/>
                <a:cs typeface="Times New Roman" panose="02020603050405020304" pitchFamily="18" charset="0"/>
              </a:rPr>
              <a:t>So sánh số lượng các phần tử từ giá trị chẵn ở a với số lượng các phần tử giá trị chẵn ở b, đưa ra thông báo. </a:t>
            </a:r>
          </a:p>
          <a:p>
            <a:pPr marL="457200" indent="-457200" algn="just">
              <a:lnSpc>
                <a:spcPct val="110000"/>
              </a:lnSpc>
              <a:spcBef>
                <a:spcPts val="600"/>
              </a:spcBef>
              <a:spcAft>
                <a:spcPts val="600"/>
              </a:spcAft>
              <a:buFontTx/>
              <a:buChar char="-"/>
            </a:pPr>
            <a:r>
              <a:rPr lang="en-US" sz="3200">
                <a:latin typeface="Times New Roman" panose="02020603050405020304" pitchFamily="18" charset="0"/>
                <a:cs typeface="Times New Roman" panose="02020603050405020304" pitchFamily="18" charset="0"/>
              </a:rPr>
              <a:t>Gọi p là số lượng các phần tử giá trị chẵn ở a, q là số lượng các phần tử giá trị chẵn ở b và đưa ra thông báo “a ít hơn” nếu p &lt; q, “b ít hơn” nếu p &gt; q và “Bằng nhau” trong trường hợp còn lại</a:t>
            </a:r>
          </a:p>
        </p:txBody>
      </p:sp>
    </p:spTree>
    <p:extLst>
      <p:ext uri="{BB962C8B-B14F-4D97-AF65-F5344CB8AC3E}">
        <p14:creationId xmlns:p14="http://schemas.microsoft.com/office/powerpoint/2010/main" val="425102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BF63C7-A779-4CBA-89FF-605695928AE9}"/>
              </a:ext>
            </a:extLst>
          </p:cNvPr>
          <p:cNvSpPr txBox="1"/>
          <p:nvPr/>
        </p:nvSpPr>
        <p:spPr>
          <a:xfrm>
            <a:off x="432856" y="327010"/>
            <a:ext cx="9882052" cy="1005916"/>
          </a:xfrm>
          <a:prstGeom prst="rect">
            <a:avLst/>
          </a:prstGeom>
          <a:noFill/>
        </p:spPr>
        <p:txBody>
          <a:bodyPr wrap="square">
            <a:spAutoFit/>
          </a:bodyPr>
          <a:lstStyle/>
          <a:p>
            <a:pPr algn="just">
              <a:lnSpc>
                <a:spcPct val="11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Nhiệm vụ: </a:t>
            </a:r>
            <a:r>
              <a:rPr lang="en-US" sz="2800">
                <a:latin typeface="Times New Roman" panose="02020603050405020304" pitchFamily="18" charset="0"/>
                <a:cs typeface="Times New Roman" panose="02020603050405020304" pitchFamily="18" charset="0"/>
              </a:rPr>
              <a:t>Áp dụng truy vết để xác định lỗi và đề xuất cách sửa một số ít nhất các câu lệnh để có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đúng</a:t>
            </a:r>
          </a:p>
        </p:txBody>
      </p:sp>
      <p:pic>
        <p:nvPicPr>
          <p:cNvPr id="4" name="Picture 3">
            <a:extLst>
              <a:ext uri="{FF2B5EF4-FFF2-40B4-BE49-F238E27FC236}">
                <a16:creationId xmlns:a16="http://schemas.microsoft.com/office/drawing/2014/main" id="{9EFEB61D-0F00-4316-91BA-248940D3858F}"/>
              </a:ext>
            </a:extLst>
          </p:cNvPr>
          <p:cNvPicPr>
            <a:picLocks noChangeAspect="1"/>
          </p:cNvPicPr>
          <p:nvPr/>
        </p:nvPicPr>
        <p:blipFill rotWithShape="1">
          <a:blip r:embed="rId2"/>
          <a:srcRect l="3865" t="8550" r="67520" b="52276"/>
          <a:stretch/>
        </p:blipFill>
        <p:spPr>
          <a:xfrm>
            <a:off x="2333794" y="1644943"/>
            <a:ext cx="6594763" cy="3960880"/>
          </a:xfrm>
          <a:prstGeom prst="rect">
            <a:avLst/>
          </a:prstGeom>
        </p:spPr>
      </p:pic>
      <p:sp>
        <p:nvSpPr>
          <p:cNvPr id="5" name="Content Placeholder 2">
            <a:extLst>
              <a:ext uri="{FF2B5EF4-FFF2-40B4-BE49-F238E27FC236}">
                <a16:creationId xmlns:a16="http://schemas.microsoft.com/office/drawing/2014/main" id="{BE1E3567-499A-47B2-8B36-0DACF42016E5}"/>
              </a:ext>
            </a:extLst>
          </p:cNvPr>
          <p:cNvSpPr txBox="1">
            <a:spLocks/>
          </p:cNvSpPr>
          <p:nvPr/>
        </p:nvSpPr>
        <p:spPr>
          <a:xfrm>
            <a:off x="2007515" y="5974336"/>
            <a:ext cx="7247320" cy="5566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ctr">
              <a:lnSpc>
                <a:spcPct val="11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Hình 6.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cần được gỡ lỗi</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599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BF63C7-A779-4CBA-89FF-605695928AE9}"/>
              </a:ext>
            </a:extLst>
          </p:cNvPr>
          <p:cNvSpPr txBox="1"/>
          <p:nvPr/>
        </p:nvSpPr>
        <p:spPr>
          <a:xfrm>
            <a:off x="432856" y="327010"/>
            <a:ext cx="9882052" cy="531940"/>
          </a:xfrm>
          <a:prstGeom prst="rect">
            <a:avLst/>
          </a:prstGeom>
          <a:noFill/>
        </p:spPr>
        <p:txBody>
          <a:bodyPr wrap="square">
            <a:spAutoFit/>
          </a:bodyPr>
          <a:lstStyle/>
          <a:p>
            <a:pPr algn="just">
              <a:lnSpc>
                <a:spcPct val="11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Hướng dẫn:</a:t>
            </a:r>
          </a:p>
        </p:txBody>
      </p:sp>
      <p:sp>
        <p:nvSpPr>
          <p:cNvPr id="5" name="Content Placeholder 2">
            <a:extLst>
              <a:ext uri="{FF2B5EF4-FFF2-40B4-BE49-F238E27FC236}">
                <a16:creationId xmlns:a16="http://schemas.microsoft.com/office/drawing/2014/main" id="{BE1E3567-499A-47B2-8B36-0DACF42016E5}"/>
              </a:ext>
            </a:extLst>
          </p:cNvPr>
          <p:cNvSpPr txBox="1">
            <a:spLocks/>
          </p:cNvSpPr>
          <p:nvPr/>
        </p:nvSpPr>
        <p:spPr>
          <a:xfrm>
            <a:off x="432855" y="1193330"/>
            <a:ext cx="9882051" cy="5337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P</a:t>
            </a:r>
            <a:r>
              <a:rPr lang="vi-VN" sz="2800" i="1">
                <a:solidFill>
                  <a:schemeClr val="tx1"/>
                </a:solidFill>
                <a:latin typeface="Times New Roman" panose="02020603050405020304" pitchFamily="18" charset="0"/>
                <a:cs typeface="Times New Roman" panose="02020603050405020304" pitchFamily="18" charset="0"/>
              </a:rPr>
              <a:t>hương phá</a:t>
            </a:r>
            <a:r>
              <a:rPr lang="en-US" sz="2800" i="1">
                <a:solidFill>
                  <a:schemeClr val="tx1"/>
                </a:solidFill>
                <a:latin typeface="Times New Roman" panose="02020603050405020304" pitchFamily="18" charset="0"/>
                <a:cs typeface="Times New Roman" panose="02020603050405020304" pitchFamily="18" charset="0"/>
              </a:rPr>
              <a:t>p dùng công cụ Gỡ lỗi (Debug)</a:t>
            </a:r>
          </a:p>
          <a:p>
            <a:pPr marL="0" indent="0" algn="just">
              <a:lnSpc>
                <a:spcPct val="110000"/>
              </a:lnSpc>
              <a:spcBef>
                <a:spcPts val="600"/>
              </a:spcBef>
              <a:spcAft>
                <a:spcPts val="600"/>
              </a:spcAft>
              <a:buNone/>
            </a:pPr>
            <a:r>
              <a:rPr lang="en-US" sz="2800">
                <a:solidFill>
                  <a:schemeClr val="tx1"/>
                </a:solidFill>
                <a:latin typeface="Times New Roman" panose="02020603050405020304" pitchFamily="18" charset="0"/>
                <a:cs typeface="Times New Roman" panose="02020603050405020304" pitchFamily="18" charset="0"/>
              </a:rPr>
              <a:t>+ Chuẩn bị danh sách số nguyên, ví dụ [5, 3, 2, 2, 1, 2]</a:t>
            </a:r>
          </a:p>
          <a:p>
            <a:pPr marL="0" indent="0" algn="just">
              <a:lnSpc>
                <a:spcPct val="110000"/>
              </a:lnSpc>
              <a:spcBef>
                <a:spcPts val="600"/>
              </a:spcBef>
              <a:spcAft>
                <a:spcPts val="600"/>
              </a:spcAft>
              <a:buNone/>
            </a:pPr>
            <a:r>
              <a:rPr lang="en-US" sz="2800">
                <a:solidFill>
                  <a:schemeClr val="tx1"/>
                </a:solidFill>
                <a:latin typeface="Times New Roman" panose="02020603050405020304" pitchFamily="18" charset="0"/>
                <a:cs typeface="Times New Roman" panose="02020603050405020304" pitchFamily="18" charset="0"/>
              </a:rPr>
              <a:t>+ Chọn Debugger, chọn Step, quan sát giá trị hai danh sách a và b. Sau một vài lần thực hiện câu lệnh trong vòng lặp:</a:t>
            </a:r>
          </a:p>
          <a:p>
            <a:pPr marL="0" indent="0" algn="just">
              <a:lnSpc>
                <a:spcPct val="110000"/>
              </a:lnSpc>
              <a:spcBef>
                <a:spcPts val="600"/>
              </a:spcBef>
              <a:spcAft>
                <a:spcPts val="600"/>
              </a:spcAft>
              <a:buNone/>
            </a:pPr>
            <a:r>
              <a:rPr lang="en-US" sz="2800">
                <a:solidFill>
                  <a:schemeClr val="tx1"/>
                </a:solidFill>
                <a:latin typeface="Times New Roman" panose="02020603050405020304" pitchFamily="18" charset="0"/>
                <a:cs typeface="Times New Roman" panose="02020603050405020304" pitchFamily="18" charset="0"/>
              </a:rPr>
              <a:t>for i in range(0,n,2):</a:t>
            </a:r>
          </a:p>
          <a:p>
            <a:pPr marL="0" indent="0" algn="just">
              <a:lnSpc>
                <a:spcPct val="110000"/>
              </a:lnSpc>
              <a:spcBef>
                <a:spcPts val="600"/>
              </a:spcBef>
              <a:spcAft>
                <a:spcPts val="600"/>
              </a:spcAft>
              <a:buNone/>
            </a:pPr>
            <a:r>
              <a:rPr lang="en-US" sz="2800">
                <a:solidFill>
                  <a:schemeClr val="tx1"/>
                </a:solidFill>
                <a:latin typeface="Times New Roman" panose="02020603050405020304" pitchFamily="18" charset="0"/>
                <a:cs typeface="Times New Roman" panose="02020603050405020304" pitchFamily="18" charset="0"/>
              </a:rPr>
              <a:t>    b[i] = b[i] + 1</a:t>
            </a:r>
          </a:p>
          <a:p>
            <a:pPr marL="0" indent="0" algn="just">
              <a:lnSpc>
                <a:spcPct val="110000"/>
              </a:lnSpc>
              <a:spcBef>
                <a:spcPts val="600"/>
              </a:spcBef>
              <a:spcAft>
                <a:spcPts val="600"/>
              </a:spcAft>
              <a:buNone/>
            </a:pPr>
            <a:r>
              <a:rPr lang="en-US" sz="2800">
                <a:solidFill>
                  <a:schemeClr val="tx1"/>
                </a:solidFill>
                <a:latin typeface="Times New Roman" panose="02020603050405020304" pitchFamily="18" charset="0"/>
                <a:cs typeface="Times New Roman" panose="02020603050405020304" pitchFamily="18" charset="0"/>
              </a:rPr>
              <a:t>Ta thấy: a và b đồng thời thay đổi giá trị, mặc dù trong vòng lặp chỉ chứa câu lệnh thay đổi giá trị của danh sách b.</a:t>
            </a:r>
          </a:p>
        </p:txBody>
      </p:sp>
    </p:spTree>
    <p:extLst>
      <p:ext uri="{BB962C8B-B14F-4D97-AF65-F5344CB8AC3E}">
        <p14:creationId xmlns:p14="http://schemas.microsoft.com/office/powerpoint/2010/main" val="67090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BF63C7-A779-4CBA-89FF-605695928AE9}"/>
              </a:ext>
            </a:extLst>
          </p:cNvPr>
          <p:cNvSpPr txBox="1"/>
          <p:nvPr/>
        </p:nvSpPr>
        <p:spPr>
          <a:xfrm>
            <a:off x="343493" y="339367"/>
            <a:ext cx="9882052" cy="531940"/>
          </a:xfrm>
          <a:prstGeom prst="rect">
            <a:avLst/>
          </a:prstGeom>
          <a:noFill/>
        </p:spPr>
        <p:txBody>
          <a:bodyPr wrap="square">
            <a:spAutoFit/>
          </a:bodyPr>
          <a:lstStyle/>
          <a:p>
            <a:pPr algn="just">
              <a:lnSpc>
                <a:spcPct val="11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Ví dụ:</a:t>
            </a:r>
          </a:p>
        </p:txBody>
      </p:sp>
      <p:sp>
        <p:nvSpPr>
          <p:cNvPr id="5" name="Content Placeholder 2">
            <a:extLst>
              <a:ext uri="{FF2B5EF4-FFF2-40B4-BE49-F238E27FC236}">
                <a16:creationId xmlns:a16="http://schemas.microsoft.com/office/drawing/2014/main" id="{BE1E3567-499A-47B2-8B36-0DACF42016E5}"/>
              </a:ext>
            </a:extLst>
          </p:cNvPr>
          <p:cNvSpPr txBox="1">
            <a:spLocks/>
          </p:cNvSpPr>
          <p:nvPr/>
        </p:nvSpPr>
        <p:spPr>
          <a:xfrm>
            <a:off x="177825" y="1051674"/>
            <a:ext cx="5828122" cy="50550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algn="just">
              <a:lnSpc>
                <a:spcPct val="11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Sau khi </a:t>
            </a:r>
            <a:r>
              <a:rPr lang="en-US" sz="2800" b="1">
                <a:solidFill>
                  <a:srgbClr val="FFFF00"/>
                </a:solidFill>
                <a:latin typeface="Times New Roman" panose="02020603050405020304" pitchFamily="18" charset="0"/>
                <a:cs typeface="Times New Roman" panose="02020603050405020304" pitchFamily="18" charset="0"/>
              </a:rPr>
              <a:t>i = 2 </a:t>
            </a:r>
            <a:r>
              <a:rPr lang="en-US" sz="2800">
                <a:solidFill>
                  <a:schemeClr val="tx1"/>
                </a:solidFill>
                <a:latin typeface="Times New Roman" panose="02020603050405020304" pitchFamily="18" charset="0"/>
                <a:cs typeface="Times New Roman" panose="02020603050405020304" pitchFamily="18" charset="0"/>
              </a:rPr>
              <a:t>ta có kết quả như Hình 7</a:t>
            </a:r>
          </a:p>
          <a:p>
            <a:pPr algn="just">
              <a:lnSpc>
                <a:spcPct val="110000"/>
              </a:lnSpc>
              <a:spcBef>
                <a:spcPts val="600"/>
              </a:spcBef>
              <a:spcAft>
                <a:spcPts val="600"/>
              </a:spcAft>
              <a:buFont typeface="Symbol" panose="05050102010706020507" pitchFamily="18" charset="2"/>
              <a:buChar char="Þ"/>
            </a:pP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Chương trình</a:t>
            </a:r>
            <a:r>
              <a:rPr lang="en-US" sz="2800">
                <a:solidFill>
                  <a:schemeClr val="tx1"/>
                </a:solidFill>
                <a:latin typeface="Times New Roman" panose="02020603050405020304" pitchFamily="18" charset="0"/>
                <a:cs typeface="Times New Roman" panose="02020603050405020304" pitchFamily="18" charset="0"/>
              </a:rPr>
              <a:t> chưa tạo ra bản sao của danh sách </a:t>
            </a:r>
            <a:r>
              <a:rPr lang="en-US" sz="2800" b="1">
                <a:solidFill>
                  <a:srgbClr val="FFFF00"/>
                </a:solidFill>
                <a:latin typeface="Times New Roman" panose="02020603050405020304" pitchFamily="18" charset="0"/>
                <a:cs typeface="Times New Roman" panose="02020603050405020304" pitchFamily="18" charset="0"/>
              </a:rPr>
              <a:t>a</a:t>
            </a:r>
            <a:r>
              <a:rPr lang="en-US" sz="2800">
                <a:solidFill>
                  <a:schemeClr val="tx1"/>
                </a:solidFill>
                <a:latin typeface="Times New Roman" panose="02020603050405020304" pitchFamily="18" charset="0"/>
                <a:cs typeface="Times New Roman" panose="02020603050405020304" pitchFamily="18" charset="0"/>
              </a:rPr>
              <a:t> mà chỉ tạo một tên mới cho cùng một danh sách </a:t>
            </a:r>
            <a:r>
              <a:rPr lang="en-US" sz="2800" b="1">
                <a:solidFill>
                  <a:srgbClr val="FFFF00"/>
                </a:solidFill>
                <a:latin typeface="Times New Roman" panose="02020603050405020304" pitchFamily="18" charset="0"/>
                <a:cs typeface="Times New Roman" panose="02020603050405020304" pitchFamily="18" charset="0"/>
              </a:rPr>
              <a:t>a</a:t>
            </a:r>
          </a:p>
          <a:p>
            <a:pPr algn="just">
              <a:lnSpc>
                <a:spcPct val="110000"/>
              </a:lnSpc>
              <a:spcBef>
                <a:spcPts val="600"/>
              </a:spcBef>
              <a:spcAft>
                <a:spcPts val="600"/>
              </a:spcAft>
              <a:buFont typeface="Symbol" panose="05050102010706020507" pitchFamily="18" charset="2"/>
              <a:buChar char="Þ"/>
            </a:pPr>
            <a:r>
              <a:rPr lang="en-US" sz="2800">
                <a:solidFill>
                  <a:schemeClr val="tx1"/>
                </a:solidFill>
                <a:latin typeface="Times New Roman" panose="02020603050405020304" pitchFamily="18" charset="0"/>
                <a:cs typeface="Times New Roman" panose="02020603050405020304" pitchFamily="18" charset="0"/>
              </a:rPr>
              <a:t> Câu lệnh sai trong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là </a:t>
            </a:r>
            <a:r>
              <a:rPr lang="en-US" sz="2800" b="1">
                <a:solidFill>
                  <a:srgbClr val="FFFF00"/>
                </a:solidFill>
                <a:latin typeface="Times New Roman" panose="02020603050405020304" pitchFamily="18" charset="0"/>
                <a:cs typeface="Times New Roman" panose="02020603050405020304" pitchFamily="18" charset="0"/>
              </a:rPr>
              <a:t>b</a:t>
            </a:r>
            <a:r>
              <a:rPr lang="en-US" sz="2800">
                <a:solidFill>
                  <a:schemeClr val="bg1"/>
                </a:solidFill>
                <a:latin typeface="Times New Roman" panose="02020603050405020304" pitchFamily="18" charset="0"/>
                <a:cs typeface="Times New Roman" panose="02020603050405020304" pitchFamily="18" charset="0"/>
              </a:rPr>
              <a:t> </a:t>
            </a:r>
            <a:r>
              <a:rPr lang="en-US" sz="2800" b="1">
                <a:solidFill>
                  <a:srgbClr val="FFFF00"/>
                </a:solidFill>
                <a:latin typeface="Times New Roman" panose="02020603050405020304" pitchFamily="18" charset="0"/>
                <a:cs typeface="Times New Roman" panose="02020603050405020304" pitchFamily="18" charset="0"/>
              </a:rPr>
              <a:t>= a</a:t>
            </a:r>
          </a:p>
          <a:p>
            <a:pPr algn="just">
              <a:lnSpc>
                <a:spcPct val="110000"/>
              </a:lnSpc>
              <a:spcBef>
                <a:spcPts val="600"/>
              </a:spcBef>
              <a:spcAft>
                <a:spcPts val="600"/>
              </a:spcAft>
              <a:buFont typeface="Symbol" panose="05050102010706020507" pitchFamily="18" charset="2"/>
              <a:buChar char="Þ"/>
            </a:pPr>
            <a:r>
              <a:rPr lang="en-US" sz="2800">
                <a:solidFill>
                  <a:schemeClr val="tx1"/>
                </a:solidFill>
                <a:latin typeface="Times New Roman" panose="02020603050405020304" pitchFamily="18" charset="0"/>
                <a:cs typeface="Times New Roman" panose="02020603050405020304" pitchFamily="18" charset="0"/>
              </a:rPr>
              <a:t> sửa là: </a:t>
            </a:r>
            <a:r>
              <a:rPr lang="en-US" sz="2800" b="1">
                <a:solidFill>
                  <a:srgbClr val="FFFF00"/>
                </a:solidFill>
                <a:latin typeface="Times New Roman" panose="02020603050405020304" pitchFamily="18" charset="0"/>
                <a:cs typeface="Times New Roman" panose="02020603050405020304" pitchFamily="18" charset="0"/>
              </a:rPr>
              <a:t>b = [] + a</a:t>
            </a:r>
          </a:p>
        </p:txBody>
      </p:sp>
      <p:pic>
        <p:nvPicPr>
          <p:cNvPr id="4" name="Picture 3">
            <a:extLst>
              <a:ext uri="{FF2B5EF4-FFF2-40B4-BE49-F238E27FC236}">
                <a16:creationId xmlns:a16="http://schemas.microsoft.com/office/drawing/2014/main" id="{DDF72BF0-27B1-41FD-A82E-E88CDF5CCBDA}"/>
              </a:ext>
            </a:extLst>
          </p:cNvPr>
          <p:cNvPicPr>
            <a:picLocks noChangeAspect="1"/>
          </p:cNvPicPr>
          <p:nvPr/>
        </p:nvPicPr>
        <p:blipFill rotWithShape="1">
          <a:blip r:embed="rId2"/>
          <a:srcRect l="8182" t="14326" r="69338" b="12305"/>
          <a:stretch/>
        </p:blipFill>
        <p:spPr>
          <a:xfrm>
            <a:off x="6186054" y="159000"/>
            <a:ext cx="5278582" cy="6093663"/>
          </a:xfrm>
          <a:prstGeom prst="rect">
            <a:avLst/>
          </a:prstGeom>
        </p:spPr>
      </p:pic>
      <p:sp>
        <p:nvSpPr>
          <p:cNvPr id="6" name="Oval 5">
            <a:extLst>
              <a:ext uri="{FF2B5EF4-FFF2-40B4-BE49-F238E27FC236}">
                <a16:creationId xmlns:a16="http://schemas.microsoft.com/office/drawing/2014/main" id="{03871470-38F9-4A08-A3EA-8E2BF27DFDBC}"/>
              </a:ext>
            </a:extLst>
          </p:cNvPr>
          <p:cNvSpPr/>
          <p:nvPr/>
        </p:nvSpPr>
        <p:spPr>
          <a:xfrm>
            <a:off x="7661564" y="5132731"/>
            <a:ext cx="1510145" cy="64461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7E975A2-3A83-45DF-9123-A00BAD4135AF}"/>
              </a:ext>
            </a:extLst>
          </p:cNvPr>
          <p:cNvSpPr txBox="1">
            <a:spLocks/>
          </p:cNvSpPr>
          <p:nvPr/>
        </p:nvSpPr>
        <p:spPr>
          <a:xfrm>
            <a:off x="5118851" y="6252663"/>
            <a:ext cx="7247320" cy="5566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ctr">
              <a:lnSpc>
                <a:spcPct val="110000"/>
              </a:lnSpc>
              <a:spcBef>
                <a:spcPts val="600"/>
              </a:spcBef>
              <a:spcAft>
                <a:spcPts val="600"/>
              </a:spcAft>
              <a:buFont typeface="Arial" panose="020B0604020202020204" pitchFamily="34" charset="0"/>
              <a:buNone/>
            </a:pPr>
            <a:r>
              <a:rPr lang="en-US" i="1">
                <a:solidFill>
                  <a:schemeClr val="tx1"/>
                </a:solidFill>
                <a:latin typeface="Times New Roman" panose="02020603050405020304" pitchFamily="18" charset="0"/>
                <a:cs typeface="Times New Roman" panose="02020603050405020304" pitchFamily="18" charset="0"/>
              </a:rPr>
              <a:t>Hình 7. Minh họa kết quả của p</a:t>
            </a:r>
            <a:r>
              <a:rPr lang="vi-VN" i="1">
                <a:solidFill>
                  <a:schemeClr val="tx1"/>
                </a:solidFill>
                <a:latin typeface="Times New Roman" panose="02020603050405020304" pitchFamily="18" charset="0"/>
                <a:cs typeface="Times New Roman" panose="02020603050405020304" pitchFamily="18" charset="0"/>
              </a:rPr>
              <a:t>hương phá</a:t>
            </a:r>
            <a:r>
              <a:rPr lang="en-US" i="1">
                <a:solidFill>
                  <a:schemeClr val="tx1"/>
                </a:solidFill>
                <a:latin typeface="Times New Roman" panose="02020603050405020304" pitchFamily="18" charset="0"/>
                <a:cs typeface="Times New Roman" panose="02020603050405020304" pitchFamily="18" charset="0"/>
              </a:rPr>
              <a:t>p  gỡ lỗi</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46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BF63C7-A779-4CBA-89FF-605695928AE9}"/>
              </a:ext>
            </a:extLst>
          </p:cNvPr>
          <p:cNvSpPr txBox="1"/>
          <p:nvPr/>
        </p:nvSpPr>
        <p:spPr>
          <a:xfrm>
            <a:off x="432856" y="327010"/>
            <a:ext cx="9882052" cy="531940"/>
          </a:xfrm>
          <a:prstGeom prst="rect">
            <a:avLst/>
          </a:prstGeom>
          <a:noFill/>
        </p:spPr>
        <p:txBody>
          <a:bodyPr wrap="square">
            <a:spAutoFit/>
          </a:bodyPr>
          <a:lstStyle/>
          <a:p>
            <a:pPr algn="just">
              <a:lnSpc>
                <a:spcPct val="11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Hướng dẫn:</a:t>
            </a:r>
          </a:p>
        </p:txBody>
      </p:sp>
      <p:sp>
        <p:nvSpPr>
          <p:cNvPr id="5" name="Content Placeholder 2">
            <a:extLst>
              <a:ext uri="{FF2B5EF4-FFF2-40B4-BE49-F238E27FC236}">
                <a16:creationId xmlns:a16="http://schemas.microsoft.com/office/drawing/2014/main" id="{BE1E3567-499A-47B2-8B36-0DACF42016E5}"/>
              </a:ext>
            </a:extLst>
          </p:cNvPr>
          <p:cNvSpPr txBox="1">
            <a:spLocks/>
          </p:cNvSpPr>
          <p:nvPr/>
        </p:nvSpPr>
        <p:spPr>
          <a:xfrm>
            <a:off x="432855" y="1193330"/>
            <a:ext cx="9882051" cy="5337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P</a:t>
            </a:r>
            <a:r>
              <a:rPr lang="vi-VN" sz="2800" i="1">
                <a:solidFill>
                  <a:schemeClr val="tx1"/>
                </a:solidFill>
                <a:latin typeface="Times New Roman" panose="02020603050405020304" pitchFamily="18" charset="0"/>
                <a:cs typeface="Times New Roman" panose="02020603050405020304" pitchFamily="18" charset="0"/>
              </a:rPr>
              <a:t>hương phá</a:t>
            </a:r>
            <a:r>
              <a:rPr lang="en-US" sz="2800" i="1">
                <a:solidFill>
                  <a:schemeClr val="tx1"/>
                </a:solidFill>
                <a:latin typeface="Times New Roman" panose="02020603050405020304" pitchFamily="18" charset="0"/>
                <a:cs typeface="Times New Roman" panose="02020603050405020304" pitchFamily="18" charset="0"/>
              </a:rPr>
              <a:t>p bổ sung vào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các câu lệnh truy vết</a:t>
            </a:r>
          </a:p>
          <a:p>
            <a:pPr marL="0" indent="0" algn="just">
              <a:lnSpc>
                <a:spcPct val="110000"/>
              </a:lnSpc>
              <a:spcBef>
                <a:spcPts val="600"/>
              </a:spcBef>
              <a:spcAft>
                <a:spcPts val="600"/>
              </a:spcAft>
              <a:buNone/>
            </a:pPr>
            <a:r>
              <a:rPr lang="en-US" sz="2800">
                <a:solidFill>
                  <a:schemeClr val="tx1"/>
                </a:solidFill>
                <a:latin typeface="Times New Roman" panose="02020603050405020304" pitchFamily="18" charset="0"/>
                <a:cs typeface="Times New Roman" panose="02020603050405020304" pitchFamily="18" charset="0"/>
              </a:rPr>
              <a:t>+ Thêm câu lệnh </a:t>
            </a:r>
            <a:r>
              <a:rPr lang="en-US" sz="2800" b="1">
                <a:solidFill>
                  <a:srgbClr val="FFFF00"/>
                </a:solidFill>
                <a:latin typeface="Times New Roman" panose="02020603050405020304" pitchFamily="18" charset="0"/>
                <a:cs typeface="Times New Roman" panose="02020603050405020304" pitchFamily="18" charset="0"/>
              </a:rPr>
              <a:t>print(a)</a:t>
            </a:r>
            <a:r>
              <a:rPr lang="en-US" sz="2800">
                <a:solidFill>
                  <a:schemeClr val="tx1"/>
                </a:solidFill>
                <a:latin typeface="Times New Roman" panose="02020603050405020304" pitchFamily="18" charset="0"/>
                <a:cs typeface="Times New Roman" panose="02020603050405020304" pitchFamily="18" charset="0"/>
              </a:rPr>
              <a:t> và </a:t>
            </a:r>
            <a:r>
              <a:rPr lang="en-US" sz="2800" b="1">
                <a:solidFill>
                  <a:srgbClr val="FFFF00"/>
                </a:solidFill>
                <a:latin typeface="Times New Roman" panose="02020603050405020304" pitchFamily="18" charset="0"/>
                <a:cs typeface="Times New Roman" panose="02020603050405020304" pitchFamily="18" charset="0"/>
              </a:rPr>
              <a:t>print(b)</a:t>
            </a:r>
            <a:r>
              <a:rPr lang="en-US" sz="2800">
                <a:solidFill>
                  <a:schemeClr val="tx1"/>
                </a:solidFill>
                <a:latin typeface="Times New Roman" panose="02020603050405020304" pitchFamily="18" charset="0"/>
                <a:cs typeface="Times New Roman" panose="02020603050405020304" pitchFamily="18" charset="0"/>
              </a:rPr>
              <a:t> để xuất ra giá trị các danh sách </a:t>
            </a:r>
            <a:r>
              <a:rPr lang="en-US" sz="2800" b="1">
                <a:solidFill>
                  <a:srgbClr val="FFFF00"/>
                </a:solidFill>
                <a:latin typeface="Times New Roman" panose="02020603050405020304" pitchFamily="18" charset="0"/>
                <a:cs typeface="Times New Roman" panose="02020603050405020304" pitchFamily="18" charset="0"/>
              </a:rPr>
              <a:t>a</a:t>
            </a:r>
            <a:r>
              <a:rPr lang="en-US" sz="2800">
                <a:solidFill>
                  <a:schemeClr val="bg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và </a:t>
            </a:r>
            <a:r>
              <a:rPr lang="en-US" sz="2800" b="1">
                <a:solidFill>
                  <a:srgbClr val="FFFF00"/>
                </a:solidFill>
                <a:latin typeface="Times New Roman" panose="02020603050405020304" pitchFamily="18" charset="0"/>
                <a:cs typeface="Times New Roman" panose="02020603050405020304" pitchFamily="18" charset="0"/>
              </a:rPr>
              <a:t>b</a:t>
            </a:r>
            <a:r>
              <a:rPr lang="en-US" sz="2800">
                <a:solidFill>
                  <a:schemeClr val="tx1"/>
                </a:solidFill>
                <a:latin typeface="Times New Roman" panose="02020603050405020304" pitchFamily="18" charset="0"/>
                <a:cs typeface="Times New Roman" panose="02020603050405020304" pitchFamily="18" charset="0"/>
              </a:rPr>
              <a:t> sau mỗi vòng lặp</a:t>
            </a:r>
          </a:p>
          <a:p>
            <a:pPr algn="just">
              <a:lnSpc>
                <a:spcPct val="110000"/>
              </a:lnSpc>
              <a:spcBef>
                <a:spcPts val="600"/>
              </a:spcBef>
              <a:spcAft>
                <a:spcPts val="600"/>
              </a:spcAft>
              <a:buFont typeface="Symbol" panose="05050102010706020507" pitchFamily="18" charset="2"/>
              <a:buChar char="Þ"/>
            </a:pPr>
            <a:r>
              <a:rPr lang="en-US" sz="2800">
                <a:solidFill>
                  <a:schemeClr val="tx1"/>
                </a:solidFill>
                <a:latin typeface="Times New Roman" panose="02020603050405020304" pitchFamily="18" charset="0"/>
                <a:cs typeface="Times New Roman" panose="02020603050405020304" pitchFamily="18" charset="0"/>
              </a:rPr>
              <a:t>Dễ dàng nhận thấy a và b cùng đồng thời thay đổi</a:t>
            </a:r>
          </a:p>
          <a:p>
            <a:pPr algn="just">
              <a:lnSpc>
                <a:spcPct val="110000"/>
              </a:lnSpc>
              <a:spcBef>
                <a:spcPts val="600"/>
              </a:spcBef>
              <a:spcAft>
                <a:spcPts val="600"/>
              </a:spcAft>
              <a:buFont typeface="Symbol" panose="05050102010706020507" pitchFamily="18" charset="2"/>
              <a:buChar char="Þ"/>
            </a:pPr>
            <a:r>
              <a:rPr lang="en-US" sz="2800">
                <a:solidFill>
                  <a:schemeClr val="tx1"/>
                </a:solidFill>
                <a:latin typeface="Times New Roman" panose="02020603050405020304" pitchFamily="18" charset="0"/>
                <a:cs typeface="Times New Roman" panose="02020603050405020304" pitchFamily="18" charset="0"/>
              </a:rPr>
              <a:t> Kết luận: Câu lệnh sai trong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là </a:t>
            </a:r>
            <a:r>
              <a:rPr lang="en-US" sz="2800" b="1">
                <a:solidFill>
                  <a:srgbClr val="FFFF00"/>
                </a:solidFill>
                <a:latin typeface="Times New Roman" panose="02020603050405020304" pitchFamily="18" charset="0"/>
                <a:cs typeface="Times New Roman" panose="02020603050405020304" pitchFamily="18" charset="0"/>
              </a:rPr>
              <a:t>b = a</a:t>
            </a:r>
          </a:p>
          <a:p>
            <a:pPr algn="just">
              <a:lnSpc>
                <a:spcPct val="110000"/>
              </a:lnSpc>
              <a:spcBef>
                <a:spcPts val="600"/>
              </a:spcBef>
              <a:spcAft>
                <a:spcPts val="600"/>
              </a:spcAft>
              <a:buFont typeface="Symbol" panose="05050102010706020507" pitchFamily="18" charset="2"/>
              <a:buChar char="Þ"/>
            </a:pPr>
            <a:r>
              <a:rPr lang="en-US" sz="2800">
                <a:solidFill>
                  <a:schemeClr val="tx1"/>
                </a:solidFill>
                <a:latin typeface="Times New Roman" panose="02020603050405020304" pitchFamily="18" charset="0"/>
                <a:cs typeface="Times New Roman" panose="02020603050405020304" pitchFamily="18" charset="0"/>
              </a:rPr>
              <a:t> sửa là: </a:t>
            </a:r>
            <a:r>
              <a:rPr lang="en-US" sz="2800" b="1">
                <a:solidFill>
                  <a:srgbClr val="FFFF00"/>
                </a:solidFill>
                <a:latin typeface="Times New Roman" panose="02020603050405020304" pitchFamily="18" charset="0"/>
                <a:cs typeface="Times New Roman" panose="02020603050405020304" pitchFamily="18" charset="0"/>
              </a:rPr>
              <a:t>b = [] + a</a:t>
            </a:r>
          </a:p>
        </p:txBody>
      </p:sp>
    </p:spTree>
    <p:extLst>
      <p:ext uri="{BB962C8B-B14F-4D97-AF65-F5344CB8AC3E}">
        <p14:creationId xmlns:p14="http://schemas.microsoft.com/office/powerpoint/2010/main" val="3940077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D41097-D6E9-4BC1-9714-12B17CB6F331}"/>
              </a:ext>
            </a:extLst>
          </p:cNvPr>
          <p:cNvPicPr>
            <a:picLocks noChangeAspect="1"/>
          </p:cNvPicPr>
          <p:nvPr/>
        </p:nvPicPr>
        <p:blipFill rotWithShape="1">
          <a:blip r:embed="rId2"/>
          <a:srcRect l="57000" t="33516" r="1643" b="29895"/>
          <a:stretch/>
        </p:blipFill>
        <p:spPr>
          <a:xfrm>
            <a:off x="1132115" y="868679"/>
            <a:ext cx="10294621" cy="5120641"/>
          </a:xfrm>
          <a:prstGeom prst="rect">
            <a:avLst/>
          </a:prstGeom>
        </p:spPr>
      </p:pic>
    </p:spTree>
    <p:extLst>
      <p:ext uri="{BB962C8B-B14F-4D97-AF65-F5344CB8AC3E}">
        <p14:creationId xmlns:p14="http://schemas.microsoft.com/office/powerpoint/2010/main" val="1835660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BA22-76EF-4E22-A1D0-39D7B00399CD}"/>
              </a:ext>
            </a:extLst>
          </p:cNvPr>
          <p:cNvSpPr>
            <a:spLocks noGrp="1"/>
          </p:cNvSpPr>
          <p:nvPr>
            <p:ph type="title"/>
          </p:nvPr>
        </p:nvSpPr>
        <p:spPr/>
        <p:txBody>
          <a:bodyPr>
            <a:normAutofit/>
          </a:bodyPr>
          <a:lstStyle/>
          <a:p>
            <a:r>
              <a:rPr lang="en-US" sz="4400" b="1">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92DDC317-8890-4DCD-BD35-55F64F7DF94E}"/>
              </a:ext>
            </a:extLst>
          </p:cNvPr>
          <p:cNvSpPr txBox="1">
            <a:spLocks/>
          </p:cNvSpPr>
          <p:nvPr/>
        </p:nvSpPr>
        <p:spPr>
          <a:xfrm>
            <a:off x="432855" y="2246811"/>
            <a:ext cx="9882051" cy="6531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algn="just">
              <a:lnSpc>
                <a:spcPct val="11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Em hãy soạn thảo và thực hiện từng bước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hình sau</a:t>
            </a:r>
            <a:endParaRPr lang="en-US" sz="2800" b="1">
              <a:solidFill>
                <a:srgbClr val="FFFF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C848E53-2F0B-4477-A6F7-FEAE208B71BB}"/>
              </a:ext>
            </a:extLst>
          </p:cNvPr>
          <p:cNvPicPr>
            <a:picLocks noChangeAspect="1"/>
          </p:cNvPicPr>
          <p:nvPr/>
        </p:nvPicPr>
        <p:blipFill rotWithShape="1">
          <a:blip r:embed="rId2"/>
          <a:srcRect l="2728" t="-25" r="78409" b="82440"/>
          <a:stretch/>
        </p:blipFill>
        <p:spPr>
          <a:xfrm>
            <a:off x="3498272" y="3052355"/>
            <a:ext cx="5195456" cy="2722920"/>
          </a:xfrm>
          <a:prstGeom prst="rect">
            <a:avLst/>
          </a:prstGeom>
          <a:ln>
            <a:solidFill>
              <a:srgbClr val="00B0F0"/>
            </a:solidFill>
          </a:ln>
        </p:spPr>
      </p:pic>
    </p:spTree>
    <p:extLst>
      <p:ext uri="{BB962C8B-B14F-4D97-AF65-F5344CB8AC3E}">
        <p14:creationId xmlns:p14="http://schemas.microsoft.com/office/powerpoint/2010/main" val="2506997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BA22-76EF-4E22-A1D0-39D7B00399CD}"/>
              </a:ext>
            </a:extLst>
          </p:cNvPr>
          <p:cNvSpPr>
            <a:spLocks noGrp="1"/>
          </p:cNvSpPr>
          <p:nvPr>
            <p:ph type="title"/>
          </p:nvPr>
        </p:nvSpPr>
        <p:spPr>
          <a:xfrm>
            <a:off x="654195" y="753228"/>
            <a:ext cx="9613861" cy="1080938"/>
          </a:xfrm>
        </p:spPr>
        <p:txBody>
          <a:bodyPr/>
          <a:lstStyle/>
          <a:p>
            <a:r>
              <a:rPr lang="en-US" b="1">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92DDC317-8890-4DCD-BD35-55F64F7DF94E}"/>
              </a:ext>
            </a:extLst>
          </p:cNvPr>
          <p:cNvSpPr txBox="1">
            <a:spLocks/>
          </p:cNvSpPr>
          <p:nvPr/>
        </p:nvSpPr>
        <p:spPr>
          <a:xfrm>
            <a:off x="432855" y="2246810"/>
            <a:ext cx="9882051" cy="41801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1:</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Em hãy nêu một vài lỗi thuộc nhóm lỗi cú pháp và một vài lỗi thuộc nhóm lỗi ngữ nghĩa</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Tại sao phải tạo nhiều bộ dữ liệu vào khác nhau để kiểm thử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3:</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Có bao nhiêu nhóm dữ liệu khác nhau cần tạo ra để kiểm thử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4:</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Có thể xem giá trị các biến sau khi thực hiện một câu lệnh ở đâu?</a:t>
            </a:r>
            <a:endParaRPr lang="en-US" sz="28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37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305E-179E-4674-81E6-53E58F24EFDA}"/>
              </a:ext>
            </a:extLst>
          </p:cNvPr>
          <p:cNvSpPr>
            <a:spLocks noGrp="1"/>
          </p:cNvSpPr>
          <p:nvPr>
            <p:ph type="title"/>
          </p:nvPr>
        </p:nvSpPr>
        <p:spPr>
          <a:xfrm>
            <a:off x="1028700" y="753228"/>
            <a:ext cx="9303582" cy="1080938"/>
          </a:xfrm>
        </p:spPr>
        <p:txBody>
          <a:bodyPr/>
          <a:lstStyle/>
          <a:p>
            <a:r>
              <a:rPr lang="en-US" b="1">
                <a:latin typeface="Times New Roman" panose="02020603050405020304" pitchFamily="18" charset="0"/>
                <a:cs typeface="Times New Roman" panose="02020603050405020304" pitchFamily="18" charset="0"/>
              </a:rPr>
              <a:t>1. Lỗi trong c</a:t>
            </a:r>
            <a:r>
              <a:rPr lang="vi-VN" b="1">
                <a:latin typeface="Times New Roman" panose="02020603050405020304" pitchFamily="18" charset="0"/>
                <a:cs typeface="Times New Roman" panose="02020603050405020304" pitchFamily="18" charset="0"/>
              </a:rPr>
              <a:t>hương trình</a:t>
            </a:r>
            <a:r>
              <a:rPr lang="en-US" b="1">
                <a:latin typeface="Times New Roman" panose="02020603050405020304" pitchFamily="18" charset="0"/>
                <a:cs typeface="Times New Roman" panose="02020603050405020304" pitchFamily="18" charset="0"/>
              </a:rPr>
              <a:t> và kiểm thử</a:t>
            </a:r>
            <a:endParaRPr lang="en-US"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ED72AA3-A041-4CBF-8F47-96A66BB52C08}"/>
              </a:ext>
            </a:extLst>
          </p:cNvPr>
          <p:cNvPicPr>
            <a:picLocks noChangeAspect="1"/>
          </p:cNvPicPr>
          <p:nvPr/>
        </p:nvPicPr>
        <p:blipFill rotWithShape="1">
          <a:blip r:embed="rId3"/>
          <a:srcRect l="58067" t="62026" r="4433" b="25645"/>
          <a:stretch/>
        </p:blipFill>
        <p:spPr>
          <a:xfrm>
            <a:off x="961876" y="2611863"/>
            <a:ext cx="10268248" cy="1898074"/>
          </a:xfrm>
          <a:prstGeom prst="rect">
            <a:avLst/>
          </a:prstGeom>
        </p:spPr>
      </p:pic>
    </p:spTree>
    <p:extLst>
      <p:ext uri="{BB962C8B-B14F-4D97-AF65-F5344CB8AC3E}">
        <p14:creationId xmlns:p14="http://schemas.microsoft.com/office/powerpoint/2010/main" val="576513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ECF6E53-BD29-4C0D-9AD3-3E1708826A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a16="http://schemas.microsoft.com/office/drawing/2014/main" id="{353D341A-76E2-4E18-9186-A23AB8AF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AADD72CF-72AC-41C3-AC1A-1C864D3110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29" name="Rectangle 28">
            <a:extLst>
              <a:ext uri="{FF2B5EF4-FFF2-40B4-BE49-F238E27FC236}">
                <a16:creationId xmlns:a16="http://schemas.microsoft.com/office/drawing/2014/main" id="{51B680D3-33DA-4AED-8452-A96B49AAA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41B0847-8314-49E9-A34A-F9CFC543C552}"/>
              </a:ext>
            </a:extLst>
          </p:cNvPr>
          <p:cNvSpPr>
            <a:spLocks noGrp="1"/>
          </p:cNvSpPr>
          <p:nvPr>
            <p:ph type="ctrTitle"/>
          </p:nvPr>
        </p:nvSpPr>
        <p:spPr>
          <a:xfrm>
            <a:off x="680322" y="4494107"/>
            <a:ext cx="8133478" cy="940240"/>
          </a:xfrm>
        </p:spPr>
        <p:txBody>
          <a:bodyPr>
            <a:normAutofit/>
          </a:bodyPr>
          <a:lstStyle/>
          <a:p>
            <a:r>
              <a:rPr lang="en-US" sz="4800" dirty="0"/>
              <a:t>Thank You!</a:t>
            </a:r>
            <a:endParaRPr lang="ru-RU" sz="4800" dirty="0"/>
          </a:p>
        </p:txBody>
      </p:sp>
      <p:sp>
        <p:nvSpPr>
          <p:cNvPr id="3" name="Subtitle 2">
            <a:extLst>
              <a:ext uri="{FF2B5EF4-FFF2-40B4-BE49-F238E27FC236}">
                <a16:creationId xmlns:a16="http://schemas.microsoft.com/office/drawing/2014/main" id="{F171BF5C-E064-4BCB-B2C7-ED2B0530DF25}"/>
              </a:ext>
            </a:extLst>
          </p:cNvPr>
          <p:cNvSpPr>
            <a:spLocks noGrp="1"/>
          </p:cNvSpPr>
          <p:nvPr>
            <p:ph type="subTitle" idx="1"/>
          </p:nvPr>
        </p:nvSpPr>
        <p:spPr>
          <a:xfrm>
            <a:off x="680322" y="5433742"/>
            <a:ext cx="8133478" cy="406566"/>
          </a:xfrm>
        </p:spPr>
        <p:txBody>
          <a:bodyPr>
            <a:normAutofit/>
          </a:bodyPr>
          <a:lstStyle/>
          <a:p>
            <a:r>
              <a:rPr lang="en-US" sz="1800" dirty="0">
                <a:solidFill>
                  <a:schemeClr val="accent1"/>
                </a:solidFill>
              </a:rPr>
              <a:t>someone@example.com</a:t>
            </a:r>
            <a:endParaRPr lang="ru-RU" sz="1800" dirty="0">
              <a:solidFill>
                <a:schemeClr val="accent1"/>
              </a:solidFill>
            </a:endParaRPr>
          </a:p>
        </p:txBody>
      </p:sp>
      <p:pic>
        <p:nvPicPr>
          <p:cNvPr id="5" name="Picture 4" descr="open window with vine of flowers just outside">
            <a:extLst>
              <a:ext uri="{FF2B5EF4-FFF2-40B4-BE49-F238E27FC236}">
                <a16:creationId xmlns:a16="http://schemas.microsoft.com/office/drawing/2014/main" id="{08C3D6AC-AE28-4838-90FB-862C51653151}"/>
              </a:ext>
            </a:extLst>
          </p:cNvPr>
          <p:cNvPicPr>
            <a:picLocks noChangeAspect="1"/>
          </p:cNvPicPr>
          <p:nvPr/>
        </p:nvPicPr>
        <p:blipFill rotWithShape="1">
          <a:blip r:embed="rId4">
            <a:extLst>
              <a:ext uri="{28A0092B-C50C-407E-A947-70E740481C1C}">
                <a14:useLocalDpi xmlns:a14="http://schemas.microsoft.com/office/drawing/2010/main"/>
              </a:ext>
            </a:extLst>
          </a:blip>
          <a:srcRect l="-21"/>
          <a:stretch/>
        </p:blipFill>
        <p:spPr>
          <a:xfrm>
            <a:off x="20" y="10"/>
            <a:ext cx="8966180" cy="4198928"/>
          </a:xfrm>
          <a:prstGeom prst="rect">
            <a:avLst/>
          </a:prstGeom>
          <a:ln>
            <a:noFill/>
          </a:ln>
          <a:effectLst>
            <a:outerShdw blurRad="76200" dist="63500" dir="5040000" algn="tl" rotWithShape="0">
              <a:srgbClr val="000000">
                <a:alpha val="41000"/>
              </a:srgbClr>
            </a:outerShdw>
          </a:effectLst>
        </p:spPr>
      </p:pic>
      <p:sp>
        <p:nvSpPr>
          <p:cNvPr id="31" name="Rectangle 30">
            <a:extLst>
              <a:ext uri="{FF2B5EF4-FFF2-40B4-BE49-F238E27FC236}">
                <a16:creationId xmlns:a16="http://schemas.microsoft.com/office/drawing/2014/main" id="{AB854EE0-7215-4BC8-8518-42D6DB20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2170F728-C2F1-46CE-BA22-F8F0CDF9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12791CF-354A-4144-A3C0-4AC897843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901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7939-2E91-44D1-97A2-9138896C8AFE}"/>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Gỡ lỗi: là quá trình xác định lỗi và sửa lỗi.</a:t>
            </a:r>
          </a:p>
        </p:txBody>
      </p:sp>
      <p:sp>
        <p:nvSpPr>
          <p:cNvPr id="3" name="Content Placeholder 2">
            <a:extLst>
              <a:ext uri="{FF2B5EF4-FFF2-40B4-BE49-F238E27FC236}">
                <a16:creationId xmlns:a16="http://schemas.microsoft.com/office/drawing/2014/main" id="{DAC80E2D-6654-4BB3-BFBC-2B64D383DE74}"/>
              </a:ext>
            </a:extLst>
          </p:cNvPr>
          <p:cNvSpPr>
            <a:spLocks noGrp="1"/>
          </p:cNvSpPr>
          <p:nvPr>
            <p:ph idx="1"/>
          </p:nvPr>
        </p:nvSpPr>
        <p:spPr>
          <a:xfrm>
            <a:off x="322743" y="2310747"/>
            <a:ext cx="11546513" cy="3541414"/>
          </a:xfrm>
        </p:spPr>
        <p:txBody>
          <a:bodyPr>
            <a:noAutofit/>
          </a:bodyPr>
          <a:lstStyle/>
          <a:p>
            <a:pPr marL="0" indent="0" algn="just">
              <a:lnSpc>
                <a:spcPct val="110000"/>
              </a:lnSpc>
              <a:spcBef>
                <a:spcPts val="600"/>
              </a:spcBef>
              <a:spcAft>
                <a:spcPts val="600"/>
              </a:spcAft>
              <a:buNone/>
            </a:pPr>
            <a:r>
              <a:rPr lang="en-US" sz="2800">
                <a:latin typeface="Times New Roman" panose="02020603050405020304" pitchFamily="18" charset="0"/>
                <a:cs typeface="Times New Roman" panose="02020603050405020304" pitchFamily="18" charset="0"/>
              </a:rPr>
              <a:t>Khi lập trình thường gặp các lỗi sau:</a:t>
            </a:r>
          </a:p>
          <a:p>
            <a:pPr marL="0" indent="0" algn="just">
              <a:lnSpc>
                <a:spcPct val="110000"/>
              </a:lnSpc>
              <a:spcBef>
                <a:spcPts val="600"/>
              </a:spcBef>
              <a:spcAft>
                <a:spcPts val="600"/>
              </a:spcAft>
              <a:buNone/>
            </a:pPr>
            <a:r>
              <a:rPr lang="en-US" sz="2800">
                <a:latin typeface="Times New Roman" panose="02020603050405020304" pitchFamily="18" charset="0"/>
                <a:cs typeface="Times New Roman" panose="02020603050405020304" pitchFamily="18" charset="0"/>
              </a:rPr>
              <a:t>- Lỗi cú pháp: là lỗi câu lệnh viết không theo đúng quy định của ngôn ngữ.</a:t>
            </a:r>
          </a:p>
          <a:p>
            <a:pPr algn="just">
              <a:lnSpc>
                <a:spcPct val="11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Lỗi ngoại lệ: (Exceptions Error) còn gọi là lỗi Runtime, là lỗi xảy ra khi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đang chạy, một lệnh nào đó không thể thực hiện được</a:t>
            </a:r>
          </a:p>
          <a:p>
            <a:pPr algn="just">
              <a:lnSpc>
                <a:spcPct val="11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Lỗi ngữ nghĩa (lỗi logic): là lỗi mặc dù các câu lệnh viết đúng quy định của ngôn ngữ nhưng sai thao tác xử lí nào đó. Đây là loại lỗi rất khó phát hiện</a:t>
            </a:r>
          </a:p>
        </p:txBody>
      </p:sp>
    </p:spTree>
    <p:extLst>
      <p:ext uri="{BB962C8B-B14F-4D97-AF65-F5344CB8AC3E}">
        <p14:creationId xmlns:p14="http://schemas.microsoft.com/office/powerpoint/2010/main" val="7653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7939-2E91-44D1-97A2-9138896C8AFE}"/>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Ví dụ:</a:t>
            </a:r>
          </a:p>
        </p:txBody>
      </p:sp>
      <p:sp>
        <p:nvSpPr>
          <p:cNvPr id="3" name="Content Placeholder 2">
            <a:extLst>
              <a:ext uri="{FF2B5EF4-FFF2-40B4-BE49-F238E27FC236}">
                <a16:creationId xmlns:a16="http://schemas.microsoft.com/office/drawing/2014/main" id="{DAC80E2D-6654-4BB3-BFBC-2B64D383DE74}"/>
              </a:ext>
            </a:extLst>
          </p:cNvPr>
          <p:cNvSpPr>
            <a:spLocks noGrp="1"/>
          </p:cNvSpPr>
          <p:nvPr>
            <p:ph idx="1"/>
          </p:nvPr>
        </p:nvSpPr>
        <p:spPr>
          <a:xfrm>
            <a:off x="496388" y="2101741"/>
            <a:ext cx="10946675" cy="2496385"/>
          </a:xfrm>
        </p:spPr>
        <p:txBody>
          <a:bodyPr>
            <a:noAutofit/>
          </a:bodyPr>
          <a:lstStyle/>
          <a:p>
            <a:pPr marL="0" indent="0" algn="just">
              <a:lnSpc>
                <a:spcPct val="110000"/>
              </a:lnSpc>
              <a:spcBef>
                <a:spcPts val="600"/>
              </a:spcBef>
              <a:spcAft>
                <a:spcPts val="600"/>
              </a:spcAft>
              <a:buNone/>
            </a:pPr>
            <a:r>
              <a:rPr lang="en-US" sz="2800">
                <a:latin typeface="Times New Roman" panose="02020603050405020304" pitchFamily="18" charset="0"/>
                <a:cs typeface="Times New Roman" panose="02020603050405020304" pitchFamily="18" charset="0"/>
              </a:rPr>
              <a:t>Xét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ở </a:t>
            </a:r>
            <a:r>
              <a:rPr lang="en-US" sz="2800" i="1">
                <a:latin typeface="Times New Roman" panose="02020603050405020304" pitchFamily="18" charset="0"/>
                <a:cs typeface="Times New Roman" panose="02020603050405020304" pitchFamily="18" charset="0"/>
              </a:rPr>
              <a:t>Hình 1a</a:t>
            </a:r>
            <a:r>
              <a:rPr lang="en-US" sz="2800">
                <a:latin typeface="Times New Roman" panose="02020603050405020304" pitchFamily="18" charset="0"/>
                <a:cs typeface="Times New Roman" panose="02020603050405020304" pitchFamily="18" charset="0"/>
              </a:rPr>
              <a: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này thực hiện yêu cầu nhập vào hai số nguyên p, q và danh sách a gồm các số nguyên, sau đó đưa ra max{│ai│, i = p, p + 1, …, q}. Biết rằng các phần tử của danh sách a được đánh chỉ số bắt đầu từ 0 và 0 ≤ p ≤ q &lt; len(a)</a:t>
            </a:r>
          </a:p>
        </p:txBody>
      </p:sp>
    </p:spTree>
    <p:extLst>
      <p:ext uri="{BB962C8B-B14F-4D97-AF65-F5344CB8AC3E}">
        <p14:creationId xmlns:p14="http://schemas.microsoft.com/office/powerpoint/2010/main" val="314635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80E2D-6654-4BB3-BFBC-2B64D383DE74}"/>
              </a:ext>
            </a:extLst>
          </p:cNvPr>
          <p:cNvSpPr>
            <a:spLocks noGrp="1"/>
          </p:cNvSpPr>
          <p:nvPr>
            <p:ph idx="4294967295"/>
          </p:nvPr>
        </p:nvSpPr>
        <p:spPr>
          <a:xfrm>
            <a:off x="1776548" y="5094512"/>
            <a:ext cx="7985125" cy="566738"/>
          </a:xfrm>
        </p:spPr>
        <p:style>
          <a:lnRef idx="2">
            <a:schemeClr val="accent1"/>
          </a:lnRef>
          <a:fillRef idx="1">
            <a:schemeClr val="lt1"/>
          </a:fillRef>
          <a:effectRef idx="0">
            <a:schemeClr val="accent1"/>
          </a:effectRef>
          <a:fontRef idx="minor">
            <a:schemeClr val="dk1"/>
          </a:fontRef>
        </p:style>
        <p:txBody>
          <a:bodyPr>
            <a:noAutofit/>
          </a:bodyPr>
          <a:lstStyle/>
          <a:p>
            <a:pPr marL="0" indent="0" algn="ctr">
              <a:lnSpc>
                <a:spcPct val="110000"/>
              </a:lnSpc>
              <a:spcBef>
                <a:spcPts val="600"/>
              </a:spcBef>
              <a:spcAft>
                <a:spcPts val="600"/>
              </a:spcAft>
              <a:buNone/>
            </a:pPr>
            <a:r>
              <a:rPr lang="en-US" sz="2800" i="1">
                <a:solidFill>
                  <a:schemeClr val="bg1"/>
                </a:solidFill>
                <a:latin typeface="Times New Roman" panose="02020603050405020304" pitchFamily="18" charset="0"/>
                <a:cs typeface="Times New Roman" panose="02020603050405020304" pitchFamily="18" charset="0"/>
              </a:rPr>
              <a:t>Hình 1a. C</a:t>
            </a:r>
            <a:r>
              <a:rPr lang="vi-VN" sz="2800" i="1">
                <a:solidFill>
                  <a:schemeClr val="bg1"/>
                </a:solidFill>
                <a:latin typeface="Times New Roman" panose="02020603050405020304" pitchFamily="18" charset="0"/>
                <a:cs typeface="Times New Roman" panose="02020603050405020304" pitchFamily="18" charset="0"/>
              </a:rPr>
              <a:t>hương trình</a:t>
            </a:r>
            <a:r>
              <a:rPr lang="en-US" sz="2800" i="1">
                <a:solidFill>
                  <a:schemeClr val="bg1"/>
                </a:solidFill>
                <a:latin typeface="Times New Roman" panose="02020603050405020304" pitchFamily="18" charset="0"/>
                <a:cs typeface="Times New Roman" panose="02020603050405020304" pitchFamily="18" charset="0"/>
              </a:rPr>
              <a:t> cần kiểm thử và tìm lỗi</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E10F793-3D1D-444B-972C-9B0B0AC36C0B}"/>
              </a:ext>
            </a:extLst>
          </p:cNvPr>
          <p:cNvPicPr>
            <a:picLocks noChangeAspect="1"/>
          </p:cNvPicPr>
          <p:nvPr/>
        </p:nvPicPr>
        <p:blipFill rotWithShape="1">
          <a:blip r:embed="rId2"/>
          <a:srcRect l="1842" t="26751" r="61235" b="46856"/>
          <a:stretch/>
        </p:blipFill>
        <p:spPr>
          <a:xfrm>
            <a:off x="994483" y="755774"/>
            <a:ext cx="9105753" cy="3659469"/>
          </a:xfrm>
          <a:prstGeom prst="rect">
            <a:avLst/>
          </a:prstGeom>
        </p:spPr>
      </p:pic>
    </p:spTree>
    <p:extLst>
      <p:ext uri="{BB962C8B-B14F-4D97-AF65-F5344CB8AC3E}">
        <p14:creationId xmlns:p14="http://schemas.microsoft.com/office/powerpoint/2010/main" val="429377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5F722B-6958-458B-8849-BF5E6D89B8F7}"/>
              </a:ext>
            </a:extLst>
          </p:cNvPr>
          <p:cNvPicPr>
            <a:picLocks noChangeAspect="1"/>
          </p:cNvPicPr>
          <p:nvPr/>
        </p:nvPicPr>
        <p:blipFill rotWithShape="1">
          <a:blip r:embed="rId2"/>
          <a:srcRect l="2841" t="23421" r="79545" b="65058"/>
          <a:stretch/>
        </p:blipFill>
        <p:spPr>
          <a:xfrm>
            <a:off x="429490" y="1606949"/>
            <a:ext cx="4031674" cy="1482616"/>
          </a:xfrm>
          <a:prstGeom prst="rect">
            <a:avLst/>
          </a:prstGeom>
          <a:ln>
            <a:solidFill>
              <a:srgbClr val="00B050"/>
            </a:solidFill>
          </a:ln>
        </p:spPr>
      </p:pic>
      <p:pic>
        <p:nvPicPr>
          <p:cNvPr id="7" name="Picture 6">
            <a:extLst>
              <a:ext uri="{FF2B5EF4-FFF2-40B4-BE49-F238E27FC236}">
                <a16:creationId xmlns:a16="http://schemas.microsoft.com/office/drawing/2014/main" id="{0F922DEB-0EED-4D9F-A201-7F77C2DEFDC3}"/>
              </a:ext>
            </a:extLst>
          </p:cNvPr>
          <p:cNvPicPr>
            <a:picLocks noChangeAspect="1"/>
          </p:cNvPicPr>
          <p:nvPr/>
        </p:nvPicPr>
        <p:blipFill rotWithShape="1">
          <a:blip r:embed="rId3"/>
          <a:srcRect l="2613" t="18368" r="81250" b="71728"/>
          <a:stretch/>
        </p:blipFill>
        <p:spPr>
          <a:xfrm>
            <a:off x="5790063" y="1606949"/>
            <a:ext cx="4296045" cy="1482437"/>
          </a:xfrm>
          <a:prstGeom prst="rect">
            <a:avLst/>
          </a:prstGeom>
        </p:spPr>
      </p:pic>
      <p:sp>
        <p:nvSpPr>
          <p:cNvPr id="8" name="Content Placeholder 2">
            <a:extLst>
              <a:ext uri="{FF2B5EF4-FFF2-40B4-BE49-F238E27FC236}">
                <a16:creationId xmlns:a16="http://schemas.microsoft.com/office/drawing/2014/main" id="{E6E48229-F560-4891-B5D8-BF110469B3DC}"/>
              </a:ext>
            </a:extLst>
          </p:cNvPr>
          <p:cNvSpPr txBox="1">
            <a:spLocks/>
          </p:cNvSpPr>
          <p:nvPr/>
        </p:nvSpPr>
        <p:spPr>
          <a:xfrm>
            <a:off x="6277122" y="3525211"/>
            <a:ext cx="3321925" cy="566738"/>
          </a:xfrm>
          <a:prstGeom prst="rect">
            <a:avLst/>
          </a:prstGeom>
          <a:no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ctr">
              <a:lnSpc>
                <a:spcPct val="11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Hình 1c. Kết quả sai</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821CF653-245D-4AF7-A665-FCE0B5608A1F}"/>
              </a:ext>
            </a:extLst>
          </p:cNvPr>
          <p:cNvSpPr txBox="1">
            <a:spLocks/>
          </p:cNvSpPr>
          <p:nvPr/>
        </p:nvSpPr>
        <p:spPr>
          <a:xfrm>
            <a:off x="597328" y="3525211"/>
            <a:ext cx="3695998" cy="566738"/>
          </a:xfrm>
          <a:prstGeom prst="rect">
            <a:avLst/>
          </a:prstGeom>
          <a:no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ctr">
              <a:lnSpc>
                <a:spcPct val="110000"/>
              </a:lnSpc>
              <a:spcBef>
                <a:spcPts val="600"/>
              </a:spcBef>
              <a:spcAft>
                <a:spcPts val="600"/>
              </a:spcAft>
              <a:buFont typeface="Arial" panose="020B0604020202020204" pitchFamily="34" charset="0"/>
              <a:buNone/>
            </a:pPr>
            <a:r>
              <a:rPr lang="en-US" sz="2800" i="1">
                <a:solidFill>
                  <a:schemeClr val="tx1"/>
                </a:solidFill>
                <a:latin typeface="Times New Roman" panose="02020603050405020304" pitchFamily="18" charset="0"/>
                <a:cs typeface="Times New Roman" panose="02020603050405020304" pitchFamily="18" charset="0"/>
              </a:rPr>
              <a:t>Hình 1b. Kết quả đúng</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81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FCE4-9CF9-48C0-B67A-32B14E9B3C8F}"/>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Giải thích</a:t>
            </a:r>
          </a:p>
        </p:txBody>
      </p:sp>
      <p:sp>
        <p:nvSpPr>
          <p:cNvPr id="3" name="Content Placeholder 2">
            <a:extLst>
              <a:ext uri="{FF2B5EF4-FFF2-40B4-BE49-F238E27FC236}">
                <a16:creationId xmlns:a16="http://schemas.microsoft.com/office/drawing/2014/main" id="{DAC80E2D-6654-4BB3-BFBC-2B64D383DE74}"/>
              </a:ext>
            </a:extLst>
          </p:cNvPr>
          <p:cNvSpPr>
            <a:spLocks noGrp="1"/>
          </p:cNvSpPr>
          <p:nvPr>
            <p:ph idx="4294967295"/>
          </p:nvPr>
        </p:nvSpPr>
        <p:spPr>
          <a:xfrm>
            <a:off x="365957" y="2475705"/>
            <a:ext cx="9928225" cy="3298077"/>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Với đầu vào p = 1, q = 4 (Hình 1b), dãy con được xét là 7 1 5 -6, nên 7 là đáp án đúng, là số có giá trị tuyệt đối lớn nhất trong dãy con đó</a:t>
            </a:r>
          </a:p>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Với đầu vào p = 2, q = 4 (Hình 1c), dãy con được xét là 1 5 -6, đáp án đúng phải là 6</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497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C80E2D-6654-4BB3-BFBC-2B64D383DE74}"/>
              </a:ext>
            </a:extLst>
          </p:cNvPr>
          <p:cNvSpPr>
            <a:spLocks noGrp="1"/>
          </p:cNvSpPr>
          <p:nvPr>
            <p:ph idx="4294967295"/>
          </p:nvPr>
        </p:nvSpPr>
        <p:spPr>
          <a:xfrm>
            <a:off x="339635" y="828992"/>
            <a:ext cx="9928225" cy="5388928"/>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Việc đọc kĩ lại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để tìm lỗi chỉ thích hợp với các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ngắn, đơn giản</a:t>
            </a:r>
          </a:p>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Môi trường lập trình của những ngôn ngữ lập trình bậc cao có công cụ hỗ trợ cho người dùng tìm lỗi</a:t>
            </a:r>
          </a:p>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Các lỗi ngữ nghĩa chỉ có thể phát hiện thông qua quan sát kết quả thực hiện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với các bộ dữ liệu vào (các bộ test) khác nhau</a:t>
            </a:r>
          </a:p>
          <a:p>
            <a:pPr algn="just">
              <a:lnSpc>
                <a:spcPct val="110000"/>
              </a:lnSpc>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Để kiểm tra tính đúng đắn của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so với yêu cầu của đề bài, trước hết cần chuẩn bị các bộ dữ liệu vào. Dữ liệu kiểm thử phải phù hợp với các ràng buộc đã cho và chia thành 3 nhóm</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84755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90C2E3-0070-478C-8A9C-BB830DA628ED}">
  <ds:schemaRefs>
    <ds:schemaRef ds:uri="http://schemas.microsoft.com/sharepoint/v3/contenttype/forms"/>
  </ds:schemaRefs>
</ds:datastoreItem>
</file>

<file path=customXml/itemProps2.xml><?xml version="1.0" encoding="utf-8"?>
<ds:datastoreItem xmlns:ds="http://schemas.openxmlformats.org/officeDocument/2006/customXml" ds:itemID="{3FBFB6A6-81E7-4A67-BD9D-2BF44826392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1EA243F-4842-4A6C-BACC-DCE3295B4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City design</Template>
  <TotalTime>604</TotalTime>
  <Words>1517</Words>
  <Application>Microsoft Office PowerPoint</Application>
  <PresentationFormat>Widescreen</PresentationFormat>
  <Paragraphs>86</Paragraphs>
  <Slides>30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Symbol</vt:lpstr>
      <vt:lpstr>Times New Roman</vt:lpstr>
      <vt:lpstr>Trebuchet MS</vt:lpstr>
      <vt:lpstr>Berlin</vt:lpstr>
      <vt:lpstr>BÀI 16 KIỂM THỬ VÀ GỠ LỖI CHƯƠNG TRÌNH </vt:lpstr>
      <vt:lpstr>PowerPoint Presentation</vt:lpstr>
      <vt:lpstr>1. Lỗi trong chương trình và kiểm thử</vt:lpstr>
      <vt:lpstr>Gỡ lỗi: là quá trình xác định lỗi và sửa lỗi.</vt:lpstr>
      <vt:lpstr>Ví dụ:</vt:lpstr>
      <vt:lpstr>PowerPoint Presentation</vt:lpstr>
      <vt:lpstr>PowerPoint Presentation</vt:lpstr>
      <vt:lpstr>Giải thích</vt:lpstr>
      <vt:lpstr>PowerPoint Presentation</vt:lpstr>
      <vt:lpstr>PowerPoint Presentation</vt:lpstr>
      <vt:lpstr>2. Truy vết với cách bổ sung câu lệnh theo dõi kết quả trung gian</vt:lpstr>
      <vt:lpstr>PowerPoint Presentation</vt:lpstr>
      <vt:lpstr>PowerPoint Presentation</vt:lpstr>
      <vt:lpstr>PowerPoint Presentation</vt:lpstr>
      <vt:lpstr>PowerPoint Presentation</vt:lpstr>
      <vt:lpstr>3. Truy vết với công cụ gỡ lỗi của ngôn ngữ lập trình </vt:lpstr>
      <vt:lpstr>PowerPoint Presentation</vt:lpstr>
      <vt:lpstr>PowerPoint Presentation</vt:lpstr>
      <vt:lpstr>PowerPoint Presentation</vt:lpstr>
      <vt:lpstr>PowerPoint Presentation</vt:lpstr>
      <vt:lpstr>4. Thực hành gỡ lỗi cho chương trình </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16 KIỂM THỬ VÀ GỠ LỖI CHƯƠNG TRÌNH </dc:title>
  <dc:creator>HoangThanh Tam</dc:creator>
  <cp:lastModifiedBy>HoangThanh Tam</cp:lastModifiedBy>
  <cp:revision>5</cp:revision>
  <dcterms:created xsi:type="dcterms:W3CDTF">2022-01-19T06:31:14Z</dcterms:created>
  <dcterms:modified xsi:type="dcterms:W3CDTF">2022-02-12T15:09:24Z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