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1" r:id="rId2"/>
    <p:sldId id="257" r:id="rId3"/>
    <p:sldId id="284" r:id="rId4"/>
    <p:sldId id="285" r:id="rId5"/>
    <p:sldId id="355" r:id="rId6"/>
    <p:sldId id="356" r:id="rId7"/>
    <p:sldId id="270" r:id="rId8"/>
    <p:sldId id="337" r:id="rId9"/>
    <p:sldId id="317" r:id="rId10"/>
    <p:sldId id="346" r:id="rId11"/>
    <p:sldId id="350" r:id="rId12"/>
    <p:sldId id="347" r:id="rId13"/>
    <p:sldId id="349" r:id="rId14"/>
    <p:sldId id="348" r:id="rId15"/>
    <p:sldId id="312" r:id="rId16"/>
    <p:sldId id="351" r:id="rId17"/>
    <p:sldId id="352" r:id="rId18"/>
    <p:sldId id="353" r:id="rId19"/>
    <p:sldId id="354" r:id="rId20"/>
    <p:sldId id="331" r:id="rId21"/>
    <p:sldId id="269" r:id="rId22"/>
    <p:sldId id="295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153623351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47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67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4</a:t>
            </a:r>
          </a:p>
        </p:txBody>
      </p:sp>
      <p:sp>
        <p:nvSpPr>
          <p:cNvPr id="2" name="AutoShape 2" descr="Decorative Wooden Baskets With Handle, Size/Dimension: 14 Inch Height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duhome.com.vn/DHALesson?idGrade=19&amp;idSubject=1&amp;idSeries=117&amp;idTheme=979&amp;IdLevel=1&amp;idThemeServer=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0027" y="2324727"/>
            <a:ext cx="6844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4: INTERNATIONAL ORGANIZATIONS &amp; CHARITIES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58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422726-0750-A194-3144-BFBDB9AC9516}"/>
              </a:ext>
            </a:extLst>
          </p:cNvPr>
          <p:cNvSpPr/>
          <p:nvPr/>
        </p:nvSpPr>
        <p:spPr>
          <a:xfrm>
            <a:off x="776397" y="344172"/>
            <a:ext cx="2464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Practice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055C20-5759-F3F1-04B2-F018540063A1}"/>
              </a:ext>
            </a:extLst>
          </p:cNvPr>
          <p:cNvSpPr/>
          <p:nvPr/>
        </p:nvSpPr>
        <p:spPr>
          <a:xfrm>
            <a:off x="776397" y="1107178"/>
            <a:ext cx="11305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Ask and answer, using the pictures and prompts.</a:t>
            </a:r>
            <a:r>
              <a:rPr lang="en-US" sz="36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F27387-8EC1-0104-F73D-0F4B66BE20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34" y="1787201"/>
            <a:ext cx="5679207" cy="3096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CE7DF5-CC32-44FC-0828-0841A1AB6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618" y="2414813"/>
            <a:ext cx="5917506" cy="1223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617753-3466-6C33-61A4-B3BEB80A55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136" y="4815574"/>
            <a:ext cx="8415865" cy="14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422726-0750-A194-3144-BFBDB9AC9516}"/>
              </a:ext>
            </a:extLst>
          </p:cNvPr>
          <p:cNvSpPr/>
          <p:nvPr/>
        </p:nvSpPr>
        <p:spPr>
          <a:xfrm>
            <a:off x="776397" y="344172"/>
            <a:ext cx="2464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Practice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B41032-D348-DFC7-BE82-9589517AAA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359" y="394697"/>
            <a:ext cx="5516288" cy="2931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BF669-DAF8-C5C7-C7B5-9612F0401C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95" y="1406126"/>
            <a:ext cx="5885073" cy="2990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1D387A-CFC7-7A1E-36B8-C4321465B5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553" y="3548394"/>
            <a:ext cx="5704057" cy="28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2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544B02-741D-D886-4160-D04B30A9C72A}"/>
              </a:ext>
            </a:extLst>
          </p:cNvPr>
          <p:cNvSpPr/>
          <p:nvPr/>
        </p:nvSpPr>
        <p:spPr>
          <a:xfrm>
            <a:off x="776397" y="344172"/>
            <a:ext cx="2464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Practice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42719-A098-603D-D069-F8FAB38EE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87" y="530057"/>
            <a:ext cx="4753269" cy="252567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AEBF087-E1D3-A6D1-E536-8DE2FCABC765}"/>
              </a:ext>
            </a:extLst>
          </p:cNvPr>
          <p:cNvSpPr/>
          <p:nvPr/>
        </p:nvSpPr>
        <p:spPr>
          <a:xfrm>
            <a:off x="719846" y="3111022"/>
            <a:ext cx="5369668" cy="896774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does the charity do?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567C619-BDB7-167F-5A26-E53EB4487AF1}"/>
              </a:ext>
            </a:extLst>
          </p:cNvPr>
          <p:cNvSpPr/>
          <p:nvPr/>
        </p:nvSpPr>
        <p:spPr>
          <a:xfrm>
            <a:off x="233365" y="4441768"/>
            <a:ext cx="5369668" cy="896774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How are you helping right now?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A7C2AEB-9C68-CB60-1E37-99990768D757}"/>
              </a:ext>
            </a:extLst>
          </p:cNvPr>
          <p:cNvSpPr/>
          <p:nvPr/>
        </p:nvSpPr>
        <p:spPr>
          <a:xfrm>
            <a:off x="6339558" y="3513220"/>
            <a:ext cx="5369668" cy="896774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 provides free meals.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6259A2C-5D2C-4CCB-3267-03D245C85EF7}"/>
              </a:ext>
            </a:extLst>
          </p:cNvPr>
          <p:cNvSpPr/>
          <p:nvPr/>
        </p:nvSpPr>
        <p:spPr>
          <a:xfrm>
            <a:off x="5967151" y="5033782"/>
            <a:ext cx="5369668" cy="896774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 am volunteering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31128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544B02-741D-D886-4160-D04B30A9C72A}"/>
              </a:ext>
            </a:extLst>
          </p:cNvPr>
          <p:cNvSpPr/>
          <p:nvPr/>
        </p:nvSpPr>
        <p:spPr>
          <a:xfrm>
            <a:off x="776397" y="344172"/>
            <a:ext cx="2464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Practice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AEBF087-E1D3-A6D1-E536-8DE2FCABC765}"/>
              </a:ext>
            </a:extLst>
          </p:cNvPr>
          <p:cNvSpPr/>
          <p:nvPr/>
        </p:nvSpPr>
        <p:spPr>
          <a:xfrm>
            <a:off x="865859" y="3111022"/>
            <a:ext cx="5610567" cy="804397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does the charity do?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567C619-BDB7-167F-5A26-E53EB4487AF1}"/>
              </a:ext>
            </a:extLst>
          </p:cNvPr>
          <p:cNvSpPr/>
          <p:nvPr/>
        </p:nvSpPr>
        <p:spPr>
          <a:xfrm>
            <a:off x="330740" y="4441768"/>
            <a:ext cx="5610567" cy="804397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How are you helping right now?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A7C2AEB-9C68-CB60-1E37-99990768D757}"/>
              </a:ext>
            </a:extLst>
          </p:cNvPr>
          <p:cNvSpPr/>
          <p:nvPr/>
        </p:nvSpPr>
        <p:spPr>
          <a:xfrm>
            <a:off x="6848833" y="3513220"/>
            <a:ext cx="5262103" cy="804397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 supports poor students.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6259A2C-5D2C-4CCB-3267-03D245C85EF7}"/>
              </a:ext>
            </a:extLst>
          </p:cNvPr>
          <p:cNvSpPr/>
          <p:nvPr/>
        </p:nvSpPr>
        <p:spPr>
          <a:xfrm>
            <a:off x="6476426" y="5033782"/>
            <a:ext cx="5262103" cy="804397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 am building a new school.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96D25-FBC2-9ED5-E591-8E8821E8E7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192" y="527282"/>
            <a:ext cx="4914396" cy="24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544B02-741D-D886-4160-D04B30A9C72A}"/>
              </a:ext>
            </a:extLst>
          </p:cNvPr>
          <p:cNvSpPr/>
          <p:nvPr/>
        </p:nvSpPr>
        <p:spPr>
          <a:xfrm>
            <a:off x="776397" y="344172"/>
            <a:ext cx="2464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Practice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AEBF087-E1D3-A6D1-E536-8DE2FCABC765}"/>
              </a:ext>
            </a:extLst>
          </p:cNvPr>
          <p:cNvSpPr/>
          <p:nvPr/>
        </p:nvSpPr>
        <p:spPr>
          <a:xfrm>
            <a:off x="204378" y="3111022"/>
            <a:ext cx="5649477" cy="804397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does the charity do?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567C619-BDB7-167F-5A26-E53EB4487AF1}"/>
              </a:ext>
            </a:extLst>
          </p:cNvPr>
          <p:cNvSpPr/>
          <p:nvPr/>
        </p:nvSpPr>
        <p:spPr>
          <a:xfrm>
            <a:off x="291830" y="4441768"/>
            <a:ext cx="5649477" cy="804397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How are you helping right now?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A7C2AEB-9C68-CB60-1E37-99990768D757}"/>
              </a:ext>
            </a:extLst>
          </p:cNvPr>
          <p:cNvSpPr/>
          <p:nvPr/>
        </p:nvSpPr>
        <p:spPr>
          <a:xfrm>
            <a:off x="6213198" y="3513220"/>
            <a:ext cx="5649477" cy="804397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 supports old people.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6259A2C-5D2C-4CCB-3267-03D245C85EF7}"/>
              </a:ext>
            </a:extLst>
          </p:cNvPr>
          <p:cNvSpPr/>
          <p:nvPr/>
        </p:nvSpPr>
        <p:spPr>
          <a:xfrm>
            <a:off x="5840791" y="5033782"/>
            <a:ext cx="5649477" cy="804397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 am donating clothes.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D67AB-4CCC-2D07-6AC5-D1601B5564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239" y="409973"/>
            <a:ext cx="4914396" cy="24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454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95151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842" y="1119391"/>
            <a:ext cx="6087431" cy="1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E50F6-2FB3-BA17-3D81-751AD5BABB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54"/>
          <a:stretch/>
        </p:blipFill>
        <p:spPr>
          <a:xfrm>
            <a:off x="495115" y="500156"/>
            <a:ext cx="2736223" cy="668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8B54B0-B587-93C0-9A0F-7028A496CA85}"/>
              </a:ext>
            </a:extLst>
          </p:cNvPr>
          <p:cNvSpPr/>
          <p:nvPr/>
        </p:nvSpPr>
        <p:spPr>
          <a:xfrm>
            <a:off x="3260676" y="521050"/>
            <a:ext cx="7847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Tell me about your charity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A931A-08BB-AC1E-0B07-9BCB4C5D9144}"/>
              </a:ext>
            </a:extLst>
          </p:cNvPr>
          <p:cNvSpPr/>
          <p:nvPr/>
        </p:nvSpPr>
        <p:spPr>
          <a:xfrm>
            <a:off x="443345" y="1186169"/>
            <a:ext cx="113053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>
                <a:solidFill>
                  <a:srgbClr val="002060"/>
                </a:solidFill>
              </a:rPr>
              <a:t>You’re a journalist interviewing a charity volunteer.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Student A, use your notes and interview the volunteer.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Student B, use your own ideas to answer the questions. Swap roles and repeat.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3E91D5-0267-8392-3A77-B515CC81A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16" y="3248272"/>
            <a:ext cx="11229472" cy="31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E50F6-2FB3-BA17-3D81-751AD5BABB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54"/>
          <a:stretch/>
        </p:blipFill>
        <p:spPr>
          <a:xfrm>
            <a:off x="495115" y="500156"/>
            <a:ext cx="2736223" cy="668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8B54B0-B587-93C0-9A0F-7028A496CA85}"/>
              </a:ext>
            </a:extLst>
          </p:cNvPr>
          <p:cNvSpPr/>
          <p:nvPr/>
        </p:nvSpPr>
        <p:spPr>
          <a:xfrm>
            <a:off x="3260676" y="521050"/>
            <a:ext cx="7847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Tell me about your charity.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A931A-08BB-AC1E-0B07-9BCB4C5D9144}"/>
              </a:ext>
            </a:extLst>
          </p:cNvPr>
          <p:cNvSpPr/>
          <p:nvPr/>
        </p:nvSpPr>
        <p:spPr>
          <a:xfrm>
            <a:off x="309175" y="5545621"/>
            <a:ext cx="113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b. Now, join another pair and role-play your interview to them.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3E91D5-0267-8392-3A77-B515CC81A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513" y="1349457"/>
            <a:ext cx="5039411" cy="3150755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C759730-4DC3-4EAD-E9C7-1AB6A9441E03}"/>
              </a:ext>
            </a:extLst>
          </p:cNvPr>
          <p:cNvSpPr/>
          <p:nvPr/>
        </p:nvSpPr>
        <p:spPr>
          <a:xfrm>
            <a:off x="4657442" y="1260598"/>
            <a:ext cx="4462653" cy="536969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Where are you volunteering?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F01001D-0819-F25F-D70F-5EA1FFB777E0}"/>
              </a:ext>
            </a:extLst>
          </p:cNvPr>
          <p:cNvSpPr/>
          <p:nvPr/>
        </p:nvSpPr>
        <p:spPr>
          <a:xfrm>
            <a:off x="4622979" y="2285578"/>
            <a:ext cx="4462653" cy="536969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does the charity do?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A1E1598-2733-CA7C-A28A-10D3BB03F55A}"/>
              </a:ext>
            </a:extLst>
          </p:cNvPr>
          <p:cNvSpPr/>
          <p:nvPr/>
        </p:nvSpPr>
        <p:spPr>
          <a:xfrm>
            <a:off x="4682879" y="3341067"/>
            <a:ext cx="4462653" cy="536969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are they helping?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67CFF2A-8B51-7F8D-7A60-7C4C890E4CEF}"/>
              </a:ext>
            </a:extLst>
          </p:cNvPr>
          <p:cNvSpPr/>
          <p:nvPr/>
        </p:nvSpPr>
        <p:spPr>
          <a:xfrm>
            <a:off x="4564613" y="4449147"/>
            <a:ext cx="4462653" cy="536969"/>
          </a:xfrm>
          <a:prstGeom prst="wedgeRectCallout">
            <a:avLst>
              <a:gd name="adj1" fmla="val 384"/>
              <a:gd name="adj2" fmla="val 9228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can other people help?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56476EE-CAED-6216-E2ED-6A626E333835}"/>
              </a:ext>
            </a:extLst>
          </p:cNvPr>
          <p:cNvSpPr/>
          <p:nvPr/>
        </p:nvSpPr>
        <p:spPr>
          <a:xfrm>
            <a:off x="8836202" y="1822797"/>
            <a:ext cx="3285194" cy="522234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 am volunteering in .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7C8CD359-7D8A-6901-1731-3C0AF3453591}"/>
              </a:ext>
            </a:extLst>
          </p:cNvPr>
          <p:cNvSpPr/>
          <p:nvPr/>
        </p:nvSpPr>
        <p:spPr>
          <a:xfrm>
            <a:off x="8836202" y="2847777"/>
            <a:ext cx="3285194" cy="522234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It …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62F32476-13A8-E163-BB5A-98013DDDC076}"/>
              </a:ext>
            </a:extLst>
          </p:cNvPr>
          <p:cNvSpPr/>
          <p:nvPr/>
        </p:nvSpPr>
        <p:spPr>
          <a:xfrm>
            <a:off x="8779947" y="4904123"/>
            <a:ext cx="3285194" cy="522234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They can …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0244BCBF-D9E5-E4DC-980F-AE5EA8B87096}"/>
              </a:ext>
            </a:extLst>
          </p:cNvPr>
          <p:cNvSpPr/>
          <p:nvPr/>
        </p:nvSpPr>
        <p:spPr>
          <a:xfrm>
            <a:off x="8836202" y="3900156"/>
            <a:ext cx="3285194" cy="522234"/>
          </a:xfrm>
          <a:prstGeom prst="wedgeRectCallout">
            <a:avLst>
              <a:gd name="adj1" fmla="val 55721"/>
              <a:gd name="adj2" fmla="val 1162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They are …</a:t>
            </a:r>
          </a:p>
        </p:txBody>
      </p:sp>
    </p:spTree>
    <p:extLst>
      <p:ext uri="{BB962C8B-B14F-4D97-AF65-F5344CB8AC3E}">
        <p14:creationId xmlns:p14="http://schemas.microsoft.com/office/powerpoint/2010/main" val="6162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36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9101" y="1600200"/>
            <a:ext cx="2330450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016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05750" y="781050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337" y="1558211"/>
            <a:ext cx="9948375" cy="44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227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28" y="1569209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754028" y="5397531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9" y="2344321"/>
            <a:ext cx="4116098" cy="729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2200"/>
            <a:ext cx="4466582" cy="792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31" y="4461430"/>
            <a:ext cx="3856101" cy="683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511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780" y="1813098"/>
            <a:ext cx="10509766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practice s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tress for two-syllable verbs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ask and answer about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your charity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2447"/>
            <a:ext cx="11984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word stress for two-syllable verbs.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Find out more examples of two-syllable verbs and practice saying them.</a:t>
            </a:r>
            <a:endParaRPr lang="en-US" sz="3600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Lesson 2.1 on page 33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7552" y="3556446"/>
            <a:ext cx="112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to practice word stress for two-syllable verbs.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to talk about charity.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sneakers		B. bookstore	C. money		D. delight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 A. service	  	B. exchange	C. shopping	D. pudding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charity		B. donation	C. provision	D. achievement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99" y="257644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210" y="787846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48020" y="134010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49833" y="334804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6474" y="520270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9813" y="1763620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/ˈsni:kəz/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9012" y="1725258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/ˈbʊkstɔ:r/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3691" y="1740723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/ˈmʌni/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48810" y="170835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/dɪˈlaɪt/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612" y="3677482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/ˈsɜ:vɪs/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66530" y="3721345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/ɪksˈtʃeɪndʒ/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92544" y="3703933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/ˈʃɑ:pɪŋ/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53697" y="3703933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/ˈpʊdɪŋ/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/ˈtʃerəti/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21214" y="558051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/doʊˈneɪʃən/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/prəˈvɪʒən/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62870" y="5539362"/>
            <a:ext cx="2493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/əˈtʃi:vmənt/</a:t>
            </a:r>
          </a:p>
        </p:txBody>
      </p:sp>
    </p:spTree>
    <p:extLst>
      <p:ext uri="{BB962C8B-B14F-4D97-AF65-F5344CB8AC3E}">
        <p14:creationId xmlns:p14="http://schemas.microsoft.com/office/powerpoint/2010/main" val="16347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m</a:t>
            </a:r>
            <a:r>
              <a:rPr lang="en-US" sz="3200" u="sng"/>
              <a:t>o</a:t>
            </a:r>
            <a:r>
              <a:rPr lang="en-US" sz="3200"/>
              <a:t>ney			B. lapt</a:t>
            </a:r>
            <a:r>
              <a:rPr lang="en-US" sz="3200" u="sng"/>
              <a:t>o</a:t>
            </a:r>
            <a:r>
              <a:rPr lang="en-US" sz="3200"/>
              <a:t>p		C. pr</a:t>
            </a:r>
            <a:r>
              <a:rPr lang="en-US" sz="3200" u="sng"/>
              <a:t>o</a:t>
            </a:r>
            <a:r>
              <a:rPr lang="en-US" sz="3200"/>
              <a:t>mise		D. pr</a:t>
            </a:r>
            <a:r>
              <a:rPr lang="en-US" sz="3200" u="sng"/>
              <a:t>o</a:t>
            </a:r>
            <a:r>
              <a:rPr lang="en-US" sz="3200"/>
              <a:t>duct</a:t>
            </a:r>
            <a:endParaRPr lang="en-US" sz="3200" u="sng"/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A. g</a:t>
            </a:r>
            <a:r>
              <a:rPr lang="en-US" sz="3200" u="sng"/>
              <a:t>a</a:t>
            </a:r>
            <a:r>
              <a:rPr lang="en-US" sz="3200"/>
              <a:t>me				B. m</a:t>
            </a:r>
            <a:r>
              <a:rPr lang="en-US" sz="3200" u="sng"/>
              <a:t>a</a:t>
            </a:r>
            <a:r>
              <a:rPr lang="en-US" sz="3200"/>
              <a:t>ll		C. d</a:t>
            </a:r>
            <a:r>
              <a:rPr lang="en-US" sz="3200" u="sng"/>
              <a:t>a</a:t>
            </a:r>
            <a:r>
              <a:rPr lang="en-US" sz="3200"/>
              <a:t>y		D. cl</a:t>
            </a:r>
            <a:r>
              <a:rPr lang="en-US" sz="3200" u="sng"/>
              <a:t>a</a:t>
            </a:r>
            <a:r>
              <a:rPr lang="en-US" sz="3200"/>
              <a:t>y</a:t>
            </a:r>
            <a:endParaRPr lang="en-US" sz="3200" u="sng"/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ph</a:t>
            </a:r>
            <a:r>
              <a:rPr lang="en-US" sz="3200" u="sng"/>
              <a:t>o</a:t>
            </a:r>
            <a:r>
              <a:rPr lang="en-US" sz="3200"/>
              <a:t>ne			B. n</a:t>
            </a:r>
            <a:r>
              <a:rPr lang="en-US" sz="3200" u="sng"/>
              <a:t>o</a:t>
            </a:r>
            <a:r>
              <a:rPr lang="en-US" sz="3200"/>
              <a:t>te		C. sh</a:t>
            </a:r>
            <a:r>
              <a:rPr lang="en-US" sz="3200" u="sng"/>
              <a:t>o</a:t>
            </a:r>
            <a:r>
              <a:rPr lang="en-US" sz="3200"/>
              <a:t>w		D. c</a:t>
            </a:r>
            <a:r>
              <a:rPr lang="en-US" sz="3200" u="sng"/>
              <a:t>o</a:t>
            </a:r>
            <a:r>
              <a:rPr lang="en-US" sz="3200"/>
              <a:t>st</a:t>
            </a:r>
            <a:endParaRPr lang="en-US" sz="3200" u="sng"/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49841" y="140689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45099" y="343204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10196142" y="535554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61" y="181990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/ˈmʌni/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70031" y="1741702"/>
            <a:ext cx="235982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/ˈlæptɑ:p/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45700" y="182859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/ˈprɑ:mɪs/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229566" y="1792663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/ˈprɑ:dʌkt/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/ɡeɪm/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9199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/mɑ:l/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00009" y="374066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/deɪ/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483379" y="371334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/kleɪ/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9841" y="569069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/foʊn/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18021" y="563728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/noʊt/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99809" y="568653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/ʃoʊ/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96142" y="5666844"/>
            <a:ext cx="2651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/kɑ:st/</a:t>
            </a:r>
          </a:p>
        </p:txBody>
      </p:sp>
    </p:spTree>
    <p:extLst>
      <p:ext uri="{BB962C8B-B14F-4D97-AF65-F5344CB8AC3E}">
        <p14:creationId xmlns:p14="http://schemas.microsoft.com/office/powerpoint/2010/main" val="23828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0215" y="438358"/>
            <a:ext cx="640617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ea typeface="Times New Roman" panose="02020603050405020304" pitchFamily="18" charset="0"/>
              </a:rPr>
              <a:t>Game: two-syllable words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7243" y="3671710"/>
            <a:ext cx="3931659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support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6833-DB49-272B-B84A-FF8916CD006E}"/>
              </a:ext>
            </a:extLst>
          </p:cNvPr>
          <p:cNvSpPr/>
          <p:nvPr/>
        </p:nvSpPr>
        <p:spPr>
          <a:xfrm>
            <a:off x="593153" y="1430640"/>
            <a:ext cx="113053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Work in groups. Take turns to call out a two-syllable verb. The winner is the group who can say most words and don’t repeat any words that have been said before. </a:t>
            </a:r>
            <a:endParaRPr lang="en-US" sz="3600" dirty="0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B8B3CE73-3D01-C176-20B7-0BD9CB2D7A0F}"/>
              </a:ext>
            </a:extLst>
          </p:cNvPr>
          <p:cNvSpPr/>
          <p:nvPr/>
        </p:nvSpPr>
        <p:spPr>
          <a:xfrm>
            <a:off x="6693072" y="5140514"/>
            <a:ext cx="3931659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3F2B0179-D63D-09E6-3065-46D2BDA70C63}"/>
              </a:ext>
            </a:extLst>
          </p:cNvPr>
          <p:cNvSpPr/>
          <p:nvPr/>
        </p:nvSpPr>
        <p:spPr>
          <a:xfrm>
            <a:off x="524935" y="4275754"/>
            <a:ext cx="3931659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14" y="-7920827"/>
            <a:ext cx="13350240" cy="14903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210AC6-E19C-4238-952D-A6BB022F38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70" y="473996"/>
            <a:ext cx="5914114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2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6397" y="344172"/>
            <a:ext cx="2292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Lead-in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0676" y="521050"/>
            <a:ext cx="7847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Word stress for two-syllable verbs</a:t>
            </a: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3688CC-E763-9172-6F4A-E1EED1772A2A}"/>
              </a:ext>
            </a:extLst>
          </p:cNvPr>
          <p:cNvSpPr/>
          <p:nvPr/>
        </p:nvSpPr>
        <p:spPr>
          <a:xfrm>
            <a:off x="443345" y="1186169"/>
            <a:ext cx="113053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>
                <a:solidFill>
                  <a:srgbClr val="002060"/>
                </a:solidFill>
              </a:rPr>
              <a:t>Most two-syllable verbs have stress on the second syllable.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  <a:p>
            <a:pPr marL="514350" indent="-514350">
              <a:buAutoNum type="alphaLcPeriod"/>
            </a:pPr>
            <a:r>
              <a:rPr lang="en-US" sz="3200" b="1" dirty="0">
                <a:solidFill>
                  <a:srgbClr val="002060"/>
                </a:solidFill>
              </a:rPr>
              <a:t>Listen to the words and focus on the underlined letters.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i="1" dirty="0">
                <a:solidFill>
                  <a:srgbClr val="002060"/>
                </a:solidFill>
              </a:rPr>
              <a:t>                </a:t>
            </a:r>
            <a:r>
              <a:rPr lang="en-US" sz="3200" i="1" dirty="0">
                <a:solidFill>
                  <a:srgbClr val="002060"/>
                </a:solidFill>
              </a:rPr>
              <a:t>re</a:t>
            </a:r>
            <a:r>
              <a:rPr lang="en-US" sz="3200" i="1" u="sng" dirty="0">
                <a:solidFill>
                  <a:srgbClr val="002060"/>
                </a:solidFill>
              </a:rPr>
              <a:t>ceive</a:t>
            </a:r>
            <a:r>
              <a:rPr lang="en-US" sz="3200" i="1" dirty="0">
                <a:solidFill>
                  <a:srgbClr val="002060"/>
                </a:solidFill>
              </a:rPr>
              <a:t>              sup</a:t>
            </a:r>
            <a:r>
              <a:rPr lang="en-US" sz="3200" i="1" u="sng" dirty="0">
                <a:solidFill>
                  <a:srgbClr val="002060"/>
                </a:solidFill>
              </a:rPr>
              <a:t>port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br>
              <a:rPr lang="en-US" sz="3200" i="1" dirty="0">
                <a:solidFill>
                  <a:srgbClr val="002060"/>
                </a:solidFill>
              </a:rPr>
            </a:br>
            <a:endParaRPr lang="en-US" sz="3200" i="1" dirty="0">
              <a:solidFill>
                <a:srgbClr val="002060"/>
              </a:solidFill>
            </a:endParaRPr>
          </a:p>
          <a:p>
            <a:pPr marL="514350" indent="-514350">
              <a:buAutoNum type="alphaLcPeriod"/>
            </a:pPr>
            <a:r>
              <a:rPr lang="en-US" sz="3200" b="1" dirty="0">
                <a:solidFill>
                  <a:srgbClr val="002060"/>
                </a:solidFill>
              </a:rPr>
              <a:t>Listen and cross out the word that has the wrong word stress.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200" b="1" i="1" dirty="0">
                <a:solidFill>
                  <a:srgbClr val="002060"/>
                </a:solidFill>
              </a:rPr>
              <a:t>             </a:t>
            </a:r>
            <a:r>
              <a:rPr lang="en-US" sz="3200" i="1" dirty="0">
                <a:solidFill>
                  <a:srgbClr val="002060"/>
                </a:solidFill>
              </a:rPr>
              <a:t>receive          provide            supply</a:t>
            </a:r>
            <a:br>
              <a:rPr lang="en-US" sz="3200" i="1" dirty="0">
                <a:solidFill>
                  <a:srgbClr val="002060"/>
                </a:solidFill>
              </a:rPr>
            </a:br>
            <a:endParaRPr lang="en-US" sz="3200" i="1" dirty="0">
              <a:solidFill>
                <a:srgbClr val="002060"/>
              </a:solidFill>
            </a:endParaRPr>
          </a:p>
          <a:p>
            <a:pPr marL="514350" indent="-514350">
              <a:buAutoNum type="alphaLcPeriod"/>
            </a:pPr>
            <a:r>
              <a:rPr lang="en-US" sz="3200" b="1" dirty="0">
                <a:solidFill>
                  <a:srgbClr val="002060"/>
                </a:solidFill>
              </a:rPr>
              <a:t>Read the words with the correct stress to a partner.</a:t>
            </a:r>
          </a:p>
        </p:txBody>
      </p:sp>
      <p:pic>
        <p:nvPicPr>
          <p:cNvPr id="25" name="CD1-TRACK 40">
            <a:hlinkClick r:id="" action="ppaction://media"/>
            <a:extLst>
              <a:ext uri="{FF2B5EF4-FFF2-40B4-BE49-F238E27FC236}">
                <a16:creationId xmlns:a16="http://schemas.microsoft.com/office/drawing/2014/main" id="{4547522F-B03C-4CA8-C11D-A9DF2B079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3579" y="2226023"/>
            <a:ext cx="406400" cy="406400"/>
          </a:xfrm>
          <a:prstGeom prst="rect">
            <a:avLst/>
          </a:prstGeom>
        </p:spPr>
      </p:pic>
      <p:pic>
        <p:nvPicPr>
          <p:cNvPr id="26" name="CD1-TRACK 41">
            <a:hlinkClick r:id="" action="ppaction://media"/>
            <a:extLst>
              <a:ext uri="{FF2B5EF4-FFF2-40B4-BE49-F238E27FC236}">
                <a16:creationId xmlns:a16="http://schemas.microsoft.com/office/drawing/2014/main" id="{B5E7F8B5-76FF-5912-D91F-AD90CF68F9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3579" y="4225578"/>
            <a:ext cx="406400" cy="4064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876AFD-08E2-A15A-1759-EEA03105557E}"/>
              </a:ext>
            </a:extLst>
          </p:cNvPr>
          <p:cNvCxnSpPr/>
          <p:nvPr/>
        </p:nvCxnSpPr>
        <p:spPr>
          <a:xfrm>
            <a:off x="2047076" y="4430415"/>
            <a:ext cx="15397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3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1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695</Words>
  <Application>Microsoft Office PowerPoint</Application>
  <PresentationFormat>Màn hình rộng</PresentationFormat>
  <Paragraphs>102</Paragraphs>
  <Slides>22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445</cp:revision>
  <dcterms:created xsi:type="dcterms:W3CDTF">2022-02-12T14:14:43Z</dcterms:created>
  <dcterms:modified xsi:type="dcterms:W3CDTF">2022-07-26T03:54:27Z</dcterms:modified>
</cp:coreProperties>
</file>