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 id="258" r:id="rId3"/>
    <p:sldId id="259" r:id="rId4"/>
    <p:sldId id="269" r:id="rId5"/>
    <p:sldId id="270" r:id="rId6"/>
    <p:sldId id="260" r:id="rId7"/>
    <p:sldId id="271" r:id="rId8"/>
    <p:sldId id="261" r:id="rId9"/>
    <p:sldId id="272" r:id="rId10"/>
    <p:sldId id="273" r:id="rId11"/>
    <p:sldId id="262" r:id="rId12"/>
    <p:sldId id="263" r:id="rId13"/>
    <p:sldId id="266" r:id="rId14"/>
    <p:sldId id="264" r:id="rId15"/>
    <p:sldId id="274" r:id="rId16"/>
    <p:sldId id="257" r:id="rId17"/>
    <p:sldId id="265" r:id="rId18"/>
    <p:sldId id="275" r:id="rId19"/>
    <p:sldId id="276" r:id="rId20"/>
    <p:sldId id="267" r:id="rId21"/>
    <p:sldId id="268"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6" r:id="rId51"/>
    <p:sldId id="307" r:id="rId52"/>
    <p:sldId id="305" r:id="rId53"/>
    <p:sldId id="309" r:id="rId54"/>
    <p:sldId id="310" r:id="rId55"/>
    <p:sldId id="311" r:id="rId56"/>
    <p:sldId id="312" r:id="rId57"/>
    <p:sldId id="313" r:id="rId58"/>
    <p:sldId id="314" r:id="rId59"/>
    <p:sldId id="357" r:id="rId6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EB"/>
    <a:srgbClr val="CDE8EF"/>
    <a:srgbClr val="E4EAFC"/>
    <a:srgbClr val="F5F8EE"/>
    <a:srgbClr val="FFF5D5"/>
    <a:srgbClr val="EEEAF2"/>
    <a:srgbClr val="FCD9BC"/>
    <a:srgbClr val="FDEFE3"/>
    <a:srgbClr val="FFEFEF"/>
    <a:srgbClr val="FF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622" autoAdjust="0"/>
  </p:normalViewPr>
  <p:slideViewPr>
    <p:cSldViewPr>
      <p:cViewPr varScale="1">
        <p:scale>
          <a:sx n="38" d="100"/>
          <a:sy n="38" d="100"/>
        </p:scale>
        <p:origin x="11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svg"/><Relationship Id="rId7" Type="http://schemas.openxmlformats.org/officeDocument/2006/relationships/image" Target="../media/image10.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5.sv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sv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0.svg"/><Relationship Id="rId7" Type="http://schemas.openxmlformats.org/officeDocument/2006/relationships/image" Target="../media/image1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3.svg"/><Relationship Id="rId7" Type="http://schemas.openxmlformats.org/officeDocument/2006/relationships/image" Target="../media/image55.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57.sv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svg"/><Relationship Id="rId7" Type="http://schemas.openxmlformats.org/officeDocument/2006/relationships/image" Target="../media/image45.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26.svg"/><Relationship Id="rId5" Type="http://schemas.openxmlformats.org/officeDocument/2006/relationships/image" Target="../media/image61.svg"/><Relationship Id="rId10" Type="http://schemas.openxmlformats.org/officeDocument/2006/relationships/image" Target="../media/image25.png"/><Relationship Id="rId4" Type="http://schemas.openxmlformats.org/officeDocument/2006/relationships/image" Target="../media/image60.png"/><Relationship Id="rId9" Type="http://schemas.openxmlformats.org/officeDocument/2006/relationships/image" Target="../media/image63.svg"/></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6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6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svg"/><Relationship Id="rId7" Type="http://schemas.openxmlformats.org/officeDocument/2006/relationships/image" Target="../media/image8.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71.svg"/></Relationships>
</file>

<file path=ppt/slides/_rels/slide17.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8.svg"/><Relationship Id="rId7" Type="http://schemas.openxmlformats.org/officeDocument/2006/relationships/image" Target="../media/image47.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76.sv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svg"/><Relationship Id="rId7" Type="http://schemas.openxmlformats.org/officeDocument/2006/relationships/image" Target="../media/image8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12.svg"/></Relationships>
</file>

<file path=ppt/slides/_rels/slide22.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75.png"/><Relationship Id="rId7"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76.svg"/><Relationship Id="rId9" Type="http://schemas.openxmlformats.org/officeDocument/2006/relationships/image" Target="../media/image87.jpeg"/></Relationships>
</file>

<file path=ppt/slides/_rels/slide23.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75.png"/><Relationship Id="rId7" Type="http://schemas.openxmlformats.org/officeDocument/2006/relationships/image" Target="../media/image88.jpe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76.svg"/><Relationship Id="rId9" Type="http://schemas.openxmlformats.org/officeDocument/2006/relationships/image" Target="../media/image90.jpeg"/></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5.png"/><Relationship Id="rId7" Type="http://schemas.openxmlformats.org/officeDocument/2006/relationships/image" Target="../media/image91.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76.svg"/><Relationship Id="rId9" Type="http://schemas.openxmlformats.org/officeDocument/2006/relationships/image" Target="../media/image93.jpe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svg"/><Relationship Id="rId7" Type="http://schemas.openxmlformats.org/officeDocument/2006/relationships/image" Target="../media/image8.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71.svg"/></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8.svg"/><Relationship Id="rId7" Type="http://schemas.openxmlformats.org/officeDocument/2006/relationships/image" Target="../media/image1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0.svg"/><Relationship Id="rId5" Type="http://schemas.openxmlformats.org/officeDocument/2006/relationships/image" Target="../media/image81.svg"/><Relationship Id="rId10" Type="http://schemas.openxmlformats.org/officeDocument/2006/relationships/image" Target="../media/image39.png"/><Relationship Id="rId4" Type="http://schemas.openxmlformats.org/officeDocument/2006/relationships/image" Target="../media/image80.png"/><Relationship Id="rId9" Type="http://schemas.openxmlformats.org/officeDocument/2006/relationships/image" Target="../media/image95.svg"/></Relationships>
</file>

<file path=ppt/slides/_rels/slide2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6.svg"/><Relationship Id="rId7" Type="http://schemas.openxmlformats.org/officeDocument/2006/relationships/image" Target="../media/image9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65.sv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26.svg"/><Relationship Id="rId7" Type="http://schemas.openxmlformats.org/officeDocument/2006/relationships/image" Target="../media/image9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65.sv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4.svg"/><Relationship Id="rId7" Type="http://schemas.openxmlformats.org/officeDocument/2006/relationships/image" Target="../media/image103.png"/><Relationship Id="rId12" Type="http://schemas.openxmlformats.org/officeDocument/2006/relationships/image" Target="../media/image10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5.png"/><Relationship Id="rId5" Type="http://schemas.openxmlformats.org/officeDocument/2006/relationships/image" Target="../media/image101.svg"/><Relationship Id="rId10" Type="http://schemas.openxmlformats.org/officeDocument/2006/relationships/image" Target="../media/image43.svg"/><Relationship Id="rId4" Type="http://schemas.openxmlformats.org/officeDocument/2006/relationships/image" Target="../media/image100.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4.svg"/><Relationship Id="rId7" Type="http://schemas.openxmlformats.org/officeDocument/2006/relationships/image" Target="../media/image103.png"/><Relationship Id="rId12" Type="http://schemas.openxmlformats.org/officeDocument/2006/relationships/image" Target="../media/image10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5.png"/><Relationship Id="rId5" Type="http://schemas.openxmlformats.org/officeDocument/2006/relationships/image" Target="../media/image101.svg"/><Relationship Id="rId10" Type="http://schemas.openxmlformats.org/officeDocument/2006/relationships/image" Target="../media/image43.svg"/><Relationship Id="rId4" Type="http://schemas.openxmlformats.org/officeDocument/2006/relationships/image" Target="../media/image100.png"/><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4.svg"/><Relationship Id="rId7" Type="http://schemas.openxmlformats.org/officeDocument/2006/relationships/image" Target="../media/image105.png"/><Relationship Id="rId12" Type="http://schemas.openxmlformats.org/officeDocument/2006/relationships/image" Target="../media/image4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42.png"/><Relationship Id="rId5" Type="http://schemas.openxmlformats.org/officeDocument/2006/relationships/image" Target="../media/image101.svg"/><Relationship Id="rId10" Type="http://schemas.openxmlformats.org/officeDocument/2006/relationships/image" Target="../media/image107.svg"/><Relationship Id="rId4" Type="http://schemas.openxmlformats.org/officeDocument/2006/relationships/image" Target="../media/image100.png"/><Relationship Id="rId9" Type="http://schemas.openxmlformats.org/officeDocument/2006/relationships/image" Target="../media/image103.png"/></Relationships>
</file>

<file path=ppt/slides/_rels/slide32.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6.svg"/><Relationship Id="rId7"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3.svg"/><Relationship Id="rId7" Type="http://schemas.openxmlformats.org/officeDocument/2006/relationships/image" Target="../media/image5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114.jpeg"/><Relationship Id="rId5" Type="http://schemas.openxmlformats.org/officeDocument/2006/relationships/image" Target="../media/image4.svg"/><Relationship Id="rId10" Type="http://schemas.openxmlformats.org/officeDocument/2006/relationships/image" Target="../media/image113.jpeg"/><Relationship Id="rId4" Type="http://schemas.openxmlformats.org/officeDocument/2006/relationships/image" Target="../media/image3.png"/><Relationship Id="rId9" Type="http://schemas.openxmlformats.org/officeDocument/2006/relationships/image" Target="../media/image112.jpe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3.svg"/><Relationship Id="rId7" Type="http://schemas.openxmlformats.org/officeDocument/2006/relationships/image" Target="../media/image5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4.svg"/><Relationship Id="rId10" Type="http://schemas.openxmlformats.org/officeDocument/2006/relationships/image" Target="../media/image116.png"/><Relationship Id="rId4" Type="http://schemas.openxmlformats.org/officeDocument/2006/relationships/image" Target="../media/image3.png"/><Relationship Id="rId9" Type="http://schemas.openxmlformats.org/officeDocument/2006/relationships/image" Target="../media/image115.jpeg"/></Relationships>
</file>

<file path=ppt/slides/_rels/slide3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73.svg"/><Relationship Id="rId7" Type="http://schemas.openxmlformats.org/officeDocument/2006/relationships/image" Target="../media/image120.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sv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svg"/></Relationships>
</file>

<file path=ppt/slides/_rels/slide39.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125.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40.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63.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27.png"/><Relationship Id="rId4" Type="http://schemas.openxmlformats.org/officeDocument/2006/relationships/image" Target="../media/image126.png"/></Relationships>
</file>

<file path=ppt/slides/_rels/slide41.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63.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27.png"/><Relationship Id="rId4" Type="http://schemas.openxmlformats.org/officeDocument/2006/relationships/image" Target="../media/image126.png"/></Relationships>
</file>

<file path=ppt/slides/_rels/slide4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4.svg"/><Relationship Id="rId7" Type="http://schemas.openxmlformats.org/officeDocument/2006/relationships/image" Target="../media/image12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43.sv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4.svg"/><Relationship Id="rId7" Type="http://schemas.openxmlformats.org/officeDocument/2006/relationships/image" Target="../media/image12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43.sv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svg"/><Relationship Id="rId7" Type="http://schemas.openxmlformats.org/officeDocument/2006/relationships/image" Target="../media/image8.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71.svg"/></Relationships>
</file>

<file path=ppt/slides/_rels/slide45.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63.svg"/><Relationship Id="rId7" Type="http://schemas.openxmlformats.org/officeDocument/2006/relationships/image" Target="../media/image136.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sv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svg"/></Relationships>
</file>

<file path=ppt/slides/_rels/slide4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76.svg"/><Relationship Id="rId7" Type="http://schemas.openxmlformats.org/officeDocument/2006/relationships/image" Target="../media/image141.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8.sv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76.svg"/><Relationship Id="rId7" Type="http://schemas.openxmlformats.org/officeDocument/2006/relationships/image" Target="../media/image141.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8.svg"/><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6.svg"/><Relationship Id="rId7" Type="http://schemas.openxmlformats.org/officeDocument/2006/relationships/image" Target="../media/image9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95.sv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50.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26.svg"/><Relationship Id="rId7" Type="http://schemas.openxmlformats.org/officeDocument/2006/relationships/image" Target="../media/image9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65.sv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26.svg"/><Relationship Id="rId7" Type="http://schemas.openxmlformats.org/officeDocument/2006/relationships/image" Target="../media/image97.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65.sv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4.svg"/><Relationship Id="rId7" Type="http://schemas.openxmlformats.org/officeDocument/2006/relationships/image" Target="../media/image103.png"/><Relationship Id="rId12" Type="http://schemas.openxmlformats.org/officeDocument/2006/relationships/image" Target="../media/image14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45.png"/><Relationship Id="rId5" Type="http://schemas.openxmlformats.org/officeDocument/2006/relationships/image" Target="../media/image101.svg"/><Relationship Id="rId10" Type="http://schemas.openxmlformats.org/officeDocument/2006/relationships/image" Target="../media/image43.svg"/><Relationship Id="rId4" Type="http://schemas.openxmlformats.org/officeDocument/2006/relationships/image" Target="../media/image100.png"/><Relationship Id="rId9" Type="http://schemas.openxmlformats.org/officeDocument/2006/relationships/image" Target="../media/image42.png"/></Relationships>
</file>

<file path=ppt/slides/_rels/slide53.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4.svg"/><Relationship Id="rId7" Type="http://schemas.openxmlformats.org/officeDocument/2006/relationships/image" Target="../media/image103.png"/><Relationship Id="rId12" Type="http://schemas.openxmlformats.org/officeDocument/2006/relationships/image" Target="../media/image14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45.png"/><Relationship Id="rId5" Type="http://schemas.openxmlformats.org/officeDocument/2006/relationships/image" Target="../media/image101.svg"/><Relationship Id="rId10" Type="http://schemas.openxmlformats.org/officeDocument/2006/relationships/image" Target="../media/image43.svg"/><Relationship Id="rId4" Type="http://schemas.openxmlformats.org/officeDocument/2006/relationships/image" Target="../media/image100.png"/><Relationship Id="rId9" Type="http://schemas.openxmlformats.org/officeDocument/2006/relationships/image" Target="../media/image42.png"/></Relationships>
</file>

<file path=ppt/slides/_rels/slide54.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4.svg"/><Relationship Id="rId7" Type="http://schemas.openxmlformats.org/officeDocument/2006/relationships/image" Target="../media/image103.png"/><Relationship Id="rId12" Type="http://schemas.openxmlformats.org/officeDocument/2006/relationships/image" Target="../media/image14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45.png"/><Relationship Id="rId5" Type="http://schemas.openxmlformats.org/officeDocument/2006/relationships/image" Target="../media/image101.svg"/><Relationship Id="rId10" Type="http://schemas.openxmlformats.org/officeDocument/2006/relationships/image" Target="../media/image43.svg"/><Relationship Id="rId4" Type="http://schemas.openxmlformats.org/officeDocument/2006/relationships/image" Target="../media/image100.png"/><Relationship Id="rId9" Type="http://schemas.openxmlformats.org/officeDocument/2006/relationships/image" Target="../media/image42.png"/></Relationships>
</file>

<file path=ppt/slides/_rels/slide5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4.svg"/><Relationship Id="rId7" Type="http://schemas.openxmlformats.org/officeDocument/2006/relationships/image" Target="../media/image8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129.svg"/></Relationships>
</file>

<file path=ppt/slides/_rels/slide56.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Layout" Target="../slideLayouts/slideLayout7.xml"/><Relationship Id="rId7" Type="http://schemas.openxmlformats.org/officeDocument/2006/relationships/image" Target="../media/image76.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5.png"/><Relationship Id="rId5" Type="http://schemas.openxmlformats.org/officeDocument/2006/relationships/image" Target="../media/image78.svg"/><Relationship Id="rId10" Type="http://schemas.openxmlformats.org/officeDocument/2006/relationships/image" Target="../media/image149.png"/><Relationship Id="rId4" Type="http://schemas.openxmlformats.org/officeDocument/2006/relationships/image" Target="../media/image77.png"/><Relationship Id="rId9" Type="http://schemas.openxmlformats.org/officeDocument/2006/relationships/image" Target="../media/image148.svg"/></Relationships>
</file>

<file path=ppt/slides/_rels/slide5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76.svg"/><Relationship Id="rId7" Type="http://schemas.openxmlformats.org/officeDocument/2006/relationships/image" Target="../media/image17.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08.png"/><Relationship Id="rId9" Type="http://schemas.openxmlformats.org/officeDocument/2006/relationships/image" Target="../media/image152.png"/></Relationships>
</file>

<file path=ppt/slides/_rels/slide5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76.svg"/><Relationship Id="rId7" Type="http://schemas.openxmlformats.org/officeDocument/2006/relationships/image" Target="../media/image17.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53.svg"/><Relationship Id="rId5" Type="http://schemas.openxmlformats.org/officeDocument/2006/relationships/image" Target="../media/image150.png"/><Relationship Id="rId4" Type="http://schemas.openxmlformats.org/officeDocument/2006/relationships/image" Target="../media/image108.png"/><Relationship Id="rId9" Type="http://schemas.openxmlformats.org/officeDocument/2006/relationships/image" Target="../media/image152.png"/></Relationships>
</file>

<file path=ppt/slides/_rels/slide5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svg"/><Relationship Id="rId7" Type="http://schemas.openxmlformats.org/officeDocument/2006/relationships/image" Target="../media/image10.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5.sv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svg"/><Relationship Id="rId7" Type="http://schemas.openxmlformats.org/officeDocument/2006/relationships/image" Target="../media/image10.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5.sv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rot="145399">
            <a:off x="3605242" y="5434958"/>
            <a:ext cx="6893935" cy="1734184"/>
          </a:xfrm>
          <a:prstGeom prst="rect">
            <a:avLst/>
          </a:prstGeom>
        </p:spPr>
        <p:txBody>
          <a:bodyPr lIns="0" tIns="0" rIns="0" bIns="0" rtlCol="0" anchor="t">
            <a:spAutoFit/>
          </a:bodyPr>
          <a:lstStyle/>
          <a:p>
            <a:pPr>
              <a:lnSpc>
                <a:spcPts val="14140"/>
              </a:lnSpc>
              <a:spcBef>
                <a:spcPct val="0"/>
              </a:spcBef>
            </a:pPr>
            <a:r>
              <a:rPr lang="en-US" sz="10100" spc="595" dirty="0">
                <a:solidFill>
                  <a:srgbClr val="FFFFFF"/>
                </a:solidFill>
                <a:latin typeface="Fredoka One Bold"/>
              </a:rPr>
              <a:t>SESSION</a:t>
            </a:r>
          </a:p>
        </p:txBody>
      </p:sp>
      <p:sp>
        <p:nvSpPr>
          <p:cNvPr id="17" name="TextBox 17"/>
          <p:cNvSpPr txBox="1"/>
          <p:nvPr/>
        </p:nvSpPr>
        <p:spPr>
          <a:xfrm rot="-504351">
            <a:off x="1838801" y="3362124"/>
            <a:ext cx="9491935" cy="1682115"/>
          </a:xfrm>
          <a:prstGeom prst="rect">
            <a:avLst/>
          </a:prstGeom>
        </p:spPr>
        <p:txBody>
          <a:bodyPr lIns="0" tIns="0" rIns="0" bIns="0" rtlCol="0" anchor="t">
            <a:spAutoFit/>
          </a:bodyPr>
          <a:lstStyle/>
          <a:p>
            <a:pPr>
              <a:lnSpc>
                <a:spcPts val="13860"/>
              </a:lnSpc>
              <a:spcBef>
                <a:spcPct val="0"/>
              </a:spcBef>
            </a:pPr>
            <a:r>
              <a:rPr lang="en-US" sz="9900" spc="326" dirty="0">
                <a:solidFill>
                  <a:srgbClr val="FFFFFF"/>
                </a:solidFill>
                <a:latin typeface="Fredoka One Bold"/>
              </a:rPr>
              <a:t>BRAINSTORM</a:t>
            </a:r>
          </a:p>
        </p:txBody>
      </p:sp>
      <p:sp>
        <p:nvSpPr>
          <p:cNvPr id="19" name="Freeform 19"/>
          <p:cNvSpPr/>
          <p:nvPr/>
        </p:nvSpPr>
        <p:spPr>
          <a:xfrm rot="-646527">
            <a:off x="277318" y="105661"/>
            <a:ext cx="1374759" cy="1357262"/>
          </a:xfrm>
          <a:custGeom>
            <a:avLst/>
            <a:gdLst/>
            <a:ahLst/>
            <a:cxnLst/>
            <a:rect l="l" t="t" r="r" b="b"/>
            <a:pathLst>
              <a:path w="1374759" h="1357262">
                <a:moveTo>
                  <a:pt x="0" y="0"/>
                </a:moveTo>
                <a:lnTo>
                  <a:pt x="1374759" y="0"/>
                </a:lnTo>
                <a:lnTo>
                  <a:pt x="1374759" y="1357262"/>
                </a:lnTo>
                <a:lnTo>
                  <a:pt x="0" y="13572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2" name="Freeform 22"/>
          <p:cNvSpPr/>
          <p:nvPr/>
        </p:nvSpPr>
        <p:spPr>
          <a:xfrm rot="6825658">
            <a:off x="16957345" y="8755291"/>
            <a:ext cx="1053090" cy="1661736"/>
          </a:xfrm>
          <a:custGeom>
            <a:avLst/>
            <a:gdLst/>
            <a:ahLst/>
            <a:cxnLst/>
            <a:rect l="l" t="t" r="r" b="b"/>
            <a:pathLst>
              <a:path w="1219384" h="2250541">
                <a:moveTo>
                  <a:pt x="0" y="0"/>
                </a:moveTo>
                <a:lnTo>
                  <a:pt x="1219384" y="0"/>
                </a:lnTo>
                <a:lnTo>
                  <a:pt x="1219384" y="2250541"/>
                </a:lnTo>
                <a:lnTo>
                  <a:pt x="0" y="2250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grpSp>
        <p:nvGrpSpPr>
          <p:cNvPr id="27" name="Group 26">
            <a:extLst>
              <a:ext uri="{FF2B5EF4-FFF2-40B4-BE49-F238E27FC236}">
                <a16:creationId xmlns:a16="http://schemas.microsoft.com/office/drawing/2014/main" id="{484082DD-965A-2A6D-1FB4-CF3B104A8C95}"/>
              </a:ext>
            </a:extLst>
          </p:cNvPr>
          <p:cNvGrpSpPr/>
          <p:nvPr/>
        </p:nvGrpSpPr>
        <p:grpSpPr>
          <a:xfrm>
            <a:off x="15678344" y="-3068796"/>
            <a:ext cx="2778142" cy="6172200"/>
            <a:chOff x="13223858" y="-3314700"/>
            <a:chExt cx="5478518" cy="11508598"/>
          </a:xfrm>
        </p:grpSpPr>
        <p:sp>
          <p:nvSpPr>
            <p:cNvPr id="20" name="AutoShape 20"/>
            <p:cNvSpPr/>
            <p:nvPr/>
          </p:nvSpPr>
          <p:spPr>
            <a:xfrm>
              <a:off x="15963363" y="-3314700"/>
              <a:ext cx="0" cy="8849727"/>
            </a:xfrm>
            <a:prstGeom prst="line">
              <a:avLst/>
            </a:prstGeom>
            <a:ln w="142875" cap="flat">
              <a:solidFill>
                <a:srgbClr val="000000"/>
              </a:solidFill>
              <a:prstDash val="solid"/>
              <a:headEnd type="none" w="sm" len="sm"/>
              <a:tailEnd type="none" w="sm" len="sm"/>
            </a:ln>
          </p:spPr>
          <p:txBody>
            <a:bodyPr/>
            <a:lstStyle/>
            <a:p>
              <a:endParaRPr lang="en-US" dirty="0"/>
            </a:p>
          </p:txBody>
        </p:sp>
        <p:sp>
          <p:nvSpPr>
            <p:cNvPr id="21" name="Freeform 21"/>
            <p:cNvSpPr/>
            <p:nvPr/>
          </p:nvSpPr>
          <p:spPr>
            <a:xfrm rot="-10800000">
              <a:off x="14551010" y="4072973"/>
              <a:ext cx="2824707" cy="4120925"/>
            </a:xfrm>
            <a:custGeom>
              <a:avLst/>
              <a:gdLst/>
              <a:ahLst/>
              <a:cxnLst/>
              <a:rect l="l" t="t" r="r" b="b"/>
              <a:pathLst>
                <a:path w="2824707" h="4120925">
                  <a:moveTo>
                    <a:pt x="0" y="0"/>
                  </a:moveTo>
                  <a:lnTo>
                    <a:pt x="2824707" y="0"/>
                  </a:lnTo>
                  <a:lnTo>
                    <a:pt x="2824707" y="4120925"/>
                  </a:lnTo>
                  <a:lnTo>
                    <a:pt x="0" y="4120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23" name="Freeform 23"/>
            <p:cNvSpPr/>
            <p:nvPr/>
          </p:nvSpPr>
          <p:spPr>
            <a:xfrm>
              <a:off x="13223858" y="5865198"/>
              <a:ext cx="1279527" cy="1837441"/>
            </a:xfrm>
            <a:custGeom>
              <a:avLst/>
              <a:gdLst/>
              <a:ahLst/>
              <a:cxnLst/>
              <a:rect l="l" t="t" r="r" b="b"/>
              <a:pathLst>
                <a:path w="1279527" h="1837441">
                  <a:moveTo>
                    <a:pt x="0" y="0"/>
                  </a:moveTo>
                  <a:lnTo>
                    <a:pt x="1279527" y="0"/>
                  </a:lnTo>
                  <a:lnTo>
                    <a:pt x="1279527" y="1837441"/>
                  </a:lnTo>
                  <a:lnTo>
                    <a:pt x="0" y="18374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24" name="Freeform 24"/>
            <p:cNvSpPr/>
            <p:nvPr/>
          </p:nvSpPr>
          <p:spPr>
            <a:xfrm rot="-10800000">
              <a:off x="17422849" y="5690117"/>
              <a:ext cx="1279527" cy="1837441"/>
            </a:xfrm>
            <a:custGeom>
              <a:avLst/>
              <a:gdLst/>
              <a:ahLst/>
              <a:cxnLst/>
              <a:rect l="l" t="t" r="r" b="b"/>
              <a:pathLst>
                <a:path w="1279527" h="1837441">
                  <a:moveTo>
                    <a:pt x="0" y="0"/>
                  </a:moveTo>
                  <a:lnTo>
                    <a:pt x="1279527" y="0"/>
                  </a:lnTo>
                  <a:lnTo>
                    <a:pt x="1279527" y="1837440"/>
                  </a:lnTo>
                  <a:lnTo>
                    <a:pt x="0" y="18374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grpSp>
      <p:sp>
        <p:nvSpPr>
          <p:cNvPr id="26" name="Freeform 26"/>
          <p:cNvSpPr/>
          <p:nvPr/>
        </p:nvSpPr>
        <p:spPr>
          <a:xfrm rot="1790096">
            <a:off x="230679" y="8898946"/>
            <a:ext cx="1678180" cy="1374426"/>
          </a:xfrm>
          <a:custGeom>
            <a:avLst/>
            <a:gdLst/>
            <a:ahLst/>
            <a:cxnLst/>
            <a:rect l="l" t="t" r="r" b="b"/>
            <a:pathLst>
              <a:path w="2038653" h="1871854">
                <a:moveTo>
                  <a:pt x="0" y="0"/>
                </a:moveTo>
                <a:lnTo>
                  <a:pt x="2038654" y="0"/>
                </a:lnTo>
                <a:lnTo>
                  <a:pt x="2038654" y="1871855"/>
                </a:lnTo>
                <a:lnTo>
                  <a:pt x="0" y="18718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8" name="TextBox 12">
            <a:extLst>
              <a:ext uri="{FF2B5EF4-FFF2-40B4-BE49-F238E27FC236}">
                <a16:creationId xmlns:a16="http://schemas.microsoft.com/office/drawing/2014/main" id="{589D3717-5327-DDFE-9A63-C9BF8830F86D}"/>
              </a:ext>
            </a:extLst>
          </p:cNvPr>
          <p:cNvSpPr txBox="1"/>
          <p:nvPr/>
        </p:nvSpPr>
        <p:spPr>
          <a:xfrm>
            <a:off x="1371600" y="3687336"/>
            <a:ext cx="15544800" cy="3205301"/>
          </a:xfrm>
          <a:prstGeom prst="rect">
            <a:avLst/>
          </a:prstGeom>
        </p:spPr>
        <p:txBody>
          <a:bodyPr wrap="square" lIns="0" tIns="0" rIns="0" bIns="0" rtlCol="0" anchor="t">
            <a:spAutoFit/>
          </a:bodyPr>
          <a:lstStyle/>
          <a:p>
            <a:pPr algn="ctr">
              <a:lnSpc>
                <a:spcPct val="150000"/>
              </a:lnSpc>
            </a:pPr>
            <a:r>
              <a:rPr lang="en-US" sz="7400" b="1" dirty="0">
                <a:latin typeface="Arial" panose="020B0604020202020204" pitchFamily="34" charset="0"/>
                <a:cs typeface="Arial" panose="020B0604020202020204" pitchFamily="34" charset="0"/>
              </a:rPr>
              <a:t>NHIỆT LIỆT CHÀO MỪNG TẤT CẢ CÁC EM ĐẾN VỚI BÀI HỌC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66"/>
          <p:cNvSpPr/>
          <p:nvPr/>
        </p:nvSpPr>
        <p:spPr>
          <a:xfrm rot="4306895">
            <a:off x="17101884" y="9096904"/>
            <a:ext cx="1153031" cy="904033"/>
          </a:xfrm>
          <a:custGeom>
            <a:avLst/>
            <a:gdLst/>
            <a:ahLst/>
            <a:cxnLst/>
            <a:rect l="l" t="t" r="r" b="b"/>
            <a:pathLst>
              <a:path w="1941406" h="1651960">
                <a:moveTo>
                  <a:pt x="0" y="0"/>
                </a:moveTo>
                <a:lnTo>
                  <a:pt x="1941406" y="0"/>
                </a:lnTo>
                <a:lnTo>
                  <a:pt x="1941406" y="1651960"/>
                </a:lnTo>
                <a:lnTo>
                  <a:pt x="0" y="16519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7" name="Freeform 67"/>
          <p:cNvSpPr/>
          <p:nvPr/>
        </p:nvSpPr>
        <p:spPr>
          <a:xfrm rot="4181401">
            <a:off x="255222" y="-274662"/>
            <a:ext cx="826072" cy="1444385"/>
          </a:xfrm>
          <a:custGeom>
            <a:avLst/>
            <a:gdLst/>
            <a:ahLst/>
            <a:cxnLst/>
            <a:rect l="l" t="t" r="r" b="b"/>
            <a:pathLst>
              <a:path w="1179063" h="2176124">
                <a:moveTo>
                  <a:pt x="0" y="0"/>
                </a:moveTo>
                <a:lnTo>
                  <a:pt x="1179063" y="0"/>
                </a:lnTo>
                <a:lnTo>
                  <a:pt x="1179063" y="2176124"/>
                </a:lnTo>
                <a:lnTo>
                  <a:pt x="0" y="21761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8" name="Freeform 68"/>
          <p:cNvSpPr/>
          <p:nvPr/>
        </p:nvSpPr>
        <p:spPr>
          <a:xfrm rot="584963">
            <a:off x="16960386" y="-2879"/>
            <a:ext cx="1293339" cy="900818"/>
          </a:xfrm>
          <a:custGeom>
            <a:avLst/>
            <a:gdLst/>
            <a:ahLst/>
            <a:cxnLst/>
            <a:rect l="l" t="t" r="r" b="b"/>
            <a:pathLst>
              <a:path w="1770528" h="1625667">
                <a:moveTo>
                  <a:pt x="0" y="0"/>
                </a:moveTo>
                <a:lnTo>
                  <a:pt x="1770529" y="0"/>
                </a:lnTo>
                <a:lnTo>
                  <a:pt x="1770529" y="1625667"/>
                </a:lnTo>
                <a:lnTo>
                  <a:pt x="0" y="16256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A21DD3E7-0697-FACA-FF57-056C2D1FEDEE}"/>
              </a:ext>
            </a:extLst>
          </p:cNvPr>
          <p:cNvGrpSpPr/>
          <p:nvPr/>
        </p:nvGrpSpPr>
        <p:grpSpPr>
          <a:xfrm>
            <a:off x="824948" y="1790700"/>
            <a:ext cx="6096000" cy="7069286"/>
            <a:chOff x="-93592" y="-159754"/>
            <a:chExt cx="6096000" cy="7417838"/>
          </a:xfrm>
        </p:grpSpPr>
        <p:sp>
          <p:nvSpPr>
            <p:cNvPr id="72" name="Rectangle: Rounded Corners 71">
              <a:extLst>
                <a:ext uri="{FF2B5EF4-FFF2-40B4-BE49-F238E27FC236}">
                  <a16:creationId xmlns:a16="http://schemas.microsoft.com/office/drawing/2014/main" id="{E4B0D1AC-BEBE-5682-9FDA-59DEB63E87D7}"/>
                </a:ext>
              </a:extLst>
            </p:cNvPr>
            <p:cNvSpPr/>
            <p:nvPr/>
          </p:nvSpPr>
          <p:spPr>
            <a:xfrm>
              <a:off x="-93592" y="8977"/>
              <a:ext cx="6096000" cy="724910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Chủ đề 6 giúp chúng ta có trách nhiệm giữ gìn, xây dựng và phát triển những giá trị chung của cộng đồng:</a:t>
              </a:r>
              <a:endParaRPr lang="vi-VN" sz="3800">
                <a:solidFill>
                  <a:schemeClr val="tx1"/>
                </a:solidFill>
                <a:latin typeface="Arial" panose="020B0604020202020204" pitchFamily="34" charset="0"/>
                <a:cs typeface="Arial" panose="020B0604020202020204" pitchFamily="34" charset="0"/>
              </a:endParaRPr>
            </a:p>
          </p:txBody>
        </p:sp>
        <p:pic>
          <p:nvPicPr>
            <p:cNvPr id="73" name="Picture 6">
              <a:extLst>
                <a:ext uri="{FF2B5EF4-FFF2-40B4-BE49-F238E27FC236}">
                  <a16:creationId xmlns:a16="http://schemas.microsoft.com/office/drawing/2014/main" id="{60A4A18B-2DF4-1F7D-D4FE-684FD9FA8CB7}"/>
                </a:ext>
              </a:extLst>
            </p:cNvPr>
            <p:cNvPicPr>
              <a:picLocks noChangeAspect="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40805" y="-159754"/>
              <a:ext cx="1427205" cy="1393311"/>
            </a:xfrm>
            <a:prstGeom prst="rect">
              <a:avLst/>
            </a:prstGeom>
          </p:spPr>
        </p:pic>
      </p:grpSp>
      <p:grpSp>
        <p:nvGrpSpPr>
          <p:cNvPr id="74" name="Group 73">
            <a:extLst>
              <a:ext uri="{FF2B5EF4-FFF2-40B4-BE49-F238E27FC236}">
                <a16:creationId xmlns:a16="http://schemas.microsoft.com/office/drawing/2014/main" id="{221533DA-CBAE-A7B2-8468-059FEB1E365A}"/>
              </a:ext>
            </a:extLst>
          </p:cNvPr>
          <p:cNvGrpSpPr/>
          <p:nvPr/>
        </p:nvGrpSpPr>
        <p:grpSpPr>
          <a:xfrm>
            <a:off x="5446400" y="0"/>
            <a:ext cx="7583876" cy="1388058"/>
            <a:chOff x="4834930" y="84191"/>
            <a:chExt cx="7359542" cy="1232175"/>
          </a:xfrm>
        </p:grpSpPr>
        <p:sp>
          <p:nvSpPr>
            <p:cNvPr id="75" name="Round Same Side Corner Rectangle 11">
              <a:extLst>
                <a:ext uri="{FF2B5EF4-FFF2-40B4-BE49-F238E27FC236}">
                  <a16:creationId xmlns:a16="http://schemas.microsoft.com/office/drawing/2014/main" id="{47821951-6AE6-4272-1739-98499740B7F3}"/>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15DCF416-0541-AB0F-6093-E09D7BA57045}"/>
                </a:ext>
              </a:extLst>
            </p:cNvPr>
            <p:cNvSpPr txBox="1"/>
            <p:nvPr/>
          </p:nvSpPr>
          <p:spPr>
            <a:xfrm>
              <a:off x="5313042" y="337067"/>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pic>
        <p:nvPicPr>
          <p:cNvPr id="78" name="Picture 77" descr="A picture containing text&#10;&#10;Description automatically generated">
            <a:extLst>
              <a:ext uri="{FF2B5EF4-FFF2-40B4-BE49-F238E27FC236}">
                <a16:creationId xmlns:a16="http://schemas.microsoft.com/office/drawing/2014/main" id="{5C26201B-6790-E078-656C-BBF311D2B6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2137" y="7810500"/>
            <a:ext cx="2721620" cy="2721620"/>
          </a:xfrm>
          <a:prstGeom prst="rect">
            <a:avLst/>
          </a:prstGeom>
        </p:spPr>
      </p:pic>
      <p:sp>
        <p:nvSpPr>
          <p:cNvPr id="2" name="Speech Bubble: Rectangle with Corners Rounded 1">
            <a:extLst>
              <a:ext uri="{FF2B5EF4-FFF2-40B4-BE49-F238E27FC236}">
                <a16:creationId xmlns:a16="http://schemas.microsoft.com/office/drawing/2014/main" id="{A1AD9DAA-D769-0095-09C0-75A52D0CC83B}"/>
              </a:ext>
            </a:extLst>
          </p:cNvPr>
          <p:cNvSpPr/>
          <p:nvPr/>
        </p:nvSpPr>
        <p:spPr>
          <a:xfrm>
            <a:off x="8382000" y="2171700"/>
            <a:ext cx="9081052" cy="3398126"/>
          </a:xfrm>
          <a:prstGeom prst="wedgeRoundRectCallout">
            <a:avLst>
              <a:gd name="adj1" fmla="val -57480"/>
              <a:gd name="adj2" fmla="val 43842"/>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Đánh giá ý nghĩa của các hoạt động phát triển cộng đồng</a:t>
            </a:r>
            <a:endParaRPr lang="en-US" sz="3600">
              <a:solidFill>
                <a:schemeClr val="tx1"/>
              </a:solidFill>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91CD5606-3DAA-A289-45DB-150B3E1473C9}"/>
              </a:ext>
            </a:extLst>
          </p:cNvPr>
          <p:cNvSpPr/>
          <p:nvPr/>
        </p:nvSpPr>
        <p:spPr>
          <a:xfrm>
            <a:off x="8382000" y="6185540"/>
            <a:ext cx="9081052" cy="3398126"/>
          </a:xfrm>
          <a:prstGeom prst="wedgeRoundRectCallout">
            <a:avLst>
              <a:gd name="adj1" fmla="val -59236"/>
              <a:gd name="adj2" fmla="val -50160"/>
              <a:gd name="adj3" fmla="val 16667"/>
            </a:avLst>
          </a:prstGeom>
          <a:solidFill>
            <a:srgbClr val="FFDDDD"/>
          </a:solidFill>
          <a:ln>
            <a:solidFill>
              <a:srgbClr val="FF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cs typeface="Arial" panose="020B0604020202020204" pitchFamily="34" charset="0"/>
              </a:rPr>
              <a:t>Tự đánh giá kết quả hoạt động</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2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4"/>
          <p:cNvSpPr/>
          <p:nvPr/>
        </p:nvSpPr>
        <p:spPr>
          <a:xfrm>
            <a:off x="17087305" y="190500"/>
            <a:ext cx="1189809" cy="104282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41" name="Picture 6">
            <a:extLst>
              <a:ext uri="{FF2B5EF4-FFF2-40B4-BE49-F238E27FC236}">
                <a16:creationId xmlns:a16="http://schemas.microsoft.com/office/drawing/2014/main" id="{6EA204D1-1839-70B0-1310-83423CAB8C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452">
            <a:off x="559221" y="466338"/>
            <a:ext cx="8771981" cy="9786067"/>
          </a:xfrm>
          <a:prstGeom prst="rect">
            <a:avLst/>
          </a:prstGeom>
        </p:spPr>
      </p:pic>
      <p:grpSp>
        <p:nvGrpSpPr>
          <p:cNvPr id="42" name="Group 41">
            <a:extLst>
              <a:ext uri="{FF2B5EF4-FFF2-40B4-BE49-F238E27FC236}">
                <a16:creationId xmlns:a16="http://schemas.microsoft.com/office/drawing/2014/main" id="{0CA90B06-7272-755F-5438-F253EC7DFFED}"/>
              </a:ext>
            </a:extLst>
          </p:cNvPr>
          <p:cNvGrpSpPr/>
          <p:nvPr/>
        </p:nvGrpSpPr>
        <p:grpSpPr>
          <a:xfrm>
            <a:off x="266668" y="480182"/>
            <a:ext cx="6827420" cy="1157110"/>
            <a:chOff x="203132" y="534842"/>
            <a:chExt cx="6827420" cy="1157110"/>
          </a:xfrm>
        </p:grpSpPr>
        <p:grpSp>
          <p:nvGrpSpPr>
            <p:cNvPr id="43" name="Group 10">
              <a:extLst>
                <a:ext uri="{FF2B5EF4-FFF2-40B4-BE49-F238E27FC236}">
                  <a16:creationId xmlns:a16="http://schemas.microsoft.com/office/drawing/2014/main" id="{32F53109-B30A-960B-5206-EE09AC4527C0}"/>
                </a:ext>
              </a:extLst>
            </p:cNvPr>
            <p:cNvGrpSpPr/>
            <p:nvPr/>
          </p:nvGrpSpPr>
          <p:grpSpPr>
            <a:xfrm rot="-143938">
              <a:off x="203132" y="534842"/>
              <a:ext cx="6827420" cy="1157110"/>
              <a:chOff x="0" y="0"/>
              <a:chExt cx="5761308" cy="848774"/>
            </a:xfrm>
          </p:grpSpPr>
          <p:sp>
            <p:nvSpPr>
              <p:cNvPr id="45" name="Freeform 11">
                <a:extLst>
                  <a:ext uri="{FF2B5EF4-FFF2-40B4-BE49-F238E27FC236}">
                    <a16:creationId xmlns:a16="http://schemas.microsoft.com/office/drawing/2014/main" id="{AD16C2FE-1F56-1F12-0CE4-5F16F0E74842}"/>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grpSp>
        <p:sp>
          <p:nvSpPr>
            <p:cNvPr id="44" name="TextBox 43">
              <a:extLst>
                <a:ext uri="{FF2B5EF4-FFF2-40B4-BE49-F238E27FC236}">
                  <a16:creationId xmlns:a16="http://schemas.microsoft.com/office/drawing/2014/main" id="{2703F40D-E182-2039-1AFD-E51347031520}"/>
                </a:ext>
              </a:extLst>
            </p:cNvPr>
            <p:cNvSpPr txBox="1"/>
            <p:nvPr/>
          </p:nvSpPr>
          <p:spPr>
            <a:xfrm rot="21459337">
              <a:off x="546080" y="800250"/>
              <a:ext cx="6141524" cy="597664"/>
            </a:xfrm>
            <a:prstGeom prst="rect">
              <a:avLst/>
            </a:prstGeom>
          </p:spPr>
          <p:txBody>
            <a:bodyPr wrap="square" lIns="0" tIns="0" rIns="0" bIns="0" rtlCol="0" anchor="t">
              <a:spAutoFit/>
            </a:bodyPr>
            <a:lstStyle/>
            <a:p>
              <a:pPr marL="0" lvl="0" indent="0" algn="ctr">
                <a:lnSpc>
                  <a:spcPts val="5040"/>
                </a:lnSpc>
                <a:spcBef>
                  <a:spcPct val="0"/>
                </a:spcBef>
              </a:pPr>
              <a:r>
                <a:rPr lang="en-US" sz="4000" b="1" spc="179">
                  <a:solidFill>
                    <a:srgbClr val="FFFFFF"/>
                  </a:solidFill>
                  <a:latin typeface="Arial" panose="020B0604020202020204" pitchFamily="34" charset="0"/>
                  <a:cs typeface="Arial" panose="020B0604020202020204" pitchFamily="34" charset="0"/>
                </a:rPr>
                <a:t>Mô tả bức tranh chủ đề</a:t>
              </a:r>
              <a:endParaRPr lang="en-US" sz="4000" b="1" spc="179" dirty="0">
                <a:solidFill>
                  <a:srgbClr val="FFFFFF"/>
                </a:solidFill>
                <a:latin typeface="Arial" panose="020B0604020202020204" pitchFamily="34" charset="0"/>
                <a:cs typeface="Arial" panose="020B0604020202020204" pitchFamily="34" charset="0"/>
              </a:endParaRPr>
            </a:p>
          </p:txBody>
        </p:sp>
      </p:grpSp>
      <p:sp>
        <p:nvSpPr>
          <p:cNvPr id="46" name="Freeform 5">
            <a:extLst>
              <a:ext uri="{FF2B5EF4-FFF2-40B4-BE49-F238E27FC236}">
                <a16:creationId xmlns:a16="http://schemas.microsoft.com/office/drawing/2014/main" id="{786111CA-F312-EAF5-ABEC-BDF78B6360D9}"/>
              </a:ext>
            </a:extLst>
          </p:cNvPr>
          <p:cNvSpPr/>
          <p:nvPr/>
        </p:nvSpPr>
        <p:spPr>
          <a:xfrm>
            <a:off x="9448800" y="2005628"/>
            <a:ext cx="8001000" cy="627574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5D5"/>
          </a:solidFill>
          <a:ln>
            <a:solidFill>
              <a:schemeClr val="tx2">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2ADEA901-1E46-A19E-CBDE-E942F06CB55F}"/>
              </a:ext>
            </a:extLst>
          </p:cNvPr>
          <p:cNvSpPr txBox="1"/>
          <p:nvPr/>
        </p:nvSpPr>
        <p:spPr>
          <a:xfrm>
            <a:off x="9945044" y="3218228"/>
            <a:ext cx="7008512" cy="3850541"/>
          </a:xfrm>
          <a:prstGeom prst="rect">
            <a:avLst/>
          </a:prstGeom>
          <a:noFill/>
        </p:spPr>
        <p:txBody>
          <a:bodyPr wrap="square">
            <a:spAutoFit/>
          </a:bodyPr>
          <a:lstStyle/>
          <a:p>
            <a:pPr algn="just">
              <a:lnSpc>
                <a:spcPct val="150000"/>
              </a:lnSpc>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Các em học sinh tổ chức quyên góp quà tặng cho nhà tình thương, những gia đình có hoàn cảnh khó khăn.</a:t>
            </a:r>
            <a:endParaRPr lang="en-US" sz="4200" dirty="0">
              <a:latin typeface="Arial" panose="020B0604020202020204" pitchFamily="34" charset="0"/>
              <a:cs typeface="Arial" panose="020B0604020202020204" pitchFamily="34" charset="0"/>
            </a:endParaRPr>
          </a:p>
        </p:txBody>
      </p:sp>
      <p:sp>
        <p:nvSpPr>
          <p:cNvPr id="35" name="Freeform 35"/>
          <p:cNvSpPr/>
          <p:nvPr/>
        </p:nvSpPr>
        <p:spPr>
          <a:xfrm rot="584963">
            <a:off x="15814035" y="7730134"/>
            <a:ext cx="1770528" cy="1625667"/>
          </a:xfrm>
          <a:custGeom>
            <a:avLst/>
            <a:gdLst/>
            <a:ahLst/>
            <a:cxnLst/>
            <a:rect l="l" t="t" r="r" b="b"/>
            <a:pathLst>
              <a:path w="1770528" h="1625667">
                <a:moveTo>
                  <a:pt x="0" y="0"/>
                </a:moveTo>
                <a:lnTo>
                  <a:pt x="1770528" y="0"/>
                </a:lnTo>
                <a:lnTo>
                  <a:pt x="1770528" y="1625667"/>
                </a:lnTo>
                <a:lnTo>
                  <a:pt x="0" y="16256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0BCA6740-0777-3F20-049A-25B6268BDC24}"/>
              </a:ext>
            </a:extLst>
          </p:cNvPr>
          <p:cNvGrpSpPr/>
          <p:nvPr/>
        </p:nvGrpSpPr>
        <p:grpSpPr>
          <a:xfrm>
            <a:off x="956203" y="2821985"/>
            <a:ext cx="7059875" cy="5355349"/>
            <a:chOff x="956203" y="2821985"/>
            <a:chExt cx="7059875" cy="5355349"/>
          </a:xfrm>
        </p:grpSpPr>
        <p:pic>
          <p:nvPicPr>
            <p:cNvPr id="53" name="Picture 52" descr="A group of people standing outside a building&#10;&#10;Description automatically generated">
              <a:extLst>
                <a:ext uri="{FF2B5EF4-FFF2-40B4-BE49-F238E27FC236}">
                  <a16:creationId xmlns:a16="http://schemas.microsoft.com/office/drawing/2014/main" id="{16A5A3E8-6068-957A-4AA8-15C1588338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203" y="3171068"/>
              <a:ext cx="7059875" cy="50062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2" name="Picture 2" descr="Push pin ">
              <a:extLst>
                <a:ext uri="{FF2B5EF4-FFF2-40B4-BE49-F238E27FC236}">
                  <a16:creationId xmlns:a16="http://schemas.microsoft.com/office/drawing/2014/main" id="{2FFBE2B8-46DE-D8B7-B48F-6C5B9F44D5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271260">
              <a:off x="4044460" y="2821985"/>
              <a:ext cx="698163" cy="69816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2"/>
          <p:cNvSpPr/>
          <p:nvPr/>
        </p:nvSpPr>
        <p:spPr>
          <a:xfrm rot="4306895">
            <a:off x="17173882" y="148482"/>
            <a:ext cx="1017519" cy="974088"/>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4" name="Freeform 34"/>
          <p:cNvSpPr/>
          <p:nvPr/>
        </p:nvSpPr>
        <p:spPr>
          <a:xfrm rot="6406531">
            <a:off x="187389" y="9059727"/>
            <a:ext cx="870646" cy="1515846"/>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6" name="Freeform 3">
            <a:extLst>
              <a:ext uri="{FF2B5EF4-FFF2-40B4-BE49-F238E27FC236}">
                <a16:creationId xmlns:a16="http://schemas.microsoft.com/office/drawing/2014/main" id="{EE8B2B1C-BC91-AB6C-BC53-E3F8DFB223EE}"/>
              </a:ext>
            </a:extLst>
          </p:cNvPr>
          <p:cNvSpPr/>
          <p:nvPr/>
        </p:nvSpPr>
        <p:spPr>
          <a:xfrm>
            <a:off x="636813" y="2563284"/>
            <a:ext cx="17068800" cy="7188468"/>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BEF616D-4EE4-6055-B3C6-0B52F8903A72}"/>
              </a:ext>
            </a:extLst>
          </p:cNvPr>
          <p:cNvSpPr txBox="1"/>
          <p:nvPr/>
        </p:nvSpPr>
        <p:spPr>
          <a:xfrm>
            <a:off x="6457121" y="3095462"/>
            <a:ext cx="10561869" cy="612411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Các mục tiêu của chủ đề không chỉ thực hiện trong giờ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Hoạt động giáo dục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mà còn được rèn luyện trong các giờ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Sinh hoạt lớp</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Sinh hoạt dưới cờ</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và hoạt động ngoại khóa khác. </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Các em cần tham gia đầy đủ, tích cực vào các hoạt động tập thể và vận dụng rèn luyện vào cuộc sống</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
        <p:nvSpPr>
          <p:cNvPr id="38" name="Line Callout 1 (Border and Accent Bar) 3">
            <a:extLst>
              <a:ext uri="{FF2B5EF4-FFF2-40B4-BE49-F238E27FC236}">
                <a16:creationId xmlns:a16="http://schemas.microsoft.com/office/drawing/2014/main" id="{DDCB3A49-F359-4BCF-EF45-B9AB3E896CED}"/>
              </a:ext>
            </a:extLst>
          </p:cNvPr>
          <p:cNvSpPr/>
          <p:nvPr/>
        </p:nvSpPr>
        <p:spPr>
          <a:xfrm>
            <a:off x="381000" y="535248"/>
            <a:ext cx="12649200" cy="1484052"/>
          </a:xfrm>
          <a:prstGeom prst="accentBorderCallout1">
            <a:avLst>
              <a:gd name="adj1" fmla="val 18750"/>
              <a:gd name="adj2" fmla="val -3127"/>
              <a:gd name="adj3" fmla="val 17954"/>
              <a:gd name="adj4" fmla="val -17509"/>
            </a:avLst>
          </a:prstGeom>
          <a:solidFill>
            <a:srgbClr val="E4EAFC"/>
          </a:solidFill>
          <a:ln>
            <a:solidFill>
              <a:schemeClr val="accent4">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2">
                    <a:lumMod val="50000"/>
                  </a:schemeClr>
                </a:solidFill>
                <a:latin typeface="Arial" panose="020B0604020202020204" pitchFamily="34" charset="0"/>
                <a:cs typeface="Arial" panose="020B0604020202020204" pitchFamily="34" charset="0"/>
              </a:rPr>
              <a:t>Định hướng </a:t>
            </a:r>
            <a:r>
              <a:rPr lang="en-US" sz="4400" b="1">
                <a:solidFill>
                  <a:schemeClr val="tx2">
                    <a:lumMod val="50000"/>
                  </a:schemeClr>
                </a:solidFill>
                <a:latin typeface="Arial" panose="020B0604020202020204" pitchFamily="34" charset="0"/>
                <a:cs typeface="Arial" panose="020B0604020202020204" pitchFamily="34" charset="0"/>
              </a:rPr>
              <a:t>nội dung của</a:t>
            </a:r>
            <a:r>
              <a:rPr lang="vi-VN" sz="4400" b="1">
                <a:solidFill>
                  <a:schemeClr val="tx2">
                    <a:lumMod val="50000"/>
                  </a:schemeClr>
                </a:solidFill>
                <a:latin typeface="Arial" panose="020B0604020202020204" pitchFamily="34" charset="0"/>
                <a:cs typeface="Arial" panose="020B0604020202020204" pitchFamily="34" charset="0"/>
              </a:rPr>
              <a:t> </a:t>
            </a:r>
            <a:r>
              <a:rPr lang="en-US" sz="4400" b="1">
                <a:solidFill>
                  <a:schemeClr val="tx2">
                    <a:lumMod val="50000"/>
                  </a:schemeClr>
                </a:solidFill>
                <a:latin typeface="Arial" panose="020B0604020202020204" pitchFamily="34" charset="0"/>
                <a:cs typeface="Arial" panose="020B0604020202020204" pitchFamily="34" charset="0"/>
              </a:rPr>
              <a:t>C</a:t>
            </a:r>
            <a:r>
              <a:rPr lang="vi-VN" sz="4400" b="1">
                <a:solidFill>
                  <a:schemeClr val="tx2">
                    <a:lumMod val="50000"/>
                  </a:schemeClr>
                </a:solidFill>
                <a:latin typeface="Arial" panose="020B0604020202020204" pitchFamily="34" charset="0"/>
                <a:cs typeface="Arial" panose="020B0604020202020204" pitchFamily="34" charset="0"/>
              </a:rPr>
              <a:t>hủ đề</a:t>
            </a:r>
            <a:r>
              <a:rPr lang="en-US" sz="4400" b="1">
                <a:solidFill>
                  <a:schemeClr val="tx2">
                    <a:lumMod val="50000"/>
                  </a:schemeClr>
                </a:solidFill>
                <a:latin typeface="Arial" panose="020B0604020202020204" pitchFamily="34" charset="0"/>
                <a:cs typeface="Arial" panose="020B0604020202020204" pitchFamily="34" charset="0"/>
              </a:rPr>
              <a:t> 6</a:t>
            </a:r>
            <a:endParaRPr lang="en-US" sz="4400" b="1" i="1" dirty="0">
              <a:solidFill>
                <a:schemeClr val="tx2">
                  <a:lumMod val="50000"/>
                </a:schemeClr>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16CED6CE-AFE1-0227-27F7-0286FA40994B}"/>
              </a:ext>
            </a:extLst>
          </p:cNvPr>
          <p:cNvGrpSpPr/>
          <p:nvPr/>
        </p:nvGrpSpPr>
        <p:grpSpPr>
          <a:xfrm>
            <a:off x="1301667" y="4230536"/>
            <a:ext cx="4658507" cy="3853963"/>
            <a:chOff x="1301667" y="4230536"/>
            <a:chExt cx="4658507" cy="3853963"/>
          </a:xfrm>
        </p:grpSpPr>
        <p:grpSp>
          <p:nvGrpSpPr>
            <p:cNvPr id="40" name="Group 8">
              <a:extLst>
                <a:ext uri="{FF2B5EF4-FFF2-40B4-BE49-F238E27FC236}">
                  <a16:creationId xmlns:a16="http://schemas.microsoft.com/office/drawing/2014/main" id="{9263EEAB-11AE-EE29-BAC7-143ADD353BE4}"/>
                </a:ext>
              </a:extLst>
            </p:cNvPr>
            <p:cNvGrpSpPr/>
            <p:nvPr/>
          </p:nvGrpSpPr>
          <p:grpSpPr>
            <a:xfrm>
              <a:off x="1301667" y="4230536"/>
              <a:ext cx="4658507" cy="3853963"/>
              <a:chOff x="0" y="0"/>
              <a:chExt cx="1100661" cy="893945"/>
            </a:xfrm>
          </p:grpSpPr>
          <p:sp>
            <p:nvSpPr>
              <p:cNvPr id="42" name="Freeform 9">
                <a:extLst>
                  <a:ext uri="{FF2B5EF4-FFF2-40B4-BE49-F238E27FC236}">
                    <a16:creationId xmlns:a16="http://schemas.microsoft.com/office/drawing/2014/main" id="{1B15B617-14FB-2F70-7A9B-6529C224A959}"/>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43" name="TextBox 10">
                <a:extLst>
                  <a:ext uri="{FF2B5EF4-FFF2-40B4-BE49-F238E27FC236}">
                    <a16:creationId xmlns:a16="http://schemas.microsoft.com/office/drawing/2014/main" id="{501BFD14-EC5F-87A2-FBE1-4E5D24BD5DCA}"/>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41" name="Picture 10">
              <a:extLst>
                <a:ext uri="{FF2B5EF4-FFF2-40B4-BE49-F238E27FC236}">
                  <a16:creationId xmlns:a16="http://schemas.microsoft.com/office/drawing/2014/main" id="{E395E6D1-E030-9808-D494-8EE91350D79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78929" y="5132614"/>
              <a:ext cx="3103982" cy="2498706"/>
            </a:xfrm>
            <a:prstGeom prst="rect">
              <a:avLst/>
            </a:prstGeom>
          </p:spPr>
        </p:pic>
      </p:grpSp>
      <p:sp>
        <p:nvSpPr>
          <p:cNvPr id="44" name="Freeform 5">
            <a:extLst>
              <a:ext uri="{FF2B5EF4-FFF2-40B4-BE49-F238E27FC236}">
                <a16:creationId xmlns:a16="http://schemas.microsoft.com/office/drawing/2014/main" id="{547A5E22-246E-A7BC-BC10-1A14FF266989}"/>
              </a:ext>
            </a:extLst>
          </p:cNvPr>
          <p:cNvSpPr/>
          <p:nvPr/>
        </p:nvSpPr>
        <p:spPr>
          <a:xfrm>
            <a:off x="16630957" y="8523512"/>
            <a:ext cx="1020230" cy="1752601"/>
          </a:xfrm>
          <a:custGeom>
            <a:avLst/>
            <a:gdLst/>
            <a:ahLst/>
            <a:cxnLst/>
            <a:rect l="l" t="t" r="r" b="b"/>
            <a:pathLst>
              <a:path w="609563" h="1708382">
                <a:moveTo>
                  <a:pt x="0" y="0"/>
                </a:moveTo>
                <a:lnTo>
                  <a:pt x="609563" y="0"/>
                </a:lnTo>
                <a:lnTo>
                  <a:pt x="609563" y="1708382"/>
                </a:lnTo>
                <a:lnTo>
                  <a:pt x="0" y="1708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par>
                                <p:cTn id="11" presetID="22" presetClass="entr" presetSubtype="4"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down)">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7">
                                            <p:txEl>
                                              <p:pRg st="0" end="0"/>
                                            </p:txEl>
                                          </p:spTgt>
                                        </p:tgtEl>
                                        <p:attrNameLst>
                                          <p:attrName>style.visibility</p:attrName>
                                        </p:attrNameLst>
                                      </p:cBhvr>
                                      <p:to>
                                        <p:strVal val="visible"/>
                                      </p:to>
                                    </p:set>
                                    <p:animEffect transition="in" filter="wipe(right)">
                                      <p:cBhvr>
                                        <p:cTn id="18" dur="500"/>
                                        <p:tgtEl>
                                          <p:spTgt spid="37">
                                            <p:txEl>
                                              <p:pRg st="0" end="0"/>
                                            </p:txEl>
                                          </p:spTgt>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37">
                                            <p:txEl>
                                              <p:pRg st="1" end="1"/>
                                            </p:txEl>
                                          </p:spTgt>
                                        </p:tgtEl>
                                        <p:attrNameLst>
                                          <p:attrName>style.visibility</p:attrName>
                                        </p:attrNameLst>
                                      </p:cBhvr>
                                      <p:to>
                                        <p:strVal val="visible"/>
                                      </p:to>
                                    </p:set>
                                    <p:animEffect transition="in" filter="wipe(right)">
                                      <p:cBhvr>
                                        <p:cTn id="22"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a:extLst>
              <a:ext uri="{FF2B5EF4-FFF2-40B4-BE49-F238E27FC236}">
                <a16:creationId xmlns:a16="http://schemas.microsoft.com/office/drawing/2014/main" id="{C38B58EC-D0A4-91B0-84FE-CDEC4AE4D6F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26155">
            <a:off x="5105884" y="-3286583"/>
            <a:ext cx="8076231" cy="16860166"/>
          </a:xfrm>
          <a:prstGeom prst="rect">
            <a:avLst/>
          </a:prstGeom>
        </p:spPr>
      </p:pic>
      <p:sp>
        <p:nvSpPr>
          <p:cNvPr id="63" name="TextBox 9">
            <a:extLst>
              <a:ext uri="{FF2B5EF4-FFF2-40B4-BE49-F238E27FC236}">
                <a16:creationId xmlns:a16="http://schemas.microsoft.com/office/drawing/2014/main" id="{F287F8B8-B0AC-2AC9-7D14-16432397A477}"/>
              </a:ext>
            </a:extLst>
          </p:cNvPr>
          <p:cNvSpPr txBox="1"/>
          <p:nvPr/>
        </p:nvSpPr>
        <p:spPr>
          <a:xfrm>
            <a:off x="1386999" y="2447902"/>
            <a:ext cx="15514000" cy="4994381"/>
          </a:xfrm>
          <a:prstGeom prst="rect">
            <a:avLst/>
          </a:prstGeom>
        </p:spPr>
        <p:txBody>
          <a:bodyPr wrap="square" lIns="0" tIns="0" rIns="0" bIns="0" rtlCol="0" anchor="t">
            <a:spAutoFit/>
          </a:bodyPr>
          <a:lstStyle/>
          <a:p>
            <a:pPr algn="ctr">
              <a:lnSpc>
                <a:spcPct val="150000"/>
              </a:lnSpc>
            </a:pPr>
            <a:r>
              <a:rPr lang="en-US" sz="7000" b="1">
                <a:solidFill>
                  <a:schemeClr val="tx2">
                    <a:lumMod val="50000"/>
                  </a:schemeClr>
                </a:solidFill>
                <a:latin typeface="Arial" panose="020B0604020202020204" pitchFamily="34" charset="0"/>
                <a:cs typeface="Arial" panose="020B0604020202020204" pitchFamily="34" charset="0"/>
              </a:rPr>
              <a:t>Hoạt động giáo dục theo chủ đề</a:t>
            </a:r>
          </a:p>
          <a:p>
            <a:pPr algn="ctr">
              <a:lnSpc>
                <a:spcPct val="150000"/>
              </a:lnSpc>
            </a:pPr>
            <a:r>
              <a:rPr lang="en-US" sz="7800" b="1">
                <a:solidFill>
                  <a:srgbClr val="C00000"/>
                </a:solidFill>
                <a:latin typeface="Arial" panose="020B0604020202020204" pitchFamily="34" charset="0"/>
                <a:cs typeface="Arial" panose="020B0604020202020204" pitchFamily="34" charset="0"/>
              </a:rPr>
              <a:t>Chủ đề 6: Thực hiện trách nhiệm với cộng đồng</a:t>
            </a:r>
            <a:endParaRPr lang="vi-VN" sz="7800" b="1">
              <a:solidFill>
                <a:srgbClr val="C00000"/>
              </a:solidFill>
              <a:latin typeface="Arial" panose="020B0604020202020204" pitchFamily="34" charset="0"/>
              <a:cs typeface="Arial" panose="020B0604020202020204" pitchFamily="34" charset="0"/>
            </a:endParaRPr>
          </a:p>
        </p:txBody>
      </p:sp>
      <p:pic>
        <p:nvPicPr>
          <p:cNvPr id="64" name="Picture 5">
            <a:extLst>
              <a:ext uri="{FF2B5EF4-FFF2-40B4-BE49-F238E27FC236}">
                <a16:creationId xmlns:a16="http://schemas.microsoft.com/office/drawing/2014/main" id="{52E11694-2163-A206-67E4-BCC6B6300A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03950" y="7790544"/>
            <a:ext cx="10080099" cy="2746827"/>
          </a:xfrm>
          <a:prstGeom prst="rect">
            <a:avLst/>
          </a:prstGeom>
        </p:spPr>
      </p:pic>
      <p:sp>
        <p:nvSpPr>
          <p:cNvPr id="61" name="Freeform 61"/>
          <p:cNvSpPr/>
          <p:nvPr/>
        </p:nvSpPr>
        <p:spPr>
          <a:xfrm rot="6406531">
            <a:off x="16577982" y="7627340"/>
            <a:ext cx="1065890" cy="1480380"/>
          </a:xfrm>
          <a:custGeom>
            <a:avLst/>
            <a:gdLst/>
            <a:ahLst/>
            <a:cxnLst/>
            <a:rect l="l" t="t" r="r" b="b"/>
            <a:pathLst>
              <a:path w="1435300" h="2649043">
                <a:moveTo>
                  <a:pt x="0" y="0"/>
                </a:moveTo>
                <a:lnTo>
                  <a:pt x="1435300" y="0"/>
                </a:lnTo>
                <a:lnTo>
                  <a:pt x="1435300" y="2649043"/>
                </a:lnTo>
                <a:lnTo>
                  <a:pt x="0" y="26490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9" name="Freeform 59"/>
          <p:cNvSpPr/>
          <p:nvPr/>
        </p:nvSpPr>
        <p:spPr>
          <a:xfrm rot="-646527">
            <a:off x="306945" y="522055"/>
            <a:ext cx="1536038" cy="1798110"/>
          </a:xfrm>
          <a:custGeom>
            <a:avLst/>
            <a:gdLst/>
            <a:ahLst/>
            <a:cxnLst/>
            <a:rect l="l" t="t" r="r" b="b"/>
            <a:pathLst>
              <a:path w="2282840" h="2253785">
                <a:moveTo>
                  <a:pt x="0" y="0"/>
                </a:moveTo>
                <a:lnTo>
                  <a:pt x="2282840" y="0"/>
                </a:lnTo>
                <a:lnTo>
                  <a:pt x="2282840" y="2253786"/>
                </a:lnTo>
                <a:lnTo>
                  <a:pt x="0" y="22537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0" name="Freeform 60"/>
          <p:cNvSpPr/>
          <p:nvPr/>
        </p:nvSpPr>
        <p:spPr>
          <a:xfrm rot="4306895">
            <a:off x="16201793" y="631297"/>
            <a:ext cx="1642043" cy="1579626"/>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randombar(horizontal)">
                                      <p:cBhvr>
                                        <p:cTn id="7" dur="5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3">
                                            <p:txEl>
                                              <p:pRg st="1" end="1"/>
                                            </p:txEl>
                                          </p:spTgt>
                                        </p:tgtEl>
                                        <p:attrNameLst>
                                          <p:attrName>style.visibility</p:attrName>
                                        </p:attrNameLst>
                                      </p:cBhvr>
                                      <p:to>
                                        <p:strVal val="visible"/>
                                      </p:to>
                                    </p:set>
                                    <p:animEffect transition="in" filter="barn(inVertical)">
                                      <p:cBhvr>
                                        <p:cTn id="12" dur="500"/>
                                        <p:tgtEl>
                                          <p:spTgt spid="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rot="4306895">
            <a:off x="16808757" y="-61606"/>
            <a:ext cx="1138280" cy="1541614"/>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0"/>
          <p:cNvSpPr/>
          <p:nvPr/>
        </p:nvSpPr>
        <p:spPr>
          <a:xfrm rot="6406531">
            <a:off x="505002" y="-240161"/>
            <a:ext cx="629781" cy="1522824"/>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7" name="Group 36">
            <a:extLst>
              <a:ext uri="{FF2B5EF4-FFF2-40B4-BE49-F238E27FC236}">
                <a16:creationId xmlns:a16="http://schemas.microsoft.com/office/drawing/2014/main" id="{8FAAA1C7-5ADE-9157-04D9-7EAD9CBE53AE}"/>
              </a:ext>
            </a:extLst>
          </p:cNvPr>
          <p:cNvGrpSpPr/>
          <p:nvPr/>
        </p:nvGrpSpPr>
        <p:grpSpPr>
          <a:xfrm>
            <a:off x="653785" y="2366106"/>
            <a:ext cx="8058604" cy="3411800"/>
            <a:chOff x="593053" y="1889100"/>
            <a:chExt cx="8058604" cy="3411800"/>
          </a:xfrm>
        </p:grpSpPr>
        <p:sp>
          <p:nvSpPr>
            <p:cNvPr id="38" name="Freeform 7">
              <a:extLst>
                <a:ext uri="{FF2B5EF4-FFF2-40B4-BE49-F238E27FC236}">
                  <a16:creationId xmlns:a16="http://schemas.microsoft.com/office/drawing/2014/main" id="{970C0B25-8234-D646-E528-BFC77C67815F}"/>
                </a:ext>
              </a:extLst>
            </p:cNvPr>
            <p:cNvSpPr/>
            <p:nvPr/>
          </p:nvSpPr>
          <p:spPr>
            <a:xfrm>
              <a:off x="593053" y="1889100"/>
              <a:ext cx="8058604" cy="3411800"/>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39" name="TextBox 38">
              <a:extLst>
                <a:ext uri="{FF2B5EF4-FFF2-40B4-BE49-F238E27FC236}">
                  <a16:creationId xmlns:a16="http://schemas.microsoft.com/office/drawing/2014/main" id="{14F55EEE-367C-E621-0672-736DEE245723}"/>
                </a:ext>
              </a:extLst>
            </p:cNvPr>
            <p:cNvSpPr txBox="1"/>
            <p:nvPr/>
          </p:nvSpPr>
          <p:spPr>
            <a:xfrm>
              <a:off x="917077" y="2218433"/>
              <a:ext cx="7410556"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1: </a:t>
              </a:r>
            </a:p>
            <a:p>
              <a:pPr algn="ct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Tìm hiểu trách nhiệm của bản thân với cộng đồng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C1D5411A-006F-2864-BEF6-B6C4254DD7D4}"/>
              </a:ext>
            </a:extLst>
          </p:cNvPr>
          <p:cNvGrpSpPr/>
          <p:nvPr/>
        </p:nvGrpSpPr>
        <p:grpSpPr>
          <a:xfrm>
            <a:off x="9236584" y="2363665"/>
            <a:ext cx="8397631" cy="3411800"/>
            <a:chOff x="8935861" y="2543079"/>
            <a:chExt cx="8397631" cy="3411800"/>
          </a:xfrm>
        </p:grpSpPr>
        <p:sp>
          <p:nvSpPr>
            <p:cNvPr id="41" name="Freeform 7">
              <a:extLst>
                <a:ext uri="{FF2B5EF4-FFF2-40B4-BE49-F238E27FC236}">
                  <a16:creationId xmlns:a16="http://schemas.microsoft.com/office/drawing/2014/main" id="{76755260-EB45-6C73-EBD4-C64029FF41D7}"/>
                </a:ext>
              </a:extLst>
            </p:cNvPr>
            <p:cNvSpPr/>
            <p:nvPr/>
          </p:nvSpPr>
          <p:spPr>
            <a:xfrm>
              <a:off x="8935861" y="2543079"/>
              <a:ext cx="8397631" cy="3411800"/>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42" name="TextBox 11">
              <a:extLst>
                <a:ext uri="{FF2B5EF4-FFF2-40B4-BE49-F238E27FC236}">
                  <a16:creationId xmlns:a16="http://schemas.microsoft.com/office/drawing/2014/main" id="{C56AB91E-BDBD-78CB-1696-E06D44C2FE1F}"/>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43" name="TextBox 42">
              <a:extLst>
                <a:ext uri="{FF2B5EF4-FFF2-40B4-BE49-F238E27FC236}">
                  <a16:creationId xmlns:a16="http://schemas.microsoft.com/office/drawing/2014/main" id="{2C433F2F-0343-61AA-0BAC-D881C1934B4E}"/>
                </a:ext>
              </a:extLst>
            </p:cNvPr>
            <p:cNvSpPr txBox="1"/>
            <p:nvPr/>
          </p:nvSpPr>
          <p:spPr>
            <a:xfrm>
              <a:off x="9470038" y="2872411"/>
              <a:ext cx="7494058"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2: </a:t>
              </a:r>
              <a:r>
                <a:rPr lang="vi-VN" sz="4000">
                  <a:effectLst/>
                  <a:latin typeface="Arial" panose="020B0604020202020204" pitchFamily="34" charset="0"/>
                  <a:ea typeface="Calibri" panose="020F0502020204030204" pitchFamily="34" charset="0"/>
                  <a:cs typeface="Arial" panose="020B0604020202020204" pitchFamily="34" charset="0"/>
                </a:rPr>
                <a:t>Thể hiện hành vi văn minh nơi công cộng và trách nhiệm với cộng đồng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1A33A363-77D7-4C11-FA9A-4CBA13C19DE0}"/>
              </a:ext>
            </a:extLst>
          </p:cNvPr>
          <p:cNvGrpSpPr/>
          <p:nvPr/>
        </p:nvGrpSpPr>
        <p:grpSpPr>
          <a:xfrm>
            <a:off x="3764530" y="0"/>
            <a:ext cx="10758940" cy="1735078"/>
            <a:chOff x="3677277" y="831974"/>
            <a:chExt cx="10758940" cy="1735078"/>
          </a:xfrm>
        </p:grpSpPr>
        <p:sp>
          <p:nvSpPr>
            <p:cNvPr id="45" name="Freeform 3">
              <a:extLst>
                <a:ext uri="{FF2B5EF4-FFF2-40B4-BE49-F238E27FC236}">
                  <a16:creationId xmlns:a16="http://schemas.microsoft.com/office/drawing/2014/main" id="{4E501141-7387-CB26-EEBC-B883DB0E3296}"/>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r:embed="rId7"/>
                  </a:ext>
                </a:extLst>
              </a:blip>
              <a:stretch>
                <a:fillRect t="-34305" b="-32863"/>
              </a:stretch>
            </a:blipFill>
          </p:spPr>
          <p:txBody>
            <a:bodyPr/>
            <a:lstStyle/>
            <a:p>
              <a:endParaRPr lang="en-US"/>
            </a:p>
          </p:txBody>
        </p:sp>
        <p:sp>
          <p:nvSpPr>
            <p:cNvPr id="46" name="TextBox 45">
              <a:extLst>
                <a:ext uri="{FF2B5EF4-FFF2-40B4-BE49-F238E27FC236}">
                  <a16:creationId xmlns:a16="http://schemas.microsoft.com/office/drawing/2014/main" id="{7D49380D-036C-FE16-F0A2-0150CC7B770F}"/>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5D5BF3FE-D427-5058-7B37-C23929B79446}"/>
              </a:ext>
            </a:extLst>
          </p:cNvPr>
          <p:cNvGrpSpPr/>
          <p:nvPr/>
        </p:nvGrpSpPr>
        <p:grpSpPr>
          <a:xfrm>
            <a:off x="653785" y="6169263"/>
            <a:ext cx="8030803" cy="3546236"/>
            <a:chOff x="620854" y="2244226"/>
            <a:chExt cx="8030803" cy="3546236"/>
          </a:xfrm>
        </p:grpSpPr>
        <p:sp>
          <p:nvSpPr>
            <p:cNvPr id="48" name="Freeform 7">
              <a:extLst>
                <a:ext uri="{FF2B5EF4-FFF2-40B4-BE49-F238E27FC236}">
                  <a16:creationId xmlns:a16="http://schemas.microsoft.com/office/drawing/2014/main" id="{920D759B-EBC8-3436-B145-B316429E7887}"/>
                </a:ext>
              </a:extLst>
            </p:cNvPr>
            <p:cNvSpPr/>
            <p:nvPr/>
          </p:nvSpPr>
          <p:spPr>
            <a:xfrm>
              <a:off x="620854" y="2244226"/>
              <a:ext cx="8030803" cy="3546236"/>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49" name="TextBox 48">
              <a:extLst>
                <a:ext uri="{FF2B5EF4-FFF2-40B4-BE49-F238E27FC236}">
                  <a16:creationId xmlns:a16="http://schemas.microsoft.com/office/drawing/2014/main" id="{30AA3EE9-5C79-C699-FE68-23CE6D9B5119}"/>
                </a:ext>
              </a:extLst>
            </p:cNvPr>
            <p:cNvSpPr txBox="1"/>
            <p:nvPr/>
          </p:nvSpPr>
          <p:spPr>
            <a:xfrm>
              <a:off x="741239" y="2575997"/>
              <a:ext cx="7817834"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3: </a:t>
              </a:r>
              <a:r>
                <a:rPr lang="vi-VN" sz="4000">
                  <a:effectLst/>
                  <a:latin typeface="Arial" panose="020B0604020202020204" pitchFamily="34" charset="0"/>
                  <a:ea typeface="Calibri" panose="020F0502020204030204" pitchFamily="34" charset="0"/>
                  <a:cs typeface="Arial" panose="020B0604020202020204" pitchFamily="34" charset="0"/>
                </a:rPr>
                <a:t>Xây dựng và phát triển các mối quan hệ với cá nhân và tổ chức trong cộng đồng </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30AA75B7-17CE-2F4F-4F19-9E565AB4D4DB}"/>
              </a:ext>
            </a:extLst>
          </p:cNvPr>
          <p:cNvGrpSpPr/>
          <p:nvPr/>
        </p:nvGrpSpPr>
        <p:grpSpPr>
          <a:xfrm>
            <a:off x="9236584" y="6169263"/>
            <a:ext cx="8397631" cy="3546237"/>
            <a:chOff x="8935861" y="2898203"/>
            <a:chExt cx="8397631" cy="3546237"/>
          </a:xfrm>
        </p:grpSpPr>
        <p:sp>
          <p:nvSpPr>
            <p:cNvPr id="51" name="Freeform 7">
              <a:extLst>
                <a:ext uri="{FF2B5EF4-FFF2-40B4-BE49-F238E27FC236}">
                  <a16:creationId xmlns:a16="http://schemas.microsoft.com/office/drawing/2014/main" id="{82946E40-4CF2-5A95-BFC8-570B79F34C25}"/>
                </a:ext>
              </a:extLst>
            </p:cNvPr>
            <p:cNvSpPr/>
            <p:nvPr/>
          </p:nvSpPr>
          <p:spPr>
            <a:xfrm>
              <a:off x="8935861" y="2898203"/>
              <a:ext cx="8397631" cy="3546237"/>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52" name="TextBox 11">
              <a:extLst>
                <a:ext uri="{FF2B5EF4-FFF2-40B4-BE49-F238E27FC236}">
                  <a16:creationId xmlns:a16="http://schemas.microsoft.com/office/drawing/2014/main" id="{118B1110-1797-A792-BDDC-82B236BBE6BF}"/>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53" name="TextBox 52">
              <a:extLst>
                <a:ext uri="{FF2B5EF4-FFF2-40B4-BE49-F238E27FC236}">
                  <a16:creationId xmlns:a16="http://schemas.microsoft.com/office/drawing/2014/main" id="{F44BB12C-20A9-F93D-0119-455C10E90C97}"/>
                </a:ext>
              </a:extLst>
            </p:cNvPr>
            <p:cNvSpPr txBox="1"/>
            <p:nvPr/>
          </p:nvSpPr>
          <p:spPr>
            <a:xfrm>
              <a:off x="9025276" y="3229975"/>
              <a:ext cx="8218800"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4: </a:t>
              </a:r>
              <a:r>
                <a:rPr lang="vi-VN" sz="4000">
                  <a:effectLst/>
                  <a:latin typeface="Arial" panose="020B0604020202020204" pitchFamily="34" charset="0"/>
                  <a:ea typeface="Calibri" panose="020F0502020204030204" pitchFamily="34" charset="0"/>
                  <a:cs typeface="Arial" panose="020B0604020202020204" pitchFamily="34" charset="0"/>
                </a:rPr>
                <a:t>Xây dựng và thực hiện kế hoạch truyền thông trong cộng đồng về văn hóa mạng xã hội</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1+#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0-#ppt_w/2"/>
                                          </p:val>
                                        </p:tav>
                                        <p:tav tm="100000">
                                          <p:val>
                                            <p:strVal val="#ppt_x"/>
                                          </p:val>
                                        </p:tav>
                                      </p:tavLst>
                                    </p:anim>
                                    <p:anim calcmode="lin" valueType="num">
                                      <p:cBhvr additive="base">
                                        <p:cTn id="20"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1+#ppt_w/2"/>
                                          </p:val>
                                        </p:tav>
                                        <p:tav tm="100000">
                                          <p:val>
                                            <p:strVal val="#ppt_x"/>
                                          </p:val>
                                        </p:tav>
                                      </p:tavLst>
                                    </p:anim>
                                    <p:anim calcmode="lin" valueType="num">
                                      <p:cBhvr additive="base">
                                        <p:cTn id="26"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rot="4306895">
            <a:off x="16808757" y="-61606"/>
            <a:ext cx="1138280" cy="1541614"/>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0"/>
          <p:cNvSpPr/>
          <p:nvPr/>
        </p:nvSpPr>
        <p:spPr>
          <a:xfrm rot="6406531">
            <a:off x="505002" y="-240161"/>
            <a:ext cx="629781" cy="1522824"/>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7" name="Group 36">
            <a:extLst>
              <a:ext uri="{FF2B5EF4-FFF2-40B4-BE49-F238E27FC236}">
                <a16:creationId xmlns:a16="http://schemas.microsoft.com/office/drawing/2014/main" id="{8FAAA1C7-5ADE-9157-04D9-7EAD9CBE53AE}"/>
              </a:ext>
            </a:extLst>
          </p:cNvPr>
          <p:cNvGrpSpPr/>
          <p:nvPr/>
        </p:nvGrpSpPr>
        <p:grpSpPr>
          <a:xfrm>
            <a:off x="3505200" y="2315299"/>
            <a:ext cx="11277600" cy="3411800"/>
            <a:chOff x="593053" y="1889100"/>
            <a:chExt cx="11277600" cy="3411800"/>
          </a:xfrm>
        </p:grpSpPr>
        <p:sp>
          <p:nvSpPr>
            <p:cNvPr id="38" name="Freeform 7">
              <a:extLst>
                <a:ext uri="{FF2B5EF4-FFF2-40B4-BE49-F238E27FC236}">
                  <a16:creationId xmlns:a16="http://schemas.microsoft.com/office/drawing/2014/main" id="{970C0B25-8234-D646-E528-BFC77C67815F}"/>
                </a:ext>
              </a:extLst>
            </p:cNvPr>
            <p:cNvSpPr/>
            <p:nvPr/>
          </p:nvSpPr>
          <p:spPr>
            <a:xfrm>
              <a:off x="593053" y="1889100"/>
              <a:ext cx="11277600" cy="3411800"/>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39" name="TextBox 38">
              <a:extLst>
                <a:ext uri="{FF2B5EF4-FFF2-40B4-BE49-F238E27FC236}">
                  <a16:creationId xmlns:a16="http://schemas.microsoft.com/office/drawing/2014/main" id="{14F55EEE-367C-E621-0672-736DEE245723}"/>
                </a:ext>
              </a:extLst>
            </p:cNvPr>
            <p:cNvSpPr txBox="1"/>
            <p:nvPr/>
          </p:nvSpPr>
          <p:spPr>
            <a:xfrm>
              <a:off x="909194" y="2207547"/>
              <a:ext cx="10645317"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5: </a:t>
              </a:r>
              <a:r>
                <a:rPr lang="en-US" sz="4000">
                  <a:effectLst/>
                  <a:latin typeface="Arial" panose="020B0604020202020204" pitchFamily="34" charset="0"/>
                  <a:ea typeface="Calibri" panose="020F0502020204030204" pitchFamily="34" charset="0"/>
                  <a:cs typeface="Arial" panose="020B0604020202020204" pitchFamily="34" charset="0"/>
                </a:rPr>
                <a:t>Xây dựng kế hoạch tổ chức hoạt động phát triển cộng đồng và đề xuất giải pháp quản lí thực hiện hoạt động đó</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1A33A363-77D7-4C11-FA9A-4CBA13C19DE0}"/>
              </a:ext>
            </a:extLst>
          </p:cNvPr>
          <p:cNvGrpSpPr/>
          <p:nvPr/>
        </p:nvGrpSpPr>
        <p:grpSpPr>
          <a:xfrm>
            <a:off x="3764530" y="0"/>
            <a:ext cx="10758940" cy="1735078"/>
            <a:chOff x="3677277" y="831974"/>
            <a:chExt cx="10758940" cy="1735078"/>
          </a:xfrm>
        </p:grpSpPr>
        <p:sp>
          <p:nvSpPr>
            <p:cNvPr id="45" name="Freeform 3">
              <a:extLst>
                <a:ext uri="{FF2B5EF4-FFF2-40B4-BE49-F238E27FC236}">
                  <a16:creationId xmlns:a16="http://schemas.microsoft.com/office/drawing/2014/main" id="{4E501141-7387-CB26-EEBC-B883DB0E3296}"/>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r:embed="rId7"/>
                  </a:ext>
                </a:extLst>
              </a:blip>
              <a:stretch>
                <a:fillRect t="-34305" b="-32863"/>
              </a:stretch>
            </a:blipFill>
          </p:spPr>
          <p:txBody>
            <a:bodyPr/>
            <a:lstStyle/>
            <a:p>
              <a:endParaRPr lang="en-US"/>
            </a:p>
          </p:txBody>
        </p:sp>
        <p:sp>
          <p:nvSpPr>
            <p:cNvPr id="46" name="TextBox 45">
              <a:extLst>
                <a:ext uri="{FF2B5EF4-FFF2-40B4-BE49-F238E27FC236}">
                  <a16:creationId xmlns:a16="http://schemas.microsoft.com/office/drawing/2014/main" id="{7D49380D-036C-FE16-F0A2-0150CC7B770F}"/>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5D5BF3FE-D427-5058-7B37-C23929B79446}"/>
              </a:ext>
            </a:extLst>
          </p:cNvPr>
          <p:cNvGrpSpPr/>
          <p:nvPr/>
        </p:nvGrpSpPr>
        <p:grpSpPr>
          <a:xfrm>
            <a:off x="622816" y="6102043"/>
            <a:ext cx="8030803" cy="3546236"/>
            <a:chOff x="620854" y="2244226"/>
            <a:chExt cx="8030803" cy="3546236"/>
          </a:xfrm>
        </p:grpSpPr>
        <p:sp>
          <p:nvSpPr>
            <p:cNvPr id="48" name="Freeform 7">
              <a:extLst>
                <a:ext uri="{FF2B5EF4-FFF2-40B4-BE49-F238E27FC236}">
                  <a16:creationId xmlns:a16="http://schemas.microsoft.com/office/drawing/2014/main" id="{920D759B-EBC8-3436-B145-B316429E7887}"/>
                </a:ext>
              </a:extLst>
            </p:cNvPr>
            <p:cNvSpPr/>
            <p:nvPr/>
          </p:nvSpPr>
          <p:spPr>
            <a:xfrm>
              <a:off x="620854" y="2244226"/>
              <a:ext cx="8030803" cy="3546236"/>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49" name="TextBox 48">
              <a:extLst>
                <a:ext uri="{FF2B5EF4-FFF2-40B4-BE49-F238E27FC236}">
                  <a16:creationId xmlns:a16="http://schemas.microsoft.com/office/drawing/2014/main" id="{30AA3EE9-5C79-C699-FE68-23CE6D9B5119}"/>
                </a:ext>
              </a:extLst>
            </p:cNvPr>
            <p:cNvSpPr txBox="1"/>
            <p:nvPr/>
          </p:nvSpPr>
          <p:spPr>
            <a:xfrm>
              <a:off x="741239" y="2575997"/>
              <a:ext cx="7817834"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6: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Đánh giá ý nghĩa của hoạt động phát triển cộng đồng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30AA75B7-17CE-2F4F-4F19-9E565AB4D4DB}"/>
              </a:ext>
            </a:extLst>
          </p:cNvPr>
          <p:cNvGrpSpPr/>
          <p:nvPr/>
        </p:nvGrpSpPr>
        <p:grpSpPr>
          <a:xfrm>
            <a:off x="9267553" y="6102042"/>
            <a:ext cx="8397631" cy="3546237"/>
            <a:chOff x="8935861" y="2898203"/>
            <a:chExt cx="8397631" cy="3546237"/>
          </a:xfrm>
        </p:grpSpPr>
        <p:sp>
          <p:nvSpPr>
            <p:cNvPr id="51" name="Freeform 7">
              <a:extLst>
                <a:ext uri="{FF2B5EF4-FFF2-40B4-BE49-F238E27FC236}">
                  <a16:creationId xmlns:a16="http://schemas.microsoft.com/office/drawing/2014/main" id="{82946E40-4CF2-5A95-BFC8-570B79F34C25}"/>
                </a:ext>
              </a:extLst>
            </p:cNvPr>
            <p:cNvSpPr/>
            <p:nvPr/>
          </p:nvSpPr>
          <p:spPr>
            <a:xfrm>
              <a:off x="8935861" y="2898203"/>
              <a:ext cx="8397631" cy="3546237"/>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8EDEC"/>
            </a:solidFill>
          </p:spPr>
          <p:txBody>
            <a:bodyPr/>
            <a:lstStyle/>
            <a:p>
              <a:endParaRPr lang="en-US"/>
            </a:p>
          </p:txBody>
        </p:sp>
        <p:sp>
          <p:nvSpPr>
            <p:cNvPr id="52" name="TextBox 11">
              <a:extLst>
                <a:ext uri="{FF2B5EF4-FFF2-40B4-BE49-F238E27FC236}">
                  <a16:creationId xmlns:a16="http://schemas.microsoft.com/office/drawing/2014/main" id="{118B1110-1797-A792-BDDC-82B236BBE6BF}"/>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53" name="TextBox 52">
              <a:extLst>
                <a:ext uri="{FF2B5EF4-FFF2-40B4-BE49-F238E27FC236}">
                  <a16:creationId xmlns:a16="http://schemas.microsoft.com/office/drawing/2014/main" id="{F44BB12C-20A9-F93D-0119-455C10E90C97}"/>
                </a:ext>
              </a:extLst>
            </p:cNvPr>
            <p:cNvSpPr txBox="1"/>
            <p:nvPr/>
          </p:nvSpPr>
          <p:spPr>
            <a:xfrm>
              <a:off x="9025276" y="3577888"/>
              <a:ext cx="8218800"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7: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Khảo sát kết quả hoạt động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19401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0-#ppt_w/2"/>
                                          </p:val>
                                        </p:tav>
                                        <p:tav tm="100000">
                                          <p:val>
                                            <p:strVal val="#ppt_x"/>
                                          </p:val>
                                        </p:tav>
                                      </p:tavLst>
                                    </p:anim>
                                    <p:anim calcmode="lin" valueType="num">
                                      <p:cBhvr additive="base">
                                        <p:cTn id="14"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1+#ppt_w/2"/>
                                          </p:val>
                                        </p:tav>
                                        <p:tav tm="100000">
                                          <p:val>
                                            <p:strVal val="#ppt_x"/>
                                          </p:val>
                                        </p:tav>
                                      </p:tavLst>
                                    </p:anim>
                                    <p:anim calcmode="lin" valueType="num">
                                      <p:cBhvr additive="base">
                                        <p:cTn id="20"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68" y="1028700"/>
            <a:ext cx="16230600" cy="8229600"/>
            <a:chOff x="0" y="0"/>
            <a:chExt cx="21083246" cy="10690097"/>
          </a:xfrm>
        </p:grpSpPr>
        <p:sp>
          <p:nvSpPr>
            <p:cNvPr id="3" name="Freeform 3"/>
            <p:cNvSpPr/>
            <p:nvPr/>
          </p:nvSpPr>
          <p:spPr>
            <a:xfrm>
              <a:off x="31750" y="31750"/>
              <a:ext cx="21019746" cy="10626596"/>
            </a:xfrm>
            <a:custGeom>
              <a:avLst/>
              <a:gdLst/>
              <a:ahLst/>
              <a:cxnLst/>
              <a:rect l="l" t="t" r="r" b="b"/>
              <a:pathLst>
                <a:path w="21019746" h="1062659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4" name="Freeform 4"/>
            <p:cNvSpPr/>
            <p:nvPr/>
          </p:nvSpPr>
          <p:spPr>
            <a:xfrm>
              <a:off x="0" y="0"/>
              <a:ext cx="21083246" cy="10690096"/>
            </a:xfrm>
            <a:custGeom>
              <a:avLst/>
              <a:gdLst/>
              <a:ahLst/>
              <a:cxnLst/>
              <a:rect l="l" t="t" r="r" b="b"/>
              <a:pathLst>
                <a:path w="21083246" h="1069009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191919"/>
            </a:solidFill>
          </p:spPr>
          <p:txBody>
            <a:bodyPr/>
            <a:lstStyle/>
            <a:p>
              <a:endParaRPr lang="en-US">
                <a:latin typeface="Arial" panose="020B0604020202020204" pitchFamily="34" charset="0"/>
                <a:cs typeface="Arial" panose="020B0604020202020204" pitchFamily="34" charset="0"/>
              </a:endParaRPr>
            </a:p>
          </p:txBody>
        </p:sp>
      </p:grpSp>
      <p:sp>
        <p:nvSpPr>
          <p:cNvPr id="51" name="Freeform 51"/>
          <p:cNvSpPr/>
          <p:nvPr/>
        </p:nvSpPr>
        <p:spPr>
          <a:xfrm rot="-2890985">
            <a:off x="17223497" y="8719017"/>
            <a:ext cx="405239" cy="1414288"/>
          </a:xfrm>
          <a:custGeom>
            <a:avLst/>
            <a:gdLst/>
            <a:ahLst/>
            <a:cxnLst/>
            <a:rect l="l" t="t" r="r" b="b"/>
            <a:pathLst>
              <a:path w="881519" h="2376644">
                <a:moveTo>
                  <a:pt x="0" y="0"/>
                </a:moveTo>
                <a:lnTo>
                  <a:pt x="881519" y="0"/>
                </a:lnTo>
                <a:lnTo>
                  <a:pt x="881519" y="2376645"/>
                </a:lnTo>
                <a:lnTo>
                  <a:pt x="0" y="23766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6" name="Group 56"/>
          <p:cNvGrpSpPr/>
          <p:nvPr/>
        </p:nvGrpSpPr>
        <p:grpSpPr>
          <a:xfrm>
            <a:off x="15260207" y="-1985813"/>
            <a:ext cx="2064546" cy="4497188"/>
            <a:chOff x="0" y="0"/>
            <a:chExt cx="3274223" cy="7492630"/>
          </a:xfrm>
        </p:grpSpPr>
        <p:sp>
          <p:nvSpPr>
            <p:cNvPr id="57" name="AutoShape 57"/>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58" name="Freeform 58"/>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9" name="Freeform 59"/>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0" name="Freeform 60"/>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50" name="Freeform 50"/>
          <p:cNvSpPr/>
          <p:nvPr/>
        </p:nvSpPr>
        <p:spPr>
          <a:xfrm rot="2616472">
            <a:off x="-127981" y="8495733"/>
            <a:ext cx="1856160" cy="1476248"/>
          </a:xfrm>
          <a:custGeom>
            <a:avLst/>
            <a:gdLst/>
            <a:ahLst/>
            <a:cxnLst/>
            <a:rect l="l" t="t" r="r" b="b"/>
            <a:pathLst>
              <a:path w="2464445" h="1653419">
                <a:moveTo>
                  <a:pt x="0" y="0"/>
                </a:moveTo>
                <a:lnTo>
                  <a:pt x="2464446" y="0"/>
                </a:lnTo>
                <a:lnTo>
                  <a:pt x="2464446" y="1653419"/>
                </a:lnTo>
                <a:lnTo>
                  <a:pt x="0" y="16534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4" name="Group 56">
            <a:extLst>
              <a:ext uri="{FF2B5EF4-FFF2-40B4-BE49-F238E27FC236}">
                <a16:creationId xmlns:a16="http://schemas.microsoft.com/office/drawing/2014/main" id="{58280A67-F263-32E0-A1DB-B870314EB3AE}"/>
              </a:ext>
            </a:extLst>
          </p:cNvPr>
          <p:cNvGrpSpPr/>
          <p:nvPr/>
        </p:nvGrpSpPr>
        <p:grpSpPr>
          <a:xfrm>
            <a:off x="1053074" y="-1985813"/>
            <a:ext cx="2064546" cy="4497188"/>
            <a:chOff x="0" y="0"/>
            <a:chExt cx="3274223" cy="7492630"/>
          </a:xfrm>
        </p:grpSpPr>
        <p:sp>
          <p:nvSpPr>
            <p:cNvPr id="65" name="AutoShape 57">
              <a:extLst>
                <a:ext uri="{FF2B5EF4-FFF2-40B4-BE49-F238E27FC236}">
                  <a16:creationId xmlns:a16="http://schemas.microsoft.com/office/drawing/2014/main" id="{77AC4507-DCCB-DC74-C90C-E2ED70653F08}"/>
                </a:ext>
              </a:extLst>
            </p:cNvPr>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66" name="Freeform 58">
              <a:extLst>
                <a:ext uri="{FF2B5EF4-FFF2-40B4-BE49-F238E27FC236}">
                  <a16:creationId xmlns:a16="http://schemas.microsoft.com/office/drawing/2014/main" id="{8673987C-7B1E-6D5A-810B-4B59F2BEE7E5}"/>
                </a:ext>
              </a:extLst>
            </p:cNvPr>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7" name="Freeform 59">
              <a:extLst>
                <a:ext uri="{FF2B5EF4-FFF2-40B4-BE49-F238E27FC236}">
                  <a16:creationId xmlns:a16="http://schemas.microsoft.com/office/drawing/2014/main" id="{91E0C05E-EF59-F991-96D7-0416311A42E3}"/>
                </a:ext>
              </a:extLst>
            </p:cNvPr>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8" name="Freeform 60">
              <a:extLst>
                <a:ext uri="{FF2B5EF4-FFF2-40B4-BE49-F238E27FC236}">
                  <a16:creationId xmlns:a16="http://schemas.microsoft.com/office/drawing/2014/main" id="{497532E2-8CE5-7494-8B45-EF6ED5DD1047}"/>
                </a:ext>
              </a:extLst>
            </p:cNvPr>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69" name="TextBox 20">
            <a:extLst>
              <a:ext uri="{FF2B5EF4-FFF2-40B4-BE49-F238E27FC236}">
                <a16:creationId xmlns:a16="http://schemas.microsoft.com/office/drawing/2014/main" id="{6A349080-8791-6CCA-EE8C-1473047BEB3C}"/>
              </a:ext>
            </a:extLst>
          </p:cNvPr>
          <p:cNvSpPr txBox="1"/>
          <p:nvPr/>
        </p:nvSpPr>
        <p:spPr>
          <a:xfrm>
            <a:off x="1764035" y="3006105"/>
            <a:ext cx="14759929" cy="4382225"/>
          </a:xfrm>
          <a:prstGeom prst="rect">
            <a:avLst/>
          </a:prstGeom>
        </p:spPr>
        <p:txBody>
          <a:bodyPr wrap="square" lIns="0" tIns="0" rIns="0" bIns="0" rtlCol="0" anchor="t">
            <a:spAutoFit/>
          </a:bodyPr>
          <a:lstStyle/>
          <a:p>
            <a:pPr algn="ctr">
              <a:lnSpc>
                <a:spcPct val="150000"/>
              </a:lnSpc>
            </a:pPr>
            <a:r>
              <a:rPr lang="vi-VN" sz="6600" b="1">
                <a:latin typeface="Arial" panose="020B0604020202020204" pitchFamily="34" charset="0"/>
                <a:ea typeface="Calibri" panose="020F0502020204030204" pitchFamily="34" charset="0"/>
                <a:cs typeface="Arial" panose="020B0604020202020204" pitchFamily="34" charset="0"/>
              </a:rPr>
              <a:t>Hoạt động 1: </a:t>
            </a:r>
          </a:p>
          <a:p>
            <a:pPr algn="ctr">
              <a:lnSpc>
                <a:spcPct val="150000"/>
              </a:lnSpc>
            </a:pPr>
            <a:r>
              <a:rPr lang="vi-VN" sz="6600" b="1">
                <a:latin typeface="Arial" panose="020B0604020202020204" pitchFamily="34" charset="0"/>
                <a:ea typeface="Calibri" panose="020F0502020204030204" pitchFamily="34" charset="0"/>
                <a:cs typeface="Arial" panose="020B0604020202020204" pitchFamily="34" charset="0"/>
              </a:rPr>
              <a:t>Tìm hiểu trách nhiệm của bản thân với cộng đồng</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62"/>
          <p:cNvSpPr/>
          <p:nvPr/>
        </p:nvSpPr>
        <p:spPr>
          <a:xfrm>
            <a:off x="-252005" y="-49374"/>
            <a:ext cx="1418409" cy="172862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2" name="Freeform 5">
            <a:extLst>
              <a:ext uri="{FF2B5EF4-FFF2-40B4-BE49-F238E27FC236}">
                <a16:creationId xmlns:a16="http://schemas.microsoft.com/office/drawing/2014/main" id="{ADD84221-6869-E19E-B53E-8A2889088C2B}"/>
              </a:ext>
            </a:extLst>
          </p:cNvPr>
          <p:cNvSpPr/>
          <p:nvPr/>
        </p:nvSpPr>
        <p:spPr>
          <a:xfrm>
            <a:off x="571495" y="2628900"/>
            <a:ext cx="17145000" cy="7086600"/>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a:p>
        </p:txBody>
      </p:sp>
      <p:sp>
        <p:nvSpPr>
          <p:cNvPr id="83" name="TextBox 82">
            <a:extLst>
              <a:ext uri="{FF2B5EF4-FFF2-40B4-BE49-F238E27FC236}">
                <a16:creationId xmlns:a16="http://schemas.microsoft.com/office/drawing/2014/main" id="{ABD9FDDF-2C65-4238-91E5-59C40BC3C816}"/>
              </a:ext>
            </a:extLst>
          </p:cNvPr>
          <p:cNvSpPr txBox="1"/>
          <p:nvPr/>
        </p:nvSpPr>
        <p:spPr>
          <a:xfrm>
            <a:off x="1943094" y="3051380"/>
            <a:ext cx="14401799" cy="738664"/>
          </a:xfrm>
          <a:prstGeom prst="rect">
            <a:avLst/>
          </a:prstGeom>
          <a:noFill/>
        </p:spPr>
        <p:txBody>
          <a:bodyPr wrap="square">
            <a:spAutoFit/>
          </a:bodyPr>
          <a:lstStyle/>
          <a:p>
            <a:pPr algn="ctr"/>
            <a:r>
              <a:rPr lang="en-US" sz="4200" b="1" dirty="0" err="1">
                <a:solidFill>
                  <a:schemeClr val="tx2">
                    <a:lumMod val="50000"/>
                  </a:schemeClr>
                </a:solidFill>
                <a:latin typeface="Arial" panose="020B0604020202020204" pitchFamily="34" charset="0"/>
                <a:cs typeface="Arial" panose="020B0604020202020204" pitchFamily="34" charset="0"/>
              </a:rPr>
              <a:t>Trò</a:t>
            </a:r>
            <a:r>
              <a:rPr lang="en-US" sz="4200" b="1" dirty="0">
                <a:solidFill>
                  <a:schemeClr val="tx2">
                    <a:lumMod val="50000"/>
                  </a:schemeClr>
                </a:solidFill>
                <a:latin typeface="Arial" panose="020B0604020202020204" pitchFamily="34" charset="0"/>
                <a:cs typeface="Arial" panose="020B0604020202020204" pitchFamily="34" charset="0"/>
              </a:rPr>
              <a:t> </a:t>
            </a:r>
            <a:r>
              <a:rPr lang="en-US" sz="4200" b="1" err="1">
                <a:solidFill>
                  <a:schemeClr val="tx2">
                    <a:lumMod val="50000"/>
                  </a:schemeClr>
                </a:solidFill>
                <a:latin typeface="Arial" panose="020B0604020202020204" pitchFamily="34" charset="0"/>
                <a:cs typeface="Arial" panose="020B0604020202020204" pitchFamily="34" charset="0"/>
              </a:rPr>
              <a:t>chơi</a:t>
            </a:r>
            <a:r>
              <a:rPr lang="en-US" sz="4200" b="1">
                <a:solidFill>
                  <a:schemeClr val="tx2">
                    <a:lumMod val="50000"/>
                  </a:schemeClr>
                </a:solidFill>
                <a:latin typeface="Arial" panose="020B0604020202020204" pitchFamily="34" charset="0"/>
                <a:cs typeface="Arial" panose="020B0604020202020204" pitchFamily="34" charset="0"/>
              </a:rPr>
              <a:t> “Điền vào đúng ô chữ”</a:t>
            </a:r>
            <a:endParaRPr lang="en-US" sz="4200" b="1" dirty="0">
              <a:solidFill>
                <a:schemeClr val="tx2">
                  <a:lumMod val="50000"/>
                </a:schemeClr>
              </a:solidFill>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86B45D10-BCB1-792A-1D54-4D57C85F254E}"/>
              </a:ext>
            </a:extLst>
          </p:cNvPr>
          <p:cNvSpPr txBox="1"/>
          <p:nvPr/>
        </p:nvSpPr>
        <p:spPr>
          <a:xfrm>
            <a:off x="914400" y="3924436"/>
            <a:ext cx="8764200" cy="5246949"/>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3800">
                <a:latin typeface="Arial" panose="020B0604020202020204" pitchFamily="34" charset="0"/>
                <a:ea typeface="Calibri" panose="020F0502020204030204" pitchFamily="34" charset="0"/>
                <a:cs typeface="Arial" panose="020B0604020202020204" pitchFamily="34" charset="0"/>
              </a:rPr>
              <a:t>Cả lớp chia</a:t>
            </a:r>
            <a:r>
              <a:rPr lang="vi-VN" sz="3800">
                <a:latin typeface="Arial" panose="020B0604020202020204" pitchFamily="34" charset="0"/>
                <a:ea typeface="Calibri" panose="020F0502020204030204" pitchFamily="34" charset="0"/>
                <a:cs typeface="Arial" panose="020B0604020202020204" pitchFamily="34" charset="0"/>
              </a:rPr>
              <a:t> thành 2 đội chơi</a:t>
            </a:r>
            <a:r>
              <a:rPr lang="en-US" sz="3800">
                <a:latin typeface="Arial" panose="020B0604020202020204" pitchFamily="34" charset="0"/>
                <a:ea typeface="Calibri" panose="020F0502020204030204" pitchFamily="34" charset="0"/>
                <a:cs typeface="Arial" panose="020B0604020202020204" pitchFamily="34" charset="0"/>
              </a:rPr>
              <a:t>, </a:t>
            </a:r>
            <a:r>
              <a:rPr lang="vi-VN" sz="3800">
                <a:latin typeface="Arial" panose="020B0604020202020204" pitchFamily="34" charset="0"/>
                <a:ea typeface="Calibri" panose="020F0502020204030204" pitchFamily="34" charset="0"/>
                <a:cs typeface="Arial" panose="020B0604020202020204" pitchFamily="34" charset="0"/>
              </a:rPr>
              <a:t>xếp thành 2 hàng</a:t>
            </a:r>
            <a:r>
              <a:rPr lang="en-US" sz="3800">
                <a:latin typeface="Arial" panose="020B0604020202020204" pitchFamily="34" charset="0"/>
                <a:ea typeface="Calibri" panose="020F0502020204030204" pitchFamily="34" charset="0"/>
                <a:cs typeface="Arial" panose="020B0604020202020204" pitchFamily="34" charset="0"/>
              </a:rPr>
              <a:t> và lần lượt </a:t>
            </a:r>
            <a:r>
              <a:rPr lang="vi-VN" sz="3800">
                <a:latin typeface="Arial" panose="020B0604020202020204" pitchFamily="34" charset="0"/>
                <a:ea typeface="Calibri" panose="020F0502020204030204" pitchFamily="34" charset="0"/>
                <a:cs typeface="Arial" panose="020B0604020202020204" pitchFamily="34" charset="0"/>
              </a:rPr>
              <a:t>tham gia trò chơi </a:t>
            </a:r>
            <a:r>
              <a:rPr lang="vi-VN" sz="3800" b="1">
                <a:latin typeface="Arial" panose="020B0604020202020204" pitchFamily="34" charset="0"/>
                <a:ea typeface="Calibri" panose="020F0502020204030204" pitchFamily="34" charset="0"/>
                <a:cs typeface="Arial" panose="020B0604020202020204" pitchFamily="34" charset="0"/>
              </a:rPr>
              <a:t>“Điền vào đúng ô chữ”. </a:t>
            </a:r>
          </a:p>
          <a:p>
            <a:pPr marL="571500" indent="-571500" algn="just">
              <a:lnSpc>
                <a:spcPct val="150000"/>
              </a:lnSpc>
              <a:buClr>
                <a:schemeClr val="tx1"/>
              </a:buClr>
              <a:buFont typeface="Courier New" panose="02070309020205020404" pitchFamily="49" charset="0"/>
              <a:buChar char="o"/>
            </a:pPr>
            <a:r>
              <a:rPr lang="en-US" sz="3800">
                <a:latin typeface="Arial" panose="020B0604020202020204" pitchFamily="34" charset="0"/>
                <a:ea typeface="Calibri" panose="020F0502020204030204" pitchFamily="34" charset="0"/>
                <a:cs typeface="Arial" panose="020B0604020202020204" pitchFamily="34" charset="0"/>
              </a:rPr>
              <a:t>Chia </a:t>
            </a:r>
            <a:r>
              <a:rPr lang="vi-VN" sz="3800">
                <a:latin typeface="Arial" panose="020B0604020202020204" pitchFamily="34" charset="0"/>
                <a:ea typeface="Calibri" panose="020F0502020204030204" pitchFamily="34" charset="0"/>
                <a:cs typeface="Arial" panose="020B0604020202020204" pitchFamily="34" charset="0"/>
              </a:rPr>
              <a:t>bảng thành 3 ô với các mục: </a:t>
            </a:r>
            <a:r>
              <a:rPr lang="vi-VN" sz="3800" b="1">
                <a:latin typeface="Arial" panose="020B0604020202020204" pitchFamily="34" charset="0"/>
                <a:ea typeface="Calibri" panose="020F0502020204030204" pitchFamily="34" charset="0"/>
                <a:cs typeface="Arial" panose="020B0604020202020204" pitchFamily="34" charset="0"/>
              </a:rPr>
              <a:t>(1) Về chính trị; 2) Về môi trường; (3) Về văn hóa xã hội</a:t>
            </a:r>
            <a:r>
              <a:rPr lang="en-US" sz="3800" b="1">
                <a:latin typeface="Arial" panose="020B0604020202020204" pitchFamily="34" charset="0"/>
                <a:ea typeface="Calibri" panose="020F0502020204030204" pitchFamily="34" charset="0"/>
                <a:cs typeface="Arial" panose="020B0604020202020204" pitchFamily="34" charset="0"/>
              </a:rPr>
              <a:t> </a:t>
            </a:r>
            <a:r>
              <a:rPr lang="en-US" sz="3800">
                <a:latin typeface="Arial" panose="020B0604020202020204" pitchFamily="34" charset="0"/>
                <a:ea typeface="Calibri" panose="020F0502020204030204" pitchFamily="34" charset="0"/>
                <a:cs typeface="Arial" panose="020B0604020202020204" pitchFamily="34" charset="0"/>
              </a:rPr>
              <a:t>như mẫu sau:</a:t>
            </a:r>
            <a:endParaRPr lang="vi-VN" sz="3800" b="1" i="1">
              <a:latin typeface="Arial" panose="020B0604020202020204" pitchFamily="34" charset="0"/>
              <a:ea typeface="Calibri" panose="020F050202020403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83562978-8A61-0E32-4089-4BED0055733C}"/>
              </a:ext>
            </a:extLst>
          </p:cNvPr>
          <p:cNvSpPr txBox="1"/>
          <p:nvPr/>
        </p:nvSpPr>
        <p:spPr>
          <a:xfrm>
            <a:off x="1224484" y="445100"/>
            <a:ext cx="15839020"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1: Chia sẻ những việc làm thể hiện trách nhiệm của bản thân với cộng đồng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3" name="Freeform 63"/>
          <p:cNvSpPr/>
          <p:nvPr/>
        </p:nvSpPr>
        <p:spPr>
          <a:xfrm>
            <a:off x="16753414" y="8610760"/>
            <a:ext cx="1666728" cy="144131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aphicFrame>
        <p:nvGraphicFramePr>
          <p:cNvPr id="91" name="Table 90">
            <a:extLst>
              <a:ext uri="{FF2B5EF4-FFF2-40B4-BE49-F238E27FC236}">
                <a16:creationId xmlns:a16="http://schemas.microsoft.com/office/drawing/2014/main" id="{FB71A67D-D24D-A22A-F574-08423981958C}"/>
              </a:ext>
            </a:extLst>
          </p:cNvPr>
          <p:cNvGraphicFramePr>
            <a:graphicFrameLocks noGrp="1"/>
          </p:cNvGraphicFramePr>
          <p:nvPr>
            <p:extLst>
              <p:ext uri="{D42A27DB-BD31-4B8C-83A1-F6EECF244321}">
                <p14:modId xmlns:p14="http://schemas.microsoft.com/office/powerpoint/2010/main" val="2978316421"/>
              </p:ext>
            </p:extLst>
          </p:nvPr>
        </p:nvGraphicFramePr>
        <p:xfrm>
          <a:off x="10382247" y="4126192"/>
          <a:ext cx="6781800" cy="4903508"/>
        </p:xfrm>
        <a:graphic>
          <a:graphicData uri="http://schemas.openxmlformats.org/drawingml/2006/table">
            <a:tbl>
              <a:tblPr firstRow="1" bandRow="1">
                <a:tableStyleId>{5C22544A-7EE6-4342-B048-85BDC9FD1C3A}</a:tableStyleId>
              </a:tblPr>
              <a:tblGrid>
                <a:gridCol w="2260600">
                  <a:extLst>
                    <a:ext uri="{9D8B030D-6E8A-4147-A177-3AD203B41FA5}">
                      <a16:colId xmlns:a16="http://schemas.microsoft.com/office/drawing/2014/main" val="3937788087"/>
                    </a:ext>
                  </a:extLst>
                </a:gridCol>
                <a:gridCol w="2260600">
                  <a:extLst>
                    <a:ext uri="{9D8B030D-6E8A-4147-A177-3AD203B41FA5}">
                      <a16:colId xmlns:a16="http://schemas.microsoft.com/office/drawing/2014/main" val="3899852669"/>
                    </a:ext>
                  </a:extLst>
                </a:gridCol>
                <a:gridCol w="2260600">
                  <a:extLst>
                    <a:ext uri="{9D8B030D-6E8A-4147-A177-3AD203B41FA5}">
                      <a16:colId xmlns:a16="http://schemas.microsoft.com/office/drawing/2014/main" val="2108224428"/>
                    </a:ext>
                  </a:extLst>
                </a:gridCol>
              </a:tblGrid>
              <a:tr h="1801814">
                <a:tc>
                  <a:txBody>
                    <a:bodyPr/>
                    <a:lstStyle/>
                    <a:p>
                      <a:pPr algn="ctr">
                        <a:lnSpc>
                          <a:spcPct val="100000"/>
                        </a:lnSpc>
                      </a:pPr>
                      <a:r>
                        <a:rPr lang="en-US" sz="2600">
                          <a:solidFill>
                            <a:schemeClr val="tx1"/>
                          </a:solidFill>
                          <a:latin typeface="Arial" panose="020B0604020202020204" pitchFamily="34" charset="0"/>
                          <a:cs typeface="Arial" panose="020B0604020202020204" pitchFamily="34" charset="0"/>
                        </a:rPr>
                        <a:t>Về chính trị</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pPr>
                      <a:r>
                        <a:rPr lang="en-US" sz="2600">
                          <a:solidFill>
                            <a:schemeClr val="tx1"/>
                          </a:solidFill>
                          <a:latin typeface="Arial" panose="020B0604020202020204" pitchFamily="34" charset="0"/>
                          <a:cs typeface="Arial" panose="020B0604020202020204" pitchFamily="34" charset="0"/>
                        </a:rPr>
                        <a:t>Về môi trường</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pPr>
                      <a:r>
                        <a:rPr lang="en-US" sz="2600">
                          <a:solidFill>
                            <a:schemeClr val="tx1"/>
                          </a:solidFill>
                          <a:latin typeface="Arial" panose="020B0604020202020204" pitchFamily="34" charset="0"/>
                          <a:cs typeface="Arial" panose="020B0604020202020204" pitchFamily="34" charset="0"/>
                        </a:rPr>
                        <a:t>Về văn hóa xã hội</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028371697"/>
                  </a:ext>
                </a:extLst>
              </a:tr>
              <a:tr h="3101694">
                <a:tc>
                  <a:txBody>
                    <a:bodyPr/>
                    <a:lstStyle/>
                    <a:p>
                      <a:pPr algn="ctr"/>
                      <a:endParaRPr lang="en-US" sz="2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a:endParaRPr lang="en-US" sz="26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algn="ctr"/>
                      <a:endParaRPr lang="en-US" sz="26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1880649"/>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4">
                                            <p:txEl>
                                              <p:pRg st="0" end="0"/>
                                            </p:txEl>
                                          </p:spTgt>
                                        </p:tgtEl>
                                        <p:attrNameLst>
                                          <p:attrName>style.visibility</p:attrName>
                                        </p:attrNameLst>
                                      </p:cBhvr>
                                      <p:to>
                                        <p:strVal val="visible"/>
                                      </p:to>
                                    </p:set>
                                    <p:animEffect transition="in" filter="wipe(left)">
                                      <p:cBhvr>
                                        <p:cTn id="20" dur="500"/>
                                        <p:tgtEl>
                                          <p:spTgt spid="8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4">
                                            <p:txEl>
                                              <p:pRg st="1" end="1"/>
                                            </p:txEl>
                                          </p:spTgt>
                                        </p:tgtEl>
                                        <p:attrNameLst>
                                          <p:attrName>style.visibility</p:attrName>
                                        </p:attrNameLst>
                                      </p:cBhvr>
                                      <p:to>
                                        <p:strVal val="visible"/>
                                      </p:to>
                                    </p:set>
                                    <p:animEffect transition="in" filter="wipe(left)">
                                      <p:cBhvr>
                                        <p:cTn id="25" dur="500"/>
                                        <p:tgtEl>
                                          <p:spTgt spid="84">
                                            <p:txEl>
                                              <p:pRg st="1" end="1"/>
                                            </p:txEl>
                                          </p:spTgt>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wipe(down)">
                                      <p:cBhvr>
                                        <p:cTn id="2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p:bldP spid="84" grpId="0" build="p"/>
      <p:bldP spid="8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62"/>
          <p:cNvSpPr/>
          <p:nvPr/>
        </p:nvSpPr>
        <p:spPr>
          <a:xfrm>
            <a:off x="-252005" y="-49374"/>
            <a:ext cx="1418409" cy="172862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2" name="Freeform 5">
            <a:extLst>
              <a:ext uri="{FF2B5EF4-FFF2-40B4-BE49-F238E27FC236}">
                <a16:creationId xmlns:a16="http://schemas.microsoft.com/office/drawing/2014/main" id="{ADD84221-6869-E19E-B53E-8A2889088C2B}"/>
              </a:ext>
            </a:extLst>
          </p:cNvPr>
          <p:cNvSpPr/>
          <p:nvPr/>
        </p:nvSpPr>
        <p:spPr>
          <a:xfrm>
            <a:off x="571495" y="2628900"/>
            <a:ext cx="17145000" cy="7086600"/>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a:p>
        </p:txBody>
      </p:sp>
      <p:sp>
        <p:nvSpPr>
          <p:cNvPr id="84" name="TextBox 83">
            <a:extLst>
              <a:ext uri="{FF2B5EF4-FFF2-40B4-BE49-F238E27FC236}">
                <a16:creationId xmlns:a16="http://schemas.microsoft.com/office/drawing/2014/main" id="{86B45D10-BCB1-792A-1D54-4D57C85F254E}"/>
              </a:ext>
            </a:extLst>
          </p:cNvPr>
          <p:cNvSpPr txBox="1"/>
          <p:nvPr/>
        </p:nvSpPr>
        <p:spPr>
          <a:xfrm>
            <a:off x="1066800" y="2823687"/>
            <a:ext cx="9829800" cy="6697026"/>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3800" b="1">
                <a:solidFill>
                  <a:srgbClr val="FF0000"/>
                </a:solidFill>
                <a:latin typeface="Arial" panose="020B0604020202020204" pitchFamily="34" charset="0"/>
                <a:ea typeface="Calibri" panose="020F0502020204030204" pitchFamily="34" charset="0"/>
                <a:cs typeface="Arial" panose="020B0604020202020204" pitchFamily="34" charset="0"/>
              </a:rPr>
              <a:t>Hướng dẫn cách chơi:</a:t>
            </a:r>
          </a:p>
          <a:p>
            <a:pPr marL="1028700" lvl="1" indent="-571500" algn="just">
              <a:lnSpc>
                <a:spcPct val="150000"/>
              </a:lnSpc>
              <a:buClr>
                <a:schemeClr val="tx1"/>
              </a:buClr>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HS kể về những việc làm thể hiện trách nhiệm của HS với cộng đồng.</a:t>
            </a:r>
          </a:p>
          <a:p>
            <a:pPr marL="1028700" lvl="1" indent="-571500" algn="just">
              <a:lnSpc>
                <a:spcPct val="150000"/>
              </a:lnSpc>
              <a:buClr>
                <a:schemeClr val="tx1"/>
              </a:buClr>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Lần lượt từng HS lên bảng viết tên những hoạt động cộng đồng vào đúng ô.</a:t>
            </a:r>
          </a:p>
          <a:p>
            <a:pPr marL="1028700" lvl="1" indent="-571500" algn="just">
              <a:lnSpc>
                <a:spcPct val="150000"/>
              </a:lnSpc>
              <a:buClr>
                <a:schemeClr val="tx1"/>
              </a:buClr>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Trong thời gian 3 phút đội nào viết đúng ô và kể được nhiều hoạt động thể hiện trách nhiệm với cộng đồng là đội chiến thắn</a:t>
            </a:r>
            <a:r>
              <a:rPr lang="en-US" sz="3600">
                <a:latin typeface="Arial" panose="020B0604020202020204" pitchFamily="34" charset="0"/>
                <a:ea typeface="Calibri" panose="020F0502020204030204" pitchFamily="34" charset="0"/>
                <a:cs typeface="Arial" panose="020B0604020202020204" pitchFamily="34" charset="0"/>
              </a:rPr>
              <a:t>g.</a:t>
            </a:r>
            <a:endParaRPr lang="vi-VN" sz="3600">
              <a:latin typeface="Arial" panose="020B0604020202020204" pitchFamily="34" charset="0"/>
              <a:ea typeface="Calibri" panose="020F050202020403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83562978-8A61-0E32-4089-4BED0055733C}"/>
              </a:ext>
            </a:extLst>
          </p:cNvPr>
          <p:cNvSpPr txBox="1"/>
          <p:nvPr/>
        </p:nvSpPr>
        <p:spPr>
          <a:xfrm>
            <a:off x="1224484" y="445100"/>
            <a:ext cx="15839020"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1: Chia sẻ những việc làm thể hiện trách nhiệm của bản thân với cộng đồng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3" name="Freeform 63"/>
          <p:cNvSpPr/>
          <p:nvPr/>
        </p:nvSpPr>
        <p:spPr>
          <a:xfrm>
            <a:off x="16753414" y="8610760"/>
            <a:ext cx="1666728" cy="144131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descr="A group of kids standing next to a chalkboard&#10;&#10;Description automatically generated">
            <a:extLst>
              <a:ext uri="{FF2B5EF4-FFF2-40B4-BE49-F238E27FC236}">
                <a16:creationId xmlns:a16="http://schemas.microsoft.com/office/drawing/2014/main" id="{AD09867A-2253-2643-F1E3-24089379A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6884" y="3923953"/>
            <a:ext cx="6359326" cy="4496493"/>
          </a:xfrm>
          <a:prstGeom prst="rect">
            <a:avLst/>
          </a:prstGeom>
        </p:spPr>
      </p:pic>
    </p:spTree>
    <p:extLst>
      <p:ext uri="{BB962C8B-B14F-4D97-AF65-F5344CB8AC3E}">
        <p14:creationId xmlns:p14="http://schemas.microsoft.com/office/powerpoint/2010/main" val="148424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4">
                                            <p:txEl>
                                              <p:pRg st="0" end="0"/>
                                            </p:txEl>
                                          </p:spTgt>
                                        </p:tgtEl>
                                        <p:attrNameLst>
                                          <p:attrName>style.visibility</p:attrName>
                                        </p:attrNameLst>
                                      </p:cBhvr>
                                      <p:to>
                                        <p:strVal val="visible"/>
                                      </p:to>
                                    </p:set>
                                    <p:animEffect transition="in" filter="wipe(left)">
                                      <p:cBhvr>
                                        <p:cTn id="10" dur="500"/>
                                        <p:tgtEl>
                                          <p:spTgt spid="8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4">
                                            <p:txEl>
                                              <p:pRg st="1" end="1"/>
                                            </p:txEl>
                                          </p:spTgt>
                                        </p:tgtEl>
                                        <p:attrNameLst>
                                          <p:attrName>style.visibility</p:attrName>
                                        </p:attrNameLst>
                                      </p:cBhvr>
                                      <p:to>
                                        <p:strVal val="visible"/>
                                      </p:to>
                                    </p:set>
                                    <p:animEffect transition="in" filter="wipe(left)">
                                      <p:cBhvr>
                                        <p:cTn id="15" dur="500"/>
                                        <p:tgtEl>
                                          <p:spTgt spid="84">
                                            <p:txEl>
                                              <p:pRg st="1" end="1"/>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84">
                                            <p:txEl>
                                              <p:pRg st="2" end="2"/>
                                            </p:txEl>
                                          </p:spTgt>
                                        </p:tgtEl>
                                        <p:attrNameLst>
                                          <p:attrName>style.visibility</p:attrName>
                                        </p:attrNameLst>
                                      </p:cBhvr>
                                      <p:to>
                                        <p:strVal val="visible"/>
                                      </p:to>
                                    </p:set>
                                    <p:animEffect transition="in" filter="wipe(left)">
                                      <p:cBhvr>
                                        <p:cTn id="19" dur="500"/>
                                        <p:tgtEl>
                                          <p:spTgt spid="84">
                                            <p:txEl>
                                              <p:pRg st="2" end="2"/>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84">
                                            <p:txEl>
                                              <p:pRg st="3" end="3"/>
                                            </p:txEl>
                                          </p:spTgt>
                                        </p:tgtEl>
                                        <p:attrNameLst>
                                          <p:attrName>style.visibility</p:attrName>
                                        </p:attrNameLst>
                                      </p:cBhvr>
                                      <p:to>
                                        <p:strVal val="visible"/>
                                      </p:to>
                                    </p:set>
                                    <p:animEffect transition="in" filter="wipe(left)">
                                      <p:cBhvr>
                                        <p:cTn id="23" dur="500"/>
                                        <p:tgtEl>
                                          <p:spTgt spid="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8C0A5D-C488-8126-52B4-3CC46B604235}"/>
              </a:ext>
            </a:extLst>
          </p:cNvPr>
          <p:cNvSpPr txBox="1"/>
          <p:nvPr/>
        </p:nvSpPr>
        <p:spPr>
          <a:xfrm>
            <a:off x="2281237" y="571500"/>
            <a:ext cx="13725526" cy="1738296"/>
          </a:xfrm>
          <a:prstGeom prst="rect">
            <a:avLst/>
          </a:prstGeom>
          <a:noFill/>
        </p:spPr>
        <p:txBody>
          <a:bodyPr wrap="square">
            <a:spAutoFit/>
          </a:bodyPr>
          <a:lstStyle/>
          <a:p>
            <a:pPr algn="ctr">
              <a:lnSpc>
                <a:spcPct val="150000"/>
              </a:lnSpc>
              <a:spcAft>
                <a:spcPts val="1000"/>
              </a:spcAft>
            </a:pPr>
            <a:r>
              <a:rPr lang="en-US" sz="3800" b="1">
                <a:solidFill>
                  <a:srgbClr val="C00000"/>
                </a:solidFill>
                <a:latin typeface="Arial" panose="020B0604020202020204" pitchFamily="34" charset="0"/>
                <a:ea typeface="Calibri" panose="020F0502020204030204" pitchFamily="34" charset="0"/>
                <a:cs typeface="Arial" panose="020B0604020202020204" pitchFamily="34" charset="0"/>
              </a:rPr>
              <a:t>Gợi ý: </a:t>
            </a:r>
            <a:r>
              <a:rPr lang="en-US" sz="3800">
                <a:solidFill>
                  <a:srgbClr val="C00000"/>
                </a:solidFill>
                <a:latin typeface="Arial" panose="020B0604020202020204" pitchFamily="34" charset="0"/>
                <a:ea typeface="Calibri" panose="020F0502020204030204" pitchFamily="34" charset="0"/>
                <a:cs typeface="Arial" panose="020B0604020202020204" pitchFamily="34" charset="0"/>
              </a:rPr>
              <a:t>Một số việc làm thể hiện trách nhiệm của bản thân với cộng đồng có thể kể đến như:</a:t>
            </a:r>
            <a:endParaRPr lang="vi-VN" sz="38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DEC0FC86-7267-F0CC-B391-C2EC774D46FC}"/>
              </a:ext>
            </a:extLst>
          </p:cNvPr>
          <p:cNvGraphicFramePr>
            <a:graphicFrameLocks noGrp="1"/>
          </p:cNvGraphicFramePr>
          <p:nvPr>
            <p:extLst>
              <p:ext uri="{D42A27DB-BD31-4B8C-83A1-F6EECF244321}">
                <p14:modId xmlns:p14="http://schemas.microsoft.com/office/powerpoint/2010/main" val="3837534513"/>
              </p:ext>
            </p:extLst>
          </p:nvPr>
        </p:nvGraphicFramePr>
        <p:xfrm>
          <a:off x="895350" y="2628900"/>
          <a:ext cx="16497300" cy="7086600"/>
        </p:xfrm>
        <a:graphic>
          <a:graphicData uri="http://schemas.openxmlformats.org/drawingml/2006/table">
            <a:tbl>
              <a:tblPr firstRow="1" bandRow="1">
                <a:tableStyleId>{5C22544A-7EE6-4342-B048-85BDC9FD1C3A}</a:tableStyleId>
              </a:tblPr>
              <a:tblGrid>
                <a:gridCol w="5448300">
                  <a:extLst>
                    <a:ext uri="{9D8B030D-6E8A-4147-A177-3AD203B41FA5}">
                      <a16:colId xmlns:a16="http://schemas.microsoft.com/office/drawing/2014/main" val="3937788087"/>
                    </a:ext>
                  </a:extLst>
                </a:gridCol>
                <a:gridCol w="5486400">
                  <a:extLst>
                    <a:ext uri="{9D8B030D-6E8A-4147-A177-3AD203B41FA5}">
                      <a16:colId xmlns:a16="http://schemas.microsoft.com/office/drawing/2014/main" val="3899852669"/>
                    </a:ext>
                  </a:extLst>
                </a:gridCol>
                <a:gridCol w="5562600">
                  <a:extLst>
                    <a:ext uri="{9D8B030D-6E8A-4147-A177-3AD203B41FA5}">
                      <a16:colId xmlns:a16="http://schemas.microsoft.com/office/drawing/2014/main" val="2108224428"/>
                    </a:ext>
                  </a:extLst>
                </a:gridCol>
              </a:tblGrid>
              <a:tr h="1717747">
                <a:tc>
                  <a:txBody>
                    <a:bodyPr/>
                    <a:lstStyle/>
                    <a:p>
                      <a:pPr algn="ctr">
                        <a:lnSpc>
                          <a:spcPct val="100000"/>
                        </a:lnSpc>
                      </a:pPr>
                      <a:r>
                        <a:rPr lang="en-US" sz="2800">
                          <a:solidFill>
                            <a:schemeClr val="tx1"/>
                          </a:solidFill>
                          <a:latin typeface="Arial" panose="020B0604020202020204" pitchFamily="34" charset="0"/>
                          <a:cs typeface="Arial" panose="020B0604020202020204" pitchFamily="34" charset="0"/>
                        </a:rPr>
                        <a:t>Về chính trị</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pPr>
                      <a:r>
                        <a:rPr lang="en-US" sz="2800">
                          <a:solidFill>
                            <a:schemeClr val="tx1"/>
                          </a:solidFill>
                          <a:latin typeface="Arial" panose="020B0604020202020204" pitchFamily="34" charset="0"/>
                          <a:cs typeface="Arial" panose="020B0604020202020204" pitchFamily="34" charset="0"/>
                        </a:rPr>
                        <a:t>Về môi trường</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pPr>
                      <a:r>
                        <a:rPr lang="en-US" sz="2800">
                          <a:solidFill>
                            <a:schemeClr val="tx1"/>
                          </a:solidFill>
                          <a:latin typeface="Arial" panose="020B0604020202020204" pitchFamily="34" charset="0"/>
                          <a:cs typeface="Arial" panose="020B0604020202020204" pitchFamily="34" charset="0"/>
                        </a:rPr>
                        <a:t>Về văn hóa xã hội</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028371697"/>
                  </a:ext>
                </a:extLst>
              </a:tr>
              <a:tr h="5368853">
                <a:tc>
                  <a:txBody>
                    <a:bodyPr/>
                    <a:lstStyle/>
                    <a:p>
                      <a:pPr marL="457200" indent="-457200" algn="l">
                        <a:lnSpc>
                          <a:spcPct val="150000"/>
                        </a:lnSpc>
                        <a:buFont typeface="Arial" panose="020B0604020202020204" pitchFamily="34" charset="0"/>
                        <a:buChar char="−"/>
                      </a:pPr>
                      <a:r>
                        <a:rPr lang="vi-VN" sz="2800">
                          <a:solidFill>
                            <a:schemeClr val="tx1"/>
                          </a:solidFill>
                          <a:latin typeface="Arial" panose="020B0604020202020204" pitchFamily="34" charset="0"/>
                          <a:cs typeface="Arial" panose="020B0604020202020204" pitchFamily="34" charset="0"/>
                        </a:rPr>
                        <a:t>Tham gia hưởng ứng ngày hội bầu cử Hội đồng nhân dân các cấp, đại biểu Quốc hội,...</a:t>
                      </a:r>
                    </a:p>
                    <a:p>
                      <a:pPr marL="457200" indent="-457200" algn="l">
                        <a:lnSpc>
                          <a:spcPct val="150000"/>
                        </a:lnSpc>
                        <a:buFont typeface="Arial" panose="020B0604020202020204" pitchFamily="34" charset="0"/>
                        <a:buChar char="−"/>
                      </a:pPr>
                      <a:r>
                        <a:rPr lang="vi-VN" sz="2800">
                          <a:solidFill>
                            <a:schemeClr val="tx1"/>
                          </a:solidFill>
                          <a:latin typeface="Arial" panose="020B0604020202020204" pitchFamily="34" charset="0"/>
                          <a:cs typeface="Arial" panose="020B0604020202020204" pitchFamily="34" charset="0"/>
                        </a:rPr>
                        <a:t>Tham gia vẽ tranh cổ động cho các sự kiện chính trị tại địa</a:t>
                      </a:r>
                      <a:r>
                        <a:rPr lang="en-US" sz="2800">
                          <a:solidFill>
                            <a:schemeClr val="tx1"/>
                          </a:solidFill>
                          <a:latin typeface="Arial" panose="020B0604020202020204" pitchFamily="34" charset="0"/>
                          <a:cs typeface="Arial" panose="020B0604020202020204" pitchFamily="34" charset="0"/>
                        </a:rPr>
                        <a:t> </a:t>
                      </a:r>
                      <a:r>
                        <a:rPr lang="vi-VN" sz="2800">
                          <a:solidFill>
                            <a:schemeClr val="tx1"/>
                          </a:solidFill>
                          <a:latin typeface="Arial" panose="020B0604020202020204" pitchFamily="34" charset="0"/>
                          <a:cs typeface="Arial" panose="020B0604020202020204" pitchFamily="34" charset="0"/>
                        </a:rPr>
                        <a:t>phương</a:t>
                      </a:r>
                      <a:r>
                        <a:rPr lang="en-US" sz="2800">
                          <a:solidFill>
                            <a:schemeClr val="tx1"/>
                          </a:solidFill>
                          <a:latin typeface="Arial" panose="020B0604020202020204" pitchFamily="34" charset="0"/>
                          <a:cs typeface="Arial" panose="020B0604020202020204" pitchFamily="34" charset="0"/>
                        </a:rPr>
                        <a:t>.</a:t>
                      </a:r>
                      <a:endParaRPr lang="vi-VN" sz="2800">
                        <a:solidFill>
                          <a:schemeClr val="tx1"/>
                        </a:solidFill>
                        <a:latin typeface="Arial" panose="020B0604020202020204" pitchFamily="34" charset="0"/>
                        <a:cs typeface="Arial" panose="020B0604020202020204" pitchFamily="34" charset="0"/>
                      </a:endParaRPr>
                    </a:p>
                    <a:p>
                      <a:pPr marL="457200" indent="-457200" algn="l">
                        <a:lnSpc>
                          <a:spcPct val="150000"/>
                        </a:lnSpc>
                        <a:buFont typeface="Arial" panose="020B0604020202020204" pitchFamily="34" charset="0"/>
                        <a:buChar char="−"/>
                      </a:pPr>
                      <a:r>
                        <a:rPr lang="vi-VN" sz="280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marL="457200" indent="-457200" algn="l">
                        <a:lnSpc>
                          <a:spcPct val="150000"/>
                        </a:lnSpc>
                        <a:buFont typeface="Arial" panose="020B0604020202020204" pitchFamily="34" charset="0"/>
                        <a:buChar char="−"/>
                      </a:pPr>
                      <a:r>
                        <a:rPr lang="vi-VN" sz="2800">
                          <a:solidFill>
                            <a:schemeClr val="tx1"/>
                          </a:solidFill>
                          <a:latin typeface="Arial" panose="020B0604020202020204" pitchFamily="34" charset="0"/>
                          <a:cs typeface="Arial" panose="020B0604020202020204" pitchFamily="34" charset="0"/>
                        </a:rPr>
                        <a:t>Tham gia lao động vệ sinh đường làng, ngõ xóm (đường phố, trường học).</a:t>
                      </a:r>
                    </a:p>
                    <a:p>
                      <a:pPr marL="457200" indent="-457200" algn="l">
                        <a:lnSpc>
                          <a:spcPct val="150000"/>
                        </a:lnSpc>
                        <a:buFont typeface="Arial" panose="020B0604020202020204" pitchFamily="34" charset="0"/>
                        <a:buChar char="−"/>
                      </a:pPr>
                      <a:r>
                        <a:rPr lang="vi-VN" sz="2800">
                          <a:solidFill>
                            <a:schemeClr val="tx1"/>
                          </a:solidFill>
                          <a:latin typeface="Arial" panose="020B0604020202020204" pitchFamily="34" charset="0"/>
                          <a:cs typeface="Arial" panose="020B0604020202020204" pitchFamily="34" charset="0"/>
                        </a:rPr>
                        <a:t>Trồng và chăm sóc cây xanh.</a:t>
                      </a:r>
                    </a:p>
                    <a:p>
                      <a:pPr marL="457200" indent="-457200" algn="l">
                        <a:lnSpc>
                          <a:spcPct val="150000"/>
                        </a:lnSpc>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pPr marL="457200" indent="-457200" algn="l">
                        <a:lnSpc>
                          <a:spcPct val="150000"/>
                        </a:lnSpc>
                        <a:buFont typeface="Arial" panose="020B0604020202020204" pitchFamily="34" charset="0"/>
                        <a:buChar char="−"/>
                      </a:pPr>
                      <a:r>
                        <a:rPr lang="vi-VN" sz="2800" dirty="0">
                          <a:solidFill>
                            <a:schemeClr val="tx1"/>
                          </a:solidFill>
                          <a:latin typeface="Arial" panose="020B0604020202020204" pitchFamily="34" charset="0"/>
                          <a:cs typeface="Arial" panose="020B0604020202020204" pitchFamily="34" charset="0"/>
                        </a:rPr>
                        <a:t>Thể hiện hành vi văn minh nơi công cộng.</a:t>
                      </a:r>
                    </a:p>
                    <a:p>
                      <a:pPr marL="457200" indent="-457200" algn="l">
                        <a:lnSpc>
                          <a:spcPct val="150000"/>
                        </a:lnSpc>
                        <a:buFont typeface="Arial" panose="020B0604020202020204" pitchFamily="34" charset="0"/>
                        <a:buChar char="−"/>
                      </a:pPr>
                      <a:r>
                        <a:rPr lang="vi-VN" sz="2800" dirty="0">
                          <a:solidFill>
                            <a:schemeClr val="tx1"/>
                          </a:solidFill>
                          <a:latin typeface="Arial" panose="020B0604020202020204" pitchFamily="34" charset="0"/>
                          <a:cs typeface="Arial" panose="020B0604020202020204" pitchFamily="34" charset="0"/>
                        </a:rPr>
                        <a:t>Tổ chức sinh hoạt văn hóa tại địa phương cho thiếu nhi.</a:t>
                      </a:r>
                    </a:p>
                    <a:p>
                      <a:pPr marL="457200" indent="-457200" algn="l">
                        <a:lnSpc>
                          <a:spcPct val="150000"/>
                        </a:lnSpc>
                        <a:buFont typeface="Arial" panose="020B0604020202020204" pitchFamily="34" charset="0"/>
                        <a:buChar char="−"/>
                      </a:pPr>
                      <a:r>
                        <a:rPr lang="vi-VN" sz="2800" dirty="0">
                          <a:solidFill>
                            <a:schemeClr val="tx1"/>
                          </a:solidFill>
                          <a:latin typeface="Arial" panose="020B0604020202020204" pitchFamily="34" charset="0"/>
                          <a:cs typeface="Arial" panose="020B0604020202020204" pitchFamily="34" charset="0"/>
                        </a:rPr>
                        <a:t>Tham gia các hoạt động nhân đạo, từ thiện.</a:t>
                      </a:r>
                    </a:p>
                    <a:p>
                      <a:pPr marL="457200" indent="-457200" algn="l">
                        <a:lnSpc>
                          <a:spcPct val="150000"/>
                        </a:lnSpc>
                        <a:buFont typeface="Arial" panose="020B0604020202020204" pitchFamily="34" charset="0"/>
                        <a:buChar char="−"/>
                      </a:pPr>
                      <a:r>
                        <a:rPr lang="vi-VN" sz="2800" dirty="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1880649"/>
                  </a:ext>
                </a:extLst>
              </a:tr>
            </a:tbl>
          </a:graphicData>
        </a:graphic>
      </p:graphicFrame>
      <p:sp>
        <p:nvSpPr>
          <p:cNvPr id="8" name="Freeform 87">
            <a:extLst>
              <a:ext uri="{FF2B5EF4-FFF2-40B4-BE49-F238E27FC236}">
                <a16:creationId xmlns:a16="http://schemas.microsoft.com/office/drawing/2014/main" id="{65830D3F-0C57-A96C-ABCE-652F7E6B3612}"/>
              </a:ext>
            </a:extLst>
          </p:cNvPr>
          <p:cNvSpPr/>
          <p:nvPr/>
        </p:nvSpPr>
        <p:spPr>
          <a:xfrm rot="-3932765">
            <a:off x="485826" y="-236937"/>
            <a:ext cx="593942" cy="1731173"/>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24">
            <a:extLst>
              <a:ext uri="{FF2B5EF4-FFF2-40B4-BE49-F238E27FC236}">
                <a16:creationId xmlns:a16="http://schemas.microsoft.com/office/drawing/2014/main" id="{08597184-9C3A-FE48-A46C-BB9FD9FEC061}"/>
              </a:ext>
            </a:extLst>
          </p:cNvPr>
          <p:cNvSpPr/>
          <p:nvPr/>
        </p:nvSpPr>
        <p:spPr>
          <a:xfrm rot="-1491042">
            <a:off x="16869077" y="77043"/>
            <a:ext cx="1414293" cy="1645035"/>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8798404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7"/>
          <p:cNvSpPr/>
          <p:nvPr/>
        </p:nvSpPr>
        <p:spPr>
          <a:xfrm rot="1232267">
            <a:off x="93704" y="9529813"/>
            <a:ext cx="1919876" cy="882018"/>
          </a:xfrm>
          <a:custGeom>
            <a:avLst/>
            <a:gdLst/>
            <a:ahLst/>
            <a:cxnLst/>
            <a:rect l="l" t="t" r="r" b="b"/>
            <a:pathLst>
              <a:path w="2704795" h="1249123">
                <a:moveTo>
                  <a:pt x="0" y="0"/>
                </a:moveTo>
                <a:lnTo>
                  <a:pt x="2704794" y="0"/>
                </a:lnTo>
                <a:lnTo>
                  <a:pt x="2704794" y="1249124"/>
                </a:lnTo>
                <a:lnTo>
                  <a:pt x="0" y="12491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Arial" panose="020B0604020202020204" pitchFamily="34" charset="0"/>
              <a:cs typeface="Arial" panose="020B0604020202020204" pitchFamily="34" charset="0"/>
            </a:endParaRPr>
          </a:p>
        </p:txBody>
      </p:sp>
      <p:sp>
        <p:nvSpPr>
          <p:cNvPr id="19" name="Freeform 19"/>
          <p:cNvSpPr/>
          <p:nvPr/>
        </p:nvSpPr>
        <p:spPr>
          <a:xfrm rot="-5400000">
            <a:off x="17193928" y="157251"/>
            <a:ext cx="894484" cy="1250119"/>
          </a:xfrm>
          <a:custGeom>
            <a:avLst/>
            <a:gdLst/>
            <a:ahLst/>
            <a:cxnLst/>
            <a:rect l="l" t="t" r="r" b="b"/>
            <a:pathLst>
              <a:path w="2295061" h="2107283">
                <a:moveTo>
                  <a:pt x="0" y="0"/>
                </a:moveTo>
                <a:lnTo>
                  <a:pt x="2295061" y="0"/>
                </a:lnTo>
                <a:lnTo>
                  <a:pt x="2295061" y="2107283"/>
                </a:lnTo>
                <a:lnTo>
                  <a:pt x="0" y="2107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latin typeface="Arial" panose="020B0604020202020204" pitchFamily="34" charset="0"/>
              <a:cs typeface="Arial" panose="020B0604020202020204" pitchFamily="34" charset="0"/>
            </a:endParaRPr>
          </a:p>
        </p:txBody>
      </p:sp>
      <p:sp>
        <p:nvSpPr>
          <p:cNvPr id="21" name="Freeform 5">
            <a:extLst>
              <a:ext uri="{FF2B5EF4-FFF2-40B4-BE49-F238E27FC236}">
                <a16:creationId xmlns:a16="http://schemas.microsoft.com/office/drawing/2014/main" id="{9F526362-14B1-C52E-117A-14A8DCC421DB}"/>
              </a:ext>
            </a:extLst>
          </p:cNvPr>
          <p:cNvSpPr/>
          <p:nvPr/>
        </p:nvSpPr>
        <p:spPr>
          <a:xfrm>
            <a:off x="838198" y="2178057"/>
            <a:ext cx="16611600" cy="7537443"/>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5D5"/>
          </a:solidFill>
        </p:spPr>
        <p:txBody>
          <a:bodyPr/>
          <a:lstStyle/>
          <a:p>
            <a:endParaRPr lang="en-US"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F66AA47-A20F-5CD4-C8F5-FFB6DE1E47E5}"/>
              </a:ext>
            </a:extLst>
          </p:cNvPr>
          <p:cNvSpPr txBox="1"/>
          <p:nvPr/>
        </p:nvSpPr>
        <p:spPr>
          <a:xfrm>
            <a:off x="1371599" y="2562944"/>
            <a:ext cx="15544799"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Nhiệm</a:t>
            </a:r>
            <a:r>
              <a:rPr lang="en-US" sz="4400" b="1">
                <a:solidFill>
                  <a:srgbClr val="C00000"/>
                </a:solidFill>
                <a:latin typeface="Arial" panose="020B0604020202020204" pitchFamily="34" charset="0"/>
                <a:cs typeface="Arial" panose="020B0604020202020204" pitchFamily="34" charset="0"/>
              </a:rPr>
              <a:t> vụ 1: Giới thiệu ý nghĩa chủ đề</a:t>
            </a:r>
            <a:endParaRPr lang="en-US" sz="4400" b="1" dirty="0">
              <a:solidFill>
                <a:srgbClr val="C00000"/>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6EB6E3D6-B814-230D-3B4E-26F2164D4E77}"/>
              </a:ext>
            </a:extLst>
          </p:cNvPr>
          <p:cNvGrpSpPr/>
          <p:nvPr/>
        </p:nvGrpSpPr>
        <p:grpSpPr>
          <a:xfrm>
            <a:off x="5981700" y="-28898"/>
            <a:ext cx="6324600" cy="1580477"/>
            <a:chOff x="5715000" y="-1"/>
            <a:chExt cx="6324600" cy="1563773"/>
          </a:xfrm>
        </p:grpSpPr>
        <p:sp>
          <p:nvSpPr>
            <p:cNvPr id="25" name="Round Same Side Corner Rectangle 11">
              <a:extLst>
                <a:ext uri="{FF2B5EF4-FFF2-40B4-BE49-F238E27FC236}">
                  <a16:creationId xmlns:a16="http://schemas.microsoft.com/office/drawing/2014/main" id="{AE6152FF-C1EA-170A-9211-1BD2D4D18B16}"/>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261CDE7C-0AD3-AED1-C884-9E2622496F4B}"/>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9" name="TextBox 28">
            <a:extLst>
              <a:ext uri="{FF2B5EF4-FFF2-40B4-BE49-F238E27FC236}">
                <a16:creationId xmlns:a16="http://schemas.microsoft.com/office/drawing/2014/main" id="{37C9E89B-120A-46E7-4D3C-C273A064B1DB}"/>
              </a:ext>
            </a:extLst>
          </p:cNvPr>
          <p:cNvSpPr txBox="1"/>
          <p:nvPr/>
        </p:nvSpPr>
        <p:spPr>
          <a:xfrm>
            <a:off x="1562099" y="3366484"/>
            <a:ext cx="15163801" cy="6083653"/>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3800">
                <a:latin typeface="Arial" panose="020B0604020202020204" pitchFamily="34" charset="0"/>
                <a:ea typeface="Calibri" panose="020F0502020204030204" pitchFamily="34" charset="0"/>
                <a:cs typeface="Arial" panose="020B0604020202020204" pitchFamily="34" charset="0"/>
              </a:rPr>
              <a:t>Cả lớp chia </a:t>
            </a:r>
            <a:r>
              <a:rPr lang="vi-VN" sz="3800">
                <a:latin typeface="Arial" panose="020B0604020202020204" pitchFamily="34" charset="0"/>
                <a:ea typeface="Calibri" panose="020F0502020204030204" pitchFamily="34" charset="0"/>
                <a:cs typeface="Arial" panose="020B0604020202020204" pitchFamily="34" charset="0"/>
              </a:rPr>
              <a:t>thành </a:t>
            </a:r>
            <a:r>
              <a:rPr lang="en-US" sz="3800">
                <a:latin typeface="Arial" panose="020B0604020202020204" pitchFamily="34" charset="0"/>
                <a:ea typeface="Calibri" panose="020F0502020204030204" pitchFamily="34" charset="0"/>
                <a:cs typeface="Arial" panose="020B0604020202020204" pitchFamily="34" charset="0"/>
              </a:rPr>
              <a:t>2</a:t>
            </a:r>
            <a:r>
              <a:rPr lang="vi-VN" sz="3800">
                <a:latin typeface="Arial" panose="020B0604020202020204" pitchFamily="34" charset="0"/>
                <a:ea typeface="Calibri" panose="020F0502020204030204" pitchFamily="34" charset="0"/>
                <a:cs typeface="Arial" panose="020B0604020202020204" pitchFamily="34" charset="0"/>
              </a:rPr>
              <a:t> nhóm (tương ứng 2 dãy)</a:t>
            </a:r>
            <a:r>
              <a:rPr lang="en-US" sz="3800">
                <a:latin typeface="Arial" panose="020B0604020202020204" pitchFamily="34" charset="0"/>
                <a:ea typeface="Calibri" panose="020F0502020204030204" pitchFamily="34" charset="0"/>
                <a:cs typeface="Arial" panose="020B0604020202020204" pitchFamily="34" charset="0"/>
              </a:rPr>
              <a:t> và lần lượt </a:t>
            </a:r>
            <a:r>
              <a:rPr lang="vi-VN" sz="3800">
                <a:latin typeface="Arial" panose="020B0604020202020204" pitchFamily="34" charset="0"/>
                <a:ea typeface="Calibri" panose="020F0502020204030204" pitchFamily="34" charset="0"/>
                <a:cs typeface="Arial" panose="020B0604020202020204" pitchFamily="34" charset="0"/>
              </a:rPr>
              <a:t>tham gia chơi trò chơi </a:t>
            </a:r>
            <a:r>
              <a:rPr lang="vi-VN" sz="3800" b="1">
                <a:latin typeface="Arial" panose="020B0604020202020204" pitchFamily="34" charset="0"/>
                <a:ea typeface="Calibri" panose="020F0502020204030204" pitchFamily="34" charset="0"/>
                <a:cs typeface="Arial" panose="020B0604020202020204" pitchFamily="34" charset="0"/>
              </a:rPr>
              <a:t>“Đặt tên cho hoạt động cộng đồng”</a:t>
            </a:r>
            <a:r>
              <a:rPr lang="en-US" sz="3800" b="1">
                <a:latin typeface="Arial" panose="020B0604020202020204" pitchFamily="34" charset="0"/>
                <a:ea typeface="Calibri" panose="020F0502020204030204" pitchFamily="34" charset="0"/>
                <a:cs typeface="Arial" panose="020B0604020202020204" pitchFamily="34" charset="0"/>
              </a:rPr>
              <a:t>.</a:t>
            </a:r>
            <a:endParaRPr lang="en-US" sz="3800" b="1">
              <a:solidFill>
                <a:srgbClr val="FF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Courier New" panose="02070309020205020404" pitchFamily="49" charset="0"/>
              <a:buChar char="o"/>
            </a:pPr>
            <a:r>
              <a:rPr lang="en-US" sz="3800" b="1">
                <a:solidFill>
                  <a:srgbClr val="FF0000"/>
                </a:solidFill>
                <a:latin typeface="Arial" panose="020B0604020202020204" pitchFamily="34" charset="0"/>
                <a:ea typeface="Calibri" panose="020F0502020204030204" pitchFamily="34" charset="0"/>
                <a:cs typeface="Arial" panose="020B0604020202020204" pitchFamily="34" charset="0"/>
              </a:rPr>
              <a:t>Hướng dẫn cách chơi:</a:t>
            </a:r>
          </a:p>
          <a:p>
            <a:pPr marL="1028700" lvl="1" indent="-571500" algn="just">
              <a:lnSpc>
                <a:spcPct val="150000"/>
              </a:lnSpc>
              <a:buClr>
                <a:schemeClr val="tx1"/>
              </a:buClr>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Mỗi đội đưa ra thật nhanh tên gọi hoạt động cộng đồng trong hình ảnh GV trình chiếu.</a:t>
            </a:r>
          </a:p>
          <a:p>
            <a:pPr marL="1028700" lvl="1" indent="-571500" algn="just">
              <a:lnSpc>
                <a:spcPct val="150000"/>
              </a:lnSpc>
              <a:buClr>
                <a:schemeClr val="tx1"/>
              </a:buClr>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Đội nào trả lời nhanh và chính xác hơn đội đó được tính điểm. </a:t>
            </a:r>
            <a:endParaRPr lang="en-US" sz="3600">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150000"/>
              </a:lnSpc>
              <a:buClr>
                <a:schemeClr val="tx1"/>
              </a:buClr>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Tổng kết điểm, đội nào được nhiều điểm thì giành chiến thắng.</a:t>
            </a:r>
          </a:p>
        </p:txBody>
      </p:sp>
      <p:pic>
        <p:nvPicPr>
          <p:cNvPr id="30" name="Picture 10">
            <a:extLst>
              <a:ext uri="{FF2B5EF4-FFF2-40B4-BE49-F238E27FC236}">
                <a16:creationId xmlns:a16="http://schemas.microsoft.com/office/drawing/2014/main" id="{8331482D-FA84-9D1C-D459-833E928BFA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58481" y="7612654"/>
            <a:ext cx="2715257" cy="2777756"/>
          </a:xfrm>
          <a:prstGeom prst="rect">
            <a:avLst/>
          </a:prstGeom>
        </p:spPr>
      </p:pic>
      <p:sp>
        <p:nvSpPr>
          <p:cNvPr id="32" name="Freeform 18">
            <a:extLst>
              <a:ext uri="{FF2B5EF4-FFF2-40B4-BE49-F238E27FC236}">
                <a16:creationId xmlns:a16="http://schemas.microsoft.com/office/drawing/2014/main" id="{57D3F5AD-0CBA-5ED0-AB45-7AF0B8C9C09A}"/>
              </a:ext>
            </a:extLst>
          </p:cNvPr>
          <p:cNvSpPr/>
          <p:nvPr/>
        </p:nvSpPr>
        <p:spPr>
          <a:xfrm rot="-1491042">
            <a:off x="-47776" y="-4801"/>
            <a:ext cx="1593232" cy="1574221"/>
          </a:xfrm>
          <a:custGeom>
            <a:avLst/>
            <a:gdLst/>
            <a:ahLst/>
            <a:cxnLst/>
            <a:rect l="l" t="t" r="r" b="b"/>
            <a:pathLst>
              <a:path w="2787166" h="3035527">
                <a:moveTo>
                  <a:pt x="0" y="0"/>
                </a:moveTo>
                <a:lnTo>
                  <a:pt x="2787165" y="0"/>
                </a:lnTo>
                <a:lnTo>
                  <a:pt x="2787165" y="3035527"/>
                </a:lnTo>
                <a:lnTo>
                  <a:pt x="0" y="30355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wipe(left)">
                                      <p:cBhvr>
                                        <p:cTn id="15" dur="500"/>
                                        <p:tgtEl>
                                          <p:spTgt spid="2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wipe(left)">
                                      <p:cBhvr>
                                        <p:cTn id="20" dur="500"/>
                                        <p:tgtEl>
                                          <p:spTgt spid="2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animEffect transition="in" filter="wipe(left)">
                                      <p:cBhvr>
                                        <p:cTn id="25" dur="500"/>
                                        <p:tgtEl>
                                          <p:spTgt spid="29">
                                            <p:txEl>
                                              <p:pRg st="2" end="2"/>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9">
                                            <p:txEl>
                                              <p:pRg st="3" end="3"/>
                                            </p:txEl>
                                          </p:spTgt>
                                        </p:tgtEl>
                                        <p:attrNameLst>
                                          <p:attrName>style.visibility</p:attrName>
                                        </p:attrNameLst>
                                      </p:cBhvr>
                                      <p:to>
                                        <p:strVal val="visible"/>
                                      </p:to>
                                    </p:set>
                                    <p:animEffect transition="in" filter="wipe(left)">
                                      <p:cBhvr>
                                        <p:cTn id="29" dur="500"/>
                                        <p:tgtEl>
                                          <p:spTgt spid="29">
                                            <p:txEl>
                                              <p:pRg st="3" end="3"/>
                                            </p:txEl>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9">
                                            <p:txEl>
                                              <p:pRg st="4" end="4"/>
                                            </p:txEl>
                                          </p:spTgt>
                                        </p:tgtEl>
                                        <p:attrNameLst>
                                          <p:attrName>style.visibility</p:attrName>
                                        </p:attrNameLst>
                                      </p:cBhvr>
                                      <p:to>
                                        <p:strVal val="visible"/>
                                      </p:to>
                                    </p:set>
                                    <p:animEffect transition="in" filter="wipe(left)">
                                      <p:cBhvr>
                                        <p:cTn id="33"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reeform 86"/>
          <p:cNvSpPr/>
          <p:nvPr/>
        </p:nvSpPr>
        <p:spPr>
          <a:xfrm rot="2616472">
            <a:off x="-229913" y="45238"/>
            <a:ext cx="1919938" cy="1433524"/>
          </a:xfrm>
          <a:custGeom>
            <a:avLst/>
            <a:gdLst/>
            <a:ahLst/>
            <a:cxnLst/>
            <a:rect l="l" t="t" r="r" b="b"/>
            <a:pathLst>
              <a:path w="2464445" h="1653419">
                <a:moveTo>
                  <a:pt x="0" y="0"/>
                </a:moveTo>
                <a:lnTo>
                  <a:pt x="2464446" y="0"/>
                </a:lnTo>
                <a:lnTo>
                  <a:pt x="2464446" y="1653419"/>
                </a:lnTo>
                <a:lnTo>
                  <a:pt x="0" y="16534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7" name="Freeform 87"/>
          <p:cNvSpPr/>
          <p:nvPr/>
        </p:nvSpPr>
        <p:spPr>
          <a:xfrm rot="-3932765">
            <a:off x="17280247" y="-240443"/>
            <a:ext cx="671914" cy="1734232"/>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2" name="Speech Bubble: Rectangle with Corners Rounded 91">
            <a:extLst>
              <a:ext uri="{FF2B5EF4-FFF2-40B4-BE49-F238E27FC236}">
                <a16:creationId xmlns:a16="http://schemas.microsoft.com/office/drawing/2014/main" id="{D573BA50-6CE8-A26A-BF3A-703492709CB4}"/>
              </a:ext>
            </a:extLst>
          </p:cNvPr>
          <p:cNvSpPr/>
          <p:nvPr/>
        </p:nvSpPr>
        <p:spPr>
          <a:xfrm>
            <a:off x="8667682" y="952500"/>
            <a:ext cx="8678279" cy="2590799"/>
          </a:xfrm>
          <a:prstGeom prst="wedgeRoundRectCallout">
            <a:avLst>
              <a:gd name="adj1" fmla="val -56648"/>
              <a:gd name="adj2" fmla="val 51590"/>
              <a:gd name="adj3" fmla="val 16667"/>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HS từng tham gia cả 3 nhóm hoạt động: </a:t>
            </a:r>
            <a:r>
              <a:rPr lang="vi-VN" sz="3800" b="1">
                <a:solidFill>
                  <a:schemeClr val="accent5">
                    <a:lumMod val="50000"/>
                  </a:schemeClr>
                </a:solidFill>
                <a:latin typeface="Arial" panose="020B0604020202020204" pitchFamily="34" charset="0"/>
                <a:cs typeface="Arial" panose="020B0604020202020204" pitchFamily="34" charset="0"/>
              </a:rPr>
              <a:t>dơ thẻ màu xanh.</a:t>
            </a:r>
          </a:p>
        </p:txBody>
      </p:sp>
      <p:sp>
        <p:nvSpPr>
          <p:cNvPr id="93" name="Speech Bubble: Rectangle with Corners Rounded 92">
            <a:extLst>
              <a:ext uri="{FF2B5EF4-FFF2-40B4-BE49-F238E27FC236}">
                <a16:creationId xmlns:a16="http://schemas.microsoft.com/office/drawing/2014/main" id="{442440F3-AC52-B8D0-F378-D244E9CA3953}"/>
              </a:ext>
            </a:extLst>
          </p:cNvPr>
          <p:cNvSpPr/>
          <p:nvPr/>
        </p:nvSpPr>
        <p:spPr>
          <a:xfrm>
            <a:off x="8668054" y="3969217"/>
            <a:ext cx="8678279" cy="2590799"/>
          </a:xfrm>
          <a:prstGeom prst="wedgeRoundRectCallout">
            <a:avLst>
              <a:gd name="adj1" fmla="val -56462"/>
              <a:gd name="adj2" fmla="val -41992"/>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HS </a:t>
            </a:r>
            <a:r>
              <a:rPr lang="en-US" sz="3800">
                <a:solidFill>
                  <a:schemeClr val="tx1"/>
                </a:solidFill>
                <a:latin typeface="Arial" panose="020B0604020202020204" pitchFamily="34" charset="0"/>
                <a:cs typeface="Arial" panose="020B0604020202020204" pitchFamily="34" charset="0"/>
              </a:rPr>
              <a:t>từng </a:t>
            </a:r>
            <a:r>
              <a:rPr lang="vi-VN" sz="3800">
                <a:solidFill>
                  <a:schemeClr val="tx1"/>
                </a:solidFill>
                <a:latin typeface="Arial" panose="020B0604020202020204" pitchFamily="34" charset="0"/>
                <a:cs typeface="Arial" panose="020B0604020202020204" pitchFamily="34" charset="0"/>
              </a:rPr>
              <a:t>tham gia được 2 nhóm hoạt động: </a:t>
            </a:r>
            <a:r>
              <a:rPr lang="vi-VN" sz="3800" b="1">
                <a:solidFill>
                  <a:srgbClr val="FFC000"/>
                </a:solidFill>
                <a:latin typeface="Arial" panose="020B0604020202020204" pitchFamily="34" charset="0"/>
                <a:cs typeface="Arial" panose="020B0604020202020204" pitchFamily="34" charset="0"/>
              </a:rPr>
              <a:t>dơ thẻ màu vàng</a:t>
            </a:r>
            <a:endParaRPr lang="en-US" sz="3800" b="1">
              <a:solidFill>
                <a:srgbClr val="FFC000"/>
              </a:solidFill>
              <a:latin typeface="Arial" panose="020B0604020202020204" pitchFamily="34" charset="0"/>
              <a:cs typeface="Arial" panose="020B0604020202020204" pitchFamily="34" charset="0"/>
            </a:endParaRPr>
          </a:p>
        </p:txBody>
      </p:sp>
      <p:sp>
        <p:nvSpPr>
          <p:cNvPr id="94" name="Speech Bubble: Rectangle with Corners Rounded 93">
            <a:extLst>
              <a:ext uri="{FF2B5EF4-FFF2-40B4-BE49-F238E27FC236}">
                <a16:creationId xmlns:a16="http://schemas.microsoft.com/office/drawing/2014/main" id="{8219EA26-75F7-C1D7-98F6-C23F2F7BA51E}"/>
              </a:ext>
            </a:extLst>
          </p:cNvPr>
          <p:cNvSpPr/>
          <p:nvPr/>
        </p:nvSpPr>
        <p:spPr>
          <a:xfrm>
            <a:off x="8667682" y="6985935"/>
            <a:ext cx="8678651" cy="2590799"/>
          </a:xfrm>
          <a:prstGeom prst="wedgeRoundRectCallout">
            <a:avLst>
              <a:gd name="adj1" fmla="val -57264"/>
              <a:gd name="adj2" fmla="val -48557"/>
              <a:gd name="adj3" fmla="val 16667"/>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HS</a:t>
            </a:r>
            <a:r>
              <a:rPr lang="en-US" sz="3800">
                <a:solidFill>
                  <a:schemeClr val="tx1"/>
                </a:solidFill>
                <a:latin typeface="Arial" panose="020B0604020202020204" pitchFamily="34" charset="0"/>
                <a:cs typeface="Arial" panose="020B0604020202020204" pitchFamily="34" charset="0"/>
              </a:rPr>
              <a:t> từng</a:t>
            </a:r>
            <a:r>
              <a:rPr lang="vi-VN" sz="3800">
                <a:solidFill>
                  <a:schemeClr val="tx1"/>
                </a:solidFill>
                <a:latin typeface="Arial" panose="020B0604020202020204" pitchFamily="34" charset="0"/>
                <a:cs typeface="Arial" panose="020B0604020202020204" pitchFamily="34" charset="0"/>
              </a:rPr>
              <a:t> tham gia được 1 nhóm hoạt động: </a:t>
            </a:r>
            <a:r>
              <a:rPr lang="vi-VN" sz="3800" b="1">
                <a:solidFill>
                  <a:srgbClr val="FF0000"/>
                </a:solidFill>
                <a:latin typeface="Arial" panose="020B0604020202020204" pitchFamily="34" charset="0"/>
                <a:cs typeface="Arial" panose="020B0604020202020204" pitchFamily="34" charset="0"/>
              </a:rPr>
              <a:t>dơ thẻ màu đỏ</a:t>
            </a:r>
            <a:endParaRPr lang="en-US" sz="3800" b="1">
              <a:solidFill>
                <a:srgbClr val="FF0000"/>
              </a:solidFill>
              <a:latin typeface="Arial" panose="020B0604020202020204" pitchFamily="34" charset="0"/>
              <a:cs typeface="Arial" panose="020B0604020202020204" pitchFamily="34" charset="0"/>
            </a:endParaRPr>
          </a:p>
        </p:txBody>
      </p:sp>
      <p:grpSp>
        <p:nvGrpSpPr>
          <p:cNvPr id="99" name="Group 98">
            <a:extLst>
              <a:ext uri="{FF2B5EF4-FFF2-40B4-BE49-F238E27FC236}">
                <a16:creationId xmlns:a16="http://schemas.microsoft.com/office/drawing/2014/main" id="{32F4C9AC-692A-E09F-CFE1-4745FD362947}"/>
              </a:ext>
            </a:extLst>
          </p:cNvPr>
          <p:cNvGrpSpPr/>
          <p:nvPr/>
        </p:nvGrpSpPr>
        <p:grpSpPr>
          <a:xfrm>
            <a:off x="941667" y="952500"/>
            <a:ext cx="6346718" cy="7385927"/>
            <a:chOff x="-115363" y="-658569"/>
            <a:chExt cx="6346718" cy="7750091"/>
          </a:xfrm>
        </p:grpSpPr>
        <p:sp>
          <p:nvSpPr>
            <p:cNvPr id="100" name="Rectangle: Rounded Corners 99">
              <a:extLst>
                <a:ext uri="{FF2B5EF4-FFF2-40B4-BE49-F238E27FC236}">
                  <a16:creationId xmlns:a16="http://schemas.microsoft.com/office/drawing/2014/main" id="{EA239F01-76B6-60FC-3948-55F6828E6D42}"/>
                </a:ext>
              </a:extLst>
            </p:cNvPr>
            <p:cNvSpPr/>
            <p:nvPr/>
          </p:nvSpPr>
          <p:spPr>
            <a:xfrm>
              <a:off x="-115363" y="-437736"/>
              <a:ext cx="6346718" cy="752925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Các em hãy hoàn thành khảo sát nhanh về những việc làm thể hiện trách nhiệm với cộng đồng mà em từng tham gia theo hướng dẫn sau:</a:t>
              </a:r>
              <a:endParaRPr lang="vi-VN" sz="3800">
                <a:solidFill>
                  <a:schemeClr val="tx1"/>
                </a:solidFill>
                <a:latin typeface="Arial" panose="020B0604020202020204" pitchFamily="34" charset="0"/>
                <a:cs typeface="Arial" panose="020B0604020202020204" pitchFamily="34" charset="0"/>
              </a:endParaRPr>
            </a:p>
          </p:txBody>
        </p:sp>
        <p:pic>
          <p:nvPicPr>
            <p:cNvPr id="101" name="Picture 6">
              <a:extLst>
                <a:ext uri="{FF2B5EF4-FFF2-40B4-BE49-F238E27FC236}">
                  <a16:creationId xmlns:a16="http://schemas.microsoft.com/office/drawing/2014/main" id="{D0FCED43-16B9-CA60-2476-34531D88A29F}"/>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04585" y="-658569"/>
              <a:ext cx="1285050" cy="1254532"/>
            </a:xfrm>
            <a:prstGeom prst="rect">
              <a:avLst/>
            </a:prstGeom>
          </p:spPr>
        </p:pic>
      </p:grpSp>
      <p:pic>
        <p:nvPicPr>
          <p:cNvPr id="102" name="Picture 101">
            <a:extLst>
              <a:ext uri="{FF2B5EF4-FFF2-40B4-BE49-F238E27FC236}">
                <a16:creationId xmlns:a16="http://schemas.microsoft.com/office/drawing/2014/main" id="{F40F0836-B7B3-EFE5-3740-75822BF1BBC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457481" y="7738591"/>
            <a:ext cx="3293320" cy="254840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par>
                                <p:cTn id="8" presetID="16" presetClass="entr" presetSubtype="21" fill="hold"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barn(inVertical)">
                                      <p:cBhvr>
                                        <p:cTn id="10" dur="500"/>
                                        <p:tgtEl>
                                          <p:spTgt spid="9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barn(inVertical)">
                                      <p:cBhvr>
                                        <p:cTn id="15" dur="500"/>
                                        <p:tgtEl>
                                          <p:spTgt spid="9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barn(inVertical)">
                                      <p:cBhvr>
                                        <p:cTn id="20" dur="500"/>
                                        <p:tgtEl>
                                          <p:spTgt spid="9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barn(inVertical)">
                                      <p:cBhvr>
                                        <p:cTn id="2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rot="-1491042">
            <a:off x="16550024" y="-54728"/>
            <a:ext cx="1506041" cy="1435600"/>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rot="-5400000" flipV="1">
            <a:off x="290176" y="-1767"/>
            <a:ext cx="1560420" cy="1704850"/>
          </a:xfrm>
          <a:custGeom>
            <a:avLst/>
            <a:gdLst/>
            <a:ahLst/>
            <a:cxnLst/>
            <a:rect l="l" t="t" r="r" b="b"/>
            <a:pathLst>
              <a:path w="2295061" h="2107283">
                <a:moveTo>
                  <a:pt x="0" y="2107283"/>
                </a:moveTo>
                <a:lnTo>
                  <a:pt x="2295061" y="2107283"/>
                </a:lnTo>
                <a:lnTo>
                  <a:pt x="2295061" y="0"/>
                </a:lnTo>
                <a:lnTo>
                  <a:pt x="0" y="0"/>
                </a:lnTo>
                <a:lnTo>
                  <a:pt x="0" y="210728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AA823990-5BC1-21D3-8671-C579BD9F6A11}"/>
              </a:ext>
            </a:extLst>
          </p:cNvPr>
          <p:cNvSpPr txBox="1"/>
          <p:nvPr/>
        </p:nvSpPr>
        <p:spPr>
          <a:xfrm>
            <a:off x="2479142" y="578317"/>
            <a:ext cx="13329716"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2: Xác định những hành vi văn minh nơi công cộng </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7" name="Freeform 5">
            <a:extLst>
              <a:ext uri="{FF2B5EF4-FFF2-40B4-BE49-F238E27FC236}">
                <a16:creationId xmlns:a16="http://schemas.microsoft.com/office/drawing/2014/main" id="{C9B0FD12-25E5-C287-F411-3A9786DB6C23}"/>
              </a:ext>
            </a:extLst>
          </p:cNvPr>
          <p:cNvSpPr/>
          <p:nvPr/>
        </p:nvSpPr>
        <p:spPr>
          <a:xfrm rot="10800000">
            <a:off x="6781800" y="2735841"/>
            <a:ext cx="10451593" cy="701040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F6D5"/>
          </a:solidFill>
        </p:spPr>
        <p:txBody>
          <a:bodyPr/>
          <a:lstStyle/>
          <a:p>
            <a:endParaRPr lang="en-US">
              <a:latin typeface="Arial" panose="020B0604020202020204" pitchFamily="34" charset="0"/>
              <a:cs typeface="Arial" panose="020B0604020202020204" pitchFamily="34" charset="0"/>
            </a:endParaRPr>
          </a:p>
        </p:txBody>
      </p:sp>
      <p:sp>
        <p:nvSpPr>
          <p:cNvPr id="28" name="Freeform 12">
            <a:extLst>
              <a:ext uri="{FF2B5EF4-FFF2-40B4-BE49-F238E27FC236}">
                <a16:creationId xmlns:a16="http://schemas.microsoft.com/office/drawing/2014/main" id="{F3489A77-E0BE-F539-77B4-CD6EB9913F14}"/>
              </a:ext>
            </a:extLst>
          </p:cNvPr>
          <p:cNvSpPr/>
          <p:nvPr/>
        </p:nvSpPr>
        <p:spPr>
          <a:xfrm rot="10800000">
            <a:off x="1337577" y="2735841"/>
            <a:ext cx="4945207" cy="701040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BC865199-1BED-C160-E401-73FE566AD5E9}"/>
              </a:ext>
            </a:extLst>
          </p:cNvPr>
          <p:cNvGrpSpPr/>
          <p:nvPr/>
        </p:nvGrpSpPr>
        <p:grpSpPr>
          <a:xfrm>
            <a:off x="7892796" y="3306708"/>
            <a:ext cx="8229600" cy="1214437"/>
            <a:chOff x="7683843" y="2053540"/>
            <a:chExt cx="8229600" cy="1214437"/>
          </a:xfrm>
        </p:grpSpPr>
        <p:sp>
          <p:nvSpPr>
            <p:cNvPr id="30" name="Freeform 8">
              <a:extLst>
                <a:ext uri="{FF2B5EF4-FFF2-40B4-BE49-F238E27FC236}">
                  <a16:creationId xmlns:a16="http://schemas.microsoft.com/office/drawing/2014/main" id="{D8F32115-A6E5-EC92-455D-47F848B4E2CA}"/>
                </a:ext>
              </a:extLst>
            </p:cNvPr>
            <p:cNvSpPr/>
            <p:nvPr/>
          </p:nvSpPr>
          <p:spPr>
            <a:xfrm>
              <a:off x="7683843" y="2053540"/>
              <a:ext cx="8229600"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371F94E4-E9B1-8571-E742-0F33987282F9}"/>
                </a:ext>
              </a:extLst>
            </p:cNvPr>
            <p:cNvSpPr txBox="1"/>
            <p:nvPr/>
          </p:nvSpPr>
          <p:spPr>
            <a:xfrm>
              <a:off x="7909463" y="2276037"/>
              <a:ext cx="800398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05C09594-05CE-558B-E3E0-445A6C7AD6EA}"/>
              </a:ext>
            </a:extLst>
          </p:cNvPr>
          <p:cNvSpPr txBox="1"/>
          <p:nvPr/>
        </p:nvSpPr>
        <p:spPr>
          <a:xfrm>
            <a:off x="7511796" y="4443574"/>
            <a:ext cx="8991599" cy="4825745"/>
          </a:xfrm>
          <a:prstGeom prst="rect">
            <a:avLst/>
          </a:prstGeom>
          <a:noFill/>
        </p:spPr>
        <p:txBody>
          <a:bodyPr wrap="square">
            <a:spAutoFit/>
          </a:bodyPr>
          <a:lstStyle/>
          <a:p>
            <a:pPr algn="just">
              <a:lnSpc>
                <a:spcPct val="200000"/>
              </a:lnSpc>
            </a:pPr>
            <a:r>
              <a:rPr lang="en-US" sz="4000">
                <a:latin typeface="Arial" panose="020B0604020202020204" pitchFamily="34" charset="0"/>
                <a:ea typeface="Calibri" panose="020F0502020204030204" pitchFamily="34" charset="0"/>
                <a:cs typeface="Arial" panose="020B0604020202020204" pitchFamily="34" charset="0"/>
              </a:rPr>
              <a:t>Các em hãy thảo luận với bạn trong nhóm, </a:t>
            </a:r>
            <a:r>
              <a:rPr lang="vi-VN" sz="4000">
                <a:latin typeface="Arial" panose="020B0604020202020204" pitchFamily="34" charset="0"/>
                <a:ea typeface="Calibri" panose="020F0502020204030204" pitchFamily="34" charset="0"/>
                <a:cs typeface="Arial" panose="020B0604020202020204" pitchFamily="34" charset="0"/>
              </a:rPr>
              <a:t>quan sát gợi ý </a:t>
            </a:r>
            <a:r>
              <a:rPr lang="en-US" sz="4000" i="1">
                <a:latin typeface="Arial" panose="020B0604020202020204" pitchFamily="34" charset="0"/>
                <a:ea typeface="Calibri" panose="020F0502020204030204" pitchFamily="34" charset="0"/>
                <a:cs typeface="Arial" panose="020B0604020202020204" pitchFamily="34" charset="0"/>
              </a:rPr>
              <a:t>(SGK – tr.48,49) </a:t>
            </a:r>
            <a:r>
              <a:rPr lang="vi-VN" sz="4000">
                <a:latin typeface="Arial" panose="020B0604020202020204" pitchFamily="34" charset="0"/>
                <a:ea typeface="Calibri" panose="020F0502020204030204" pitchFamily="34" charset="0"/>
                <a:cs typeface="Arial" panose="020B0604020202020204" pitchFamily="34" charset="0"/>
              </a:rPr>
              <a:t>và cho biết: </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Hãy xác định những hành vi văn minh nơi công cộng.</a:t>
            </a:r>
            <a:endParaRPr lang="en-US"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33" name="Picture 11">
            <a:extLst>
              <a:ext uri="{FF2B5EF4-FFF2-40B4-BE49-F238E27FC236}">
                <a16:creationId xmlns:a16="http://schemas.microsoft.com/office/drawing/2014/main" id="{C6F61F15-F2C5-4410-F2C4-1EEB17BDEE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7577" y="5075857"/>
            <a:ext cx="4978746" cy="4424861"/>
          </a:xfrm>
          <a:prstGeom prst="rect">
            <a:avLst/>
          </a:prstGeom>
        </p:spPr>
      </p:pic>
      <p:sp>
        <p:nvSpPr>
          <p:cNvPr id="23" name="Freeform 23"/>
          <p:cNvSpPr/>
          <p:nvPr/>
        </p:nvSpPr>
        <p:spPr>
          <a:xfrm rot="1232267">
            <a:off x="15450049" y="9235858"/>
            <a:ext cx="2704795" cy="1249123"/>
          </a:xfrm>
          <a:custGeom>
            <a:avLst/>
            <a:gdLst/>
            <a:ahLst/>
            <a:cxnLst/>
            <a:rect l="l" t="t" r="r" b="b"/>
            <a:pathLst>
              <a:path w="2704795" h="1249123">
                <a:moveTo>
                  <a:pt x="0" y="0"/>
                </a:moveTo>
                <a:lnTo>
                  <a:pt x="2704794" y="0"/>
                </a:lnTo>
                <a:lnTo>
                  <a:pt x="2704794" y="1249123"/>
                </a:lnTo>
                <a:lnTo>
                  <a:pt x="0" y="12491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par>
                                <p:cTn id="14" presetID="14" presetClass="entr" presetSubtype="1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randombar(horizontal)">
                                      <p:cBhvr>
                                        <p:cTn id="16" dur="500"/>
                                        <p:tgtEl>
                                          <p:spTgt spid="33"/>
                                        </p:tgtEl>
                                      </p:cBhvr>
                                    </p:animEffect>
                                  </p:childTnLst>
                                </p:cTn>
                              </p:par>
                              <p:par>
                                <p:cTn id="17" presetID="14"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32">
                                            <p:txEl>
                                              <p:pRg st="0" end="0"/>
                                            </p:txEl>
                                          </p:spTgt>
                                        </p:tgtEl>
                                        <p:attrNameLst>
                                          <p:attrName>style.visibility</p:attrName>
                                        </p:attrNameLst>
                                      </p:cBhvr>
                                      <p:to>
                                        <p:strVal val="visible"/>
                                      </p:to>
                                    </p:set>
                                    <p:animEffect transition="in" filter="barn(outVertical)">
                                      <p:cBhvr>
                                        <p:cTn id="2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3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345123-E787-17ED-6287-E4AABDAA13E7}"/>
              </a:ext>
            </a:extLst>
          </p:cNvPr>
          <p:cNvGrpSpPr/>
          <p:nvPr/>
        </p:nvGrpSpPr>
        <p:grpSpPr>
          <a:xfrm>
            <a:off x="457201" y="138464"/>
            <a:ext cx="15992475" cy="2338036"/>
            <a:chOff x="312422" y="-522297"/>
            <a:chExt cx="15992475" cy="2338036"/>
          </a:xfrm>
        </p:grpSpPr>
        <p:sp>
          <p:nvSpPr>
            <p:cNvPr id="3" name="Line Callout 1 (Border and Accent Bar) 3">
              <a:extLst>
                <a:ext uri="{FF2B5EF4-FFF2-40B4-BE49-F238E27FC236}">
                  <a16:creationId xmlns:a16="http://schemas.microsoft.com/office/drawing/2014/main" id="{6272DBF9-398B-9A65-B97F-4479529F8A2A}"/>
                </a:ext>
              </a:extLst>
            </p:cNvPr>
            <p:cNvSpPr/>
            <p:nvPr/>
          </p:nvSpPr>
          <p:spPr>
            <a:xfrm>
              <a:off x="312422" y="77778"/>
              <a:ext cx="15392400" cy="1737961"/>
            </a:xfrm>
            <a:prstGeom prst="accentBorderCallout1">
              <a:avLst>
                <a:gd name="adj1" fmla="val 18750"/>
                <a:gd name="adj2" fmla="val -3127"/>
                <a:gd name="adj3" fmla="val 17954"/>
                <a:gd name="adj4" fmla="val -17509"/>
              </a:avLst>
            </a:prstGeom>
            <a:solidFill>
              <a:srgbClr val="FFFAEB"/>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Gợi ý: </a:t>
              </a:r>
              <a:r>
                <a:rPr lang="vi-VN" sz="4000">
                  <a:solidFill>
                    <a:srgbClr val="C00000"/>
                  </a:solidFill>
                  <a:latin typeface="Arial" panose="020B0604020202020204" pitchFamily="34" charset="0"/>
                  <a:cs typeface="Arial" panose="020B0604020202020204" pitchFamily="34" charset="0"/>
                </a:rPr>
                <a:t>Những hành vi văn minh </a:t>
              </a:r>
              <a:r>
                <a:rPr lang="en-US" sz="4000">
                  <a:solidFill>
                    <a:srgbClr val="C00000"/>
                  </a:solidFill>
                  <a:latin typeface="Arial" panose="020B0604020202020204" pitchFamily="34" charset="0"/>
                  <a:cs typeface="Arial" panose="020B0604020202020204" pitchFamily="34" charset="0"/>
                </a:rPr>
                <a:t>ở một số </a:t>
              </a:r>
              <a:r>
                <a:rPr lang="vi-VN" sz="4000">
                  <a:solidFill>
                    <a:srgbClr val="C00000"/>
                  </a:solidFill>
                  <a:latin typeface="Arial" panose="020B0604020202020204" pitchFamily="34" charset="0"/>
                  <a:cs typeface="Arial" panose="020B0604020202020204" pitchFamily="34" charset="0"/>
                </a:rPr>
                <a:t>nơi công cộng</a:t>
              </a:r>
              <a:r>
                <a:rPr lang="en-US" sz="4000">
                  <a:solidFill>
                    <a:srgbClr val="C00000"/>
                  </a:solidFill>
                  <a:latin typeface="Arial" panose="020B0604020202020204" pitchFamily="34" charset="0"/>
                  <a:cs typeface="Arial" panose="020B0604020202020204" pitchFamily="34" charset="0"/>
                </a:rPr>
                <a:t> như:</a:t>
              </a:r>
              <a:endParaRPr lang="en-US" sz="4000" dirty="0">
                <a:solidFill>
                  <a:srgbClr val="C00000"/>
                </a:solidFill>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22135829-9B8F-EF35-B972-2AF55C1FA3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04747" y="-522297"/>
              <a:ext cx="1200150" cy="1200150"/>
            </a:xfrm>
            <a:prstGeom prst="rect">
              <a:avLst/>
            </a:prstGeom>
          </p:spPr>
        </p:pic>
      </p:grpSp>
      <p:sp>
        <p:nvSpPr>
          <p:cNvPr id="25" name="Freeform 6">
            <a:extLst>
              <a:ext uri="{FF2B5EF4-FFF2-40B4-BE49-F238E27FC236}">
                <a16:creationId xmlns:a16="http://schemas.microsoft.com/office/drawing/2014/main" id="{B622E7D7-91D8-6D8D-A85E-1A58F209B04E}"/>
              </a:ext>
            </a:extLst>
          </p:cNvPr>
          <p:cNvSpPr/>
          <p:nvPr/>
        </p:nvSpPr>
        <p:spPr>
          <a:xfrm>
            <a:off x="621492" y="3060246"/>
            <a:ext cx="17045016" cy="672496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rgbClr val="E8F4F8"/>
          </a:solidFill>
        </p:spPr>
        <p:txBody>
          <a:bodyPr/>
          <a:lstStyle/>
          <a:p>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1C7CB936-BB73-7997-B1CE-B121151BE86E}"/>
              </a:ext>
            </a:extLst>
          </p:cNvPr>
          <p:cNvSpPr txBox="1"/>
          <p:nvPr/>
        </p:nvSpPr>
        <p:spPr>
          <a:xfrm>
            <a:off x="1126449" y="3201944"/>
            <a:ext cx="7772400" cy="6441572"/>
          </a:xfrm>
          <a:prstGeom prst="rect">
            <a:avLst/>
          </a:prstGeom>
          <a:noFill/>
        </p:spPr>
        <p:txBody>
          <a:bodyPr wrap="square">
            <a:spAutoFit/>
          </a:bodyPr>
          <a:lstStyle/>
          <a:p>
            <a:pPr marR="0" algn="ctr">
              <a:lnSpc>
                <a:spcPct val="150000"/>
              </a:lnSpc>
              <a:spcBef>
                <a:spcPts val="0"/>
              </a:spcBef>
              <a:spcAft>
                <a:spcPts val="0"/>
              </a:spcAft>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Cơ sở tín ngưỡng tôn giáo, bảo tàng, thư viện:</a:t>
            </a:r>
          </a:p>
          <a:p>
            <a:pPr marL="571500" marR="0" indent="-571500" algn="just">
              <a:lnSpc>
                <a:spcPct val="15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Tham gia bảo vệ, đóng góp, phát huy giá trị công trình.</a:t>
            </a:r>
          </a:p>
          <a:p>
            <a:pPr marL="571500" marR="0" indent="-571500" algn="just">
              <a:lnSpc>
                <a:spcPct val="15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Giữ gìn trật tự, vệ sinh không gian chung.</a:t>
            </a:r>
          </a:p>
          <a:p>
            <a:pPr marL="571500" marR="0" indent="-571500" algn="just">
              <a:lnSpc>
                <a:spcPct val="15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Trang phục phù hợp.</a:t>
            </a:r>
          </a:p>
        </p:txBody>
      </p:sp>
      <p:sp>
        <p:nvSpPr>
          <p:cNvPr id="8" name="Freeform 87">
            <a:extLst>
              <a:ext uri="{FF2B5EF4-FFF2-40B4-BE49-F238E27FC236}">
                <a16:creationId xmlns:a16="http://schemas.microsoft.com/office/drawing/2014/main" id="{65830D3F-0C57-A96C-ABCE-652F7E6B3612}"/>
              </a:ext>
            </a:extLst>
          </p:cNvPr>
          <p:cNvSpPr/>
          <p:nvPr/>
        </p:nvSpPr>
        <p:spPr>
          <a:xfrm rot="-3932765">
            <a:off x="475074" y="9050567"/>
            <a:ext cx="473330" cy="1444168"/>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24">
            <a:extLst>
              <a:ext uri="{FF2B5EF4-FFF2-40B4-BE49-F238E27FC236}">
                <a16:creationId xmlns:a16="http://schemas.microsoft.com/office/drawing/2014/main" id="{08597184-9C3A-FE48-A46C-BB9FD9FEC061}"/>
              </a:ext>
            </a:extLst>
          </p:cNvPr>
          <p:cNvSpPr/>
          <p:nvPr/>
        </p:nvSpPr>
        <p:spPr>
          <a:xfrm rot="-1491042">
            <a:off x="17175216" y="8850078"/>
            <a:ext cx="1121147" cy="1259657"/>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050" name="Picture 2" descr="Rợp sắc đỏ cờ Tổ quốc nơi các cơ sở tín ngưỡng, tôn giáo - Báo Công an Nhân  dân điện tử">
            <a:extLst>
              <a:ext uri="{FF2B5EF4-FFF2-40B4-BE49-F238E27FC236}">
                <a16:creationId xmlns:a16="http://schemas.microsoft.com/office/drawing/2014/main" id="{3EDA82AA-DF72-FBB5-F08E-A76DF44A94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03805" y="3532244"/>
            <a:ext cx="3780692" cy="2764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Thư viện các trường Đại học ở Việt Nam: Nơi sang chảnh 129 tỷ đồng, nơi đẹp  đến mức đứng đâu cũng ra ảnh nghìn like">
            <a:extLst>
              <a:ext uri="{FF2B5EF4-FFF2-40B4-BE49-F238E27FC236}">
                <a16:creationId xmlns:a16="http://schemas.microsoft.com/office/drawing/2014/main" id="{A3F3210B-C2A8-41B6-A7A1-EF90E204266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22"/>
          <a:stretch/>
        </p:blipFill>
        <p:spPr bwMode="auto">
          <a:xfrm>
            <a:off x="11099771" y="6636191"/>
            <a:ext cx="4169452" cy="2764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6" descr="Bảo tồn nét đẹp văn hóa đi lễ chùa đầu năm của người Việt">
            <a:extLst>
              <a:ext uri="{FF2B5EF4-FFF2-40B4-BE49-F238E27FC236}">
                <a16:creationId xmlns:a16="http://schemas.microsoft.com/office/drawing/2014/main" id="{0DD2FE69-CBD9-16DC-F504-6C1B180BF3D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13466186" y="3532244"/>
            <a:ext cx="3918632" cy="2764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45002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5" dur="500"/>
                                        <p:tgtEl>
                                          <p:spTgt spid="2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wipe(left)">
                                      <p:cBhvr>
                                        <p:cTn id="20" dur="500"/>
                                        <p:tgtEl>
                                          <p:spTgt spid="26">
                                            <p:txEl>
                                              <p:pRg st="1" end="1"/>
                                            </p:txEl>
                                          </p:spTgt>
                                        </p:tgtEl>
                                      </p:cBhvr>
                                    </p:animEffect>
                                  </p:childTnLst>
                                </p:cTn>
                              </p:par>
                              <p:par>
                                <p:cTn id="21" presetID="22" presetClass="entr" presetSubtype="2"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right)">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xEl>
                                              <p:pRg st="2" end="2"/>
                                            </p:txEl>
                                          </p:spTgt>
                                        </p:tgtEl>
                                        <p:attrNameLst>
                                          <p:attrName>style.visibility</p:attrName>
                                        </p:attrNameLst>
                                      </p:cBhvr>
                                      <p:to>
                                        <p:strVal val="visible"/>
                                      </p:to>
                                    </p:set>
                                    <p:animEffect transition="in" filter="wipe(left)">
                                      <p:cBhvr>
                                        <p:cTn id="28" dur="500"/>
                                        <p:tgtEl>
                                          <p:spTgt spid="26">
                                            <p:txEl>
                                              <p:pRg st="2" end="2"/>
                                            </p:txEl>
                                          </p:spTgt>
                                        </p:tgtEl>
                                      </p:cBhvr>
                                    </p:animEffect>
                                  </p:childTnLst>
                                </p:cTn>
                              </p:par>
                              <p:par>
                                <p:cTn id="29" presetID="22" presetClass="entr" presetSubtype="2"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6">
                                            <p:txEl>
                                              <p:pRg st="3" end="3"/>
                                            </p:txEl>
                                          </p:spTgt>
                                        </p:tgtEl>
                                        <p:attrNameLst>
                                          <p:attrName>style.visibility</p:attrName>
                                        </p:attrNameLst>
                                      </p:cBhvr>
                                      <p:to>
                                        <p:strVal val="visible"/>
                                      </p:to>
                                    </p:set>
                                    <p:animEffect transition="in" filter="wipe(left)">
                                      <p:cBhvr>
                                        <p:cTn id="36" dur="500"/>
                                        <p:tgtEl>
                                          <p:spTgt spid="26">
                                            <p:txEl>
                                              <p:pRg st="3" end="3"/>
                                            </p:txEl>
                                          </p:spTgt>
                                        </p:tgtEl>
                                      </p:cBhvr>
                                    </p:animEffect>
                                  </p:childTnLst>
                                </p:cTn>
                              </p:par>
                              <p:par>
                                <p:cTn id="37" presetID="22" presetClass="entr" presetSubtype="2" fill="hold" nodeType="withEffect">
                                  <p:stCondLst>
                                    <p:cond delay="0"/>
                                  </p:stCondLst>
                                  <p:childTnLst>
                                    <p:set>
                                      <p:cBhvr>
                                        <p:cTn id="38" dur="1" fill="hold">
                                          <p:stCondLst>
                                            <p:cond delay="0"/>
                                          </p:stCondLst>
                                        </p:cTn>
                                        <p:tgtEl>
                                          <p:spTgt spid="2052"/>
                                        </p:tgtEl>
                                        <p:attrNameLst>
                                          <p:attrName>style.visibility</p:attrName>
                                        </p:attrNameLst>
                                      </p:cBhvr>
                                      <p:to>
                                        <p:strVal val="visible"/>
                                      </p:to>
                                    </p:set>
                                    <p:animEffect transition="in" filter="wipe(right)">
                                      <p:cBhvr>
                                        <p:cTn id="3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345123-E787-17ED-6287-E4AABDAA13E7}"/>
              </a:ext>
            </a:extLst>
          </p:cNvPr>
          <p:cNvGrpSpPr/>
          <p:nvPr/>
        </p:nvGrpSpPr>
        <p:grpSpPr>
          <a:xfrm>
            <a:off x="457201" y="138464"/>
            <a:ext cx="15992475" cy="2338036"/>
            <a:chOff x="312422" y="-522297"/>
            <a:chExt cx="15992475" cy="2338036"/>
          </a:xfrm>
        </p:grpSpPr>
        <p:sp>
          <p:nvSpPr>
            <p:cNvPr id="3" name="Line Callout 1 (Border and Accent Bar) 3">
              <a:extLst>
                <a:ext uri="{FF2B5EF4-FFF2-40B4-BE49-F238E27FC236}">
                  <a16:creationId xmlns:a16="http://schemas.microsoft.com/office/drawing/2014/main" id="{6272DBF9-398B-9A65-B97F-4479529F8A2A}"/>
                </a:ext>
              </a:extLst>
            </p:cNvPr>
            <p:cNvSpPr/>
            <p:nvPr/>
          </p:nvSpPr>
          <p:spPr>
            <a:xfrm>
              <a:off x="312422" y="77778"/>
              <a:ext cx="15392400" cy="1737961"/>
            </a:xfrm>
            <a:prstGeom prst="accentBorderCallout1">
              <a:avLst>
                <a:gd name="adj1" fmla="val 18750"/>
                <a:gd name="adj2" fmla="val -3127"/>
                <a:gd name="adj3" fmla="val 17954"/>
                <a:gd name="adj4" fmla="val -17509"/>
              </a:avLst>
            </a:prstGeom>
            <a:solidFill>
              <a:srgbClr val="FFFAEB"/>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Gợi ý: </a:t>
              </a:r>
              <a:r>
                <a:rPr lang="vi-VN" sz="4000">
                  <a:solidFill>
                    <a:srgbClr val="C00000"/>
                  </a:solidFill>
                  <a:latin typeface="Arial" panose="020B0604020202020204" pitchFamily="34" charset="0"/>
                  <a:cs typeface="Arial" panose="020B0604020202020204" pitchFamily="34" charset="0"/>
                </a:rPr>
                <a:t>Những hành vi văn minh </a:t>
              </a:r>
              <a:r>
                <a:rPr lang="en-US" sz="4000">
                  <a:solidFill>
                    <a:srgbClr val="C00000"/>
                  </a:solidFill>
                  <a:latin typeface="Arial" panose="020B0604020202020204" pitchFamily="34" charset="0"/>
                  <a:cs typeface="Arial" panose="020B0604020202020204" pitchFamily="34" charset="0"/>
                </a:rPr>
                <a:t>ở một số </a:t>
              </a:r>
              <a:r>
                <a:rPr lang="vi-VN" sz="4000">
                  <a:solidFill>
                    <a:srgbClr val="C00000"/>
                  </a:solidFill>
                  <a:latin typeface="Arial" panose="020B0604020202020204" pitchFamily="34" charset="0"/>
                  <a:cs typeface="Arial" panose="020B0604020202020204" pitchFamily="34" charset="0"/>
                </a:rPr>
                <a:t>nơi công cộng</a:t>
              </a:r>
              <a:r>
                <a:rPr lang="en-US" sz="4000">
                  <a:solidFill>
                    <a:srgbClr val="C00000"/>
                  </a:solidFill>
                  <a:latin typeface="Arial" panose="020B0604020202020204" pitchFamily="34" charset="0"/>
                  <a:cs typeface="Arial" panose="020B0604020202020204" pitchFamily="34" charset="0"/>
                </a:rPr>
                <a:t> như:</a:t>
              </a:r>
              <a:endParaRPr lang="en-US" sz="4000" dirty="0">
                <a:solidFill>
                  <a:srgbClr val="C00000"/>
                </a:solidFill>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22135829-9B8F-EF35-B972-2AF55C1FA3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04747" y="-522297"/>
              <a:ext cx="1200150" cy="1200150"/>
            </a:xfrm>
            <a:prstGeom prst="rect">
              <a:avLst/>
            </a:prstGeom>
          </p:spPr>
        </p:pic>
      </p:grpSp>
      <p:sp>
        <p:nvSpPr>
          <p:cNvPr id="25" name="Freeform 6">
            <a:extLst>
              <a:ext uri="{FF2B5EF4-FFF2-40B4-BE49-F238E27FC236}">
                <a16:creationId xmlns:a16="http://schemas.microsoft.com/office/drawing/2014/main" id="{B622E7D7-91D8-6D8D-A85E-1A58F209B04E}"/>
              </a:ext>
            </a:extLst>
          </p:cNvPr>
          <p:cNvSpPr/>
          <p:nvPr/>
        </p:nvSpPr>
        <p:spPr>
          <a:xfrm>
            <a:off x="621492" y="3060246"/>
            <a:ext cx="17045016" cy="672496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1C7CB936-BB73-7997-B1CE-B121151BE86E}"/>
              </a:ext>
            </a:extLst>
          </p:cNvPr>
          <p:cNvSpPr txBox="1"/>
          <p:nvPr/>
        </p:nvSpPr>
        <p:spPr>
          <a:xfrm>
            <a:off x="1156595" y="3106889"/>
            <a:ext cx="7793211" cy="6441572"/>
          </a:xfrm>
          <a:prstGeom prst="rect">
            <a:avLst/>
          </a:prstGeom>
          <a:noFill/>
        </p:spPr>
        <p:txBody>
          <a:bodyPr wrap="square">
            <a:spAutoFit/>
          </a:bodyPr>
          <a:lstStyle/>
          <a:p>
            <a:pPr marR="0" algn="ctr">
              <a:lnSpc>
                <a:spcPct val="150000"/>
              </a:lnSpc>
              <a:spcBef>
                <a:spcPts val="0"/>
              </a:spcBef>
              <a:spcAft>
                <a:spcPts val="0"/>
              </a:spcAft>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Trung tâm thương mại, nhà ga, bến xe:</a:t>
            </a:r>
          </a:p>
          <a:p>
            <a:pPr marL="571500" marR="0" indent="-571500" algn="just">
              <a:lnSpc>
                <a:spcPct val="15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Trao đổi thông tin, giao tiếp đúng mực.</a:t>
            </a:r>
          </a:p>
          <a:p>
            <a:pPr marL="571500" marR="0" indent="-571500" algn="just">
              <a:lnSpc>
                <a:spcPct val="15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Giữ gìn trật tự, an ninh, tôn trọng quy định chung.</a:t>
            </a:r>
          </a:p>
          <a:p>
            <a:pPr marL="571500" marR="0" indent="-571500" algn="just">
              <a:lnSpc>
                <a:spcPct val="15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Xếp hàng theo quy định.</a:t>
            </a:r>
          </a:p>
        </p:txBody>
      </p:sp>
      <p:sp>
        <p:nvSpPr>
          <p:cNvPr id="8" name="Freeform 87">
            <a:extLst>
              <a:ext uri="{FF2B5EF4-FFF2-40B4-BE49-F238E27FC236}">
                <a16:creationId xmlns:a16="http://schemas.microsoft.com/office/drawing/2014/main" id="{65830D3F-0C57-A96C-ABCE-652F7E6B3612}"/>
              </a:ext>
            </a:extLst>
          </p:cNvPr>
          <p:cNvSpPr/>
          <p:nvPr/>
        </p:nvSpPr>
        <p:spPr>
          <a:xfrm rot="-3932765">
            <a:off x="475074" y="9050567"/>
            <a:ext cx="473330" cy="1444168"/>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24">
            <a:extLst>
              <a:ext uri="{FF2B5EF4-FFF2-40B4-BE49-F238E27FC236}">
                <a16:creationId xmlns:a16="http://schemas.microsoft.com/office/drawing/2014/main" id="{08597184-9C3A-FE48-A46C-BB9FD9FEC061}"/>
              </a:ext>
            </a:extLst>
          </p:cNvPr>
          <p:cNvSpPr/>
          <p:nvPr/>
        </p:nvSpPr>
        <p:spPr>
          <a:xfrm rot="-1491042">
            <a:off x="17175216" y="8850078"/>
            <a:ext cx="1121147" cy="1259657"/>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074" name="Picture 2" descr="Các cách ứng xử nơi công cộng của người lịch sự">
            <a:extLst>
              <a:ext uri="{FF2B5EF4-FFF2-40B4-BE49-F238E27FC236}">
                <a16:creationId xmlns:a16="http://schemas.microsoft.com/office/drawing/2014/main" id="{2776CE5B-1EC7-00B5-BCAE-C223C83211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60405" y="3485600"/>
            <a:ext cx="4762500" cy="2771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Khách xếp hàng đông nghẹt, chờ mua vé ở Bến xe Miền Tây - Báo Người lao động">
            <a:extLst>
              <a:ext uri="{FF2B5EF4-FFF2-40B4-BE49-F238E27FC236}">
                <a16:creationId xmlns:a16="http://schemas.microsoft.com/office/drawing/2014/main" id="{181774F8-1639-0B0B-62DA-A13295C686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341655" y="6522992"/>
            <a:ext cx="3864734" cy="2576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P.HCM: Bến xe, nhà ga sẵn sàng phục vụ cao điểm Tết Quý Mão 2023 | Tạp chí  Giao thông vận tải">
            <a:extLst>
              <a:ext uri="{FF2B5EF4-FFF2-40B4-BE49-F238E27FC236}">
                <a16:creationId xmlns:a16="http://schemas.microsoft.com/office/drawing/2014/main" id="{40D0AD66-E603-6E53-582F-77C688B3312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13364" y="6549248"/>
            <a:ext cx="3864734" cy="2577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337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0" dur="500"/>
                                        <p:tgtEl>
                                          <p:spTgt spid="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6">
                                            <p:txEl>
                                              <p:pRg st="1" end="1"/>
                                            </p:txEl>
                                          </p:spTgt>
                                        </p:tgtEl>
                                        <p:attrNameLst>
                                          <p:attrName>style.visibility</p:attrName>
                                        </p:attrNameLst>
                                      </p:cBhvr>
                                      <p:to>
                                        <p:strVal val="visible"/>
                                      </p:to>
                                    </p:set>
                                    <p:animEffect transition="in" filter="barn(inVertical)">
                                      <p:cBhvr>
                                        <p:cTn id="15" dur="500"/>
                                        <p:tgtEl>
                                          <p:spTgt spid="26">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barn(inVertical)">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26">
                                            <p:txEl>
                                              <p:pRg st="2" end="2"/>
                                            </p:txEl>
                                          </p:spTgt>
                                        </p:tgtEl>
                                        <p:attrNameLst>
                                          <p:attrName>style.visibility</p:attrName>
                                        </p:attrNameLst>
                                      </p:cBhvr>
                                      <p:to>
                                        <p:strVal val="visible"/>
                                      </p:to>
                                    </p:set>
                                    <p:animEffect transition="in" filter="barn(outVertical)">
                                      <p:cBhvr>
                                        <p:cTn id="23" dur="500"/>
                                        <p:tgtEl>
                                          <p:spTgt spid="26">
                                            <p:txEl>
                                              <p:pRg st="2" end="2"/>
                                            </p:txEl>
                                          </p:spTgt>
                                        </p:tgtEl>
                                      </p:cBhvr>
                                    </p:animEffect>
                                  </p:childTnLst>
                                </p:cTn>
                              </p:par>
                              <p:par>
                                <p:cTn id="24" presetID="16" presetClass="entr" presetSubtype="37"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barn(outVertical)">
                                      <p:cBhvr>
                                        <p:cTn id="26" dur="500"/>
                                        <p:tgtEl>
                                          <p:spTgt spid="307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6">
                                            <p:txEl>
                                              <p:pRg st="3" end="3"/>
                                            </p:txEl>
                                          </p:spTgt>
                                        </p:tgtEl>
                                        <p:attrNameLst>
                                          <p:attrName>style.visibility</p:attrName>
                                        </p:attrNameLst>
                                      </p:cBhvr>
                                      <p:to>
                                        <p:strVal val="visible"/>
                                      </p:to>
                                    </p:set>
                                    <p:animEffect transition="in" filter="barn(inVertical)">
                                      <p:cBhvr>
                                        <p:cTn id="31" dur="500"/>
                                        <p:tgtEl>
                                          <p:spTgt spid="26">
                                            <p:txEl>
                                              <p:pRg st="3" end="3"/>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345123-E787-17ED-6287-E4AABDAA13E7}"/>
              </a:ext>
            </a:extLst>
          </p:cNvPr>
          <p:cNvGrpSpPr/>
          <p:nvPr/>
        </p:nvGrpSpPr>
        <p:grpSpPr>
          <a:xfrm>
            <a:off x="457201" y="138464"/>
            <a:ext cx="15992475" cy="2338036"/>
            <a:chOff x="312422" y="-522297"/>
            <a:chExt cx="15992475" cy="2338036"/>
          </a:xfrm>
        </p:grpSpPr>
        <p:sp>
          <p:nvSpPr>
            <p:cNvPr id="3" name="Line Callout 1 (Border and Accent Bar) 3">
              <a:extLst>
                <a:ext uri="{FF2B5EF4-FFF2-40B4-BE49-F238E27FC236}">
                  <a16:creationId xmlns:a16="http://schemas.microsoft.com/office/drawing/2014/main" id="{6272DBF9-398B-9A65-B97F-4479529F8A2A}"/>
                </a:ext>
              </a:extLst>
            </p:cNvPr>
            <p:cNvSpPr/>
            <p:nvPr/>
          </p:nvSpPr>
          <p:spPr>
            <a:xfrm>
              <a:off x="312422" y="77778"/>
              <a:ext cx="15392400" cy="1737961"/>
            </a:xfrm>
            <a:prstGeom prst="accentBorderCallout1">
              <a:avLst>
                <a:gd name="adj1" fmla="val 18750"/>
                <a:gd name="adj2" fmla="val -3127"/>
                <a:gd name="adj3" fmla="val 17954"/>
                <a:gd name="adj4" fmla="val -17509"/>
              </a:avLst>
            </a:prstGeom>
            <a:solidFill>
              <a:srgbClr val="FFFAEB"/>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Gợi ý: </a:t>
              </a:r>
              <a:r>
                <a:rPr lang="vi-VN" sz="4000">
                  <a:solidFill>
                    <a:srgbClr val="C00000"/>
                  </a:solidFill>
                  <a:latin typeface="Arial" panose="020B0604020202020204" pitchFamily="34" charset="0"/>
                  <a:cs typeface="Arial" panose="020B0604020202020204" pitchFamily="34" charset="0"/>
                </a:rPr>
                <a:t>Những hành vi văn minh </a:t>
              </a:r>
              <a:r>
                <a:rPr lang="en-US" sz="4000">
                  <a:solidFill>
                    <a:srgbClr val="C00000"/>
                  </a:solidFill>
                  <a:latin typeface="Arial" panose="020B0604020202020204" pitchFamily="34" charset="0"/>
                  <a:cs typeface="Arial" panose="020B0604020202020204" pitchFamily="34" charset="0"/>
                </a:rPr>
                <a:t>ở một số </a:t>
              </a:r>
              <a:r>
                <a:rPr lang="vi-VN" sz="4000">
                  <a:solidFill>
                    <a:srgbClr val="C00000"/>
                  </a:solidFill>
                  <a:latin typeface="Arial" panose="020B0604020202020204" pitchFamily="34" charset="0"/>
                  <a:cs typeface="Arial" panose="020B0604020202020204" pitchFamily="34" charset="0"/>
                </a:rPr>
                <a:t>nơi công cộng</a:t>
              </a:r>
              <a:r>
                <a:rPr lang="en-US" sz="4000">
                  <a:solidFill>
                    <a:srgbClr val="C00000"/>
                  </a:solidFill>
                  <a:latin typeface="Arial" panose="020B0604020202020204" pitchFamily="34" charset="0"/>
                  <a:cs typeface="Arial" panose="020B0604020202020204" pitchFamily="34" charset="0"/>
                </a:rPr>
                <a:t> như:</a:t>
              </a:r>
              <a:endParaRPr lang="en-US" sz="4000" dirty="0">
                <a:solidFill>
                  <a:srgbClr val="C00000"/>
                </a:solidFill>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22135829-9B8F-EF35-B972-2AF55C1FA3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04747" y="-522297"/>
              <a:ext cx="1200150" cy="1200150"/>
            </a:xfrm>
            <a:prstGeom prst="rect">
              <a:avLst/>
            </a:prstGeom>
          </p:spPr>
        </p:pic>
      </p:grpSp>
      <p:sp>
        <p:nvSpPr>
          <p:cNvPr id="25" name="Freeform 6">
            <a:extLst>
              <a:ext uri="{FF2B5EF4-FFF2-40B4-BE49-F238E27FC236}">
                <a16:creationId xmlns:a16="http://schemas.microsoft.com/office/drawing/2014/main" id="{B622E7D7-91D8-6D8D-A85E-1A58F209B04E}"/>
              </a:ext>
            </a:extLst>
          </p:cNvPr>
          <p:cNvSpPr/>
          <p:nvPr/>
        </p:nvSpPr>
        <p:spPr>
          <a:xfrm>
            <a:off x="621492" y="3060246"/>
            <a:ext cx="17045016" cy="672496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rgbClr val="FFE7E7"/>
          </a:solidFill>
        </p:spPr>
        <p:txBody>
          <a:bodyPr/>
          <a:lstStyle/>
          <a:p>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1C7CB936-BB73-7997-B1CE-B121151BE86E}"/>
              </a:ext>
            </a:extLst>
          </p:cNvPr>
          <p:cNvSpPr txBox="1"/>
          <p:nvPr/>
        </p:nvSpPr>
        <p:spPr>
          <a:xfrm>
            <a:off x="1012930" y="3337590"/>
            <a:ext cx="8712954" cy="6170279"/>
          </a:xfrm>
          <a:prstGeom prst="rect">
            <a:avLst/>
          </a:prstGeom>
          <a:noFill/>
        </p:spPr>
        <p:txBody>
          <a:bodyPr wrap="square">
            <a:spAutoFit/>
          </a:bodyPr>
          <a:lstStyle/>
          <a:p>
            <a:pPr marR="0" algn="ctr">
              <a:lnSpc>
                <a:spcPct val="150000"/>
              </a:lnSpc>
              <a:spcBef>
                <a:spcPts val="0"/>
              </a:spcBef>
              <a:spcAft>
                <a:spcPts val="0"/>
              </a:spcAft>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Khi tham gia giao thông</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Tự giác chấp hành Luật Giao thông.</a:t>
            </a:r>
          </a:p>
          <a:p>
            <a:pPr marL="571500" marR="0" indent="-571500" algn="just">
              <a:lnSpc>
                <a:spcPct val="150000"/>
              </a:lnSpc>
              <a:spcBef>
                <a:spcPts val="0"/>
              </a:spcBef>
              <a:spcAft>
                <a:spcPts val="0"/>
              </a:spcAft>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Có thái độ, hành vi ứng xử văn minh, lịch s</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ự</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khi tham gia giao thông.</a:t>
            </a:r>
          </a:p>
          <a:p>
            <a:pPr marL="571500" marR="0" indent="-571500" algn="just">
              <a:lnSpc>
                <a:spcPct val="150000"/>
              </a:lnSpc>
              <a:spcBef>
                <a:spcPts val="0"/>
              </a:spcBef>
              <a:spcAft>
                <a:spcPts val="0"/>
              </a:spcAft>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Giúp đỡ người bị nạn, cung cấp thông tin về tai nạn giao thông cho cơ quan có thẩm quyền.</a:t>
            </a:r>
          </a:p>
        </p:txBody>
      </p:sp>
      <p:sp>
        <p:nvSpPr>
          <p:cNvPr id="8" name="Freeform 87">
            <a:extLst>
              <a:ext uri="{FF2B5EF4-FFF2-40B4-BE49-F238E27FC236}">
                <a16:creationId xmlns:a16="http://schemas.microsoft.com/office/drawing/2014/main" id="{65830D3F-0C57-A96C-ABCE-652F7E6B3612}"/>
              </a:ext>
            </a:extLst>
          </p:cNvPr>
          <p:cNvSpPr/>
          <p:nvPr/>
        </p:nvSpPr>
        <p:spPr>
          <a:xfrm rot="-3932765">
            <a:off x="475074" y="9050567"/>
            <a:ext cx="473330" cy="1444168"/>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24">
            <a:extLst>
              <a:ext uri="{FF2B5EF4-FFF2-40B4-BE49-F238E27FC236}">
                <a16:creationId xmlns:a16="http://schemas.microsoft.com/office/drawing/2014/main" id="{08597184-9C3A-FE48-A46C-BB9FD9FEC061}"/>
              </a:ext>
            </a:extLst>
          </p:cNvPr>
          <p:cNvSpPr/>
          <p:nvPr/>
        </p:nvSpPr>
        <p:spPr>
          <a:xfrm rot="-1491042">
            <a:off x="17175216" y="8850078"/>
            <a:ext cx="1121147" cy="1259657"/>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098" name="Picture 2" descr="Kỹ năng an toàn giao thông cho trẻ em - Trung tâm ESE">
            <a:extLst>
              <a:ext uri="{FF2B5EF4-FFF2-40B4-BE49-F238E27FC236}">
                <a16:creationId xmlns:a16="http://schemas.microsoft.com/office/drawing/2014/main" id="{42620BBD-6628-BFBE-0444-877DF120E5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40700" y="3774055"/>
            <a:ext cx="3752366" cy="2501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op 5 bài viết về an toàn giao thông của học sinh tiểu học hay nhất">
            <a:extLst>
              <a:ext uri="{FF2B5EF4-FFF2-40B4-BE49-F238E27FC236}">
                <a16:creationId xmlns:a16="http://schemas.microsoft.com/office/drawing/2014/main" id="{82E536FA-79FF-4152-CF9B-FDB8D93F00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58400" y="3776813"/>
            <a:ext cx="3335438" cy="2501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Chia sẻ với hơn 102 tai nạn giao thông hình vẽ mới nhất - Tin Học Vui">
            <a:extLst>
              <a:ext uri="{FF2B5EF4-FFF2-40B4-BE49-F238E27FC236}">
                <a16:creationId xmlns:a16="http://schemas.microsoft.com/office/drawing/2014/main" id="{3B49A260-0724-812F-AE23-A5F3DD7753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54345" y="6591061"/>
            <a:ext cx="4172709" cy="2812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25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0" dur="500"/>
                                        <p:tgtEl>
                                          <p:spTgt spid="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6">
                                            <p:txEl>
                                              <p:pRg st="1" end="1"/>
                                            </p:txEl>
                                          </p:spTgt>
                                        </p:tgtEl>
                                        <p:attrNameLst>
                                          <p:attrName>style.visibility</p:attrName>
                                        </p:attrNameLst>
                                      </p:cBhvr>
                                      <p:to>
                                        <p:strVal val="visible"/>
                                      </p:to>
                                    </p:set>
                                    <p:animEffect transition="in" filter="wipe(left)">
                                      <p:cBhvr>
                                        <p:cTn id="15" dur="500"/>
                                        <p:tgtEl>
                                          <p:spTgt spid="26">
                                            <p:txEl>
                                              <p:pRg st="1" end="1"/>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right)">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xEl>
                                              <p:pRg st="2" end="2"/>
                                            </p:txEl>
                                          </p:spTgt>
                                        </p:tgtEl>
                                        <p:attrNameLst>
                                          <p:attrName>style.visibility</p:attrName>
                                        </p:attrNameLst>
                                      </p:cBhvr>
                                      <p:to>
                                        <p:strVal val="visible"/>
                                      </p:to>
                                    </p:set>
                                    <p:animEffect transition="in" filter="wipe(left)">
                                      <p:cBhvr>
                                        <p:cTn id="23" dur="500"/>
                                        <p:tgtEl>
                                          <p:spTgt spid="26">
                                            <p:txEl>
                                              <p:pRg st="2" end="2"/>
                                            </p:txEl>
                                          </p:spTgt>
                                        </p:tgtEl>
                                      </p:cBhvr>
                                    </p:animEffect>
                                  </p:childTnLst>
                                </p:cTn>
                              </p:par>
                              <p:par>
                                <p:cTn id="24" presetID="22" presetClass="entr" presetSubtype="2" fill="hold" nodeType="with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right)">
                                      <p:cBhvr>
                                        <p:cTn id="26" dur="500"/>
                                        <p:tgtEl>
                                          <p:spTgt spid="409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6">
                                            <p:txEl>
                                              <p:pRg st="3" end="3"/>
                                            </p:txEl>
                                          </p:spTgt>
                                        </p:tgtEl>
                                        <p:attrNameLst>
                                          <p:attrName>style.visibility</p:attrName>
                                        </p:attrNameLst>
                                      </p:cBhvr>
                                      <p:to>
                                        <p:strVal val="visible"/>
                                      </p:to>
                                    </p:set>
                                    <p:animEffect transition="in" filter="wipe(left)">
                                      <p:cBhvr>
                                        <p:cTn id="31" dur="500"/>
                                        <p:tgtEl>
                                          <p:spTgt spid="26">
                                            <p:txEl>
                                              <p:pRg st="3" end="3"/>
                                            </p:txEl>
                                          </p:spTgt>
                                        </p:tgtEl>
                                      </p:cBhvr>
                                    </p:animEffect>
                                  </p:childTnLst>
                                </p:cTn>
                              </p:par>
                              <p:par>
                                <p:cTn id="32" presetID="22" presetClass="entr" presetSubtype="2" fill="hold" nodeType="withEffect">
                                  <p:stCondLst>
                                    <p:cond delay="0"/>
                                  </p:stCondLst>
                                  <p:childTnLst>
                                    <p:set>
                                      <p:cBhvr>
                                        <p:cTn id="33" dur="1" fill="hold">
                                          <p:stCondLst>
                                            <p:cond delay="0"/>
                                          </p:stCondLst>
                                        </p:cTn>
                                        <p:tgtEl>
                                          <p:spTgt spid="4102"/>
                                        </p:tgtEl>
                                        <p:attrNameLst>
                                          <p:attrName>style.visibility</p:attrName>
                                        </p:attrNameLst>
                                      </p:cBhvr>
                                      <p:to>
                                        <p:strVal val="visible"/>
                                      </p:to>
                                    </p:set>
                                    <p:animEffect transition="in" filter="wipe(right)">
                                      <p:cBhvr>
                                        <p:cTn id="34"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68" y="1028700"/>
            <a:ext cx="16230600" cy="8229600"/>
            <a:chOff x="0" y="0"/>
            <a:chExt cx="21083246" cy="10690097"/>
          </a:xfrm>
        </p:grpSpPr>
        <p:sp>
          <p:nvSpPr>
            <p:cNvPr id="3" name="Freeform 3"/>
            <p:cNvSpPr/>
            <p:nvPr/>
          </p:nvSpPr>
          <p:spPr>
            <a:xfrm>
              <a:off x="31750" y="31750"/>
              <a:ext cx="21019746" cy="10626596"/>
            </a:xfrm>
            <a:custGeom>
              <a:avLst/>
              <a:gdLst/>
              <a:ahLst/>
              <a:cxnLst/>
              <a:rect l="l" t="t" r="r" b="b"/>
              <a:pathLst>
                <a:path w="21019746" h="1062659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4"/>
            <p:cNvSpPr/>
            <p:nvPr/>
          </p:nvSpPr>
          <p:spPr>
            <a:xfrm>
              <a:off x="0" y="0"/>
              <a:ext cx="21083246" cy="10690096"/>
            </a:xfrm>
            <a:custGeom>
              <a:avLst/>
              <a:gdLst/>
              <a:ahLst/>
              <a:cxnLst/>
              <a:rect l="l" t="t" r="r" b="b"/>
              <a:pathLst>
                <a:path w="21083246" h="1069009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1" name="Freeform 51"/>
          <p:cNvSpPr/>
          <p:nvPr/>
        </p:nvSpPr>
        <p:spPr>
          <a:xfrm rot="-2890985">
            <a:off x="17223497" y="8719017"/>
            <a:ext cx="405239" cy="1414288"/>
          </a:xfrm>
          <a:custGeom>
            <a:avLst/>
            <a:gdLst/>
            <a:ahLst/>
            <a:cxnLst/>
            <a:rect l="l" t="t" r="r" b="b"/>
            <a:pathLst>
              <a:path w="881519" h="2376644">
                <a:moveTo>
                  <a:pt x="0" y="0"/>
                </a:moveTo>
                <a:lnTo>
                  <a:pt x="881519" y="0"/>
                </a:lnTo>
                <a:lnTo>
                  <a:pt x="881519" y="2376645"/>
                </a:lnTo>
                <a:lnTo>
                  <a:pt x="0" y="23766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56" name="Group 56"/>
          <p:cNvGrpSpPr/>
          <p:nvPr/>
        </p:nvGrpSpPr>
        <p:grpSpPr>
          <a:xfrm>
            <a:off x="15260207" y="-1985813"/>
            <a:ext cx="2064546" cy="4497188"/>
            <a:chOff x="0" y="0"/>
            <a:chExt cx="3274223" cy="7492630"/>
          </a:xfrm>
        </p:grpSpPr>
        <p:sp>
          <p:nvSpPr>
            <p:cNvPr id="57" name="AutoShape 57"/>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8" name="Freeform 58"/>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Freeform 59"/>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0" name="Freeform 60"/>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0" name="Freeform 50"/>
          <p:cNvSpPr/>
          <p:nvPr/>
        </p:nvSpPr>
        <p:spPr>
          <a:xfrm rot="2616472">
            <a:off x="-127981" y="8495733"/>
            <a:ext cx="1856160" cy="1476248"/>
          </a:xfrm>
          <a:custGeom>
            <a:avLst/>
            <a:gdLst/>
            <a:ahLst/>
            <a:cxnLst/>
            <a:rect l="l" t="t" r="r" b="b"/>
            <a:pathLst>
              <a:path w="2464445" h="1653419">
                <a:moveTo>
                  <a:pt x="0" y="0"/>
                </a:moveTo>
                <a:lnTo>
                  <a:pt x="2464446" y="0"/>
                </a:lnTo>
                <a:lnTo>
                  <a:pt x="2464446" y="1653419"/>
                </a:lnTo>
                <a:lnTo>
                  <a:pt x="0" y="16534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64" name="Group 56">
            <a:extLst>
              <a:ext uri="{FF2B5EF4-FFF2-40B4-BE49-F238E27FC236}">
                <a16:creationId xmlns:a16="http://schemas.microsoft.com/office/drawing/2014/main" id="{58280A67-F263-32E0-A1DB-B870314EB3AE}"/>
              </a:ext>
            </a:extLst>
          </p:cNvPr>
          <p:cNvGrpSpPr/>
          <p:nvPr/>
        </p:nvGrpSpPr>
        <p:grpSpPr>
          <a:xfrm>
            <a:off x="1053074" y="-1985813"/>
            <a:ext cx="2064546" cy="4497188"/>
            <a:chOff x="0" y="0"/>
            <a:chExt cx="3274223" cy="7492630"/>
          </a:xfrm>
        </p:grpSpPr>
        <p:sp>
          <p:nvSpPr>
            <p:cNvPr id="65" name="AutoShape 57">
              <a:extLst>
                <a:ext uri="{FF2B5EF4-FFF2-40B4-BE49-F238E27FC236}">
                  <a16:creationId xmlns:a16="http://schemas.microsoft.com/office/drawing/2014/main" id="{77AC4507-DCCB-DC74-C90C-E2ED70653F08}"/>
                </a:ext>
              </a:extLst>
            </p:cNvPr>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6" name="Freeform 58">
              <a:extLst>
                <a:ext uri="{FF2B5EF4-FFF2-40B4-BE49-F238E27FC236}">
                  <a16:creationId xmlns:a16="http://schemas.microsoft.com/office/drawing/2014/main" id="{8673987C-7B1E-6D5A-810B-4B59F2BEE7E5}"/>
                </a:ext>
              </a:extLst>
            </p:cNvPr>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7" name="Freeform 59">
              <a:extLst>
                <a:ext uri="{FF2B5EF4-FFF2-40B4-BE49-F238E27FC236}">
                  <a16:creationId xmlns:a16="http://schemas.microsoft.com/office/drawing/2014/main" id="{91E0C05E-EF59-F991-96D7-0416311A42E3}"/>
                </a:ext>
              </a:extLst>
            </p:cNvPr>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8" name="Freeform 60">
              <a:extLst>
                <a:ext uri="{FF2B5EF4-FFF2-40B4-BE49-F238E27FC236}">
                  <a16:creationId xmlns:a16="http://schemas.microsoft.com/office/drawing/2014/main" id="{497532E2-8CE5-7494-8B45-EF6ED5DD1047}"/>
                </a:ext>
              </a:extLst>
            </p:cNvPr>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69" name="TextBox 20">
            <a:extLst>
              <a:ext uri="{FF2B5EF4-FFF2-40B4-BE49-F238E27FC236}">
                <a16:creationId xmlns:a16="http://schemas.microsoft.com/office/drawing/2014/main" id="{6A349080-8791-6CCA-EE8C-1473047BEB3C}"/>
              </a:ext>
            </a:extLst>
          </p:cNvPr>
          <p:cNvSpPr txBox="1"/>
          <p:nvPr/>
        </p:nvSpPr>
        <p:spPr>
          <a:xfrm>
            <a:off x="1764035" y="3006105"/>
            <a:ext cx="14759929"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vi-VN" sz="6600" b="1">
                <a:solidFill>
                  <a:prstClr val="black"/>
                </a:solidFill>
                <a:latin typeface="Arial" panose="020B0604020202020204" pitchFamily="34" charset="0"/>
                <a:ea typeface="Calibri" panose="020F0502020204030204" pitchFamily="34" charset="0"/>
                <a:cs typeface="Arial" panose="020B0604020202020204" pitchFamily="34" charset="0"/>
              </a:rPr>
              <a:t>Thể hiện hành vi văn minh nơi công cộng và trách nhiệm với cộng đồng</a:t>
            </a:r>
            <a:endPar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692875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rot="-1491042">
            <a:off x="16550024" y="-54728"/>
            <a:ext cx="1506041" cy="1435600"/>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5400000" flipV="1">
            <a:off x="290176" y="-1767"/>
            <a:ext cx="1560420" cy="1704850"/>
          </a:xfrm>
          <a:custGeom>
            <a:avLst/>
            <a:gdLst/>
            <a:ahLst/>
            <a:cxnLst/>
            <a:rect l="l" t="t" r="r" b="b"/>
            <a:pathLst>
              <a:path w="2295061" h="2107283">
                <a:moveTo>
                  <a:pt x="0" y="2107283"/>
                </a:moveTo>
                <a:lnTo>
                  <a:pt x="2295061" y="2107283"/>
                </a:lnTo>
                <a:lnTo>
                  <a:pt x="2295061" y="0"/>
                </a:lnTo>
                <a:lnTo>
                  <a:pt x="0" y="0"/>
                </a:lnTo>
                <a:lnTo>
                  <a:pt x="0" y="210728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AA823990-5BC1-21D3-8671-C579BD9F6A11}"/>
              </a:ext>
            </a:extLst>
          </p:cNvPr>
          <p:cNvSpPr txBox="1"/>
          <p:nvPr/>
        </p:nvSpPr>
        <p:spPr>
          <a:xfrm>
            <a:off x="2479142" y="578317"/>
            <a:ext cx="13329716"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1: Đóng vai các nhân vật để thể hiện hành vi văn minh trong các tình huống</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3" name="Freeform 23"/>
          <p:cNvSpPr/>
          <p:nvPr/>
        </p:nvSpPr>
        <p:spPr>
          <a:xfrm rot="1232267">
            <a:off x="16306945" y="9465052"/>
            <a:ext cx="1840442" cy="1166081"/>
          </a:xfrm>
          <a:custGeom>
            <a:avLst/>
            <a:gdLst/>
            <a:ahLst/>
            <a:cxnLst/>
            <a:rect l="l" t="t" r="r" b="b"/>
            <a:pathLst>
              <a:path w="2704795" h="1249123">
                <a:moveTo>
                  <a:pt x="0" y="0"/>
                </a:moveTo>
                <a:lnTo>
                  <a:pt x="2704794" y="0"/>
                </a:lnTo>
                <a:lnTo>
                  <a:pt x="2704794" y="1249123"/>
                </a:lnTo>
                <a:lnTo>
                  <a:pt x="0" y="1249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7853CE6-725E-42C1-DE01-E1E92B099418}"/>
              </a:ext>
            </a:extLst>
          </p:cNvPr>
          <p:cNvGrpSpPr/>
          <p:nvPr/>
        </p:nvGrpSpPr>
        <p:grpSpPr>
          <a:xfrm>
            <a:off x="1285727" y="2610274"/>
            <a:ext cx="15716546" cy="3078522"/>
            <a:chOff x="-551311" y="2130764"/>
            <a:chExt cx="15716546" cy="3078522"/>
          </a:xfrm>
        </p:grpSpPr>
        <p:sp>
          <p:nvSpPr>
            <p:cNvPr id="3" name="Speech Bubble: Rectangle with Corners Rounded 2">
              <a:extLst>
                <a:ext uri="{FF2B5EF4-FFF2-40B4-BE49-F238E27FC236}">
                  <a16:creationId xmlns:a16="http://schemas.microsoft.com/office/drawing/2014/main" id="{74834922-80D4-A482-D503-CCFE95AAE186}"/>
                </a:ext>
              </a:extLst>
            </p:cNvPr>
            <p:cNvSpPr/>
            <p:nvPr/>
          </p:nvSpPr>
          <p:spPr>
            <a:xfrm>
              <a:off x="-40673" y="2373879"/>
              <a:ext cx="15205908" cy="2835407"/>
            </a:xfrm>
            <a:prstGeom prst="wedgeRoundRectCallout">
              <a:avLst>
                <a:gd name="adj1" fmla="val -26405"/>
                <a:gd name="adj2" fmla="val 46900"/>
                <a:gd name="adj3" fmla="val 16667"/>
              </a:avLst>
            </a:prstGeom>
            <a:solidFill>
              <a:srgbClr val="EDF6F9"/>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NHÓM: </a:t>
              </a:r>
              <a:r>
                <a:rPr lang="en-US"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Cả lớp chia thành 4 nhóm, quan sát tình huống </a:t>
              </a:r>
              <a:r>
                <a:rPr lang="en-US" sz="4000" i="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(SGK – tr.49) </a:t>
              </a:r>
              <a:r>
                <a:rPr lang="en-US"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và thực hiện nhiệm vụ sau:</a:t>
              </a:r>
              <a:endParaRPr lang="vi-VN"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05A4DE9F-601F-7580-4B59-C947229DF76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555803">
              <a:off x="-551311" y="2130764"/>
              <a:ext cx="1454937" cy="822702"/>
            </a:xfrm>
            <a:prstGeom prst="rect">
              <a:avLst/>
            </a:prstGeom>
          </p:spPr>
        </p:pic>
      </p:grpSp>
      <p:grpSp>
        <p:nvGrpSpPr>
          <p:cNvPr id="5" name="Group 4">
            <a:extLst>
              <a:ext uri="{FF2B5EF4-FFF2-40B4-BE49-F238E27FC236}">
                <a16:creationId xmlns:a16="http://schemas.microsoft.com/office/drawing/2014/main" id="{0F7BA972-0419-717E-2730-A1CD7E73FA8E}"/>
              </a:ext>
            </a:extLst>
          </p:cNvPr>
          <p:cNvGrpSpPr/>
          <p:nvPr/>
        </p:nvGrpSpPr>
        <p:grpSpPr>
          <a:xfrm>
            <a:off x="4724400" y="5688796"/>
            <a:ext cx="8839200" cy="1207304"/>
            <a:chOff x="3029863" y="1823688"/>
            <a:chExt cx="12362538" cy="1262412"/>
          </a:xfrm>
        </p:grpSpPr>
        <p:cxnSp>
          <p:nvCxnSpPr>
            <p:cNvPr id="6" name="Straight Connector 5">
              <a:extLst>
                <a:ext uri="{FF2B5EF4-FFF2-40B4-BE49-F238E27FC236}">
                  <a16:creationId xmlns:a16="http://schemas.microsoft.com/office/drawing/2014/main" id="{29693854-D56A-FEBE-6A07-3A4728F9FBF7}"/>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1306540-2BCD-714B-A6A1-5011B6192FF4}"/>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CF708E-702E-1B91-789D-6ABF5EF26E6D}"/>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19FCE1-052E-4127-6C68-8EF2FC6C59C5}"/>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4C49985-2788-5F1F-5C6B-44B1C3D1A965}"/>
              </a:ext>
            </a:extLst>
          </p:cNvPr>
          <p:cNvSpPr/>
          <p:nvPr/>
        </p:nvSpPr>
        <p:spPr>
          <a:xfrm>
            <a:off x="1066803" y="6743699"/>
            <a:ext cx="6934198" cy="2800935"/>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cs typeface="Arial" panose="020B0604020202020204" pitchFamily="34" charset="0"/>
              </a:rPr>
              <a:t>Nhóm 1 + 3: </a:t>
            </a:r>
            <a:endParaRPr lang="en-US" sz="3800" b="1">
              <a:solidFill>
                <a:schemeClr val="tx1"/>
              </a:solidFill>
              <a:cs typeface="Arial" panose="020B0604020202020204" pitchFamily="34" charset="0"/>
            </a:endParaRPr>
          </a:p>
          <a:p>
            <a:pPr algn="ctr">
              <a:lnSpc>
                <a:spcPct val="150000"/>
              </a:lnSpc>
            </a:pPr>
            <a:r>
              <a:rPr lang="vi-VN" sz="3800">
                <a:solidFill>
                  <a:schemeClr val="tx1"/>
                </a:solidFill>
                <a:cs typeface="Arial" panose="020B0604020202020204" pitchFamily="34" charset="0"/>
              </a:rPr>
              <a:t>Đóng vai xử lí tình huống 1</a:t>
            </a:r>
            <a:endParaRPr lang="vi-VN" sz="380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01113F9-A8DF-9CBB-B45B-0045BD64DFD4}"/>
              </a:ext>
            </a:extLst>
          </p:cNvPr>
          <p:cNvSpPr/>
          <p:nvPr/>
        </p:nvSpPr>
        <p:spPr>
          <a:xfrm>
            <a:off x="10286997" y="6743700"/>
            <a:ext cx="6934198" cy="2800931"/>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1"/>
                </a:solidFill>
                <a:cs typeface="Arial" panose="020B0604020202020204" pitchFamily="34" charset="0"/>
              </a:rPr>
              <a:t>Nhóm 2 + 4: </a:t>
            </a:r>
            <a:endParaRPr lang="en-US" sz="3800" b="1">
              <a:solidFill>
                <a:schemeClr val="tx1"/>
              </a:solidFill>
              <a:cs typeface="Arial" panose="020B0604020202020204" pitchFamily="34" charset="0"/>
            </a:endParaRPr>
          </a:p>
          <a:p>
            <a:pPr algn="ctr">
              <a:lnSpc>
                <a:spcPct val="150000"/>
              </a:lnSpc>
            </a:pPr>
            <a:r>
              <a:rPr lang="vi-VN" sz="3800">
                <a:solidFill>
                  <a:schemeClr val="tx1"/>
                </a:solidFill>
                <a:cs typeface="Arial" panose="020B0604020202020204" pitchFamily="34" charset="0"/>
              </a:rPr>
              <a:t>Đóng vai xử lí tình huống 2</a:t>
            </a:r>
            <a:endParaRPr lang="vi-VN" sz="3800">
              <a:solidFill>
                <a:schemeClr val="tx1"/>
              </a:solidFill>
              <a:latin typeface="Arial" panose="020B0604020202020204" pitchFamily="34" charset="0"/>
              <a:cs typeface="Arial" panose="020B0604020202020204" pitchFamily="34" charset="0"/>
            </a:endParaRPr>
          </a:p>
        </p:txBody>
      </p:sp>
      <p:pic>
        <p:nvPicPr>
          <p:cNvPr id="13" name="Picture 10">
            <a:extLst>
              <a:ext uri="{FF2B5EF4-FFF2-40B4-BE49-F238E27FC236}">
                <a16:creationId xmlns:a16="http://schemas.microsoft.com/office/drawing/2014/main" id="{C78ED9F9-F8CF-CCB5-1D07-5B9EDEE5BD3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20717" y="8727868"/>
            <a:ext cx="3150567" cy="1594975"/>
          </a:xfrm>
          <a:prstGeom prst="rect">
            <a:avLst/>
          </a:prstGeom>
        </p:spPr>
      </p:pic>
    </p:spTree>
    <p:extLst>
      <p:ext uri="{BB962C8B-B14F-4D97-AF65-F5344CB8AC3E}">
        <p14:creationId xmlns:p14="http://schemas.microsoft.com/office/powerpoint/2010/main" val="35584197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rot="4306895">
            <a:off x="16808757" y="-61606"/>
            <a:ext cx="1138280" cy="1541614"/>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0"/>
          <p:cNvSpPr/>
          <p:nvPr/>
        </p:nvSpPr>
        <p:spPr>
          <a:xfrm rot="6406531">
            <a:off x="505002" y="-240161"/>
            <a:ext cx="629781" cy="1522824"/>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CBDCA08C-F3DF-3238-FDD1-53200A32498B}"/>
              </a:ext>
            </a:extLst>
          </p:cNvPr>
          <p:cNvSpPr txBox="1"/>
          <p:nvPr/>
        </p:nvSpPr>
        <p:spPr>
          <a:xfrm>
            <a:off x="5334000" y="896640"/>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D764762C-28BC-F006-DE96-088D17476917}"/>
              </a:ext>
            </a:extLst>
          </p:cNvPr>
          <p:cNvSpPr/>
          <p:nvPr/>
        </p:nvSpPr>
        <p:spPr>
          <a:xfrm>
            <a:off x="609600" y="2019300"/>
            <a:ext cx="10287000"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1E3EA6F-96BB-EBBB-C242-C502C5483CCB}"/>
              </a:ext>
            </a:extLst>
          </p:cNvPr>
          <p:cNvSpPr txBox="1"/>
          <p:nvPr/>
        </p:nvSpPr>
        <p:spPr>
          <a:xfrm>
            <a:off x="1453424" y="2516393"/>
            <a:ext cx="8599351" cy="6441572"/>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Một nhóm thanh niên đi cổ vũ cho đội tuyển bóng đá mà họ yêu thích. Họ bàn nhau cách cổ vũ đội tuyển.</a:t>
            </a:r>
          </a:p>
          <a:p>
            <a:pPr marL="571500" indent="-571500" algn="just">
              <a:lnSpc>
                <a:spcPct val="150000"/>
              </a:lnSpc>
              <a:buFont typeface="Wingdings" panose="05000000000000000000" pitchFamily="2" charset="2"/>
              <a:buChar char="Ø"/>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Nếu là thành viên của nhóm thanh niên đó, em sẽ đề xuất và thể hiện cách cổ vũ văn minh như thế nào?</a:t>
            </a:r>
            <a:endParaRPr lang="vi-VN" sz="4000" b="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4" name="Freeform 24">
            <a:extLst>
              <a:ext uri="{FF2B5EF4-FFF2-40B4-BE49-F238E27FC236}">
                <a16:creationId xmlns:a16="http://schemas.microsoft.com/office/drawing/2014/main" id="{9626B611-1A48-06F6-CD7F-301164D31AEC}"/>
              </a:ext>
            </a:extLst>
          </p:cNvPr>
          <p:cNvSpPr/>
          <p:nvPr/>
        </p:nvSpPr>
        <p:spPr>
          <a:xfrm rot="1981402">
            <a:off x="112854" y="8984685"/>
            <a:ext cx="993492" cy="1309230"/>
          </a:xfrm>
          <a:custGeom>
            <a:avLst/>
            <a:gdLst/>
            <a:ahLst/>
            <a:cxnLst/>
            <a:rect l="l" t="t" r="r" b="b"/>
            <a:pathLst>
              <a:path w="675282" h="675282">
                <a:moveTo>
                  <a:pt x="0" y="0"/>
                </a:moveTo>
                <a:lnTo>
                  <a:pt x="675282" y="0"/>
                </a:lnTo>
                <a:lnTo>
                  <a:pt x="675282" y="675282"/>
                </a:lnTo>
                <a:lnTo>
                  <a:pt x="0" y="6752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1BFECD4A-4D7F-FD9A-79D5-11E0BB380DD3}"/>
              </a:ext>
            </a:extLst>
          </p:cNvPr>
          <p:cNvGrpSpPr/>
          <p:nvPr/>
        </p:nvGrpSpPr>
        <p:grpSpPr>
          <a:xfrm>
            <a:off x="11353800" y="2346279"/>
            <a:ext cx="6324600" cy="6781800"/>
            <a:chOff x="11353800" y="2346279"/>
            <a:chExt cx="6324600" cy="6781800"/>
          </a:xfrm>
        </p:grpSpPr>
        <p:grpSp>
          <p:nvGrpSpPr>
            <p:cNvPr id="8" name="Group 7">
              <a:extLst>
                <a:ext uri="{FF2B5EF4-FFF2-40B4-BE49-F238E27FC236}">
                  <a16:creationId xmlns:a16="http://schemas.microsoft.com/office/drawing/2014/main" id="{EB88B7FE-EFB0-15AA-B1A7-2DD49E7C39BD}"/>
                </a:ext>
              </a:extLst>
            </p:cNvPr>
            <p:cNvGrpSpPr/>
            <p:nvPr/>
          </p:nvGrpSpPr>
          <p:grpSpPr>
            <a:xfrm>
              <a:off x="11353800" y="2346279"/>
              <a:ext cx="6324600" cy="6781800"/>
              <a:chOff x="11384387" y="2019300"/>
              <a:chExt cx="6324600" cy="6781800"/>
            </a:xfrm>
          </p:grpSpPr>
          <p:sp>
            <p:nvSpPr>
              <p:cNvPr id="10" name="Freeform 7">
                <a:extLst>
                  <a:ext uri="{FF2B5EF4-FFF2-40B4-BE49-F238E27FC236}">
                    <a16:creationId xmlns:a16="http://schemas.microsoft.com/office/drawing/2014/main" id="{72FBA638-FABB-6FE3-55F2-1F759141E4F8}"/>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5A0BF208-9C60-447D-7281-BA8BB22DB9C5}"/>
                  </a:ext>
                </a:extLst>
              </p:cNvPr>
              <p:cNvGrpSpPr/>
              <p:nvPr/>
            </p:nvGrpSpPr>
            <p:grpSpPr>
              <a:xfrm>
                <a:off x="11633317" y="2478674"/>
                <a:ext cx="5833431" cy="1521825"/>
                <a:chOff x="1420007" y="3199063"/>
                <a:chExt cx="5833431" cy="1492403"/>
              </a:xfrm>
            </p:grpSpPr>
            <p:sp>
              <p:nvSpPr>
                <p:cNvPr id="12" name="Freeform 10">
                  <a:extLst>
                    <a:ext uri="{FF2B5EF4-FFF2-40B4-BE49-F238E27FC236}">
                      <a16:creationId xmlns:a16="http://schemas.microsoft.com/office/drawing/2014/main" id="{718E8FA6-D858-47DD-6432-06D92EEF3774}"/>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BCDD3FB-4F21-1065-5C91-FA7997261553}"/>
                    </a:ext>
                  </a:extLst>
                </p:cNvPr>
                <p:cNvSpPr txBox="1"/>
                <p:nvPr/>
              </p:nvSpPr>
              <p:spPr>
                <a:xfrm>
                  <a:off x="1420007" y="3571938"/>
                  <a:ext cx="5826740" cy="754565"/>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Tình huống 1</a:t>
                  </a:r>
                  <a:endParaRPr lang="en-US" sz="4400" b="1" dirty="0">
                    <a:latin typeface="Arial" panose="020B0604020202020204" pitchFamily="34" charset="0"/>
                    <a:cs typeface="Arial" panose="020B0604020202020204" pitchFamily="34" charset="0"/>
                  </a:endParaRPr>
                </a:p>
              </p:txBody>
            </p:sp>
          </p:grpSp>
        </p:grpSp>
        <p:pic>
          <p:nvPicPr>
            <p:cNvPr id="18" name="Picture 17" descr="A group of people sitting on a couch&#10;&#10;Description automatically generated">
              <a:extLst>
                <a:ext uri="{FF2B5EF4-FFF2-40B4-BE49-F238E27FC236}">
                  <a16:creationId xmlns:a16="http://schemas.microsoft.com/office/drawing/2014/main" id="{D074618E-0A7B-F6AC-B614-F46061F901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85" r="7192"/>
            <a:stretch/>
          </p:blipFill>
          <p:spPr>
            <a:xfrm>
              <a:off x="12039600" y="4218870"/>
              <a:ext cx="4953000" cy="4617180"/>
            </a:xfrm>
            <a:prstGeom prst="rect">
              <a:avLst/>
            </a:prstGeom>
          </p:spPr>
        </p:pic>
      </p:grpSp>
    </p:spTree>
    <p:extLst>
      <p:ext uri="{BB962C8B-B14F-4D97-AF65-F5344CB8AC3E}">
        <p14:creationId xmlns:p14="http://schemas.microsoft.com/office/powerpoint/2010/main" val="30056879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arn(inVertical)">
                                      <p:cBhvr>
                                        <p:cTn id="2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rot="4306895">
            <a:off x="16808757" y="-61606"/>
            <a:ext cx="1138280" cy="1541614"/>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0"/>
          <p:cNvSpPr/>
          <p:nvPr/>
        </p:nvSpPr>
        <p:spPr>
          <a:xfrm rot="6406531">
            <a:off x="505002" y="-240161"/>
            <a:ext cx="629781" cy="1522824"/>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CBDCA08C-F3DF-3238-FDD1-53200A32498B}"/>
              </a:ext>
            </a:extLst>
          </p:cNvPr>
          <p:cNvSpPr txBox="1"/>
          <p:nvPr/>
        </p:nvSpPr>
        <p:spPr>
          <a:xfrm>
            <a:off x="5334000" y="896640"/>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D764762C-28BC-F006-DE96-088D17476917}"/>
              </a:ext>
            </a:extLst>
          </p:cNvPr>
          <p:cNvSpPr/>
          <p:nvPr/>
        </p:nvSpPr>
        <p:spPr>
          <a:xfrm>
            <a:off x="609600" y="2019300"/>
            <a:ext cx="10287000"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4D1"/>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1E3EA6F-96BB-EBBB-C242-C502C5483CCB}"/>
              </a:ext>
            </a:extLst>
          </p:cNvPr>
          <p:cNvSpPr txBox="1"/>
          <p:nvPr/>
        </p:nvSpPr>
        <p:spPr>
          <a:xfrm>
            <a:off x="1453424" y="2516393"/>
            <a:ext cx="8599351" cy="6441572"/>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Bạn H rất yêu thú cưng. H thường cho thú cưng đi ra ngoài chơi và cho đi vệ sinh bên ngoài công viên gần nhà. Hôm nay, M đến chơi, H rủ M: Chúng mình ra công viên chơi đi, tớ cho thú cưng đi vệ sinh luôn.</a:t>
            </a:r>
          </a:p>
          <a:p>
            <a:pPr marL="571500" indent="-571500" algn="just">
              <a:lnSpc>
                <a:spcPct val="150000"/>
              </a:lnSpc>
              <a:buFont typeface="Wingdings" panose="05000000000000000000" pitchFamily="2" charset="2"/>
              <a:buChar char="Ø"/>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Nếu là M, em sẽ nói gì?</a:t>
            </a:r>
            <a:endParaRPr lang="vi-VN" sz="4000" b="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4" name="Freeform 24">
            <a:extLst>
              <a:ext uri="{FF2B5EF4-FFF2-40B4-BE49-F238E27FC236}">
                <a16:creationId xmlns:a16="http://schemas.microsoft.com/office/drawing/2014/main" id="{9626B611-1A48-06F6-CD7F-301164D31AEC}"/>
              </a:ext>
            </a:extLst>
          </p:cNvPr>
          <p:cNvSpPr/>
          <p:nvPr/>
        </p:nvSpPr>
        <p:spPr>
          <a:xfrm rot="1981402">
            <a:off x="112854" y="8984685"/>
            <a:ext cx="993492" cy="1309230"/>
          </a:xfrm>
          <a:custGeom>
            <a:avLst/>
            <a:gdLst/>
            <a:ahLst/>
            <a:cxnLst/>
            <a:rect l="l" t="t" r="r" b="b"/>
            <a:pathLst>
              <a:path w="675282" h="675282">
                <a:moveTo>
                  <a:pt x="0" y="0"/>
                </a:moveTo>
                <a:lnTo>
                  <a:pt x="675282" y="0"/>
                </a:lnTo>
                <a:lnTo>
                  <a:pt x="675282" y="675282"/>
                </a:lnTo>
                <a:lnTo>
                  <a:pt x="0" y="6752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0EED0BF8-C275-C66C-751A-49736FFC8E32}"/>
              </a:ext>
            </a:extLst>
          </p:cNvPr>
          <p:cNvGrpSpPr/>
          <p:nvPr/>
        </p:nvGrpSpPr>
        <p:grpSpPr>
          <a:xfrm>
            <a:off x="11353800" y="2346279"/>
            <a:ext cx="6324600" cy="6781800"/>
            <a:chOff x="11353800" y="2346279"/>
            <a:chExt cx="6324600" cy="6781800"/>
          </a:xfrm>
        </p:grpSpPr>
        <p:grpSp>
          <p:nvGrpSpPr>
            <p:cNvPr id="8" name="Group 7">
              <a:extLst>
                <a:ext uri="{FF2B5EF4-FFF2-40B4-BE49-F238E27FC236}">
                  <a16:creationId xmlns:a16="http://schemas.microsoft.com/office/drawing/2014/main" id="{EB88B7FE-EFB0-15AA-B1A7-2DD49E7C39BD}"/>
                </a:ext>
              </a:extLst>
            </p:cNvPr>
            <p:cNvGrpSpPr/>
            <p:nvPr/>
          </p:nvGrpSpPr>
          <p:grpSpPr>
            <a:xfrm>
              <a:off x="11353800" y="2346279"/>
              <a:ext cx="6324600" cy="6781800"/>
              <a:chOff x="11384387" y="2019300"/>
              <a:chExt cx="6324600" cy="6781800"/>
            </a:xfrm>
          </p:grpSpPr>
          <p:sp>
            <p:nvSpPr>
              <p:cNvPr id="10" name="Freeform 7">
                <a:extLst>
                  <a:ext uri="{FF2B5EF4-FFF2-40B4-BE49-F238E27FC236}">
                    <a16:creationId xmlns:a16="http://schemas.microsoft.com/office/drawing/2014/main" id="{72FBA638-FABB-6FE3-55F2-1F759141E4F8}"/>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5A0BF208-9C60-447D-7281-BA8BB22DB9C5}"/>
                  </a:ext>
                </a:extLst>
              </p:cNvPr>
              <p:cNvGrpSpPr/>
              <p:nvPr/>
            </p:nvGrpSpPr>
            <p:grpSpPr>
              <a:xfrm>
                <a:off x="11633317" y="2478674"/>
                <a:ext cx="5833431" cy="1521825"/>
                <a:chOff x="1420007" y="3199063"/>
                <a:chExt cx="5833431" cy="1492403"/>
              </a:xfrm>
            </p:grpSpPr>
            <p:sp>
              <p:nvSpPr>
                <p:cNvPr id="12" name="Freeform 10">
                  <a:extLst>
                    <a:ext uri="{FF2B5EF4-FFF2-40B4-BE49-F238E27FC236}">
                      <a16:creationId xmlns:a16="http://schemas.microsoft.com/office/drawing/2014/main" id="{718E8FA6-D858-47DD-6432-06D92EEF3774}"/>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BCDD3FB-4F21-1065-5C91-FA7997261553}"/>
                    </a:ext>
                  </a:extLst>
                </p:cNvPr>
                <p:cNvSpPr txBox="1"/>
                <p:nvPr/>
              </p:nvSpPr>
              <p:spPr>
                <a:xfrm>
                  <a:off x="1420007" y="3571938"/>
                  <a:ext cx="5826740" cy="754565"/>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Tình huống 2</a:t>
                  </a:r>
                  <a:endParaRPr lang="en-US" sz="4400" b="1" dirty="0">
                    <a:latin typeface="Arial" panose="020B0604020202020204" pitchFamily="34" charset="0"/>
                    <a:cs typeface="Arial" panose="020B0604020202020204" pitchFamily="34" charset="0"/>
                  </a:endParaRPr>
                </a:p>
              </p:txBody>
            </p:sp>
          </p:grpSp>
        </p:grpSp>
        <p:pic>
          <p:nvPicPr>
            <p:cNvPr id="9" name="Picture 8" descr="A cartoon of a child walking a dog&#10;&#10;Description automatically generated">
              <a:extLst>
                <a:ext uri="{FF2B5EF4-FFF2-40B4-BE49-F238E27FC236}">
                  <a16:creationId xmlns:a16="http://schemas.microsoft.com/office/drawing/2014/main" id="{0EC83C0C-B367-30CE-AA8E-C91B12E99D3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1963400" y="4786852"/>
              <a:ext cx="5068317" cy="3788597"/>
            </a:xfrm>
            <a:prstGeom prst="rect">
              <a:avLst/>
            </a:prstGeom>
          </p:spPr>
        </p:pic>
      </p:grpSp>
    </p:spTree>
    <p:extLst>
      <p:ext uri="{BB962C8B-B14F-4D97-AF65-F5344CB8AC3E}">
        <p14:creationId xmlns:p14="http://schemas.microsoft.com/office/powerpoint/2010/main" val="40710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4"/>
          <p:cNvSpPr/>
          <p:nvPr/>
        </p:nvSpPr>
        <p:spPr>
          <a:xfrm rot="6406531">
            <a:off x="36757" y="-297445"/>
            <a:ext cx="870646" cy="1515846"/>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3">
            <a:extLst>
              <a:ext uri="{FF2B5EF4-FFF2-40B4-BE49-F238E27FC236}">
                <a16:creationId xmlns:a16="http://schemas.microsoft.com/office/drawing/2014/main" id="{3F42C9E6-7757-AE83-335E-001714193C35}"/>
              </a:ext>
            </a:extLst>
          </p:cNvPr>
          <p:cNvGrpSpPr/>
          <p:nvPr/>
        </p:nvGrpSpPr>
        <p:grpSpPr>
          <a:xfrm>
            <a:off x="5903057" y="1255642"/>
            <a:ext cx="11563380" cy="8254076"/>
            <a:chOff x="0" y="0"/>
            <a:chExt cx="2567348" cy="2069539"/>
          </a:xfrm>
        </p:grpSpPr>
        <p:sp>
          <p:nvSpPr>
            <p:cNvPr id="3" name="Freeform 4">
              <a:extLst>
                <a:ext uri="{FF2B5EF4-FFF2-40B4-BE49-F238E27FC236}">
                  <a16:creationId xmlns:a16="http://schemas.microsoft.com/office/drawing/2014/main" id="{4E8873E6-2003-E22B-EB9B-898C36E5B6FF}"/>
                </a:ext>
              </a:extLst>
            </p:cNvPr>
            <p:cNvSpPr/>
            <p:nvPr/>
          </p:nvSpPr>
          <p:spPr>
            <a:xfrm>
              <a:off x="0" y="0"/>
              <a:ext cx="2567349" cy="2069539"/>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4" name="TextBox 5">
              <a:extLst>
                <a:ext uri="{FF2B5EF4-FFF2-40B4-BE49-F238E27FC236}">
                  <a16:creationId xmlns:a16="http://schemas.microsoft.com/office/drawing/2014/main" id="{5FA746D5-551A-3FA7-DB79-591E261614C5}"/>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5" name="Group 6">
            <a:extLst>
              <a:ext uri="{FF2B5EF4-FFF2-40B4-BE49-F238E27FC236}">
                <a16:creationId xmlns:a16="http://schemas.microsoft.com/office/drawing/2014/main" id="{F829D5A6-32D7-7D13-5F73-51A128C283F5}"/>
              </a:ext>
            </a:extLst>
          </p:cNvPr>
          <p:cNvGrpSpPr/>
          <p:nvPr/>
        </p:nvGrpSpPr>
        <p:grpSpPr>
          <a:xfrm>
            <a:off x="560311" y="2275243"/>
            <a:ext cx="5641975" cy="5657816"/>
            <a:chOff x="0" y="0"/>
            <a:chExt cx="812800" cy="812800"/>
          </a:xfrm>
        </p:grpSpPr>
        <p:sp>
          <p:nvSpPr>
            <p:cNvPr id="6" name="Freeform 7">
              <a:extLst>
                <a:ext uri="{FF2B5EF4-FFF2-40B4-BE49-F238E27FC236}">
                  <a16:creationId xmlns:a16="http://schemas.microsoft.com/office/drawing/2014/main" id="{0EFD40AB-7C76-DB7E-7778-0B658BAAEA7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endParaRPr lang="en-US">
                <a:latin typeface="Arial" panose="020B0604020202020204" pitchFamily="34" charset="0"/>
                <a:cs typeface="Arial" panose="020B0604020202020204" pitchFamily="34" charset="0"/>
              </a:endParaRPr>
            </a:p>
          </p:txBody>
        </p:sp>
        <p:sp>
          <p:nvSpPr>
            <p:cNvPr id="7" name="TextBox 8">
              <a:extLst>
                <a:ext uri="{FF2B5EF4-FFF2-40B4-BE49-F238E27FC236}">
                  <a16:creationId xmlns:a16="http://schemas.microsoft.com/office/drawing/2014/main" id="{040D5C45-5ED7-2207-C3C6-8657AB0C81FC}"/>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2F0C231E-D7E0-E55B-E82E-CC047250EDDB}"/>
              </a:ext>
            </a:extLst>
          </p:cNvPr>
          <p:cNvSpPr txBox="1"/>
          <p:nvPr/>
        </p:nvSpPr>
        <p:spPr>
          <a:xfrm>
            <a:off x="1054752" y="3785271"/>
            <a:ext cx="4503522" cy="2258054"/>
          </a:xfrm>
          <a:prstGeom prst="rect">
            <a:avLst/>
          </a:prstGeom>
          <a:noFill/>
          <a:ln>
            <a:noFill/>
          </a:ln>
        </p:spPr>
        <p:txBody>
          <a:bodyPr wrap="square" rtlCol="0">
            <a:spAutoFit/>
          </a:bodyPr>
          <a:lstStyle/>
          <a:p>
            <a:pPr algn="ctr">
              <a:lnSpc>
                <a:spcPct val="150000"/>
              </a:lnSpc>
            </a:pPr>
            <a:r>
              <a:rPr lang="en-US" sz="5000" b="1">
                <a:solidFill>
                  <a:schemeClr val="bg1"/>
                </a:solidFill>
                <a:latin typeface="Arial" panose="020B0604020202020204" pitchFamily="34" charset="0"/>
                <a:cs typeface="Arial" panose="020B0604020202020204" pitchFamily="34" charset="0"/>
              </a:rPr>
              <a:t>GỢI Ý XỬ LÍ TÌNH HUỐNG</a:t>
            </a:r>
            <a:endParaRPr lang="en-US" sz="5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AE90AC-50B9-6885-CF31-219462A10731}"/>
              </a:ext>
            </a:extLst>
          </p:cNvPr>
          <p:cNvSpPr txBox="1"/>
          <p:nvPr/>
        </p:nvSpPr>
        <p:spPr>
          <a:xfrm>
            <a:off x="6737499" y="2168220"/>
            <a:ext cx="10104697" cy="7001276"/>
          </a:xfrm>
          <a:prstGeom prst="rect">
            <a:avLst/>
          </a:prstGeom>
          <a:noFill/>
        </p:spPr>
        <p:txBody>
          <a:bodyPr wrap="square">
            <a:spAutoFit/>
          </a:bodyPr>
          <a:lstStyle/>
          <a:p>
            <a:pPr marL="571500" marR="0" indent="-571500" algn="just">
              <a:lnSpc>
                <a:spcPct val="150000"/>
              </a:lnSpc>
              <a:spcBef>
                <a:spcPts val="0"/>
              </a:spcBef>
              <a:spcAft>
                <a:spcPts val="0"/>
              </a:spcAft>
              <a:buFont typeface="Courier New" panose="02070309020205020404" pitchFamily="49" charset="0"/>
              <a:buChar char="o"/>
            </a:pP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Để cổ vũ văn minh, nhóm thanh niên có thể thực hiện các hành động sau: </a:t>
            </a:r>
          </a:p>
          <a:p>
            <a:pPr marL="571500" marR="0" indent="-571500" algn="just">
              <a:lnSpc>
                <a:spcPct val="150000"/>
              </a:lnSpc>
              <a:spcBef>
                <a:spcPts val="0"/>
              </a:spcBef>
              <a:spcAft>
                <a:spcPts val="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Hát những bài hát cổ vũ đội tuyển một cách lịch sự, không sử dụng ngôn ngữ tục tĩu hoặc xúc phạm đối thủ. </a:t>
            </a:r>
          </a:p>
          <a:p>
            <a:pPr marL="571500" marR="0" indent="-571500" algn="just">
              <a:lnSpc>
                <a:spcPct val="150000"/>
              </a:lnSpc>
              <a:spcBef>
                <a:spcPts val="0"/>
              </a:spcBef>
              <a:spcAft>
                <a:spcPts val="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Sử dụng các khẩu hiệu khích lệ đội tuyển một cách tích cực, không mang tính xúc phạm hoặc gây tranh cãi. </a:t>
            </a:r>
          </a:p>
        </p:txBody>
      </p:sp>
      <p:pic>
        <p:nvPicPr>
          <p:cNvPr id="10" name="Picture 18">
            <a:extLst>
              <a:ext uri="{FF2B5EF4-FFF2-40B4-BE49-F238E27FC236}">
                <a16:creationId xmlns:a16="http://schemas.microsoft.com/office/drawing/2014/main" id="{318E26A0-7133-D226-F9B9-80019301A9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73242">
            <a:off x="1957453" y="1226408"/>
            <a:ext cx="1983055" cy="1983055"/>
          </a:xfrm>
          <a:prstGeom prst="rect">
            <a:avLst/>
          </a:prstGeom>
        </p:spPr>
      </p:pic>
      <p:pic>
        <p:nvPicPr>
          <p:cNvPr id="11" name="Picture 10" descr="A picture containing toy, doll, vector graphics, clipart&#10;&#10;Description automatically generated">
            <a:extLst>
              <a:ext uri="{FF2B5EF4-FFF2-40B4-BE49-F238E27FC236}">
                <a16:creationId xmlns:a16="http://schemas.microsoft.com/office/drawing/2014/main" id="{F5DD4CCA-B12C-1339-40CD-D4172E7F9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684" y="6081136"/>
            <a:ext cx="4627658" cy="4627658"/>
          </a:xfrm>
          <a:prstGeom prst="rect">
            <a:avLst/>
          </a:prstGeom>
        </p:spPr>
      </p:pic>
      <p:sp>
        <p:nvSpPr>
          <p:cNvPr id="16" name="Freeform 8">
            <a:extLst>
              <a:ext uri="{FF2B5EF4-FFF2-40B4-BE49-F238E27FC236}">
                <a16:creationId xmlns:a16="http://schemas.microsoft.com/office/drawing/2014/main" id="{4BD073F5-D974-335D-6A84-4772A87967E5}"/>
              </a:ext>
            </a:extLst>
          </p:cNvPr>
          <p:cNvSpPr/>
          <p:nvPr/>
        </p:nvSpPr>
        <p:spPr>
          <a:xfrm>
            <a:off x="5620342" y="8562356"/>
            <a:ext cx="1015286" cy="1317895"/>
          </a:xfrm>
          <a:custGeom>
            <a:avLst/>
            <a:gdLst/>
            <a:ahLst/>
            <a:cxnLst/>
            <a:rect l="l" t="t" r="r" b="b"/>
            <a:pathLst>
              <a:path w="1015286" h="1317895">
                <a:moveTo>
                  <a:pt x="0" y="0"/>
                </a:moveTo>
                <a:lnTo>
                  <a:pt x="1015286" y="0"/>
                </a:lnTo>
                <a:lnTo>
                  <a:pt x="1015286" y="1317895"/>
                </a:lnTo>
                <a:lnTo>
                  <a:pt x="0" y="13178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32"/>
          <p:cNvSpPr/>
          <p:nvPr/>
        </p:nvSpPr>
        <p:spPr>
          <a:xfrm rot="4306895">
            <a:off x="17050056" y="754345"/>
            <a:ext cx="1017519" cy="974088"/>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1BC369AA-09A0-B105-C84B-01D9EB48457A}"/>
              </a:ext>
            </a:extLst>
          </p:cNvPr>
          <p:cNvGrpSpPr/>
          <p:nvPr/>
        </p:nvGrpSpPr>
        <p:grpSpPr>
          <a:xfrm>
            <a:off x="8551347" y="687070"/>
            <a:ext cx="6477000" cy="1108637"/>
            <a:chOff x="5872534" y="881343"/>
            <a:chExt cx="6477000" cy="1108637"/>
          </a:xfrm>
        </p:grpSpPr>
        <p:pic>
          <p:nvPicPr>
            <p:cNvPr id="18" name="Picture 9">
              <a:extLst>
                <a:ext uri="{FF2B5EF4-FFF2-40B4-BE49-F238E27FC236}">
                  <a16:creationId xmlns:a16="http://schemas.microsoft.com/office/drawing/2014/main" id="{58CA8DE0-4CFD-2176-B7F8-6472424D6A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898139" y="881343"/>
              <a:ext cx="6451395" cy="1108637"/>
            </a:xfrm>
            <a:prstGeom prst="rect">
              <a:avLst/>
            </a:prstGeom>
          </p:spPr>
        </p:pic>
        <p:sp>
          <p:nvSpPr>
            <p:cNvPr id="19" name="TextBox 18">
              <a:extLst>
                <a:ext uri="{FF2B5EF4-FFF2-40B4-BE49-F238E27FC236}">
                  <a16:creationId xmlns:a16="http://schemas.microsoft.com/office/drawing/2014/main" id="{FA598203-B493-9768-4A87-A4907101F120}"/>
                </a:ext>
              </a:extLst>
            </p:cNvPr>
            <p:cNvSpPr txBox="1"/>
            <p:nvPr/>
          </p:nvSpPr>
          <p:spPr>
            <a:xfrm>
              <a:off x="5872534" y="1021085"/>
              <a:ext cx="647700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Tình huống 1</a:t>
              </a:r>
              <a:endParaRPr lang="en-US" sz="4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13957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ipe(left)">
                                      <p:cBhvr>
                                        <p:cTn id="2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TextBox 75">
            <a:extLst>
              <a:ext uri="{FF2B5EF4-FFF2-40B4-BE49-F238E27FC236}">
                <a16:creationId xmlns:a16="http://schemas.microsoft.com/office/drawing/2014/main" id="{E06FBDF6-8DEB-9E2E-FED2-0D0769330F20}"/>
              </a:ext>
            </a:extLst>
          </p:cNvPr>
          <p:cNvSpPr txBox="1"/>
          <p:nvPr/>
        </p:nvSpPr>
        <p:spPr>
          <a:xfrm>
            <a:off x="423103" y="4620280"/>
            <a:ext cx="5842908" cy="523220"/>
          </a:xfrm>
          <a:prstGeom prst="rect">
            <a:avLst/>
          </a:prstGeom>
          <a:noFill/>
        </p:spPr>
        <p:txBody>
          <a:bodyPr wrap="square" rtlCol="0">
            <a:spAutoFit/>
          </a:bodyPr>
          <a:lstStyle/>
          <a:p>
            <a:pPr algn="ctr"/>
            <a:r>
              <a:rPr lang="vi-VN" sz="2800" i="1">
                <a:latin typeface="Arial" panose="020B0604020202020204" pitchFamily="34" charset="0"/>
                <a:cs typeface="Arial" panose="020B0604020202020204" pitchFamily="34" charset="0"/>
              </a:rPr>
              <a:t>Hình 1: Xây dựng nhà tình nghĩa</a:t>
            </a:r>
            <a:endParaRPr lang="en-US" sz="2800" i="1">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3EB2BDA7-EF4D-AE33-08B3-8588C7C43F7E}"/>
              </a:ext>
            </a:extLst>
          </p:cNvPr>
          <p:cNvSpPr txBox="1"/>
          <p:nvPr/>
        </p:nvSpPr>
        <p:spPr>
          <a:xfrm>
            <a:off x="6185746" y="4620374"/>
            <a:ext cx="5842908" cy="523220"/>
          </a:xfrm>
          <a:prstGeom prst="rect">
            <a:avLst/>
          </a:prstGeom>
          <a:noFill/>
        </p:spPr>
        <p:txBody>
          <a:bodyPr wrap="square" rtlCol="0">
            <a:spAutoFit/>
          </a:bodyPr>
          <a:lstStyle/>
          <a:p>
            <a:pPr algn="ctr"/>
            <a:r>
              <a:rPr lang="vi-VN" sz="2800" i="1">
                <a:latin typeface="Arial" panose="020B0604020202020204" pitchFamily="34" charset="0"/>
                <a:cs typeface="Arial" panose="020B0604020202020204" pitchFamily="34" charset="0"/>
              </a:rPr>
              <a:t>Hình 2: Dọn dẹp nghĩa trang liệt sĩ</a:t>
            </a:r>
            <a:endParaRPr lang="en-US" sz="2800" i="1">
              <a:latin typeface="Arial" panose="020B0604020202020204" pitchFamily="34" charset="0"/>
              <a:cs typeface="Arial" panose="020B0604020202020204" pitchFamily="34" charset="0"/>
            </a:endParaRPr>
          </a:p>
        </p:txBody>
      </p:sp>
      <p:sp>
        <p:nvSpPr>
          <p:cNvPr id="78" name="TextBox 77">
            <a:extLst>
              <a:ext uri="{FF2B5EF4-FFF2-40B4-BE49-F238E27FC236}">
                <a16:creationId xmlns:a16="http://schemas.microsoft.com/office/drawing/2014/main" id="{1093DC9A-7C80-ABD8-966A-3F0664C6DC5D}"/>
              </a:ext>
            </a:extLst>
          </p:cNvPr>
          <p:cNvSpPr txBox="1"/>
          <p:nvPr/>
        </p:nvSpPr>
        <p:spPr>
          <a:xfrm>
            <a:off x="12044802" y="4620280"/>
            <a:ext cx="5842908" cy="523220"/>
          </a:xfrm>
          <a:prstGeom prst="rect">
            <a:avLst/>
          </a:prstGeom>
          <a:noFill/>
        </p:spPr>
        <p:txBody>
          <a:bodyPr wrap="square" rtlCol="0">
            <a:spAutoFit/>
          </a:bodyPr>
          <a:lstStyle/>
          <a:p>
            <a:pPr algn="ctr"/>
            <a:r>
              <a:rPr lang="vi-VN" sz="2800" i="1">
                <a:latin typeface="Arial" panose="020B0604020202020204" pitchFamily="34" charset="0"/>
                <a:cs typeface="Arial" panose="020B0604020202020204" pitchFamily="34" charset="0"/>
              </a:rPr>
              <a:t>Hình </a:t>
            </a:r>
            <a:r>
              <a:rPr lang="en-US" sz="2800" i="1">
                <a:latin typeface="Arial" panose="020B0604020202020204" pitchFamily="34" charset="0"/>
                <a:cs typeface="Arial" panose="020B0604020202020204" pitchFamily="34" charset="0"/>
              </a:rPr>
              <a:t>3</a:t>
            </a:r>
            <a:r>
              <a:rPr lang="vi-VN" sz="2800" i="1">
                <a:latin typeface="Arial" panose="020B0604020202020204" pitchFamily="34" charset="0"/>
                <a:cs typeface="Arial" panose="020B0604020202020204" pitchFamily="34" charset="0"/>
              </a:rPr>
              <a:t>: Nhường chỗ cho người già</a:t>
            </a:r>
            <a:endParaRPr lang="en-US" sz="2800" i="1">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48D14F96-8A16-DD2F-2C55-ADF25DAE0A6C}"/>
              </a:ext>
            </a:extLst>
          </p:cNvPr>
          <p:cNvSpPr txBox="1"/>
          <p:nvPr/>
        </p:nvSpPr>
        <p:spPr>
          <a:xfrm>
            <a:off x="345106" y="9505599"/>
            <a:ext cx="6086937" cy="523220"/>
          </a:xfrm>
          <a:prstGeom prst="rect">
            <a:avLst/>
          </a:prstGeom>
          <a:noFill/>
        </p:spPr>
        <p:txBody>
          <a:bodyPr wrap="square" rtlCol="0">
            <a:spAutoFit/>
          </a:bodyPr>
          <a:lstStyle/>
          <a:p>
            <a:pPr algn="ctr"/>
            <a:r>
              <a:rPr lang="vi-VN" sz="2800" i="1">
                <a:latin typeface="Arial" panose="020B0604020202020204" pitchFamily="34" charset="0"/>
                <a:cs typeface="Arial" panose="020B0604020202020204" pitchFamily="34" charset="0"/>
              </a:rPr>
              <a:t>Hình </a:t>
            </a:r>
            <a:r>
              <a:rPr lang="en-US" sz="2800" i="1">
                <a:latin typeface="Arial" panose="020B0604020202020204" pitchFamily="34" charset="0"/>
                <a:cs typeface="Arial" panose="020B0604020202020204" pitchFamily="34" charset="0"/>
              </a:rPr>
              <a:t>4</a:t>
            </a:r>
            <a:r>
              <a:rPr lang="vi-VN" sz="2800" i="1">
                <a:latin typeface="Arial" panose="020B0604020202020204" pitchFamily="34" charset="0"/>
                <a:cs typeface="Arial" panose="020B0604020202020204" pitchFamily="34" charset="0"/>
              </a:rPr>
              <a:t>: Giao lưu văn hóa Việt – Nhật</a:t>
            </a:r>
            <a:endParaRPr lang="en-US" sz="2800" i="1">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A8FCEC4A-2473-C1E9-40DA-C5D15BAE1D3B}"/>
              </a:ext>
            </a:extLst>
          </p:cNvPr>
          <p:cNvSpPr txBox="1"/>
          <p:nvPr/>
        </p:nvSpPr>
        <p:spPr>
          <a:xfrm>
            <a:off x="6667788" y="9508982"/>
            <a:ext cx="4916411" cy="523126"/>
          </a:xfrm>
          <a:prstGeom prst="rect">
            <a:avLst/>
          </a:prstGeom>
          <a:noFill/>
        </p:spPr>
        <p:txBody>
          <a:bodyPr wrap="square" rtlCol="0">
            <a:spAutoFit/>
          </a:bodyPr>
          <a:lstStyle/>
          <a:p>
            <a:pPr algn="ctr"/>
            <a:r>
              <a:rPr lang="vi-VN" sz="2800" i="1">
                <a:latin typeface="Arial" panose="020B0604020202020204" pitchFamily="34" charset="0"/>
                <a:cs typeface="Arial" panose="020B0604020202020204" pitchFamily="34" charset="0"/>
              </a:rPr>
              <a:t>Hình </a:t>
            </a:r>
            <a:r>
              <a:rPr lang="en-US" sz="2800" i="1">
                <a:latin typeface="Arial" panose="020B0604020202020204" pitchFamily="34" charset="0"/>
                <a:cs typeface="Arial" panose="020B0604020202020204" pitchFamily="34" charset="0"/>
              </a:rPr>
              <a:t>5</a:t>
            </a:r>
            <a:r>
              <a:rPr lang="vi-VN" sz="2800" i="1">
                <a:latin typeface="Arial" panose="020B0604020202020204" pitchFamily="34" charset="0"/>
                <a:cs typeface="Arial" panose="020B0604020202020204" pitchFamily="34" charset="0"/>
              </a:rPr>
              <a:t>: </a:t>
            </a:r>
            <a:r>
              <a:rPr lang="en-US" sz="2800" i="1">
                <a:latin typeface="Arial" panose="020B0604020202020204" pitchFamily="34" charset="0"/>
                <a:cs typeface="Arial" panose="020B0604020202020204" pitchFamily="34" charset="0"/>
              </a:rPr>
              <a:t>Cơm tình nghĩa</a:t>
            </a:r>
          </a:p>
        </p:txBody>
      </p:sp>
      <p:sp>
        <p:nvSpPr>
          <p:cNvPr id="81" name="TextBox 80">
            <a:extLst>
              <a:ext uri="{FF2B5EF4-FFF2-40B4-BE49-F238E27FC236}">
                <a16:creationId xmlns:a16="http://schemas.microsoft.com/office/drawing/2014/main" id="{259D441D-3DC1-2A7C-5402-3C5552C2A947}"/>
              </a:ext>
            </a:extLst>
          </p:cNvPr>
          <p:cNvSpPr txBox="1"/>
          <p:nvPr/>
        </p:nvSpPr>
        <p:spPr>
          <a:xfrm>
            <a:off x="12055688" y="9505599"/>
            <a:ext cx="5842908" cy="523220"/>
          </a:xfrm>
          <a:prstGeom prst="rect">
            <a:avLst/>
          </a:prstGeom>
          <a:noFill/>
        </p:spPr>
        <p:txBody>
          <a:bodyPr wrap="square" rtlCol="0">
            <a:spAutoFit/>
          </a:bodyPr>
          <a:lstStyle/>
          <a:p>
            <a:pPr algn="ctr"/>
            <a:r>
              <a:rPr lang="vi-VN" sz="2800" i="1">
                <a:latin typeface="Arial" panose="020B0604020202020204" pitchFamily="34" charset="0"/>
                <a:cs typeface="Arial" panose="020B0604020202020204" pitchFamily="34" charset="0"/>
              </a:rPr>
              <a:t>Hình </a:t>
            </a:r>
            <a:r>
              <a:rPr lang="en-US" sz="2800" i="1">
                <a:latin typeface="Arial" panose="020B0604020202020204" pitchFamily="34" charset="0"/>
                <a:cs typeface="Arial" panose="020B0604020202020204" pitchFamily="34" charset="0"/>
              </a:rPr>
              <a:t>6</a:t>
            </a:r>
            <a:r>
              <a:rPr lang="vi-VN" sz="2800" i="1">
                <a:latin typeface="Arial" panose="020B0604020202020204" pitchFamily="34" charset="0"/>
                <a:cs typeface="Arial" panose="020B0604020202020204" pitchFamily="34" charset="0"/>
              </a:rPr>
              <a:t>: Dọn dẹp vệ sinh đường phố</a:t>
            </a:r>
            <a:endParaRPr lang="en-US" sz="2800" i="1">
              <a:latin typeface="Arial" panose="020B0604020202020204" pitchFamily="34" charset="0"/>
              <a:cs typeface="Arial" panose="020B0604020202020204" pitchFamily="34" charset="0"/>
            </a:endParaRPr>
          </a:p>
        </p:txBody>
      </p:sp>
      <p:grpSp>
        <p:nvGrpSpPr>
          <p:cNvPr id="83" name="Group 82">
            <a:extLst>
              <a:ext uri="{FF2B5EF4-FFF2-40B4-BE49-F238E27FC236}">
                <a16:creationId xmlns:a16="http://schemas.microsoft.com/office/drawing/2014/main" id="{27EB9759-A1C0-F037-E978-0171FBDC83D6}"/>
              </a:ext>
            </a:extLst>
          </p:cNvPr>
          <p:cNvGrpSpPr/>
          <p:nvPr/>
        </p:nvGrpSpPr>
        <p:grpSpPr>
          <a:xfrm>
            <a:off x="322805" y="405571"/>
            <a:ext cx="5682189" cy="3927511"/>
            <a:chOff x="295591" y="424270"/>
            <a:chExt cx="5682189" cy="3927511"/>
          </a:xfrm>
        </p:grpSpPr>
        <p:pic>
          <p:nvPicPr>
            <p:cNvPr id="1026" name="Picture 2" descr="Đại diện Công an tỉnh và Công ty TNHH MTV Xổ số kiến thiết Quảng Bình trao tiền hỗ trợ xây nhà tình nghĩa cho ông Đoàn Hữu Quản.">
              <a:extLst>
                <a:ext uri="{FF2B5EF4-FFF2-40B4-BE49-F238E27FC236}">
                  <a16:creationId xmlns:a16="http://schemas.microsoft.com/office/drawing/2014/main" id="{89B2DCF7-8307-49EF-E232-5410CA3F8A1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6907" y="800100"/>
              <a:ext cx="5320873" cy="3551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2" name="Oval 81">
              <a:extLst>
                <a:ext uri="{FF2B5EF4-FFF2-40B4-BE49-F238E27FC236}">
                  <a16:creationId xmlns:a16="http://schemas.microsoft.com/office/drawing/2014/main" id="{5557DBEA-68B9-6BF3-6B08-6C87D0DDCC74}"/>
                </a:ext>
              </a:extLst>
            </p:cNvPr>
            <p:cNvSpPr/>
            <p:nvPr/>
          </p:nvSpPr>
          <p:spPr>
            <a:xfrm>
              <a:off x="295591" y="424270"/>
              <a:ext cx="838200" cy="8382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p>
          </p:txBody>
        </p:sp>
      </p:grpSp>
      <p:grpSp>
        <p:nvGrpSpPr>
          <p:cNvPr id="85" name="Group 84">
            <a:extLst>
              <a:ext uri="{FF2B5EF4-FFF2-40B4-BE49-F238E27FC236}">
                <a16:creationId xmlns:a16="http://schemas.microsoft.com/office/drawing/2014/main" id="{B2B3DEEE-4DB7-CD3B-37AC-AE53DB1FF000}"/>
              </a:ext>
            </a:extLst>
          </p:cNvPr>
          <p:cNvGrpSpPr/>
          <p:nvPr/>
        </p:nvGrpSpPr>
        <p:grpSpPr>
          <a:xfrm>
            <a:off x="6265016" y="405571"/>
            <a:ext cx="5546853" cy="3927511"/>
            <a:chOff x="6237802" y="424270"/>
            <a:chExt cx="5546853" cy="3927511"/>
          </a:xfrm>
        </p:grpSpPr>
        <p:pic>
          <p:nvPicPr>
            <p:cNvPr id="1028" name="Picture 4" descr="Đoàn viên, hội viên các đơn vị, lực lượng vũ trang tỉnh sệ sinh các phần mộ liệt sỹ.">
              <a:extLst>
                <a:ext uri="{FF2B5EF4-FFF2-40B4-BE49-F238E27FC236}">
                  <a16:creationId xmlns:a16="http://schemas.microsoft.com/office/drawing/2014/main" id="{72CE22B9-F5FD-11A5-73CA-1B450FC75E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503344" y="800100"/>
              <a:ext cx="5281311" cy="3551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4" name="Oval 83">
              <a:extLst>
                <a:ext uri="{FF2B5EF4-FFF2-40B4-BE49-F238E27FC236}">
                  <a16:creationId xmlns:a16="http://schemas.microsoft.com/office/drawing/2014/main" id="{65117A3C-D0DB-7CE2-DC77-86AC3CA0C205}"/>
                </a:ext>
              </a:extLst>
            </p:cNvPr>
            <p:cNvSpPr/>
            <p:nvPr/>
          </p:nvSpPr>
          <p:spPr>
            <a:xfrm>
              <a:off x="6237802" y="424270"/>
              <a:ext cx="838200" cy="8382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p>
          </p:txBody>
        </p:sp>
      </p:grpSp>
      <p:grpSp>
        <p:nvGrpSpPr>
          <p:cNvPr id="87" name="Group 86">
            <a:extLst>
              <a:ext uri="{FF2B5EF4-FFF2-40B4-BE49-F238E27FC236}">
                <a16:creationId xmlns:a16="http://schemas.microsoft.com/office/drawing/2014/main" id="{203D67E8-E87C-5636-264B-491D1925F9D2}"/>
              </a:ext>
            </a:extLst>
          </p:cNvPr>
          <p:cNvGrpSpPr/>
          <p:nvPr/>
        </p:nvGrpSpPr>
        <p:grpSpPr>
          <a:xfrm>
            <a:off x="12044802" y="406235"/>
            <a:ext cx="5555721" cy="3926847"/>
            <a:chOff x="12017588" y="424934"/>
            <a:chExt cx="5555721" cy="3926847"/>
          </a:xfrm>
        </p:grpSpPr>
        <p:pic>
          <p:nvPicPr>
            <p:cNvPr id="1030" name="Picture 6" descr="Bà mẹ đăng đàn &amp;quot;bóc phốt&amp;quot; cô gái trẻ vì không nhường ghế cho con trên xe bus, dân tình tranh cãi: Là trách nghiệm hay thuộc về phạm trù đạo đức? - Ảnh 2.">
              <a:extLst>
                <a:ext uri="{FF2B5EF4-FFF2-40B4-BE49-F238E27FC236}">
                  <a16:creationId xmlns:a16="http://schemas.microsoft.com/office/drawing/2014/main" id="{716E46CC-B7E0-A412-9350-2787A9CD966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2304776" y="800100"/>
              <a:ext cx="5268533" cy="3551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6" name="Oval 85">
              <a:extLst>
                <a:ext uri="{FF2B5EF4-FFF2-40B4-BE49-F238E27FC236}">
                  <a16:creationId xmlns:a16="http://schemas.microsoft.com/office/drawing/2014/main" id="{0550DFD4-5DB5-8140-F81F-1BD5DE423000}"/>
                </a:ext>
              </a:extLst>
            </p:cNvPr>
            <p:cNvSpPr/>
            <p:nvPr/>
          </p:nvSpPr>
          <p:spPr>
            <a:xfrm>
              <a:off x="12017588" y="424934"/>
              <a:ext cx="838200" cy="8382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p>
          </p:txBody>
        </p:sp>
      </p:grpSp>
      <p:grpSp>
        <p:nvGrpSpPr>
          <p:cNvPr id="89" name="Group 88">
            <a:extLst>
              <a:ext uri="{FF2B5EF4-FFF2-40B4-BE49-F238E27FC236}">
                <a16:creationId xmlns:a16="http://schemas.microsoft.com/office/drawing/2014/main" id="{C7B72415-099F-88CF-CC97-1208A1952315}"/>
              </a:ext>
            </a:extLst>
          </p:cNvPr>
          <p:cNvGrpSpPr/>
          <p:nvPr/>
        </p:nvGrpSpPr>
        <p:grpSpPr>
          <a:xfrm>
            <a:off x="352226" y="5294875"/>
            <a:ext cx="5636440" cy="4008456"/>
            <a:chOff x="341340" y="5193398"/>
            <a:chExt cx="5636440" cy="4008456"/>
          </a:xfrm>
        </p:grpSpPr>
        <p:pic>
          <p:nvPicPr>
            <p:cNvPr id="1032" name="Picture 8" descr="A group of people on a stage&#10;&#10;Description automatically generated">
              <a:extLst>
                <a:ext uri="{FF2B5EF4-FFF2-40B4-BE49-F238E27FC236}">
                  <a16:creationId xmlns:a16="http://schemas.microsoft.com/office/drawing/2014/main" id="{FC131F7E-EC9B-B762-1788-C034729AFC0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56907" y="5449398"/>
              <a:ext cx="5320873" cy="3752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8" name="Oval 87">
              <a:extLst>
                <a:ext uri="{FF2B5EF4-FFF2-40B4-BE49-F238E27FC236}">
                  <a16:creationId xmlns:a16="http://schemas.microsoft.com/office/drawing/2014/main" id="{4A01413E-05AA-B228-F66F-5419B8C57221}"/>
                </a:ext>
              </a:extLst>
            </p:cNvPr>
            <p:cNvSpPr/>
            <p:nvPr/>
          </p:nvSpPr>
          <p:spPr>
            <a:xfrm>
              <a:off x="341340" y="5193398"/>
              <a:ext cx="838200" cy="8382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4</a:t>
              </a:r>
            </a:p>
          </p:txBody>
        </p:sp>
      </p:grpSp>
      <p:grpSp>
        <p:nvGrpSpPr>
          <p:cNvPr id="91" name="Group 90">
            <a:extLst>
              <a:ext uri="{FF2B5EF4-FFF2-40B4-BE49-F238E27FC236}">
                <a16:creationId xmlns:a16="http://schemas.microsoft.com/office/drawing/2014/main" id="{E35B4177-AF04-E61F-260B-950063156EE7}"/>
              </a:ext>
            </a:extLst>
          </p:cNvPr>
          <p:cNvGrpSpPr/>
          <p:nvPr/>
        </p:nvGrpSpPr>
        <p:grpSpPr>
          <a:xfrm>
            <a:off x="6304233" y="5316872"/>
            <a:ext cx="5244845" cy="3986459"/>
            <a:chOff x="6293347" y="5215395"/>
            <a:chExt cx="5244845" cy="3986459"/>
          </a:xfrm>
        </p:grpSpPr>
        <p:pic>
          <p:nvPicPr>
            <p:cNvPr id="1034" name="Picture 10" descr="A group of people wearing face masks&#10;&#10;Description automatically generated">
              <a:extLst>
                <a:ext uri="{FF2B5EF4-FFF2-40B4-BE49-F238E27FC236}">
                  <a16:creationId xmlns:a16="http://schemas.microsoft.com/office/drawing/2014/main" id="{ACCBAE31-ADF7-CDC4-C633-7FBD01AD577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621781" y="5502256"/>
              <a:ext cx="4916411" cy="3699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0" name="Oval 89">
              <a:extLst>
                <a:ext uri="{FF2B5EF4-FFF2-40B4-BE49-F238E27FC236}">
                  <a16:creationId xmlns:a16="http://schemas.microsoft.com/office/drawing/2014/main" id="{7FE8689F-091E-6CB3-CAE4-0F93A0F4F361}"/>
                </a:ext>
              </a:extLst>
            </p:cNvPr>
            <p:cNvSpPr/>
            <p:nvPr/>
          </p:nvSpPr>
          <p:spPr>
            <a:xfrm>
              <a:off x="6293347" y="5215395"/>
              <a:ext cx="838200" cy="8382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5</a:t>
              </a:r>
            </a:p>
          </p:txBody>
        </p:sp>
      </p:grpSp>
      <p:grpSp>
        <p:nvGrpSpPr>
          <p:cNvPr id="93" name="Group 92">
            <a:extLst>
              <a:ext uri="{FF2B5EF4-FFF2-40B4-BE49-F238E27FC236}">
                <a16:creationId xmlns:a16="http://schemas.microsoft.com/office/drawing/2014/main" id="{0C8FDF8D-8531-43BE-03F2-E131D942F896}"/>
              </a:ext>
            </a:extLst>
          </p:cNvPr>
          <p:cNvGrpSpPr/>
          <p:nvPr/>
        </p:nvGrpSpPr>
        <p:grpSpPr>
          <a:xfrm>
            <a:off x="11900960" y="5294875"/>
            <a:ext cx="5780072" cy="4008456"/>
            <a:chOff x="11890074" y="5193398"/>
            <a:chExt cx="5780072" cy="4008456"/>
          </a:xfrm>
        </p:grpSpPr>
        <p:pic>
          <p:nvPicPr>
            <p:cNvPr id="1036" name="Picture 12" descr="A group of people digging in the street&#10;&#10;Description automatically generated">
              <a:extLst>
                <a:ext uri="{FF2B5EF4-FFF2-40B4-BE49-F238E27FC236}">
                  <a16:creationId xmlns:a16="http://schemas.microsoft.com/office/drawing/2014/main" id="{AC1B9C9D-7B70-49FE-B218-27CE5D52117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2182193" y="5502256"/>
              <a:ext cx="5487953" cy="3699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2" name="Oval 91">
              <a:extLst>
                <a:ext uri="{FF2B5EF4-FFF2-40B4-BE49-F238E27FC236}">
                  <a16:creationId xmlns:a16="http://schemas.microsoft.com/office/drawing/2014/main" id="{721E8F14-301F-8C20-7114-B78F8E0DACAB}"/>
                </a:ext>
              </a:extLst>
            </p:cNvPr>
            <p:cNvSpPr/>
            <p:nvPr/>
          </p:nvSpPr>
          <p:spPr>
            <a:xfrm>
              <a:off x="11890074" y="5193398"/>
              <a:ext cx="838200" cy="8382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6</a:t>
              </a: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randombar(horizontal)">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randombar(horizontal)">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randombar(horizontal)">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randombar(horizontal)">
                                      <p:cBhvr>
                                        <p:cTn id="22" dur="5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randombar(horizontal)">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randombar(horizontal)">
                                      <p:cBhvr>
                                        <p:cTn id="3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P spid="79" grpId="0"/>
      <p:bldP spid="80" grpId="0"/>
      <p:bldP spid="8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4"/>
          <p:cNvSpPr/>
          <p:nvPr/>
        </p:nvSpPr>
        <p:spPr>
          <a:xfrm rot="6406531">
            <a:off x="36757" y="-297445"/>
            <a:ext cx="870646" cy="1515846"/>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3">
            <a:extLst>
              <a:ext uri="{FF2B5EF4-FFF2-40B4-BE49-F238E27FC236}">
                <a16:creationId xmlns:a16="http://schemas.microsoft.com/office/drawing/2014/main" id="{3F42C9E6-7757-AE83-335E-001714193C35}"/>
              </a:ext>
            </a:extLst>
          </p:cNvPr>
          <p:cNvGrpSpPr/>
          <p:nvPr/>
        </p:nvGrpSpPr>
        <p:grpSpPr>
          <a:xfrm>
            <a:off x="5903057" y="1255642"/>
            <a:ext cx="11563380" cy="8254076"/>
            <a:chOff x="0" y="0"/>
            <a:chExt cx="2567348" cy="2069539"/>
          </a:xfrm>
        </p:grpSpPr>
        <p:sp>
          <p:nvSpPr>
            <p:cNvPr id="3" name="Freeform 4">
              <a:extLst>
                <a:ext uri="{FF2B5EF4-FFF2-40B4-BE49-F238E27FC236}">
                  <a16:creationId xmlns:a16="http://schemas.microsoft.com/office/drawing/2014/main" id="{4E8873E6-2003-E22B-EB9B-898C36E5B6FF}"/>
                </a:ext>
              </a:extLst>
            </p:cNvPr>
            <p:cNvSpPr/>
            <p:nvPr/>
          </p:nvSpPr>
          <p:spPr>
            <a:xfrm>
              <a:off x="0" y="0"/>
              <a:ext cx="2567349" cy="2069539"/>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4" name="TextBox 5">
              <a:extLst>
                <a:ext uri="{FF2B5EF4-FFF2-40B4-BE49-F238E27FC236}">
                  <a16:creationId xmlns:a16="http://schemas.microsoft.com/office/drawing/2014/main" id="{5FA746D5-551A-3FA7-DB79-591E261614C5}"/>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5" name="Group 6">
            <a:extLst>
              <a:ext uri="{FF2B5EF4-FFF2-40B4-BE49-F238E27FC236}">
                <a16:creationId xmlns:a16="http://schemas.microsoft.com/office/drawing/2014/main" id="{F829D5A6-32D7-7D13-5F73-51A128C283F5}"/>
              </a:ext>
            </a:extLst>
          </p:cNvPr>
          <p:cNvGrpSpPr/>
          <p:nvPr/>
        </p:nvGrpSpPr>
        <p:grpSpPr>
          <a:xfrm>
            <a:off x="560311" y="2275243"/>
            <a:ext cx="5641975" cy="5657816"/>
            <a:chOff x="0" y="0"/>
            <a:chExt cx="812800" cy="812800"/>
          </a:xfrm>
        </p:grpSpPr>
        <p:sp>
          <p:nvSpPr>
            <p:cNvPr id="6" name="Freeform 7">
              <a:extLst>
                <a:ext uri="{FF2B5EF4-FFF2-40B4-BE49-F238E27FC236}">
                  <a16:creationId xmlns:a16="http://schemas.microsoft.com/office/drawing/2014/main" id="{0EFD40AB-7C76-DB7E-7778-0B658BAAEA7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endParaRPr lang="en-US">
                <a:latin typeface="Arial" panose="020B0604020202020204" pitchFamily="34" charset="0"/>
                <a:cs typeface="Arial" panose="020B0604020202020204" pitchFamily="34" charset="0"/>
              </a:endParaRPr>
            </a:p>
          </p:txBody>
        </p:sp>
        <p:sp>
          <p:nvSpPr>
            <p:cNvPr id="7" name="TextBox 8">
              <a:extLst>
                <a:ext uri="{FF2B5EF4-FFF2-40B4-BE49-F238E27FC236}">
                  <a16:creationId xmlns:a16="http://schemas.microsoft.com/office/drawing/2014/main" id="{040D5C45-5ED7-2207-C3C6-8657AB0C81FC}"/>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2F0C231E-D7E0-E55B-E82E-CC047250EDDB}"/>
              </a:ext>
            </a:extLst>
          </p:cNvPr>
          <p:cNvSpPr txBox="1"/>
          <p:nvPr/>
        </p:nvSpPr>
        <p:spPr>
          <a:xfrm>
            <a:off x="1054752" y="3785271"/>
            <a:ext cx="4503522" cy="2258054"/>
          </a:xfrm>
          <a:prstGeom prst="rect">
            <a:avLst/>
          </a:prstGeom>
          <a:noFill/>
          <a:ln>
            <a:noFill/>
          </a:ln>
        </p:spPr>
        <p:txBody>
          <a:bodyPr wrap="square" rtlCol="0">
            <a:spAutoFit/>
          </a:bodyPr>
          <a:lstStyle/>
          <a:p>
            <a:pPr algn="ctr">
              <a:lnSpc>
                <a:spcPct val="150000"/>
              </a:lnSpc>
            </a:pPr>
            <a:r>
              <a:rPr lang="en-US" sz="5000" b="1">
                <a:solidFill>
                  <a:schemeClr val="bg1"/>
                </a:solidFill>
                <a:latin typeface="Arial" panose="020B0604020202020204" pitchFamily="34" charset="0"/>
                <a:cs typeface="Arial" panose="020B0604020202020204" pitchFamily="34" charset="0"/>
              </a:rPr>
              <a:t>GỢI Ý XỬ LÍ TÌNH HUỐNG</a:t>
            </a:r>
            <a:endParaRPr lang="en-US" sz="5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AE90AC-50B9-6885-CF31-219462A10731}"/>
              </a:ext>
            </a:extLst>
          </p:cNvPr>
          <p:cNvSpPr txBox="1"/>
          <p:nvPr/>
        </p:nvSpPr>
        <p:spPr>
          <a:xfrm>
            <a:off x="6737499" y="2168220"/>
            <a:ext cx="10104697" cy="7001276"/>
          </a:xfrm>
          <a:prstGeom prst="rect">
            <a:avLst/>
          </a:prstGeom>
          <a:noFill/>
        </p:spPr>
        <p:txBody>
          <a:bodyPr wrap="square">
            <a:spAutoFit/>
          </a:bodyPr>
          <a:lstStyle/>
          <a:p>
            <a:pPr marL="571500" marR="0" indent="-571500" algn="just">
              <a:lnSpc>
                <a:spcPct val="150000"/>
              </a:lnSpc>
              <a:spcBef>
                <a:spcPts val="0"/>
              </a:spcBef>
              <a:spcAft>
                <a:spcPts val="0"/>
              </a:spcAft>
              <a:buFont typeface="Courier New" panose="02070309020205020404" pitchFamily="49" charset="0"/>
              <a:buChar char="o"/>
            </a:pP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Để cổ vũ văn minh, nhóm thanh niên có thể thực hiện các hành động sau: </a:t>
            </a:r>
          </a:p>
          <a:p>
            <a:pPr marL="571500" marR="0" indent="-571500" algn="just">
              <a:lnSpc>
                <a:spcPct val="150000"/>
              </a:lnSpc>
              <a:spcBef>
                <a:spcPts val="0"/>
              </a:spcBef>
              <a:spcAft>
                <a:spcPts val="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Không sử dụng pháo sáng, bóng xì, hoặc bất kỳ vật dụng nào có thể gây nguy hiểm cho người khác hoặc làm phiền người xung quanh. </a:t>
            </a:r>
          </a:p>
          <a:p>
            <a:pPr marL="571500" marR="0" indent="-571500" algn="just">
              <a:lnSpc>
                <a:spcPct val="150000"/>
              </a:lnSpc>
              <a:spcBef>
                <a:spcPts val="0"/>
              </a:spcBef>
              <a:spcAft>
                <a:spcPts val="0"/>
              </a:spcAft>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Để lại chỗ ngồi sạch sẽ và gọn gàng sau khi kết thúc trận đấu. </a:t>
            </a:r>
          </a:p>
        </p:txBody>
      </p:sp>
      <p:pic>
        <p:nvPicPr>
          <p:cNvPr id="10" name="Picture 18">
            <a:extLst>
              <a:ext uri="{FF2B5EF4-FFF2-40B4-BE49-F238E27FC236}">
                <a16:creationId xmlns:a16="http://schemas.microsoft.com/office/drawing/2014/main" id="{318E26A0-7133-D226-F9B9-80019301A9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73242">
            <a:off x="1957453" y="1226408"/>
            <a:ext cx="1983055" cy="1983055"/>
          </a:xfrm>
          <a:prstGeom prst="rect">
            <a:avLst/>
          </a:prstGeom>
        </p:spPr>
      </p:pic>
      <p:pic>
        <p:nvPicPr>
          <p:cNvPr id="11" name="Picture 10" descr="A picture containing toy, doll, vector graphics, clipart&#10;&#10;Description automatically generated">
            <a:extLst>
              <a:ext uri="{FF2B5EF4-FFF2-40B4-BE49-F238E27FC236}">
                <a16:creationId xmlns:a16="http://schemas.microsoft.com/office/drawing/2014/main" id="{F5DD4CCA-B12C-1339-40CD-D4172E7F9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684" y="6081136"/>
            <a:ext cx="4627658" cy="4627658"/>
          </a:xfrm>
          <a:prstGeom prst="rect">
            <a:avLst/>
          </a:prstGeom>
        </p:spPr>
      </p:pic>
      <p:sp>
        <p:nvSpPr>
          <p:cNvPr id="16" name="Freeform 8">
            <a:extLst>
              <a:ext uri="{FF2B5EF4-FFF2-40B4-BE49-F238E27FC236}">
                <a16:creationId xmlns:a16="http://schemas.microsoft.com/office/drawing/2014/main" id="{4BD073F5-D974-335D-6A84-4772A87967E5}"/>
              </a:ext>
            </a:extLst>
          </p:cNvPr>
          <p:cNvSpPr/>
          <p:nvPr/>
        </p:nvSpPr>
        <p:spPr>
          <a:xfrm>
            <a:off x="5620342" y="8562356"/>
            <a:ext cx="1015286" cy="1317895"/>
          </a:xfrm>
          <a:custGeom>
            <a:avLst/>
            <a:gdLst/>
            <a:ahLst/>
            <a:cxnLst/>
            <a:rect l="l" t="t" r="r" b="b"/>
            <a:pathLst>
              <a:path w="1015286" h="1317895">
                <a:moveTo>
                  <a:pt x="0" y="0"/>
                </a:moveTo>
                <a:lnTo>
                  <a:pt x="1015286" y="0"/>
                </a:lnTo>
                <a:lnTo>
                  <a:pt x="1015286" y="1317895"/>
                </a:lnTo>
                <a:lnTo>
                  <a:pt x="0" y="13178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32"/>
          <p:cNvSpPr/>
          <p:nvPr/>
        </p:nvSpPr>
        <p:spPr>
          <a:xfrm rot="4306895">
            <a:off x="17050056" y="754345"/>
            <a:ext cx="1017519" cy="974088"/>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7A028E27-8C9C-EEE3-EE03-A28CAFF36D0A}"/>
              </a:ext>
            </a:extLst>
          </p:cNvPr>
          <p:cNvGrpSpPr/>
          <p:nvPr/>
        </p:nvGrpSpPr>
        <p:grpSpPr>
          <a:xfrm>
            <a:off x="8551347" y="687070"/>
            <a:ext cx="6477000" cy="1108637"/>
            <a:chOff x="5872534" y="881343"/>
            <a:chExt cx="6477000" cy="1108637"/>
          </a:xfrm>
        </p:grpSpPr>
        <p:pic>
          <p:nvPicPr>
            <p:cNvPr id="17" name="Picture 9">
              <a:extLst>
                <a:ext uri="{FF2B5EF4-FFF2-40B4-BE49-F238E27FC236}">
                  <a16:creationId xmlns:a16="http://schemas.microsoft.com/office/drawing/2014/main" id="{867C9623-AD42-E467-9561-025D88672C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898139" y="881343"/>
              <a:ext cx="6451395" cy="1108637"/>
            </a:xfrm>
            <a:prstGeom prst="rect">
              <a:avLst/>
            </a:prstGeom>
          </p:spPr>
        </p:pic>
        <p:sp>
          <p:nvSpPr>
            <p:cNvPr id="18" name="TextBox 17">
              <a:extLst>
                <a:ext uri="{FF2B5EF4-FFF2-40B4-BE49-F238E27FC236}">
                  <a16:creationId xmlns:a16="http://schemas.microsoft.com/office/drawing/2014/main" id="{175E85F2-6604-4528-7478-AD3FDDDD1844}"/>
                </a:ext>
              </a:extLst>
            </p:cNvPr>
            <p:cNvSpPr txBox="1"/>
            <p:nvPr/>
          </p:nvSpPr>
          <p:spPr>
            <a:xfrm>
              <a:off x="5872534" y="1021085"/>
              <a:ext cx="647700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Tình huống 1</a:t>
              </a:r>
              <a:endParaRPr lang="en-US" sz="4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65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Effect transition="in" filter="wipe(left)">
                                      <p:cBhvr>
                                        <p:cTn id="1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4"/>
          <p:cNvSpPr/>
          <p:nvPr/>
        </p:nvSpPr>
        <p:spPr>
          <a:xfrm rot="6406531">
            <a:off x="36757" y="-297445"/>
            <a:ext cx="870646" cy="1515846"/>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3">
            <a:extLst>
              <a:ext uri="{FF2B5EF4-FFF2-40B4-BE49-F238E27FC236}">
                <a16:creationId xmlns:a16="http://schemas.microsoft.com/office/drawing/2014/main" id="{3F42C9E6-7757-AE83-335E-001714193C35}"/>
              </a:ext>
            </a:extLst>
          </p:cNvPr>
          <p:cNvGrpSpPr/>
          <p:nvPr/>
        </p:nvGrpSpPr>
        <p:grpSpPr>
          <a:xfrm>
            <a:off x="5903057" y="1255642"/>
            <a:ext cx="11563380" cy="8254076"/>
            <a:chOff x="0" y="0"/>
            <a:chExt cx="2567348" cy="2069539"/>
          </a:xfrm>
        </p:grpSpPr>
        <p:sp>
          <p:nvSpPr>
            <p:cNvPr id="3" name="Freeform 4">
              <a:extLst>
                <a:ext uri="{FF2B5EF4-FFF2-40B4-BE49-F238E27FC236}">
                  <a16:creationId xmlns:a16="http://schemas.microsoft.com/office/drawing/2014/main" id="{4E8873E6-2003-E22B-EB9B-898C36E5B6FF}"/>
                </a:ext>
              </a:extLst>
            </p:cNvPr>
            <p:cNvSpPr/>
            <p:nvPr/>
          </p:nvSpPr>
          <p:spPr>
            <a:xfrm>
              <a:off x="0" y="0"/>
              <a:ext cx="2567349" cy="2069539"/>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4" name="TextBox 5">
              <a:extLst>
                <a:ext uri="{FF2B5EF4-FFF2-40B4-BE49-F238E27FC236}">
                  <a16:creationId xmlns:a16="http://schemas.microsoft.com/office/drawing/2014/main" id="{5FA746D5-551A-3FA7-DB79-591E261614C5}"/>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5" name="Group 6">
            <a:extLst>
              <a:ext uri="{FF2B5EF4-FFF2-40B4-BE49-F238E27FC236}">
                <a16:creationId xmlns:a16="http://schemas.microsoft.com/office/drawing/2014/main" id="{F829D5A6-32D7-7D13-5F73-51A128C283F5}"/>
              </a:ext>
            </a:extLst>
          </p:cNvPr>
          <p:cNvGrpSpPr/>
          <p:nvPr/>
        </p:nvGrpSpPr>
        <p:grpSpPr>
          <a:xfrm>
            <a:off x="560311" y="2275243"/>
            <a:ext cx="5641975" cy="5657816"/>
            <a:chOff x="0" y="0"/>
            <a:chExt cx="812800" cy="812800"/>
          </a:xfrm>
        </p:grpSpPr>
        <p:sp>
          <p:nvSpPr>
            <p:cNvPr id="6" name="Freeform 7">
              <a:extLst>
                <a:ext uri="{FF2B5EF4-FFF2-40B4-BE49-F238E27FC236}">
                  <a16:creationId xmlns:a16="http://schemas.microsoft.com/office/drawing/2014/main" id="{0EFD40AB-7C76-DB7E-7778-0B658BAAEA7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endParaRPr lang="en-US">
                <a:latin typeface="Arial" panose="020B0604020202020204" pitchFamily="34" charset="0"/>
                <a:cs typeface="Arial" panose="020B0604020202020204" pitchFamily="34" charset="0"/>
              </a:endParaRPr>
            </a:p>
          </p:txBody>
        </p:sp>
        <p:sp>
          <p:nvSpPr>
            <p:cNvPr id="7" name="TextBox 8">
              <a:extLst>
                <a:ext uri="{FF2B5EF4-FFF2-40B4-BE49-F238E27FC236}">
                  <a16:creationId xmlns:a16="http://schemas.microsoft.com/office/drawing/2014/main" id="{040D5C45-5ED7-2207-C3C6-8657AB0C81FC}"/>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2F0C231E-D7E0-E55B-E82E-CC047250EDDB}"/>
              </a:ext>
            </a:extLst>
          </p:cNvPr>
          <p:cNvSpPr txBox="1"/>
          <p:nvPr/>
        </p:nvSpPr>
        <p:spPr>
          <a:xfrm>
            <a:off x="1054752" y="3785271"/>
            <a:ext cx="4503522" cy="2258054"/>
          </a:xfrm>
          <a:prstGeom prst="rect">
            <a:avLst/>
          </a:prstGeom>
          <a:noFill/>
          <a:ln>
            <a:noFill/>
          </a:ln>
        </p:spPr>
        <p:txBody>
          <a:bodyPr wrap="square" rtlCol="0">
            <a:spAutoFit/>
          </a:bodyPr>
          <a:lstStyle/>
          <a:p>
            <a:pPr algn="ctr">
              <a:lnSpc>
                <a:spcPct val="150000"/>
              </a:lnSpc>
            </a:pPr>
            <a:r>
              <a:rPr lang="en-US" sz="5000" b="1">
                <a:solidFill>
                  <a:schemeClr val="bg1"/>
                </a:solidFill>
                <a:latin typeface="Arial" panose="020B0604020202020204" pitchFamily="34" charset="0"/>
                <a:cs typeface="Arial" panose="020B0604020202020204" pitchFamily="34" charset="0"/>
              </a:rPr>
              <a:t>GỢI Ý XỬ LÍ TÌNH HUỐNG</a:t>
            </a:r>
            <a:endParaRPr lang="en-US" sz="50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AE90AC-50B9-6885-CF31-219462A10731}"/>
              </a:ext>
            </a:extLst>
          </p:cNvPr>
          <p:cNvSpPr txBox="1"/>
          <p:nvPr/>
        </p:nvSpPr>
        <p:spPr>
          <a:xfrm>
            <a:off x="6624196" y="1835137"/>
            <a:ext cx="10331301" cy="7468648"/>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Nếu là M, bạn có thể đề nghị cho H để thú cưng đi vệ sinh ở nơi khác, ví dụ như nhà bạn hoặc khu vực vệ sinh cho thú cưng.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Bạn cũng có thể lịch sự hỏi H về việc thu gom phân của thú cưng và bỏ vào thùng rác đúng cách để tránh gây ô nhiễm môi trường.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Bằng cách này, bạn đã giúp H nhận ra tầm quan trọng của việc giữ gìn vệ sinh và đảm bảo an toàn cho người và thú cưng.</a:t>
            </a:r>
          </a:p>
        </p:txBody>
      </p:sp>
      <p:pic>
        <p:nvPicPr>
          <p:cNvPr id="10" name="Picture 18">
            <a:extLst>
              <a:ext uri="{FF2B5EF4-FFF2-40B4-BE49-F238E27FC236}">
                <a16:creationId xmlns:a16="http://schemas.microsoft.com/office/drawing/2014/main" id="{318E26A0-7133-D226-F9B9-80019301A9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73242">
            <a:off x="1957453" y="1226408"/>
            <a:ext cx="1983055" cy="1983055"/>
          </a:xfrm>
          <a:prstGeom prst="rect">
            <a:avLst/>
          </a:prstGeom>
        </p:spPr>
      </p:pic>
      <p:pic>
        <p:nvPicPr>
          <p:cNvPr id="11" name="Picture 10" descr="A picture containing toy, doll, vector graphics, clipart&#10;&#10;Description automatically generated">
            <a:extLst>
              <a:ext uri="{FF2B5EF4-FFF2-40B4-BE49-F238E27FC236}">
                <a16:creationId xmlns:a16="http://schemas.microsoft.com/office/drawing/2014/main" id="{F5DD4CCA-B12C-1339-40CD-D4172E7F9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684" y="6081136"/>
            <a:ext cx="4627658" cy="4627658"/>
          </a:xfrm>
          <a:prstGeom prst="rect">
            <a:avLst/>
          </a:prstGeom>
        </p:spPr>
      </p:pic>
      <p:grpSp>
        <p:nvGrpSpPr>
          <p:cNvPr id="12" name="Group 11">
            <a:extLst>
              <a:ext uri="{FF2B5EF4-FFF2-40B4-BE49-F238E27FC236}">
                <a16:creationId xmlns:a16="http://schemas.microsoft.com/office/drawing/2014/main" id="{0DED2E65-C160-5B60-FA2A-18ADAFC172F4}"/>
              </a:ext>
            </a:extLst>
          </p:cNvPr>
          <p:cNvGrpSpPr/>
          <p:nvPr/>
        </p:nvGrpSpPr>
        <p:grpSpPr>
          <a:xfrm>
            <a:off x="8551347" y="687070"/>
            <a:ext cx="6477000" cy="1108637"/>
            <a:chOff x="5872534" y="881343"/>
            <a:chExt cx="6477000" cy="1108637"/>
          </a:xfrm>
        </p:grpSpPr>
        <p:pic>
          <p:nvPicPr>
            <p:cNvPr id="13" name="Picture 9">
              <a:extLst>
                <a:ext uri="{FF2B5EF4-FFF2-40B4-BE49-F238E27FC236}">
                  <a16:creationId xmlns:a16="http://schemas.microsoft.com/office/drawing/2014/main" id="{72B37FE2-FE9A-AFA9-5BED-8A6CCC73CA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8139" y="881343"/>
              <a:ext cx="6451395" cy="1108637"/>
            </a:xfrm>
            <a:prstGeom prst="rect">
              <a:avLst/>
            </a:prstGeom>
          </p:spPr>
        </p:pic>
        <p:sp>
          <p:nvSpPr>
            <p:cNvPr id="14" name="TextBox 13">
              <a:extLst>
                <a:ext uri="{FF2B5EF4-FFF2-40B4-BE49-F238E27FC236}">
                  <a16:creationId xmlns:a16="http://schemas.microsoft.com/office/drawing/2014/main" id="{2B7B3F90-9289-E2D6-E99D-130A20C0143C}"/>
                </a:ext>
              </a:extLst>
            </p:cNvPr>
            <p:cNvSpPr txBox="1"/>
            <p:nvPr/>
          </p:nvSpPr>
          <p:spPr>
            <a:xfrm>
              <a:off x="5872534" y="1021085"/>
              <a:ext cx="647700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Tình huống 2</a:t>
              </a:r>
              <a:endParaRPr lang="en-US" sz="4400" b="1" dirty="0">
                <a:solidFill>
                  <a:schemeClr val="bg1"/>
                </a:solidFill>
                <a:latin typeface="Arial" panose="020B0604020202020204" pitchFamily="34" charset="0"/>
                <a:cs typeface="Arial" panose="020B0604020202020204" pitchFamily="34" charset="0"/>
              </a:endParaRPr>
            </a:p>
          </p:txBody>
        </p:sp>
      </p:grpSp>
      <p:sp>
        <p:nvSpPr>
          <p:cNvPr id="16" name="Freeform 8">
            <a:extLst>
              <a:ext uri="{FF2B5EF4-FFF2-40B4-BE49-F238E27FC236}">
                <a16:creationId xmlns:a16="http://schemas.microsoft.com/office/drawing/2014/main" id="{4BD073F5-D974-335D-6A84-4772A87967E5}"/>
              </a:ext>
            </a:extLst>
          </p:cNvPr>
          <p:cNvSpPr/>
          <p:nvPr/>
        </p:nvSpPr>
        <p:spPr>
          <a:xfrm>
            <a:off x="5620342" y="8562356"/>
            <a:ext cx="1015286" cy="1317895"/>
          </a:xfrm>
          <a:custGeom>
            <a:avLst/>
            <a:gdLst/>
            <a:ahLst/>
            <a:cxnLst/>
            <a:rect l="l" t="t" r="r" b="b"/>
            <a:pathLst>
              <a:path w="1015286" h="1317895">
                <a:moveTo>
                  <a:pt x="0" y="0"/>
                </a:moveTo>
                <a:lnTo>
                  <a:pt x="1015286" y="0"/>
                </a:lnTo>
                <a:lnTo>
                  <a:pt x="1015286" y="1317895"/>
                </a:lnTo>
                <a:lnTo>
                  <a:pt x="0" y="13178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32"/>
          <p:cNvSpPr/>
          <p:nvPr/>
        </p:nvSpPr>
        <p:spPr>
          <a:xfrm rot="4306895">
            <a:off x="17050056" y="754345"/>
            <a:ext cx="1017519" cy="974088"/>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04318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left)">
                                      <p:cBhvr>
                                        <p:cTn id="16" dur="500"/>
                                        <p:tgtEl>
                                          <p:spTgt spid="9">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wipe(left)">
                                      <p:cBhvr>
                                        <p:cTn id="2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Freeform 87"/>
          <p:cNvSpPr/>
          <p:nvPr/>
        </p:nvSpPr>
        <p:spPr>
          <a:xfrm rot="-3932765">
            <a:off x="17280247" y="-240443"/>
            <a:ext cx="671914" cy="1734232"/>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269E44B-BB3F-A3F6-C9CC-AD381ACC2549}"/>
              </a:ext>
            </a:extLst>
          </p:cNvPr>
          <p:cNvPicPr>
            <a:picLocks noChangeAspect="1"/>
          </p:cNvPicPr>
          <p:nvPr/>
        </p:nvPicPr>
        <p:blipFill>
          <a:blip r:embed="rId4"/>
          <a:srcRect t="7037" b="7037"/>
          <a:stretch>
            <a:fillRect/>
          </a:stretch>
        </p:blipFill>
        <p:spPr>
          <a:xfrm>
            <a:off x="958363" y="1409700"/>
            <a:ext cx="16371254" cy="8877300"/>
          </a:xfrm>
          <a:prstGeom prst="rect">
            <a:avLst/>
          </a:prstGeom>
        </p:spPr>
      </p:pic>
      <p:sp>
        <p:nvSpPr>
          <p:cNvPr id="3" name="Rectangle 2">
            <a:extLst>
              <a:ext uri="{FF2B5EF4-FFF2-40B4-BE49-F238E27FC236}">
                <a16:creationId xmlns:a16="http://schemas.microsoft.com/office/drawing/2014/main" id="{EA620C0A-3460-08BE-ACEF-B1DC78812A6B}"/>
              </a:ext>
            </a:extLst>
          </p:cNvPr>
          <p:cNvSpPr/>
          <p:nvPr/>
        </p:nvSpPr>
        <p:spPr>
          <a:xfrm>
            <a:off x="2081471" y="2222681"/>
            <a:ext cx="14496046" cy="6210739"/>
          </a:xfrm>
          <a:prstGeom prst="rect">
            <a:avLst/>
          </a:prstGeom>
        </p:spPr>
        <p:txBody>
          <a:bodyPr wrap="square">
            <a:spAutoFit/>
          </a:bodyPr>
          <a:lstStyle/>
          <a:p>
            <a:pPr marL="571500" indent="-571500" algn="just">
              <a:lnSpc>
                <a:spcPct val="20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Xây dựng lối sống văn minh cần được tiến hành mọi nơi, mọi lúc trên tất cả các mặt của đời sống xã hội.</a:t>
            </a:r>
          </a:p>
          <a:p>
            <a:pPr marL="571500" indent="-571500" algn="just">
              <a:lnSpc>
                <a:spcPct val="20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Xây dựng lối sống văn minh là việc của tất cả mọi người, mọi lứa tuổi, ngành nghề và tầng lớp xã hội.</a:t>
            </a:r>
          </a:p>
          <a:p>
            <a:pPr marL="571500" indent="-571500" algn="just">
              <a:lnSpc>
                <a:spcPct val="20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Xây dựng lối sống văn minh là trách nhiệm của mọi người.</a:t>
            </a:r>
          </a:p>
        </p:txBody>
      </p:sp>
      <p:grpSp>
        <p:nvGrpSpPr>
          <p:cNvPr id="4" name="Group 3">
            <a:extLst>
              <a:ext uri="{FF2B5EF4-FFF2-40B4-BE49-F238E27FC236}">
                <a16:creationId xmlns:a16="http://schemas.microsoft.com/office/drawing/2014/main" id="{9867BCE8-E7DA-5CC1-7828-CF4D556E3A04}"/>
              </a:ext>
            </a:extLst>
          </p:cNvPr>
          <p:cNvGrpSpPr/>
          <p:nvPr/>
        </p:nvGrpSpPr>
        <p:grpSpPr>
          <a:xfrm>
            <a:off x="5904417" y="687756"/>
            <a:ext cx="6479144" cy="1360323"/>
            <a:chOff x="2078673" y="1010321"/>
            <a:chExt cx="6479144" cy="1360323"/>
          </a:xfrm>
        </p:grpSpPr>
        <p:sp>
          <p:nvSpPr>
            <p:cNvPr id="5" name="Freeform 6">
              <a:extLst>
                <a:ext uri="{FF2B5EF4-FFF2-40B4-BE49-F238E27FC236}">
                  <a16:creationId xmlns:a16="http://schemas.microsoft.com/office/drawing/2014/main" id="{7D61152D-3449-BFEC-9184-0E1F6323F1F7}"/>
                </a:ext>
              </a:extLst>
            </p:cNvPr>
            <p:cNvSpPr/>
            <p:nvPr/>
          </p:nvSpPr>
          <p:spPr>
            <a:xfrm>
              <a:off x="2078673" y="1010321"/>
              <a:ext cx="6479144" cy="136032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94515AC-2FF8-0FD4-E816-948A4E5079A0}"/>
                </a:ext>
              </a:extLst>
            </p:cNvPr>
            <p:cNvSpPr txBox="1"/>
            <p:nvPr/>
          </p:nvSpPr>
          <p:spPr>
            <a:xfrm>
              <a:off x="2452270" y="1269952"/>
              <a:ext cx="5731949" cy="1015663"/>
            </a:xfrm>
            <a:prstGeom prst="rect">
              <a:avLst/>
            </a:prstGeom>
            <a:noFill/>
          </p:spPr>
          <p:txBody>
            <a:bodyPr wrap="square">
              <a:spAutoFit/>
            </a:bodyPr>
            <a:lstStyle/>
            <a:p>
              <a:pPr marL="0" marR="0" algn="ctr">
                <a:spcBef>
                  <a:spcPts val="0"/>
                </a:spcBef>
                <a:spcAft>
                  <a:spcPts val="0"/>
                </a:spcAft>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0" name="Picture 8">
            <a:extLst>
              <a:ext uri="{FF2B5EF4-FFF2-40B4-BE49-F238E27FC236}">
                <a16:creationId xmlns:a16="http://schemas.microsoft.com/office/drawing/2014/main" id="{738D5C30-D40E-324D-CEEF-B34F200ED55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200" y="7418962"/>
            <a:ext cx="1702609" cy="2916675"/>
          </a:xfrm>
          <a:prstGeom prst="rect">
            <a:avLst/>
          </a:prstGeom>
        </p:spPr>
      </p:pic>
      <p:sp>
        <p:nvSpPr>
          <p:cNvPr id="86" name="Freeform 86"/>
          <p:cNvSpPr/>
          <p:nvPr/>
        </p:nvSpPr>
        <p:spPr>
          <a:xfrm rot="2616472">
            <a:off x="-229913" y="45238"/>
            <a:ext cx="1919938" cy="1433524"/>
          </a:xfrm>
          <a:custGeom>
            <a:avLst/>
            <a:gdLst/>
            <a:ahLst/>
            <a:cxnLst/>
            <a:rect l="l" t="t" r="r" b="b"/>
            <a:pathLst>
              <a:path w="2464445" h="1653419">
                <a:moveTo>
                  <a:pt x="0" y="0"/>
                </a:moveTo>
                <a:lnTo>
                  <a:pt x="2464446" y="0"/>
                </a:lnTo>
                <a:lnTo>
                  <a:pt x="2464446" y="1653419"/>
                </a:lnTo>
                <a:lnTo>
                  <a:pt x="0" y="16534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991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A45077DC-887F-491E-D787-94120CA5B495}"/>
              </a:ext>
            </a:extLst>
          </p:cNvPr>
          <p:cNvSpPr/>
          <p:nvPr/>
        </p:nvSpPr>
        <p:spPr>
          <a:xfrm>
            <a:off x="571495" y="2705100"/>
            <a:ext cx="17145000" cy="7136800"/>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6">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2" name="Freeform 62"/>
          <p:cNvSpPr/>
          <p:nvPr/>
        </p:nvSpPr>
        <p:spPr>
          <a:xfrm>
            <a:off x="-252005" y="-49374"/>
            <a:ext cx="1418409" cy="172862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ABD9FDDF-2C65-4238-91E5-59C40BC3C816}"/>
              </a:ext>
            </a:extLst>
          </p:cNvPr>
          <p:cNvSpPr txBox="1"/>
          <p:nvPr/>
        </p:nvSpPr>
        <p:spPr>
          <a:xfrm>
            <a:off x="1943094" y="3063137"/>
            <a:ext cx="14401799"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Trò</a:t>
            </a:r>
            <a:r>
              <a:rPr kumimoji="0" lang="en-US" sz="4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4200" b="1" i="0" u="none" strike="noStrike" kern="1200" cap="none" spc="0" normalizeH="0" baseline="0" noProof="0" err="1">
                <a:ln>
                  <a:noFill/>
                </a:ln>
                <a:effectLst/>
                <a:uLnTx/>
                <a:uFillTx/>
                <a:latin typeface="Arial" panose="020B0604020202020204" pitchFamily="34" charset="0"/>
                <a:cs typeface="Arial" panose="020B0604020202020204" pitchFamily="34" charset="0"/>
              </a:rPr>
              <a:t>chơi</a:t>
            </a:r>
            <a:r>
              <a:rPr kumimoji="0" lang="en-US" sz="4200" b="1" i="0" u="none" strike="noStrike" kern="1200" cap="none" spc="0" normalizeH="0" baseline="0" noProof="0">
                <a:ln>
                  <a:noFill/>
                </a:ln>
                <a:effectLst/>
                <a:uLnTx/>
                <a:uFillTx/>
                <a:latin typeface="Arial" panose="020B0604020202020204" pitchFamily="34" charset="0"/>
                <a:cs typeface="Arial" panose="020B0604020202020204" pitchFamily="34" charset="0"/>
              </a:rPr>
              <a:t> “Công</a:t>
            </a:r>
            <a:r>
              <a:rPr kumimoji="0" lang="en-US" sz="4200" b="1" i="0" u="none" strike="noStrike" kern="1200" cap="none" spc="0" normalizeH="0" noProof="0">
                <a:ln>
                  <a:noFill/>
                </a:ln>
                <a:effectLst/>
                <a:uLnTx/>
                <a:uFillTx/>
                <a:latin typeface="Arial" panose="020B0604020202020204" pitchFamily="34" charset="0"/>
                <a:cs typeface="Arial" panose="020B0604020202020204" pitchFamily="34" charset="0"/>
              </a:rPr>
              <a:t> dân gương mẫu</a:t>
            </a:r>
            <a:r>
              <a:rPr kumimoji="0" lang="en-US" sz="4200" b="1" i="0" u="none" strike="noStrike" kern="1200" cap="none" spc="0" normalizeH="0" baseline="0" noProof="0">
                <a:ln>
                  <a:noFill/>
                </a:ln>
                <a:effectLst/>
                <a:uLnTx/>
                <a:uFillTx/>
                <a:latin typeface="Arial" panose="020B0604020202020204" pitchFamily="34" charset="0"/>
                <a:cs typeface="Arial" panose="020B0604020202020204" pitchFamily="34" charset="0"/>
              </a:rPr>
              <a:t>”</a:t>
            </a:r>
            <a:endParaRPr kumimoji="0" lang="en-US" sz="42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86B45D10-BCB1-792A-1D54-4D57C85F254E}"/>
              </a:ext>
            </a:extLst>
          </p:cNvPr>
          <p:cNvSpPr txBox="1"/>
          <p:nvPr/>
        </p:nvSpPr>
        <p:spPr>
          <a:xfrm>
            <a:off x="1182733" y="3848031"/>
            <a:ext cx="10307404" cy="5518242"/>
          </a:xfrm>
          <a:prstGeom prst="rect">
            <a:avLst/>
          </a:prstGeom>
          <a:noFill/>
        </p:spPr>
        <p:txBody>
          <a:bodyPr wrap="square">
            <a:spAutoFit/>
          </a:bodyPr>
          <a:lstStyle/>
          <a:p>
            <a:pPr marL="571500" lvl="0" indent="-571500" algn="just">
              <a:lnSpc>
                <a:spcPct val="150000"/>
              </a:lnSpc>
              <a:buClr>
                <a:prstClr val="black"/>
              </a:buClr>
              <a:buFont typeface="Courier New" panose="02070309020205020404" pitchFamily="49" charset="0"/>
              <a:buChar char="o"/>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Cả lớp chia thành</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rPr>
              <a:t> 4 nhóm</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và</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rPr>
              <a:t> tham gia trò chơi </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“Công dân gương mẫu”.</a:t>
            </a:r>
          </a:p>
          <a:p>
            <a:pPr marL="571500" lvl="0" indent="-571500" algn="just">
              <a:lnSpc>
                <a:spcPct val="150000"/>
              </a:lnSpc>
              <a:buClr>
                <a:prstClr val="black"/>
              </a:buClr>
              <a:buFont typeface="Courier New" panose="02070309020205020404" pitchFamily="49" charset="0"/>
              <a:buChar char="o"/>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Mỗi nhóm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rPr>
              <a:t>thảo luận</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với nhau để v</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rPr>
              <a:t>iết một bài thuyết trình về </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“Cách em thể hiện hành vi văn minh nơi công cộng và nhắc nhở mọi người cùng thực hiện”.</a:t>
            </a:r>
          </a:p>
        </p:txBody>
      </p:sp>
      <p:sp>
        <p:nvSpPr>
          <p:cNvPr id="88" name="TextBox 87">
            <a:extLst>
              <a:ext uri="{FF2B5EF4-FFF2-40B4-BE49-F238E27FC236}">
                <a16:creationId xmlns:a16="http://schemas.microsoft.com/office/drawing/2014/main" id="{83562978-8A61-0E32-4089-4BED0055733C}"/>
              </a:ext>
            </a:extLst>
          </p:cNvPr>
          <p:cNvSpPr txBox="1"/>
          <p:nvPr/>
        </p:nvSpPr>
        <p:spPr>
          <a:xfrm>
            <a:off x="1224484" y="445100"/>
            <a:ext cx="15839020"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Thực hiện hành vi văn minh nơi công cộng và nhắc nhở mọi người cùng thực hiện</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3" name="Freeform 63"/>
          <p:cNvSpPr/>
          <p:nvPr/>
        </p:nvSpPr>
        <p:spPr>
          <a:xfrm>
            <a:off x="16753414" y="8610760"/>
            <a:ext cx="1666728" cy="144131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descr="A person wearing a mask&#10;&#10;Description automatically generated">
            <a:extLst>
              <a:ext uri="{FF2B5EF4-FFF2-40B4-BE49-F238E27FC236}">
                <a16:creationId xmlns:a16="http://schemas.microsoft.com/office/drawing/2014/main" id="{F321D586-6C83-8772-761E-5D2808C186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036"/>
          <a:stretch/>
        </p:blipFill>
        <p:spPr>
          <a:xfrm>
            <a:off x="12575076" y="4670981"/>
            <a:ext cx="4076701" cy="4175339"/>
          </a:xfrm>
          <a:prstGeom prst="rect">
            <a:avLst/>
          </a:prstGeom>
        </p:spPr>
      </p:pic>
    </p:spTree>
    <p:extLst>
      <p:ext uri="{BB962C8B-B14F-4D97-AF65-F5344CB8AC3E}">
        <p14:creationId xmlns:p14="http://schemas.microsoft.com/office/powerpoint/2010/main" val="11865435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4">
                                            <p:txEl>
                                              <p:pRg st="0" end="0"/>
                                            </p:txEl>
                                          </p:spTgt>
                                        </p:tgtEl>
                                        <p:attrNameLst>
                                          <p:attrName>style.visibility</p:attrName>
                                        </p:attrNameLst>
                                      </p:cBhvr>
                                      <p:to>
                                        <p:strVal val="visible"/>
                                      </p:to>
                                    </p:set>
                                    <p:animEffect transition="in" filter="wipe(left)">
                                      <p:cBhvr>
                                        <p:cTn id="23" dur="500"/>
                                        <p:tgtEl>
                                          <p:spTgt spid="8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4">
                                            <p:txEl>
                                              <p:pRg st="1" end="1"/>
                                            </p:txEl>
                                          </p:spTgt>
                                        </p:tgtEl>
                                        <p:attrNameLst>
                                          <p:attrName>style.visibility</p:attrName>
                                        </p:attrNameLst>
                                      </p:cBhvr>
                                      <p:to>
                                        <p:strVal val="visible"/>
                                      </p:to>
                                    </p:set>
                                    <p:animEffect transition="in" filter="wipe(left)">
                                      <p:cBhvr>
                                        <p:cTn id="28" dur="500"/>
                                        <p:tgtEl>
                                          <p:spTgt spid="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3" grpId="0"/>
      <p:bldP spid="84" grpId="0" build="p"/>
      <p:bldP spid="8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62"/>
          <p:cNvSpPr/>
          <p:nvPr/>
        </p:nvSpPr>
        <p:spPr>
          <a:xfrm>
            <a:off x="-252005" y="-49374"/>
            <a:ext cx="1418409" cy="172862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2" name="Freeform 5">
            <a:extLst>
              <a:ext uri="{FF2B5EF4-FFF2-40B4-BE49-F238E27FC236}">
                <a16:creationId xmlns:a16="http://schemas.microsoft.com/office/drawing/2014/main" id="{ADD84221-6869-E19E-B53E-8A2889088C2B}"/>
              </a:ext>
            </a:extLst>
          </p:cNvPr>
          <p:cNvSpPr/>
          <p:nvPr/>
        </p:nvSpPr>
        <p:spPr>
          <a:xfrm>
            <a:off x="571495" y="2705100"/>
            <a:ext cx="17145000" cy="7136800"/>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6">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ABD9FDDF-2C65-4238-91E5-59C40BC3C816}"/>
              </a:ext>
            </a:extLst>
          </p:cNvPr>
          <p:cNvSpPr txBox="1"/>
          <p:nvPr/>
        </p:nvSpPr>
        <p:spPr>
          <a:xfrm>
            <a:off x="1943094" y="3063137"/>
            <a:ext cx="14401799"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effectLst/>
                <a:uLnTx/>
                <a:uFillTx/>
                <a:latin typeface="Arial" panose="020B0604020202020204" pitchFamily="34" charset="0"/>
                <a:cs typeface="Arial" panose="020B0604020202020204" pitchFamily="34" charset="0"/>
              </a:rPr>
              <a:t>Trò</a:t>
            </a:r>
            <a:r>
              <a:rPr kumimoji="0" lang="en-US" sz="4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sz="4200" b="1" i="0" u="none" strike="noStrike" kern="1200" cap="none" spc="0" normalizeH="0" baseline="0" noProof="0" err="1">
                <a:ln>
                  <a:noFill/>
                </a:ln>
                <a:effectLst/>
                <a:uLnTx/>
                <a:uFillTx/>
                <a:latin typeface="Arial" panose="020B0604020202020204" pitchFamily="34" charset="0"/>
                <a:cs typeface="Arial" panose="020B0604020202020204" pitchFamily="34" charset="0"/>
              </a:rPr>
              <a:t>chơi</a:t>
            </a:r>
            <a:r>
              <a:rPr kumimoji="0" lang="en-US" sz="4200" b="1" i="0" u="none" strike="noStrike" kern="1200" cap="none" spc="0" normalizeH="0" baseline="0" noProof="0">
                <a:ln>
                  <a:noFill/>
                </a:ln>
                <a:effectLst/>
                <a:uLnTx/>
                <a:uFillTx/>
                <a:latin typeface="Arial" panose="020B0604020202020204" pitchFamily="34" charset="0"/>
                <a:cs typeface="Arial" panose="020B0604020202020204" pitchFamily="34" charset="0"/>
              </a:rPr>
              <a:t> “Công</a:t>
            </a:r>
            <a:r>
              <a:rPr kumimoji="0" lang="en-US" sz="4200" b="1" i="0" u="none" strike="noStrike" kern="1200" cap="none" spc="0" normalizeH="0" noProof="0">
                <a:ln>
                  <a:noFill/>
                </a:ln>
                <a:effectLst/>
                <a:uLnTx/>
                <a:uFillTx/>
                <a:latin typeface="Arial" panose="020B0604020202020204" pitchFamily="34" charset="0"/>
                <a:cs typeface="Arial" panose="020B0604020202020204" pitchFamily="34" charset="0"/>
              </a:rPr>
              <a:t> dân gương mẫu</a:t>
            </a:r>
            <a:r>
              <a:rPr kumimoji="0" lang="en-US" sz="4200" b="1" i="0" u="none" strike="noStrike" kern="1200" cap="none" spc="0" normalizeH="0" baseline="0" noProof="0">
                <a:ln>
                  <a:noFill/>
                </a:ln>
                <a:effectLst/>
                <a:uLnTx/>
                <a:uFillTx/>
                <a:latin typeface="Arial" panose="020B0604020202020204" pitchFamily="34" charset="0"/>
                <a:cs typeface="Arial" panose="020B0604020202020204" pitchFamily="34" charset="0"/>
              </a:rPr>
              <a:t>”</a:t>
            </a:r>
            <a:endParaRPr kumimoji="0" lang="en-US" sz="42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86B45D10-BCB1-792A-1D54-4D57C85F254E}"/>
              </a:ext>
            </a:extLst>
          </p:cNvPr>
          <p:cNvSpPr txBox="1"/>
          <p:nvPr/>
        </p:nvSpPr>
        <p:spPr>
          <a:xfrm>
            <a:off x="1052078" y="3727626"/>
            <a:ext cx="10666925" cy="5898987"/>
          </a:xfrm>
          <a:prstGeom prst="rect">
            <a:avLst/>
          </a:prstGeom>
          <a:noFill/>
        </p:spPr>
        <p:txBody>
          <a:bodyPr wrap="square">
            <a:spAutoFit/>
          </a:bodyPr>
          <a:lstStyle/>
          <a:p>
            <a:pPr marL="571500" lvl="0" indent="-571500" algn="just">
              <a:lnSpc>
                <a:spcPct val="150000"/>
              </a:lnSpc>
              <a:buClr>
                <a:prstClr val="black"/>
              </a:buClr>
              <a:buFont typeface="Courier New" panose="02070309020205020404" pitchFamily="49" charset="0"/>
              <a:buChar char="o"/>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Hướng dẫn cách chơi:</a:t>
            </a:r>
          </a:p>
          <a:p>
            <a:pPr marL="1028700" lvl="1" indent="-571500" algn="just">
              <a:lnSpc>
                <a:spcPct val="150000"/>
              </a:lnSpc>
              <a:buClr>
                <a:prstClr val="black"/>
              </a:buClr>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Đánh số báo danh cho các thí sinh dự thi “Công dân gương mẫu”.</a:t>
            </a:r>
          </a:p>
          <a:p>
            <a:pPr marL="1028700" lvl="1" indent="-571500" algn="just">
              <a:lnSpc>
                <a:spcPct val="150000"/>
              </a:lnSpc>
              <a:buClr>
                <a:prstClr val="black"/>
              </a:buClr>
              <a:buFont typeface="Wingdings" panose="05000000000000000000" pitchFamily="2" charset="2"/>
              <a:buChar char="§"/>
            </a:pPr>
            <a:r>
              <a:rPr lang="en-US" sz="3600">
                <a:latin typeface="Arial" panose="020B0604020202020204" pitchFamily="34" charset="0"/>
                <a:ea typeface="Calibri" panose="020F0502020204030204" pitchFamily="34" charset="0"/>
                <a:cs typeface="Arial" panose="020B0604020202020204" pitchFamily="34" charset="0"/>
              </a:rPr>
              <a:t>Mỗi nhóm cử 1 đại diện tham gia cuộc thi để thuyết trình trước lớp về nội dung đã được nhóm thảo luận </a:t>
            </a:r>
            <a:r>
              <a:rPr lang="vi-VN" sz="3600">
                <a:latin typeface="Arial" panose="020B0604020202020204" pitchFamily="34" charset="0"/>
                <a:ea typeface="Calibri" panose="020F0502020204030204" pitchFamily="34" charset="0"/>
                <a:cs typeface="Arial" panose="020B0604020202020204" pitchFamily="34" charset="0"/>
              </a:rPr>
              <a:t>.</a:t>
            </a:r>
          </a:p>
          <a:p>
            <a:pPr marL="1028700" lvl="1" indent="-571500" algn="just">
              <a:lnSpc>
                <a:spcPct val="150000"/>
              </a:lnSpc>
              <a:buClr>
                <a:prstClr val="black"/>
              </a:buClr>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Cử 1 thư kí để tổng hợp điểm.</a:t>
            </a:r>
          </a:p>
        </p:txBody>
      </p:sp>
      <p:sp>
        <p:nvSpPr>
          <p:cNvPr id="88" name="TextBox 87">
            <a:extLst>
              <a:ext uri="{FF2B5EF4-FFF2-40B4-BE49-F238E27FC236}">
                <a16:creationId xmlns:a16="http://schemas.microsoft.com/office/drawing/2014/main" id="{83562978-8A61-0E32-4089-4BED0055733C}"/>
              </a:ext>
            </a:extLst>
          </p:cNvPr>
          <p:cNvSpPr txBox="1"/>
          <p:nvPr/>
        </p:nvSpPr>
        <p:spPr>
          <a:xfrm>
            <a:off x="1224484" y="445100"/>
            <a:ext cx="15839020"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Thực hiện hành vi văn minh nơi công cộng và nhắc nhở mọi người cùng thực hiện</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3" name="Freeform 63"/>
          <p:cNvSpPr/>
          <p:nvPr/>
        </p:nvSpPr>
        <p:spPr>
          <a:xfrm>
            <a:off x="16753414" y="8610760"/>
            <a:ext cx="1666728" cy="144131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Picture 1" descr="A person wearing a mask&#10;&#10;Description automatically generated">
            <a:extLst>
              <a:ext uri="{FF2B5EF4-FFF2-40B4-BE49-F238E27FC236}">
                <a16:creationId xmlns:a16="http://schemas.microsoft.com/office/drawing/2014/main" id="{F47C8E12-B275-06D8-EACF-080AEFD429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9036"/>
          <a:stretch/>
        </p:blipFill>
        <p:spPr>
          <a:xfrm>
            <a:off x="12575076" y="4670981"/>
            <a:ext cx="4076701" cy="4175339"/>
          </a:xfrm>
          <a:prstGeom prst="rect">
            <a:avLst/>
          </a:prstGeom>
        </p:spPr>
      </p:pic>
    </p:spTree>
    <p:extLst>
      <p:ext uri="{BB962C8B-B14F-4D97-AF65-F5344CB8AC3E}">
        <p14:creationId xmlns:p14="http://schemas.microsoft.com/office/powerpoint/2010/main" val="128031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Effect transition="in" filter="wipe(left)">
                                      <p:cBhvr>
                                        <p:cTn id="7" dur="500"/>
                                        <p:tgtEl>
                                          <p:spTgt spid="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4">
                                            <p:txEl>
                                              <p:pRg st="1" end="1"/>
                                            </p:txEl>
                                          </p:spTgt>
                                        </p:tgtEl>
                                        <p:attrNameLst>
                                          <p:attrName>style.visibility</p:attrName>
                                        </p:attrNameLst>
                                      </p:cBhvr>
                                      <p:to>
                                        <p:strVal val="visible"/>
                                      </p:to>
                                    </p:set>
                                    <p:animEffect transition="in" filter="wipe(left)">
                                      <p:cBhvr>
                                        <p:cTn id="12" dur="500"/>
                                        <p:tgtEl>
                                          <p:spTgt spid="84">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4">
                                            <p:txEl>
                                              <p:pRg st="2" end="2"/>
                                            </p:txEl>
                                          </p:spTgt>
                                        </p:tgtEl>
                                        <p:attrNameLst>
                                          <p:attrName>style.visibility</p:attrName>
                                        </p:attrNameLst>
                                      </p:cBhvr>
                                      <p:to>
                                        <p:strVal val="visible"/>
                                      </p:to>
                                    </p:set>
                                    <p:animEffect transition="in" filter="wipe(left)">
                                      <p:cBhvr>
                                        <p:cTn id="16" dur="500"/>
                                        <p:tgtEl>
                                          <p:spTgt spid="84">
                                            <p:txEl>
                                              <p:pRg st="2" end="2"/>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84">
                                            <p:txEl>
                                              <p:pRg st="3" end="3"/>
                                            </p:txEl>
                                          </p:spTgt>
                                        </p:tgtEl>
                                        <p:attrNameLst>
                                          <p:attrName>style.visibility</p:attrName>
                                        </p:attrNameLst>
                                      </p:cBhvr>
                                      <p:to>
                                        <p:strVal val="visible"/>
                                      </p:to>
                                    </p:set>
                                    <p:animEffect transition="in" filter="wipe(left)">
                                      <p:cBhvr>
                                        <p:cTn id="20" dur="500"/>
                                        <p:tgtEl>
                                          <p:spTgt spid="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8C0A5D-C488-8126-52B4-3CC46B604235}"/>
              </a:ext>
            </a:extLst>
          </p:cNvPr>
          <p:cNvSpPr txBox="1"/>
          <p:nvPr/>
        </p:nvSpPr>
        <p:spPr>
          <a:xfrm>
            <a:off x="1987454" y="628649"/>
            <a:ext cx="14313092" cy="17382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3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Các em hãy tham khảo và đọc kĩ tiêu chí đánh giá dưới đây trước khi chuẩn bị và thực hiện bài thuyết trình trước lớp</a:t>
            </a:r>
            <a:endParaRPr kumimoji="0" lang="vi-VN"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Freeform 87">
            <a:extLst>
              <a:ext uri="{FF2B5EF4-FFF2-40B4-BE49-F238E27FC236}">
                <a16:creationId xmlns:a16="http://schemas.microsoft.com/office/drawing/2014/main" id="{65830D3F-0C57-A96C-ABCE-652F7E6B3612}"/>
              </a:ext>
            </a:extLst>
          </p:cNvPr>
          <p:cNvSpPr/>
          <p:nvPr/>
        </p:nvSpPr>
        <p:spPr>
          <a:xfrm rot="-3932765">
            <a:off x="485826" y="-236937"/>
            <a:ext cx="593942" cy="1731173"/>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24">
            <a:extLst>
              <a:ext uri="{FF2B5EF4-FFF2-40B4-BE49-F238E27FC236}">
                <a16:creationId xmlns:a16="http://schemas.microsoft.com/office/drawing/2014/main" id="{08597184-9C3A-FE48-A46C-BB9FD9FEC061}"/>
              </a:ext>
            </a:extLst>
          </p:cNvPr>
          <p:cNvSpPr/>
          <p:nvPr/>
        </p:nvSpPr>
        <p:spPr>
          <a:xfrm rot="-1491042">
            <a:off x="16869077" y="77043"/>
            <a:ext cx="1414293" cy="1645035"/>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C7797079-489D-BBD9-481C-3AA8691ACBBE}"/>
              </a:ext>
            </a:extLst>
          </p:cNvPr>
          <p:cNvGraphicFramePr>
            <a:graphicFrameLocks noGrp="1"/>
          </p:cNvGraphicFramePr>
          <p:nvPr>
            <p:extLst>
              <p:ext uri="{D42A27DB-BD31-4B8C-83A1-F6EECF244321}">
                <p14:modId xmlns:p14="http://schemas.microsoft.com/office/powerpoint/2010/main" val="2045324082"/>
              </p:ext>
            </p:extLst>
          </p:nvPr>
        </p:nvGraphicFramePr>
        <p:xfrm>
          <a:off x="697924" y="2705099"/>
          <a:ext cx="16916399" cy="6953250"/>
        </p:xfrm>
        <a:graphic>
          <a:graphicData uri="http://schemas.openxmlformats.org/drawingml/2006/table">
            <a:tbl>
              <a:tblPr firstRow="1" firstCol="1" bandRow="1">
                <a:tableStyleId>{5C22544A-7EE6-4342-B048-85BDC9FD1C3A}</a:tableStyleId>
              </a:tblPr>
              <a:tblGrid>
                <a:gridCol w="2807853">
                  <a:extLst>
                    <a:ext uri="{9D8B030D-6E8A-4147-A177-3AD203B41FA5}">
                      <a16:colId xmlns:a16="http://schemas.microsoft.com/office/drawing/2014/main" val="3053786255"/>
                    </a:ext>
                  </a:extLst>
                </a:gridCol>
                <a:gridCol w="11224807">
                  <a:extLst>
                    <a:ext uri="{9D8B030D-6E8A-4147-A177-3AD203B41FA5}">
                      <a16:colId xmlns:a16="http://schemas.microsoft.com/office/drawing/2014/main" val="3547667936"/>
                    </a:ext>
                  </a:extLst>
                </a:gridCol>
                <a:gridCol w="2883739">
                  <a:extLst>
                    <a:ext uri="{9D8B030D-6E8A-4147-A177-3AD203B41FA5}">
                      <a16:colId xmlns:a16="http://schemas.microsoft.com/office/drawing/2014/main" val="857768865"/>
                    </a:ext>
                  </a:extLst>
                </a:gridCol>
              </a:tblGrid>
              <a:tr h="1114093">
                <a:tc>
                  <a:txBody>
                    <a:bodyPr/>
                    <a:lstStyle/>
                    <a:p>
                      <a:pPr marL="0" marR="0" algn="ctr">
                        <a:lnSpc>
                          <a:spcPct val="100000"/>
                        </a:lnSpc>
                        <a:spcBef>
                          <a:spcPts val="100"/>
                        </a:spcBef>
                        <a:spcAft>
                          <a:spcPts val="100"/>
                        </a:spcAft>
                      </a:pPr>
                      <a:r>
                        <a:rPr lang="vi-VN" sz="2800">
                          <a:solidFill>
                            <a:schemeClr val="tx1"/>
                          </a:solidFill>
                          <a:effectLst/>
                          <a:latin typeface="Arial" panose="020B0604020202020204" pitchFamily="34" charset="0"/>
                          <a:cs typeface="Arial" panose="020B0604020202020204" pitchFamily="34" charset="0"/>
                        </a:rPr>
                        <a:t>STT</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3">
                          <a:lumMod val="75000"/>
                        </a:schemeClr>
                      </a:solidFill>
                      <a:prstDash val="solid"/>
                      <a:round/>
                      <a:headEnd type="none" w="med" len="med"/>
                      <a:tailEnd type="none" w="med" len="med"/>
                    </a:lnL>
                    <a:lnR w="19050" cap="flat" cmpd="sng" algn="ctr">
                      <a:solidFill>
                        <a:schemeClr val="accent3">
                          <a:lumMod val="75000"/>
                        </a:schemeClr>
                      </a:solidFill>
                      <a:prstDash val="solid"/>
                      <a:round/>
                      <a:headEnd type="none" w="med" len="med"/>
                      <a:tailEnd type="none" w="med" len="me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00000"/>
                        </a:lnSpc>
                        <a:spcBef>
                          <a:spcPts val="100"/>
                        </a:spcBef>
                        <a:spcAft>
                          <a:spcPts val="100"/>
                        </a:spcAft>
                      </a:pPr>
                      <a:r>
                        <a:rPr lang="vi-VN" sz="2800">
                          <a:solidFill>
                            <a:schemeClr val="tx1"/>
                          </a:solidFill>
                          <a:effectLst/>
                          <a:latin typeface="Arial" panose="020B0604020202020204" pitchFamily="34" charset="0"/>
                          <a:cs typeface="Arial" panose="020B0604020202020204" pitchFamily="34" charset="0"/>
                        </a:rPr>
                        <a:t>Tiêu chí đánh giá</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3">
                          <a:lumMod val="75000"/>
                        </a:schemeClr>
                      </a:solidFill>
                      <a:prstDash val="solid"/>
                      <a:round/>
                      <a:headEnd type="none" w="med" len="med"/>
                      <a:tailEnd type="none" w="med" len="med"/>
                    </a:lnL>
                    <a:lnR w="19050" cap="flat" cmpd="sng" algn="ctr">
                      <a:solidFill>
                        <a:schemeClr val="accent3">
                          <a:lumMod val="75000"/>
                        </a:schemeClr>
                      </a:solidFill>
                      <a:prstDash val="solid"/>
                      <a:round/>
                      <a:headEnd type="none" w="med" len="med"/>
                      <a:tailEnd type="none" w="med" len="me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solidFill>
                      <a:schemeClr val="accent3">
                        <a:lumMod val="40000"/>
                        <a:lumOff val="60000"/>
                      </a:schemeClr>
                    </a:solidFill>
                  </a:tcPr>
                </a:tc>
                <a:tc>
                  <a:txBody>
                    <a:bodyPr/>
                    <a:lstStyle/>
                    <a:p>
                      <a:pPr marL="0" marR="0" algn="ctr">
                        <a:lnSpc>
                          <a:spcPct val="100000"/>
                        </a:lnSpc>
                        <a:spcBef>
                          <a:spcPts val="100"/>
                        </a:spcBef>
                        <a:spcAft>
                          <a:spcPts val="100"/>
                        </a:spcAft>
                      </a:pPr>
                      <a:r>
                        <a:rPr lang="vi-VN" sz="2800">
                          <a:solidFill>
                            <a:schemeClr val="tx1"/>
                          </a:solidFill>
                          <a:effectLst/>
                          <a:latin typeface="Arial" panose="020B0604020202020204" pitchFamily="34" charset="0"/>
                          <a:cs typeface="Arial" panose="020B0604020202020204" pitchFamily="34" charset="0"/>
                        </a:rPr>
                        <a:t>Điểm</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3">
                          <a:lumMod val="75000"/>
                        </a:schemeClr>
                      </a:solidFill>
                      <a:prstDash val="solid"/>
                      <a:round/>
                      <a:headEnd type="none" w="med" len="med"/>
                      <a:tailEnd type="none" w="med" len="med"/>
                    </a:lnL>
                    <a:lnR w="19050" cap="flat" cmpd="sng" algn="ctr">
                      <a:solidFill>
                        <a:schemeClr val="accent3">
                          <a:lumMod val="75000"/>
                        </a:schemeClr>
                      </a:solidFill>
                      <a:prstDash val="solid"/>
                      <a:round/>
                      <a:headEnd type="none" w="med" len="med"/>
                      <a:tailEnd type="none" w="med" len="me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104830778"/>
                  </a:ext>
                </a:extLst>
              </a:tr>
              <a:tr h="2362532">
                <a:tc>
                  <a:txBody>
                    <a:bodyPr/>
                    <a:lstStyle/>
                    <a:p>
                      <a:pPr marL="0" marR="0" algn="ctr">
                        <a:lnSpc>
                          <a:spcPct val="100000"/>
                        </a:lnSpc>
                        <a:spcBef>
                          <a:spcPts val="100"/>
                        </a:spcBef>
                        <a:spcAft>
                          <a:spcPts val="100"/>
                        </a:spcAft>
                      </a:pPr>
                      <a:r>
                        <a:rPr lang="vi-VN" sz="2800">
                          <a:solidFill>
                            <a:schemeClr val="tx1"/>
                          </a:solidFill>
                          <a:effectLst/>
                          <a:latin typeface="Arial" panose="020B0604020202020204" pitchFamily="34" charset="0"/>
                          <a:cs typeface="Arial" panose="020B0604020202020204" pitchFamily="34" charset="0"/>
                        </a:rPr>
                        <a:t>1</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3">
                          <a:lumMod val="75000"/>
                        </a:schemeClr>
                      </a:solidFill>
                      <a:prstDash val="solid"/>
                      <a:round/>
                      <a:headEnd type="none" w="med" len="med"/>
                      <a:tailEnd type="none" w="med" len="med"/>
                    </a:lnL>
                    <a:lnR w="19050" cap="flat" cmpd="sng" algn="ctr">
                      <a:solidFill>
                        <a:schemeClr val="accent3">
                          <a:lumMod val="75000"/>
                        </a:schemeClr>
                      </a:solidFill>
                      <a:prstDash val="solid"/>
                      <a:round/>
                      <a:headEnd type="none" w="med" len="med"/>
                      <a:tailEnd type="none" w="med" len="me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solidFill>
                      <a:srgbClr val="F5F8EE"/>
                    </a:solidFill>
                  </a:tcPr>
                </a:tc>
                <a:tc>
                  <a:txBody>
                    <a:bodyPr/>
                    <a:lstStyle/>
                    <a:p>
                      <a:pPr marL="457200" marR="0" lvl="1" algn="l">
                        <a:lnSpc>
                          <a:spcPct val="150000"/>
                        </a:lnSpc>
                        <a:spcBef>
                          <a:spcPts val="100"/>
                        </a:spcBef>
                        <a:spcAft>
                          <a:spcPts val="100"/>
                        </a:spcAft>
                      </a:pPr>
                      <a:r>
                        <a:rPr lang="vi-VN" sz="2800">
                          <a:solidFill>
                            <a:schemeClr val="tx1"/>
                          </a:solidFill>
                          <a:effectLst/>
                          <a:latin typeface="Arial" panose="020B0604020202020204" pitchFamily="34" charset="0"/>
                          <a:cs typeface="Arial" panose="020B0604020202020204" pitchFamily="34" charset="0"/>
                        </a:rPr>
                        <a:t>Bài thuyết trình phải đảm bảo đủ hai nội dung lồng ghép gồm cách em thể hiện hành vi văn minh nơi công cộng và em nhắc nhở mọi người cùng thực hiện.</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3">
                          <a:lumMod val="75000"/>
                        </a:schemeClr>
                      </a:solidFill>
                      <a:prstDash val="solid"/>
                      <a:round/>
                      <a:headEnd type="none" w="med" len="med"/>
                      <a:tailEnd type="none" w="med" len="med"/>
                    </a:lnL>
                    <a:lnR w="19050" cap="flat" cmpd="sng" algn="ctr">
                      <a:solidFill>
                        <a:schemeClr val="accent3">
                          <a:lumMod val="75000"/>
                        </a:schemeClr>
                      </a:solidFill>
                      <a:prstDash val="solid"/>
                      <a:round/>
                      <a:headEnd type="none" w="med" len="med"/>
                      <a:tailEnd type="none" w="med" len="me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solidFill>
                      <a:srgbClr val="F5F8EE"/>
                    </a:solidFill>
                  </a:tcPr>
                </a:tc>
                <a:tc>
                  <a:txBody>
                    <a:bodyPr/>
                    <a:lstStyle/>
                    <a:p>
                      <a:pPr marL="0" marR="0" algn="ctr">
                        <a:lnSpc>
                          <a:spcPct val="100000"/>
                        </a:lnSpc>
                        <a:spcBef>
                          <a:spcPts val="100"/>
                        </a:spcBef>
                        <a:spcAft>
                          <a:spcPts val="100"/>
                        </a:spcAft>
                      </a:pPr>
                      <a:r>
                        <a:rPr lang="vi-VN" sz="2800">
                          <a:solidFill>
                            <a:schemeClr val="tx1"/>
                          </a:solidFill>
                          <a:effectLst/>
                          <a:latin typeface="Arial" panose="020B0604020202020204" pitchFamily="34" charset="0"/>
                          <a:cs typeface="Arial" panose="020B0604020202020204" pitchFamily="34" charset="0"/>
                        </a:rPr>
                        <a:t>4 điểm</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3">
                          <a:lumMod val="75000"/>
                        </a:schemeClr>
                      </a:solidFill>
                      <a:prstDash val="solid"/>
                      <a:round/>
                      <a:headEnd type="none" w="med" len="med"/>
                      <a:tailEnd type="none" w="med" len="med"/>
                    </a:lnL>
                    <a:lnR w="19050" cap="flat" cmpd="sng" algn="ctr">
                      <a:solidFill>
                        <a:schemeClr val="accent3">
                          <a:lumMod val="75000"/>
                        </a:schemeClr>
                      </a:solidFill>
                      <a:prstDash val="solid"/>
                      <a:round/>
                      <a:headEnd type="none" w="med" len="med"/>
                      <a:tailEnd type="none" w="med" len="me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solidFill>
                      <a:srgbClr val="F5F8EE"/>
                    </a:solidFill>
                  </a:tcPr>
                </a:tc>
                <a:extLst>
                  <a:ext uri="{0D108BD9-81ED-4DB2-BD59-A6C34878D82A}">
                    <a16:rowId xmlns:a16="http://schemas.microsoft.com/office/drawing/2014/main" val="3229194895"/>
                  </a:ext>
                </a:extLst>
              </a:tr>
              <a:tr h="1114093">
                <a:tc>
                  <a:txBody>
                    <a:bodyPr/>
                    <a:lstStyle/>
                    <a:p>
                      <a:pPr marL="0" marR="0" algn="ctr">
                        <a:lnSpc>
                          <a:spcPct val="100000"/>
                        </a:lnSpc>
                        <a:spcBef>
                          <a:spcPts val="100"/>
                        </a:spcBef>
                        <a:spcAft>
                          <a:spcPts val="100"/>
                        </a:spcAft>
                      </a:pPr>
                      <a:r>
                        <a:rPr lang="vi-VN" sz="2800">
                          <a:solidFill>
                            <a:schemeClr val="tx1"/>
                          </a:solidFill>
                          <a:effectLst/>
                          <a:latin typeface="Arial" panose="020B0604020202020204" pitchFamily="34" charset="0"/>
                          <a:cs typeface="Arial" panose="020B0604020202020204" pitchFamily="34" charset="0"/>
                        </a:rPr>
                        <a:t>2</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3">
                          <a:lumMod val="75000"/>
                        </a:schemeClr>
                      </a:solidFill>
                      <a:prstDash val="solid"/>
                      <a:round/>
                      <a:headEnd type="none" w="med" len="med"/>
                      <a:tailEnd type="none" w="med" len="med"/>
                    </a:lnL>
                    <a:lnR w="19050" cap="flat" cmpd="sng" algn="ctr">
                      <a:solidFill>
                        <a:schemeClr val="accent3">
                          <a:lumMod val="75000"/>
                        </a:schemeClr>
                      </a:solidFill>
                      <a:prstDash val="solid"/>
                      <a:round/>
                      <a:headEnd type="none" w="med" len="med"/>
                      <a:tailEnd type="none" w="med" len="me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solidFill>
                      <a:srgbClr val="F5F8EE"/>
                    </a:solidFill>
                  </a:tcPr>
                </a:tc>
                <a:tc>
                  <a:txBody>
                    <a:bodyPr/>
                    <a:lstStyle/>
                    <a:p>
                      <a:pPr marL="457200" marR="0" lvl="1" algn="l">
                        <a:lnSpc>
                          <a:spcPct val="100000"/>
                        </a:lnSpc>
                        <a:spcBef>
                          <a:spcPts val="100"/>
                        </a:spcBef>
                        <a:spcAft>
                          <a:spcPts val="100"/>
                        </a:spcAft>
                      </a:pPr>
                      <a:r>
                        <a:rPr lang="vi-VN" sz="2800">
                          <a:solidFill>
                            <a:schemeClr val="tx1"/>
                          </a:solidFill>
                          <a:effectLst/>
                          <a:latin typeface="Arial" panose="020B0604020202020204" pitchFamily="34" charset="0"/>
                          <a:cs typeface="Arial" panose="020B0604020202020204" pitchFamily="34" charset="0"/>
                        </a:rPr>
                        <a:t>Phải biết phối hợp giữa ngôn ngữ và phi ngôn ngữ khi trình bày.</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3">
                          <a:lumMod val="75000"/>
                        </a:schemeClr>
                      </a:solidFill>
                      <a:prstDash val="solid"/>
                      <a:round/>
                      <a:headEnd type="none" w="med" len="med"/>
                      <a:tailEnd type="none" w="med" len="med"/>
                    </a:lnL>
                    <a:lnR w="19050" cap="flat" cmpd="sng" algn="ctr">
                      <a:solidFill>
                        <a:schemeClr val="accent3">
                          <a:lumMod val="75000"/>
                        </a:schemeClr>
                      </a:solidFill>
                      <a:prstDash val="solid"/>
                      <a:round/>
                      <a:headEnd type="none" w="med" len="med"/>
                      <a:tailEnd type="none" w="med" len="me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solidFill>
                      <a:srgbClr val="F5F8EE"/>
                    </a:solidFill>
                  </a:tcPr>
                </a:tc>
                <a:tc>
                  <a:txBody>
                    <a:bodyPr/>
                    <a:lstStyle/>
                    <a:p>
                      <a:pPr marL="0" marR="0" algn="ctr">
                        <a:lnSpc>
                          <a:spcPct val="100000"/>
                        </a:lnSpc>
                        <a:spcBef>
                          <a:spcPts val="100"/>
                        </a:spcBef>
                        <a:spcAft>
                          <a:spcPts val="100"/>
                        </a:spcAft>
                      </a:pPr>
                      <a:r>
                        <a:rPr lang="vi-VN" sz="2800">
                          <a:solidFill>
                            <a:schemeClr val="tx1"/>
                          </a:solidFill>
                          <a:effectLst/>
                          <a:latin typeface="Arial" panose="020B0604020202020204" pitchFamily="34" charset="0"/>
                          <a:cs typeface="Arial" panose="020B0604020202020204" pitchFamily="34" charset="0"/>
                        </a:rPr>
                        <a:t>3 điểm</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3">
                          <a:lumMod val="75000"/>
                        </a:schemeClr>
                      </a:solidFill>
                      <a:prstDash val="solid"/>
                      <a:round/>
                      <a:headEnd type="none" w="med" len="med"/>
                      <a:tailEnd type="none" w="med" len="med"/>
                    </a:lnL>
                    <a:lnR w="19050" cap="flat" cmpd="sng" algn="ctr">
                      <a:solidFill>
                        <a:schemeClr val="accent3">
                          <a:lumMod val="75000"/>
                        </a:schemeClr>
                      </a:solidFill>
                      <a:prstDash val="solid"/>
                      <a:round/>
                      <a:headEnd type="none" w="med" len="med"/>
                      <a:tailEnd type="none" w="med" len="me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solidFill>
                      <a:srgbClr val="F5F8EE"/>
                    </a:solidFill>
                  </a:tcPr>
                </a:tc>
                <a:extLst>
                  <a:ext uri="{0D108BD9-81ED-4DB2-BD59-A6C34878D82A}">
                    <a16:rowId xmlns:a16="http://schemas.microsoft.com/office/drawing/2014/main" val="424321426"/>
                  </a:ext>
                </a:extLst>
              </a:tr>
              <a:tr h="2362532">
                <a:tc>
                  <a:txBody>
                    <a:bodyPr/>
                    <a:lstStyle/>
                    <a:p>
                      <a:pPr marL="0" marR="0" algn="ctr">
                        <a:lnSpc>
                          <a:spcPct val="100000"/>
                        </a:lnSpc>
                        <a:spcBef>
                          <a:spcPts val="100"/>
                        </a:spcBef>
                        <a:spcAft>
                          <a:spcPts val="100"/>
                        </a:spcAft>
                      </a:pPr>
                      <a:r>
                        <a:rPr lang="vi-VN" sz="2800">
                          <a:solidFill>
                            <a:schemeClr val="tx1"/>
                          </a:solidFill>
                          <a:effectLst/>
                          <a:latin typeface="Arial" panose="020B0604020202020204" pitchFamily="34" charset="0"/>
                          <a:cs typeface="Arial" panose="020B0604020202020204" pitchFamily="34" charset="0"/>
                        </a:rPr>
                        <a:t>3</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3">
                          <a:lumMod val="75000"/>
                        </a:schemeClr>
                      </a:solidFill>
                      <a:prstDash val="solid"/>
                      <a:round/>
                      <a:headEnd type="none" w="med" len="med"/>
                      <a:tailEnd type="none" w="med" len="med"/>
                    </a:lnL>
                    <a:lnR w="19050" cap="flat" cmpd="sng" algn="ctr">
                      <a:solidFill>
                        <a:schemeClr val="accent3">
                          <a:lumMod val="75000"/>
                        </a:schemeClr>
                      </a:solidFill>
                      <a:prstDash val="solid"/>
                      <a:round/>
                      <a:headEnd type="none" w="med" len="med"/>
                      <a:tailEnd type="none" w="med" len="me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solidFill>
                      <a:srgbClr val="F5F8EE"/>
                    </a:solidFill>
                  </a:tcPr>
                </a:tc>
                <a:tc>
                  <a:txBody>
                    <a:bodyPr/>
                    <a:lstStyle/>
                    <a:p>
                      <a:pPr marL="457200" marR="0" lvl="1" algn="l">
                        <a:lnSpc>
                          <a:spcPct val="150000"/>
                        </a:lnSpc>
                        <a:spcBef>
                          <a:spcPts val="100"/>
                        </a:spcBef>
                        <a:spcAft>
                          <a:spcPts val="100"/>
                        </a:spcAft>
                      </a:pPr>
                      <a:r>
                        <a:rPr lang="vi-VN" sz="2800">
                          <a:solidFill>
                            <a:schemeClr val="tx1"/>
                          </a:solidFill>
                          <a:effectLst/>
                          <a:latin typeface="Arial" panose="020B0604020202020204" pitchFamily="34" charset="0"/>
                          <a:cs typeface="Arial" panose="020B0604020202020204" pitchFamily="34" charset="0"/>
                        </a:rPr>
                        <a:t>Bản thân thí sinh là tấm gương về thực hiện hành vi văn minh nơi công cộng, bài thi có khả năng lan tỏa và thuyết phục mọi người.</a:t>
                      </a:r>
                      <a:endParaRPr lang="en-US" sz="2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3">
                          <a:lumMod val="75000"/>
                        </a:schemeClr>
                      </a:solidFill>
                      <a:prstDash val="solid"/>
                      <a:round/>
                      <a:headEnd type="none" w="med" len="med"/>
                      <a:tailEnd type="none" w="med" len="med"/>
                    </a:lnL>
                    <a:lnR w="19050" cap="flat" cmpd="sng" algn="ctr">
                      <a:solidFill>
                        <a:schemeClr val="accent3">
                          <a:lumMod val="75000"/>
                        </a:schemeClr>
                      </a:solidFill>
                      <a:prstDash val="solid"/>
                      <a:round/>
                      <a:headEnd type="none" w="med" len="med"/>
                      <a:tailEnd type="none" w="med" len="me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solidFill>
                      <a:srgbClr val="F5F8EE"/>
                    </a:solidFill>
                  </a:tcPr>
                </a:tc>
                <a:tc>
                  <a:txBody>
                    <a:bodyPr/>
                    <a:lstStyle/>
                    <a:p>
                      <a:pPr marL="0" marR="0" algn="ctr">
                        <a:lnSpc>
                          <a:spcPct val="100000"/>
                        </a:lnSpc>
                        <a:spcBef>
                          <a:spcPts val="100"/>
                        </a:spcBef>
                        <a:spcAft>
                          <a:spcPts val="100"/>
                        </a:spcAft>
                      </a:pPr>
                      <a:r>
                        <a:rPr lang="vi-VN" sz="2800" dirty="0">
                          <a:solidFill>
                            <a:schemeClr val="tx1"/>
                          </a:solidFill>
                          <a:effectLst/>
                          <a:latin typeface="Arial" panose="020B0604020202020204" pitchFamily="34" charset="0"/>
                          <a:cs typeface="Arial" panose="020B0604020202020204" pitchFamily="34" charset="0"/>
                        </a:rPr>
                        <a:t>3 điểm</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accent3">
                          <a:lumMod val="75000"/>
                        </a:schemeClr>
                      </a:solidFill>
                      <a:prstDash val="solid"/>
                      <a:round/>
                      <a:headEnd type="none" w="med" len="med"/>
                      <a:tailEnd type="none" w="med" len="med"/>
                    </a:lnL>
                    <a:lnR w="19050" cap="flat" cmpd="sng" algn="ctr">
                      <a:solidFill>
                        <a:schemeClr val="accent3">
                          <a:lumMod val="75000"/>
                        </a:schemeClr>
                      </a:solidFill>
                      <a:prstDash val="solid"/>
                      <a:round/>
                      <a:headEnd type="none" w="med" len="med"/>
                      <a:tailEnd type="none" w="med" len="med"/>
                    </a:lnR>
                    <a:lnT w="19050" cap="flat" cmpd="sng" algn="ctr">
                      <a:solidFill>
                        <a:schemeClr val="accent3">
                          <a:lumMod val="75000"/>
                        </a:schemeClr>
                      </a:solidFill>
                      <a:prstDash val="solid"/>
                      <a:round/>
                      <a:headEnd type="none" w="med" len="med"/>
                      <a:tailEnd type="none" w="med" len="med"/>
                    </a:lnT>
                    <a:lnB w="19050" cap="flat" cmpd="sng" algn="ctr">
                      <a:solidFill>
                        <a:schemeClr val="accent3">
                          <a:lumMod val="75000"/>
                        </a:schemeClr>
                      </a:solidFill>
                      <a:prstDash val="solid"/>
                      <a:round/>
                      <a:headEnd type="none" w="med" len="med"/>
                      <a:tailEnd type="none" w="med" len="med"/>
                    </a:lnB>
                    <a:solidFill>
                      <a:srgbClr val="F5F8EE"/>
                    </a:solidFill>
                  </a:tcPr>
                </a:tc>
                <a:extLst>
                  <a:ext uri="{0D108BD9-81ED-4DB2-BD59-A6C34878D82A}">
                    <a16:rowId xmlns:a16="http://schemas.microsoft.com/office/drawing/2014/main" val="522403900"/>
                  </a:ext>
                </a:extLst>
              </a:tr>
            </a:tbl>
          </a:graphicData>
        </a:graphic>
      </p:graphicFrame>
    </p:spTree>
    <p:extLst>
      <p:ext uri="{BB962C8B-B14F-4D97-AF65-F5344CB8AC3E}">
        <p14:creationId xmlns:p14="http://schemas.microsoft.com/office/powerpoint/2010/main" val="3633744431"/>
      </p:ext>
    </p:extLst>
  </p:cSld>
  <p:clrMapOvr>
    <a:masterClrMapping/>
  </p:clrMapOvr>
  <p:transition spd="med">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2"/>
          <p:cNvSpPr/>
          <p:nvPr/>
        </p:nvSpPr>
        <p:spPr>
          <a:xfrm rot="4306895">
            <a:off x="17173882" y="148482"/>
            <a:ext cx="1017519" cy="974088"/>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4" name="Freeform 34"/>
          <p:cNvSpPr/>
          <p:nvPr/>
        </p:nvSpPr>
        <p:spPr>
          <a:xfrm rot="6406531">
            <a:off x="155064" y="9546302"/>
            <a:ext cx="621479" cy="842518"/>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4" name="Freeform 5">
            <a:extLst>
              <a:ext uri="{FF2B5EF4-FFF2-40B4-BE49-F238E27FC236}">
                <a16:creationId xmlns:a16="http://schemas.microsoft.com/office/drawing/2014/main" id="{547A5E22-246E-A7BC-BC10-1A14FF266989}"/>
              </a:ext>
            </a:extLst>
          </p:cNvPr>
          <p:cNvSpPr/>
          <p:nvPr/>
        </p:nvSpPr>
        <p:spPr>
          <a:xfrm>
            <a:off x="17172526" y="8534399"/>
            <a:ext cx="1020230" cy="1752601"/>
          </a:xfrm>
          <a:custGeom>
            <a:avLst/>
            <a:gdLst/>
            <a:ahLst/>
            <a:cxnLst/>
            <a:rect l="l" t="t" r="r" b="b"/>
            <a:pathLst>
              <a:path w="609563" h="1708382">
                <a:moveTo>
                  <a:pt x="0" y="0"/>
                </a:moveTo>
                <a:lnTo>
                  <a:pt x="609563" y="0"/>
                </a:lnTo>
                <a:lnTo>
                  <a:pt x="609563" y="1708382"/>
                </a:lnTo>
                <a:lnTo>
                  <a:pt x="0" y="17083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A3ABADDE-0DDC-48F3-800D-B3052015BC8D}"/>
              </a:ext>
            </a:extLst>
          </p:cNvPr>
          <p:cNvGrpSpPr/>
          <p:nvPr/>
        </p:nvGrpSpPr>
        <p:grpSpPr>
          <a:xfrm>
            <a:off x="381000" y="227920"/>
            <a:ext cx="14230350" cy="2715482"/>
            <a:chOff x="236221" y="-432841"/>
            <a:chExt cx="14230350" cy="2715482"/>
          </a:xfrm>
        </p:grpSpPr>
        <p:sp>
          <p:nvSpPr>
            <p:cNvPr id="5" name="Line Callout 1 (Border and Accent Bar) 3">
              <a:extLst>
                <a:ext uri="{FF2B5EF4-FFF2-40B4-BE49-F238E27FC236}">
                  <a16:creationId xmlns:a16="http://schemas.microsoft.com/office/drawing/2014/main" id="{3ED0407B-0593-04BA-3C93-4E61A7B7FFB9}"/>
                </a:ext>
              </a:extLst>
            </p:cNvPr>
            <p:cNvSpPr/>
            <p:nvPr/>
          </p:nvSpPr>
          <p:spPr>
            <a:xfrm>
              <a:off x="236221" y="77778"/>
              <a:ext cx="13344525" cy="2204863"/>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TỔNG KẾT: </a:t>
              </a:r>
              <a:r>
                <a:rPr lang="en-US" sz="4000">
                  <a:solidFill>
                    <a:srgbClr val="C00000"/>
                  </a:solidFill>
                  <a:latin typeface="Arial" panose="020B0604020202020204" pitchFamily="34" charset="0"/>
                  <a:cs typeface="Arial" panose="020B0604020202020204" pitchFamily="34" charset="0"/>
                </a:rPr>
                <a:t>Những hành</a:t>
              </a:r>
              <a:r>
                <a:rPr lang="vi-VN" sz="4000">
                  <a:solidFill>
                    <a:srgbClr val="C00000"/>
                  </a:solidFill>
                  <a:latin typeface="Arial" panose="020B0604020202020204" pitchFamily="34" charset="0"/>
                  <a:cs typeface="Arial" panose="020B0604020202020204" pitchFamily="34" charset="0"/>
                </a:rPr>
                <a:t> vi văn minh nơi công cộng</a:t>
              </a:r>
              <a:r>
                <a:rPr lang="en-US" sz="4000">
                  <a:solidFill>
                    <a:srgbClr val="C00000"/>
                  </a:solidFill>
                  <a:latin typeface="Arial" panose="020B0604020202020204" pitchFamily="34" charset="0"/>
                  <a:cs typeface="Arial" panose="020B0604020202020204" pitchFamily="34" charset="0"/>
                </a:rPr>
                <a:t> có thể kể đến như:</a:t>
              </a:r>
              <a:endParaRPr lang="en-US" sz="4000" dirty="0">
                <a:solidFill>
                  <a:srgbClr val="C00000"/>
                </a:solidFill>
                <a:latin typeface="Arial" panose="020B0604020202020204" pitchFamily="34" charset="0"/>
                <a:cs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id="{BF4AF656-3E4A-D537-D75C-1BB3825761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66421" y="-432841"/>
              <a:ext cx="1200150" cy="1200150"/>
            </a:xfrm>
            <a:prstGeom prst="rect">
              <a:avLst/>
            </a:prstGeom>
          </p:spPr>
        </p:pic>
      </p:grpSp>
      <p:sp>
        <p:nvSpPr>
          <p:cNvPr id="7" name="Rectangle: Rounded Corners 6">
            <a:extLst>
              <a:ext uri="{FF2B5EF4-FFF2-40B4-BE49-F238E27FC236}">
                <a16:creationId xmlns:a16="http://schemas.microsoft.com/office/drawing/2014/main" id="{740F21F6-ACE4-7165-D355-00BCB614D5DF}"/>
              </a:ext>
            </a:extLst>
          </p:cNvPr>
          <p:cNvSpPr/>
          <p:nvPr/>
        </p:nvSpPr>
        <p:spPr>
          <a:xfrm>
            <a:off x="762000" y="3459464"/>
            <a:ext cx="5257800" cy="243949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Không vứt rác bừa bãi</a:t>
            </a:r>
          </a:p>
        </p:txBody>
      </p:sp>
      <p:sp>
        <p:nvSpPr>
          <p:cNvPr id="8" name="Rectangle: Rounded Corners 7">
            <a:extLst>
              <a:ext uri="{FF2B5EF4-FFF2-40B4-BE49-F238E27FC236}">
                <a16:creationId xmlns:a16="http://schemas.microsoft.com/office/drawing/2014/main" id="{D00D04BD-D7CD-F07B-47B7-7FA22A9A1B89}"/>
              </a:ext>
            </a:extLst>
          </p:cNvPr>
          <p:cNvSpPr/>
          <p:nvPr/>
        </p:nvSpPr>
        <p:spPr>
          <a:xfrm>
            <a:off x="6553200" y="3468874"/>
            <a:ext cx="5257800" cy="2445614"/>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Tuân thủ Luật Giao thông đường bộ</a:t>
            </a:r>
          </a:p>
        </p:txBody>
      </p:sp>
      <p:sp>
        <p:nvSpPr>
          <p:cNvPr id="11" name="Rectangle: Rounded Corners 10">
            <a:extLst>
              <a:ext uri="{FF2B5EF4-FFF2-40B4-BE49-F238E27FC236}">
                <a16:creationId xmlns:a16="http://schemas.microsoft.com/office/drawing/2014/main" id="{89F5845C-ADD7-A478-3653-BC489BCE7334}"/>
              </a:ext>
            </a:extLst>
          </p:cNvPr>
          <p:cNvSpPr/>
          <p:nvPr/>
        </p:nvSpPr>
        <p:spPr>
          <a:xfrm>
            <a:off x="12398829" y="3453340"/>
            <a:ext cx="5138057" cy="2445614"/>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Không chen lấn, luôn xếp hàng</a:t>
            </a:r>
          </a:p>
        </p:txBody>
      </p:sp>
      <p:pic>
        <p:nvPicPr>
          <p:cNvPr id="13" name="Picture 2" descr="Bảo vệ môi trường từ việc đổ rác đúng nơi quy định - Báo Đắk Lắk điện tử">
            <a:extLst>
              <a:ext uri="{FF2B5EF4-FFF2-40B4-BE49-F238E27FC236}">
                <a16:creationId xmlns:a16="http://schemas.microsoft.com/office/drawing/2014/main" id="{47DAC555-791B-98C0-6878-7BEFDA2501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0791" y="6382359"/>
            <a:ext cx="4820218" cy="3203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100+ Hình ảnh đẹp nhất về an toàn giao thông">
            <a:extLst>
              <a:ext uri="{FF2B5EF4-FFF2-40B4-BE49-F238E27FC236}">
                <a16:creationId xmlns:a16="http://schemas.microsoft.com/office/drawing/2014/main" id="{64577A9E-46B8-D4CC-74E0-B58DFD21A3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1300" y="6382359"/>
            <a:ext cx="5133713" cy="3203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2" descr="Văn hoá xếp hàng | TRUNG TÂM HỖ TRỢ SINH VIÊN">
            <a:extLst>
              <a:ext uri="{FF2B5EF4-FFF2-40B4-BE49-F238E27FC236}">
                <a16:creationId xmlns:a16="http://schemas.microsoft.com/office/drawing/2014/main" id="{000ADD2E-186C-507A-7EFF-9EA18C6B38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91495" y="6382359"/>
            <a:ext cx="4752724" cy="3166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10993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outVertical)">
                                      <p:cBhvr>
                                        <p:cTn id="20" dur="500"/>
                                        <p:tgtEl>
                                          <p:spTgt spid="8"/>
                                        </p:tgtEl>
                                      </p:cBhvr>
                                    </p:animEffect>
                                  </p:childTnLst>
                                </p:cTn>
                              </p:par>
                              <p:par>
                                <p:cTn id="21" presetID="16" presetClass="entr" presetSubtype="37" fill="hold" nodeType="with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barn(outVertical)">
                                      <p:cBhvr>
                                        <p:cTn id="23" dur="500"/>
                                        <p:tgtEl>
                                          <p:spTgt spid="61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2"/>
          <p:cNvSpPr/>
          <p:nvPr/>
        </p:nvSpPr>
        <p:spPr>
          <a:xfrm rot="4306895">
            <a:off x="17173882" y="148482"/>
            <a:ext cx="1017519" cy="974088"/>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lnSpc>
                <a:spcPct val="150000"/>
              </a:lnSpc>
            </a:pPr>
            <a:endParaRPr lang="en-US">
              <a:latin typeface="Arial" panose="020B0604020202020204" pitchFamily="34" charset="0"/>
              <a:cs typeface="Arial" panose="020B0604020202020204" pitchFamily="34" charset="0"/>
            </a:endParaRPr>
          </a:p>
        </p:txBody>
      </p:sp>
      <p:sp>
        <p:nvSpPr>
          <p:cNvPr id="34" name="Freeform 34"/>
          <p:cNvSpPr/>
          <p:nvPr/>
        </p:nvSpPr>
        <p:spPr>
          <a:xfrm rot="6406531">
            <a:off x="155064" y="9546302"/>
            <a:ext cx="621479" cy="842518"/>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a:lnSpc>
                <a:spcPct val="150000"/>
              </a:lnSpc>
            </a:pPr>
            <a:endParaRPr lang="en-US">
              <a:latin typeface="Arial" panose="020B0604020202020204" pitchFamily="34" charset="0"/>
              <a:cs typeface="Arial" panose="020B0604020202020204" pitchFamily="34" charset="0"/>
            </a:endParaRPr>
          </a:p>
        </p:txBody>
      </p:sp>
      <p:sp>
        <p:nvSpPr>
          <p:cNvPr id="44" name="Freeform 5">
            <a:extLst>
              <a:ext uri="{FF2B5EF4-FFF2-40B4-BE49-F238E27FC236}">
                <a16:creationId xmlns:a16="http://schemas.microsoft.com/office/drawing/2014/main" id="{547A5E22-246E-A7BC-BC10-1A14FF266989}"/>
              </a:ext>
            </a:extLst>
          </p:cNvPr>
          <p:cNvSpPr/>
          <p:nvPr/>
        </p:nvSpPr>
        <p:spPr>
          <a:xfrm>
            <a:off x="17172526" y="8534399"/>
            <a:ext cx="1020230" cy="1752601"/>
          </a:xfrm>
          <a:custGeom>
            <a:avLst/>
            <a:gdLst/>
            <a:ahLst/>
            <a:cxnLst/>
            <a:rect l="l" t="t" r="r" b="b"/>
            <a:pathLst>
              <a:path w="609563" h="1708382">
                <a:moveTo>
                  <a:pt x="0" y="0"/>
                </a:moveTo>
                <a:lnTo>
                  <a:pt x="609563" y="0"/>
                </a:lnTo>
                <a:lnTo>
                  <a:pt x="609563" y="1708382"/>
                </a:lnTo>
                <a:lnTo>
                  <a:pt x="0" y="17083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a:lnSpc>
                <a:spcPct val="150000"/>
              </a:lnSpc>
            </a:pPr>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A3ABADDE-0DDC-48F3-800D-B3052015BC8D}"/>
              </a:ext>
            </a:extLst>
          </p:cNvPr>
          <p:cNvGrpSpPr/>
          <p:nvPr/>
        </p:nvGrpSpPr>
        <p:grpSpPr>
          <a:xfrm>
            <a:off x="381000" y="227920"/>
            <a:ext cx="14230350" cy="2715482"/>
            <a:chOff x="236221" y="-432841"/>
            <a:chExt cx="14230350" cy="2715482"/>
          </a:xfrm>
        </p:grpSpPr>
        <p:sp>
          <p:nvSpPr>
            <p:cNvPr id="5" name="Line Callout 1 (Border and Accent Bar) 3">
              <a:extLst>
                <a:ext uri="{FF2B5EF4-FFF2-40B4-BE49-F238E27FC236}">
                  <a16:creationId xmlns:a16="http://schemas.microsoft.com/office/drawing/2014/main" id="{3ED0407B-0593-04BA-3C93-4E61A7B7FFB9}"/>
                </a:ext>
              </a:extLst>
            </p:cNvPr>
            <p:cNvSpPr/>
            <p:nvPr/>
          </p:nvSpPr>
          <p:spPr>
            <a:xfrm>
              <a:off x="236221" y="77778"/>
              <a:ext cx="13344525" cy="2204863"/>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TỔNG KẾT: </a:t>
              </a:r>
              <a:r>
                <a:rPr lang="en-US" sz="4000">
                  <a:solidFill>
                    <a:srgbClr val="C00000"/>
                  </a:solidFill>
                  <a:latin typeface="Arial" panose="020B0604020202020204" pitchFamily="34" charset="0"/>
                  <a:cs typeface="Arial" panose="020B0604020202020204" pitchFamily="34" charset="0"/>
                </a:rPr>
                <a:t>Những hành</a:t>
              </a:r>
              <a:r>
                <a:rPr lang="vi-VN" sz="4000">
                  <a:solidFill>
                    <a:srgbClr val="C00000"/>
                  </a:solidFill>
                  <a:latin typeface="Arial" panose="020B0604020202020204" pitchFamily="34" charset="0"/>
                  <a:cs typeface="Arial" panose="020B0604020202020204" pitchFamily="34" charset="0"/>
                </a:rPr>
                <a:t> vi văn minh nơi công cộng</a:t>
              </a:r>
              <a:r>
                <a:rPr lang="en-US" sz="4000">
                  <a:solidFill>
                    <a:srgbClr val="C00000"/>
                  </a:solidFill>
                  <a:latin typeface="Arial" panose="020B0604020202020204" pitchFamily="34" charset="0"/>
                  <a:cs typeface="Arial" panose="020B0604020202020204" pitchFamily="34" charset="0"/>
                </a:rPr>
                <a:t> có thể kể đến như:</a:t>
              </a:r>
              <a:endParaRPr lang="en-US" sz="4000" dirty="0">
                <a:solidFill>
                  <a:srgbClr val="C00000"/>
                </a:solidFill>
                <a:latin typeface="Arial" panose="020B0604020202020204" pitchFamily="34" charset="0"/>
                <a:cs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id="{BF4AF656-3E4A-D537-D75C-1BB3825761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66421" y="-432841"/>
              <a:ext cx="1200150" cy="1200150"/>
            </a:xfrm>
            <a:prstGeom prst="rect">
              <a:avLst/>
            </a:prstGeom>
          </p:spPr>
        </p:pic>
      </p:grpSp>
      <p:sp>
        <p:nvSpPr>
          <p:cNvPr id="7" name="Rectangle: Rounded Corners 6">
            <a:extLst>
              <a:ext uri="{FF2B5EF4-FFF2-40B4-BE49-F238E27FC236}">
                <a16:creationId xmlns:a16="http://schemas.microsoft.com/office/drawing/2014/main" id="{740F21F6-ACE4-7165-D355-00BCB614D5DF}"/>
              </a:ext>
            </a:extLst>
          </p:cNvPr>
          <p:cNvSpPr/>
          <p:nvPr/>
        </p:nvSpPr>
        <p:spPr>
          <a:xfrm>
            <a:off x="1066800" y="3459464"/>
            <a:ext cx="7467600" cy="243949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Nói đủ nghe, không làm ảnh hưởng đến người xung quanh</a:t>
            </a:r>
          </a:p>
        </p:txBody>
      </p:sp>
      <p:sp>
        <p:nvSpPr>
          <p:cNvPr id="11" name="Rectangle: Rounded Corners 10">
            <a:extLst>
              <a:ext uri="{FF2B5EF4-FFF2-40B4-BE49-F238E27FC236}">
                <a16:creationId xmlns:a16="http://schemas.microsoft.com/office/drawing/2014/main" id="{89F5845C-ADD7-A478-3653-BC489BCE7334}"/>
              </a:ext>
            </a:extLst>
          </p:cNvPr>
          <p:cNvSpPr/>
          <p:nvPr/>
        </p:nvSpPr>
        <p:spPr>
          <a:xfrm>
            <a:off x="9753601" y="3453340"/>
            <a:ext cx="7467599" cy="2445614"/>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Giúp đỡ người gặp tai nạn</a:t>
            </a:r>
          </a:p>
        </p:txBody>
      </p:sp>
      <p:pic>
        <p:nvPicPr>
          <p:cNvPr id="2" name="Picture 6" descr="Hàng xóm thường xuyên gây ồn ào vào ban đêm phải xử lý như thế nào?">
            <a:extLst>
              <a:ext uri="{FF2B5EF4-FFF2-40B4-BE49-F238E27FC236}">
                <a16:creationId xmlns:a16="http://schemas.microsoft.com/office/drawing/2014/main" id="{C07562E7-47B9-1B47-B811-F2CF970D547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7480" y="6393245"/>
            <a:ext cx="5026240" cy="3249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0" name="Picture 2" descr="Kỹ năng ứng cứu nạn nhân tai nạn giao thông ngay tại hiện trường -  VnExpress Sức khỏe">
            <a:extLst>
              <a:ext uri="{FF2B5EF4-FFF2-40B4-BE49-F238E27FC236}">
                <a16:creationId xmlns:a16="http://schemas.microsoft.com/office/drawing/2014/main" id="{0792CBB3-45A7-46EA-5388-E45C23F6F8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75383" y="6393245"/>
            <a:ext cx="4471633" cy="3249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65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barn(inVertical)">
                                      <p:cBhvr>
                                        <p:cTn id="1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62"/>
          <p:cNvSpPr/>
          <p:nvPr/>
        </p:nvSpPr>
        <p:spPr>
          <a:xfrm>
            <a:off x="-252005" y="-49374"/>
            <a:ext cx="1418409" cy="172862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3" name="Freeform 63"/>
          <p:cNvSpPr/>
          <p:nvPr/>
        </p:nvSpPr>
        <p:spPr>
          <a:xfrm>
            <a:off x="16753414" y="8610760"/>
            <a:ext cx="1666728" cy="144131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80BCA1E-9745-44EC-75A6-668B08A1615C}"/>
              </a:ext>
            </a:extLst>
          </p:cNvPr>
          <p:cNvSpPr txBox="1"/>
          <p:nvPr/>
        </p:nvSpPr>
        <p:spPr>
          <a:xfrm>
            <a:off x="1981200" y="641116"/>
            <a:ext cx="15169336"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Chia sẻ cảm nhận của em khi mọi người trong cộng đồng cùng thực hiện hành vi văn minh</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0DB1DA6A-D9E1-7E1E-F27F-E5937471D6A4}"/>
              </a:ext>
            </a:extLst>
          </p:cNvPr>
          <p:cNvGrpSpPr/>
          <p:nvPr/>
        </p:nvGrpSpPr>
        <p:grpSpPr>
          <a:xfrm>
            <a:off x="7907543" y="3015823"/>
            <a:ext cx="8930031" cy="6447047"/>
            <a:chOff x="747369" y="2889381"/>
            <a:chExt cx="8930031" cy="6447047"/>
          </a:xfrm>
        </p:grpSpPr>
        <p:sp>
          <p:nvSpPr>
            <p:cNvPr id="6" name="Freeform 4">
              <a:extLst>
                <a:ext uri="{FF2B5EF4-FFF2-40B4-BE49-F238E27FC236}">
                  <a16:creationId xmlns:a16="http://schemas.microsoft.com/office/drawing/2014/main" id="{E3AE1ACD-3B7B-EE7D-4871-C2B28A4A942D}"/>
                </a:ext>
              </a:extLst>
            </p:cNvPr>
            <p:cNvSpPr/>
            <p:nvPr/>
          </p:nvSpPr>
          <p:spPr>
            <a:xfrm>
              <a:off x="747369" y="3460850"/>
              <a:ext cx="8930031" cy="587557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7D9E645E-6F60-F356-14AA-73436704BE06}"/>
                </a:ext>
              </a:extLst>
            </p:cNvPr>
            <p:cNvGrpSpPr/>
            <p:nvPr/>
          </p:nvGrpSpPr>
          <p:grpSpPr>
            <a:xfrm>
              <a:off x="1719061" y="2889381"/>
              <a:ext cx="6951410" cy="1142938"/>
              <a:chOff x="2007023" y="2902746"/>
              <a:chExt cx="6951410" cy="1142938"/>
            </a:xfrm>
          </p:grpSpPr>
          <p:pic>
            <p:nvPicPr>
              <p:cNvPr id="9" name="Picture 9">
                <a:extLst>
                  <a:ext uri="{FF2B5EF4-FFF2-40B4-BE49-F238E27FC236}">
                    <a16:creationId xmlns:a16="http://schemas.microsoft.com/office/drawing/2014/main" id="{57D639C7-E7FF-C1E5-AE9A-8AF828E4B3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7023" y="2902746"/>
                <a:ext cx="6951410" cy="1142938"/>
              </a:xfrm>
              <a:prstGeom prst="rect">
                <a:avLst/>
              </a:prstGeom>
            </p:spPr>
          </p:pic>
          <p:sp>
            <p:nvSpPr>
              <p:cNvPr id="10" name="TextBox 9">
                <a:extLst>
                  <a:ext uri="{FF2B5EF4-FFF2-40B4-BE49-F238E27FC236}">
                    <a16:creationId xmlns:a16="http://schemas.microsoft.com/office/drawing/2014/main" id="{E3374511-CC9F-8693-96BA-2F0DA88F890A}"/>
                  </a:ext>
                </a:extLst>
              </p:cNvPr>
              <p:cNvSpPr txBox="1"/>
              <p:nvPr/>
            </p:nvSpPr>
            <p:spPr>
              <a:xfrm>
                <a:off x="2276916" y="3063380"/>
                <a:ext cx="6411624"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 đôi</a:t>
                </a:r>
                <a:endParaRPr lang="en-US" sz="4400" b="1" dirty="0">
                  <a:solidFill>
                    <a:schemeClr val="bg1"/>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51807180-E884-6D96-0200-D635DF40BE1F}"/>
                </a:ext>
              </a:extLst>
            </p:cNvPr>
            <p:cNvSpPr txBox="1"/>
            <p:nvPr/>
          </p:nvSpPr>
          <p:spPr>
            <a:xfrm>
              <a:off x="1735390" y="4286946"/>
              <a:ext cx="6692403" cy="4502579"/>
            </a:xfrm>
            <a:prstGeom prst="rect">
              <a:avLst/>
            </a:prstGeom>
          </p:spPr>
          <p:txBody>
            <a:bodyPr wrap="square" lIns="0" tIns="0" rIns="0" bIns="0" rtlCol="0" anchor="t">
              <a:spAutoFit/>
            </a:bodyPr>
            <a:lstStyle/>
            <a:p>
              <a:pPr algn="just">
                <a:lnSpc>
                  <a:spcPct val="150000"/>
                </a:lnSpc>
              </a:pPr>
              <a:r>
                <a:rPr lang="en-US" sz="4000">
                  <a:latin typeface="Arial" panose="020B0604020202020204" pitchFamily="34" charset="0"/>
                  <a:cs typeface="Arial" panose="020B0604020202020204" pitchFamily="34" charset="0"/>
                </a:rPr>
                <a:t>Các em</a:t>
              </a:r>
              <a:r>
                <a:rPr lang="vi-VN" sz="4000">
                  <a:latin typeface="Arial" panose="020B0604020202020204" pitchFamily="34" charset="0"/>
                  <a:cs typeface="Arial" panose="020B0604020202020204" pitchFamily="34" charset="0"/>
                </a:rPr>
                <a:t> hãy chia sẻ </a:t>
              </a:r>
              <a:r>
                <a:rPr lang="en-US" sz="4000">
                  <a:latin typeface="Arial" panose="020B0604020202020204" pitchFamily="34" charset="0"/>
                  <a:cs typeface="Arial" panose="020B0604020202020204" pitchFamily="34" charset="0"/>
                </a:rPr>
                <a:t>với bạn trong nhóm </a:t>
              </a:r>
              <a:r>
                <a:rPr lang="vi-VN" sz="4000">
                  <a:latin typeface="Arial" panose="020B0604020202020204" pitchFamily="34" charset="0"/>
                  <a:cs typeface="Arial" panose="020B0604020202020204" pitchFamily="34" charset="0"/>
                </a:rPr>
                <a:t>những cảm nhận khi mọi người trong cộng đồng cùng thực hiện những hành vi văn minh.</a:t>
              </a:r>
              <a:endParaRPr lang="vi-VN" sz="4000"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F6DB89A2-756F-0636-3D2C-098BEC184A30}"/>
              </a:ext>
            </a:extLst>
          </p:cNvPr>
          <p:cNvGrpSpPr/>
          <p:nvPr/>
        </p:nvGrpSpPr>
        <p:grpSpPr>
          <a:xfrm>
            <a:off x="1749499" y="3020858"/>
            <a:ext cx="5703018" cy="6597013"/>
            <a:chOff x="2069466" y="2794472"/>
            <a:chExt cx="5703018" cy="6597013"/>
          </a:xfrm>
        </p:grpSpPr>
        <p:sp>
          <p:nvSpPr>
            <p:cNvPr id="12" name="Freeform 5">
              <a:extLst>
                <a:ext uri="{FF2B5EF4-FFF2-40B4-BE49-F238E27FC236}">
                  <a16:creationId xmlns:a16="http://schemas.microsoft.com/office/drawing/2014/main" id="{46810AED-5DB4-75C6-DE42-89D1CAC02CFC}"/>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2">
              <a:extLst>
                <a:ext uri="{FF2B5EF4-FFF2-40B4-BE49-F238E27FC236}">
                  <a16:creationId xmlns:a16="http://schemas.microsoft.com/office/drawing/2014/main" id="{B293E685-A5CF-2542-657A-A4D7231AC200}"/>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14" name="Picture 13" descr="A picture containing toy, doll&#10;&#10;Description automatically generated">
            <a:extLst>
              <a:ext uri="{FF2B5EF4-FFF2-40B4-BE49-F238E27FC236}">
                <a16:creationId xmlns:a16="http://schemas.microsoft.com/office/drawing/2014/main" id="{32B420D7-E59D-8CBB-3636-7FF7720AFA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24149" y="4300023"/>
            <a:ext cx="3266449" cy="3848727"/>
          </a:xfrm>
          <a:prstGeom prst="rect">
            <a:avLst/>
          </a:prstGeom>
        </p:spPr>
      </p:pic>
    </p:spTree>
    <p:extLst>
      <p:ext uri="{BB962C8B-B14F-4D97-AF65-F5344CB8AC3E}">
        <p14:creationId xmlns:p14="http://schemas.microsoft.com/office/powerpoint/2010/main" val="27585905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Freeform 87"/>
          <p:cNvSpPr/>
          <p:nvPr/>
        </p:nvSpPr>
        <p:spPr>
          <a:xfrm rot="-3932765">
            <a:off x="17280247" y="-240443"/>
            <a:ext cx="671914" cy="1734232"/>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0F4904BB-CF1C-D9CB-E563-155DF20A9920}"/>
              </a:ext>
            </a:extLst>
          </p:cNvPr>
          <p:cNvGrpSpPr/>
          <p:nvPr/>
        </p:nvGrpSpPr>
        <p:grpSpPr>
          <a:xfrm>
            <a:off x="914399" y="1484099"/>
            <a:ext cx="16695683" cy="8092822"/>
            <a:chOff x="914400" y="1484099"/>
            <a:chExt cx="10061916" cy="7841216"/>
          </a:xfrm>
        </p:grpSpPr>
        <p:sp>
          <p:nvSpPr>
            <p:cNvPr id="9" name="Freeform 3">
              <a:extLst>
                <a:ext uri="{FF2B5EF4-FFF2-40B4-BE49-F238E27FC236}">
                  <a16:creationId xmlns:a16="http://schemas.microsoft.com/office/drawing/2014/main" id="{B776943B-D3A3-0CD3-C1C2-E4D6657A4DDD}"/>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FFF2C9"/>
            </a:solidFill>
          </p:spPr>
          <p:txBody>
            <a:bodyPr/>
            <a:lstStyle/>
            <a:p>
              <a:endParaRPr lang="en-US" dirty="0">
                <a:latin typeface="Arial" panose="020B0604020202020204" pitchFamily="34" charset="0"/>
                <a:cs typeface="Arial" panose="020B0604020202020204" pitchFamily="34" charset="0"/>
              </a:endParaRPr>
            </a:p>
          </p:txBody>
        </p:sp>
        <p:sp>
          <p:nvSpPr>
            <p:cNvPr id="11" name="AutoShape 8">
              <a:extLst>
                <a:ext uri="{FF2B5EF4-FFF2-40B4-BE49-F238E27FC236}">
                  <a16:creationId xmlns:a16="http://schemas.microsoft.com/office/drawing/2014/main" id="{A244325E-9DCC-D2A3-33B0-F40DBEA94D54}"/>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12" name="AutoShape 9">
              <a:extLst>
                <a:ext uri="{FF2B5EF4-FFF2-40B4-BE49-F238E27FC236}">
                  <a16:creationId xmlns:a16="http://schemas.microsoft.com/office/drawing/2014/main" id="{5C4121C4-8008-89DE-AB95-81647A075C4D}"/>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9181BF24-1939-A93E-B1A3-16156DC8F196}"/>
              </a:ext>
            </a:extLst>
          </p:cNvPr>
          <p:cNvGrpSpPr/>
          <p:nvPr/>
        </p:nvGrpSpPr>
        <p:grpSpPr>
          <a:xfrm>
            <a:off x="4683578" y="758953"/>
            <a:ext cx="8915399" cy="1548039"/>
            <a:chOff x="593844" y="1078893"/>
            <a:chExt cx="8915399" cy="1548039"/>
          </a:xfrm>
        </p:grpSpPr>
        <p:sp>
          <p:nvSpPr>
            <p:cNvPr id="14" name="Freeform 6">
              <a:extLst>
                <a:ext uri="{FF2B5EF4-FFF2-40B4-BE49-F238E27FC236}">
                  <a16:creationId xmlns:a16="http://schemas.microsoft.com/office/drawing/2014/main" id="{AB48E333-54E2-5439-93BA-298D4667898C}"/>
                </a:ext>
              </a:extLst>
            </p:cNvPr>
            <p:cNvSpPr/>
            <p:nvPr/>
          </p:nvSpPr>
          <p:spPr>
            <a:xfrm>
              <a:off x="593844" y="1078893"/>
              <a:ext cx="8915399" cy="1548039"/>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2">
                  <a:lumMod val="75000"/>
                </a:schemeClr>
              </a:solidFill>
            </a:ln>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C5C0699-E862-E92C-0AD5-668A57B833EB}"/>
                </a:ext>
              </a:extLst>
            </p:cNvPr>
            <p:cNvSpPr txBox="1"/>
            <p:nvPr/>
          </p:nvSpPr>
          <p:spPr>
            <a:xfrm>
              <a:off x="744028" y="1406624"/>
              <a:ext cx="8525508" cy="892552"/>
            </a:xfrm>
            <a:prstGeom prst="rect">
              <a:avLst/>
            </a:prstGeom>
            <a:noFill/>
          </p:spPr>
          <p:txBody>
            <a:bodyPr wrap="square">
              <a:spAutoFit/>
            </a:bodyPr>
            <a:lstStyle/>
            <a:p>
              <a:pPr marL="0" marR="0" algn="ctr">
                <a:spcBef>
                  <a:spcPts val="0"/>
                </a:spcBef>
                <a:spcAft>
                  <a:spcPts val="0"/>
                </a:spcAft>
              </a:pPr>
              <a:r>
                <a:rPr lang="en-US" sz="5200" b="1">
                  <a:solidFill>
                    <a:srgbClr val="C00000"/>
                  </a:solidFill>
                  <a:latin typeface="Arial" panose="020B0604020202020204" pitchFamily="34" charset="0"/>
                  <a:ea typeface="Calibri" panose="020F0502020204030204" pitchFamily="34" charset="0"/>
                  <a:cs typeface="Arial" panose="020B0604020202020204" pitchFamily="34" charset="0"/>
                </a:rPr>
                <a:t>GỢI Ý THỰC HIỆN</a:t>
              </a:r>
              <a:endParaRPr lang="en-US" sz="52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FEDF6ED1-CF06-FDDF-01EA-C8339A3353B0}"/>
              </a:ext>
            </a:extLst>
          </p:cNvPr>
          <p:cNvSpPr txBox="1"/>
          <p:nvPr/>
        </p:nvSpPr>
        <p:spPr>
          <a:xfrm>
            <a:off x="1929028" y="2541332"/>
            <a:ext cx="14424498" cy="644157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Có thể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chia sẻ dưới dạng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là một câu chuyện, một điều thú vị, một điều bất ngờ hoặc cảm xúc chung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như: </a:t>
            </a: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Khi mọi người cùng thực hiện hành vi văn minh, cộng đồng đó sẽ trở nên gắn bó, gần gũi, yêu thương, đoàn kết và chất lượng cuộc sống được nâng cao</a:t>
            </a: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4000">
              <a:solidFill>
                <a:srgbClr val="FF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cũng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có thể sử dụng hình ảnh hoặc video minh họa trực quan hơn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khi chia sẻ với bạn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7" name="Picture 16" descr="Icon&#10;&#10;Description automatically generated">
            <a:extLst>
              <a:ext uri="{FF2B5EF4-FFF2-40B4-BE49-F238E27FC236}">
                <a16:creationId xmlns:a16="http://schemas.microsoft.com/office/drawing/2014/main" id="{DFBCB4FD-AAB6-5497-2BBF-783059E4FB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202" y="460673"/>
            <a:ext cx="1795022" cy="2144600"/>
          </a:xfrm>
          <a:prstGeom prst="rect">
            <a:avLst/>
          </a:prstGeom>
        </p:spPr>
      </p:pic>
      <p:sp>
        <p:nvSpPr>
          <p:cNvPr id="86" name="Freeform 86"/>
          <p:cNvSpPr/>
          <p:nvPr/>
        </p:nvSpPr>
        <p:spPr>
          <a:xfrm rot="2616472">
            <a:off x="-345768" y="8475028"/>
            <a:ext cx="1919938" cy="1433524"/>
          </a:xfrm>
          <a:custGeom>
            <a:avLst/>
            <a:gdLst/>
            <a:ahLst/>
            <a:cxnLst/>
            <a:rect l="l" t="t" r="r" b="b"/>
            <a:pathLst>
              <a:path w="2464445" h="1653419">
                <a:moveTo>
                  <a:pt x="0" y="0"/>
                </a:moveTo>
                <a:lnTo>
                  <a:pt x="2464446" y="0"/>
                </a:lnTo>
                <a:lnTo>
                  <a:pt x="2464446" y="1653419"/>
                </a:lnTo>
                <a:lnTo>
                  <a:pt x="0" y="16534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0" name="Picture 19" descr="A group of people holding colorful circles&#10;&#10;Description automatically generated">
            <a:extLst>
              <a:ext uri="{FF2B5EF4-FFF2-40B4-BE49-F238E27FC236}">
                <a16:creationId xmlns:a16="http://schemas.microsoft.com/office/drawing/2014/main" id="{9B79E2A5-F517-953A-A889-72BA81F4F9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33048" y="8285832"/>
            <a:ext cx="3274114" cy="2247900"/>
          </a:xfrm>
          <a:prstGeom prst="rect">
            <a:avLst/>
          </a:prstGeom>
        </p:spPr>
      </p:pic>
    </p:spTree>
    <p:extLst>
      <p:ext uri="{BB962C8B-B14F-4D97-AF65-F5344CB8AC3E}">
        <p14:creationId xmlns:p14="http://schemas.microsoft.com/office/powerpoint/2010/main" val="31877433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left)">
                                      <p:cBhvr>
                                        <p:cTn id="12" dur="500"/>
                                        <p:tgtEl>
                                          <p:spTgt spid="1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animEffect transition="in" filter="wipe(left)">
                                      <p:cBhvr>
                                        <p:cTn id="1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66"/>
          <p:cNvSpPr/>
          <p:nvPr/>
        </p:nvSpPr>
        <p:spPr>
          <a:xfrm rot="4306895">
            <a:off x="120878" y="232852"/>
            <a:ext cx="1415873" cy="1279089"/>
          </a:xfrm>
          <a:custGeom>
            <a:avLst/>
            <a:gdLst/>
            <a:ahLst/>
            <a:cxnLst/>
            <a:rect l="l" t="t" r="r" b="b"/>
            <a:pathLst>
              <a:path w="2386467" h="2030667">
                <a:moveTo>
                  <a:pt x="0" y="0"/>
                </a:moveTo>
                <a:lnTo>
                  <a:pt x="2386468" y="0"/>
                </a:lnTo>
                <a:lnTo>
                  <a:pt x="2386468" y="2030667"/>
                </a:lnTo>
                <a:lnTo>
                  <a:pt x="0" y="20306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7" name="Freeform 67"/>
          <p:cNvSpPr/>
          <p:nvPr/>
        </p:nvSpPr>
        <p:spPr>
          <a:xfrm>
            <a:off x="16822079" y="0"/>
            <a:ext cx="1465921" cy="1525559"/>
          </a:xfrm>
          <a:custGeom>
            <a:avLst/>
            <a:gdLst/>
            <a:ahLst/>
            <a:cxnLst/>
            <a:rect l="l" t="t" r="r" b="b"/>
            <a:pathLst>
              <a:path w="2419166" h="2634735">
                <a:moveTo>
                  <a:pt x="0" y="0"/>
                </a:moveTo>
                <a:lnTo>
                  <a:pt x="2419165" y="0"/>
                </a:lnTo>
                <a:lnTo>
                  <a:pt x="2419165" y="2634735"/>
                </a:lnTo>
                <a:lnTo>
                  <a:pt x="0" y="2634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75" name="Group 74">
            <a:extLst>
              <a:ext uri="{FF2B5EF4-FFF2-40B4-BE49-F238E27FC236}">
                <a16:creationId xmlns:a16="http://schemas.microsoft.com/office/drawing/2014/main" id="{9FBF38E7-6CE5-FE7D-A4B6-94DF7955E2F0}"/>
              </a:ext>
            </a:extLst>
          </p:cNvPr>
          <p:cNvGrpSpPr/>
          <p:nvPr/>
        </p:nvGrpSpPr>
        <p:grpSpPr>
          <a:xfrm>
            <a:off x="865414" y="917498"/>
            <a:ext cx="5537208" cy="4370576"/>
            <a:chOff x="-31243" y="1280753"/>
            <a:chExt cx="5537208" cy="4370576"/>
          </a:xfrm>
        </p:grpSpPr>
        <p:sp>
          <p:nvSpPr>
            <p:cNvPr id="76" name="Line Callout 1 (Border and Accent Bar) 3">
              <a:extLst>
                <a:ext uri="{FF2B5EF4-FFF2-40B4-BE49-F238E27FC236}">
                  <a16:creationId xmlns:a16="http://schemas.microsoft.com/office/drawing/2014/main" id="{8E7F646B-0F5E-8EDA-F8F7-F30264A85AF0}"/>
                </a:ext>
              </a:extLst>
            </p:cNvPr>
            <p:cNvSpPr/>
            <p:nvPr/>
          </p:nvSpPr>
          <p:spPr>
            <a:xfrm>
              <a:off x="-31243" y="1894888"/>
              <a:ext cx="5537208" cy="3756441"/>
            </a:xfrm>
            <a:prstGeom prst="roundRect">
              <a:avLst/>
            </a:prstGeom>
            <a:solidFill>
              <a:srgbClr val="FFF5D5"/>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Giới thiệu ý nghĩa chủ đề: </a:t>
              </a:r>
              <a:r>
                <a:rPr lang="en-US" sz="4000">
                  <a:solidFill>
                    <a:srgbClr val="C00000"/>
                  </a:solidFill>
                  <a:latin typeface="Arial" panose="020B0604020202020204" pitchFamily="34" charset="0"/>
                  <a:cs typeface="Arial" panose="020B0604020202020204" pitchFamily="34" charset="0"/>
                </a:rPr>
                <a:t>Chủ đề 6 giúp học sinh:</a:t>
              </a:r>
            </a:p>
          </p:txBody>
        </p:sp>
        <p:pic>
          <p:nvPicPr>
            <p:cNvPr id="77" name="Picture 2">
              <a:extLst>
                <a:ext uri="{FF2B5EF4-FFF2-40B4-BE49-F238E27FC236}">
                  <a16:creationId xmlns:a16="http://schemas.microsoft.com/office/drawing/2014/main" id="{66F2F9EF-E38F-1032-C978-E37BA5E6FDF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18261" y="1280753"/>
              <a:ext cx="838200" cy="861700"/>
            </a:xfrm>
            <a:prstGeom prst="rect">
              <a:avLst/>
            </a:prstGeom>
          </p:spPr>
        </p:pic>
      </p:grpSp>
      <p:sp>
        <p:nvSpPr>
          <p:cNvPr id="78" name="Freeform 12">
            <a:extLst>
              <a:ext uri="{FF2B5EF4-FFF2-40B4-BE49-F238E27FC236}">
                <a16:creationId xmlns:a16="http://schemas.microsoft.com/office/drawing/2014/main" id="{F89C0E8B-5A0B-9E8D-6230-E2E6DC19F944}"/>
              </a:ext>
            </a:extLst>
          </p:cNvPr>
          <p:cNvSpPr/>
          <p:nvPr/>
        </p:nvSpPr>
        <p:spPr>
          <a:xfrm>
            <a:off x="1435893" y="5705057"/>
            <a:ext cx="5234450" cy="4607767"/>
          </a:xfrm>
          <a:custGeom>
            <a:avLst/>
            <a:gdLst/>
            <a:ahLst/>
            <a:cxnLst/>
            <a:rect l="l" t="t" r="r" b="b"/>
            <a:pathLst>
              <a:path w="4460581" h="3892871">
                <a:moveTo>
                  <a:pt x="0" y="0"/>
                </a:moveTo>
                <a:lnTo>
                  <a:pt x="4460582" y="0"/>
                </a:lnTo>
                <a:lnTo>
                  <a:pt x="4460582" y="3892871"/>
                </a:lnTo>
                <a:lnTo>
                  <a:pt x="0" y="38928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9" name="Rounded Rectangle 19">
            <a:extLst>
              <a:ext uri="{FF2B5EF4-FFF2-40B4-BE49-F238E27FC236}">
                <a16:creationId xmlns:a16="http://schemas.microsoft.com/office/drawing/2014/main" id="{1FDD1DA1-40C7-303D-4319-3312EF4EED9C}"/>
              </a:ext>
            </a:extLst>
          </p:cNvPr>
          <p:cNvSpPr/>
          <p:nvPr/>
        </p:nvSpPr>
        <p:spPr>
          <a:xfrm>
            <a:off x="8114734" y="4093875"/>
            <a:ext cx="8988817" cy="2241611"/>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a:latin typeface="Arial" panose="020B0604020202020204" pitchFamily="34" charset="0"/>
                <a:cs typeface="Arial" panose="020B0604020202020204" pitchFamily="34" charset="0"/>
              </a:rPr>
              <a:t>Hoàn thành mọi công việc được giao</a:t>
            </a:r>
            <a:endParaRPr lang="en-US" sz="3600" dirty="0">
              <a:solidFill>
                <a:schemeClr val="tx1"/>
              </a:solidFill>
              <a:latin typeface="Arial" panose="020B0604020202020204" pitchFamily="34" charset="0"/>
              <a:cs typeface="Arial" panose="020B0604020202020204" pitchFamily="34" charset="0"/>
            </a:endParaRPr>
          </a:p>
        </p:txBody>
      </p:sp>
      <p:sp>
        <p:nvSpPr>
          <p:cNvPr id="80" name="Rounded Rectangle 23">
            <a:extLst>
              <a:ext uri="{FF2B5EF4-FFF2-40B4-BE49-F238E27FC236}">
                <a16:creationId xmlns:a16="http://schemas.microsoft.com/office/drawing/2014/main" id="{3950A874-AED8-9FD5-55C0-87C263E058D5}"/>
              </a:ext>
            </a:extLst>
          </p:cNvPr>
          <p:cNvSpPr/>
          <p:nvPr/>
        </p:nvSpPr>
        <p:spPr>
          <a:xfrm>
            <a:off x="8114734" y="6999203"/>
            <a:ext cx="8989509" cy="2360879"/>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a:latin typeface="Arial" panose="020B0604020202020204" pitchFamily="34" charset="0"/>
                <a:cs typeface="Arial" panose="020B0604020202020204" pitchFamily="34" charset="0"/>
              </a:rPr>
              <a:t>Ý thức được trách nhiệm của mình</a:t>
            </a:r>
            <a:endParaRPr lang="en-US" sz="3600" dirty="0">
              <a:solidFill>
                <a:schemeClr val="tx1"/>
              </a:solidFill>
              <a:latin typeface="Arial" panose="020B0604020202020204" pitchFamily="34" charset="0"/>
              <a:cs typeface="Arial" panose="020B0604020202020204" pitchFamily="34" charset="0"/>
            </a:endParaRPr>
          </a:p>
        </p:txBody>
      </p:sp>
      <p:sp>
        <p:nvSpPr>
          <p:cNvPr id="81" name="Rounded Rectangle 19">
            <a:extLst>
              <a:ext uri="{FF2B5EF4-FFF2-40B4-BE49-F238E27FC236}">
                <a16:creationId xmlns:a16="http://schemas.microsoft.com/office/drawing/2014/main" id="{57B4D85E-A804-6C66-48C5-69946B945FA9}"/>
              </a:ext>
            </a:extLst>
          </p:cNvPr>
          <p:cNvSpPr/>
          <p:nvPr/>
        </p:nvSpPr>
        <p:spPr>
          <a:xfrm>
            <a:off x="8129975" y="1269068"/>
            <a:ext cx="8976154" cy="2161089"/>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a:latin typeface="Arial" panose="020B0604020202020204" pitchFamily="34" charset="0"/>
                <a:cs typeface="Arial" panose="020B0604020202020204" pitchFamily="34" charset="0"/>
              </a:rPr>
              <a:t>Biết hành xử đúng đắn, biết phân biệt phải trái, đối nhân xử thế</a:t>
            </a:r>
            <a:endParaRPr lang="en-US" sz="3600" dirty="0">
              <a:solidFill>
                <a:schemeClr val="tx1"/>
              </a:solidFill>
              <a:latin typeface="Arial" panose="020B0604020202020204" pitchFamily="34" charset="0"/>
              <a:cs typeface="Arial" panose="020B0604020202020204" pitchFamily="34" charset="0"/>
            </a:endParaRPr>
          </a:p>
        </p:txBody>
      </p:sp>
      <p:grpSp>
        <p:nvGrpSpPr>
          <p:cNvPr id="82" name="Group 81">
            <a:extLst>
              <a:ext uri="{FF2B5EF4-FFF2-40B4-BE49-F238E27FC236}">
                <a16:creationId xmlns:a16="http://schemas.microsoft.com/office/drawing/2014/main" id="{AF0936E5-37DA-AD53-1D44-F600A1609479}"/>
              </a:ext>
            </a:extLst>
          </p:cNvPr>
          <p:cNvGrpSpPr/>
          <p:nvPr/>
        </p:nvGrpSpPr>
        <p:grpSpPr>
          <a:xfrm rot="16200000">
            <a:off x="6326424" y="3523478"/>
            <a:ext cx="2947309" cy="659791"/>
            <a:chOff x="6498137" y="3625822"/>
            <a:chExt cx="558104" cy="973671"/>
          </a:xfrm>
        </p:grpSpPr>
        <p:cxnSp>
          <p:nvCxnSpPr>
            <p:cNvPr id="83" name="Straight Connector 82">
              <a:extLst>
                <a:ext uri="{FF2B5EF4-FFF2-40B4-BE49-F238E27FC236}">
                  <a16:creationId xmlns:a16="http://schemas.microsoft.com/office/drawing/2014/main" id="{584BDCA2-C1FC-85AD-F114-90507CE7BEF3}"/>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057DEA2-37F7-61D7-9D24-E0A84980C2D3}"/>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B199D65B-E318-F2D2-C353-1564C864156A}"/>
              </a:ext>
            </a:extLst>
          </p:cNvPr>
          <p:cNvGrpSpPr/>
          <p:nvPr/>
        </p:nvGrpSpPr>
        <p:grpSpPr>
          <a:xfrm rot="16200000" flipH="1">
            <a:off x="4914021" y="4935882"/>
            <a:ext cx="5772115" cy="659791"/>
            <a:chOff x="6498137" y="3625822"/>
            <a:chExt cx="558104" cy="973671"/>
          </a:xfrm>
        </p:grpSpPr>
        <p:cxnSp>
          <p:nvCxnSpPr>
            <p:cNvPr id="86" name="Straight Connector 85">
              <a:extLst>
                <a:ext uri="{FF2B5EF4-FFF2-40B4-BE49-F238E27FC236}">
                  <a16:creationId xmlns:a16="http://schemas.microsoft.com/office/drawing/2014/main" id="{308C8145-010B-A036-F215-91CC34933C95}"/>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9DC51B0-ECD2-9EDE-B68A-5A2CA4E5C4FA}"/>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4B22F1A8-5016-7E40-95B0-85841758396F}"/>
              </a:ext>
            </a:extLst>
          </p:cNvPr>
          <p:cNvGrpSpPr/>
          <p:nvPr/>
        </p:nvGrpSpPr>
        <p:grpSpPr>
          <a:xfrm rot="16200000">
            <a:off x="6499659" y="6659252"/>
            <a:ext cx="2585601" cy="644552"/>
            <a:chOff x="6498137" y="3625822"/>
            <a:chExt cx="558104" cy="973671"/>
          </a:xfrm>
        </p:grpSpPr>
        <p:cxnSp>
          <p:nvCxnSpPr>
            <p:cNvPr id="89" name="Straight Connector 88">
              <a:extLst>
                <a:ext uri="{FF2B5EF4-FFF2-40B4-BE49-F238E27FC236}">
                  <a16:creationId xmlns:a16="http://schemas.microsoft.com/office/drawing/2014/main" id="{862E95C8-E323-F2A5-2B31-DA83503A54D6}"/>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691E939-00A7-C7D7-DCC5-A2FB326C6DF4}"/>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79639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randombar(horizontal)">
                                      <p:cBhvr>
                                        <p:cTn id="10" dur="500"/>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wipe(left)">
                                      <p:cBhvr>
                                        <p:cTn id="15" dur="500"/>
                                        <p:tgtEl>
                                          <p:spTgt spid="85"/>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wipe(right)">
                                      <p:cBhvr>
                                        <p:cTn id="19" dur="500"/>
                                        <p:tgtEl>
                                          <p:spTgt spid="8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wipe(left)">
                                      <p:cBhvr>
                                        <p:cTn id="24" dur="500"/>
                                        <p:tgtEl>
                                          <p:spTgt spid="82"/>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wipe(right)">
                                      <p:cBhvr>
                                        <p:cTn id="28" dur="500"/>
                                        <p:tgtEl>
                                          <p:spTgt spid="7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wipe(left)">
                                      <p:cBhvr>
                                        <p:cTn id="33" dur="500"/>
                                        <p:tgtEl>
                                          <p:spTgt spid="88"/>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right)">
                                      <p:cBhvr>
                                        <p:cTn id="3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P spid="8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eform 60"/>
          <p:cNvSpPr/>
          <p:nvPr/>
        </p:nvSpPr>
        <p:spPr>
          <a:xfrm rot="4306895">
            <a:off x="16737979" y="24708"/>
            <a:ext cx="1642043" cy="1579626"/>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3">
            <a:extLst>
              <a:ext uri="{FF2B5EF4-FFF2-40B4-BE49-F238E27FC236}">
                <a16:creationId xmlns:a16="http://schemas.microsoft.com/office/drawing/2014/main" id="{B67B78AB-BFDD-086D-BE24-8D3877CC227D}"/>
              </a:ext>
            </a:extLst>
          </p:cNvPr>
          <p:cNvSpPr/>
          <p:nvPr/>
        </p:nvSpPr>
        <p:spPr>
          <a:xfrm>
            <a:off x="723900" y="2263639"/>
            <a:ext cx="16840199" cy="7238955"/>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137F3D74-3AC7-CABD-4B08-624CE809B9C7}"/>
              </a:ext>
            </a:extLst>
          </p:cNvPr>
          <p:cNvSpPr txBox="1"/>
          <p:nvPr/>
        </p:nvSpPr>
        <p:spPr>
          <a:xfrm>
            <a:off x="6550388" y="3123995"/>
            <a:ext cx="10362844" cy="551824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K</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hi mọi người trong cộng đồng cùng thực hiện hành vi văn minh, không chỉ giúp tránh những hành vi gây phiền toái hay mâu thuẫn, mà còn tạo ra một môi trường sống tốt đẹp, an toàn và hạnh phúc cho tất cả mọi người. </a:t>
            </a:r>
          </a:p>
        </p:txBody>
      </p:sp>
      <p:grpSp>
        <p:nvGrpSpPr>
          <p:cNvPr id="19" name="Group 18">
            <a:extLst>
              <a:ext uri="{FF2B5EF4-FFF2-40B4-BE49-F238E27FC236}">
                <a16:creationId xmlns:a16="http://schemas.microsoft.com/office/drawing/2014/main" id="{1895D8FC-04C0-E5CC-C71B-68474E913111}"/>
              </a:ext>
            </a:extLst>
          </p:cNvPr>
          <p:cNvGrpSpPr/>
          <p:nvPr/>
        </p:nvGrpSpPr>
        <p:grpSpPr>
          <a:xfrm>
            <a:off x="-1981209" y="502848"/>
            <a:ext cx="11582400" cy="1363710"/>
            <a:chOff x="3467284" y="414578"/>
            <a:chExt cx="11582400" cy="1363710"/>
          </a:xfrm>
        </p:grpSpPr>
        <p:grpSp>
          <p:nvGrpSpPr>
            <p:cNvPr id="20" name="Group 18">
              <a:extLst>
                <a:ext uri="{FF2B5EF4-FFF2-40B4-BE49-F238E27FC236}">
                  <a16:creationId xmlns:a16="http://schemas.microsoft.com/office/drawing/2014/main" id="{8625B306-DA6B-5C33-942A-0DC0C8695588}"/>
                </a:ext>
              </a:extLst>
            </p:cNvPr>
            <p:cNvGrpSpPr/>
            <p:nvPr/>
          </p:nvGrpSpPr>
          <p:grpSpPr>
            <a:xfrm>
              <a:off x="3467284" y="414578"/>
              <a:ext cx="11582400" cy="1363710"/>
              <a:chOff x="0" y="0"/>
              <a:chExt cx="3160916" cy="406400"/>
            </a:xfrm>
          </p:grpSpPr>
          <p:sp>
            <p:nvSpPr>
              <p:cNvPr id="22" name="Freeform 19">
                <a:extLst>
                  <a:ext uri="{FF2B5EF4-FFF2-40B4-BE49-F238E27FC236}">
                    <a16:creationId xmlns:a16="http://schemas.microsoft.com/office/drawing/2014/main" id="{B2922589-8C2F-0C15-AA11-C5952753C775}"/>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D3C5D6E-DB5E-9678-0807-784C1E8344B5}"/>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2B25C940-0A1C-6611-D8CB-D096C45AAA58}"/>
                </a:ext>
              </a:extLst>
            </p:cNvPr>
            <p:cNvSpPr txBox="1"/>
            <p:nvPr/>
          </p:nvSpPr>
          <p:spPr>
            <a:xfrm>
              <a:off x="5684450" y="612830"/>
              <a:ext cx="7148064" cy="954107"/>
            </a:xfrm>
            <a:prstGeom prst="rect">
              <a:avLst/>
            </a:prstGeom>
            <a:noFill/>
          </p:spPr>
          <p:txBody>
            <a:bodyPr wrap="square" rtlCol="0">
              <a:spAutoFit/>
            </a:bodyPr>
            <a:lstStyle/>
            <a:p>
              <a:pPr algn="ctr"/>
              <a:r>
                <a:rPr lang="en-US" sz="5600" b="1">
                  <a:solidFill>
                    <a:schemeClr val="bg1"/>
                  </a:solidFill>
                  <a:latin typeface="Arial" panose="020B0604020202020204" pitchFamily="34" charset="0"/>
                  <a:cs typeface="Arial" panose="020B0604020202020204" pitchFamily="34" charset="0"/>
                </a:rPr>
                <a:t>KẾT LUẬN</a:t>
              </a:r>
              <a:endParaRPr lang="en-US" sz="5600" b="1" dirty="0">
                <a:solidFill>
                  <a:schemeClr val="bg1"/>
                </a:solidFill>
                <a:latin typeface="Arial" panose="020B0604020202020204" pitchFamily="34" charset="0"/>
                <a:cs typeface="Arial" panose="020B0604020202020204" pitchFamily="34" charset="0"/>
              </a:endParaRPr>
            </a:p>
          </p:txBody>
        </p:sp>
      </p:grpSp>
      <p:pic>
        <p:nvPicPr>
          <p:cNvPr id="24" name="Picture 23" descr="Icon&#10;&#10;Description automatically generated">
            <a:extLst>
              <a:ext uri="{FF2B5EF4-FFF2-40B4-BE49-F238E27FC236}">
                <a16:creationId xmlns:a16="http://schemas.microsoft.com/office/drawing/2014/main" id="{7435460A-59B5-47D9-137F-0F460AA720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80205" y="8561773"/>
            <a:ext cx="1547504" cy="1547504"/>
          </a:xfrm>
          <a:prstGeom prst="rect">
            <a:avLst/>
          </a:prstGeom>
        </p:spPr>
      </p:pic>
      <p:grpSp>
        <p:nvGrpSpPr>
          <p:cNvPr id="27" name="Group 26">
            <a:extLst>
              <a:ext uri="{FF2B5EF4-FFF2-40B4-BE49-F238E27FC236}">
                <a16:creationId xmlns:a16="http://schemas.microsoft.com/office/drawing/2014/main" id="{DB547B5C-8212-C6B6-EE53-584697BD683A}"/>
              </a:ext>
            </a:extLst>
          </p:cNvPr>
          <p:cNvGrpSpPr/>
          <p:nvPr/>
        </p:nvGrpSpPr>
        <p:grpSpPr>
          <a:xfrm>
            <a:off x="1720453" y="4047549"/>
            <a:ext cx="4179075" cy="3671134"/>
            <a:chOff x="1720453" y="4047549"/>
            <a:chExt cx="4179075" cy="3671134"/>
          </a:xfrm>
        </p:grpSpPr>
        <p:grpSp>
          <p:nvGrpSpPr>
            <p:cNvPr id="28" name="Group 8">
              <a:extLst>
                <a:ext uri="{FF2B5EF4-FFF2-40B4-BE49-F238E27FC236}">
                  <a16:creationId xmlns:a16="http://schemas.microsoft.com/office/drawing/2014/main" id="{29F16EED-E0C0-F0FE-D934-6A0B87638AB0}"/>
                </a:ext>
              </a:extLst>
            </p:cNvPr>
            <p:cNvGrpSpPr/>
            <p:nvPr/>
          </p:nvGrpSpPr>
          <p:grpSpPr>
            <a:xfrm>
              <a:off x="1720457" y="4047549"/>
              <a:ext cx="4179071" cy="3671134"/>
              <a:chOff x="0" y="0"/>
              <a:chExt cx="1100661" cy="893945"/>
            </a:xfrm>
          </p:grpSpPr>
          <p:sp>
            <p:nvSpPr>
              <p:cNvPr id="30" name="Freeform 9">
                <a:extLst>
                  <a:ext uri="{FF2B5EF4-FFF2-40B4-BE49-F238E27FC236}">
                    <a16:creationId xmlns:a16="http://schemas.microsoft.com/office/drawing/2014/main" id="{D909E0D5-C36D-958C-F7E1-B6DEA936DE3E}"/>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31" name="TextBox 10">
                <a:extLst>
                  <a:ext uri="{FF2B5EF4-FFF2-40B4-BE49-F238E27FC236}">
                    <a16:creationId xmlns:a16="http://schemas.microsoft.com/office/drawing/2014/main" id="{46360B1A-1FFB-AEAF-9032-F0AE2BB86184}"/>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9" name="Picture 28" descr="A group of people in a circle&#10;&#10;Description automatically generated">
              <a:extLst>
                <a:ext uri="{FF2B5EF4-FFF2-40B4-BE49-F238E27FC236}">
                  <a16:creationId xmlns:a16="http://schemas.microsoft.com/office/drawing/2014/main" id="{DF26C5DF-3538-888C-C5A9-30ACD32207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0453" y="4134439"/>
              <a:ext cx="4179072" cy="3261895"/>
            </a:xfrm>
            <a:prstGeom prst="rect">
              <a:avLst/>
            </a:prstGeom>
          </p:spPr>
        </p:pic>
      </p:grpSp>
      <p:sp>
        <p:nvSpPr>
          <p:cNvPr id="59" name="Freeform 59"/>
          <p:cNvSpPr/>
          <p:nvPr/>
        </p:nvSpPr>
        <p:spPr>
          <a:xfrm rot="-646527">
            <a:off x="6105" y="8484699"/>
            <a:ext cx="1536038" cy="1798110"/>
          </a:xfrm>
          <a:custGeom>
            <a:avLst/>
            <a:gdLst/>
            <a:ahLst/>
            <a:cxnLst/>
            <a:rect l="l" t="t" r="r" b="b"/>
            <a:pathLst>
              <a:path w="2282840" h="2253785">
                <a:moveTo>
                  <a:pt x="0" y="0"/>
                </a:moveTo>
                <a:lnTo>
                  <a:pt x="2282840" y="0"/>
                </a:lnTo>
                <a:lnTo>
                  <a:pt x="2282840" y="2253786"/>
                </a:lnTo>
                <a:lnTo>
                  <a:pt x="0" y="2253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028510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wipe(left)">
                                      <p:cBhvr>
                                        <p:cTn id="18"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eform 60"/>
          <p:cNvSpPr/>
          <p:nvPr/>
        </p:nvSpPr>
        <p:spPr>
          <a:xfrm rot="4306895">
            <a:off x="16737979" y="24708"/>
            <a:ext cx="1642043" cy="1579626"/>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3">
            <a:extLst>
              <a:ext uri="{FF2B5EF4-FFF2-40B4-BE49-F238E27FC236}">
                <a16:creationId xmlns:a16="http://schemas.microsoft.com/office/drawing/2014/main" id="{B67B78AB-BFDD-086D-BE24-8D3877CC227D}"/>
              </a:ext>
            </a:extLst>
          </p:cNvPr>
          <p:cNvSpPr/>
          <p:nvPr/>
        </p:nvSpPr>
        <p:spPr>
          <a:xfrm>
            <a:off x="723900" y="2263639"/>
            <a:ext cx="16840199" cy="7238955"/>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137F3D74-3AC7-CABD-4B08-624CE809B9C7}"/>
              </a:ext>
            </a:extLst>
          </p:cNvPr>
          <p:cNvSpPr txBox="1"/>
          <p:nvPr/>
        </p:nvSpPr>
        <p:spPr>
          <a:xfrm>
            <a:off x="6550388" y="2662330"/>
            <a:ext cx="10362844" cy="644157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Hành vi văn minh cũng góp phần vào việc tôn trọng và bảo vệ môi trường, thể hiện sự tình cảm và sự quan tâm đến sự phát triển bền vững của xã hội.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Vì vậy, cần khuyến khích và gợi mở ý thức cho mọi người về hành vi văn minh, giúp xây dựng một cộng đồng văn minh.</a:t>
            </a:r>
          </a:p>
        </p:txBody>
      </p:sp>
      <p:grpSp>
        <p:nvGrpSpPr>
          <p:cNvPr id="19" name="Group 18">
            <a:extLst>
              <a:ext uri="{FF2B5EF4-FFF2-40B4-BE49-F238E27FC236}">
                <a16:creationId xmlns:a16="http://schemas.microsoft.com/office/drawing/2014/main" id="{1895D8FC-04C0-E5CC-C71B-68474E913111}"/>
              </a:ext>
            </a:extLst>
          </p:cNvPr>
          <p:cNvGrpSpPr/>
          <p:nvPr/>
        </p:nvGrpSpPr>
        <p:grpSpPr>
          <a:xfrm>
            <a:off x="-1981209" y="502848"/>
            <a:ext cx="11582400" cy="1363710"/>
            <a:chOff x="3467284" y="414578"/>
            <a:chExt cx="11582400" cy="1363710"/>
          </a:xfrm>
        </p:grpSpPr>
        <p:grpSp>
          <p:nvGrpSpPr>
            <p:cNvPr id="20" name="Group 18">
              <a:extLst>
                <a:ext uri="{FF2B5EF4-FFF2-40B4-BE49-F238E27FC236}">
                  <a16:creationId xmlns:a16="http://schemas.microsoft.com/office/drawing/2014/main" id="{8625B306-DA6B-5C33-942A-0DC0C8695588}"/>
                </a:ext>
              </a:extLst>
            </p:cNvPr>
            <p:cNvGrpSpPr/>
            <p:nvPr/>
          </p:nvGrpSpPr>
          <p:grpSpPr>
            <a:xfrm>
              <a:off x="3467284" y="414578"/>
              <a:ext cx="11582400" cy="1363710"/>
              <a:chOff x="0" y="0"/>
              <a:chExt cx="3160916" cy="406400"/>
            </a:xfrm>
          </p:grpSpPr>
          <p:sp>
            <p:nvSpPr>
              <p:cNvPr id="22" name="Freeform 19">
                <a:extLst>
                  <a:ext uri="{FF2B5EF4-FFF2-40B4-BE49-F238E27FC236}">
                    <a16:creationId xmlns:a16="http://schemas.microsoft.com/office/drawing/2014/main" id="{B2922589-8C2F-0C15-AA11-C5952753C775}"/>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D3C5D6E-DB5E-9678-0807-784C1E8344B5}"/>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id="{2B25C940-0A1C-6611-D8CB-D096C45AAA58}"/>
                </a:ext>
              </a:extLst>
            </p:cNvPr>
            <p:cNvSpPr txBox="1"/>
            <p:nvPr/>
          </p:nvSpPr>
          <p:spPr>
            <a:xfrm>
              <a:off x="5684450" y="612830"/>
              <a:ext cx="7148064" cy="954107"/>
            </a:xfrm>
            <a:prstGeom prst="rect">
              <a:avLst/>
            </a:prstGeom>
            <a:noFill/>
          </p:spPr>
          <p:txBody>
            <a:bodyPr wrap="square" rtlCol="0">
              <a:spAutoFit/>
            </a:bodyPr>
            <a:lstStyle/>
            <a:p>
              <a:pPr algn="ctr"/>
              <a:r>
                <a:rPr lang="en-US" sz="5600" b="1">
                  <a:solidFill>
                    <a:schemeClr val="bg1"/>
                  </a:solidFill>
                  <a:latin typeface="Arial" panose="020B0604020202020204" pitchFamily="34" charset="0"/>
                  <a:cs typeface="Arial" panose="020B0604020202020204" pitchFamily="34" charset="0"/>
                </a:rPr>
                <a:t>KẾT LUẬN</a:t>
              </a:r>
              <a:endParaRPr lang="en-US" sz="5600" b="1" dirty="0">
                <a:solidFill>
                  <a:schemeClr val="bg1"/>
                </a:solidFill>
                <a:latin typeface="Arial" panose="020B0604020202020204" pitchFamily="34" charset="0"/>
                <a:cs typeface="Arial" panose="020B0604020202020204" pitchFamily="34" charset="0"/>
              </a:endParaRPr>
            </a:p>
          </p:txBody>
        </p:sp>
      </p:grpSp>
      <p:pic>
        <p:nvPicPr>
          <p:cNvPr id="24" name="Picture 23" descr="Icon&#10;&#10;Description automatically generated">
            <a:extLst>
              <a:ext uri="{FF2B5EF4-FFF2-40B4-BE49-F238E27FC236}">
                <a16:creationId xmlns:a16="http://schemas.microsoft.com/office/drawing/2014/main" id="{7435460A-59B5-47D9-137F-0F460AA720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80205" y="8561773"/>
            <a:ext cx="1547504" cy="1547504"/>
          </a:xfrm>
          <a:prstGeom prst="rect">
            <a:avLst/>
          </a:prstGeom>
        </p:spPr>
      </p:pic>
      <p:grpSp>
        <p:nvGrpSpPr>
          <p:cNvPr id="27" name="Group 26">
            <a:extLst>
              <a:ext uri="{FF2B5EF4-FFF2-40B4-BE49-F238E27FC236}">
                <a16:creationId xmlns:a16="http://schemas.microsoft.com/office/drawing/2014/main" id="{DB547B5C-8212-C6B6-EE53-584697BD683A}"/>
              </a:ext>
            </a:extLst>
          </p:cNvPr>
          <p:cNvGrpSpPr/>
          <p:nvPr/>
        </p:nvGrpSpPr>
        <p:grpSpPr>
          <a:xfrm>
            <a:off x="1720453" y="4047549"/>
            <a:ext cx="4179075" cy="3671134"/>
            <a:chOff x="1720453" y="4047549"/>
            <a:chExt cx="4179075" cy="3671134"/>
          </a:xfrm>
        </p:grpSpPr>
        <p:grpSp>
          <p:nvGrpSpPr>
            <p:cNvPr id="28" name="Group 8">
              <a:extLst>
                <a:ext uri="{FF2B5EF4-FFF2-40B4-BE49-F238E27FC236}">
                  <a16:creationId xmlns:a16="http://schemas.microsoft.com/office/drawing/2014/main" id="{29F16EED-E0C0-F0FE-D934-6A0B87638AB0}"/>
                </a:ext>
              </a:extLst>
            </p:cNvPr>
            <p:cNvGrpSpPr/>
            <p:nvPr/>
          </p:nvGrpSpPr>
          <p:grpSpPr>
            <a:xfrm>
              <a:off x="1720457" y="4047549"/>
              <a:ext cx="4179071" cy="3671134"/>
              <a:chOff x="0" y="0"/>
              <a:chExt cx="1100661" cy="893945"/>
            </a:xfrm>
          </p:grpSpPr>
          <p:sp>
            <p:nvSpPr>
              <p:cNvPr id="30" name="Freeform 9">
                <a:extLst>
                  <a:ext uri="{FF2B5EF4-FFF2-40B4-BE49-F238E27FC236}">
                    <a16:creationId xmlns:a16="http://schemas.microsoft.com/office/drawing/2014/main" id="{D909E0D5-C36D-958C-F7E1-B6DEA936DE3E}"/>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31" name="TextBox 10">
                <a:extLst>
                  <a:ext uri="{FF2B5EF4-FFF2-40B4-BE49-F238E27FC236}">
                    <a16:creationId xmlns:a16="http://schemas.microsoft.com/office/drawing/2014/main" id="{46360B1A-1FFB-AEAF-9032-F0AE2BB86184}"/>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9" name="Picture 28" descr="A group of people in a circle&#10;&#10;Description automatically generated">
              <a:extLst>
                <a:ext uri="{FF2B5EF4-FFF2-40B4-BE49-F238E27FC236}">
                  <a16:creationId xmlns:a16="http://schemas.microsoft.com/office/drawing/2014/main" id="{DF26C5DF-3538-888C-C5A9-30ACD32207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0453" y="4134439"/>
              <a:ext cx="4179072" cy="3261895"/>
            </a:xfrm>
            <a:prstGeom prst="rect">
              <a:avLst/>
            </a:prstGeom>
          </p:spPr>
        </p:pic>
      </p:grpSp>
      <p:sp>
        <p:nvSpPr>
          <p:cNvPr id="59" name="Freeform 59"/>
          <p:cNvSpPr/>
          <p:nvPr/>
        </p:nvSpPr>
        <p:spPr>
          <a:xfrm rot="-646527">
            <a:off x="6105" y="8484699"/>
            <a:ext cx="1536038" cy="1798110"/>
          </a:xfrm>
          <a:custGeom>
            <a:avLst/>
            <a:gdLst/>
            <a:ahLst/>
            <a:cxnLst/>
            <a:rect l="l" t="t" r="r" b="b"/>
            <a:pathLst>
              <a:path w="2282840" h="2253785">
                <a:moveTo>
                  <a:pt x="0" y="0"/>
                </a:moveTo>
                <a:lnTo>
                  <a:pt x="2282840" y="0"/>
                </a:lnTo>
                <a:lnTo>
                  <a:pt x="2282840" y="2253786"/>
                </a:lnTo>
                <a:lnTo>
                  <a:pt x="0" y="22537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60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wipe(left)">
                                      <p:cBhvr>
                                        <p:cTn id="11"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4"/>
          <p:cNvSpPr/>
          <p:nvPr/>
        </p:nvSpPr>
        <p:spPr>
          <a:xfrm rot="6406531">
            <a:off x="36757" y="-297445"/>
            <a:ext cx="870646" cy="1515846"/>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32"/>
          <p:cNvSpPr/>
          <p:nvPr/>
        </p:nvSpPr>
        <p:spPr>
          <a:xfrm rot="4306895">
            <a:off x="17157553" y="282694"/>
            <a:ext cx="1017519" cy="974088"/>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D55580C8-5C1A-8CFA-1619-DF03508C60BE}"/>
              </a:ext>
            </a:extLst>
          </p:cNvPr>
          <p:cNvSpPr/>
          <p:nvPr/>
        </p:nvSpPr>
        <p:spPr>
          <a:xfrm>
            <a:off x="653981" y="1568046"/>
            <a:ext cx="16687800" cy="5595186"/>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en-US" sz="4000">
                <a:latin typeface="Arial" panose="020B0604020202020204" pitchFamily="34" charset="0"/>
                <a:ea typeface="Calibri" panose="020F0502020204030204" pitchFamily="34" charset="0"/>
                <a:cs typeface="Arial" panose="020B0604020202020204" pitchFamily="34" charset="0"/>
              </a:rPr>
              <a:t>T</a:t>
            </a:r>
            <a:r>
              <a:rPr lang="vi-VN" sz="4000">
                <a:latin typeface="Arial" panose="020B0604020202020204" pitchFamily="34" charset="0"/>
                <a:ea typeface="Calibri" panose="020F0502020204030204" pitchFamily="34" charset="0"/>
                <a:cs typeface="Arial" panose="020B0604020202020204" pitchFamily="34" charset="0"/>
              </a:rPr>
              <a:t>rong xã hội, khi tất cả mọi người đều có ý thức thực hiện những hành vi văn minh thì chúng ta sẽ có một cuộc sống văn minh. Ngược lại, chỉ cần một người thiếu ý thức trong hành động ở những không gian chung, nơi công cộng sẽ gây ảnh hưởng lớn đến cộng đồng.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Vì vậy, thực hiện hành vi văn minh nơi công cộng và nhắc nhở mọi người cùng thực hiện là trách nhiệm của tất cả chúng ta.</a:t>
            </a:r>
          </a:p>
        </p:txBody>
      </p:sp>
      <p:sp>
        <p:nvSpPr>
          <p:cNvPr id="19" name="TextBox 18">
            <a:extLst>
              <a:ext uri="{FF2B5EF4-FFF2-40B4-BE49-F238E27FC236}">
                <a16:creationId xmlns:a16="http://schemas.microsoft.com/office/drawing/2014/main" id="{1458E4DD-C0D9-B730-0794-3C024D1086A7}"/>
              </a:ext>
            </a:extLst>
          </p:cNvPr>
          <p:cNvSpPr txBox="1"/>
          <p:nvPr/>
        </p:nvSpPr>
        <p:spPr>
          <a:xfrm>
            <a:off x="4682861" y="753409"/>
            <a:ext cx="8922277" cy="954107"/>
          </a:xfrm>
          <a:prstGeom prst="rect">
            <a:avLst/>
          </a:prstGeom>
          <a:noFill/>
        </p:spPr>
        <p:txBody>
          <a:bodyPr wrap="square">
            <a:spAutoFit/>
          </a:bodyPr>
          <a:lstStyle/>
          <a:p>
            <a:pPr marL="0" marR="0" algn="ctr">
              <a:spcBef>
                <a:spcPts val="0"/>
              </a:spcBef>
              <a:spcAft>
                <a:spcPts val="0"/>
              </a:spcAft>
            </a:pPr>
            <a:r>
              <a:rPr lang="en-US" sz="5600" b="1">
                <a:solidFill>
                  <a:srgbClr val="C00000"/>
                </a:solidFill>
                <a:latin typeface="Arial" panose="020B0604020202020204" pitchFamily="34" charset="0"/>
                <a:ea typeface="Calibri" panose="020F0502020204030204" pitchFamily="34" charset="0"/>
                <a:cs typeface="Arial" panose="020B0604020202020204" pitchFamily="34" charset="0"/>
              </a:rPr>
              <a:t>TỔNG KẾT HOẠT ĐỘNG</a:t>
            </a:r>
            <a:endParaRPr lang="en-US" sz="56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Freeform 18">
            <a:extLst>
              <a:ext uri="{FF2B5EF4-FFF2-40B4-BE49-F238E27FC236}">
                <a16:creationId xmlns:a16="http://schemas.microsoft.com/office/drawing/2014/main" id="{09F8302C-F49B-370F-4A5D-D3AAF63F88EE}"/>
              </a:ext>
            </a:extLst>
          </p:cNvPr>
          <p:cNvSpPr/>
          <p:nvPr/>
        </p:nvSpPr>
        <p:spPr>
          <a:xfrm>
            <a:off x="0" y="9342681"/>
            <a:ext cx="792969" cy="811222"/>
          </a:xfrm>
          <a:custGeom>
            <a:avLst/>
            <a:gdLst/>
            <a:ahLst/>
            <a:cxnLst/>
            <a:rect l="l" t="t" r="r" b="b"/>
            <a:pathLst>
              <a:path w="792969" h="811222">
                <a:moveTo>
                  <a:pt x="0" y="0"/>
                </a:moveTo>
                <a:lnTo>
                  <a:pt x="792970" y="0"/>
                </a:lnTo>
                <a:lnTo>
                  <a:pt x="792970" y="811222"/>
                </a:lnTo>
                <a:lnTo>
                  <a:pt x="0" y="811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2" name="Picture 21" descr="A group of people with speech bubbles&#10;&#10;Description automatically generated">
            <a:extLst>
              <a:ext uri="{FF2B5EF4-FFF2-40B4-BE49-F238E27FC236}">
                <a16:creationId xmlns:a16="http://schemas.microsoft.com/office/drawing/2014/main" id="{9D5BBF20-5DC0-1F14-15CC-075D2630B0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5681" y="6946280"/>
            <a:ext cx="4724400" cy="3545347"/>
          </a:xfrm>
          <a:prstGeom prst="rect">
            <a:avLst/>
          </a:prstGeom>
        </p:spPr>
      </p:pic>
    </p:spTree>
    <p:extLst>
      <p:ext uri="{BB962C8B-B14F-4D97-AF65-F5344CB8AC3E}">
        <p14:creationId xmlns:p14="http://schemas.microsoft.com/office/powerpoint/2010/main" val="260436449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500"/>
                                        <p:tgtEl>
                                          <p:spTgt spid="18">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Effect transition="in" filter="wipe(left)">
                                      <p:cBhvr>
                                        <p:cTn id="19"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4"/>
          <p:cNvSpPr/>
          <p:nvPr/>
        </p:nvSpPr>
        <p:spPr>
          <a:xfrm rot="6406531">
            <a:off x="36757" y="-297445"/>
            <a:ext cx="870646" cy="1515846"/>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32"/>
          <p:cNvSpPr/>
          <p:nvPr/>
        </p:nvSpPr>
        <p:spPr>
          <a:xfrm rot="4306895">
            <a:off x="17157553" y="282694"/>
            <a:ext cx="1017519" cy="974088"/>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D55580C8-5C1A-8CFA-1619-DF03508C60BE}"/>
              </a:ext>
            </a:extLst>
          </p:cNvPr>
          <p:cNvSpPr/>
          <p:nvPr/>
        </p:nvSpPr>
        <p:spPr>
          <a:xfrm>
            <a:off x="1203289" y="1707516"/>
            <a:ext cx="15881419" cy="5672130"/>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Việc thực hiện hành vi văn minh nơi công cộng cần tạo thành thói quen, sự tự giác trong ý thức của mỗi người, trong hành động hằng ngày. Khi mỗi người làm tốt điều đó sẽ là tấm gương cho những thế hệ sau.</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Việc nhắc nhở người khác thực hiện hành vi văn minh nơi công cộng cần lịch sự, nhã nhặn, văn minh</a:t>
            </a:r>
            <a:r>
              <a:rPr lang="en-US" sz="4000">
                <a:latin typeface="Arial" panose="020B0604020202020204" pitchFamily="34" charset="0"/>
                <a:ea typeface="Calibri" panose="020F0502020204030204" pitchFamily="34" charset="0"/>
                <a:cs typeface="Arial" panose="020B0604020202020204" pitchFamily="34" charset="0"/>
              </a:rPr>
              <a:t>.</a:t>
            </a:r>
            <a:endParaRPr lang="vi-VN" sz="4000">
              <a:latin typeface="Arial" panose="020B0604020202020204" pitchFamily="34" charset="0"/>
              <a:ea typeface="Calibri" panose="020F050202020403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458E4DD-C0D9-B730-0794-3C024D1086A7}"/>
              </a:ext>
            </a:extLst>
          </p:cNvPr>
          <p:cNvSpPr txBox="1"/>
          <p:nvPr/>
        </p:nvSpPr>
        <p:spPr>
          <a:xfrm>
            <a:off x="4682861" y="753409"/>
            <a:ext cx="8922277" cy="954107"/>
          </a:xfrm>
          <a:prstGeom prst="rect">
            <a:avLst/>
          </a:prstGeom>
          <a:noFill/>
        </p:spPr>
        <p:txBody>
          <a:bodyPr wrap="square">
            <a:spAutoFit/>
          </a:bodyPr>
          <a:lstStyle/>
          <a:p>
            <a:pPr marL="0" marR="0" algn="ctr">
              <a:spcBef>
                <a:spcPts val="0"/>
              </a:spcBef>
              <a:spcAft>
                <a:spcPts val="0"/>
              </a:spcAft>
            </a:pPr>
            <a:r>
              <a:rPr lang="en-US" sz="5600" b="1">
                <a:solidFill>
                  <a:srgbClr val="C00000"/>
                </a:solidFill>
                <a:latin typeface="Arial" panose="020B0604020202020204" pitchFamily="34" charset="0"/>
                <a:ea typeface="Calibri" panose="020F0502020204030204" pitchFamily="34" charset="0"/>
                <a:cs typeface="Arial" panose="020B0604020202020204" pitchFamily="34" charset="0"/>
              </a:rPr>
              <a:t>TỔNG KẾT HOẠT ĐỘNG</a:t>
            </a:r>
            <a:endParaRPr lang="en-US" sz="56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Freeform 18">
            <a:extLst>
              <a:ext uri="{FF2B5EF4-FFF2-40B4-BE49-F238E27FC236}">
                <a16:creationId xmlns:a16="http://schemas.microsoft.com/office/drawing/2014/main" id="{09F8302C-F49B-370F-4A5D-D3AAF63F88EE}"/>
              </a:ext>
            </a:extLst>
          </p:cNvPr>
          <p:cNvSpPr/>
          <p:nvPr/>
        </p:nvSpPr>
        <p:spPr>
          <a:xfrm>
            <a:off x="0" y="9342681"/>
            <a:ext cx="792969" cy="811222"/>
          </a:xfrm>
          <a:custGeom>
            <a:avLst/>
            <a:gdLst/>
            <a:ahLst/>
            <a:cxnLst/>
            <a:rect l="l" t="t" r="r" b="b"/>
            <a:pathLst>
              <a:path w="792969" h="811222">
                <a:moveTo>
                  <a:pt x="0" y="0"/>
                </a:moveTo>
                <a:lnTo>
                  <a:pt x="792970" y="0"/>
                </a:lnTo>
                <a:lnTo>
                  <a:pt x="792970" y="811222"/>
                </a:lnTo>
                <a:lnTo>
                  <a:pt x="0" y="811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2" name="Picture 21" descr="A group of people with speech bubbles&#10;&#10;Description automatically generated">
            <a:extLst>
              <a:ext uri="{FF2B5EF4-FFF2-40B4-BE49-F238E27FC236}">
                <a16:creationId xmlns:a16="http://schemas.microsoft.com/office/drawing/2014/main" id="{9D5BBF20-5DC0-1F14-15CC-075D2630B0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5681" y="6946280"/>
            <a:ext cx="4724400" cy="3545347"/>
          </a:xfrm>
          <a:prstGeom prst="rect">
            <a:avLst/>
          </a:prstGeom>
        </p:spPr>
      </p:pic>
    </p:spTree>
    <p:extLst>
      <p:ext uri="{BB962C8B-B14F-4D97-AF65-F5344CB8AC3E}">
        <p14:creationId xmlns:p14="http://schemas.microsoft.com/office/powerpoint/2010/main" val="174336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wipe(left)">
                                      <p:cBhvr>
                                        <p:cTn id="11"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68" y="1028700"/>
            <a:ext cx="16230600" cy="8229600"/>
            <a:chOff x="0" y="0"/>
            <a:chExt cx="21083246" cy="10690097"/>
          </a:xfrm>
        </p:grpSpPr>
        <p:sp>
          <p:nvSpPr>
            <p:cNvPr id="3" name="Freeform 3"/>
            <p:cNvSpPr/>
            <p:nvPr/>
          </p:nvSpPr>
          <p:spPr>
            <a:xfrm>
              <a:off x="31750" y="31750"/>
              <a:ext cx="21019746" cy="10626596"/>
            </a:xfrm>
            <a:custGeom>
              <a:avLst/>
              <a:gdLst/>
              <a:ahLst/>
              <a:cxnLst/>
              <a:rect l="l" t="t" r="r" b="b"/>
              <a:pathLst>
                <a:path w="21019746" h="1062659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4"/>
            <p:cNvSpPr/>
            <p:nvPr/>
          </p:nvSpPr>
          <p:spPr>
            <a:xfrm>
              <a:off x="0" y="0"/>
              <a:ext cx="21083246" cy="10690096"/>
            </a:xfrm>
            <a:custGeom>
              <a:avLst/>
              <a:gdLst/>
              <a:ahLst/>
              <a:cxnLst/>
              <a:rect l="l" t="t" r="r" b="b"/>
              <a:pathLst>
                <a:path w="21083246" h="1069009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1919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1" name="Freeform 51"/>
          <p:cNvSpPr/>
          <p:nvPr/>
        </p:nvSpPr>
        <p:spPr>
          <a:xfrm rot="-2890985">
            <a:off x="17223497" y="8719017"/>
            <a:ext cx="405239" cy="1414288"/>
          </a:xfrm>
          <a:custGeom>
            <a:avLst/>
            <a:gdLst/>
            <a:ahLst/>
            <a:cxnLst/>
            <a:rect l="l" t="t" r="r" b="b"/>
            <a:pathLst>
              <a:path w="881519" h="2376644">
                <a:moveTo>
                  <a:pt x="0" y="0"/>
                </a:moveTo>
                <a:lnTo>
                  <a:pt x="881519" y="0"/>
                </a:lnTo>
                <a:lnTo>
                  <a:pt x="881519" y="2376645"/>
                </a:lnTo>
                <a:lnTo>
                  <a:pt x="0" y="23766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56" name="Group 56"/>
          <p:cNvGrpSpPr/>
          <p:nvPr/>
        </p:nvGrpSpPr>
        <p:grpSpPr>
          <a:xfrm>
            <a:off x="15260207" y="-1985813"/>
            <a:ext cx="2064546" cy="4497188"/>
            <a:chOff x="0" y="0"/>
            <a:chExt cx="3274223" cy="7492630"/>
          </a:xfrm>
        </p:grpSpPr>
        <p:sp>
          <p:nvSpPr>
            <p:cNvPr id="57" name="AutoShape 57"/>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8" name="Freeform 58"/>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Freeform 59"/>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0" name="Freeform 60"/>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0" name="Freeform 50"/>
          <p:cNvSpPr/>
          <p:nvPr/>
        </p:nvSpPr>
        <p:spPr>
          <a:xfrm rot="2616472">
            <a:off x="-127981" y="8495733"/>
            <a:ext cx="1856160" cy="1476248"/>
          </a:xfrm>
          <a:custGeom>
            <a:avLst/>
            <a:gdLst/>
            <a:ahLst/>
            <a:cxnLst/>
            <a:rect l="l" t="t" r="r" b="b"/>
            <a:pathLst>
              <a:path w="2464445" h="1653419">
                <a:moveTo>
                  <a:pt x="0" y="0"/>
                </a:moveTo>
                <a:lnTo>
                  <a:pt x="2464446" y="0"/>
                </a:lnTo>
                <a:lnTo>
                  <a:pt x="2464446" y="1653419"/>
                </a:lnTo>
                <a:lnTo>
                  <a:pt x="0" y="16534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64" name="Group 56">
            <a:extLst>
              <a:ext uri="{FF2B5EF4-FFF2-40B4-BE49-F238E27FC236}">
                <a16:creationId xmlns:a16="http://schemas.microsoft.com/office/drawing/2014/main" id="{58280A67-F263-32E0-A1DB-B870314EB3AE}"/>
              </a:ext>
            </a:extLst>
          </p:cNvPr>
          <p:cNvGrpSpPr/>
          <p:nvPr/>
        </p:nvGrpSpPr>
        <p:grpSpPr>
          <a:xfrm>
            <a:off x="1053074" y="-1985813"/>
            <a:ext cx="2064546" cy="4497188"/>
            <a:chOff x="0" y="0"/>
            <a:chExt cx="3274223" cy="7492630"/>
          </a:xfrm>
        </p:grpSpPr>
        <p:sp>
          <p:nvSpPr>
            <p:cNvPr id="65" name="AutoShape 57">
              <a:extLst>
                <a:ext uri="{FF2B5EF4-FFF2-40B4-BE49-F238E27FC236}">
                  <a16:creationId xmlns:a16="http://schemas.microsoft.com/office/drawing/2014/main" id="{77AC4507-DCCB-DC74-C90C-E2ED70653F08}"/>
                </a:ext>
              </a:extLst>
            </p:cNvPr>
            <p:cNvSpPr/>
            <p:nvPr/>
          </p:nvSpPr>
          <p:spPr>
            <a:xfrm>
              <a:off x="1679953" y="0"/>
              <a:ext cx="0" cy="5289017"/>
            </a:xfrm>
            <a:prstGeom prst="line">
              <a:avLst/>
            </a:prstGeom>
            <a:ln w="76200"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6" name="Freeform 58">
              <a:extLst>
                <a:ext uri="{FF2B5EF4-FFF2-40B4-BE49-F238E27FC236}">
                  <a16:creationId xmlns:a16="http://schemas.microsoft.com/office/drawing/2014/main" id="{8673987C-7B1E-6D5A-810B-4B59F2BEE7E5}"/>
                </a:ext>
              </a:extLst>
            </p:cNvPr>
            <p:cNvSpPr/>
            <p:nvPr/>
          </p:nvSpPr>
          <p:spPr>
            <a:xfrm rot="-10800000">
              <a:off x="793169" y="5029769"/>
              <a:ext cx="1688179" cy="2462861"/>
            </a:xfrm>
            <a:custGeom>
              <a:avLst/>
              <a:gdLst/>
              <a:ahLst/>
              <a:cxnLst/>
              <a:rect l="l" t="t" r="r" b="b"/>
              <a:pathLst>
                <a:path w="1688179" h="2462861">
                  <a:moveTo>
                    <a:pt x="0" y="0"/>
                  </a:moveTo>
                  <a:lnTo>
                    <a:pt x="1688179" y="0"/>
                  </a:lnTo>
                  <a:lnTo>
                    <a:pt x="1688179" y="2462861"/>
                  </a:lnTo>
                  <a:lnTo>
                    <a:pt x="0" y="24628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7" name="Freeform 59">
              <a:extLst>
                <a:ext uri="{FF2B5EF4-FFF2-40B4-BE49-F238E27FC236}">
                  <a16:creationId xmlns:a16="http://schemas.microsoft.com/office/drawing/2014/main" id="{91E0C05E-EF59-F991-96D7-0416311A42E3}"/>
                </a:ext>
              </a:extLst>
            </p:cNvPr>
            <p:cNvSpPr/>
            <p:nvPr/>
          </p:nvSpPr>
          <p:spPr>
            <a:xfrm>
              <a:off x="0" y="6100888"/>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8" name="Freeform 60">
              <a:extLst>
                <a:ext uri="{FF2B5EF4-FFF2-40B4-BE49-F238E27FC236}">
                  <a16:creationId xmlns:a16="http://schemas.microsoft.com/office/drawing/2014/main" id="{497532E2-8CE5-7494-8B45-EF6ED5DD1047}"/>
                </a:ext>
              </a:extLst>
            </p:cNvPr>
            <p:cNvSpPr/>
            <p:nvPr/>
          </p:nvSpPr>
          <p:spPr>
            <a:xfrm rot="-10800000">
              <a:off x="2509517" y="5996251"/>
              <a:ext cx="764706" cy="1098142"/>
            </a:xfrm>
            <a:custGeom>
              <a:avLst/>
              <a:gdLst/>
              <a:ahLst/>
              <a:cxnLst/>
              <a:rect l="l" t="t" r="r" b="b"/>
              <a:pathLst>
                <a:path w="764706" h="1098142">
                  <a:moveTo>
                    <a:pt x="0" y="0"/>
                  </a:moveTo>
                  <a:lnTo>
                    <a:pt x="764706" y="0"/>
                  </a:lnTo>
                  <a:lnTo>
                    <a:pt x="764706" y="1098142"/>
                  </a:lnTo>
                  <a:lnTo>
                    <a:pt x="0" y="10981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69" name="TextBox 20">
            <a:extLst>
              <a:ext uri="{FF2B5EF4-FFF2-40B4-BE49-F238E27FC236}">
                <a16:creationId xmlns:a16="http://schemas.microsoft.com/office/drawing/2014/main" id="{6A349080-8791-6CCA-EE8C-1473047BEB3C}"/>
              </a:ext>
            </a:extLst>
          </p:cNvPr>
          <p:cNvSpPr txBox="1"/>
          <p:nvPr/>
        </p:nvSpPr>
        <p:spPr>
          <a:xfrm>
            <a:off x="2512971" y="2396805"/>
            <a:ext cx="13247365" cy="590571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vi-VN" sz="6600" b="1">
                <a:solidFill>
                  <a:prstClr val="black"/>
                </a:solidFill>
                <a:latin typeface="Arial" panose="020B0604020202020204" pitchFamily="34" charset="0"/>
                <a:ea typeface="Calibri" panose="020F0502020204030204" pitchFamily="34" charset="0"/>
                <a:cs typeface="Arial" panose="020B0604020202020204" pitchFamily="34" charset="0"/>
              </a:rPr>
              <a:t>Xây dựng và phát triển các mối quan hệ với cá nhân và tổ chức trong cộng đồng </a:t>
            </a:r>
            <a:endParaRPr kumimoji="0" lang="vi-VN" sz="66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2531820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62"/>
          <p:cNvSpPr/>
          <p:nvPr/>
        </p:nvSpPr>
        <p:spPr>
          <a:xfrm>
            <a:off x="16789690" y="24817"/>
            <a:ext cx="1418409" cy="172862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83562978-8A61-0E32-4089-4BED0055733C}"/>
              </a:ext>
            </a:extLst>
          </p:cNvPr>
          <p:cNvSpPr txBox="1"/>
          <p:nvPr/>
        </p:nvSpPr>
        <p:spPr>
          <a:xfrm>
            <a:off x="1755242" y="696357"/>
            <a:ext cx="14777516"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Thảo luận về cách xây dựng và phát triển các mối quan hệ với mọi người trong cộng đồng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3" name="Freeform 63"/>
          <p:cNvSpPr/>
          <p:nvPr/>
        </p:nvSpPr>
        <p:spPr>
          <a:xfrm>
            <a:off x="-376165" y="8845685"/>
            <a:ext cx="1666728" cy="1441315"/>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19114868-FFAD-5942-D7D2-2DC1FA55FA1C}"/>
              </a:ext>
            </a:extLst>
          </p:cNvPr>
          <p:cNvGrpSpPr/>
          <p:nvPr/>
        </p:nvGrpSpPr>
        <p:grpSpPr>
          <a:xfrm>
            <a:off x="914400" y="2553521"/>
            <a:ext cx="9393042" cy="5289223"/>
            <a:chOff x="555725" y="2160147"/>
            <a:chExt cx="9393042" cy="5289223"/>
          </a:xfrm>
        </p:grpSpPr>
        <p:grpSp>
          <p:nvGrpSpPr>
            <p:cNvPr id="22" name="Group 21">
              <a:extLst>
                <a:ext uri="{FF2B5EF4-FFF2-40B4-BE49-F238E27FC236}">
                  <a16:creationId xmlns:a16="http://schemas.microsoft.com/office/drawing/2014/main" id="{48A9F200-3EBB-A533-A6F1-062C1F2EB9AA}"/>
                </a:ext>
              </a:extLst>
            </p:cNvPr>
            <p:cNvGrpSpPr/>
            <p:nvPr/>
          </p:nvGrpSpPr>
          <p:grpSpPr>
            <a:xfrm>
              <a:off x="1201205" y="3010548"/>
              <a:ext cx="8747562" cy="4438822"/>
              <a:chOff x="1201205" y="3010548"/>
              <a:chExt cx="8747562" cy="4438822"/>
            </a:xfrm>
          </p:grpSpPr>
          <p:sp>
            <p:nvSpPr>
              <p:cNvPr id="24" name="Freeform 3">
                <a:extLst>
                  <a:ext uri="{FF2B5EF4-FFF2-40B4-BE49-F238E27FC236}">
                    <a16:creationId xmlns:a16="http://schemas.microsoft.com/office/drawing/2014/main" id="{5460B734-54FD-9FC9-F8EF-9A5CFE1748D4}"/>
                  </a:ext>
                </a:extLst>
              </p:cNvPr>
              <p:cNvSpPr/>
              <p:nvPr/>
            </p:nvSpPr>
            <p:spPr>
              <a:xfrm>
                <a:off x="1201205" y="3010548"/>
                <a:ext cx="8747562" cy="4438822"/>
              </a:xfrm>
              <a:prstGeom prst="wedgeRectCallout">
                <a:avLst>
                  <a:gd name="adj1" fmla="val 62793"/>
                  <a:gd name="adj2" fmla="val 41325"/>
                </a:avLst>
              </a:prstGeom>
              <a:solidFill>
                <a:srgbClr val="FFF6D9"/>
              </a:solidFill>
              <a:ln>
                <a:solidFill>
                  <a:srgbClr val="FFC000"/>
                </a:solidFill>
              </a:ln>
            </p:spPr>
            <p:txBody>
              <a:bodyPr/>
              <a:lstStyle/>
              <a:p>
                <a:endParaRPr lang="en-US"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4DBAB8A-0D11-FABD-F47A-1E2A6EB305E1}"/>
                  </a:ext>
                </a:extLst>
              </p:cNvPr>
              <p:cNvSpPr txBox="1"/>
              <p:nvPr/>
            </p:nvSpPr>
            <p:spPr>
              <a:xfrm>
                <a:off x="1622525" y="3394167"/>
                <a:ext cx="7848599" cy="3671583"/>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ngồi thành hình vòng tròn để tăng tính gắn kết của cả lớp và đọc thông tin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tr.50)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trước khi thực hiện nhiệm vụ</a:t>
                </a:r>
              </a:p>
            </p:txBody>
          </p:sp>
        </p:grpSp>
        <p:pic>
          <p:nvPicPr>
            <p:cNvPr id="23" name="Picture 22">
              <a:extLst>
                <a:ext uri="{FF2B5EF4-FFF2-40B4-BE49-F238E27FC236}">
                  <a16:creationId xmlns:a16="http://schemas.microsoft.com/office/drawing/2014/main" id="{852B4895-EB0E-7AEC-2EDE-0EC49C287D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0608254">
              <a:off x="555725" y="2160147"/>
              <a:ext cx="1337957" cy="1712585"/>
            </a:xfrm>
            <a:prstGeom prst="rect">
              <a:avLst/>
            </a:prstGeom>
          </p:spPr>
        </p:pic>
      </p:grpSp>
      <p:pic>
        <p:nvPicPr>
          <p:cNvPr id="28" name="Picture 27" descr="A group of children holding hands&#10;&#10;Description automatically generated">
            <a:extLst>
              <a:ext uri="{FF2B5EF4-FFF2-40B4-BE49-F238E27FC236}">
                <a16:creationId xmlns:a16="http://schemas.microsoft.com/office/drawing/2014/main" id="{4DBA0B8C-8172-8EC8-1A7B-D3D33AA86D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5800" y="5253701"/>
            <a:ext cx="5039878" cy="5039878"/>
          </a:xfrm>
          <a:prstGeom prst="rect">
            <a:avLst/>
          </a:prstGeom>
        </p:spPr>
      </p:pic>
    </p:spTree>
    <p:extLst>
      <p:ext uri="{BB962C8B-B14F-4D97-AF65-F5344CB8AC3E}">
        <p14:creationId xmlns:p14="http://schemas.microsoft.com/office/powerpoint/2010/main" val="24124893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59"/>
          <p:cNvSpPr/>
          <p:nvPr/>
        </p:nvSpPr>
        <p:spPr>
          <a:xfrm rot="-646527">
            <a:off x="-150255" y="105965"/>
            <a:ext cx="1536038" cy="1798110"/>
          </a:xfrm>
          <a:custGeom>
            <a:avLst/>
            <a:gdLst/>
            <a:ahLst/>
            <a:cxnLst/>
            <a:rect l="l" t="t" r="r" b="b"/>
            <a:pathLst>
              <a:path w="2282840" h="2253785">
                <a:moveTo>
                  <a:pt x="0" y="0"/>
                </a:moveTo>
                <a:lnTo>
                  <a:pt x="2282840" y="0"/>
                </a:lnTo>
                <a:lnTo>
                  <a:pt x="2282840" y="2253786"/>
                </a:lnTo>
                <a:lnTo>
                  <a:pt x="0" y="22537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1">
            <a:extLst>
              <a:ext uri="{FF2B5EF4-FFF2-40B4-BE49-F238E27FC236}">
                <a16:creationId xmlns:a16="http://schemas.microsoft.com/office/drawing/2014/main" id="{090DEA69-5314-6DDE-FE6B-7B9048FDA955}"/>
              </a:ext>
            </a:extLst>
          </p:cNvPr>
          <p:cNvSpPr/>
          <p:nvPr/>
        </p:nvSpPr>
        <p:spPr>
          <a:xfrm>
            <a:off x="16992600" y="9105900"/>
            <a:ext cx="1295400" cy="941614"/>
          </a:xfrm>
          <a:custGeom>
            <a:avLst/>
            <a:gdLst/>
            <a:ahLst/>
            <a:cxnLst/>
            <a:rect l="l" t="t" r="r" b="b"/>
            <a:pathLst>
              <a:path w="1540353" h="1173469">
                <a:moveTo>
                  <a:pt x="0" y="0"/>
                </a:moveTo>
                <a:lnTo>
                  <a:pt x="1540354" y="0"/>
                </a:lnTo>
                <a:lnTo>
                  <a:pt x="1540354" y="1173469"/>
                </a:lnTo>
                <a:lnTo>
                  <a:pt x="0" y="11734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2">
            <a:extLst>
              <a:ext uri="{FF2B5EF4-FFF2-40B4-BE49-F238E27FC236}">
                <a16:creationId xmlns:a16="http://schemas.microsoft.com/office/drawing/2014/main" id="{A972265F-6D62-A99E-0E29-07BB5B1B2F0D}"/>
              </a:ext>
            </a:extLst>
          </p:cNvPr>
          <p:cNvSpPr/>
          <p:nvPr/>
        </p:nvSpPr>
        <p:spPr>
          <a:xfrm>
            <a:off x="2060626" y="1669560"/>
            <a:ext cx="14489825" cy="7055340"/>
          </a:xfrm>
          <a:custGeom>
            <a:avLst/>
            <a:gdLst/>
            <a:ahLst/>
            <a:cxnLst/>
            <a:rect l="l" t="t" r="r" b="b"/>
            <a:pathLst>
              <a:path w="14489825" h="5632920">
                <a:moveTo>
                  <a:pt x="0" y="0"/>
                </a:moveTo>
                <a:lnTo>
                  <a:pt x="14489825" y="0"/>
                </a:lnTo>
                <a:lnTo>
                  <a:pt x="14489825" y="5632920"/>
                </a:lnTo>
                <a:lnTo>
                  <a:pt x="0" y="5632920"/>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5">
            <a:extLst>
              <a:ext uri="{FF2B5EF4-FFF2-40B4-BE49-F238E27FC236}">
                <a16:creationId xmlns:a16="http://schemas.microsoft.com/office/drawing/2014/main" id="{E57E98DC-FF80-4E8A-0A17-EB0166358365}"/>
              </a:ext>
            </a:extLst>
          </p:cNvPr>
          <p:cNvSpPr/>
          <p:nvPr/>
        </p:nvSpPr>
        <p:spPr>
          <a:xfrm>
            <a:off x="15442562" y="6818888"/>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6">
            <a:extLst>
              <a:ext uri="{FF2B5EF4-FFF2-40B4-BE49-F238E27FC236}">
                <a16:creationId xmlns:a16="http://schemas.microsoft.com/office/drawing/2014/main" id="{65ACF41C-6DB2-1C43-5091-25A23E8B095B}"/>
              </a:ext>
            </a:extLst>
          </p:cNvPr>
          <p:cNvSpPr/>
          <p:nvPr/>
        </p:nvSpPr>
        <p:spPr>
          <a:xfrm>
            <a:off x="14087682" y="1034686"/>
            <a:ext cx="2139692" cy="2139692"/>
          </a:xfrm>
          <a:custGeom>
            <a:avLst/>
            <a:gdLst/>
            <a:ahLst/>
            <a:cxnLst/>
            <a:rect l="l" t="t" r="r" b="b"/>
            <a:pathLst>
              <a:path w="2139692" h="2139692">
                <a:moveTo>
                  <a:pt x="0" y="0"/>
                </a:moveTo>
                <a:lnTo>
                  <a:pt x="2139692" y="0"/>
                </a:lnTo>
                <a:lnTo>
                  <a:pt x="2139692" y="2139692"/>
                </a:lnTo>
                <a:lnTo>
                  <a:pt x="0" y="2139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TextBox 11">
            <a:extLst>
              <a:ext uri="{FF2B5EF4-FFF2-40B4-BE49-F238E27FC236}">
                <a16:creationId xmlns:a16="http://schemas.microsoft.com/office/drawing/2014/main" id="{E1FC3E93-D198-EE1B-6A90-B291D02523E2}"/>
              </a:ext>
            </a:extLst>
          </p:cNvPr>
          <p:cNvSpPr txBox="1"/>
          <p:nvPr/>
        </p:nvSpPr>
        <p:spPr>
          <a:xfrm>
            <a:off x="3908755" y="3010704"/>
            <a:ext cx="10439400" cy="4733412"/>
          </a:xfrm>
          <a:prstGeom prst="rect">
            <a:avLst/>
          </a:prstGeom>
        </p:spPr>
        <p:txBody>
          <a:bodyPr wrap="square" lIns="0" tIns="0" rIns="0" bIns="0" rtlCol="0" anchor="t">
            <a:spAutoFit/>
          </a:bodyPr>
          <a:lstStyle/>
          <a:p>
            <a:pPr algn="ctr">
              <a:lnSpc>
                <a:spcPct val="150000"/>
              </a:lnSpc>
              <a:spcBef>
                <a:spcPct val="0"/>
              </a:spcBef>
            </a:pPr>
            <a:r>
              <a:rPr lang="en-US" sz="4800" b="1">
                <a:solidFill>
                  <a:schemeClr val="tx2">
                    <a:lumMod val="50000"/>
                  </a:schemeClr>
                </a:solidFill>
                <a:latin typeface="Arial" panose="020B0604020202020204" pitchFamily="34" charset="0"/>
                <a:cs typeface="Arial" panose="020B0604020202020204" pitchFamily="34" charset="0"/>
              </a:rPr>
              <a:t>HOẠT ĐỘNG NHÓM NHỎ</a:t>
            </a:r>
          </a:p>
          <a:p>
            <a:pPr algn="ctr">
              <a:lnSpc>
                <a:spcPct val="150000"/>
              </a:lnSpc>
              <a:spcBef>
                <a:spcPct val="0"/>
              </a:spcBef>
            </a:pPr>
            <a:r>
              <a:rPr lang="en-US" sz="4000">
                <a:latin typeface="Arial" panose="020B0604020202020204" pitchFamily="34" charset="0"/>
                <a:cs typeface="Arial" panose="020B0604020202020204" pitchFamily="34" charset="0"/>
              </a:rPr>
              <a:t>Các em</a:t>
            </a:r>
            <a:r>
              <a:rPr lang="vi-VN" sz="4000">
                <a:latin typeface="Arial" panose="020B0604020202020204" pitchFamily="34" charset="0"/>
                <a:cs typeface="Arial" panose="020B0604020202020204" pitchFamily="34" charset="0"/>
              </a:rPr>
              <a:t> hãy </a:t>
            </a:r>
            <a:r>
              <a:rPr lang="en-US" sz="4000">
                <a:latin typeface="Arial" panose="020B0604020202020204" pitchFamily="34" charset="0"/>
                <a:cs typeface="Arial" panose="020B0604020202020204" pitchFamily="34" charset="0"/>
              </a:rPr>
              <a:t>t</a:t>
            </a:r>
            <a:r>
              <a:rPr lang="vi-VN" sz="4000">
                <a:latin typeface="Arial" panose="020B0604020202020204" pitchFamily="34" charset="0"/>
                <a:cs typeface="Arial" panose="020B0604020202020204" pitchFamily="34" charset="0"/>
              </a:rPr>
              <a:t>hảo luận</a:t>
            </a:r>
            <a:r>
              <a:rPr lang="en-US" sz="4000">
                <a:latin typeface="Arial" panose="020B0604020202020204" pitchFamily="34" charset="0"/>
                <a:cs typeface="Arial" panose="020B0604020202020204" pitchFamily="34" charset="0"/>
              </a:rPr>
              <a:t> với bạn</a:t>
            </a:r>
            <a:r>
              <a:rPr lang="vi-VN" sz="4000">
                <a:latin typeface="Arial" panose="020B0604020202020204" pitchFamily="34" charset="0"/>
                <a:cs typeface="Arial" panose="020B0604020202020204" pitchFamily="34" charset="0"/>
              </a:rPr>
              <a:t> về mục tiêu xây dựng, phát triển các mối quan hệ với mọi người trong cộng đồng và cách xây dựng các mối quan hệ trong cộng đồng. </a:t>
            </a:r>
            <a:endParaRPr lang="vi-VN" sz="4000" dirty="0">
              <a:latin typeface="Arial" panose="020B0604020202020204" pitchFamily="34" charset="0"/>
              <a:cs typeface="Arial" panose="020B0604020202020204" pitchFamily="34" charset="0"/>
            </a:endParaRPr>
          </a:p>
        </p:txBody>
      </p:sp>
      <p:pic>
        <p:nvPicPr>
          <p:cNvPr id="32" name="Picture 31" descr="A group of people using laptops&#10;&#10;Description automatically generated with medium confidence">
            <a:extLst>
              <a:ext uri="{FF2B5EF4-FFF2-40B4-BE49-F238E27FC236}">
                <a16:creationId xmlns:a16="http://schemas.microsoft.com/office/drawing/2014/main" id="{42E57FF5-04D5-7A5E-B081-124D0095533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3421" b="21109"/>
          <a:stretch/>
        </p:blipFill>
        <p:spPr>
          <a:xfrm>
            <a:off x="-457200" y="6601550"/>
            <a:ext cx="5629289" cy="3685450"/>
          </a:xfrm>
          <a:prstGeom prst="rect">
            <a:avLst/>
          </a:prstGeom>
        </p:spPr>
      </p:pic>
      <p:sp>
        <p:nvSpPr>
          <p:cNvPr id="33" name="Freeform 5">
            <a:extLst>
              <a:ext uri="{FF2B5EF4-FFF2-40B4-BE49-F238E27FC236}">
                <a16:creationId xmlns:a16="http://schemas.microsoft.com/office/drawing/2014/main" id="{73ED23EE-A1C0-8AE2-FE55-F58AC06A2A9F}"/>
              </a:ext>
            </a:extLst>
          </p:cNvPr>
          <p:cNvSpPr/>
          <p:nvPr/>
        </p:nvSpPr>
        <p:spPr>
          <a:xfrm>
            <a:off x="2436346" y="2115418"/>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528506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7">
            <a:extLst>
              <a:ext uri="{FF2B5EF4-FFF2-40B4-BE49-F238E27FC236}">
                <a16:creationId xmlns:a16="http://schemas.microsoft.com/office/drawing/2014/main" id="{65830D3F-0C57-A96C-ABCE-652F7E6B3612}"/>
              </a:ext>
            </a:extLst>
          </p:cNvPr>
          <p:cNvSpPr/>
          <p:nvPr/>
        </p:nvSpPr>
        <p:spPr>
          <a:xfrm rot="-3932765">
            <a:off x="613903" y="8792763"/>
            <a:ext cx="593942" cy="1731173"/>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24">
            <a:extLst>
              <a:ext uri="{FF2B5EF4-FFF2-40B4-BE49-F238E27FC236}">
                <a16:creationId xmlns:a16="http://schemas.microsoft.com/office/drawing/2014/main" id="{08597184-9C3A-FE48-A46C-BB9FD9FEC061}"/>
              </a:ext>
            </a:extLst>
          </p:cNvPr>
          <p:cNvSpPr/>
          <p:nvPr/>
        </p:nvSpPr>
        <p:spPr>
          <a:xfrm rot="-1491042">
            <a:off x="17056830" y="8420942"/>
            <a:ext cx="1414293" cy="1645035"/>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589C8CFF-3D41-ADE3-5AEC-48BB1A596D7F}"/>
              </a:ext>
            </a:extLst>
          </p:cNvPr>
          <p:cNvGrpSpPr/>
          <p:nvPr/>
        </p:nvGrpSpPr>
        <p:grpSpPr>
          <a:xfrm>
            <a:off x="457200" y="242431"/>
            <a:ext cx="15864483" cy="2538869"/>
            <a:chOff x="506332" y="185176"/>
            <a:chExt cx="16171152" cy="2538869"/>
          </a:xfrm>
        </p:grpSpPr>
        <p:sp>
          <p:nvSpPr>
            <p:cNvPr id="11" name="Line Callout 1 (Border and Accent Bar) 3">
              <a:extLst>
                <a:ext uri="{FF2B5EF4-FFF2-40B4-BE49-F238E27FC236}">
                  <a16:creationId xmlns:a16="http://schemas.microsoft.com/office/drawing/2014/main" id="{9B92C8EB-E4DE-5311-3832-40DCBFFD0CC5}"/>
                </a:ext>
              </a:extLst>
            </p:cNvPr>
            <p:cNvSpPr/>
            <p:nvPr/>
          </p:nvSpPr>
          <p:spPr>
            <a:xfrm>
              <a:off x="506332" y="493942"/>
              <a:ext cx="15612270" cy="2230103"/>
            </a:xfrm>
            <a:prstGeom prst="accentBorderCallout1">
              <a:avLst>
                <a:gd name="adj1" fmla="val 18750"/>
                <a:gd name="adj2" fmla="val -3127"/>
                <a:gd name="adj3" fmla="val 17954"/>
                <a:gd name="adj4" fmla="val -17509"/>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a:t>
              </a:r>
              <a:r>
                <a:rPr lang="en-US" sz="4000">
                  <a:solidFill>
                    <a:schemeClr val="tx2">
                      <a:lumMod val="50000"/>
                    </a:schemeClr>
                  </a:solidFill>
                  <a:latin typeface="Arial" panose="020B0604020202020204" pitchFamily="34" charset="0"/>
                  <a:cs typeface="Arial" panose="020B0604020202020204" pitchFamily="34" charset="0"/>
                </a:rPr>
                <a:t>Một số </a:t>
              </a:r>
              <a:r>
                <a:rPr lang="vi-VN" sz="4000">
                  <a:solidFill>
                    <a:schemeClr val="tx2">
                      <a:lumMod val="50000"/>
                    </a:schemeClr>
                  </a:solidFill>
                  <a:latin typeface="Arial" panose="020B0604020202020204" pitchFamily="34" charset="0"/>
                  <a:cs typeface="Arial" panose="020B0604020202020204" pitchFamily="34" charset="0"/>
                </a:rPr>
                <a:t>cách xây dựng và phát triển các mối quan hệ với mọi người trong cộng đồng</a:t>
              </a:r>
              <a:r>
                <a:rPr lang="en-US" sz="4000">
                  <a:solidFill>
                    <a:schemeClr val="tx2">
                      <a:lumMod val="50000"/>
                    </a:schemeClr>
                  </a:solidFill>
                  <a:latin typeface="Arial" panose="020B0604020202020204" pitchFamily="34" charset="0"/>
                  <a:cs typeface="Arial" panose="020B0604020202020204" pitchFamily="34" charset="0"/>
                </a:rPr>
                <a:t> có thể kể đến như:</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2" name="Picture 48">
              <a:extLst>
                <a:ext uri="{FF2B5EF4-FFF2-40B4-BE49-F238E27FC236}">
                  <a16:creationId xmlns:a16="http://schemas.microsoft.com/office/drawing/2014/main" id="{09F08792-ED54-49DD-CB96-5DC711772AA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67560" y="185176"/>
              <a:ext cx="809924" cy="1321863"/>
            </a:xfrm>
            <a:prstGeom prst="rect">
              <a:avLst/>
            </a:prstGeom>
          </p:spPr>
        </p:pic>
      </p:grpSp>
      <p:sp>
        <p:nvSpPr>
          <p:cNvPr id="13" name="Speech Bubble: Rectangle with Corners Rounded 12">
            <a:extLst>
              <a:ext uri="{FF2B5EF4-FFF2-40B4-BE49-F238E27FC236}">
                <a16:creationId xmlns:a16="http://schemas.microsoft.com/office/drawing/2014/main" id="{A4C0A9E2-5F99-9189-A892-F2671FCC2A69}"/>
              </a:ext>
            </a:extLst>
          </p:cNvPr>
          <p:cNvSpPr/>
          <p:nvPr/>
        </p:nvSpPr>
        <p:spPr>
          <a:xfrm>
            <a:off x="7391400" y="3314700"/>
            <a:ext cx="9067800" cy="2819400"/>
          </a:xfrm>
          <a:prstGeom prst="wedgeRoundRectCallout">
            <a:avLst>
              <a:gd name="adj1" fmla="val -57063"/>
              <a:gd name="adj2" fmla="val 47957"/>
              <a:gd name="adj3" fmla="val 16667"/>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Luôn quan tâm tới các gia đình có hoàn cảnh khó khăn.</a:t>
            </a:r>
          </a:p>
        </p:txBody>
      </p:sp>
      <p:sp>
        <p:nvSpPr>
          <p:cNvPr id="14" name="Speech Bubble: Rectangle with Corners Rounded 13">
            <a:extLst>
              <a:ext uri="{FF2B5EF4-FFF2-40B4-BE49-F238E27FC236}">
                <a16:creationId xmlns:a16="http://schemas.microsoft.com/office/drawing/2014/main" id="{E0CDD619-A844-E22F-ECBA-B83BBE3B40C8}"/>
              </a:ext>
            </a:extLst>
          </p:cNvPr>
          <p:cNvSpPr/>
          <p:nvPr/>
        </p:nvSpPr>
        <p:spPr>
          <a:xfrm>
            <a:off x="7391400" y="6691578"/>
            <a:ext cx="9067800" cy="2819400"/>
          </a:xfrm>
          <a:prstGeom prst="wedgeRoundRectCallout">
            <a:avLst>
              <a:gd name="adj1" fmla="val -56081"/>
              <a:gd name="adj2" fmla="val -43313"/>
              <a:gd name="adj3" fmla="val 16667"/>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Tích cực tham gia các hoạt động trong nhà trường.</a:t>
            </a:r>
            <a:endParaRPr lang="en-US" sz="3600">
              <a:solidFill>
                <a:schemeClr val="tx1"/>
              </a:solidFill>
              <a:latin typeface="Arial" panose="020B0604020202020204" pitchFamily="34" charset="0"/>
              <a:cs typeface="Arial" panose="020B0604020202020204" pitchFamily="34" charset="0"/>
            </a:endParaRPr>
          </a:p>
        </p:txBody>
      </p:sp>
      <p:pic>
        <p:nvPicPr>
          <p:cNvPr id="17" name="Picture 16" descr="A cartoon of a person with his hand on his chin&#10;&#10;Description automatically generated">
            <a:extLst>
              <a:ext uri="{FF2B5EF4-FFF2-40B4-BE49-F238E27FC236}">
                <a16:creationId xmlns:a16="http://schemas.microsoft.com/office/drawing/2014/main" id="{7E9DA898-A4D4-61F5-342B-63B612722A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7626" r="31539"/>
          <a:stretch/>
        </p:blipFill>
        <p:spPr>
          <a:xfrm>
            <a:off x="1495148" y="3398894"/>
            <a:ext cx="4196443" cy="7384307"/>
          </a:xfrm>
          <a:prstGeom prst="rect">
            <a:avLst/>
          </a:prstGeom>
        </p:spPr>
      </p:pic>
    </p:spTree>
    <p:extLst>
      <p:ext uri="{BB962C8B-B14F-4D97-AF65-F5344CB8AC3E}">
        <p14:creationId xmlns:p14="http://schemas.microsoft.com/office/powerpoint/2010/main" val="18759985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7">
            <a:extLst>
              <a:ext uri="{FF2B5EF4-FFF2-40B4-BE49-F238E27FC236}">
                <a16:creationId xmlns:a16="http://schemas.microsoft.com/office/drawing/2014/main" id="{65830D3F-0C57-A96C-ABCE-652F7E6B3612}"/>
              </a:ext>
            </a:extLst>
          </p:cNvPr>
          <p:cNvSpPr/>
          <p:nvPr/>
        </p:nvSpPr>
        <p:spPr>
          <a:xfrm rot="-3932765">
            <a:off x="613903" y="8792763"/>
            <a:ext cx="593942" cy="1731173"/>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24">
            <a:extLst>
              <a:ext uri="{FF2B5EF4-FFF2-40B4-BE49-F238E27FC236}">
                <a16:creationId xmlns:a16="http://schemas.microsoft.com/office/drawing/2014/main" id="{08597184-9C3A-FE48-A46C-BB9FD9FEC061}"/>
              </a:ext>
            </a:extLst>
          </p:cNvPr>
          <p:cNvSpPr/>
          <p:nvPr/>
        </p:nvSpPr>
        <p:spPr>
          <a:xfrm rot="-1491042">
            <a:off x="17056830" y="8420942"/>
            <a:ext cx="1414293" cy="1645035"/>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589C8CFF-3D41-ADE3-5AEC-48BB1A596D7F}"/>
              </a:ext>
            </a:extLst>
          </p:cNvPr>
          <p:cNvGrpSpPr/>
          <p:nvPr/>
        </p:nvGrpSpPr>
        <p:grpSpPr>
          <a:xfrm>
            <a:off x="457200" y="242431"/>
            <a:ext cx="15864483" cy="2538869"/>
            <a:chOff x="506332" y="185176"/>
            <a:chExt cx="16171152" cy="2538869"/>
          </a:xfrm>
        </p:grpSpPr>
        <p:sp>
          <p:nvSpPr>
            <p:cNvPr id="11" name="Line Callout 1 (Border and Accent Bar) 3">
              <a:extLst>
                <a:ext uri="{FF2B5EF4-FFF2-40B4-BE49-F238E27FC236}">
                  <a16:creationId xmlns:a16="http://schemas.microsoft.com/office/drawing/2014/main" id="{9B92C8EB-E4DE-5311-3832-40DCBFFD0CC5}"/>
                </a:ext>
              </a:extLst>
            </p:cNvPr>
            <p:cNvSpPr/>
            <p:nvPr/>
          </p:nvSpPr>
          <p:spPr>
            <a:xfrm>
              <a:off x="506332" y="493942"/>
              <a:ext cx="15612270" cy="2230103"/>
            </a:xfrm>
            <a:prstGeom prst="accentBorderCallout1">
              <a:avLst>
                <a:gd name="adj1" fmla="val 18750"/>
                <a:gd name="adj2" fmla="val -3127"/>
                <a:gd name="adj3" fmla="val 17954"/>
                <a:gd name="adj4" fmla="val -17509"/>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a:t>
              </a:r>
              <a:r>
                <a:rPr lang="en-US" sz="4000">
                  <a:solidFill>
                    <a:schemeClr val="tx2">
                      <a:lumMod val="50000"/>
                    </a:schemeClr>
                  </a:solidFill>
                  <a:latin typeface="Arial" panose="020B0604020202020204" pitchFamily="34" charset="0"/>
                  <a:cs typeface="Arial" panose="020B0604020202020204" pitchFamily="34" charset="0"/>
                </a:rPr>
                <a:t>Một số </a:t>
              </a:r>
              <a:r>
                <a:rPr lang="vi-VN" sz="4000">
                  <a:solidFill>
                    <a:schemeClr val="tx2">
                      <a:lumMod val="50000"/>
                    </a:schemeClr>
                  </a:solidFill>
                  <a:latin typeface="Arial" panose="020B0604020202020204" pitchFamily="34" charset="0"/>
                  <a:cs typeface="Arial" panose="020B0604020202020204" pitchFamily="34" charset="0"/>
                </a:rPr>
                <a:t>cách xây dựng và phát triển các mối quan hệ với mọi người trong cộng đồng</a:t>
              </a:r>
              <a:r>
                <a:rPr lang="en-US" sz="4000">
                  <a:solidFill>
                    <a:schemeClr val="tx2">
                      <a:lumMod val="50000"/>
                    </a:schemeClr>
                  </a:solidFill>
                  <a:latin typeface="Arial" panose="020B0604020202020204" pitchFamily="34" charset="0"/>
                  <a:cs typeface="Arial" panose="020B0604020202020204" pitchFamily="34" charset="0"/>
                </a:rPr>
                <a:t> có thể kể đến như:</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2" name="Picture 48">
              <a:extLst>
                <a:ext uri="{FF2B5EF4-FFF2-40B4-BE49-F238E27FC236}">
                  <a16:creationId xmlns:a16="http://schemas.microsoft.com/office/drawing/2014/main" id="{09F08792-ED54-49DD-CB96-5DC711772AA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67560" y="185176"/>
              <a:ext cx="809924" cy="1321863"/>
            </a:xfrm>
            <a:prstGeom prst="rect">
              <a:avLst/>
            </a:prstGeom>
          </p:spPr>
        </p:pic>
      </p:grpSp>
      <p:sp>
        <p:nvSpPr>
          <p:cNvPr id="13" name="Speech Bubble: Rectangle with Corners Rounded 12">
            <a:extLst>
              <a:ext uri="{FF2B5EF4-FFF2-40B4-BE49-F238E27FC236}">
                <a16:creationId xmlns:a16="http://schemas.microsoft.com/office/drawing/2014/main" id="{A4C0A9E2-5F99-9189-A892-F2671FCC2A69}"/>
              </a:ext>
            </a:extLst>
          </p:cNvPr>
          <p:cNvSpPr/>
          <p:nvPr/>
        </p:nvSpPr>
        <p:spPr>
          <a:xfrm>
            <a:off x="7391400" y="3314700"/>
            <a:ext cx="9220200" cy="2971800"/>
          </a:xfrm>
          <a:prstGeom prst="wedgeRoundRectCallout">
            <a:avLst>
              <a:gd name="adj1" fmla="val -57063"/>
              <a:gd name="adj2" fmla="val 47957"/>
              <a:gd name="adj3" fmla="val 16667"/>
            </a:avLst>
          </a:prstGeom>
          <a:solidFill>
            <a:srgbClr val="FFFAEB"/>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Giữ mối liên hệ thường xuyên với chính quyền địa phương và các tổ chức xã hội tại nơi cư trú</a:t>
            </a:r>
          </a:p>
        </p:txBody>
      </p:sp>
      <p:sp>
        <p:nvSpPr>
          <p:cNvPr id="14" name="Speech Bubble: Rectangle with Corners Rounded 13">
            <a:extLst>
              <a:ext uri="{FF2B5EF4-FFF2-40B4-BE49-F238E27FC236}">
                <a16:creationId xmlns:a16="http://schemas.microsoft.com/office/drawing/2014/main" id="{E0CDD619-A844-E22F-ECBA-B83BBE3B40C8}"/>
              </a:ext>
            </a:extLst>
          </p:cNvPr>
          <p:cNvSpPr/>
          <p:nvPr/>
        </p:nvSpPr>
        <p:spPr>
          <a:xfrm>
            <a:off x="7391400" y="6819900"/>
            <a:ext cx="9220200" cy="2691078"/>
          </a:xfrm>
          <a:prstGeom prst="wedgeRoundRectCallout">
            <a:avLst>
              <a:gd name="adj1" fmla="val -56081"/>
              <a:gd name="adj2" fmla="val -43313"/>
              <a:gd name="adj3" fmla="val 16667"/>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Tham gia các hoạt động trong cộng đồng</a:t>
            </a:r>
            <a:endParaRPr lang="en-US" sz="3600">
              <a:solidFill>
                <a:schemeClr val="tx1"/>
              </a:solidFill>
              <a:latin typeface="Arial" panose="020B0604020202020204" pitchFamily="34" charset="0"/>
              <a:cs typeface="Arial" panose="020B0604020202020204" pitchFamily="34" charset="0"/>
            </a:endParaRPr>
          </a:p>
        </p:txBody>
      </p:sp>
      <p:pic>
        <p:nvPicPr>
          <p:cNvPr id="2" name="Picture 1" descr="A cartoon of a person with his hand on his chin&#10;&#10;Description automatically generated">
            <a:extLst>
              <a:ext uri="{FF2B5EF4-FFF2-40B4-BE49-F238E27FC236}">
                <a16:creationId xmlns:a16="http://schemas.microsoft.com/office/drawing/2014/main" id="{9522A659-0DD5-1D9D-E64C-DA00AD85174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7626" r="31539"/>
          <a:stretch/>
        </p:blipFill>
        <p:spPr>
          <a:xfrm>
            <a:off x="1495148" y="3398894"/>
            <a:ext cx="4196443" cy="7384307"/>
          </a:xfrm>
          <a:prstGeom prst="rect">
            <a:avLst/>
          </a:prstGeom>
        </p:spPr>
      </p:pic>
    </p:spTree>
    <p:extLst>
      <p:ext uri="{BB962C8B-B14F-4D97-AF65-F5344CB8AC3E}">
        <p14:creationId xmlns:p14="http://schemas.microsoft.com/office/powerpoint/2010/main" val="187001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rot="4306895">
            <a:off x="16808757" y="-61606"/>
            <a:ext cx="1138280" cy="1541614"/>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0" name="Freeform 30"/>
          <p:cNvSpPr/>
          <p:nvPr/>
        </p:nvSpPr>
        <p:spPr>
          <a:xfrm rot="6406531">
            <a:off x="505002" y="-240161"/>
            <a:ext cx="629781" cy="1522824"/>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24">
            <a:extLst>
              <a:ext uri="{FF2B5EF4-FFF2-40B4-BE49-F238E27FC236}">
                <a16:creationId xmlns:a16="http://schemas.microsoft.com/office/drawing/2014/main" id="{9626B611-1A48-06F6-CD7F-301164D31AEC}"/>
              </a:ext>
            </a:extLst>
          </p:cNvPr>
          <p:cNvSpPr/>
          <p:nvPr/>
        </p:nvSpPr>
        <p:spPr>
          <a:xfrm rot="1981402">
            <a:off x="112854" y="8984685"/>
            <a:ext cx="993492" cy="1309230"/>
          </a:xfrm>
          <a:custGeom>
            <a:avLst/>
            <a:gdLst/>
            <a:ahLst/>
            <a:cxnLst/>
            <a:rect l="l" t="t" r="r" b="b"/>
            <a:pathLst>
              <a:path w="675282" h="675282">
                <a:moveTo>
                  <a:pt x="0" y="0"/>
                </a:moveTo>
                <a:lnTo>
                  <a:pt x="675282" y="0"/>
                </a:lnTo>
                <a:lnTo>
                  <a:pt x="675282" y="675282"/>
                </a:lnTo>
                <a:lnTo>
                  <a:pt x="0" y="6752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9A9CFAB1-2343-2F25-C80C-49948B065CEF}"/>
              </a:ext>
            </a:extLst>
          </p:cNvPr>
          <p:cNvGrpSpPr/>
          <p:nvPr/>
        </p:nvGrpSpPr>
        <p:grpSpPr>
          <a:xfrm>
            <a:off x="2438399" y="5557877"/>
            <a:ext cx="13411198" cy="804823"/>
            <a:chOff x="3029863" y="1823688"/>
            <a:chExt cx="12362538" cy="1262412"/>
          </a:xfrm>
        </p:grpSpPr>
        <p:cxnSp>
          <p:nvCxnSpPr>
            <p:cNvPr id="17" name="Straight Connector 16">
              <a:extLst>
                <a:ext uri="{FF2B5EF4-FFF2-40B4-BE49-F238E27FC236}">
                  <a16:creationId xmlns:a16="http://schemas.microsoft.com/office/drawing/2014/main" id="{16EE92B8-44B8-3299-16F7-D3887262E862}"/>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900C0CE-EC7D-E5C3-0588-97A84975784A}"/>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01F28C-7040-CDA1-E65E-071A0F0E7F9B}"/>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E38CF47-67A2-482A-113A-DC9148962B8B}"/>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884E607F-9308-051F-4A53-6861792E7F36}"/>
              </a:ext>
            </a:extLst>
          </p:cNvPr>
          <p:cNvSpPr txBox="1"/>
          <p:nvPr/>
        </p:nvSpPr>
        <p:spPr>
          <a:xfrm>
            <a:off x="2721736" y="405536"/>
            <a:ext cx="12844525"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Thực hành xây dựng và phát triển các mối quan hệ trong cộng đồng</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D0FB005-7F48-64DE-9A4C-774E5064BA38}"/>
              </a:ext>
            </a:extLst>
          </p:cNvPr>
          <p:cNvGrpSpPr/>
          <p:nvPr/>
        </p:nvGrpSpPr>
        <p:grpSpPr>
          <a:xfrm>
            <a:off x="1355904" y="2075483"/>
            <a:ext cx="15512706" cy="3482394"/>
            <a:chOff x="-261836" y="1670220"/>
            <a:chExt cx="15512706" cy="3482394"/>
          </a:xfrm>
        </p:grpSpPr>
        <p:sp>
          <p:nvSpPr>
            <p:cNvPr id="23" name="Speech Bubble: Rectangle with Corners Rounded 22">
              <a:extLst>
                <a:ext uri="{FF2B5EF4-FFF2-40B4-BE49-F238E27FC236}">
                  <a16:creationId xmlns:a16="http://schemas.microsoft.com/office/drawing/2014/main" id="{C4D00745-61BD-9935-DC7D-D84418E3B631}"/>
                </a:ext>
              </a:extLst>
            </p:cNvPr>
            <p:cNvSpPr/>
            <p:nvPr/>
          </p:nvSpPr>
          <p:spPr>
            <a:xfrm>
              <a:off x="372096" y="2136641"/>
              <a:ext cx="14878774" cy="3015973"/>
            </a:xfrm>
            <a:prstGeom prst="wedgeRoundRectCallout">
              <a:avLst>
                <a:gd name="adj1" fmla="val -26405"/>
                <a:gd name="adj2" fmla="val 46900"/>
                <a:gd name="adj3" fmla="val 16667"/>
              </a:avLst>
            </a:prstGeom>
            <a:solidFill>
              <a:srgbClr val="FFF8E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NHÓM: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lớp chia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thành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4</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nhóm,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mỗi nhóm đọc các tình huống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tr.50)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thảo luận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với nhau theo hướng dẫn dưới đây:</a:t>
              </a:r>
              <a:endParaRPr lang="en-US" sz="4000" dirty="0">
                <a:latin typeface="Arial" panose="020B0604020202020204" pitchFamily="34" charset="0"/>
                <a:cs typeface="Arial" panose="020B0604020202020204" pitchFamily="34" charset="0"/>
              </a:endParaRPr>
            </a:p>
          </p:txBody>
        </p:sp>
        <p:pic>
          <p:nvPicPr>
            <p:cNvPr id="24" name="Picture 4">
              <a:extLst>
                <a:ext uri="{FF2B5EF4-FFF2-40B4-BE49-F238E27FC236}">
                  <a16:creationId xmlns:a16="http://schemas.microsoft.com/office/drawing/2014/main" id="{52E82846-D58B-B2BA-A776-A5860FC9ED3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555803">
              <a:off x="-261836" y="1670220"/>
              <a:ext cx="1649715" cy="932840"/>
            </a:xfrm>
            <a:prstGeom prst="rect">
              <a:avLst/>
            </a:prstGeom>
          </p:spPr>
        </p:pic>
      </p:grpSp>
      <p:sp>
        <p:nvSpPr>
          <p:cNvPr id="25" name="Rectangle 24">
            <a:extLst>
              <a:ext uri="{FF2B5EF4-FFF2-40B4-BE49-F238E27FC236}">
                <a16:creationId xmlns:a16="http://schemas.microsoft.com/office/drawing/2014/main" id="{529CC6B4-0F11-33E4-08C1-FAD312569E0B}"/>
              </a:ext>
            </a:extLst>
          </p:cNvPr>
          <p:cNvSpPr/>
          <p:nvPr/>
        </p:nvSpPr>
        <p:spPr>
          <a:xfrm>
            <a:off x="609603" y="6336067"/>
            <a:ext cx="4922182" cy="3545394"/>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Cả lớp giữ nguyên không gian hình tròn</a:t>
            </a:r>
            <a:endParaRPr lang="vi-VN" sz="3600">
              <a:solidFill>
                <a:schemeClr val="tx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EAD503DA-7D90-DED3-17DE-39DBF57E8913}"/>
              </a:ext>
            </a:extLst>
          </p:cNvPr>
          <p:cNvSpPr/>
          <p:nvPr/>
        </p:nvSpPr>
        <p:spPr>
          <a:xfrm>
            <a:off x="6021486" y="6362699"/>
            <a:ext cx="6099370" cy="3518759"/>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Thực hành đóng vai xử lí tình huống thực hiện xây dựng và phát triển các mối quan hệ trong cộng đồng</a:t>
            </a:r>
            <a:endParaRPr lang="vi-VN" sz="360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3513ABBC-6030-EA5E-8FC4-1EE5EFBDF8D4}"/>
              </a:ext>
            </a:extLst>
          </p:cNvPr>
          <p:cNvSpPr/>
          <p:nvPr/>
        </p:nvSpPr>
        <p:spPr>
          <a:xfrm>
            <a:off x="12573002" y="6362693"/>
            <a:ext cx="5105395" cy="3518759"/>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Các nhóm lần lượt đóng vai tình huống đã bốc thăm được.</a:t>
            </a:r>
            <a:endParaRPr lang="vi-VN"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54945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0-#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1+#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66"/>
          <p:cNvSpPr/>
          <p:nvPr/>
        </p:nvSpPr>
        <p:spPr>
          <a:xfrm rot="4306895">
            <a:off x="120878" y="232852"/>
            <a:ext cx="1415873" cy="1279089"/>
          </a:xfrm>
          <a:custGeom>
            <a:avLst/>
            <a:gdLst/>
            <a:ahLst/>
            <a:cxnLst/>
            <a:rect l="l" t="t" r="r" b="b"/>
            <a:pathLst>
              <a:path w="2386467" h="2030667">
                <a:moveTo>
                  <a:pt x="0" y="0"/>
                </a:moveTo>
                <a:lnTo>
                  <a:pt x="2386468" y="0"/>
                </a:lnTo>
                <a:lnTo>
                  <a:pt x="2386468" y="2030667"/>
                </a:lnTo>
                <a:lnTo>
                  <a:pt x="0" y="20306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7" name="Freeform 67"/>
          <p:cNvSpPr/>
          <p:nvPr/>
        </p:nvSpPr>
        <p:spPr>
          <a:xfrm>
            <a:off x="16822079" y="0"/>
            <a:ext cx="1465921" cy="1525559"/>
          </a:xfrm>
          <a:custGeom>
            <a:avLst/>
            <a:gdLst/>
            <a:ahLst/>
            <a:cxnLst/>
            <a:rect l="l" t="t" r="r" b="b"/>
            <a:pathLst>
              <a:path w="2419166" h="2634735">
                <a:moveTo>
                  <a:pt x="0" y="0"/>
                </a:moveTo>
                <a:lnTo>
                  <a:pt x="2419165" y="0"/>
                </a:lnTo>
                <a:lnTo>
                  <a:pt x="2419165" y="2634735"/>
                </a:lnTo>
                <a:lnTo>
                  <a:pt x="0" y="2634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75" name="Group 74">
            <a:extLst>
              <a:ext uri="{FF2B5EF4-FFF2-40B4-BE49-F238E27FC236}">
                <a16:creationId xmlns:a16="http://schemas.microsoft.com/office/drawing/2014/main" id="{9FBF38E7-6CE5-FE7D-A4B6-94DF7955E2F0}"/>
              </a:ext>
            </a:extLst>
          </p:cNvPr>
          <p:cNvGrpSpPr/>
          <p:nvPr/>
        </p:nvGrpSpPr>
        <p:grpSpPr>
          <a:xfrm>
            <a:off x="865414" y="917498"/>
            <a:ext cx="5537208" cy="4370576"/>
            <a:chOff x="-31243" y="1280753"/>
            <a:chExt cx="5537208" cy="4370576"/>
          </a:xfrm>
        </p:grpSpPr>
        <p:sp>
          <p:nvSpPr>
            <p:cNvPr id="76" name="Line Callout 1 (Border and Accent Bar) 3">
              <a:extLst>
                <a:ext uri="{FF2B5EF4-FFF2-40B4-BE49-F238E27FC236}">
                  <a16:creationId xmlns:a16="http://schemas.microsoft.com/office/drawing/2014/main" id="{8E7F646B-0F5E-8EDA-F8F7-F30264A85AF0}"/>
                </a:ext>
              </a:extLst>
            </p:cNvPr>
            <p:cNvSpPr/>
            <p:nvPr/>
          </p:nvSpPr>
          <p:spPr>
            <a:xfrm>
              <a:off x="-31243" y="1894888"/>
              <a:ext cx="5537208" cy="3756441"/>
            </a:xfrm>
            <a:prstGeom prst="roundRect">
              <a:avLst/>
            </a:prstGeom>
            <a:solidFill>
              <a:srgbClr val="FFF5D5"/>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Giới thiệu ý nghĩa chủ đề: </a:t>
              </a:r>
              <a:r>
                <a:rPr lang="en-US" sz="4000">
                  <a:solidFill>
                    <a:srgbClr val="C00000"/>
                  </a:solidFill>
                  <a:latin typeface="Arial" panose="020B0604020202020204" pitchFamily="34" charset="0"/>
                  <a:cs typeface="Arial" panose="020B0604020202020204" pitchFamily="34" charset="0"/>
                </a:rPr>
                <a:t>Chủ đề 6 giúp học sinh:</a:t>
              </a:r>
            </a:p>
          </p:txBody>
        </p:sp>
        <p:pic>
          <p:nvPicPr>
            <p:cNvPr id="77" name="Picture 2">
              <a:extLst>
                <a:ext uri="{FF2B5EF4-FFF2-40B4-BE49-F238E27FC236}">
                  <a16:creationId xmlns:a16="http://schemas.microsoft.com/office/drawing/2014/main" id="{66F2F9EF-E38F-1032-C978-E37BA5E6FDF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18261" y="1280753"/>
              <a:ext cx="838200" cy="861700"/>
            </a:xfrm>
            <a:prstGeom prst="rect">
              <a:avLst/>
            </a:prstGeom>
          </p:spPr>
        </p:pic>
      </p:grpSp>
      <p:sp>
        <p:nvSpPr>
          <p:cNvPr id="78" name="Freeform 12">
            <a:extLst>
              <a:ext uri="{FF2B5EF4-FFF2-40B4-BE49-F238E27FC236}">
                <a16:creationId xmlns:a16="http://schemas.microsoft.com/office/drawing/2014/main" id="{F89C0E8B-5A0B-9E8D-6230-E2E6DC19F944}"/>
              </a:ext>
            </a:extLst>
          </p:cNvPr>
          <p:cNvSpPr/>
          <p:nvPr/>
        </p:nvSpPr>
        <p:spPr>
          <a:xfrm>
            <a:off x="1435893" y="5705057"/>
            <a:ext cx="5234450" cy="4607767"/>
          </a:xfrm>
          <a:custGeom>
            <a:avLst/>
            <a:gdLst/>
            <a:ahLst/>
            <a:cxnLst/>
            <a:rect l="l" t="t" r="r" b="b"/>
            <a:pathLst>
              <a:path w="4460581" h="3892871">
                <a:moveTo>
                  <a:pt x="0" y="0"/>
                </a:moveTo>
                <a:lnTo>
                  <a:pt x="4460582" y="0"/>
                </a:lnTo>
                <a:lnTo>
                  <a:pt x="4460582" y="3892871"/>
                </a:lnTo>
                <a:lnTo>
                  <a:pt x="0" y="38928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9" name="Rounded Rectangle 19">
            <a:extLst>
              <a:ext uri="{FF2B5EF4-FFF2-40B4-BE49-F238E27FC236}">
                <a16:creationId xmlns:a16="http://schemas.microsoft.com/office/drawing/2014/main" id="{1FDD1DA1-40C7-303D-4319-3312EF4EED9C}"/>
              </a:ext>
            </a:extLst>
          </p:cNvPr>
          <p:cNvSpPr/>
          <p:nvPr/>
        </p:nvSpPr>
        <p:spPr>
          <a:xfrm>
            <a:off x="8114734" y="4093875"/>
            <a:ext cx="8988817" cy="2241611"/>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Được mọi người yêu quý, kính trọng và giúp đỡ</a:t>
            </a:r>
            <a:endParaRPr lang="en-US" sz="3600" dirty="0">
              <a:solidFill>
                <a:schemeClr val="tx1"/>
              </a:solidFill>
              <a:latin typeface="Arial" panose="020B0604020202020204" pitchFamily="34" charset="0"/>
              <a:cs typeface="Arial" panose="020B0604020202020204" pitchFamily="34" charset="0"/>
            </a:endParaRPr>
          </a:p>
        </p:txBody>
      </p:sp>
      <p:sp>
        <p:nvSpPr>
          <p:cNvPr id="80" name="Rounded Rectangle 23">
            <a:extLst>
              <a:ext uri="{FF2B5EF4-FFF2-40B4-BE49-F238E27FC236}">
                <a16:creationId xmlns:a16="http://schemas.microsoft.com/office/drawing/2014/main" id="{3950A874-AED8-9FD5-55C0-87C263E058D5}"/>
              </a:ext>
            </a:extLst>
          </p:cNvPr>
          <p:cNvSpPr/>
          <p:nvPr/>
        </p:nvSpPr>
        <p:spPr>
          <a:xfrm>
            <a:off x="8114734" y="6999203"/>
            <a:ext cx="8989509" cy="2360879"/>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a:latin typeface="Arial" panose="020B0604020202020204" pitchFamily="34" charset="0"/>
                <a:cs typeface="Arial" panose="020B0604020202020204" pitchFamily="34" charset="0"/>
              </a:rPr>
              <a:t>Có được lòng tin của mọi người</a:t>
            </a:r>
            <a:endParaRPr lang="en-US" sz="3600" dirty="0">
              <a:solidFill>
                <a:schemeClr val="tx1"/>
              </a:solidFill>
              <a:latin typeface="Arial" panose="020B0604020202020204" pitchFamily="34" charset="0"/>
              <a:cs typeface="Arial" panose="020B0604020202020204" pitchFamily="34" charset="0"/>
            </a:endParaRPr>
          </a:p>
        </p:txBody>
      </p:sp>
      <p:sp>
        <p:nvSpPr>
          <p:cNvPr id="81" name="Rounded Rectangle 19">
            <a:extLst>
              <a:ext uri="{FF2B5EF4-FFF2-40B4-BE49-F238E27FC236}">
                <a16:creationId xmlns:a16="http://schemas.microsoft.com/office/drawing/2014/main" id="{57B4D85E-A804-6C66-48C5-69946B945FA9}"/>
              </a:ext>
            </a:extLst>
          </p:cNvPr>
          <p:cNvSpPr/>
          <p:nvPr/>
        </p:nvSpPr>
        <p:spPr>
          <a:xfrm>
            <a:off x="8129975" y="1269068"/>
            <a:ext cx="8976154" cy="2161089"/>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a:latin typeface="Arial" panose="020B0604020202020204" pitchFamily="34" charset="0"/>
                <a:cs typeface="Arial" panose="020B0604020202020204" pitchFamily="34" charset="0"/>
              </a:rPr>
              <a:t>Giúp chúng ta ngày càng hoàn thiện hơn</a:t>
            </a:r>
            <a:endParaRPr lang="en-US" sz="3600" dirty="0">
              <a:solidFill>
                <a:schemeClr val="tx1"/>
              </a:solidFill>
              <a:latin typeface="Arial" panose="020B0604020202020204" pitchFamily="34" charset="0"/>
              <a:cs typeface="Arial" panose="020B0604020202020204" pitchFamily="34" charset="0"/>
            </a:endParaRPr>
          </a:p>
        </p:txBody>
      </p:sp>
      <p:grpSp>
        <p:nvGrpSpPr>
          <p:cNvPr id="82" name="Group 81">
            <a:extLst>
              <a:ext uri="{FF2B5EF4-FFF2-40B4-BE49-F238E27FC236}">
                <a16:creationId xmlns:a16="http://schemas.microsoft.com/office/drawing/2014/main" id="{AF0936E5-37DA-AD53-1D44-F600A1609479}"/>
              </a:ext>
            </a:extLst>
          </p:cNvPr>
          <p:cNvGrpSpPr/>
          <p:nvPr/>
        </p:nvGrpSpPr>
        <p:grpSpPr>
          <a:xfrm rot="16200000">
            <a:off x="6326424" y="3523478"/>
            <a:ext cx="2947309" cy="659791"/>
            <a:chOff x="6498137" y="3625822"/>
            <a:chExt cx="558104" cy="973671"/>
          </a:xfrm>
        </p:grpSpPr>
        <p:cxnSp>
          <p:nvCxnSpPr>
            <p:cNvPr id="83" name="Straight Connector 82">
              <a:extLst>
                <a:ext uri="{FF2B5EF4-FFF2-40B4-BE49-F238E27FC236}">
                  <a16:creationId xmlns:a16="http://schemas.microsoft.com/office/drawing/2014/main" id="{584BDCA2-C1FC-85AD-F114-90507CE7BEF3}"/>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057DEA2-37F7-61D7-9D24-E0A84980C2D3}"/>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B199D65B-E318-F2D2-C353-1564C864156A}"/>
              </a:ext>
            </a:extLst>
          </p:cNvPr>
          <p:cNvGrpSpPr/>
          <p:nvPr/>
        </p:nvGrpSpPr>
        <p:grpSpPr>
          <a:xfrm rot="16200000" flipH="1">
            <a:off x="4914021" y="4935882"/>
            <a:ext cx="5772115" cy="659791"/>
            <a:chOff x="6498137" y="3625822"/>
            <a:chExt cx="558104" cy="973671"/>
          </a:xfrm>
        </p:grpSpPr>
        <p:cxnSp>
          <p:nvCxnSpPr>
            <p:cNvPr id="86" name="Straight Connector 85">
              <a:extLst>
                <a:ext uri="{FF2B5EF4-FFF2-40B4-BE49-F238E27FC236}">
                  <a16:creationId xmlns:a16="http://schemas.microsoft.com/office/drawing/2014/main" id="{308C8145-010B-A036-F215-91CC34933C95}"/>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9DC51B0-ECD2-9EDE-B68A-5A2CA4E5C4FA}"/>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4B22F1A8-5016-7E40-95B0-85841758396F}"/>
              </a:ext>
            </a:extLst>
          </p:cNvPr>
          <p:cNvGrpSpPr/>
          <p:nvPr/>
        </p:nvGrpSpPr>
        <p:grpSpPr>
          <a:xfrm rot="16200000">
            <a:off x="6499659" y="6659252"/>
            <a:ext cx="2585601" cy="644552"/>
            <a:chOff x="6498137" y="3625822"/>
            <a:chExt cx="558104" cy="973671"/>
          </a:xfrm>
        </p:grpSpPr>
        <p:cxnSp>
          <p:nvCxnSpPr>
            <p:cNvPr id="89" name="Straight Connector 88">
              <a:extLst>
                <a:ext uri="{FF2B5EF4-FFF2-40B4-BE49-F238E27FC236}">
                  <a16:creationId xmlns:a16="http://schemas.microsoft.com/office/drawing/2014/main" id="{862E95C8-E323-F2A5-2B31-DA83503A54D6}"/>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691E939-00A7-C7D7-DCC5-A2FB326C6DF4}"/>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153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wipe(right)">
                                      <p:cBhvr>
                                        <p:cTn id="11" dur="500"/>
                                        <p:tgtEl>
                                          <p:spTgt spid="8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wipe(left)">
                                      <p:cBhvr>
                                        <p:cTn id="16" dur="500"/>
                                        <p:tgtEl>
                                          <p:spTgt spid="82"/>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79"/>
                                        </p:tgtEl>
                                        <p:attrNameLst>
                                          <p:attrName>style.visibility</p:attrName>
                                        </p:attrNameLst>
                                      </p:cBhvr>
                                      <p:to>
                                        <p:strVal val="visible"/>
                                      </p:to>
                                    </p:set>
                                    <p:animEffect transition="in" filter="wipe(right)">
                                      <p:cBhvr>
                                        <p:cTn id="20" dur="500"/>
                                        <p:tgtEl>
                                          <p:spTgt spid="7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wipe(left)">
                                      <p:cBhvr>
                                        <p:cTn id="25" dur="500"/>
                                        <p:tgtEl>
                                          <p:spTgt spid="88"/>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wipe(right)">
                                      <p:cBhvr>
                                        <p:cTn id="29"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rot="4306895">
            <a:off x="16808757" y="-61606"/>
            <a:ext cx="1138280" cy="1541614"/>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6406531">
            <a:off x="505002" y="-240161"/>
            <a:ext cx="629781" cy="1522824"/>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CBDCA08C-F3DF-3238-FDD1-53200A32498B}"/>
              </a:ext>
            </a:extLst>
          </p:cNvPr>
          <p:cNvSpPr txBox="1"/>
          <p:nvPr/>
        </p:nvSpPr>
        <p:spPr>
          <a:xfrm>
            <a:off x="5334000" y="849461"/>
            <a:ext cx="79173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TÌNH HUỐNG ĐƯA RA</a:t>
            </a:r>
            <a:endPar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 name="Freeform 4">
            <a:extLst>
              <a:ext uri="{FF2B5EF4-FFF2-40B4-BE49-F238E27FC236}">
                <a16:creationId xmlns:a16="http://schemas.microsoft.com/office/drawing/2014/main" id="{D764762C-28BC-F006-DE96-088D17476917}"/>
              </a:ext>
            </a:extLst>
          </p:cNvPr>
          <p:cNvSpPr/>
          <p:nvPr/>
        </p:nvSpPr>
        <p:spPr>
          <a:xfrm>
            <a:off x="609600" y="1943100"/>
            <a:ext cx="10287000" cy="77724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71E3EA6F-96BB-EBBB-C242-C502C5483CCB}"/>
              </a:ext>
            </a:extLst>
          </p:cNvPr>
          <p:cNvSpPr txBox="1"/>
          <p:nvPr/>
        </p:nvSpPr>
        <p:spPr>
          <a:xfrm>
            <a:off x="1219200" y="2172612"/>
            <a:ext cx="9067800" cy="736490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Lớp</a:t>
            </a:r>
            <a:r>
              <a:rPr kumimoji="0" lang="en-US" sz="40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em có kế hoạch tổ chức tết Trung thu cho các em thiếu nhi tại khu vực dân cư gần trường. Để làm được điều này cần có sự phối hợp của cộng đồng địa phương.</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1" i="0" u="none" strike="noStrike" kern="1200" cap="none" spc="0" normalizeH="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một thành viên trong lớp, em hãy thu hút cộng đồng vào hoạt động này.</a:t>
            </a:r>
            <a:endParaRPr kumimoji="0" lang="vi-VN" sz="40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Freeform 24">
            <a:extLst>
              <a:ext uri="{FF2B5EF4-FFF2-40B4-BE49-F238E27FC236}">
                <a16:creationId xmlns:a16="http://schemas.microsoft.com/office/drawing/2014/main" id="{9626B611-1A48-06F6-CD7F-301164D31AEC}"/>
              </a:ext>
            </a:extLst>
          </p:cNvPr>
          <p:cNvSpPr/>
          <p:nvPr/>
        </p:nvSpPr>
        <p:spPr>
          <a:xfrm rot="1981402">
            <a:off x="112854" y="8984685"/>
            <a:ext cx="993492" cy="1309230"/>
          </a:xfrm>
          <a:custGeom>
            <a:avLst/>
            <a:gdLst/>
            <a:ahLst/>
            <a:cxnLst/>
            <a:rect l="l" t="t" r="r" b="b"/>
            <a:pathLst>
              <a:path w="675282" h="675282">
                <a:moveTo>
                  <a:pt x="0" y="0"/>
                </a:moveTo>
                <a:lnTo>
                  <a:pt x="675282" y="0"/>
                </a:lnTo>
                <a:lnTo>
                  <a:pt x="675282" y="675282"/>
                </a:lnTo>
                <a:lnTo>
                  <a:pt x="0" y="6752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421C311A-B4D2-A5F9-FFC1-9BA5C29674A6}"/>
              </a:ext>
            </a:extLst>
          </p:cNvPr>
          <p:cNvGrpSpPr/>
          <p:nvPr/>
        </p:nvGrpSpPr>
        <p:grpSpPr>
          <a:xfrm>
            <a:off x="11353800" y="2464162"/>
            <a:ext cx="6324600" cy="6781800"/>
            <a:chOff x="11353800" y="2464162"/>
            <a:chExt cx="6324600" cy="6781800"/>
          </a:xfrm>
        </p:grpSpPr>
        <p:grpSp>
          <p:nvGrpSpPr>
            <p:cNvPr id="8" name="Group 7">
              <a:extLst>
                <a:ext uri="{FF2B5EF4-FFF2-40B4-BE49-F238E27FC236}">
                  <a16:creationId xmlns:a16="http://schemas.microsoft.com/office/drawing/2014/main" id="{EB88B7FE-EFB0-15AA-B1A7-2DD49E7C39BD}"/>
                </a:ext>
              </a:extLst>
            </p:cNvPr>
            <p:cNvGrpSpPr/>
            <p:nvPr/>
          </p:nvGrpSpPr>
          <p:grpSpPr>
            <a:xfrm>
              <a:off x="11353800" y="2464162"/>
              <a:ext cx="6324600" cy="6781800"/>
              <a:chOff x="11384387" y="2019300"/>
              <a:chExt cx="6324600" cy="6781800"/>
            </a:xfrm>
          </p:grpSpPr>
          <p:sp>
            <p:nvSpPr>
              <p:cNvPr id="10" name="Freeform 7">
                <a:extLst>
                  <a:ext uri="{FF2B5EF4-FFF2-40B4-BE49-F238E27FC236}">
                    <a16:creationId xmlns:a16="http://schemas.microsoft.com/office/drawing/2014/main" id="{72FBA638-FABB-6FE3-55F2-1F759141E4F8}"/>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5A0BF208-9C60-447D-7281-BA8BB22DB9C5}"/>
                  </a:ext>
                </a:extLst>
              </p:cNvPr>
              <p:cNvGrpSpPr/>
              <p:nvPr/>
            </p:nvGrpSpPr>
            <p:grpSpPr>
              <a:xfrm>
                <a:off x="11633317" y="2478674"/>
                <a:ext cx="5833431" cy="1521825"/>
                <a:chOff x="1420007" y="3199063"/>
                <a:chExt cx="5833431" cy="1492403"/>
              </a:xfrm>
            </p:grpSpPr>
            <p:sp>
              <p:nvSpPr>
                <p:cNvPr id="12" name="Freeform 10">
                  <a:extLst>
                    <a:ext uri="{FF2B5EF4-FFF2-40B4-BE49-F238E27FC236}">
                      <a16:creationId xmlns:a16="http://schemas.microsoft.com/office/drawing/2014/main" id="{718E8FA6-D858-47DD-6432-06D92EEF3774}"/>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9BCDD3FB-4F21-1065-5C91-FA7997261553}"/>
                    </a:ext>
                  </a:extLst>
                </p:cNvPr>
                <p:cNvSpPr txBox="1"/>
                <p:nvPr/>
              </p:nvSpPr>
              <p:spPr>
                <a:xfrm>
                  <a:off x="1420007" y="3571938"/>
                  <a:ext cx="5826740" cy="754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Tình huống 1</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pic>
          <p:nvPicPr>
            <p:cNvPr id="8194" name="Picture 2" descr="Tổ chức Tết Trung thu cho thiếu nhi">
              <a:extLst>
                <a:ext uri="{FF2B5EF4-FFF2-40B4-BE49-F238E27FC236}">
                  <a16:creationId xmlns:a16="http://schemas.microsoft.com/office/drawing/2014/main" id="{CE4F385A-2A43-148F-4D05-670F5C11022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16624" y="4904735"/>
              <a:ext cx="5398951" cy="3600426"/>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98274987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arn(inVertical)">
                                      <p:cBhvr>
                                        <p:cTn id="2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rot="4306895">
            <a:off x="16808757" y="-61606"/>
            <a:ext cx="1138280" cy="1541614"/>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6406531">
            <a:off x="505002" y="-240161"/>
            <a:ext cx="629781" cy="1522824"/>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CBDCA08C-F3DF-3238-FDD1-53200A32498B}"/>
              </a:ext>
            </a:extLst>
          </p:cNvPr>
          <p:cNvSpPr txBox="1"/>
          <p:nvPr/>
        </p:nvSpPr>
        <p:spPr>
          <a:xfrm>
            <a:off x="5334000" y="849461"/>
            <a:ext cx="79173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TÌNH HUỐNG ĐƯA RA</a:t>
            </a:r>
            <a:endPar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 name="Freeform 4">
            <a:extLst>
              <a:ext uri="{FF2B5EF4-FFF2-40B4-BE49-F238E27FC236}">
                <a16:creationId xmlns:a16="http://schemas.microsoft.com/office/drawing/2014/main" id="{D764762C-28BC-F006-DE96-088D17476917}"/>
              </a:ext>
            </a:extLst>
          </p:cNvPr>
          <p:cNvSpPr/>
          <p:nvPr/>
        </p:nvSpPr>
        <p:spPr>
          <a:xfrm>
            <a:off x="609600" y="1943100"/>
            <a:ext cx="10287000" cy="77724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71E3EA6F-96BB-EBBB-C242-C502C5483CCB}"/>
              </a:ext>
            </a:extLst>
          </p:cNvPr>
          <p:cNvSpPr txBox="1"/>
          <p:nvPr/>
        </p:nvSpPr>
        <p:spPr>
          <a:xfrm>
            <a:off x="1366520" y="3095941"/>
            <a:ext cx="8763000" cy="55182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Hội Phụ</a:t>
            </a:r>
            <a:r>
              <a:rPr kumimoji="0" lang="en-US" sz="40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nữ ở phường em đang tổ chức hoạt động nấu cơm từ thiện cho các bệnh nhân khó khăn.</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Em muốn</a:t>
            </a:r>
            <a:r>
              <a:rPr kumimoji="0" lang="en-US" sz="4000" b="1" i="0" u="none" strike="noStrike" kern="1200" cap="none" spc="0" normalizeH="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được góp sức vào hoạt động này, em cần phải làm như thế nào</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a:t>
            </a:r>
            <a:endParaRPr kumimoji="0" lang="vi-VN" sz="40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Freeform 24">
            <a:extLst>
              <a:ext uri="{FF2B5EF4-FFF2-40B4-BE49-F238E27FC236}">
                <a16:creationId xmlns:a16="http://schemas.microsoft.com/office/drawing/2014/main" id="{9626B611-1A48-06F6-CD7F-301164D31AEC}"/>
              </a:ext>
            </a:extLst>
          </p:cNvPr>
          <p:cNvSpPr/>
          <p:nvPr/>
        </p:nvSpPr>
        <p:spPr>
          <a:xfrm rot="1981402">
            <a:off x="112854" y="8984685"/>
            <a:ext cx="993492" cy="1309230"/>
          </a:xfrm>
          <a:custGeom>
            <a:avLst/>
            <a:gdLst/>
            <a:ahLst/>
            <a:cxnLst/>
            <a:rect l="l" t="t" r="r" b="b"/>
            <a:pathLst>
              <a:path w="675282" h="675282">
                <a:moveTo>
                  <a:pt x="0" y="0"/>
                </a:moveTo>
                <a:lnTo>
                  <a:pt x="675282" y="0"/>
                </a:lnTo>
                <a:lnTo>
                  <a:pt x="675282" y="675282"/>
                </a:lnTo>
                <a:lnTo>
                  <a:pt x="0" y="6752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4F504A27-10BE-A825-787E-2472E4D430D2}"/>
              </a:ext>
            </a:extLst>
          </p:cNvPr>
          <p:cNvGrpSpPr/>
          <p:nvPr/>
        </p:nvGrpSpPr>
        <p:grpSpPr>
          <a:xfrm>
            <a:off x="11353800" y="2464162"/>
            <a:ext cx="6324600" cy="6781800"/>
            <a:chOff x="11353800" y="2464162"/>
            <a:chExt cx="6324600" cy="6781800"/>
          </a:xfrm>
        </p:grpSpPr>
        <p:grpSp>
          <p:nvGrpSpPr>
            <p:cNvPr id="8" name="Group 7">
              <a:extLst>
                <a:ext uri="{FF2B5EF4-FFF2-40B4-BE49-F238E27FC236}">
                  <a16:creationId xmlns:a16="http://schemas.microsoft.com/office/drawing/2014/main" id="{EB88B7FE-EFB0-15AA-B1A7-2DD49E7C39BD}"/>
                </a:ext>
              </a:extLst>
            </p:cNvPr>
            <p:cNvGrpSpPr/>
            <p:nvPr/>
          </p:nvGrpSpPr>
          <p:grpSpPr>
            <a:xfrm>
              <a:off x="11353800" y="2464162"/>
              <a:ext cx="6324600" cy="6781800"/>
              <a:chOff x="11384387" y="2019300"/>
              <a:chExt cx="6324600" cy="6781800"/>
            </a:xfrm>
          </p:grpSpPr>
          <p:sp>
            <p:nvSpPr>
              <p:cNvPr id="10" name="Freeform 7">
                <a:extLst>
                  <a:ext uri="{FF2B5EF4-FFF2-40B4-BE49-F238E27FC236}">
                    <a16:creationId xmlns:a16="http://schemas.microsoft.com/office/drawing/2014/main" id="{72FBA638-FABB-6FE3-55F2-1F759141E4F8}"/>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5A0BF208-9C60-447D-7281-BA8BB22DB9C5}"/>
                  </a:ext>
                </a:extLst>
              </p:cNvPr>
              <p:cNvGrpSpPr/>
              <p:nvPr/>
            </p:nvGrpSpPr>
            <p:grpSpPr>
              <a:xfrm>
                <a:off x="11633317" y="2478674"/>
                <a:ext cx="5833431" cy="1521825"/>
                <a:chOff x="1420007" y="3199063"/>
                <a:chExt cx="5833431" cy="1492403"/>
              </a:xfrm>
            </p:grpSpPr>
            <p:sp>
              <p:nvSpPr>
                <p:cNvPr id="12" name="Freeform 10">
                  <a:extLst>
                    <a:ext uri="{FF2B5EF4-FFF2-40B4-BE49-F238E27FC236}">
                      <a16:creationId xmlns:a16="http://schemas.microsoft.com/office/drawing/2014/main" id="{718E8FA6-D858-47DD-6432-06D92EEF3774}"/>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9BCDD3FB-4F21-1065-5C91-FA7997261553}"/>
                    </a:ext>
                  </a:extLst>
                </p:cNvPr>
                <p:cNvSpPr txBox="1"/>
                <p:nvPr/>
              </p:nvSpPr>
              <p:spPr>
                <a:xfrm>
                  <a:off x="1420007" y="3571938"/>
                  <a:ext cx="5826740" cy="754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Tình huống 2</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pic>
          <p:nvPicPr>
            <p:cNvPr id="9218" name="Picture 2" descr="Phụ nữ TP Hồ Chí Minh sáng tạo, vì cộng đồng">
              <a:extLst>
                <a:ext uri="{FF2B5EF4-FFF2-40B4-BE49-F238E27FC236}">
                  <a16:creationId xmlns:a16="http://schemas.microsoft.com/office/drawing/2014/main" id="{EF095FF8-6C17-3C49-B06C-196BD204FB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21217" y="4974359"/>
              <a:ext cx="5203148" cy="3624262"/>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5500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4"/>
          <p:cNvSpPr/>
          <p:nvPr/>
        </p:nvSpPr>
        <p:spPr>
          <a:xfrm rot="6406531">
            <a:off x="36757" y="-297445"/>
            <a:ext cx="870646" cy="1515846"/>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3">
            <a:extLst>
              <a:ext uri="{FF2B5EF4-FFF2-40B4-BE49-F238E27FC236}">
                <a16:creationId xmlns:a16="http://schemas.microsoft.com/office/drawing/2014/main" id="{3F42C9E6-7757-AE83-335E-001714193C35}"/>
              </a:ext>
            </a:extLst>
          </p:cNvPr>
          <p:cNvGrpSpPr/>
          <p:nvPr/>
        </p:nvGrpSpPr>
        <p:grpSpPr>
          <a:xfrm>
            <a:off x="5903057" y="1255642"/>
            <a:ext cx="11563380" cy="8254076"/>
            <a:chOff x="0" y="0"/>
            <a:chExt cx="2567348" cy="2069539"/>
          </a:xfrm>
        </p:grpSpPr>
        <p:sp>
          <p:nvSpPr>
            <p:cNvPr id="3" name="Freeform 4">
              <a:extLst>
                <a:ext uri="{FF2B5EF4-FFF2-40B4-BE49-F238E27FC236}">
                  <a16:creationId xmlns:a16="http://schemas.microsoft.com/office/drawing/2014/main" id="{4E8873E6-2003-E22B-EB9B-898C36E5B6FF}"/>
                </a:ext>
              </a:extLst>
            </p:cNvPr>
            <p:cNvSpPr/>
            <p:nvPr/>
          </p:nvSpPr>
          <p:spPr>
            <a:xfrm>
              <a:off x="0" y="0"/>
              <a:ext cx="2567349" cy="2069539"/>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rgbClr val="FFF5D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5">
              <a:extLst>
                <a:ext uri="{FF2B5EF4-FFF2-40B4-BE49-F238E27FC236}">
                  <a16:creationId xmlns:a16="http://schemas.microsoft.com/office/drawing/2014/main" id="{5FA746D5-551A-3FA7-DB79-591E261614C5}"/>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 name="Group 6">
            <a:extLst>
              <a:ext uri="{FF2B5EF4-FFF2-40B4-BE49-F238E27FC236}">
                <a16:creationId xmlns:a16="http://schemas.microsoft.com/office/drawing/2014/main" id="{F829D5A6-32D7-7D13-5F73-51A128C283F5}"/>
              </a:ext>
            </a:extLst>
          </p:cNvPr>
          <p:cNvGrpSpPr/>
          <p:nvPr/>
        </p:nvGrpSpPr>
        <p:grpSpPr>
          <a:xfrm>
            <a:off x="560311" y="2275243"/>
            <a:ext cx="5641975" cy="5657816"/>
            <a:chOff x="0" y="0"/>
            <a:chExt cx="812800" cy="812800"/>
          </a:xfrm>
        </p:grpSpPr>
        <p:sp>
          <p:nvSpPr>
            <p:cNvPr id="6" name="Freeform 7">
              <a:extLst>
                <a:ext uri="{FF2B5EF4-FFF2-40B4-BE49-F238E27FC236}">
                  <a16:creationId xmlns:a16="http://schemas.microsoft.com/office/drawing/2014/main" id="{0EFD40AB-7C76-DB7E-7778-0B658BAAEA7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TextBox 8">
              <a:extLst>
                <a:ext uri="{FF2B5EF4-FFF2-40B4-BE49-F238E27FC236}">
                  <a16:creationId xmlns:a16="http://schemas.microsoft.com/office/drawing/2014/main" id="{040D5C45-5ED7-2207-C3C6-8657AB0C81FC}"/>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2F0C231E-D7E0-E55B-E82E-CC047250EDDB}"/>
              </a:ext>
            </a:extLst>
          </p:cNvPr>
          <p:cNvSpPr txBox="1"/>
          <p:nvPr/>
        </p:nvSpPr>
        <p:spPr>
          <a:xfrm>
            <a:off x="1054752" y="3785271"/>
            <a:ext cx="4503522" cy="2258054"/>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GỢI Ý XỬ LÍ TÌNH HUỐNG</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AE90AC-50B9-6885-CF31-219462A10731}"/>
              </a:ext>
            </a:extLst>
          </p:cNvPr>
          <p:cNvSpPr txBox="1"/>
          <p:nvPr/>
        </p:nvSpPr>
        <p:spPr>
          <a:xfrm>
            <a:off x="6737499" y="2168220"/>
            <a:ext cx="10104697" cy="6637651"/>
          </a:xfrm>
          <a:prstGeom prst="rect">
            <a:avLst/>
          </a:prstGeom>
          <a:noFill/>
        </p:spPr>
        <p:txBody>
          <a:bodyPr wrap="square">
            <a:spAutoFit/>
          </a:bodyPr>
          <a:lstStyle/>
          <a:p>
            <a:pPr marL="571500" lvl="0" indent="-571500" algn="just">
              <a:lnSpc>
                <a:spcPct val="150000"/>
              </a:lnSpc>
              <a:buFont typeface="Courier New" panose="02070309020205020404" pitchFamily="49" charset="0"/>
              <a:buChar char="o"/>
            </a:pP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Để thu hút cộng đồng vào hoạt động tổ chức tết Trung thu cho các em thiếu nhi, em có thể áp dụng các cách sau: </a:t>
            </a:r>
            <a:endParaRPr kumimoji="0" lang="vi-VN" sz="3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Tạo ra một kế hoạch chi tiết và hấp dẫn để người dân hiểu rõ hoạt động này.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Em nên giải thích về mục đích, quy mô, thời gian, địa điểm, các hoạt động và sự cần thiết của sự hợp tác của cộng đồng.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18">
            <a:extLst>
              <a:ext uri="{FF2B5EF4-FFF2-40B4-BE49-F238E27FC236}">
                <a16:creationId xmlns:a16="http://schemas.microsoft.com/office/drawing/2014/main" id="{318E26A0-7133-D226-F9B9-80019301A9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73242">
            <a:off x="1957453" y="1226408"/>
            <a:ext cx="1983055" cy="1983055"/>
          </a:xfrm>
          <a:prstGeom prst="rect">
            <a:avLst/>
          </a:prstGeom>
        </p:spPr>
      </p:pic>
      <p:pic>
        <p:nvPicPr>
          <p:cNvPr id="11" name="Picture 10" descr="A picture containing toy, doll, vector graphics, clipart&#10;&#10;Description automatically generated">
            <a:extLst>
              <a:ext uri="{FF2B5EF4-FFF2-40B4-BE49-F238E27FC236}">
                <a16:creationId xmlns:a16="http://schemas.microsoft.com/office/drawing/2014/main" id="{F5DD4CCA-B12C-1339-40CD-D4172E7F9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684" y="6081136"/>
            <a:ext cx="4627658" cy="4627658"/>
          </a:xfrm>
          <a:prstGeom prst="rect">
            <a:avLst/>
          </a:prstGeom>
        </p:spPr>
      </p:pic>
      <p:sp>
        <p:nvSpPr>
          <p:cNvPr id="16" name="Freeform 8">
            <a:extLst>
              <a:ext uri="{FF2B5EF4-FFF2-40B4-BE49-F238E27FC236}">
                <a16:creationId xmlns:a16="http://schemas.microsoft.com/office/drawing/2014/main" id="{4BD073F5-D974-335D-6A84-4772A87967E5}"/>
              </a:ext>
            </a:extLst>
          </p:cNvPr>
          <p:cNvSpPr/>
          <p:nvPr/>
        </p:nvSpPr>
        <p:spPr>
          <a:xfrm>
            <a:off x="5620342" y="8562356"/>
            <a:ext cx="1015286" cy="1317895"/>
          </a:xfrm>
          <a:custGeom>
            <a:avLst/>
            <a:gdLst/>
            <a:ahLst/>
            <a:cxnLst/>
            <a:rect l="l" t="t" r="r" b="b"/>
            <a:pathLst>
              <a:path w="1015286" h="1317895">
                <a:moveTo>
                  <a:pt x="0" y="0"/>
                </a:moveTo>
                <a:lnTo>
                  <a:pt x="1015286" y="0"/>
                </a:lnTo>
                <a:lnTo>
                  <a:pt x="1015286" y="1317895"/>
                </a:lnTo>
                <a:lnTo>
                  <a:pt x="0" y="13178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2" name="Freeform 32"/>
          <p:cNvSpPr/>
          <p:nvPr/>
        </p:nvSpPr>
        <p:spPr>
          <a:xfrm rot="4306895">
            <a:off x="17050056" y="754345"/>
            <a:ext cx="1017519" cy="974088"/>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1BC369AA-09A0-B105-C84B-01D9EB48457A}"/>
              </a:ext>
            </a:extLst>
          </p:cNvPr>
          <p:cNvGrpSpPr/>
          <p:nvPr/>
        </p:nvGrpSpPr>
        <p:grpSpPr>
          <a:xfrm>
            <a:off x="8551347" y="687070"/>
            <a:ext cx="6477000" cy="1108637"/>
            <a:chOff x="5872534" y="881343"/>
            <a:chExt cx="6477000" cy="1108637"/>
          </a:xfrm>
        </p:grpSpPr>
        <p:pic>
          <p:nvPicPr>
            <p:cNvPr id="18" name="Picture 9">
              <a:extLst>
                <a:ext uri="{FF2B5EF4-FFF2-40B4-BE49-F238E27FC236}">
                  <a16:creationId xmlns:a16="http://schemas.microsoft.com/office/drawing/2014/main" id="{58CA8DE0-4CFD-2176-B7F8-6472424D6A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898139" y="881343"/>
              <a:ext cx="6451395" cy="1108637"/>
            </a:xfrm>
            <a:prstGeom prst="rect">
              <a:avLst/>
            </a:prstGeom>
          </p:spPr>
        </p:pic>
        <p:sp>
          <p:nvSpPr>
            <p:cNvPr id="19" name="TextBox 18">
              <a:extLst>
                <a:ext uri="{FF2B5EF4-FFF2-40B4-BE49-F238E27FC236}">
                  <a16:creationId xmlns:a16="http://schemas.microsoft.com/office/drawing/2014/main" id="{FA598203-B493-9768-4A87-A4907101F120}"/>
                </a:ext>
              </a:extLst>
            </p:cNvPr>
            <p:cNvSpPr txBox="1"/>
            <p:nvPr/>
          </p:nvSpPr>
          <p:spPr>
            <a:xfrm>
              <a:off x="5872534" y="1021085"/>
              <a:ext cx="6477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Tình</a:t>
              </a:r>
              <a:r>
                <a:rPr kumimoji="0" lang="en-US" sz="4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huống 1</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06550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ipe(left)">
                                      <p:cBhvr>
                                        <p:cTn id="2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4"/>
          <p:cNvSpPr/>
          <p:nvPr/>
        </p:nvSpPr>
        <p:spPr>
          <a:xfrm rot="6406531">
            <a:off x="36757" y="-297445"/>
            <a:ext cx="870646" cy="1515846"/>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3">
            <a:extLst>
              <a:ext uri="{FF2B5EF4-FFF2-40B4-BE49-F238E27FC236}">
                <a16:creationId xmlns:a16="http://schemas.microsoft.com/office/drawing/2014/main" id="{3F42C9E6-7757-AE83-335E-001714193C35}"/>
              </a:ext>
            </a:extLst>
          </p:cNvPr>
          <p:cNvGrpSpPr/>
          <p:nvPr/>
        </p:nvGrpSpPr>
        <p:grpSpPr>
          <a:xfrm>
            <a:off x="5903057" y="1255642"/>
            <a:ext cx="11563380" cy="8254076"/>
            <a:chOff x="0" y="0"/>
            <a:chExt cx="2567348" cy="2069539"/>
          </a:xfrm>
        </p:grpSpPr>
        <p:sp>
          <p:nvSpPr>
            <p:cNvPr id="3" name="Freeform 4">
              <a:extLst>
                <a:ext uri="{FF2B5EF4-FFF2-40B4-BE49-F238E27FC236}">
                  <a16:creationId xmlns:a16="http://schemas.microsoft.com/office/drawing/2014/main" id="{4E8873E6-2003-E22B-EB9B-898C36E5B6FF}"/>
                </a:ext>
              </a:extLst>
            </p:cNvPr>
            <p:cNvSpPr/>
            <p:nvPr/>
          </p:nvSpPr>
          <p:spPr>
            <a:xfrm>
              <a:off x="0" y="0"/>
              <a:ext cx="2567349" cy="2069539"/>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rgbClr val="FFF5D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5">
              <a:extLst>
                <a:ext uri="{FF2B5EF4-FFF2-40B4-BE49-F238E27FC236}">
                  <a16:creationId xmlns:a16="http://schemas.microsoft.com/office/drawing/2014/main" id="{5FA746D5-551A-3FA7-DB79-591E261614C5}"/>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 name="Group 6">
            <a:extLst>
              <a:ext uri="{FF2B5EF4-FFF2-40B4-BE49-F238E27FC236}">
                <a16:creationId xmlns:a16="http://schemas.microsoft.com/office/drawing/2014/main" id="{F829D5A6-32D7-7D13-5F73-51A128C283F5}"/>
              </a:ext>
            </a:extLst>
          </p:cNvPr>
          <p:cNvGrpSpPr/>
          <p:nvPr/>
        </p:nvGrpSpPr>
        <p:grpSpPr>
          <a:xfrm>
            <a:off x="560311" y="2275243"/>
            <a:ext cx="5641975" cy="5657816"/>
            <a:chOff x="0" y="0"/>
            <a:chExt cx="812800" cy="812800"/>
          </a:xfrm>
        </p:grpSpPr>
        <p:sp>
          <p:nvSpPr>
            <p:cNvPr id="6" name="Freeform 7">
              <a:extLst>
                <a:ext uri="{FF2B5EF4-FFF2-40B4-BE49-F238E27FC236}">
                  <a16:creationId xmlns:a16="http://schemas.microsoft.com/office/drawing/2014/main" id="{0EFD40AB-7C76-DB7E-7778-0B658BAAEA7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TextBox 8">
              <a:extLst>
                <a:ext uri="{FF2B5EF4-FFF2-40B4-BE49-F238E27FC236}">
                  <a16:creationId xmlns:a16="http://schemas.microsoft.com/office/drawing/2014/main" id="{040D5C45-5ED7-2207-C3C6-8657AB0C81FC}"/>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2F0C231E-D7E0-E55B-E82E-CC047250EDDB}"/>
              </a:ext>
            </a:extLst>
          </p:cNvPr>
          <p:cNvSpPr txBox="1"/>
          <p:nvPr/>
        </p:nvSpPr>
        <p:spPr>
          <a:xfrm>
            <a:off x="1054752" y="3785271"/>
            <a:ext cx="4503522" cy="2258054"/>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GỢI Ý XỬ LÍ TÌNH HUỐNG</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AE90AC-50B9-6885-CF31-219462A10731}"/>
              </a:ext>
            </a:extLst>
          </p:cNvPr>
          <p:cNvSpPr txBox="1"/>
          <p:nvPr/>
        </p:nvSpPr>
        <p:spPr>
          <a:xfrm>
            <a:off x="6737499" y="1893244"/>
            <a:ext cx="10199628" cy="7468648"/>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Sử dụng các phương tiện truyền thông như truyền thanh, quảng cáo trên mạng xã hội, báo chí để truyền thông về hoạt động này.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Em cần phải giải thích về mục đích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lợi ích của việc tham gia hoạt động này cho cộng đồng.</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Tìm kiếm sự hỗ trợ của các cơ quan chính quyền địa phương để đưa thông tin về hoạt động đến cộng đồng một cách rộng rãi và nhanh chóng. </a:t>
            </a:r>
          </a:p>
        </p:txBody>
      </p:sp>
      <p:pic>
        <p:nvPicPr>
          <p:cNvPr id="10" name="Picture 18">
            <a:extLst>
              <a:ext uri="{FF2B5EF4-FFF2-40B4-BE49-F238E27FC236}">
                <a16:creationId xmlns:a16="http://schemas.microsoft.com/office/drawing/2014/main" id="{318E26A0-7133-D226-F9B9-80019301A9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73242">
            <a:off x="1957453" y="1226408"/>
            <a:ext cx="1983055" cy="1983055"/>
          </a:xfrm>
          <a:prstGeom prst="rect">
            <a:avLst/>
          </a:prstGeom>
        </p:spPr>
      </p:pic>
      <p:pic>
        <p:nvPicPr>
          <p:cNvPr id="11" name="Picture 10" descr="A picture containing toy, doll, vector graphics, clipart&#10;&#10;Description automatically generated">
            <a:extLst>
              <a:ext uri="{FF2B5EF4-FFF2-40B4-BE49-F238E27FC236}">
                <a16:creationId xmlns:a16="http://schemas.microsoft.com/office/drawing/2014/main" id="{F5DD4CCA-B12C-1339-40CD-D4172E7F9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684" y="6081136"/>
            <a:ext cx="4627658" cy="4627658"/>
          </a:xfrm>
          <a:prstGeom prst="rect">
            <a:avLst/>
          </a:prstGeom>
        </p:spPr>
      </p:pic>
      <p:sp>
        <p:nvSpPr>
          <p:cNvPr id="16" name="Freeform 8">
            <a:extLst>
              <a:ext uri="{FF2B5EF4-FFF2-40B4-BE49-F238E27FC236}">
                <a16:creationId xmlns:a16="http://schemas.microsoft.com/office/drawing/2014/main" id="{4BD073F5-D974-335D-6A84-4772A87967E5}"/>
              </a:ext>
            </a:extLst>
          </p:cNvPr>
          <p:cNvSpPr/>
          <p:nvPr/>
        </p:nvSpPr>
        <p:spPr>
          <a:xfrm>
            <a:off x="5620342" y="8562356"/>
            <a:ext cx="1015286" cy="1317895"/>
          </a:xfrm>
          <a:custGeom>
            <a:avLst/>
            <a:gdLst/>
            <a:ahLst/>
            <a:cxnLst/>
            <a:rect l="l" t="t" r="r" b="b"/>
            <a:pathLst>
              <a:path w="1015286" h="1317895">
                <a:moveTo>
                  <a:pt x="0" y="0"/>
                </a:moveTo>
                <a:lnTo>
                  <a:pt x="1015286" y="0"/>
                </a:lnTo>
                <a:lnTo>
                  <a:pt x="1015286" y="1317895"/>
                </a:lnTo>
                <a:lnTo>
                  <a:pt x="0" y="13178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Freeform 32"/>
          <p:cNvSpPr/>
          <p:nvPr/>
        </p:nvSpPr>
        <p:spPr>
          <a:xfrm rot="4306895">
            <a:off x="17050056" y="754345"/>
            <a:ext cx="1017519" cy="974088"/>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1BC369AA-09A0-B105-C84B-01D9EB48457A}"/>
              </a:ext>
            </a:extLst>
          </p:cNvPr>
          <p:cNvGrpSpPr/>
          <p:nvPr/>
        </p:nvGrpSpPr>
        <p:grpSpPr>
          <a:xfrm>
            <a:off x="8551347" y="687070"/>
            <a:ext cx="6477000" cy="1108637"/>
            <a:chOff x="5872534" y="881343"/>
            <a:chExt cx="6477000" cy="1108637"/>
          </a:xfrm>
        </p:grpSpPr>
        <p:pic>
          <p:nvPicPr>
            <p:cNvPr id="18" name="Picture 9">
              <a:extLst>
                <a:ext uri="{FF2B5EF4-FFF2-40B4-BE49-F238E27FC236}">
                  <a16:creationId xmlns:a16="http://schemas.microsoft.com/office/drawing/2014/main" id="{58CA8DE0-4CFD-2176-B7F8-6472424D6A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898139" y="881343"/>
              <a:ext cx="6451395" cy="1108637"/>
            </a:xfrm>
            <a:prstGeom prst="rect">
              <a:avLst/>
            </a:prstGeom>
          </p:spPr>
        </p:pic>
        <p:sp>
          <p:nvSpPr>
            <p:cNvPr id="19" name="TextBox 18">
              <a:extLst>
                <a:ext uri="{FF2B5EF4-FFF2-40B4-BE49-F238E27FC236}">
                  <a16:creationId xmlns:a16="http://schemas.microsoft.com/office/drawing/2014/main" id="{FA598203-B493-9768-4A87-A4907101F120}"/>
                </a:ext>
              </a:extLst>
            </p:cNvPr>
            <p:cNvSpPr txBox="1"/>
            <p:nvPr/>
          </p:nvSpPr>
          <p:spPr>
            <a:xfrm>
              <a:off x="5872534" y="1021085"/>
              <a:ext cx="6477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Tình huống 1</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4471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left)">
                                      <p:cBhvr>
                                        <p:cTn id="11" dur="500"/>
                                        <p:tgtEl>
                                          <p:spTgt spid="9">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wipe(left)">
                                      <p:cBhvr>
                                        <p:cTn id="1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4"/>
          <p:cNvSpPr/>
          <p:nvPr/>
        </p:nvSpPr>
        <p:spPr>
          <a:xfrm rot="6406531">
            <a:off x="36757" y="-297445"/>
            <a:ext cx="870646" cy="1515846"/>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3">
            <a:extLst>
              <a:ext uri="{FF2B5EF4-FFF2-40B4-BE49-F238E27FC236}">
                <a16:creationId xmlns:a16="http://schemas.microsoft.com/office/drawing/2014/main" id="{3F42C9E6-7757-AE83-335E-001714193C35}"/>
              </a:ext>
            </a:extLst>
          </p:cNvPr>
          <p:cNvGrpSpPr/>
          <p:nvPr/>
        </p:nvGrpSpPr>
        <p:grpSpPr>
          <a:xfrm>
            <a:off x="5903057" y="1255642"/>
            <a:ext cx="11563380" cy="8254076"/>
            <a:chOff x="0" y="0"/>
            <a:chExt cx="2567348" cy="2069539"/>
          </a:xfrm>
        </p:grpSpPr>
        <p:sp>
          <p:nvSpPr>
            <p:cNvPr id="3" name="Freeform 4">
              <a:extLst>
                <a:ext uri="{FF2B5EF4-FFF2-40B4-BE49-F238E27FC236}">
                  <a16:creationId xmlns:a16="http://schemas.microsoft.com/office/drawing/2014/main" id="{4E8873E6-2003-E22B-EB9B-898C36E5B6FF}"/>
                </a:ext>
              </a:extLst>
            </p:cNvPr>
            <p:cNvSpPr/>
            <p:nvPr/>
          </p:nvSpPr>
          <p:spPr>
            <a:xfrm>
              <a:off x="0" y="0"/>
              <a:ext cx="2567349" cy="2069539"/>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rgbClr val="FFF5D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5">
              <a:extLst>
                <a:ext uri="{FF2B5EF4-FFF2-40B4-BE49-F238E27FC236}">
                  <a16:creationId xmlns:a16="http://schemas.microsoft.com/office/drawing/2014/main" id="{5FA746D5-551A-3FA7-DB79-591E261614C5}"/>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 name="Group 6">
            <a:extLst>
              <a:ext uri="{FF2B5EF4-FFF2-40B4-BE49-F238E27FC236}">
                <a16:creationId xmlns:a16="http://schemas.microsoft.com/office/drawing/2014/main" id="{F829D5A6-32D7-7D13-5F73-51A128C283F5}"/>
              </a:ext>
            </a:extLst>
          </p:cNvPr>
          <p:cNvGrpSpPr/>
          <p:nvPr/>
        </p:nvGrpSpPr>
        <p:grpSpPr>
          <a:xfrm>
            <a:off x="560311" y="2275243"/>
            <a:ext cx="5641975" cy="5657816"/>
            <a:chOff x="0" y="0"/>
            <a:chExt cx="812800" cy="812800"/>
          </a:xfrm>
        </p:grpSpPr>
        <p:sp>
          <p:nvSpPr>
            <p:cNvPr id="6" name="Freeform 7">
              <a:extLst>
                <a:ext uri="{FF2B5EF4-FFF2-40B4-BE49-F238E27FC236}">
                  <a16:creationId xmlns:a16="http://schemas.microsoft.com/office/drawing/2014/main" id="{0EFD40AB-7C76-DB7E-7778-0B658BAAEA7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TextBox 8">
              <a:extLst>
                <a:ext uri="{FF2B5EF4-FFF2-40B4-BE49-F238E27FC236}">
                  <a16:creationId xmlns:a16="http://schemas.microsoft.com/office/drawing/2014/main" id="{040D5C45-5ED7-2207-C3C6-8657AB0C81FC}"/>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2F0C231E-D7E0-E55B-E82E-CC047250EDDB}"/>
              </a:ext>
            </a:extLst>
          </p:cNvPr>
          <p:cNvSpPr txBox="1"/>
          <p:nvPr/>
        </p:nvSpPr>
        <p:spPr>
          <a:xfrm>
            <a:off x="1054752" y="3785271"/>
            <a:ext cx="4503522" cy="2258054"/>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GỢI Ý XỬ LÍ TÌNH HUỐNG</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AE90AC-50B9-6885-CF31-219462A10731}"/>
              </a:ext>
            </a:extLst>
          </p:cNvPr>
          <p:cNvSpPr txBox="1"/>
          <p:nvPr/>
        </p:nvSpPr>
        <p:spPr>
          <a:xfrm>
            <a:off x="6759270" y="2063854"/>
            <a:ext cx="9992962" cy="6637651"/>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Để góp sức vào hoạt động nấu cơm từ thiện cho các bệnh nhân khó khăn của Hội Phụ nữ ở phường em, em có thể liên hệ qua điện thoại, email hoặc trực tiếp đến văn phòng của Hội để đăng ký tham gia hoạt động.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Em cần thông báo rõ về số lượng người tham gia và sẵn sàng giúp đỡ các công việc cần thiết.</a:t>
            </a:r>
          </a:p>
        </p:txBody>
      </p:sp>
      <p:pic>
        <p:nvPicPr>
          <p:cNvPr id="10" name="Picture 18">
            <a:extLst>
              <a:ext uri="{FF2B5EF4-FFF2-40B4-BE49-F238E27FC236}">
                <a16:creationId xmlns:a16="http://schemas.microsoft.com/office/drawing/2014/main" id="{318E26A0-7133-D226-F9B9-80019301A9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73242">
            <a:off x="1957453" y="1226408"/>
            <a:ext cx="1983055" cy="1983055"/>
          </a:xfrm>
          <a:prstGeom prst="rect">
            <a:avLst/>
          </a:prstGeom>
        </p:spPr>
      </p:pic>
      <p:pic>
        <p:nvPicPr>
          <p:cNvPr id="11" name="Picture 10" descr="A picture containing toy, doll, vector graphics, clipart&#10;&#10;Description automatically generated">
            <a:extLst>
              <a:ext uri="{FF2B5EF4-FFF2-40B4-BE49-F238E27FC236}">
                <a16:creationId xmlns:a16="http://schemas.microsoft.com/office/drawing/2014/main" id="{F5DD4CCA-B12C-1339-40CD-D4172E7F9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684" y="6081136"/>
            <a:ext cx="4627658" cy="4627658"/>
          </a:xfrm>
          <a:prstGeom prst="rect">
            <a:avLst/>
          </a:prstGeom>
        </p:spPr>
      </p:pic>
      <p:sp>
        <p:nvSpPr>
          <p:cNvPr id="16" name="Freeform 8">
            <a:extLst>
              <a:ext uri="{FF2B5EF4-FFF2-40B4-BE49-F238E27FC236}">
                <a16:creationId xmlns:a16="http://schemas.microsoft.com/office/drawing/2014/main" id="{4BD073F5-D974-335D-6A84-4772A87967E5}"/>
              </a:ext>
            </a:extLst>
          </p:cNvPr>
          <p:cNvSpPr/>
          <p:nvPr/>
        </p:nvSpPr>
        <p:spPr>
          <a:xfrm>
            <a:off x="5620342" y="8562356"/>
            <a:ext cx="1015286" cy="1317895"/>
          </a:xfrm>
          <a:custGeom>
            <a:avLst/>
            <a:gdLst/>
            <a:ahLst/>
            <a:cxnLst/>
            <a:rect l="l" t="t" r="r" b="b"/>
            <a:pathLst>
              <a:path w="1015286" h="1317895">
                <a:moveTo>
                  <a:pt x="0" y="0"/>
                </a:moveTo>
                <a:lnTo>
                  <a:pt x="1015286" y="0"/>
                </a:lnTo>
                <a:lnTo>
                  <a:pt x="1015286" y="1317895"/>
                </a:lnTo>
                <a:lnTo>
                  <a:pt x="0" y="13178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Freeform 32"/>
          <p:cNvSpPr/>
          <p:nvPr/>
        </p:nvSpPr>
        <p:spPr>
          <a:xfrm rot="4306895">
            <a:off x="17050056" y="754345"/>
            <a:ext cx="1017519" cy="974088"/>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1BC369AA-09A0-B105-C84B-01D9EB48457A}"/>
              </a:ext>
            </a:extLst>
          </p:cNvPr>
          <p:cNvGrpSpPr/>
          <p:nvPr/>
        </p:nvGrpSpPr>
        <p:grpSpPr>
          <a:xfrm>
            <a:off x="8551347" y="687070"/>
            <a:ext cx="6477000" cy="1108637"/>
            <a:chOff x="5872534" y="881343"/>
            <a:chExt cx="6477000" cy="1108637"/>
          </a:xfrm>
        </p:grpSpPr>
        <p:pic>
          <p:nvPicPr>
            <p:cNvPr id="18" name="Picture 9">
              <a:extLst>
                <a:ext uri="{FF2B5EF4-FFF2-40B4-BE49-F238E27FC236}">
                  <a16:creationId xmlns:a16="http://schemas.microsoft.com/office/drawing/2014/main" id="{58CA8DE0-4CFD-2176-B7F8-6472424D6A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898139" y="881343"/>
              <a:ext cx="6451395" cy="1108637"/>
            </a:xfrm>
            <a:prstGeom prst="rect">
              <a:avLst/>
            </a:prstGeom>
          </p:spPr>
        </p:pic>
        <p:sp>
          <p:nvSpPr>
            <p:cNvPr id="19" name="TextBox 18">
              <a:extLst>
                <a:ext uri="{FF2B5EF4-FFF2-40B4-BE49-F238E27FC236}">
                  <a16:creationId xmlns:a16="http://schemas.microsoft.com/office/drawing/2014/main" id="{FA598203-B493-9768-4A87-A4907101F120}"/>
                </a:ext>
              </a:extLst>
            </p:cNvPr>
            <p:cNvSpPr txBox="1"/>
            <p:nvPr/>
          </p:nvSpPr>
          <p:spPr>
            <a:xfrm>
              <a:off x="5872534" y="1021085"/>
              <a:ext cx="6477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Tình huống 2</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649748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barn(inVertical)">
                                      <p:cBhvr>
                                        <p:cTn id="1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4"/>
          <p:cNvSpPr/>
          <p:nvPr/>
        </p:nvSpPr>
        <p:spPr>
          <a:xfrm rot="6406531">
            <a:off x="36757" y="-297445"/>
            <a:ext cx="870646" cy="1515846"/>
          </a:xfrm>
          <a:custGeom>
            <a:avLst/>
            <a:gdLst/>
            <a:ahLst/>
            <a:cxnLst/>
            <a:rect l="l" t="t" r="r" b="b"/>
            <a:pathLst>
              <a:path w="1288753" h="2378571">
                <a:moveTo>
                  <a:pt x="0" y="0"/>
                </a:moveTo>
                <a:lnTo>
                  <a:pt x="1288754" y="0"/>
                </a:lnTo>
                <a:lnTo>
                  <a:pt x="1288754" y="2378572"/>
                </a:lnTo>
                <a:lnTo>
                  <a:pt x="0" y="23785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32"/>
          <p:cNvSpPr/>
          <p:nvPr/>
        </p:nvSpPr>
        <p:spPr>
          <a:xfrm rot="4306895">
            <a:off x="17157553" y="282694"/>
            <a:ext cx="1017519" cy="974088"/>
          </a:xfrm>
          <a:custGeom>
            <a:avLst/>
            <a:gdLst/>
            <a:ahLst/>
            <a:cxnLst/>
            <a:rect l="l" t="t" r="r" b="b"/>
            <a:pathLst>
              <a:path w="2066038" h="1758011">
                <a:moveTo>
                  <a:pt x="0" y="0"/>
                </a:moveTo>
                <a:lnTo>
                  <a:pt x="2066039" y="0"/>
                </a:lnTo>
                <a:lnTo>
                  <a:pt x="2066039" y="1758011"/>
                </a:lnTo>
                <a:lnTo>
                  <a:pt x="0" y="17580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BFAE1C7-18B2-1B43-EC90-5A90F5893902}"/>
              </a:ext>
            </a:extLst>
          </p:cNvPr>
          <p:cNvSpPr txBox="1"/>
          <p:nvPr/>
        </p:nvSpPr>
        <p:spPr>
          <a:xfrm>
            <a:off x="2273736" y="537215"/>
            <a:ext cx="13740528"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Chia sẻ cảm xúc của em khi phát triển tốt các mối quan hệ trong cộng đồng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65258B27-917F-D864-3548-231FA375DA6E}"/>
              </a:ext>
            </a:extLst>
          </p:cNvPr>
          <p:cNvSpPr/>
          <p:nvPr/>
        </p:nvSpPr>
        <p:spPr>
          <a:xfrm>
            <a:off x="7772400" y="2935332"/>
            <a:ext cx="9677604" cy="6732207"/>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20F344F-B741-E7EC-DBBE-05945805403B}"/>
              </a:ext>
            </a:extLst>
          </p:cNvPr>
          <p:cNvSpPr txBox="1"/>
          <p:nvPr/>
        </p:nvSpPr>
        <p:spPr>
          <a:xfrm>
            <a:off x="8551520" y="3507776"/>
            <a:ext cx="8119364" cy="5518242"/>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Cả lớp giữ không gian lớp học ngồi hình vòng tròn và thực hiện nhiệm vụ: </a:t>
            </a:r>
            <a:r>
              <a:rPr lang="en-US" sz="4000" b="1">
                <a:solidFill>
                  <a:srgbClr val="FF0000"/>
                </a:solidFill>
                <a:latin typeface="Arial" panose="020B0604020202020204" pitchFamily="34" charset="0"/>
                <a:cs typeface="Arial" panose="020B0604020202020204" pitchFamily="34" charset="0"/>
              </a:rPr>
              <a:t>Các em ngồi cạnh nhau chia sẻ với nhau về cảm xúc của bản thân khi phát triển tốt các mối quan hệ cộng đồng.</a:t>
            </a:r>
            <a:endParaRPr lang="vi-VN" sz="4000" b="1" i="1" dirty="0">
              <a:solidFill>
                <a:srgbClr val="FF000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A4FDBC2E-82B9-2001-AF87-5F2CB5929662}"/>
              </a:ext>
            </a:extLst>
          </p:cNvPr>
          <p:cNvGrpSpPr/>
          <p:nvPr/>
        </p:nvGrpSpPr>
        <p:grpSpPr>
          <a:xfrm>
            <a:off x="837996" y="2935332"/>
            <a:ext cx="6409906" cy="6732207"/>
            <a:chOff x="837996" y="2857780"/>
            <a:chExt cx="6409906" cy="6732207"/>
          </a:xfrm>
        </p:grpSpPr>
        <p:grpSp>
          <p:nvGrpSpPr>
            <p:cNvPr id="7" name="Group 6">
              <a:extLst>
                <a:ext uri="{FF2B5EF4-FFF2-40B4-BE49-F238E27FC236}">
                  <a16:creationId xmlns:a16="http://schemas.microsoft.com/office/drawing/2014/main" id="{8FD1BD04-CFDB-5432-696B-02A89B9438FF}"/>
                </a:ext>
              </a:extLst>
            </p:cNvPr>
            <p:cNvGrpSpPr/>
            <p:nvPr/>
          </p:nvGrpSpPr>
          <p:grpSpPr>
            <a:xfrm>
              <a:off x="837996" y="2857780"/>
              <a:ext cx="6409906" cy="6732207"/>
              <a:chOff x="914400" y="2826612"/>
              <a:chExt cx="6409906" cy="6732207"/>
            </a:xfrm>
          </p:grpSpPr>
          <p:grpSp>
            <p:nvGrpSpPr>
              <p:cNvPr id="9" name="Group 6">
                <a:extLst>
                  <a:ext uri="{FF2B5EF4-FFF2-40B4-BE49-F238E27FC236}">
                    <a16:creationId xmlns:a16="http://schemas.microsoft.com/office/drawing/2014/main" id="{32D42BC2-5667-3593-8DDA-5984EE1DD7F3}"/>
                  </a:ext>
                </a:extLst>
              </p:cNvPr>
              <p:cNvGrpSpPr/>
              <p:nvPr/>
            </p:nvGrpSpPr>
            <p:grpSpPr>
              <a:xfrm>
                <a:off x="914400" y="2826612"/>
                <a:ext cx="6409906" cy="6732207"/>
                <a:chOff x="0" y="-47625"/>
                <a:chExt cx="1457118" cy="1939320"/>
              </a:xfrm>
            </p:grpSpPr>
            <p:sp>
              <p:nvSpPr>
                <p:cNvPr id="13" name="Freeform 7">
                  <a:extLst>
                    <a:ext uri="{FF2B5EF4-FFF2-40B4-BE49-F238E27FC236}">
                      <a16:creationId xmlns:a16="http://schemas.microsoft.com/office/drawing/2014/main" id="{42D49045-C0E0-0918-49DB-71BD125E330C}"/>
                    </a:ext>
                  </a:extLst>
                </p:cNvPr>
                <p:cNvSpPr/>
                <p:nvPr/>
              </p:nvSpPr>
              <p:spPr>
                <a:xfrm>
                  <a:off x="0" y="-47625"/>
                  <a:ext cx="1457118" cy="193932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3">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sp>
              <p:nvSpPr>
                <p:cNvPr id="14" name="TextBox 8">
                  <a:extLst>
                    <a:ext uri="{FF2B5EF4-FFF2-40B4-BE49-F238E27FC236}">
                      <a16:creationId xmlns:a16="http://schemas.microsoft.com/office/drawing/2014/main" id="{3AA25E86-C224-B051-9CEB-A7C96ED3C6D2}"/>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D0DDCFB4-F4B9-DF16-A97D-F56EE62E8857}"/>
                  </a:ext>
                </a:extLst>
              </p:cNvPr>
              <p:cNvGrpSpPr/>
              <p:nvPr/>
            </p:nvGrpSpPr>
            <p:grpSpPr>
              <a:xfrm>
                <a:off x="1122454" y="3434292"/>
                <a:ext cx="6103136" cy="1509912"/>
                <a:chOff x="1120579" y="3471514"/>
                <a:chExt cx="6103136" cy="1509912"/>
              </a:xfrm>
            </p:grpSpPr>
            <p:sp>
              <p:nvSpPr>
                <p:cNvPr id="11" name="Freeform 10">
                  <a:extLst>
                    <a:ext uri="{FF2B5EF4-FFF2-40B4-BE49-F238E27FC236}">
                      <a16:creationId xmlns:a16="http://schemas.microsoft.com/office/drawing/2014/main" id="{458D5FEE-FBC9-64B7-DFDA-EDB96C488CCC}"/>
                    </a:ext>
                  </a:extLst>
                </p:cNvPr>
                <p:cNvSpPr/>
                <p:nvPr/>
              </p:nvSpPr>
              <p:spPr>
                <a:xfrm>
                  <a:off x="1233450" y="3471514"/>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2677C1F-0369-18B2-4E00-5841539FCECA}"/>
                    </a:ext>
                  </a:extLst>
                </p:cNvPr>
                <p:cNvSpPr txBox="1"/>
                <p:nvPr/>
              </p:nvSpPr>
              <p:spPr>
                <a:xfrm>
                  <a:off x="1120579" y="3822755"/>
                  <a:ext cx="6103136" cy="769441"/>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Hoạt động cả lớp</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8" name="Picture 11">
              <a:extLst>
                <a:ext uri="{FF2B5EF4-FFF2-40B4-BE49-F238E27FC236}">
                  <a16:creationId xmlns:a16="http://schemas.microsoft.com/office/drawing/2014/main" id="{CE448F0F-A340-FD65-6E57-5E3F8988F73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49768" y="5291618"/>
              <a:ext cx="4445045" cy="3950534"/>
            </a:xfrm>
            <a:prstGeom prst="rect">
              <a:avLst/>
            </a:prstGeom>
          </p:spPr>
        </p:pic>
      </p:grpSp>
      <p:sp>
        <p:nvSpPr>
          <p:cNvPr id="20" name="Freeform 18">
            <a:extLst>
              <a:ext uri="{FF2B5EF4-FFF2-40B4-BE49-F238E27FC236}">
                <a16:creationId xmlns:a16="http://schemas.microsoft.com/office/drawing/2014/main" id="{09F8302C-F49B-370F-4A5D-D3AAF63F88EE}"/>
              </a:ext>
            </a:extLst>
          </p:cNvPr>
          <p:cNvSpPr/>
          <p:nvPr/>
        </p:nvSpPr>
        <p:spPr>
          <a:xfrm>
            <a:off x="17280249" y="9009977"/>
            <a:ext cx="792969" cy="811222"/>
          </a:xfrm>
          <a:custGeom>
            <a:avLst/>
            <a:gdLst/>
            <a:ahLst/>
            <a:cxnLst/>
            <a:rect l="l" t="t" r="r" b="b"/>
            <a:pathLst>
              <a:path w="792969" h="811222">
                <a:moveTo>
                  <a:pt x="0" y="0"/>
                </a:moveTo>
                <a:lnTo>
                  <a:pt x="792970" y="0"/>
                </a:lnTo>
                <a:lnTo>
                  <a:pt x="792970" y="811222"/>
                </a:lnTo>
                <a:lnTo>
                  <a:pt x="0" y="8112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43638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reeform 86"/>
          <p:cNvSpPr/>
          <p:nvPr/>
        </p:nvSpPr>
        <p:spPr>
          <a:xfrm rot="2616472">
            <a:off x="16617843" y="8740624"/>
            <a:ext cx="1480796" cy="1220407"/>
          </a:xfrm>
          <a:custGeom>
            <a:avLst/>
            <a:gdLst/>
            <a:ahLst/>
            <a:cxnLst/>
            <a:rect l="l" t="t" r="r" b="b"/>
            <a:pathLst>
              <a:path w="2464445" h="1653419">
                <a:moveTo>
                  <a:pt x="0" y="0"/>
                </a:moveTo>
                <a:lnTo>
                  <a:pt x="2464446" y="0"/>
                </a:lnTo>
                <a:lnTo>
                  <a:pt x="2464446" y="1653419"/>
                </a:lnTo>
                <a:lnTo>
                  <a:pt x="0" y="16534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7" name="Freeform 87"/>
          <p:cNvSpPr/>
          <p:nvPr/>
        </p:nvSpPr>
        <p:spPr>
          <a:xfrm rot="-3932765">
            <a:off x="17280247" y="-240443"/>
            <a:ext cx="671914" cy="1734232"/>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Arrow: Pentagon 3">
            <a:extLst>
              <a:ext uri="{FF2B5EF4-FFF2-40B4-BE49-F238E27FC236}">
                <a16:creationId xmlns:a16="http://schemas.microsoft.com/office/drawing/2014/main" id="{A3E2D55B-C5BB-5E41-6E1F-2AB3AC0E9AEE}"/>
              </a:ext>
            </a:extLst>
          </p:cNvPr>
          <p:cNvSpPr/>
          <p:nvPr/>
        </p:nvSpPr>
        <p:spPr>
          <a:xfrm>
            <a:off x="0" y="647700"/>
            <a:ext cx="10363200" cy="1371600"/>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Hướng dẫn thực hiện nhiệm vụ</a:t>
            </a:r>
          </a:p>
        </p:txBody>
      </p:sp>
      <p:pic>
        <p:nvPicPr>
          <p:cNvPr id="5" name="Picture 5">
            <a:extLst>
              <a:ext uri="{FF2B5EF4-FFF2-40B4-BE49-F238E27FC236}">
                <a16:creationId xmlns:a16="http://schemas.microsoft.com/office/drawing/2014/main" id="{9AC40AB5-D352-C07C-301B-51B8263145D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7973" y="2744477"/>
            <a:ext cx="4509952" cy="7516586"/>
          </a:xfrm>
          <a:prstGeom prst="rect">
            <a:avLst/>
          </a:prstGeom>
        </p:spPr>
      </p:pic>
      <p:sp>
        <p:nvSpPr>
          <p:cNvPr id="10" name="Speech Bubble: Rectangle with Corners Rounded 9">
            <a:extLst>
              <a:ext uri="{FF2B5EF4-FFF2-40B4-BE49-F238E27FC236}">
                <a16:creationId xmlns:a16="http://schemas.microsoft.com/office/drawing/2014/main" id="{A5546B67-C237-AB9C-F5C8-91224FC00C17}"/>
              </a:ext>
            </a:extLst>
          </p:cNvPr>
          <p:cNvSpPr/>
          <p:nvPr/>
        </p:nvSpPr>
        <p:spPr>
          <a:xfrm>
            <a:off x="6885214" y="2744477"/>
            <a:ext cx="10031186" cy="3122717"/>
          </a:xfrm>
          <a:prstGeom prst="wedgeRoundRectCallout">
            <a:avLst>
              <a:gd name="adj1" fmla="val -61434"/>
              <a:gd name="adj2" fmla="val 47738"/>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800">
                <a:solidFill>
                  <a:prstClr val="black"/>
                </a:solidFill>
                <a:latin typeface="Arial" panose="020B0604020202020204" pitchFamily="34" charset="0"/>
                <a:cs typeface="Arial" panose="020B0604020202020204" pitchFamily="34" charset="0"/>
              </a:rPr>
              <a:t>HS chuyền tay lá cờ hoặc quả bóng nhỏ trên nền nhạc của bài </a:t>
            </a:r>
            <a:r>
              <a:rPr lang="vi-VN" sz="3800">
                <a:solidFill>
                  <a:srgbClr val="FF0000"/>
                </a:solidFill>
                <a:latin typeface="Arial" panose="020B0604020202020204" pitchFamily="34" charset="0"/>
                <a:cs typeface="Arial" panose="020B0604020202020204" pitchFamily="34" charset="0"/>
              </a:rPr>
              <a:t>“Nối vòng tay lớn” (Nhạc sĩ Trịnh Công Sơn)</a:t>
            </a:r>
            <a:r>
              <a:rPr lang="en-US" sz="3800">
                <a:solidFill>
                  <a:srgbClr val="FF0000"/>
                </a:solidFill>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11" name="Speech Bubble: Rectangle with Corners Rounded 10">
            <a:extLst>
              <a:ext uri="{FF2B5EF4-FFF2-40B4-BE49-F238E27FC236}">
                <a16:creationId xmlns:a16="http://schemas.microsoft.com/office/drawing/2014/main" id="{63544D42-895C-4D89-BBD9-F3B778CC92B5}"/>
              </a:ext>
            </a:extLst>
          </p:cNvPr>
          <p:cNvSpPr/>
          <p:nvPr/>
        </p:nvSpPr>
        <p:spPr>
          <a:xfrm>
            <a:off x="6885214" y="6502771"/>
            <a:ext cx="10031186" cy="2984130"/>
          </a:xfrm>
          <a:prstGeom prst="wedgeRoundRectCallout">
            <a:avLst>
              <a:gd name="adj1" fmla="val -61647"/>
              <a:gd name="adj2" fmla="val -42448"/>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800">
                <a:solidFill>
                  <a:prstClr val="black"/>
                </a:solidFill>
                <a:latin typeface="Arial" panose="020B0604020202020204" pitchFamily="34" charset="0"/>
                <a:cs typeface="Arial" panose="020B0604020202020204" pitchFamily="34" charset="0"/>
              </a:rPr>
              <a:t>Khi nhạc dừng, vật đó trong tay HS nào</a:t>
            </a:r>
            <a:r>
              <a:rPr lang="en-US" sz="3800">
                <a:solidFill>
                  <a:prstClr val="black"/>
                </a:solidFill>
                <a:latin typeface="Arial" panose="020B0604020202020204" pitchFamily="34" charset="0"/>
                <a:cs typeface="Arial" panose="020B0604020202020204" pitchFamily="34" charset="0"/>
              </a:rPr>
              <a:t> thì</a:t>
            </a:r>
            <a:r>
              <a:rPr lang="vi-VN" sz="3800">
                <a:solidFill>
                  <a:prstClr val="black"/>
                </a:solidFill>
                <a:latin typeface="Arial" panose="020B0604020202020204" pitchFamily="34" charset="0"/>
                <a:cs typeface="Arial" panose="020B0604020202020204" pitchFamily="34" charset="0"/>
              </a:rPr>
              <a:t> HS đó sẽ trình bày.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2" name="Nối Vòng Tay Lớn - Trịnh Công Sơn - Âm nhạc cổ điển Việt Nam -">
            <a:hlinkClick r:id="" action="ppaction://media"/>
            <a:extLst>
              <a:ext uri="{FF2B5EF4-FFF2-40B4-BE49-F238E27FC236}">
                <a16:creationId xmlns:a16="http://schemas.microsoft.com/office/drawing/2014/main" id="{E2D5BF51-F1F3-9023-0A01-702A1E69C19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05200" y="2238130"/>
            <a:ext cx="1422400" cy="1422400"/>
          </a:xfrm>
          <a:prstGeom prst="rect">
            <a:avLst/>
          </a:prstGeom>
        </p:spPr>
      </p:pic>
    </p:spTree>
    <p:extLst>
      <p:ext uri="{BB962C8B-B14F-4D97-AF65-F5344CB8AC3E}">
        <p14:creationId xmlns:p14="http://schemas.microsoft.com/office/powerpoint/2010/main" val="412347672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900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2"/>
                </p:tgtEl>
              </p:cMediaNode>
            </p:audio>
          </p:childTnLst>
        </p:cTn>
      </p:par>
    </p:tnLst>
    <p:bldLst>
      <p:bldP spid="4" grpId="0" animBg="1"/>
      <p:bldP spid="10"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7">
            <a:extLst>
              <a:ext uri="{FF2B5EF4-FFF2-40B4-BE49-F238E27FC236}">
                <a16:creationId xmlns:a16="http://schemas.microsoft.com/office/drawing/2014/main" id="{65830D3F-0C57-A96C-ABCE-652F7E6B3612}"/>
              </a:ext>
            </a:extLst>
          </p:cNvPr>
          <p:cNvSpPr/>
          <p:nvPr/>
        </p:nvSpPr>
        <p:spPr>
          <a:xfrm rot="-3932765">
            <a:off x="461502" y="-269592"/>
            <a:ext cx="593942" cy="1731173"/>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01BEF04-F62B-DA61-513C-43B8BBCFEBAB}"/>
              </a:ext>
            </a:extLst>
          </p:cNvPr>
          <p:cNvPicPr>
            <a:picLocks noChangeAspect="1"/>
          </p:cNvPicPr>
          <p:nvPr/>
        </p:nvPicPr>
        <p:blipFill>
          <a:blip r:embed="rId4"/>
          <a:srcRect t="7037" b="7037"/>
          <a:stretch>
            <a:fillRect/>
          </a:stretch>
        </p:blipFill>
        <p:spPr>
          <a:xfrm>
            <a:off x="958363" y="1409700"/>
            <a:ext cx="16371254" cy="8877300"/>
          </a:xfrm>
          <a:prstGeom prst="rect">
            <a:avLst/>
          </a:prstGeom>
        </p:spPr>
      </p:pic>
      <p:sp>
        <p:nvSpPr>
          <p:cNvPr id="5" name="Rectangle 4">
            <a:extLst>
              <a:ext uri="{FF2B5EF4-FFF2-40B4-BE49-F238E27FC236}">
                <a16:creationId xmlns:a16="http://schemas.microsoft.com/office/drawing/2014/main" id="{94B2A8A8-F903-390F-B236-9C09821B5D38}"/>
              </a:ext>
            </a:extLst>
          </p:cNvPr>
          <p:cNvSpPr/>
          <p:nvPr/>
        </p:nvSpPr>
        <p:spPr>
          <a:xfrm>
            <a:off x="1828782" y="2314678"/>
            <a:ext cx="14630412" cy="6518516"/>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Trong cuộc sống, con người luôn phải biết dựa vào nhau để giúp đỡ, hỗ trợ nhau những công việc không thể thực hiện một mình, những công việc chung của tập thể hoặc những lúc khó khăn, hoạn nạn.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Vì vậy, mỗi người đều cần rèn luyện kĩ năng xây dựng và phát triển các mối quan hệ với mọi người trong cộng đồng và biết phát triển tốt các mối quan hệ đó.</a:t>
            </a:r>
            <a:endParaRPr lang="vi-VN" sz="3800">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4E001C34-2C47-AFB1-F254-E780C4E3F654}"/>
              </a:ext>
            </a:extLst>
          </p:cNvPr>
          <p:cNvGrpSpPr/>
          <p:nvPr/>
        </p:nvGrpSpPr>
        <p:grpSpPr>
          <a:xfrm>
            <a:off x="4221407" y="718591"/>
            <a:ext cx="9845162" cy="1360323"/>
            <a:chOff x="267667" y="1010321"/>
            <a:chExt cx="9845162" cy="1360323"/>
          </a:xfrm>
        </p:grpSpPr>
        <p:sp>
          <p:nvSpPr>
            <p:cNvPr id="7" name="Freeform 6">
              <a:extLst>
                <a:ext uri="{FF2B5EF4-FFF2-40B4-BE49-F238E27FC236}">
                  <a16:creationId xmlns:a16="http://schemas.microsoft.com/office/drawing/2014/main" id="{CA3A72E1-46A8-7545-3C47-B0EC35BECCAD}"/>
                </a:ext>
              </a:extLst>
            </p:cNvPr>
            <p:cNvSpPr/>
            <p:nvPr/>
          </p:nvSpPr>
          <p:spPr>
            <a:xfrm>
              <a:off x="267667" y="1010321"/>
              <a:ext cx="9845162" cy="136032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4536703-3084-BE6C-5EBF-609D513537A8}"/>
                </a:ext>
              </a:extLst>
            </p:cNvPr>
            <p:cNvSpPr txBox="1"/>
            <p:nvPr/>
          </p:nvSpPr>
          <p:spPr>
            <a:xfrm>
              <a:off x="849245" y="1213428"/>
              <a:ext cx="8682006" cy="954107"/>
            </a:xfrm>
            <a:prstGeom prst="rect">
              <a:avLst/>
            </a:prstGeom>
            <a:noFill/>
          </p:spPr>
          <p:txBody>
            <a:bodyPr wrap="square">
              <a:spAutoFit/>
            </a:bodyPr>
            <a:lstStyle/>
            <a:p>
              <a:pPr marL="0" marR="0" algn="ctr">
                <a:spcBef>
                  <a:spcPts val="0"/>
                </a:spcBef>
                <a:spcAft>
                  <a:spcPts val="0"/>
                </a:spcAft>
              </a:pPr>
              <a:r>
                <a:rPr lang="en-US" sz="5600" b="1">
                  <a:solidFill>
                    <a:srgbClr val="C00000"/>
                  </a:solidFill>
                  <a:latin typeface="Arial" panose="020B0604020202020204" pitchFamily="34" charset="0"/>
                  <a:ea typeface="Calibri" panose="020F0502020204030204" pitchFamily="34" charset="0"/>
                  <a:cs typeface="Arial" panose="020B0604020202020204" pitchFamily="34" charset="0"/>
                </a:rPr>
                <a:t>TỔNG KẾT HOẠT ĐỘNG</a:t>
              </a:r>
              <a:endParaRPr lang="en-US" sz="56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17" name="Freeform 6">
            <a:extLst>
              <a:ext uri="{FF2B5EF4-FFF2-40B4-BE49-F238E27FC236}">
                <a16:creationId xmlns:a16="http://schemas.microsoft.com/office/drawing/2014/main" id="{7C0BA31D-0177-F86F-3343-6234C0E0B064}"/>
              </a:ext>
            </a:extLst>
          </p:cNvPr>
          <p:cNvSpPr/>
          <p:nvPr/>
        </p:nvSpPr>
        <p:spPr>
          <a:xfrm rot="1399009">
            <a:off x="135530" y="9182277"/>
            <a:ext cx="1617729" cy="1485546"/>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24">
            <a:extLst>
              <a:ext uri="{FF2B5EF4-FFF2-40B4-BE49-F238E27FC236}">
                <a16:creationId xmlns:a16="http://schemas.microsoft.com/office/drawing/2014/main" id="{08597184-9C3A-FE48-A46C-BB9FD9FEC061}"/>
              </a:ext>
            </a:extLst>
          </p:cNvPr>
          <p:cNvSpPr/>
          <p:nvPr/>
        </p:nvSpPr>
        <p:spPr>
          <a:xfrm rot="-1491042">
            <a:off x="16685909" y="212857"/>
            <a:ext cx="1414293" cy="1645035"/>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18" descr="A group of people surrounded by houses&#10;&#10;Description automatically generated">
            <a:extLst>
              <a:ext uri="{FF2B5EF4-FFF2-40B4-BE49-F238E27FC236}">
                <a16:creationId xmlns:a16="http://schemas.microsoft.com/office/drawing/2014/main" id="{08E0874B-CA0F-A2FE-FA0C-B6C81B9FB7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73269" y="8087571"/>
            <a:ext cx="3371850" cy="2131568"/>
          </a:xfrm>
          <a:prstGeom prst="rect">
            <a:avLst/>
          </a:prstGeom>
        </p:spPr>
      </p:pic>
    </p:spTree>
    <p:extLst>
      <p:ext uri="{BB962C8B-B14F-4D97-AF65-F5344CB8AC3E}">
        <p14:creationId xmlns:p14="http://schemas.microsoft.com/office/powerpoint/2010/main" val="1335573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7">
            <a:extLst>
              <a:ext uri="{FF2B5EF4-FFF2-40B4-BE49-F238E27FC236}">
                <a16:creationId xmlns:a16="http://schemas.microsoft.com/office/drawing/2014/main" id="{65830D3F-0C57-A96C-ABCE-652F7E6B3612}"/>
              </a:ext>
            </a:extLst>
          </p:cNvPr>
          <p:cNvSpPr/>
          <p:nvPr/>
        </p:nvSpPr>
        <p:spPr>
          <a:xfrm rot="-3932765">
            <a:off x="461502" y="-269592"/>
            <a:ext cx="593942" cy="1731173"/>
          </a:xfrm>
          <a:custGeom>
            <a:avLst/>
            <a:gdLst/>
            <a:ahLst/>
            <a:cxnLst/>
            <a:rect l="l" t="t" r="r" b="b"/>
            <a:pathLst>
              <a:path w="881519" h="2376644">
                <a:moveTo>
                  <a:pt x="0" y="0"/>
                </a:moveTo>
                <a:lnTo>
                  <a:pt x="881519" y="0"/>
                </a:lnTo>
                <a:lnTo>
                  <a:pt x="881519" y="2376644"/>
                </a:lnTo>
                <a:lnTo>
                  <a:pt x="0" y="2376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01BEF04-F62B-DA61-513C-43B8BBCFEBAB}"/>
              </a:ext>
            </a:extLst>
          </p:cNvPr>
          <p:cNvPicPr>
            <a:picLocks noChangeAspect="1"/>
          </p:cNvPicPr>
          <p:nvPr/>
        </p:nvPicPr>
        <p:blipFill>
          <a:blip r:embed="rId4"/>
          <a:srcRect t="7037" b="7037"/>
          <a:stretch>
            <a:fillRect/>
          </a:stretch>
        </p:blipFill>
        <p:spPr>
          <a:xfrm>
            <a:off x="958363" y="1409700"/>
            <a:ext cx="16371254" cy="8877300"/>
          </a:xfrm>
          <a:prstGeom prst="rect">
            <a:avLst/>
          </a:prstGeom>
        </p:spPr>
      </p:pic>
      <p:sp>
        <p:nvSpPr>
          <p:cNvPr id="5" name="Rectangle 4">
            <a:extLst>
              <a:ext uri="{FF2B5EF4-FFF2-40B4-BE49-F238E27FC236}">
                <a16:creationId xmlns:a16="http://schemas.microsoft.com/office/drawing/2014/main" id="{94B2A8A8-F903-390F-B236-9C09821B5D38}"/>
              </a:ext>
            </a:extLst>
          </p:cNvPr>
          <p:cNvSpPr/>
          <p:nvPr/>
        </p:nvSpPr>
        <p:spPr>
          <a:xfrm>
            <a:off x="1714479" y="2345907"/>
            <a:ext cx="14859018" cy="5595186"/>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Việc xây dựng và phát triển các mối quan hệ trong cộng đồng sẽ dễ dàng thực hiện khi chúng ta tích cực tham gia vào hoạt động ở các môi trường sống, môi trường học tập và làm việc.</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Bên cạnh đó, để các mối quan hệ phát triển tốt, mỗi chúng ta cần nuôi dưỡng tình cảm chân thành, quan tâm chia sẻ với tất cả mọi người, với cộng đồng trong cuộc sống của chúng ta.</a:t>
            </a:r>
            <a:endParaRPr lang="vi-VN" sz="3800">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4E001C34-2C47-AFB1-F254-E780C4E3F654}"/>
              </a:ext>
            </a:extLst>
          </p:cNvPr>
          <p:cNvGrpSpPr/>
          <p:nvPr/>
        </p:nvGrpSpPr>
        <p:grpSpPr>
          <a:xfrm>
            <a:off x="4221407" y="718591"/>
            <a:ext cx="9845162" cy="1360323"/>
            <a:chOff x="267667" y="1010321"/>
            <a:chExt cx="9845162" cy="1360323"/>
          </a:xfrm>
        </p:grpSpPr>
        <p:sp>
          <p:nvSpPr>
            <p:cNvPr id="7" name="Freeform 6">
              <a:extLst>
                <a:ext uri="{FF2B5EF4-FFF2-40B4-BE49-F238E27FC236}">
                  <a16:creationId xmlns:a16="http://schemas.microsoft.com/office/drawing/2014/main" id="{CA3A72E1-46A8-7545-3C47-B0EC35BECCAD}"/>
                </a:ext>
              </a:extLst>
            </p:cNvPr>
            <p:cNvSpPr/>
            <p:nvPr/>
          </p:nvSpPr>
          <p:spPr>
            <a:xfrm>
              <a:off x="267667" y="1010321"/>
              <a:ext cx="9845162" cy="136032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4536703-3084-BE6C-5EBF-609D513537A8}"/>
                </a:ext>
              </a:extLst>
            </p:cNvPr>
            <p:cNvSpPr txBox="1"/>
            <p:nvPr/>
          </p:nvSpPr>
          <p:spPr>
            <a:xfrm>
              <a:off x="849245" y="1213428"/>
              <a:ext cx="8682006" cy="954107"/>
            </a:xfrm>
            <a:prstGeom prst="rect">
              <a:avLst/>
            </a:prstGeom>
            <a:noFill/>
          </p:spPr>
          <p:txBody>
            <a:bodyPr wrap="square">
              <a:spAutoFit/>
            </a:bodyPr>
            <a:lstStyle/>
            <a:p>
              <a:pPr marL="0" marR="0" algn="ctr">
                <a:spcBef>
                  <a:spcPts val="0"/>
                </a:spcBef>
                <a:spcAft>
                  <a:spcPts val="0"/>
                </a:spcAft>
              </a:pPr>
              <a:r>
                <a:rPr lang="en-US" sz="5600" b="1">
                  <a:solidFill>
                    <a:srgbClr val="C00000"/>
                  </a:solidFill>
                  <a:latin typeface="Arial" panose="020B0604020202020204" pitchFamily="34" charset="0"/>
                  <a:ea typeface="Calibri" panose="020F0502020204030204" pitchFamily="34" charset="0"/>
                  <a:cs typeface="Arial" panose="020B0604020202020204" pitchFamily="34" charset="0"/>
                </a:rPr>
                <a:t>TỔNG KẾT HOẠT ĐỘNG</a:t>
              </a:r>
              <a:endParaRPr lang="en-US" sz="56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17" name="Freeform 6">
            <a:extLst>
              <a:ext uri="{FF2B5EF4-FFF2-40B4-BE49-F238E27FC236}">
                <a16:creationId xmlns:a16="http://schemas.microsoft.com/office/drawing/2014/main" id="{7C0BA31D-0177-F86F-3343-6234C0E0B064}"/>
              </a:ext>
            </a:extLst>
          </p:cNvPr>
          <p:cNvSpPr/>
          <p:nvPr/>
        </p:nvSpPr>
        <p:spPr>
          <a:xfrm rot="1399009">
            <a:off x="135530" y="9182277"/>
            <a:ext cx="1617729" cy="1485546"/>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24">
            <a:extLst>
              <a:ext uri="{FF2B5EF4-FFF2-40B4-BE49-F238E27FC236}">
                <a16:creationId xmlns:a16="http://schemas.microsoft.com/office/drawing/2014/main" id="{08597184-9C3A-FE48-A46C-BB9FD9FEC061}"/>
              </a:ext>
            </a:extLst>
          </p:cNvPr>
          <p:cNvSpPr/>
          <p:nvPr/>
        </p:nvSpPr>
        <p:spPr>
          <a:xfrm rot="-1491042">
            <a:off x="16685909" y="212857"/>
            <a:ext cx="1414293" cy="1645035"/>
          </a:xfrm>
          <a:custGeom>
            <a:avLst/>
            <a:gdLst/>
            <a:ahLst/>
            <a:cxnLst/>
            <a:rect l="l" t="t" r="r" b="b"/>
            <a:pathLst>
              <a:path w="2787166" h="3035527">
                <a:moveTo>
                  <a:pt x="0" y="0"/>
                </a:moveTo>
                <a:lnTo>
                  <a:pt x="2787166" y="0"/>
                </a:lnTo>
                <a:lnTo>
                  <a:pt x="2787166" y="3035527"/>
                </a:lnTo>
                <a:lnTo>
                  <a:pt x="0" y="30355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18" descr="A group of people surrounded by houses&#10;&#10;Description automatically generated">
            <a:extLst>
              <a:ext uri="{FF2B5EF4-FFF2-40B4-BE49-F238E27FC236}">
                <a16:creationId xmlns:a16="http://schemas.microsoft.com/office/drawing/2014/main" id="{08E0874B-CA0F-A2FE-FA0C-B6C81B9FB7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73269" y="8087571"/>
            <a:ext cx="3371850" cy="2131568"/>
          </a:xfrm>
          <a:prstGeom prst="rect">
            <a:avLst/>
          </a:prstGeom>
        </p:spPr>
      </p:pic>
    </p:spTree>
    <p:extLst>
      <p:ext uri="{BB962C8B-B14F-4D97-AF65-F5344CB8AC3E}">
        <p14:creationId xmlns:p14="http://schemas.microsoft.com/office/powerpoint/2010/main" val="136267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rot="145399">
            <a:off x="3605242" y="5434958"/>
            <a:ext cx="6893935" cy="1734184"/>
          </a:xfrm>
          <a:prstGeom prst="rect">
            <a:avLst/>
          </a:prstGeom>
        </p:spPr>
        <p:txBody>
          <a:bodyPr lIns="0" tIns="0" rIns="0" bIns="0" rtlCol="0" anchor="t">
            <a:spAutoFit/>
          </a:bodyPr>
          <a:lstStyle/>
          <a:p>
            <a:pPr marL="0" marR="0" lvl="0" indent="0" algn="l" defTabSz="914400" rtl="0" eaLnBrk="1" fontAlgn="auto" latinLnBrk="0" hangingPunct="1">
              <a:lnSpc>
                <a:spcPts val="14140"/>
              </a:lnSpc>
              <a:spcBef>
                <a:spcPct val="0"/>
              </a:spcBef>
              <a:spcAft>
                <a:spcPts val="0"/>
              </a:spcAft>
              <a:buClrTx/>
              <a:buSzTx/>
              <a:buFontTx/>
              <a:buNone/>
              <a:tabLst/>
              <a:defRPr/>
            </a:pPr>
            <a:r>
              <a:rPr kumimoji="0" lang="en-US" sz="10100" b="0" i="0" u="none" strike="noStrike" kern="1200" cap="none" spc="595" normalizeH="0" baseline="0" noProof="0">
                <a:ln>
                  <a:noFill/>
                </a:ln>
                <a:solidFill>
                  <a:srgbClr val="FFFFFF"/>
                </a:solidFill>
                <a:effectLst/>
                <a:uLnTx/>
                <a:uFillTx/>
                <a:latin typeface="Fredoka One Bold"/>
                <a:ea typeface="+mn-ea"/>
                <a:cs typeface="+mn-cs"/>
              </a:rPr>
              <a:t>SESSION</a:t>
            </a:r>
          </a:p>
        </p:txBody>
      </p:sp>
      <p:sp>
        <p:nvSpPr>
          <p:cNvPr id="17" name="TextBox 17"/>
          <p:cNvSpPr txBox="1"/>
          <p:nvPr/>
        </p:nvSpPr>
        <p:spPr>
          <a:xfrm rot="-504351">
            <a:off x="1838801" y="3362124"/>
            <a:ext cx="9491935" cy="1682115"/>
          </a:xfrm>
          <a:prstGeom prst="rect">
            <a:avLst/>
          </a:prstGeom>
        </p:spPr>
        <p:txBody>
          <a:bodyPr lIns="0" tIns="0" rIns="0" bIns="0" rtlCol="0" anchor="t">
            <a:spAutoFit/>
          </a:bodyPr>
          <a:lstStyle/>
          <a:p>
            <a:pPr marL="0" marR="0" lvl="0" indent="0" algn="l" defTabSz="914400" rtl="0" eaLnBrk="1" fontAlgn="auto" latinLnBrk="0" hangingPunct="1">
              <a:lnSpc>
                <a:spcPts val="13860"/>
              </a:lnSpc>
              <a:spcBef>
                <a:spcPct val="0"/>
              </a:spcBef>
              <a:spcAft>
                <a:spcPts val="0"/>
              </a:spcAft>
              <a:buClrTx/>
              <a:buSzTx/>
              <a:buFontTx/>
              <a:buNone/>
              <a:tabLst/>
              <a:defRPr/>
            </a:pPr>
            <a:r>
              <a:rPr kumimoji="0" lang="en-US" sz="9900" b="0" i="0" u="none" strike="noStrike" kern="1200" cap="none" spc="326" normalizeH="0" baseline="0" noProof="0">
                <a:ln>
                  <a:noFill/>
                </a:ln>
                <a:solidFill>
                  <a:srgbClr val="FFFFFF"/>
                </a:solidFill>
                <a:effectLst/>
                <a:uLnTx/>
                <a:uFillTx/>
                <a:latin typeface="Fredoka One Bold"/>
                <a:ea typeface="+mn-ea"/>
                <a:cs typeface="+mn-cs"/>
              </a:rPr>
              <a:t>BRAINSTORM</a:t>
            </a:r>
          </a:p>
        </p:txBody>
      </p:sp>
      <p:sp>
        <p:nvSpPr>
          <p:cNvPr id="19" name="Freeform 19"/>
          <p:cNvSpPr/>
          <p:nvPr/>
        </p:nvSpPr>
        <p:spPr>
          <a:xfrm rot="-646527">
            <a:off x="277318" y="105661"/>
            <a:ext cx="1374759" cy="1357262"/>
          </a:xfrm>
          <a:custGeom>
            <a:avLst/>
            <a:gdLst/>
            <a:ahLst/>
            <a:cxnLst/>
            <a:rect l="l" t="t" r="r" b="b"/>
            <a:pathLst>
              <a:path w="1374759" h="1357262">
                <a:moveTo>
                  <a:pt x="0" y="0"/>
                </a:moveTo>
                <a:lnTo>
                  <a:pt x="1374759" y="0"/>
                </a:lnTo>
                <a:lnTo>
                  <a:pt x="1374759" y="1357262"/>
                </a:lnTo>
                <a:lnTo>
                  <a:pt x="0" y="13572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6825658">
            <a:off x="16957345" y="8755291"/>
            <a:ext cx="1053090" cy="1661736"/>
          </a:xfrm>
          <a:custGeom>
            <a:avLst/>
            <a:gdLst/>
            <a:ahLst/>
            <a:cxnLst/>
            <a:rect l="l" t="t" r="r" b="b"/>
            <a:pathLst>
              <a:path w="1219384" h="2250541">
                <a:moveTo>
                  <a:pt x="0" y="0"/>
                </a:moveTo>
                <a:lnTo>
                  <a:pt x="1219384" y="0"/>
                </a:lnTo>
                <a:lnTo>
                  <a:pt x="1219384" y="2250541"/>
                </a:lnTo>
                <a:lnTo>
                  <a:pt x="0" y="2250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6">
            <a:extLst>
              <a:ext uri="{FF2B5EF4-FFF2-40B4-BE49-F238E27FC236}">
                <a16:creationId xmlns:a16="http://schemas.microsoft.com/office/drawing/2014/main" id="{484082DD-965A-2A6D-1FB4-CF3B104A8C95}"/>
              </a:ext>
            </a:extLst>
          </p:cNvPr>
          <p:cNvGrpSpPr/>
          <p:nvPr/>
        </p:nvGrpSpPr>
        <p:grpSpPr>
          <a:xfrm>
            <a:off x="15678344" y="-3068796"/>
            <a:ext cx="2778142" cy="6172200"/>
            <a:chOff x="13223858" y="-3314700"/>
            <a:chExt cx="5478518" cy="11508598"/>
          </a:xfrm>
        </p:grpSpPr>
        <p:sp>
          <p:nvSpPr>
            <p:cNvPr id="20" name="AutoShape 20"/>
            <p:cNvSpPr/>
            <p:nvPr/>
          </p:nvSpPr>
          <p:spPr>
            <a:xfrm>
              <a:off x="15963363" y="-3314700"/>
              <a:ext cx="0" cy="8849727"/>
            </a:xfrm>
            <a:prstGeom prst="line">
              <a:avLst/>
            </a:prstGeom>
            <a:ln w="142875"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10800000">
              <a:off x="14551010" y="4072973"/>
              <a:ext cx="2824707" cy="4120925"/>
            </a:xfrm>
            <a:custGeom>
              <a:avLst/>
              <a:gdLst/>
              <a:ahLst/>
              <a:cxnLst/>
              <a:rect l="l" t="t" r="r" b="b"/>
              <a:pathLst>
                <a:path w="2824707" h="4120925">
                  <a:moveTo>
                    <a:pt x="0" y="0"/>
                  </a:moveTo>
                  <a:lnTo>
                    <a:pt x="2824707" y="0"/>
                  </a:lnTo>
                  <a:lnTo>
                    <a:pt x="2824707" y="4120925"/>
                  </a:lnTo>
                  <a:lnTo>
                    <a:pt x="0" y="41209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3223858" y="5865198"/>
              <a:ext cx="1279527" cy="1837441"/>
            </a:xfrm>
            <a:custGeom>
              <a:avLst/>
              <a:gdLst/>
              <a:ahLst/>
              <a:cxnLst/>
              <a:rect l="l" t="t" r="r" b="b"/>
              <a:pathLst>
                <a:path w="1279527" h="1837441">
                  <a:moveTo>
                    <a:pt x="0" y="0"/>
                  </a:moveTo>
                  <a:lnTo>
                    <a:pt x="1279527" y="0"/>
                  </a:lnTo>
                  <a:lnTo>
                    <a:pt x="1279527" y="1837441"/>
                  </a:lnTo>
                  <a:lnTo>
                    <a:pt x="0" y="18374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10800000">
              <a:off x="17422849" y="5690117"/>
              <a:ext cx="1279527" cy="1837441"/>
            </a:xfrm>
            <a:custGeom>
              <a:avLst/>
              <a:gdLst/>
              <a:ahLst/>
              <a:cxnLst/>
              <a:rect l="l" t="t" r="r" b="b"/>
              <a:pathLst>
                <a:path w="1279527" h="1837441">
                  <a:moveTo>
                    <a:pt x="0" y="0"/>
                  </a:moveTo>
                  <a:lnTo>
                    <a:pt x="1279527" y="0"/>
                  </a:lnTo>
                  <a:lnTo>
                    <a:pt x="1279527" y="1837440"/>
                  </a:lnTo>
                  <a:lnTo>
                    <a:pt x="0" y="18374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1790096">
            <a:off x="230679" y="8898946"/>
            <a:ext cx="1678180" cy="1374426"/>
          </a:xfrm>
          <a:custGeom>
            <a:avLst/>
            <a:gdLst/>
            <a:ahLst/>
            <a:cxnLst/>
            <a:rect l="l" t="t" r="r" b="b"/>
            <a:pathLst>
              <a:path w="2038653" h="1871854">
                <a:moveTo>
                  <a:pt x="0" y="0"/>
                </a:moveTo>
                <a:lnTo>
                  <a:pt x="2038654" y="0"/>
                </a:lnTo>
                <a:lnTo>
                  <a:pt x="2038654" y="1871855"/>
                </a:lnTo>
                <a:lnTo>
                  <a:pt x="0" y="18718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12">
            <a:extLst>
              <a:ext uri="{FF2B5EF4-FFF2-40B4-BE49-F238E27FC236}">
                <a16:creationId xmlns:a16="http://schemas.microsoft.com/office/drawing/2014/main" id="{589D3717-5327-DDFE-9A63-C9BF8830F86D}"/>
              </a:ext>
            </a:extLst>
          </p:cNvPr>
          <p:cNvSpPr txBox="1"/>
          <p:nvPr/>
        </p:nvSpPr>
        <p:spPr>
          <a:xfrm>
            <a:off x="1371600" y="3687336"/>
            <a:ext cx="15544800" cy="320530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74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HỌC KẾT THÚC, CẢM ƠN CÁC EM ĐÃ CHÚ Ý LẮNG NGHE</a:t>
            </a:r>
            <a:r>
              <a:rPr kumimoji="0" lang="en-US" sz="7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7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12482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eform 60"/>
          <p:cNvSpPr/>
          <p:nvPr/>
        </p:nvSpPr>
        <p:spPr>
          <a:xfrm>
            <a:off x="16850772" y="-103428"/>
            <a:ext cx="1638300" cy="1501312"/>
          </a:xfrm>
          <a:custGeom>
            <a:avLst/>
            <a:gdLst/>
            <a:ahLst/>
            <a:cxnLst/>
            <a:rect l="l" t="t" r="r" b="b"/>
            <a:pathLst>
              <a:path w="2182272" h="2102917">
                <a:moveTo>
                  <a:pt x="0" y="0"/>
                </a:moveTo>
                <a:lnTo>
                  <a:pt x="2182272" y="0"/>
                </a:lnTo>
                <a:lnTo>
                  <a:pt x="2182272" y="2102917"/>
                </a:lnTo>
                <a:lnTo>
                  <a:pt x="0" y="21029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2" name="Line Callout 1 (Border and Accent Bar) 3">
            <a:extLst>
              <a:ext uri="{FF2B5EF4-FFF2-40B4-BE49-F238E27FC236}">
                <a16:creationId xmlns:a16="http://schemas.microsoft.com/office/drawing/2014/main" id="{D9D534F6-7CB1-4397-C2DD-D890313BFD96}"/>
              </a:ext>
            </a:extLst>
          </p:cNvPr>
          <p:cNvSpPr/>
          <p:nvPr/>
        </p:nvSpPr>
        <p:spPr>
          <a:xfrm>
            <a:off x="457200" y="647228"/>
            <a:ext cx="14782800" cy="1501311"/>
          </a:xfrm>
          <a:prstGeom prst="accentBorderCallout1">
            <a:avLst>
              <a:gd name="adj1" fmla="val 18750"/>
              <a:gd name="adj2" fmla="val -3127"/>
              <a:gd name="adj3" fmla="val 17954"/>
              <a:gd name="adj4" fmla="val -17509"/>
            </a:avLst>
          </a:prstGeom>
          <a:solidFill>
            <a:srgbClr val="FFF5D5"/>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Giới thiệu sự cần thiết và tính hấp dẫn của chủ đề</a:t>
            </a:r>
            <a:endParaRPr lang="vi-VN" sz="400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63" name="Freeform 3">
            <a:extLst>
              <a:ext uri="{FF2B5EF4-FFF2-40B4-BE49-F238E27FC236}">
                <a16:creationId xmlns:a16="http://schemas.microsoft.com/office/drawing/2014/main" id="{2C2018F9-5A9D-2136-483C-447A97775BEA}"/>
              </a:ext>
            </a:extLst>
          </p:cNvPr>
          <p:cNvSpPr/>
          <p:nvPr/>
        </p:nvSpPr>
        <p:spPr>
          <a:xfrm>
            <a:off x="609600" y="2696534"/>
            <a:ext cx="17068800" cy="6943238"/>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64" name="Freeform 15">
            <a:extLst>
              <a:ext uri="{FF2B5EF4-FFF2-40B4-BE49-F238E27FC236}">
                <a16:creationId xmlns:a16="http://schemas.microsoft.com/office/drawing/2014/main" id="{62721653-3836-895C-DC76-26B9B833DFE2}"/>
              </a:ext>
            </a:extLst>
          </p:cNvPr>
          <p:cNvSpPr/>
          <p:nvPr/>
        </p:nvSpPr>
        <p:spPr>
          <a:xfrm>
            <a:off x="17180076" y="8932396"/>
            <a:ext cx="917667" cy="1299273"/>
          </a:xfrm>
          <a:custGeom>
            <a:avLst/>
            <a:gdLst/>
            <a:ahLst/>
            <a:cxnLst/>
            <a:rect l="l" t="t" r="r" b="b"/>
            <a:pathLst>
              <a:path w="1512202" h="1898883">
                <a:moveTo>
                  <a:pt x="0" y="0"/>
                </a:moveTo>
                <a:lnTo>
                  <a:pt x="1512202" y="0"/>
                </a:lnTo>
                <a:lnTo>
                  <a:pt x="1512202" y="1898883"/>
                </a:lnTo>
                <a:lnTo>
                  <a:pt x="0" y="18988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5" name="Freeform 19">
            <a:extLst>
              <a:ext uri="{FF2B5EF4-FFF2-40B4-BE49-F238E27FC236}">
                <a16:creationId xmlns:a16="http://schemas.microsoft.com/office/drawing/2014/main" id="{3D26ED4E-799B-BB62-58AB-E62AC4B1FC2A}"/>
              </a:ext>
            </a:extLst>
          </p:cNvPr>
          <p:cNvSpPr/>
          <p:nvPr/>
        </p:nvSpPr>
        <p:spPr>
          <a:xfrm>
            <a:off x="32657" y="9713695"/>
            <a:ext cx="2354060" cy="578748"/>
          </a:xfrm>
          <a:custGeom>
            <a:avLst/>
            <a:gdLst/>
            <a:ahLst/>
            <a:cxnLst/>
            <a:rect l="l" t="t" r="r" b="b"/>
            <a:pathLst>
              <a:path w="4552716" h="951932">
                <a:moveTo>
                  <a:pt x="0" y="0"/>
                </a:moveTo>
                <a:lnTo>
                  <a:pt x="4552716" y="0"/>
                </a:lnTo>
                <a:lnTo>
                  <a:pt x="4552716" y="951931"/>
                </a:lnTo>
                <a:lnTo>
                  <a:pt x="0" y="9519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6" name="Group 65">
            <a:extLst>
              <a:ext uri="{FF2B5EF4-FFF2-40B4-BE49-F238E27FC236}">
                <a16:creationId xmlns:a16="http://schemas.microsoft.com/office/drawing/2014/main" id="{F06C49F3-85DD-50E5-0194-5FF20A4980B1}"/>
              </a:ext>
            </a:extLst>
          </p:cNvPr>
          <p:cNvGrpSpPr/>
          <p:nvPr/>
        </p:nvGrpSpPr>
        <p:grpSpPr>
          <a:xfrm>
            <a:off x="1089233" y="4241171"/>
            <a:ext cx="4658507" cy="3853963"/>
            <a:chOff x="1263330" y="4215752"/>
            <a:chExt cx="4658507" cy="3853963"/>
          </a:xfrm>
        </p:grpSpPr>
        <p:grpSp>
          <p:nvGrpSpPr>
            <p:cNvPr id="67" name="Group 8">
              <a:extLst>
                <a:ext uri="{FF2B5EF4-FFF2-40B4-BE49-F238E27FC236}">
                  <a16:creationId xmlns:a16="http://schemas.microsoft.com/office/drawing/2014/main" id="{728AB155-9412-89B1-689A-720CDDE49FDA}"/>
                </a:ext>
              </a:extLst>
            </p:cNvPr>
            <p:cNvGrpSpPr/>
            <p:nvPr/>
          </p:nvGrpSpPr>
          <p:grpSpPr>
            <a:xfrm>
              <a:off x="1263330" y="4215752"/>
              <a:ext cx="4658507" cy="3853963"/>
              <a:chOff x="0" y="0"/>
              <a:chExt cx="1100661" cy="893945"/>
            </a:xfrm>
          </p:grpSpPr>
          <p:sp>
            <p:nvSpPr>
              <p:cNvPr id="69" name="Freeform 9">
                <a:extLst>
                  <a:ext uri="{FF2B5EF4-FFF2-40B4-BE49-F238E27FC236}">
                    <a16:creationId xmlns:a16="http://schemas.microsoft.com/office/drawing/2014/main" id="{89A7D4AA-89A9-FA31-DF18-5BEA0B21E10D}"/>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70" name="TextBox 10">
                <a:extLst>
                  <a:ext uri="{FF2B5EF4-FFF2-40B4-BE49-F238E27FC236}">
                    <a16:creationId xmlns:a16="http://schemas.microsoft.com/office/drawing/2014/main" id="{120CF0DA-3AAB-C645-8197-E4632BF7F35D}"/>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68" name="Picture 10">
              <a:extLst>
                <a:ext uri="{FF2B5EF4-FFF2-40B4-BE49-F238E27FC236}">
                  <a16:creationId xmlns:a16="http://schemas.microsoft.com/office/drawing/2014/main" id="{8EA01947-58B4-0301-88EE-62F6E25D967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27162" y="5253142"/>
              <a:ext cx="4330841" cy="2192488"/>
            </a:xfrm>
            <a:prstGeom prst="rect">
              <a:avLst/>
            </a:prstGeom>
          </p:spPr>
        </p:pic>
      </p:grpSp>
      <p:sp>
        <p:nvSpPr>
          <p:cNvPr id="71" name="TextBox 70">
            <a:extLst>
              <a:ext uri="{FF2B5EF4-FFF2-40B4-BE49-F238E27FC236}">
                <a16:creationId xmlns:a16="http://schemas.microsoft.com/office/drawing/2014/main" id="{2C0C53AB-318E-7702-6C04-E8E1B7B1A184}"/>
              </a:ext>
            </a:extLst>
          </p:cNvPr>
          <p:cNvSpPr txBox="1"/>
          <p:nvPr/>
        </p:nvSpPr>
        <p:spPr>
          <a:xfrm>
            <a:off x="6101647" y="2964811"/>
            <a:ext cx="11222846" cy="6056851"/>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Ý thức trách nhiệm của học sinh đang dần bị phai nhòa và lãng quên trong nhà trường cũng như ngoài xã hội.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Chính vì thế, “sống có trách nhiệm” đối với tất cả chúng ta ở mọi thời điểm đều rất cần thiết.</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right)">
                                      <p:cBhvr>
                                        <p:cTn id="7" dur="500"/>
                                        <p:tgtEl>
                                          <p:spTgt spid="6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wipe(left)">
                                      <p:cBhvr>
                                        <p:cTn id="10" dur="500"/>
                                        <p:tgtEl>
                                          <p:spTgt spid="62"/>
                                        </p:tgtEl>
                                      </p:cBhvr>
                                    </p:animEffect>
                                  </p:childTnLst>
                                </p:cTn>
                              </p:par>
                              <p:par>
                                <p:cTn id="11" presetID="22" presetClass="entr" presetSubtype="2"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ipe(right)">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71">
                                            <p:txEl>
                                              <p:pRg st="0" end="0"/>
                                            </p:txEl>
                                          </p:spTgt>
                                        </p:tgtEl>
                                        <p:attrNameLst>
                                          <p:attrName>style.visibility</p:attrName>
                                        </p:attrNameLst>
                                      </p:cBhvr>
                                      <p:to>
                                        <p:strVal val="visible"/>
                                      </p:to>
                                    </p:set>
                                    <p:animEffect transition="in" filter="wipe(right)">
                                      <p:cBhvr>
                                        <p:cTn id="18" dur="500"/>
                                        <p:tgtEl>
                                          <p:spTgt spid="71">
                                            <p:txEl>
                                              <p:pRg st="0" end="0"/>
                                            </p:txEl>
                                          </p:spTgt>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71">
                                            <p:txEl>
                                              <p:pRg st="1" end="1"/>
                                            </p:txEl>
                                          </p:spTgt>
                                        </p:tgtEl>
                                        <p:attrNameLst>
                                          <p:attrName>style.visibility</p:attrName>
                                        </p:attrNameLst>
                                      </p:cBhvr>
                                      <p:to>
                                        <p:strVal val="visible"/>
                                      </p:to>
                                    </p:set>
                                    <p:animEffect transition="in" filter="wipe(right)">
                                      <p:cBhvr>
                                        <p:cTn id="22" dur="500"/>
                                        <p:tgtEl>
                                          <p:spTgt spid="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7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7"/>
          <p:cNvSpPr/>
          <p:nvPr/>
        </p:nvSpPr>
        <p:spPr>
          <a:xfrm rot="1232267">
            <a:off x="93704" y="9529813"/>
            <a:ext cx="1919876" cy="882018"/>
          </a:xfrm>
          <a:custGeom>
            <a:avLst/>
            <a:gdLst/>
            <a:ahLst/>
            <a:cxnLst/>
            <a:rect l="l" t="t" r="r" b="b"/>
            <a:pathLst>
              <a:path w="2704795" h="1249123">
                <a:moveTo>
                  <a:pt x="0" y="0"/>
                </a:moveTo>
                <a:lnTo>
                  <a:pt x="2704794" y="0"/>
                </a:lnTo>
                <a:lnTo>
                  <a:pt x="2704794" y="1249124"/>
                </a:lnTo>
                <a:lnTo>
                  <a:pt x="0" y="12491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5400000">
            <a:off x="17193928" y="157251"/>
            <a:ext cx="894484" cy="1250119"/>
          </a:xfrm>
          <a:custGeom>
            <a:avLst/>
            <a:gdLst/>
            <a:ahLst/>
            <a:cxnLst/>
            <a:rect l="l" t="t" r="r" b="b"/>
            <a:pathLst>
              <a:path w="2295061" h="2107283">
                <a:moveTo>
                  <a:pt x="0" y="0"/>
                </a:moveTo>
                <a:lnTo>
                  <a:pt x="2295061" y="0"/>
                </a:lnTo>
                <a:lnTo>
                  <a:pt x="2295061" y="2107283"/>
                </a:lnTo>
                <a:lnTo>
                  <a:pt x="0" y="2107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6EB6E3D6-B814-230D-3B4E-26F2164D4E77}"/>
              </a:ext>
            </a:extLst>
          </p:cNvPr>
          <p:cNvGrpSpPr/>
          <p:nvPr/>
        </p:nvGrpSpPr>
        <p:grpSpPr>
          <a:xfrm>
            <a:off x="5981700" y="-28898"/>
            <a:ext cx="6324600" cy="1580477"/>
            <a:chOff x="5715000" y="-1"/>
            <a:chExt cx="6324600" cy="1563773"/>
          </a:xfrm>
        </p:grpSpPr>
        <p:sp>
          <p:nvSpPr>
            <p:cNvPr id="25" name="Round Same Side Corner Rectangle 11">
              <a:extLst>
                <a:ext uri="{FF2B5EF4-FFF2-40B4-BE49-F238E27FC236}">
                  <a16:creationId xmlns:a16="http://schemas.microsoft.com/office/drawing/2014/main" id="{AE6152FF-C1EA-170A-9211-1BD2D4D18B16}"/>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261CDE7C-0AD3-AED1-C884-9E2622496F4B}"/>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18" name="Freeform 18"/>
          <p:cNvSpPr/>
          <p:nvPr/>
        </p:nvSpPr>
        <p:spPr>
          <a:xfrm rot="-1491042">
            <a:off x="-47776" y="-4801"/>
            <a:ext cx="1593232" cy="1574221"/>
          </a:xfrm>
          <a:custGeom>
            <a:avLst/>
            <a:gdLst/>
            <a:ahLst/>
            <a:cxnLst/>
            <a:rect l="l" t="t" r="r" b="b"/>
            <a:pathLst>
              <a:path w="2787166" h="3035527">
                <a:moveTo>
                  <a:pt x="0" y="0"/>
                </a:moveTo>
                <a:lnTo>
                  <a:pt x="2787165" y="0"/>
                </a:lnTo>
                <a:lnTo>
                  <a:pt x="2787165" y="3035527"/>
                </a:lnTo>
                <a:lnTo>
                  <a:pt x="0" y="303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Line Callout 1 (Border and Accent Bar) 3">
            <a:extLst>
              <a:ext uri="{FF2B5EF4-FFF2-40B4-BE49-F238E27FC236}">
                <a16:creationId xmlns:a16="http://schemas.microsoft.com/office/drawing/2014/main" id="{67442252-C44E-BDED-1EB1-E7C9CF38DAB4}"/>
              </a:ext>
            </a:extLst>
          </p:cNvPr>
          <p:cNvSpPr/>
          <p:nvPr/>
        </p:nvSpPr>
        <p:spPr>
          <a:xfrm>
            <a:off x="228600" y="2043123"/>
            <a:ext cx="7315200" cy="2390198"/>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Nhiệm vụ </a:t>
            </a:r>
            <a:r>
              <a:rPr lang="vi-VN" sz="4000" b="1">
                <a:solidFill>
                  <a:schemeClr val="tx2">
                    <a:lumMod val="50000"/>
                  </a:schemeClr>
                </a:solidFill>
                <a:latin typeface="Arial" panose="020B0604020202020204" pitchFamily="34" charset="0"/>
                <a:cs typeface="Arial" panose="020B0604020202020204" pitchFamily="34" charset="0"/>
              </a:rPr>
              <a:t>2: </a:t>
            </a:r>
            <a:endParaRPr lang="en-US" sz="4000" b="1">
              <a:solidFill>
                <a:schemeClr val="tx2">
                  <a:lumMod val="50000"/>
                </a:schemeClr>
              </a:solidFill>
              <a:latin typeface="Arial" panose="020B0604020202020204" pitchFamily="34" charset="0"/>
              <a:cs typeface="Arial" panose="020B0604020202020204" pitchFamily="34" charset="0"/>
            </a:endParaRPr>
          </a:p>
          <a:p>
            <a:pPr algn="ctr">
              <a:lnSpc>
                <a:spcPct val="150000"/>
              </a:lnSpc>
            </a:pPr>
            <a:r>
              <a:rPr lang="vi-VN" sz="4000" b="1">
                <a:solidFill>
                  <a:schemeClr val="tx2">
                    <a:lumMod val="50000"/>
                  </a:schemeClr>
                </a:solidFill>
                <a:latin typeface="Arial" panose="020B0604020202020204" pitchFamily="34" charset="0"/>
                <a:cs typeface="Arial" panose="020B0604020202020204" pitchFamily="34" charset="0"/>
              </a:rPr>
              <a:t>Định hướng nội dung</a:t>
            </a:r>
            <a:endParaRPr lang="en-US" sz="4000" b="1" i="1" dirty="0">
              <a:solidFill>
                <a:schemeClr val="tx2">
                  <a:lumMod val="50000"/>
                </a:schemeClr>
              </a:solidFill>
              <a:latin typeface="Arial" panose="020B0604020202020204" pitchFamily="34" charset="0"/>
              <a:cs typeface="Arial" panose="020B0604020202020204" pitchFamily="34" charset="0"/>
            </a:endParaRPr>
          </a:p>
        </p:txBody>
      </p:sp>
      <p:sp>
        <p:nvSpPr>
          <p:cNvPr id="3" name="Rounded Rectangle 17">
            <a:extLst>
              <a:ext uri="{FF2B5EF4-FFF2-40B4-BE49-F238E27FC236}">
                <a16:creationId xmlns:a16="http://schemas.microsoft.com/office/drawing/2014/main" id="{C1344E6C-EEEE-E54C-36D4-0F36F0834084}"/>
              </a:ext>
            </a:extLst>
          </p:cNvPr>
          <p:cNvSpPr/>
          <p:nvPr/>
        </p:nvSpPr>
        <p:spPr>
          <a:xfrm>
            <a:off x="8420096" y="2043122"/>
            <a:ext cx="9258304" cy="2770351"/>
          </a:xfrm>
          <a:prstGeom prst="roundRect">
            <a:avLst/>
          </a:prstGeom>
          <a:solidFill>
            <a:schemeClr val="accent4">
              <a:lumMod val="75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b="1" dirty="0" err="1">
                <a:solidFill>
                  <a:schemeClr val="bg1"/>
                </a:solidFill>
                <a:latin typeface="Arial" panose="020B0604020202020204" pitchFamily="34" charset="0"/>
                <a:cs typeface="Arial" panose="020B0604020202020204" pitchFamily="34" charset="0"/>
              </a:rPr>
              <a:t>Các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em</a:t>
            </a:r>
            <a:r>
              <a:rPr lang="en-US" sz="3600" b="1" dirty="0">
                <a:solidFill>
                  <a:schemeClr val="bg1"/>
                </a:solidFill>
                <a:latin typeface="Arial" panose="020B0604020202020204" pitchFamily="34" charset="0"/>
                <a:cs typeface="Arial" panose="020B0604020202020204" pitchFamily="34" charset="0"/>
              </a:rPr>
              <a:t> </a:t>
            </a:r>
            <a:r>
              <a:rPr lang="vi-VN" sz="3600" b="1" dirty="0">
                <a:solidFill>
                  <a:schemeClr val="bg1"/>
                </a:solidFill>
                <a:latin typeface="Arial" panose="020B0604020202020204" pitchFamily="34" charset="0"/>
                <a:cs typeface="Arial" panose="020B0604020202020204" pitchFamily="34" charset="0"/>
              </a:rPr>
              <a:t>thảo luận nhóm</a:t>
            </a:r>
            <a:r>
              <a:rPr lang="en-US" sz="3600" b="1" dirty="0">
                <a:solidFill>
                  <a:schemeClr val="bg1"/>
                </a:solidFill>
                <a:latin typeface="Arial" panose="020B0604020202020204" pitchFamily="34" charset="0"/>
                <a:cs typeface="Arial" panose="020B0604020202020204" pitchFamily="34" charset="0"/>
              </a:rPr>
              <a:t>, </a:t>
            </a:r>
            <a:r>
              <a:rPr lang="vi-VN" sz="3600" b="1" dirty="0">
                <a:solidFill>
                  <a:schemeClr val="bg1"/>
                </a:solidFill>
                <a:latin typeface="Arial" panose="020B0604020202020204" pitchFamily="34" charset="0"/>
                <a:cs typeface="Arial" panose="020B0604020202020204" pitchFamily="34" charset="0"/>
              </a:rPr>
              <a:t>đọc phần Định hướng nội dung</a:t>
            </a:r>
            <a:r>
              <a:rPr lang="en-US" sz="3600" b="1" dirty="0">
                <a:solidFill>
                  <a:schemeClr val="bg1"/>
                </a:solidFill>
                <a:latin typeface="Arial" panose="020B0604020202020204" pitchFamily="34" charset="0"/>
                <a:cs typeface="Arial" panose="020B0604020202020204" pitchFamily="34" charset="0"/>
              </a:rPr>
              <a:t> </a:t>
            </a:r>
            <a:r>
              <a:rPr lang="en-US" sz="3600" b="1" i="1" dirty="0">
                <a:solidFill>
                  <a:schemeClr val="bg1"/>
                </a:solidFill>
                <a:latin typeface="Arial" panose="020B0604020202020204" pitchFamily="34" charset="0"/>
                <a:cs typeface="Arial" panose="020B0604020202020204" pitchFamily="34" charset="0"/>
              </a:rPr>
              <a:t>(</a:t>
            </a:r>
            <a:r>
              <a:rPr lang="vi-VN" sz="3600" b="1" i="1" dirty="0">
                <a:solidFill>
                  <a:schemeClr val="bg1"/>
                </a:solidFill>
                <a:latin typeface="Arial" panose="020B0604020202020204" pitchFamily="34" charset="0"/>
                <a:cs typeface="Arial" panose="020B0604020202020204" pitchFamily="34" charset="0"/>
              </a:rPr>
              <a:t>S</a:t>
            </a:r>
            <a:r>
              <a:rPr lang="en-US" sz="3600" b="1" i="1" dirty="0">
                <a:solidFill>
                  <a:schemeClr val="bg1"/>
                </a:solidFill>
                <a:latin typeface="Arial" panose="020B0604020202020204" pitchFamily="34" charset="0"/>
                <a:cs typeface="Arial" panose="020B0604020202020204" pitchFamily="34" charset="0"/>
              </a:rPr>
              <a:t>GK</a:t>
            </a:r>
            <a:r>
              <a:rPr lang="vi-VN" sz="3600" b="1" i="1" dirty="0">
                <a:solidFill>
                  <a:schemeClr val="bg1"/>
                </a:solidFill>
                <a:latin typeface="Arial" panose="020B0604020202020204" pitchFamily="34" charset="0"/>
                <a:cs typeface="Arial" panose="020B0604020202020204" pitchFamily="34" charset="0"/>
              </a:rPr>
              <a:t> </a:t>
            </a:r>
            <a:r>
              <a:rPr lang="en-US" sz="3600" b="1" i="1" dirty="0">
                <a:solidFill>
                  <a:schemeClr val="bg1"/>
                </a:solidFill>
                <a:latin typeface="Arial" panose="020B0604020202020204" pitchFamily="34" charset="0"/>
                <a:cs typeface="Arial" panose="020B0604020202020204" pitchFamily="34" charset="0"/>
              </a:rPr>
              <a:t>– tr.47)</a:t>
            </a:r>
            <a:r>
              <a:rPr lang="vi-VN" sz="3600" b="1" i="1" dirty="0">
                <a:solidFill>
                  <a:schemeClr val="bg1"/>
                </a:solidFill>
                <a:latin typeface="Arial" panose="020B0604020202020204" pitchFamily="34" charset="0"/>
                <a:cs typeface="Arial" panose="020B0604020202020204" pitchFamily="34" charset="0"/>
              </a:rPr>
              <a:t> </a:t>
            </a:r>
            <a:r>
              <a:rPr lang="vi-VN" sz="3600" b="1" dirty="0">
                <a:solidFill>
                  <a:schemeClr val="bg1"/>
                </a:solidFill>
                <a:latin typeface="Arial" panose="020B0604020202020204" pitchFamily="34" charset="0"/>
                <a:cs typeface="Arial" panose="020B0604020202020204" pitchFamily="34" charset="0"/>
              </a:rPr>
              <a:t>và quan sát tranh </a:t>
            </a:r>
            <a:r>
              <a:rPr lang="en-US" sz="3600" b="1" i="1" dirty="0">
                <a:solidFill>
                  <a:schemeClr val="bg1"/>
                </a:solidFill>
                <a:latin typeface="Arial" panose="020B0604020202020204" pitchFamily="34" charset="0"/>
                <a:cs typeface="Arial" panose="020B0604020202020204" pitchFamily="34" charset="0"/>
              </a:rPr>
              <a:t>(</a:t>
            </a:r>
            <a:r>
              <a:rPr lang="vi-VN" sz="3600" b="1" i="1" dirty="0">
                <a:solidFill>
                  <a:schemeClr val="bg1"/>
                </a:solidFill>
                <a:latin typeface="Arial" panose="020B0604020202020204" pitchFamily="34" charset="0"/>
                <a:cs typeface="Arial" panose="020B0604020202020204" pitchFamily="34" charset="0"/>
              </a:rPr>
              <a:t>S</a:t>
            </a:r>
            <a:r>
              <a:rPr lang="en-US" sz="3600" b="1" i="1" dirty="0">
                <a:solidFill>
                  <a:schemeClr val="bg1"/>
                </a:solidFill>
                <a:latin typeface="Arial" panose="020B0604020202020204" pitchFamily="34" charset="0"/>
                <a:cs typeface="Arial" panose="020B0604020202020204" pitchFamily="34" charset="0"/>
              </a:rPr>
              <a:t>GK</a:t>
            </a:r>
            <a:r>
              <a:rPr lang="vi-VN" sz="3600" b="1" i="1" dirty="0">
                <a:solidFill>
                  <a:schemeClr val="bg1"/>
                </a:solidFill>
                <a:latin typeface="Arial" panose="020B0604020202020204" pitchFamily="34" charset="0"/>
                <a:cs typeface="Arial" panose="020B0604020202020204" pitchFamily="34" charset="0"/>
              </a:rPr>
              <a:t> </a:t>
            </a:r>
            <a:r>
              <a:rPr lang="en-US" sz="3600" b="1" i="1" dirty="0">
                <a:solidFill>
                  <a:schemeClr val="bg1"/>
                </a:solidFill>
                <a:latin typeface="Arial" panose="020B0604020202020204" pitchFamily="34" charset="0"/>
                <a:cs typeface="Arial" panose="020B0604020202020204" pitchFamily="34" charset="0"/>
              </a:rPr>
              <a:t>– </a:t>
            </a:r>
            <a:r>
              <a:rPr lang="en-US" sz="3600" b="1" i="1">
                <a:solidFill>
                  <a:schemeClr val="bg1"/>
                </a:solidFill>
                <a:latin typeface="Arial" panose="020B0604020202020204" pitchFamily="34" charset="0"/>
                <a:cs typeface="Arial" panose="020B0604020202020204" pitchFamily="34" charset="0"/>
              </a:rPr>
              <a:t>tr.46) </a:t>
            </a:r>
            <a:r>
              <a:rPr lang="en-US" sz="3600" b="1" dirty="0" err="1">
                <a:solidFill>
                  <a:schemeClr val="bg1"/>
                </a:solidFill>
                <a:latin typeface="Arial" panose="020B0604020202020204" pitchFamily="34" charset="0"/>
                <a:cs typeface="Arial" panose="020B0604020202020204" pitchFamily="34" charset="0"/>
              </a:rPr>
              <a:t>để</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trả</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lời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câu</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hỏi</a:t>
            </a:r>
            <a:r>
              <a:rPr lang="en-US" sz="3600" b="1" dirty="0">
                <a:solidFill>
                  <a:schemeClr val="bg1"/>
                </a:solidFill>
                <a:latin typeface="Arial" panose="020B0604020202020204" pitchFamily="34" charset="0"/>
                <a:cs typeface="Arial" panose="020B0604020202020204" pitchFamily="34" charset="0"/>
              </a:rPr>
              <a:t>:</a:t>
            </a:r>
          </a:p>
        </p:txBody>
      </p:sp>
      <p:sp>
        <p:nvSpPr>
          <p:cNvPr id="4" name="Rounded Rectangle 18">
            <a:extLst>
              <a:ext uri="{FF2B5EF4-FFF2-40B4-BE49-F238E27FC236}">
                <a16:creationId xmlns:a16="http://schemas.microsoft.com/office/drawing/2014/main" id="{B31B3A5E-E08C-D63E-AFAF-8939B363B5EE}"/>
              </a:ext>
            </a:extLst>
          </p:cNvPr>
          <p:cNvSpPr/>
          <p:nvPr/>
        </p:nvSpPr>
        <p:spPr>
          <a:xfrm>
            <a:off x="8877297" y="7997796"/>
            <a:ext cx="8437495" cy="1652119"/>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Mô tả bức tranh chủ đề</a:t>
            </a:r>
            <a:endParaRPr lang="en-US" sz="3600" dirty="0">
              <a:solidFill>
                <a:schemeClr val="tx1"/>
              </a:solidFill>
              <a:latin typeface="Arial" panose="020B0604020202020204" pitchFamily="34" charset="0"/>
              <a:cs typeface="Arial" panose="020B0604020202020204" pitchFamily="34" charset="0"/>
            </a:endParaRPr>
          </a:p>
        </p:txBody>
      </p:sp>
      <p:sp>
        <p:nvSpPr>
          <p:cNvPr id="5" name="Rounded Rectangle 19">
            <a:extLst>
              <a:ext uri="{FF2B5EF4-FFF2-40B4-BE49-F238E27FC236}">
                <a16:creationId xmlns:a16="http://schemas.microsoft.com/office/drawing/2014/main" id="{CF5E9049-9077-A08E-68EA-34B91F0D82C4}"/>
              </a:ext>
            </a:extLst>
          </p:cNvPr>
          <p:cNvSpPr/>
          <p:nvPr/>
        </p:nvSpPr>
        <p:spPr>
          <a:xfrm>
            <a:off x="8877298" y="5346872"/>
            <a:ext cx="8382002" cy="2117525"/>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Em hãy nêu các </a:t>
            </a:r>
            <a:r>
              <a:rPr lang="en-US" sz="3600">
                <a:latin typeface="Arial" panose="020B0604020202020204" pitchFamily="34" charset="0"/>
                <a:cs typeface="Arial" panose="020B0604020202020204" pitchFamily="34" charset="0"/>
              </a:rPr>
              <a:t>hoạt động </a:t>
            </a:r>
            <a:r>
              <a:rPr lang="vi-VN" sz="3600">
                <a:latin typeface="Arial" panose="020B0604020202020204" pitchFamily="34" charset="0"/>
                <a:cs typeface="Arial" panose="020B0604020202020204" pitchFamily="34" charset="0"/>
              </a:rPr>
              <a:t>cần thực hiện trong chủ đề </a:t>
            </a:r>
            <a:r>
              <a:rPr lang="en-US" sz="3600">
                <a:latin typeface="Arial" panose="020B0604020202020204" pitchFamily="34" charset="0"/>
                <a:cs typeface="Arial" panose="020B0604020202020204" pitchFamily="34" charset="0"/>
              </a:rPr>
              <a:t>6</a:t>
            </a:r>
            <a:r>
              <a:rPr lang="vi-VN" sz="3600">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cxnSp>
        <p:nvCxnSpPr>
          <p:cNvPr id="6" name="Elbow Connector 3">
            <a:extLst>
              <a:ext uri="{FF2B5EF4-FFF2-40B4-BE49-F238E27FC236}">
                <a16:creationId xmlns:a16="http://schemas.microsoft.com/office/drawing/2014/main" id="{3BED1898-24BC-D704-FC1B-5B1756941E2F}"/>
              </a:ext>
            </a:extLst>
          </p:cNvPr>
          <p:cNvCxnSpPr>
            <a:cxnSpLocks/>
          </p:cNvCxnSpPr>
          <p:nvPr/>
        </p:nvCxnSpPr>
        <p:spPr>
          <a:xfrm rot="10800000" flipH="1" flipV="1">
            <a:off x="8420098" y="3192527"/>
            <a:ext cx="457200" cy="2878644"/>
          </a:xfrm>
          <a:prstGeom prst="bentConnector3">
            <a:avLst>
              <a:gd name="adj1" fmla="val -50000"/>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25">
            <a:extLst>
              <a:ext uri="{FF2B5EF4-FFF2-40B4-BE49-F238E27FC236}">
                <a16:creationId xmlns:a16="http://schemas.microsoft.com/office/drawing/2014/main" id="{631379BC-59B9-040A-3ECF-809D860CA1CB}"/>
              </a:ext>
            </a:extLst>
          </p:cNvPr>
          <p:cNvCxnSpPr>
            <a:cxnSpLocks/>
          </p:cNvCxnSpPr>
          <p:nvPr/>
        </p:nvCxnSpPr>
        <p:spPr>
          <a:xfrm rot="10800000" flipH="1" flipV="1">
            <a:off x="8420098" y="3192527"/>
            <a:ext cx="457202" cy="5419696"/>
          </a:xfrm>
          <a:prstGeom prst="bentConnector3">
            <a:avLst>
              <a:gd name="adj1" fmla="val -50000"/>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group of people standing outside a building&#10;&#10;Description automatically generated">
            <a:extLst>
              <a:ext uri="{FF2B5EF4-FFF2-40B4-BE49-F238E27FC236}">
                <a16:creationId xmlns:a16="http://schemas.microsoft.com/office/drawing/2014/main" id="{D8B5ACDC-5AD5-9A73-0553-494AF19A12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4983683"/>
            <a:ext cx="6506433" cy="46138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3504077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66"/>
          <p:cNvSpPr/>
          <p:nvPr/>
        </p:nvSpPr>
        <p:spPr>
          <a:xfrm rot="4306895">
            <a:off x="17101884" y="9096904"/>
            <a:ext cx="1153031" cy="904033"/>
          </a:xfrm>
          <a:custGeom>
            <a:avLst/>
            <a:gdLst/>
            <a:ahLst/>
            <a:cxnLst/>
            <a:rect l="l" t="t" r="r" b="b"/>
            <a:pathLst>
              <a:path w="1941406" h="1651960">
                <a:moveTo>
                  <a:pt x="0" y="0"/>
                </a:moveTo>
                <a:lnTo>
                  <a:pt x="1941406" y="0"/>
                </a:lnTo>
                <a:lnTo>
                  <a:pt x="1941406" y="1651960"/>
                </a:lnTo>
                <a:lnTo>
                  <a:pt x="0" y="16519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7" name="Freeform 67"/>
          <p:cNvSpPr/>
          <p:nvPr/>
        </p:nvSpPr>
        <p:spPr>
          <a:xfrm rot="4181401">
            <a:off x="255222" y="-274662"/>
            <a:ext cx="826072" cy="1444385"/>
          </a:xfrm>
          <a:custGeom>
            <a:avLst/>
            <a:gdLst/>
            <a:ahLst/>
            <a:cxnLst/>
            <a:rect l="l" t="t" r="r" b="b"/>
            <a:pathLst>
              <a:path w="1179063" h="2176124">
                <a:moveTo>
                  <a:pt x="0" y="0"/>
                </a:moveTo>
                <a:lnTo>
                  <a:pt x="1179063" y="0"/>
                </a:lnTo>
                <a:lnTo>
                  <a:pt x="1179063" y="2176124"/>
                </a:lnTo>
                <a:lnTo>
                  <a:pt x="0" y="21761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8" name="Freeform 68"/>
          <p:cNvSpPr/>
          <p:nvPr/>
        </p:nvSpPr>
        <p:spPr>
          <a:xfrm rot="584963">
            <a:off x="16960386" y="-2879"/>
            <a:ext cx="1293339" cy="900818"/>
          </a:xfrm>
          <a:custGeom>
            <a:avLst/>
            <a:gdLst/>
            <a:ahLst/>
            <a:cxnLst/>
            <a:rect l="l" t="t" r="r" b="b"/>
            <a:pathLst>
              <a:path w="1770528" h="1625667">
                <a:moveTo>
                  <a:pt x="0" y="0"/>
                </a:moveTo>
                <a:lnTo>
                  <a:pt x="1770529" y="0"/>
                </a:lnTo>
                <a:lnTo>
                  <a:pt x="1770529" y="1625667"/>
                </a:lnTo>
                <a:lnTo>
                  <a:pt x="0" y="16256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A21DD3E7-0697-FACA-FF57-056C2D1FEDEE}"/>
              </a:ext>
            </a:extLst>
          </p:cNvPr>
          <p:cNvGrpSpPr/>
          <p:nvPr/>
        </p:nvGrpSpPr>
        <p:grpSpPr>
          <a:xfrm>
            <a:off x="824948" y="1790700"/>
            <a:ext cx="6096000" cy="7069286"/>
            <a:chOff x="-93592" y="-159754"/>
            <a:chExt cx="6096000" cy="7417838"/>
          </a:xfrm>
        </p:grpSpPr>
        <p:sp>
          <p:nvSpPr>
            <p:cNvPr id="72" name="Rectangle: Rounded Corners 71">
              <a:extLst>
                <a:ext uri="{FF2B5EF4-FFF2-40B4-BE49-F238E27FC236}">
                  <a16:creationId xmlns:a16="http://schemas.microsoft.com/office/drawing/2014/main" id="{E4B0D1AC-BEBE-5682-9FDA-59DEB63E87D7}"/>
                </a:ext>
              </a:extLst>
            </p:cNvPr>
            <p:cNvSpPr/>
            <p:nvPr/>
          </p:nvSpPr>
          <p:spPr>
            <a:xfrm>
              <a:off x="-93592" y="8977"/>
              <a:ext cx="6096000" cy="724910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Chủ đề 6 giúp chúng ta có trách nhiệm giữ gìn, xây dựng và phát triển những giá trị chung của cộng đồng:</a:t>
              </a:r>
              <a:endParaRPr lang="vi-VN" sz="3800">
                <a:solidFill>
                  <a:schemeClr val="tx1"/>
                </a:solidFill>
                <a:latin typeface="Arial" panose="020B0604020202020204" pitchFamily="34" charset="0"/>
                <a:cs typeface="Arial" panose="020B0604020202020204" pitchFamily="34" charset="0"/>
              </a:endParaRPr>
            </a:p>
          </p:txBody>
        </p:sp>
        <p:pic>
          <p:nvPicPr>
            <p:cNvPr id="73" name="Picture 6">
              <a:extLst>
                <a:ext uri="{FF2B5EF4-FFF2-40B4-BE49-F238E27FC236}">
                  <a16:creationId xmlns:a16="http://schemas.microsoft.com/office/drawing/2014/main" id="{60A4A18B-2DF4-1F7D-D4FE-684FD9FA8CB7}"/>
                </a:ext>
              </a:extLst>
            </p:cNvPr>
            <p:cNvPicPr>
              <a:picLocks noChangeAspect="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40805" y="-159754"/>
              <a:ext cx="1427205" cy="1393311"/>
            </a:xfrm>
            <a:prstGeom prst="rect">
              <a:avLst/>
            </a:prstGeom>
          </p:spPr>
        </p:pic>
      </p:grpSp>
      <p:grpSp>
        <p:nvGrpSpPr>
          <p:cNvPr id="74" name="Group 73">
            <a:extLst>
              <a:ext uri="{FF2B5EF4-FFF2-40B4-BE49-F238E27FC236}">
                <a16:creationId xmlns:a16="http://schemas.microsoft.com/office/drawing/2014/main" id="{221533DA-CBAE-A7B2-8468-059FEB1E365A}"/>
              </a:ext>
            </a:extLst>
          </p:cNvPr>
          <p:cNvGrpSpPr/>
          <p:nvPr/>
        </p:nvGrpSpPr>
        <p:grpSpPr>
          <a:xfrm>
            <a:off x="5446400" y="0"/>
            <a:ext cx="7583876" cy="1388058"/>
            <a:chOff x="4834930" y="84191"/>
            <a:chExt cx="7359542" cy="1232175"/>
          </a:xfrm>
        </p:grpSpPr>
        <p:sp>
          <p:nvSpPr>
            <p:cNvPr id="75" name="Round Same Side Corner Rectangle 11">
              <a:extLst>
                <a:ext uri="{FF2B5EF4-FFF2-40B4-BE49-F238E27FC236}">
                  <a16:creationId xmlns:a16="http://schemas.microsoft.com/office/drawing/2014/main" id="{47821951-6AE6-4272-1739-98499740B7F3}"/>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15DCF416-0541-AB0F-6093-E09D7BA57045}"/>
                </a:ext>
              </a:extLst>
            </p:cNvPr>
            <p:cNvSpPr txBox="1"/>
            <p:nvPr/>
          </p:nvSpPr>
          <p:spPr>
            <a:xfrm>
              <a:off x="5313042" y="337067"/>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pic>
        <p:nvPicPr>
          <p:cNvPr id="78" name="Picture 77" descr="A picture containing text&#10;&#10;Description automatically generated">
            <a:extLst>
              <a:ext uri="{FF2B5EF4-FFF2-40B4-BE49-F238E27FC236}">
                <a16:creationId xmlns:a16="http://schemas.microsoft.com/office/drawing/2014/main" id="{5C26201B-6790-E078-656C-BBF311D2B6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2137" y="7810500"/>
            <a:ext cx="2721620" cy="2721620"/>
          </a:xfrm>
          <a:prstGeom prst="rect">
            <a:avLst/>
          </a:prstGeom>
        </p:spPr>
      </p:pic>
      <p:sp>
        <p:nvSpPr>
          <p:cNvPr id="79" name="Speech Bubble: Rectangle with Corners Rounded 78">
            <a:extLst>
              <a:ext uri="{FF2B5EF4-FFF2-40B4-BE49-F238E27FC236}">
                <a16:creationId xmlns:a16="http://schemas.microsoft.com/office/drawing/2014/main" id="{B1201E87-C6AC-2233-59A8-DFB7304A25F7}"/>
              </a:ext>
            </a:extLst>
          </p:cNvPr>
          <p:cNvSpPr/>
          <p:nvPr/>
        </p:nvSpPr>
        <p:spPr>
          <a:xfrm>
            <a:off x="8271567" y="2012048"/>
            <a:ext cx="9191486" cy="2212987"/>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Tìm hiểu trách nhiệm của bản thân với cộng đồng</a:t>
            </a:r>
            <a:endParaRPr lang="en-US" sz="3600">
              <a:solidFill>
                <a:schemeClr val="tx1"/>
              </a:solidFill>
              <a:latin typeface="Arial" panose="020B0604020202020204" pitchFamily="34" charset="0"/>
              <a:cs typeface="Arial" panose="020B0604020202020204" pitchFamily="34" charset="0"/>
            </a:endParaRPr>
          </a:p>
        </p:txBody>
      </p:sp>
      <p:sp>
        <p:nvSpPr>
          <p:cNvPr id="80" name="Speech Bubble: Rectangle with Corners Rounded 79">
            <a:extLst>
              <a:ext uri="{FF2B5EF4-FFF2-40B4-BE49-F238E27FC236}">
                <a16:creationId xmlns:a16="http://schemas.microsoft.com/office/drawing/2014/main" id="{367858F5-B4DE-17AA-5DB8-2383FFDEBAB4}"/>
              </a:ext>
            </a:extLst>
          </p:cNvPr>
          <p:cNvSpPr/>
          <p:nvPr/>
        </p:nvSpPr>
        <p:spPr>
          <a:xfrm>
            <a:off x="8271565" y="4611537"/>
            <a:ext cx="9191487" cy="2212987"/>
          </a:xfrm>
          <a:prstGeom prst="wedgeRoundRectCallout">
            <a:avLst>
              <a:gd name="adj1" fmla="val -59585"/>
              <a:gd name="adj2" fmla="val -43335"/>
              <a:gd name="adj3" fmla="val 16667"/>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Thể hiện hành vi văn minh nơi công cộng và trách nhiệm với cộng đồng</a:t>
            </a:r>
            <a:endParaRPr lang="en-US" sz="3600">
              <a:solidFill>
                <a:schemeClr val="tx1"/>
              </a:solidFill>
              <a:latin typeface="Arial" panose="020B0604020202020204" pitchFamily="34" charset="0"/>
              <a:cs typeface="Arial" panose="020B0604020202020204" pitchFamily="34" charset="0"/>
            </a:endParaRPr>
          </a:p>
        </p:txBody>
      </p:sp>
      <p:sp>
        <p:nvSpPr>
          <p:cNvPr id="81" name="Speech Bubble: Rectangle with Corners Rounded 80">
            <a:extLst>
              <a:ext uri="{FF2B5EF4-FFF2-40B4-BE49-F238E27FC236}">
                <a16:creationId xmlns:a16="http://schemas.microsoft.com/office/drawing/2014/main" id="{489867CF-D076-04B1-9991-E29249CE9542}"/>
              </a:ext>
            </a:extLst>
          </p:cNvPr>
          <p:cNvSpPr/>
          <p:nvPr/>
        </p:nvSpPr>
        <p:spPr>
          <a:xfrm>
            <a:off x="8271565" y="7211026"/>
            <a:ext cx="9191487" cy="2212987"/>
          </a:xfrm>
          <a:prstGeom prst="wedgeRoundRectCallout">
            <a:avLst>
              <a:gd name="adj1" fmla="val -59236"/>
              <a:gd name="adj2" fmla="val -50160"/>
              <a:gd name="adj3" fmla="val 16667"/>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Xây dựng và phát triển các mối quan hệ với cá nhân và tổ chức trong cộng đồng</a:t>
            </a:r>
            <a:endParaRPr lang="en-US" sz="360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arn(inVertical)">
                                      <p:cBhvr>
                                        <p:cTn id="7" dur="500"/>
                                        <p:tgtEl>
                                          <p:spTgt spid="71"/>
                                        </p:tgtEl>
                                      </p:cBhvr>
                                    </p:animEffect>
                                  </p:childTnLst>
                                </p:cTn>
                              </p:par>
                              <p:par>
                                <p:cTn id="8" presetID="22" presetClass="entr" presetSubtype="1"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wipe(up)">
                                      <p:cBhvr>
                                        <p:cTn id="10" dur="500"/>
                                        <p:tgtEl>
                                          <p:spTgt spid="74"/>
                                        </p:tgtEl>
                                      </p:cBhvr>
                                    </p:animEffect>
                                  </p:childTnLst>
                                </p:cTn>
                              </p:par>
                              <p:par>
                                <p:cTn id="11" presetID="16" presetClass="entr" presetSubtype="21"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barn(inVertical)">
                                      <p:cBhvr>
                                        <p:cTn id="13" dur="500"/>
                                        <p:tgtEl>
                                          <p:spTgt spid="7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barn(inVertical)">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barn(inVertical)">
                                      <p:cBhvr>
                                        <p:cTn id="23" dur="500"/>
                                        <p:tgtEl>
                                          <p:spTgt spid="8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barn(inVertical)">
                                      <p:cBhvr>
                                        <p:cTn id="28"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66"/>
          <p:cNvSpPr/>
          <p:nvPr/>
        </p:nvSpPr>
        <p:spPr>
          <a:xfrm rot="4306895">
            <a:off x="17101884" y="9096904"/>
            <a:ext cx="1153031" cy="904033"/>
          </a:xfrm>
          <a:custGeom>
            <a:avLst/>
            <a:gdLst/>
            <a:ahLst/>
            <a:cxnLst/>
            <a:rect l="l" t="t" r="r" b="b"/>
            <a:pathLst>
              <a:path w="1941406" h="1651960">
                <a:moveTo>
                  <a:pt x="0" y="0"/>
                </a:moveTo>
                <a:lnTo>
                  <a:pt x="1941406" y="0"/>
                </a:lnTo>
                <a:lnTo>
                  <a:pt x="1941406" y="1651960"/>
                </a:lnTo>
                <a:lnTo>
                  <a:pt x="0" y="16519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7" name="Freeform 67"/>
          <p:cNvSpPr/>
          <p:nvPr/>
        </p:nvSpPr>
        <p:spPr>
          <a:xfrm rot="4181401">
            <a:off x="255222" y="-274662"/>
            <a:ext cx="826072" cy="1444385"/>
          </a:xfrm>
          <a:custGeom>
            <a:avLst/>
            <a:gdLst/>
            <a:ahLst/>
            <a:cxnLst/>
            <a:rect l="l" t="t" r="r" b="b"/>
            <a:pathLst>
              <a:path w="1179063" h="2176124">
                <a:moveTo>
                  <a:pt x="0" y="0"/>
                </a:moveTo>
                <a:lnTo>
                  <a:pt x="1179063" y="0"/>
                </a:lnTo>
                <a:lnTo>
                  <a:pt x="1179063" y="2176124"/>
                </a:lnTo>
                <a:lnTo>
                  <a:pt x="0" y="21761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8" name="Freeform 68"/>
          <p:cNvSpPr/>
          <p:nvPr/>
        </p:nvSpPr>
        <p:spPr>
          <a:xfrm rot="584963">
            <a:off x="16960386" y="-2879"/>
            <a:ext cx="1293339" cy="900818"/>
          </a:xfrm>
          <a:custGeom>
            <a:avLst/>
            <a:gdLst/>
            <a:ahLst/>
            <a:cxnLst/>
            <a:rect l="l" t="t" r="r" b="b"/>
            <a:pathLst>
              <a:path w="1770528" h="1625667">
                <a:moveTo>
                  <a:pt x="0" y="0"/>
                </a:moveTo>
                <a:lnTo>
                  <a:pt x="1770529" y="0"/>
                </a:lnTo>
                <a:lnTo>
                  <a:pt x="1770529" y="1625667"/>
                </a:lnTo>
                <a:lnTo>
                  <a:pt x="0" y="16256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A21DD3E7-0697-FACA-FF57-056C2D1FEDEE}"/>
              </a:ext>
            </a:extLst>
          </p:cNvPr>
          <p:cNvGrpSpPr/>
          <p:nvPr/>
        </p:nvGrpSpPr>
        <p:grpSpPr>
          <a:xfrm>
            <a:off x="824948" y="1790700"/>
            <a:ext cx="6096000" cy="7069286"/>
            <a:chOff x="-93592" y="-159754"/>
            <a:chExt cx="6096000" cy="7417838"/>
          </a:xfrm>
        </p:grpSpPr>
        <p:sp>
          <p:nvSpPr>
            <p:cNvPr id="72" name="Rectangle: Rounded Corners 71">
              <a:extLst>
                <a:ext uri="{FF2B5EF4-FFF2-40B4-BE49-F238E27FC236}">
                  <a16:creationId xmlns:a16="http://schemas.microsoft.com/office/drawing/2014/main" id="{E4B0D1AC-BEBE-5682-9FDA-59DEB63E87D7}"/>
                </a:ext>
              </a:extLst>
            </p:cNvPr>
            <p:cNvSpPr/>
            <p:nvPr/>
          </p:nvSpPr>
          <p:spPr>
            <a:xfrm>
              <a:off x="-93592" y="8977"/>
              <a:ext cx="6096000" cy="724910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Chủ đề 6 giúp chúng ta có trách nhiệm giữ gìn, xây dựng và phát triển những giá trị chung của cộng đồng:</a:t>
              </a:r>
              <a:endParaRPr lang="vi-VN" sz="3800">
                <a:solidFill>
                  <a:schemeClr val="tx1"/>
                </a:solidFill>
                <a:latin typeface="Arial" panose="020B0604020202020204" pitchFamily="34" charset="0"/>
                <a:cs typeface="Arial" panose="020B0604020202020204" pitchFamily="34" charset="0"/>
              </a:endParaRPr>
            </a:p>
          </p:txBody>
        </p:sp>
        <p:pic>
          <p:nvPicPr>
            <p:cNvPr id="73" name="Picture 6">
              <a:extLst>
                <a:ext uri="{FF2B5EF4-FFF2-40B4-BE49-F238E27FC236}">
                  <a16:creationId xmlns:a16="http://schemas.microsoft.com/office/drawing/2014/main" id="{60A4A18B-2DF4-1F7D-D4FE-684FD9FA8CB7}"/>
                </a:ext>
              </a:extLst>
            </p:cNvPr>
            <p:cNvPicPr>
              <a:picLocks noChangeAspect="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40805" y="-159754"/>
              <a:ext cx="1427205" cy="1393311"/>
            </a:xfrm>
            <a:prstGeom prst="rect">
              <a:avLst/>
            </a:prstGeom>
          </p:spPr>
        </p:pic>
      </p:grpSp>
      <p:grpSp>
        <p:nvGrpSpPr>
          <p:cNvPr id="74" name="Group 73">
            <a:extLst>
              <a:ext uri="{FF2B5EF4-FFF2-40B4-BE49-F238E27FC236}">
                <a16:creationId xmlns:a16="http://schemas.microsoft.com/office/drawing/2014/main" id="{221533DA-CBAE-A7B2-8468-059FEB1E365A}"/>
              </a:ext>
            </a:extLst>
          </p:cNvPr>
          <p:cNvGrpSpPr/>
          <p:nvPr/>
        </p:nvGrpSpPr>
        <p:grpSpPr>
          <a:xfrm>
            <a:off x="5446400" y="0"/>
            <a:ext cx="7583876" cy="1388058"/>
            <a:chOff x="4834930" y="84191"/>
            <a:chExt cx="7359542" cy="1232175"/>
          </a:xfrm>
        </p:grpSpPr>
        <p:sp>
          <p:nvSpPr>
            <p:cNvPr id="75" name="Round Same Side Corner Rectangle 11">
              <a:extLst>
                <a:ext uri="{FF2B5EF4-FFF2-40B4-BE49-F238E27FC236}">
                  <a16:creationId xmlns:a16="http://schemas.microsoft.com/office/drawing/2014/main" id="{47821951-6AE6-4272-1739-98499740B7F3}"/>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15DCF416-0541-AB0F-6093-E09D7BA57045}"/>
                </a:ext>
              </a:extLst>
            </p:cNvPr>
            <p:cNvSpPr txBox="1"/>
            <p:nvPr/>
          </p:nvSpPr>
          <p:spPr>
            <a:xfrm>
              <a:off x="5313042" y="337067"/>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pic>
        <p:nvPicPr>
          <p:cNvPr id="78" name="Picture 77" descr="A picture containing text&#10;&#10;Description automatically generated">
            <a:extLst>
              <a:ext uri="{FF2B5EF4-FFF2-40B4-BE49-F238E27FC236}">
                <a16:creationId xmlns:a16="http://schemas.microsoft.com/office/drawing/2014/main" id="{5C26201B-6790-E078-656C-BBF311D2B6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12137" y="7810500"/>
            <a:ext cx="2721620" cy="2721620"/>
          </a:xfrm>
          <a:prstGeom prst="rect">
            <a:avLst/>
          </a:prstGeom>
        </p:spPr>
      </p:pic>
      <p:sp>
        <p:nvSpPr>
          <p:cNvPr id="2" name="Speech Bubble: Rectangle with Corners Rounded 1">
            <a:extLst>
              <a:ext uri="{FF2B5EF4-FFF2-40B4-BE49-F238E27FC236}">
                <a16:creationId xmlns:a16="http://schemas.microsoft.com/office/drawing/2014/main" id="{A1AD9DAA-D769-0095-09C0-75A52D0CC83B}"/>
              </a:ext>
            </a:extLst>
          </p:cNvPr>
          <p:cNvSpPr/>
          <p:nvPr/>
        </p:nvSpPr>
        <p:spPr>
          <a:xfrm>
            <a:off x="8229600" y="2171700"/>
            <a:ext cx="9233452" cy="3398126"/>
          </a:xfrm>
          <a:prstGeom prst="wedgeRoundRectCallout">
            <a:avLst>
              <a:gd name="adj1" fmla="val -57480"/>
              <a:gd name="adj2" fmla="val 43842"/>
              <a:gd name="adj3" fmla="val 16667"/>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Xây dựng và thực hiện kế hoạch truyền thông trong cộng đồng về vấn đề văn hóa mạng xã hội</a:t>
            </a:r>
            <a:endParaRPr lang="en-US" sz="3600">
              <a:solidFill>
                <a:schemeClr val="tx1"/>
              </a:solidFill>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91CD5606-3DAA-A289-45DB-150B3E1473C9}"/>
              </a:ext>
            </a:extLst>
          </p:cNvPr>
          <p:cNvSpPr/>
          <p:nvPr/>
        </p:nvSpPr>
        <p:spPr>
          <a:xfrm>
            <a:off x="8229600" y="6185540"/>
            <a:ext cx="9233452" cy="3398126"/>
          </a:xfrm>
          <a:prstGeom prst="wedgeRoundRectCallout">
            <a:avLst>
              <a:gd name="adj1" fmla="val -59236"/>
              <a:gd name="adj2" fmla="val -50160"/>
              <a:gd name="adj3" fmla="val 16667"/>
            </a:avLst>
          </a:prstGeom>
          <a:solidFill>
            <a:srgbClr val="FFF2C9"/>
          </a:solidFill>
          <a:ln>
            <a:solidFill>
              <a:srgbClr val="FFF2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Xây dựng kế hoạch tổ chức hoạt động phát triển cộng đồng và đề xuất giải pháp quản lí thực hiện hoạt động đó</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89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3821</Words>
  <PresentationFormat>Tùy chỉnh</PresentationFormat>
  <Paragraphs>259</Paragraphs>
  <Slides>59</Slides>
  <Notes>0</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59</vt:i4>
      </vt:variant>
    </vt:vector>
  </HeadingPairs>
  <TitlesOfParts>
    <vt:vector size="65" baseType="lpstr">
      <vt:lpstr>Wingdings</vt:lpstr>
      <vt:lpstr>Fredoka One Bold</vt:lpstr>
      <vt:lpstr>Calibri</vt:lpstr>
      <vt:lpstr>Courier New</vt:lpstr>
      <vt:lpstr>Arial</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created xsi:type="dcterms:W3CDTF">2023-12-07T17:08:37Z</dcterms:created>
  <dcterms:modified xsi:type="dcterms:W3CDTF">2024-02-28T07:05:29Z</dcterms:modified>
  <dc:identifier/>
</cp:coreProperties>
</file>