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86" r:id="rId3"/>
  </p:sldMasterIdLst>
  <p:notesMasterIdLst>
    <p:notesMasterId r:id="rId31"/>
  </p:notesMasterIdLst>
  <p:handoutMasterIdLst>
    <p:handoutMasterId r:id="rId32"/>
  </p:handoutMasterIdLst>
  <p:sldIdLst>
    <p:sldId id="256" r:id="rId4"/>
    <p:sldId id="686" r:id="rId5"/>
    <p:sldId id="758" r:id="rId6"/>
    <p:sldId id="786" r:id="rId7"/>
    <p:sldId id="843" r:id="rId8"/>
    <p:sldId id="845" r:id="rId9"/>
    <p:sldId id="842" r:id="rId10"/>
    <p:sldId id="828" r:id="rId11"/>
    <p:sldId id="829" r:id="rId12"/>
    <p:sldId id="831" r:id="rId13"/>
    <p:sldId id="832" r:id="rId14"/>
    <p:sldId id="833" r:id="rId15"/>
    <p:sldId id="834" r:id="rId16"/>
    <p:sldId id="835" r:id="rId17"/>
    <p:sldId id="836" r:id="rId18"/>
    <p:sldId id="837" r:id="rId19"/>
    <p:sldId id="846" r:id="rId20"/>
    <p:sldId id="847" r:id="rId21"/>
    <p:sldId id="848" r:id="rId22"/>
    <p:sldId id="849" r:id="rId23"/>
    <p:sldId id="850" r:id="rId24"/>
    <p:sldId id="851" r:id="rId25"/>
    <p:sldId id="852" r:id="rId26"/>
    <p:sldId id="853" r:id="rId27"/>
    <p:sldId id="855" r:id="rId28"/>
    <p:sldId id="856" r:id="rId29"/>
    <p:sldId id="85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6"/>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11/23/2022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46448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80311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85925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81677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8348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44262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35278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97664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24519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144247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70130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5009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263062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08342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7004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19424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03413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691063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990563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4705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568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2303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1381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31051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77509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50161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rtlCol="0"/>
          <a:lstStyle/>
          <a:p>
            <a:pPr rtl="0"/>
            <a:endParaRPr lang="vi-VN"/>
          </a:p>
        </p:txBody>
      </p:sp>
      <p:sp>
        <p:nvSpPr>
          <p:cNvPr id="4" name="Chỗ dành sẵn cho Số hiệu Bản chiếu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A3C37BE-C303-496D-B5CD-85F2937540FC}" type="slidenum">
              <a:rPr kumimoji="0" lang="vi-VN" sz="1200" b="0" i="0" u="none" strike="noStrike" kern="1200" cap="none" spc="0" normalizeH="0" baseline="0" noProof="0" smtClean="0">
                <a:ln>
                  <a:noFill/>
                </a:ln>
                <a:solidFill>
                  <a:srgbClr val="514843"/>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vi-VN" sz="1200" b="0" i="0" u="none" strike="noStrike" kern="1200" cap="none" spc="0" normalizeH="0" baseline="0" noProof="0">
              <a:ln>
                <a:noFill/>
              </a:ln>
              <a:solidFill>
                <a:srgbClr val="51484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9118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8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303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004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136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29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173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61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3661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02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63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rang chiếu Tiêu đề">
    <p:spTree>
      <p:nvGrpSpPr>
        <p:cNvPr id="1" name=""/>
        <p:cNvGrpSpPr/>
        <p:nvPr/>
      </p:nvGrpSpPr>
      <p:grpSpPr>
        <a:xfrm>
          <a:off x="0" y="0"/>
          <a:ext cx="0" cy="0"/>
          <a:chOff x="0" y="0"/>
          <a:chExt cx="0" cy="0"/>
        </a:xfrm>
      </p:grpSpPr>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pic>
        <p:nvPicPr>
          <p:cNvPr id="11" name="Hình ảnh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êu đề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Chỗ dành sẵn cho Ngày tháng 3"/>
          <p:cNvSpPr>
            <a:spLocks noGrp="1"/>
          </p:cNvSpPr>
          <p:nvPr>
            <p:ph type="dt" sz="half" idx="10"/>
          </p:nvPr>
        </p:nvSpPr>
        <p:spPr/>
        <p:txBody>
          <a:bodyPr rtlCol="0"/>
          <a:lstStyle>
            <a:lvl1pPr>
              <a:defRPr baseline="0">
                <a:solidFill>
                  <a:schemeClr val="tx1">
                    <a:lumMod val="20000"/>
                    <a:lumOff val="8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E62A524-D553-4150-B31D-CC2921A3C179}" type="datetime1">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lvl1pPr>
              <a:defRPr baseline="0">
                <a:solidFill>
                  <a:schemeClr val="tx1">
                    <a:lumMod val="20000"/>
                    <a:lumOff val="8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lvl1pPr>
              <a:defRPr baseline="0">
                <a:solidFill>
                  <a:schemeClr val="tx1">
                    <a:lumMod val="20000"/>
                    <a:lumOff val="8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20000"/>
                  <a:lumOff val="8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55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idx="1" hasCustomPrompt="1"/>
          </p:nvPr>
        </p:nvSpPr>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F48432CE-9B19-4D50-9877-D9B3D5A56E6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543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rang chiếu Tiêu đề có Ảnh">
    <p:spTree>
      <p:nvGrpSpPr>
        <p:cNvPr id="1" name=""/>
        <p:cNvGrpSpPr/>
        <p:nvPr/>
      </p:nvGrpSpPr>
      <p:grpSpPr>
        <a:xfrm>
          <a:off x="0" y="0"/>
          <a:ext cx="0" cy="0"/>
          <a:chOff x="0" y="0"/>
          <a:chExt cx="0" cy="0"/>
        </a:xfrm>
      </p:grpSpPr>
      <p:sp>
        <p:nvSpPr>
          <p:cNvPr id="2" name="Tiêu đề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vi-VN" noProof="0"/>
              <a:t>Bấm để chỉnh sửa kiểu tiêu đề Bản cái</a:t>
            </a:r>
          </a:p>
        </p:txBody>
      </p:sp>
      <p:sp>
        <p:nvSpPr>
          <p:cNvPr id="3" name="Tiêu đề phụ 2"/>
          <p:cNvSpPr>
            <a:spLocks noGrp="1"/>
          </p:cNvSpPr>
          <p:nvPr>
            <p:ph type="subTitle" idx="1" hasCustomPrompt="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vi-VN" noProof="0"/>
              <a:t>Bấm để chỉnh sửa kiểu phụ đề của Bản cái</a:t>
            </a:r>
          </a:p>
        </p:txBody>
      </p:sp>
      <p:sp>
        <p:nvSpPr>
          <p:cNvPr id="11" name="Chỗ dành sẵn cho Hình ảnh 10" descr="Chỗ dành sẵn trống để thêm một hình ảnh. Bấm vào chỗ dành sẵn, rồi chọn hình ảnh mà bạn muốn thêm."/>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n-US" noProof="0" smtClean="0"/>
              <a:t>Click icon to add picture</a:t>
            </a:r>
            <a:endParaRPr lang="vi-VN" noProof="0"/>
          </a:p>
        </p:txBody>
      </p:sp>
      <p:sp>
        <p:nvSpPr>
          <p:cNvPr id="8" name="Hình chữ nhật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grpSp>
        <p:nvGrpSpPr>
          <p:cNvPr id="14" name="Nhóm 13"/>
          <p:cNvGrpSpPr/>
          <p:nvPr/>
        </p:nvGrpSpPr>
        <p:grpSpPr>
          <a:xfrm>
            <a:off x="0" y="1143000"/>
            <a:ext cx="12192000" cy="63125"/>
            <a:chOff x="507492" y="1501519"/>
            <a:chExt cx="8129016" cy="63125"/>
          </a:xfrm>
        </p:grpSpPr>
        <p:cxnSp>
          <p:nvCxnSpPr>
            <p:cNvPr id="15" name="Đường nối Thẳng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Đường nối Thẳng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Hình ảnh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Nhóm 12"/>
          <p:cNvGrpSpPr/>
          <p:nvPr/>
        </p:nvGrpSpPr>
        <p:grpSpPr>
          <a:xfrm rot="10800000">
            <a:off x="0" y="5645510"/>
            <a:ext cx="12192000" cy="63125"/>
            <a:chOff x="507492" y="1501519"/>
            <a:chExt cx="8129016" cy="63125"/>
          </a:xfrm>
        </p:grpSpPr>
        <p:cxnSp>
          <p:nvCxnSpPr>
            <p:cNvPr id="17" name="Đường nối Thẳng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Đường nối Thẳng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Hình chữ nhật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674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spTree>
      <p:nvGrpSpPr>
        <p:cNvPr id="1" name=""/>
        <p:cNvGrpSpPr/>
        <p:nvPr/>
      </p:nvGrpSpPr>
      <p:grpSpPr>
        <a:xfrm>
          <a:off x="0" y="0"/>
          <a:ext cx="0" cy="0"/>
          <a:chOff x="0" y="0"/>
          <a:chExt cx="0" cy="0"/>
        </a:xfrm>
      </p:grpSpPr>
      <p:grpSp>
        <p:nvGrpSpPr>
          <p:cNvPr id="8" name="Nhóm 7"/>
          <p:cNvGrpSpPr/>
          <p:nvPr/>
        </p:nvGrpSpPr>
        <p:grpSpPr>
          <a:xfrm>
            <a:off x="0" y="2514600"/>
            <a:ext cx="12192000" cy="3194035"/>
            <a:chOff x="647402" y="2514600"/>
            <a:chExt cx="10838688" cy="3194035"/>
          </a:xfrm>
        </p:grpSpPr>
        <p:grpSp>
          <p:nvGrpSpPr>
            <p:cNvPr id="9" name="Nhóm 8"/>
            <p:cNvGrpSpPr/>
            <p:nvPr/>
          </p:nvGrpSpPr>
          <p:grpSpPr>
            <a:xfrm>
              <a:off x="647402" y="2514600"/>
              <a:ext cx="10838688" cy="63125"/>
              <a:chOff x="507492" y="1501519"/>
              <a:chExt cx="8129016" cy="63125"/>
            </a:xfrm>
          </p:grpSpPr>
          <p:cxnSp>
            <p:nvCxnSpPr>
              <p:cNvPr id="14" name="Đường nối Thẳng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Đường nối Thẳng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Hình chữ nhật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grpSp>
          <p:nvGrpSpPr>
            <p:cNvPr id="11" name="Nhóm 10"/>
            <p:cNvGrpSpPr/>
            <p:nvPr/>
          </p:nvGrpSpPr>
          <p:grpSpPr>
            <a:xfrm rot="10800000">
              <a:off x="647402" y="5645510"/>
              <a:ext cx="10838688" cy="63125"/>
              <a:chOff x="507492" y="1501519"/>
              <a:chExt cx="8129016" cy="63125"/>
            </a:xfrm>
          </p:grpSpPr>
          <p:cxnSp>
            <p:nvCxnSpPr>
              <p:cNvPr id="12" name="Đường nối Thẳng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Đường nối Thẳng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Hình ảnh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êu đề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vi-VN" noProof="0"/>
              <a:t>Bấm để chỉnh sửa kiểu văn bản Bản cái</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1537BAA-94AF-4BB2-B5CD-9D7D39829126}"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766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ội dung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ội dung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E42CA78C-E794-464E-9E53-85D796E007EB}"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771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o sán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Văn bản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4" name="Chỗ dành sẵn cho Nội dung 3"/>
          <p:cNvSpPr>
            <a:spLocks noGrp="1"/>
          </p:cNvSpPr>
          <p:nvPr>
            <p:ph sz="half" idx="2" hasCustomPrompt="1"/>
          </p:nvPr>
        </p:nvSpPr>
        <p:spPr>
          <a:xfrm>
            <a:off x="110490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Văn bản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vi-VN" noProof="0"/>
              <a:t>Bấm để chỉnh sửa kiểu văn bản Bản cái</a:t>
            </a:r>
          </a:p>
        </p:txBody>
      </p:sp>
      <p:sp>
        <p:nvSpPr>
          <p:cNvPr id="6" name="Chỗ dành sẵn cho Nội dung 5"/>
          <p:cNvSpPr>
            <a:spLocks noGrp="1"/>
          </p:cNvSpPr>
          <p:nvPr>
            <p:ph sz="quarter" idx="4" hasCustomPrompt="1"/>
          </p:nvPr>
        </p:nvSpPr>
        <p:spPr>
          <a:xfrm>
            <a:off x="6166110" y="2424112"/>
            <a:ext cx="4919472" cy="3748088"/>
          </a:xfrm>
        </p:spPr>
        <p:txBody>
          <a:bodyPr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7" name="Chỗ dành sẵn cho Ngày tháng 6"/>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F02C9D8-A4BA-4B1F-9D4C-F8A2801E9099}"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8" name="Chỗ dành sẵn cho Chân trang 7"/>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9" name="Chỗ dành sẵn cho Số hiệu Bản chiếu 8"/>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7245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ỗ dành sẵn cho Ngày tháng 2"/>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D496535-7181-4DCE-B5FF-CF08423E869A}"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Chân trang 3"/>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Số hiệu Bản chiếu 4"/>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5623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2B4702B9-3BAD-477C-A9F6-8D20C16F0B9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3" name="Chỗ dành sẵn cho Chân trang 2"/>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4" name="Chỗ dành sẵn cho Số hiệu Bản chiếu 3"/>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4241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Nội dung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Nội dung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D70DFE86-86E7-44B0-B670-DF786F8D427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9146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Ảnh có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nchor="b"/>
          <a:lstStyle>
            <a:lvl1pPr>
              <a:defRPr sz="3200"/>
            </a:lvl1pPr>
          </a:lstStyle>
          <a:p>
            <a:pPr rtl="0"/>
            <a:r>
              <a:rPr lang="vi-VN" noProof="0"/>
              <a:t>Bấm để chỉnh sửa kiểu tiêu đề Bản cái</a:t>
            </a:r>
          </a:p>
        </p:txBody>
      </p:sp>
      <p:sp>
        <p:nvSpPr>
          <p:cNvPr id="4" name="Chỗ dành sẵn cho Văn bản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vi-VN" noProof="0"/>
              <a:t>Bấm để chỉnh sửa kiểu văn bản Bản cái</a:t>
            </a:r>
          </a:p>
        </p:txBody>
      </p:sp>
      <p:sp>
        <p:nvSpPr>
          <p:cNvPr id="3" name="Chỗ dành sẵn cho Hình ảnh 2" descr="Chỗ dành sẵn trống để thêm một hình ảnh. Bấm vào chỗ dành sẵn, rồi chọn hình ảnh mà bạn muốn thêm."/>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smtClean="0"/>
              <a:t>Click icon to add picture</a:t>
            </a:r>
            <a:endParaRPr lang="vi-VN" noProof="0"/>
          </a:p>
        </p:txBody>
      </p:sp>
      <p:sp>
        <p:nvSpPr>
          <p:cNvPr id="5" name="Chỗ dành sẵn cho Ngày tháng 4"/>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7A4E5610-4918-48A8-8C52-2B00BFDF87E3}"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Chân trang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7" name="Chỗ dành sẵn cho Số hiệu Bản chiếu 6"/>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3210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DC0E1A-71D8-40A3-BC24-669FAC7D4222}"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2157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1_Tiêu đề và Văn bản Dọc">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9372600" y="365125"/>
            <a:ext cx="1714500" cy="5811838"/>
          </a:xfrm>
        </p:spPr>
        <p:txBody>
          <a:bodyPr vert="eaVert" rtlCol="0"/>
          <a:lstStyle/>
          <a:p>
            <a:pPr rtl="0"/>
            <a:r>
              <a:rPr lang="vi-VN" noProof="0"/>
              <a:t>Bấm để chỉnh sửa kiểu tiêu đề Bản cái</a:t>
            </a:r>
          </a:p>
        </p:txBody>
      </p:sp>
      <p:sp>
        <p:nvSpPr>
          <p:cNvPr id="3" name="Chỗ dành sẵn cho Văn bản Dọc 2"/>
          <p:cNvSpPr>
            <a:spLocks noGrp="1"/>
          </p:cNvSpPr>
          <p:nvPr>
            <p:ph type="body" orient="vert" idx="1" hasCustomPrompt="1"/>
          </p:nvPr>
        </p:nvSpPr>
        <p:spPr>
          <a:xfrm>
            <a:off x="1104900" y="365125"/>
            <a:ext cx="8098896" cy="5811838"/>
          </a:xfrm>
        </p:spPr>
        <p:txBody>
          <a:bodyPr vert="eaVert" rtlCol="0"/>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p:txBody>
      </p:sp>
      <p:sp>
        <p:nvSpPr>
          <p:cNvPr id="4" name="Chỗ dành sẵn cho Ngày tháng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fld id="{AECEA59D-308E-4F63-B4DE-D4E03AE8D94C}"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7" name="Nhóm 6"/>
          <p:cNvGrpSpPr/>
          <p:nvPr/>
        </p:nvGrpSpPr>
        <p:grpSpPr>
          <a:xfrm rot="5400000">
            <a:off x="6514047" y="3228843"/>
            <a:ext cx="5632704" cy="84403"/>
            <a:chOff x="1073150" y="1219201"/>
            <a:chExt cx="10058400" cy="63125"/>
          </a:xfrm>
        </p:grpSpPr>
        <p:cxnSp>
          <p:nvCxnSpPr>
            <p:cNvPr id="8" name="Đường nối Thẳng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Đường nối Thẳng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886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5634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vi-VN" noProof="0"/>
              <a:t>Bấm để chỉnh sửa kiểu tiêu đề Bản cái</a:t>
            </a:r>
          </a:p>
        </p:txBody>
      </p:sp>
      <p:sp>
        <p:nvSpPr>
          <p:cNvPr id="3" name="Chỗ dành sẵn cho Văn bản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vi-VN" noProof="0"/>
              <a:t>Bấm để chỉnh sửa kiểu văn bản Bản cái</a:t>
            </a:r>
          </a:p>
          <a:p>
            <a:pPr lvl="1" rtl="0"/>
            <a:r>
              <a:rPr lang="vi-VN" noProof="0"/>
              <a:t>Mức hai</a:t>
            </a:r>
          </a:p>
          <a:p>
            <a:pPr lvl="2" rtl="0"/>
            <a:r>
              <a:rPr lang="vi-VN" noProof="0"/>
              <a:t>Mức ba</a:t>
            </a:r>
          </a:p>
          <a:p>
            <a:pPr lvl="3" rtl="0"/>
            <a:r>
              <a:rPr lang="vi-VN" noProof="0"/>
              <a:t>Mức bốn</a:t>
            </a:r>
          </a:p>
          <a:p>
            <a:pPr lvl="4" rtl="0"/>
            <a:r>
              <a:rPr lang="vi-VN" noProof="0"/>
              <a:t>Mức năm</a:t>
            </a:r>
          </a:p>
          <a:p>
            <a:pPr lvl="5" rtl="0"/>
            <a:r>
              <a:rPr lang="vi-VN" noProof="0"/>
              <a:t>Mức sáu</a:t>
            </a:r>
          </a:p>
          <a:p>
            <a:pPr lvl="6" rtl="0"/>
            <a:r>
              <a:rPr lang="vi-VN" noProof="0"/>
              <a:t>Mức bảy</a:t>
            </a:r>
          </a:p>
          <a:p>
            <a:pPr lvl="7" rtl="0"/>
            <a:r>
              <a:rPr lang="vi-VN" noProof="0"/>
              <a:t>Mức tám</a:t>
            </a:r>
          </a:p>
          <a:p>
            <a:pPr lvl="8" rtl="0"/>
            <a:r>
              <a:rPr lang="vi-VN" noProof="0"/>
              <a:t>Mức chín</a:t>
            </a:r>
          </a:p>
        </p:txBody>
      </p:sp>
      <p:sp>
        <p:nvSpPr>
          <p:cNvPr id="4" name="Chỗ dành sẵn cho Ngày tháng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B9F846-5AEB-445A-8D59-5D5072F11D50}" type="datetime1">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23/11/2022</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5" name="Chỗ dành sẵn cho Chân trang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sp>
        <p:nvSpPr>
          <p:cNvPr id="6" name="Chỗ dành sẵn cho Số hiệu Bản chiếu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FF54DE5-C571-48E8-A5BC-B369434E2F44}" type="slidenum">
              <a:rPr kumimoji="0" lang="vi-VN" sz="1200" b="0" i="0" u="none" strike="noStrike" kern="1200" cap="none" spc="0" normalizeH="0" baseline="0" noProof="0" smtClean="0">
                <a:ln>
                  <a:noFill/>
                </a:ln>
                <a:solidFill>
                  <a:srgbClr val="514843">
                    <a:lumMod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vi-VN" sz="1200" b="0" i="0" u="none" strike="noStrike" kern="1200" cap="none" spc="0" normalizeH="0" baseline="0" noProof="0">
              <a:ln>
                <a:noFill/>
              </a:ln>
              <a:solidFill>
                <a:srgbClr val="514843">
                  <a:lumMod val="75000"/>
                </a:srgbClr>
              </a:solidFill>
              <a:effectLst/>
              <a:uLnTx/>
              <a:uFillTx/>
              <a:latin typeface="Arial" panose="020B0604020202020204" pitchFamily="34" charset="0"/>
              <a:ea typeface="+mn-ea"/>
              <a:cs typeface="Arial" panose="020B0604020202020204" pitchFamily="34" charset="0"/>
            </a:endParaRPr>
          </a:p>
        </p:txBody>
      </p:sp>
      <p:grpSp>
        <p:nvGrpSpPr>
          <p:cNvPr id="15" name="Nhóm 14"/>
          <p:cNvGrpSpPr/>
          <p:nvPr/>
        </p:nvGrpSpPr>
        <p:grpSpPr>
          <a:xfrm>
            <a:off x="1103376" y="1219201"/>
            <a:ext cx="9985248" cy="84403"/>
            <a:chOff x="1073150" y="1219201"/>
            <a:chExt cx="10058400" cy="63125"/>
          </a:xfrm>
        </p:grpSpPr>
        <p:cxnSp>
          <p:nvCxnSpPr>
            <p:cNvPr id="13" name="Đường nối Thẳng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Đường nối Thẳng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65684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72500" y="-2661504"/>
            <a:ext cx="6847006" cy="12192001"/>
          </a:xfrm>
          <a:prstGeom prst="rect">
            <a:avLst/>
          </a:prstGeom>
        </p:spPr>
      </p:pic>
      <p:sp>
        <p:nvSpPr>
          <p:cNvPr id="4" name="Rectangle 3"/>
          <p:cNvSpPr/>
          <p:nvPr/>
        </p:nvSpPr>
        <p:spPr>
          <a:xfrm>
            <a:off x="13646" y="2575473"/>
            <a:ext cx="12191999" cy="2015103"/>
          </a:xfrm>
          <a:prstGeom prst="rect">
            <a:avLst/>
          </a:prstGeom>
        </p:spPr>
        <p:txBody>
          <a:bodyPr wrap="square">
            <a:spAutoFit/>
          </a:bodyPr>
          <a:lstStyle/>
          <a:p>
            <a:pPr algn="ctr">
              <a:lnSpc>
                <a:spcPct val="150000"/>
              </a:lnSpc>
              <a:spcAft>
                <a:spcPts val="0"/>
              </a:spcAft>
            </a:pP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ÔN </a:t>
            </a:r>
            <a:r>
              <a:rPr lang="en-US" sz="4400" b="1">
                <a:solidFill>
                  <a:srgbClr val="FF0000"/>
                </a:solidFill>
                <a:latin typeface="Times New Roman" panose="02020603050405020304" pitchFamily="18" charset="0"/>
                <a:ea typeface="Tahoma" panose="020B0604030504040204" pitchFamily="34" charset="0"/>
                <a:cs typeface="Times New Roman" panose="02020603050405020304" pitchFamily="18" charset="0"/>
              </a:rPr>
              <a:t>TẬP VIẾT VĂN BẢN NGHỊ LUẬN </a:t>
            </a:r>
            <a:endPar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spcAft>
                <a:spcPts val="0"/>
              </a:spcAft>
            </a:pPr>
            <a:r>
              <a:rPr lang="en-US" sz="4400" b="1"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VỀ </a:t>
            </a:r>
            <a:r>
              <a:rPr lang="en-US" sz="4400" b="1">
                <a:solidFill>
                  <a:srgbClr val="FF0000"/>
                </a:solidFill>
                <a:latin typeface="Times New Roman" panose="02020603050405020304" pitchFamily="18" charset="0"/>
                <a:ea typeface="Tahoma" panose="020B0604030504040204" pitchFamily="34" charset="0"/>
                <a:cs typeface="Times New Roman" panose="02020603050405020304" pitchFamily="18" charset="0"/>
              </a:rPr>
              <a:t>MỘT VẤN ĐỀ XÃ HỘI</a:t>
            </a:r>
            <a:endParaRPr lang="en-US" sz="36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2127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4"/>
                                        </p:tgtEl>
                                        <p:attrNameLst>
                                          <p:attrName>ppt_w</p:attrName>
                                        </p:attrNameLst>
                                      </p:cBhvr>
                                      <p:tavLst>
                                        <p:tav tm="0">
                                          <p:val>
                                            <p:strVal val="ppt_w"/>
                                          </p:val>
                                        </p:tav>
                                        <p:tav tm="100000">
                                          <p:val>
                                            <p:fltVal val="0"/>
                                          </p:val>
                                        </p:tav>
                                      </p:tavLst>
                                    </p:anim>
                                    <p:anim calcmode="lin" valueType="num">
                                      <p:cBhvr>
                                        <p:cTn id="13" dur="1000"/>
                                        <p:tgtEl>
                                          <p:spTgt spid="4"/>
                                        </p:tgtEl>
                                        <p:attrNameLst>
                                          <p:attrName>ppt_h</p:attrName>
                                        </p:attrNameLst>
                                      </p:cBhvr>
                                      <p:tavLst>
                                        <p:tav tm="0">
                                          <p:val>
                                            <p:strVal val="ppt_h"/>
                                          </p:val>
                                        </p:tav>
                                        <p:tav tm="100000">
                                          <p:val>
                                            <p:fltVal val="0"/>
                                          </p:val>
                                        </p:tav>
                                      </p:tavLst>
                                    </p:anim>
                                    <p:anim calcmode="lin" valueType="num">
                                      <p:cBhvr>
                                        <p:cTn id="14" dur="1000"/>
                                        <p:tgtEl>
                                          <p:spTgt spid="4"/>
                                        </p:tgtEl>
                                        <p:attrNameLst>
                                          <p:attrName>style.rotation</p:attrName>
                                        </p:attrNameLst>
                                      </p:cBhvr>
                                      <p:tavLst>
                                        <p:tav tm="0">
                                          <p:val>
                                            <p:fltVal val="0"/>
                                          </p:val>
                                        </p:tav>
                                        <p:tav tm="100000">
                                          <p:val>
                                            <p:fltVal val="90"/>
                                          </p:val>
                                        </p:tav>
                                      </p:tavLst>
                                    </p:anim>
                                    <p:animEffect transition="out" filter="fade">
                                      <p:cBhvr>
                                        <p:cTn id="15" dur="1000"/>
                                        <p:tgtEl>
                                          <p:spTgt spid="4"/>
                                        </p:tgtEl>
                                      </p:cBhvr>
                                    </p:animEffect>
                                    <p:set>
                                      <p:cBhvr>
                                        <p:cTn id="16"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3" y="1255594"/>
            <a:ext cx="10727140" cy="2031325"/>
          </a:xfrm>
          <a:prstGeom prst="rect">
            <a:avLst/>
          </a:prstGeom>
        </p:spPr>
        <p:txBody>
          <a:bodyPr wrap="square">
            <a:spAutoFit/>
          </a:bodyPr>
          <a:lstStyle/>
          <a:p>
            <a:pPr algn="just">
              <a:lnSpc>
                <a:spcPct val="150000"/>
              </a:lnSpc>
              <a:spcAft>
                <a:spcPts val="800"/>
              </a:spcAft>
            </a:pPr>
            <a:r>
              <a:rPr lang="en-SG" sz="2800" smtClean="0">
                <a:latin typeface="Times New Roman" panose="02020603050405020304" pitchFamily="18" charset="0"/>
                <a:ea typeface="Times New Roman" panose="02020603050405020304" pitchFamily="18" charset="0"/>
                <a:cs typeface="Times New Roman" panose="02020603050405020304" pitchFamily="18" charset="0"/>
              </a:rPr>
              <a:t>Học </a:t>
            </a:r>
            <a:r>
              <a:rPr lang="en-SG" sz="2800">
                <a:latin typeface="Times New Roman" panose="02020603050405020304" pitchFamily="18" charset="0"/>
                <a:ea typeface="Times New Roman" panose="02020603050405020304" pitchFamily="18" charset="0"/>
                <a:cs typeface="Times New Roman" panose="02020603050405020304" pitchFamily="18" charset="0"/>
              </a:rPr>
              <a:t>sinh có thể triển khai theo nhiều cách nhưng cần vận dụng tốt các thao tác lập luận, kết hợp chặt chẽ giữa lí lẽ và dẫn chứng; đảm bảo các yêu cầu </a:t>
            </a:r>
            <a:r>
              <a:rPr lang="en-SG" sz="2800">
                <a:latin typeface="Times New Roman" panose="02020603050405020304" pitchFamily="18" charset="0"/>
                <a:ea typeface="Times New Roman" panose="02020603050405020304" pitchFamily="18" charset="0"/>
                <a:cs typeface="Times New Roman" panose="02020603050405020304" pitchFamily="18" charset="0"/>
              </a:rPr>
              <a:t>sau</a:t>
            </a:r>
            <a:r>
              <a:rPr lang="en-SG"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655093" y="254463"/>
            <a:ext cx="7577139" cy="661207"/>
          </a:xfrm>
          <a:prstGeom prst="rect">
            <a:avLst/>
          </a:prstGeom>
        </p:spPr>
        <p:txBody>
          <a:bodyPr wrap="none">
            <a:spAutoFit/>
          </a:bodyPr>
          <a:lstStyle/>
          <a:p>
            <a:pPr algn="just">
              <a:lnSpc>
                <a:spcPct val="150000"/>
              </a:lnSpc>
              <a:spcAft>
                <a:spcPts val="800"/>
              </a:spcAft>
            </a:pPr>
            <a:r>
              <a:rPr lang="en-SG" sz="2800"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 Triển khai vấn đề nghị luận thành các luận điểm </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4840756" y="3085838"/>
            <a:ext cx="1609736" cy="661207"/>
          </a:xfrm>
          <a:prstGeom prst="rect">
            <a:avLst/>
          </a:prstGeom>
        </p:spPr>
        <p:txBody>
          <a:bodyPr wrap="none">
            <a:spAutoFit/>
          </a:bodyPr>
          <a:lstStyle/>
          <a:p>
            <a:pPr algn="just">
              <a:lnSpc>
                <a:spcPct val="150000"/>
              </a:lnSpc>
              <a:spcAft>
                <a:spcPts val="80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 Mở bài</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655093" y="3824502"/>
            <a:ext cx="10727140" cy="2677656"/>
          </a:xfrm>
          <a:prstGeom prst="rect">
            <a:avLst/>
          </a:prstGeom>
        </p:spPr>
        <p:txBody>
          <a:bodyPr wrap="square">
            <a:spAutoFit/>
          </a:bodyPr>
          <a:lstStyle/>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Trong </a:t>
            </a:r>
            <a:r>
              <a:rPr lang="en-US" sz="2800">
                <a:latin typeface="Times New Roman" panose="02020603050405020304" pitchFamily="18" charset="0"/>
                <a:ea typeface="Calibri" panose="020F0502020204030204" pitchFamily="34" charset="0"/>
                <a:cs typeface="Times New Roman" panose="02020603050405020304" pitchFamily="18" charset="0"/>
              </a:rPr>
              <a:t>xã hội hiện đại ngày nay con người ngày càng dửng dưng, ngày càng vô cảm với mọi thứ diễn ra quanh mình. Vì thế biết cảm thông và chia sẻ cho nhau chính là yếu tố quan trọng để con người xích lại gần nhau và để cuộc sống ngày càng ý nghĩa hơn.</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483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98428" y="360445"/>
            <a:ext cx="2024850" cy="661207"/>
          </a:xfrm>
          <a:prstGeom prst="rect">
            <a:avLst/>
          </a:prstGeom>
        </p:spPr>
        <p:txBody>
          <a:bodyPr wrap="none">
            <a:spAutoFit/>
          </a:bodyPr>
          <a:lstStyle/>
          <a:p>
            <a:pPr algn="just">
              <a:lnSpc>
                <a:spcPct val="150000"/>
              </a:lnSpc>
              <a:spcAft>
                <a:spcPts val="80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Thân bài</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098428" y="2198194"/>
            <a:ext cx="9999260" cy="3529171"/>
          </a:xfrm>
          <a:prstGeom prst="rect">
            <a:avLst/>
          </a:prstGeom>
        </p:spPr>
        <p:txBody>
          <a:bodyPr wrap="square">
            <a:spAutoFit/>
          </a:bodyPr>
          <a:lstStyle/>
          <a:p>
            <a:pPr algn="just">
              <a:lnSpc>
                <a:spcPct val="150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1. Giải thích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Cảm thông là sự hiểu nhau giữa hai con người hoặc giữa con người với con người trong cộng đồng xã hội.</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Chia sẻ: San sẻ nỗi lòng của nhau, san sẻ những khó khăn trong cuộc sống, san sẻ những niềm vui nỗi buồn của nhau…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051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427" y="1795950"/>
            <a:ext cx="9999260" cy="4072910"/>
          </a:xfrm>
          <a:prstGeom prst="rect">
            <a:avLst/>
          </a:prstGeom>
        </p:spPr>
        <p:txBody>
          <a:bodyPr wrap="square">
            <a:spAutoFit/>
          </a:bodyPr>
          <a:lstStyle/>
          <a:p>
            <a:pPr algn="just">
              <a:lnSpc>
                <a:spcPct val="150000"/>
              </a:lnSpc>
              <a:spcAft>
                <a:spcPts val="800"/>
              </a:spcAft>
            </a:pPr>
            <a:r>
              <a:rPr lang="en-US" sz="2800" b="1" smtClean="0">
                <a:latin typeface="Times New Roman" panose="02020603050405020304" pitchFamily="18" charset="0"/>
                <a:ea typeface="Calibri" panose="020F0502020204030204" pitchFamily="34" charset="0"/>
                <a:cs typeface="Times New Roman" panose="02020603050405020304" pitchFamily="18" charset="0"/>
              </a:rPr>
              <a:t>2</a:t>
            </a:r>
            <a:r>
              <a:rPr lang="en-US" sz="2800" b="1">
                <a:latin typeface="Times New Roman" panose="02020603050405020304" pitchFamily="18" charset="0"/>
                <a:ea typeface="Calibri" panose="020F0502020204030204" pitchFamily="34" charset="0"/>
                <a:cs typeface="Times New Roman" panose="02020603050405020304" pitchFamily="18" charset="0"/>
              </a:rPr>
              <a:t>. Tại sao cần phải cảm thông và chia sẻ?</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Trong xã hội còn nhiều người có hoàn cảnh khó khăn: Trẻ mồ côi, người nghèo, người kiếm sống lang thang, nạn nhân chiến tranh, người khuyết tật, nạn nhân của thiên tai, những căn bệnh quái ác, những cảnh ngộ éo le... Họ cần sự giúp đỡ, cảm thông chia sẻ của người khác và cộng đồng...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701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6370" y="2254695"/>
            <a:ext cx="10149385" cy="3349122"/>
          </a:xfrm>
          <a:prstGeom prst="rect">
            <a:avLst/>
          </a:prstGeom>
        </p:spPr>
        <p:txBody>
          <a:bodyPr wrap="square">
            <a:spAutoFit/>
          </a:bodyPr>
          <a:lstStyle/>
          <a:p>
            <a:pPr algn="just">
              <a:lnSpc>
                <a:spcPct val="150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3. Sự cảm thông, chia sẻ có ý nghĩa gì?</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Giúp những người có hoàn cảnh khó khăn có thêm sức mạnh, nghị lực, niềm tin trong cuộc sống, làm cho mối quan hệ giữa con người với con người ngày càng tốt đẹp hơn, thân thiện hơn, gần gũi với nhau </a:t>
            </a:r>
            <a:r>
              <a:rPr lang="en-US" sz="2800">
                <a:latin typeface="Times New Roman" panose="02020603050405020304" pitchFamily="18" charset="0"/>
                <a:ea typeface="Calibri" panose="020F0502020204030204" pitchFamily="34" charset="0"/>
                <a:cs typeface="Times New Roman" panose="02020603050405020304" pitchFamily="18" charset="0"/>
              </a:rPr>
              <a:t>hơn</a:t>
            </a:r>
            <a:r>
              <a:rPr lang="en-US" sz="280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48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177" y="1460410"/>
            <a:ext cx="10654352" cy="5139869"/>
          </a:xfrm>
          <a:prstGeom prst="rect">
            <a:avLst/>
          </a:prstGeom>
        </p:spPr>
        <p:txBody>
          <a:bodyPr wrap="square">
            <a:spAutoFit/>
          </a:bodyPr>
          <a:lstStyle/>
          <a:p>
            <a:pPr algn="just">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4. Suy nghĩ và hành động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Cảm thông và chia sẻ là truyền thống tốt đẹp của dân tộc Việt Nam, vì vậy chúng ta cần giữ gìn và phát huy truyền thống đó.</a:t>
            </a:r>
          </a:p>
          <a:p>
            <a:pPr algn="just">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Sự cảm thông, chia sẻ không chỉ biểu hiện bằng lời nói, cử chỉ, thái độ mà còn bằng những hành động thiết thực, phù hợp với khả năng của mỗi người. (Đưa ra một số dẫn chứng về sự cảm thông chia sẻ: Quỹ nhân đạo vì người nghèo, Quỹ chữ thập đỏ, phong trào mua tăm ủng hộ người mù, ủng hộ đồng bào lũ lụt..)</a:t>
            </a:r>
          </a:p>
          <a:p>
            <a:pPr algn="just">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Phê phán những người sống thờ ơ, vô cảm, phê phán những biểu hiện của sự lạnh lùng, dửng dưng trước những mất mát khổ đau của người khác... Đó là biểu hiện của lối sống </a:t>
            </a:r>
            <a:r>
              <a:rPr lang="en-US" sz="2800">
                <a:latin typeface="Times New Roman" panose="02020603050405020304" pitchFamily="18" charset="0"/>
                <a:ea typeface="Calibri" panose="020F0502020204030204" pitchFamily="34" charset="0"/>
                <a:cs typeface="Times New Roman" panose="02020603050405020304" pitchFamily="18" charset="0"/>
              </a:rPr>
              <a:t>ích </a:t>
            </a:r>
            <a:r>
              <a:rPr lang="en-US" sz="2800" smtClean="0">
                <a:latin typeface="Times New Roman" panose="02020603050405020304" pitchFamily="18" charset="0"/>
                <a:ea typeface="Calibri" panose="020F0502020204030204" pitchFamily="34" charset="0"/>
                <a:cs typeface="Times New Roman" panose="02020603050405020304" pitchFamily="18" charset="0"/>
              </a:rPr>
              <a:t>kỉ</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7742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2402007"/>
            <a:ext cx="10413242" cy="2805383"/>
          </a:xfrm>
          <a:prstGeom prst="rect">
            <a:avLst/>
          </a:prstGeom>
        </p:spPr>
        <p:txBody>
          <a:bodyPr wrap="square">
            <a:spAutoFit/>
          </a:bodyPr>
          <a:lstStyle/>
          <a:p>
            <a:pPr algn="just">
              <a:lnSpc>
                <a:spcPct val="150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5. Liên hệ bản thân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Đã làm được những việc gì thể hiện sự cảm thông chia sẻ với mọi người xung quanh và với bạn bè cùng trường cùng lớp…</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Cần phải biết sống đẹp đồng cảm với gia đình và mọi người</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7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09" y="2333767"/>
            <a:ext cx="10290412" cy="2780248"/>
          </a:xfrm>
          <a:prstGeom prst="rect">
            <a:avLst/>
          </a:prstGeom>
        </p:spPr>
        <p:txBody>
          <a:bodyPr wrap="square">
            <a:spAutoFit/>
          </a:bodyPr>
          <a:lstStyle/>
          <a:p>
            <a:pPr algn="just">
              <a:lnSpc>
                <a:spcPct val="150000"/>
              </a:lnSpc>
              <a:spcAft>
                <a:spcPts val="80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Kết bài</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a:latin typeface="Times New Roman" panose="02020603050405020304" pitchFamily="18" charset="0"/>
                <a:ea typeface="Calibri" panose="020F0502020204030204" pitchFamily="34" charset="0"/>
                <a:cs typeface="Times New Roman" panose="02020603050405020304" pitchFamily="18" charset="0"/>
              </a:rPr>
              <a:t>Cảm thông và chia sẻ là biểu hiện của một lối sống đẹp. Đặc biệt là học sinh mỗi chúng ta càng cần rèn luyện và phát huy lối sống đó trong cuộc sống ngày hôm nay.</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293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16700" y="496922"/>
            <a:ext cx="1031051"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274103" y="1551421"/>
            <a:ext cx="6096000" cy="523220"/>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482620880"/>
              </p:ext>
            </p:extLst>
          </p:nvPr>
        </p:nvGraphicFramePr>
        <p:xfrm>
          <a:off x="707981" y="2338610"/>
          <a:ext cx="10865321" cy="4294202"/>
        </p:xfrm>
        <a:graphic>
          <a:graphicData uri="http://schemas.openxmlformats.org/drawingml/2006/table">
            <a:tbl>
              <a:tblPr firstRow="1" firstCol="1" bandRow="1"/>
              <a:tblGrid>
                <a:gridCol w="8545202">
                  <a:extLst>
                    <a:ext uri="{9D8B030D-6E8A-4147-A177-3AD203B41FA5}">
                      <a16:colId xmlns:a16="http://schemas.microsoft.com/office/drawing/2014/main" val="1530179430"/>
                    </a:ext>
                  </a:extLst>
                </a:gridCol>
                <a:gridCol w="2320119">
                  <a:extLst>
                    <a:ext uri="{9D8B030D-6E8A-4147-A177-3AD203B41FA5}">
                      <a16:colId xmlns:a16="http://schemas.microsoft.com/office/drawing/2014/main" val="2231759217"/>
                    </a:ext>
                  </a:extLst>
                </a:gridCol>
              </a:tblGrid>
              <a:tr h="1041114">
                <a:tc>
                  <a:txBody>
                    <a:bodyPr/>
                    <a:lstStyle/>
                    <a:p>
                      <a:pPr marL="0" marR="0" lvl="0" indent="0" algn="ctr" defTabSz="914400" rtl="0" eaLnBrk="1" fontAlgn="auto" latinLnBrk="0" hangingPunct="1">
                        <a:lnSpc>
                          <a:spcPct val="150000"/>
                        </a:lnSpc>
                        <a:spcBef>
                          <a:spcPts val="200"/>
                        </a:spcBef>
                        <a:spcAft>
                          <a:spcPts val="0"/>
                        </a:spcAft>
                        <a:buClrTx/>
                        <a:buSzTx/>
                        <a:buFontTx/>
                        <a:buNone/>
                        <a:tabLst/>
                        <a:defRPr/>
                      </a:pP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Cảm thông và chia sẻ</a:t>
                      </a:r>
                      <a:endPar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975295725"/>
                  </a:ext>
                </a:extLst>
              </a:tr>
              <a:tr h="1290174">
                <a:tc>
                  <a:txBody>
                    <a:bodyPr/>
                    <a:lstStyle/>
                    <a:p>
                      <a:pPr algn="just">
                        <a:lnSpc>
                          <a:spcPct val="15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d. Chính tả, ngữ pháp</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ngữ pháp tiếng Việt.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466429"/>
                  </a:ext>
                </a:extLst>
              </a:tr>
              <a:tr h="1962914">
                <a:tc>
                  <a:txBody>
                    <a:bodyPr/>
                    <a:lstStyle/>
                    <a:p>
                      <a:pPr algn="just">
                        <a:lnSpc>
                          <a:spcPct val="150000"/>
                        </a:lnSpc>
                        <a:spcAft>
                          <a:spcPts val="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e. Sáng tạo</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mẻ</a:t>
                      </a:r>
                      <a:r>
                        <a:rPr lang="vi-VN" sz="280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SG" sz="280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94338019"/>
                  </a:ext>
                </a:extLst>
              </a:tr>
            </a:tbl>
          </a:graphicData>
        </a:graphic>
      </p:graphicFrame>
    </p:spTree>
    <p:extLst>
      <p:ext uri="{BB962C8B-B14F-4D97-AF65-F5344CB8AC3E}">
        <p14:creationId xmlns:p14="http://schemas.microsoft.com/office/powerpoint/2010/main" val="127129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737" y="565162"/>
            <a:ext cx="7840608"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Học sinh chỉnh sửa bài viết (dựa vào bảng kiểm)</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43951" y="1547799"/>
            <a:ext cx="5130892"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MS Mincho"/>
                <a:cs typeface="Times New Roman" panose="02020603050405020304" pitchFamily="18" charset="0"/>
              </a:rPr>
              <a:t>PHIẾU CHỈNH SỬA BÀI VIẾT</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3206" y="2212159"/>
            <a:ext cx="11136573" cy="440120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smtClean="0">
                <a:ln>
                  <a:noFill/>
                </a:ln>
                <a:solidFill>
                  <a:srgbClr val="003366"/>
                </a:solidFill>
                <a:effectLst/>
                <a:uLnTx/>
                <a:uFillTx/>
                <a:latin typeface="Times New Roman" panose="02020603050405020304" pitchFamily="18" charset="0"/>
                <a:ea typeface="MS Mincho"/>
                <a:cs typeface="Times New Roman" panose="02020603050405020304" pitchFamily="18" charset="0"/>
              </a:rPr>
              <a:t>Nhiệm </a:t>
            </a:r>
            <a:r>
              <a:rPr kumimoji="0" lang="vi-VN" sz="2800" b="1" i="0" u="none" strike="noStrike" kern="1200" cap="none" spc="0" normalizeH="0" baseline="0" noProof="0">
                <a:ln>
                  <a:noFill/>
                </a:ln>
                <a:solidFill>
                  <a:srgbClr val="003366"/>
                </a:solidFill>
                <a:effectLst/>
                <a:uLnTx/>
                <a:uFillTx/>
                <a:latin typeface="Times New Roman" panose="02020603050405020304" pitchFamily="18" charset="0"/>
                <a:ea typeface="MS Mincho"/>
                <a:cs typeface="Times New Roman" panose="02020603050405020304" pitchFamily="18" charset="0"/>
              </a:rPr>
              <a:t>vụ:</a:t>
            </a:r>
            <a:r>
              <a:rPr kumimoji="0" lang="vi-VN" sz="2800" b="1" i="0" u="none" strike="noStrike" kern="1200" cap="none" spc="0" normalizeH="0" baseline="0" noProof="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vi-VN" sz="2800" b="1"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Hãy đọc bài viết của mình và hoàn chỉnh bài viết bằng cách trả lời các câu hỏi sau:</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1. Bài viết  đảm bảo hình thức bài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nghị luận về một vấn đề xã hội chưa</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2. Nội dung đã đảm bảo các ý chưa? Nếu chưa cần bổ sung những ý nào?</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3. Bài viết có sai chính tả không? Nếu có em sửa chữa như thế nào?</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4. Bài viết đã đánh giá </a:t>
            </a:r>
            <a:r>
              <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được về vấn đề xã hội</a:t>
            </a: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theo cảm nhận của riêng em chưa</a:t>
            </a:r>
            <a:r>
              <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Nếu chưa hãy bổ sung.</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632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9884" y="163772"/>
            <a:ext cx="10536072" cy="954107"/>
          </a:xfrm>
          <a:prstGeom prst="rect">
            <a:avLst/>
          </a:prstGeom>
        </p:spPr>
        <p:txBody>
          <a:bodyPr wrap="square">
            <a:spAutoFit/>
          </a:bodyPr>
          <a:lstStyle/>
          <a:p>
            <a:pPr lvl="0"/>
            <a:r>
              <a:rPr lang="en-US" sz="2800" b="1">
                <a:solidFill>
                  <a:srgbClr val="FF0000"/>
                </a:solidFill>
                <a:latin typeface="Times New Roman" panose="02020603050405020304" pitchFamily="18" charset="0"/>
                <a:ea typeface="Calibri" panose="020F0502020204030204" pitchFamily="34" charset="0"/>
              </a:rPr>
              <a:t>Đề 03:</a:t>
            </a:r>
            <a:r>
              <a:rPr lang="en-US" sz="2800">
                <a:solidFill>
                  <a:srgbClr val="FF0000"/>
                </a:solidFill>
                <a:latin typeface="Times New Roman" panose="02020603050405020304" pitchFamily="18" charset="0"/>
                <a:ea typeface="Calibri" panose="020F0502020204030204" pitchFamily="34" charset="0"/>
              </a:rPr>
              <a:t> </a:t>
            </a:r>
            <a:r>
              <a:rPr lang="en-US" sz="2800" b="1">
                <a:latin typeface="Times New Roman" panose="02020603050405020304" pitchFamily="18" charset="0"/>
                <a:ea typeface="Calibri" panose="020F0502020204030204" pitchFamily="34" charset="0"/>
              </a:rPr>
              <a:t>Viết văn bản nghị luận về vấn đề: </a:t>
            </a:r>
            <a:r>
              <a:rPr lang="en-US" sz="2800" b="1">
                <a:latin typeface="Times New Roman" panose="02020603050405020304" pitchFamily="18" charset="0"/>
                <a:ea typeface="Times New Roman" panose="02020603050405020304" pitchFamily="18" charset="0"/>
              </a:rPr>
              <a:t>Thói vô trách nhiệm của các cá nhân trong xã hội hiện nay.</a:t>
            </a:r>
            <a:endParaRPr kumimoji="0" lang="en-US" sz="2800" b="0" i="0" u="none" strike="noStrike" kern="1200" cap="none" spc="0" normalizeH="0" baseline="0" noProof="0">
              <a:ln>
                <a:noFill/>
              </a:ln>
              <a:solidFill>
                <a:srgbClr val="514843"/>
              </a:solidFill>
              <a:effectLst/>
              <a:uLnTx/>
              <a:uFillTx/>
              <a:latin typeface="Euphemia"/>
              <a:ea typeface="+mn-ea"/>
              <a:cs typeface="+mn-cs"/>
            </a:endParaRPr>
          </a:p>
        </p:txBody>
      </p:sp>
      <p:sp>
        <p:nvSpPr>
          <p:cNvPr id="3" name="Rectangle 2"/>
          <p:cNvSpPr/>
          <p:nvPr/>
        </p:nvSpPr>
        <p:spPr>
          <a:xfrm>
            <a:off x="3880514" y="1845973"/>
            <a:ext cx="6096000" cy="523220"/>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kumimoji="0" lang="en-US" sz="2800" b="0" i="0" u="none" strike="noStrike" kern="1200" cap="none" spc="0" normalizeH="0" baseline="0" noProof="0">
              <a:ln>
                <a:noFill/>
              </a:ln>
              <a:solidFill>
                <a:srgbClr val="514843"/>
              </a:solidFill>
              <a:effectLst/>
              <a:uLnTx/>
              <a:uFillTx/>
              <a:latin typeface="Euphemia"/>
              <a:ea typeface="+mn-ea"/>
              <a:cs typeface="+mn-cs"/>
            </a:endParaRPr>
          </a:p>
        </p:txBody>
      </p:sp>
      <p:sp>
        <p:nvSpPr>
          <p:cNvPr id="4" name="Rectangle 3"/>
          <p:cNvSpPr/>
          <p:nvPr/>
        </p:nvSpPr>
        <p:spPr>
          <a:xfrm>
            <a:off x="5562886" y="1502988"/>
            <a:ext cx="1120820" cy="323165"/>
          </a:xfrm>
          <a:prstGeom prst="rect">
            <a:avLst/>
          </a:prstGeom>
        </p:spPr>
        <p:txBody>
          <a:bodyPr wrap="none">
            <a:spAutoFit/>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Gợi ý</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60005282"/>
              </p:ext>
            </p:extLst>
          </p:nvPr>
        </p:nvGraphicFramePr>
        <p:xfrm>
          <a:off x="518615" y="2554246"/>
          <a:ext cx="11037341" cy="4037621"/>
        </p:xfrm>
        <a:graphic>
          <a:graphicData uri="http://schemas.openxmlformats.org/drawingml/2006/table">
            <a:tbl>
              <a:tblPr firstRow="1" firstCol="1" bandRow="1"/>
              <a:tblGrid>
                <a:gridCol w="8680490">
                  <a:extLst>
                    <a:ext uri="{9D8B030D-6E8A-4147-A177-3AD203B41FA5}">
                      <a16:colId xmlns:a16="http://schemas.microsoft.com/office/drawing/2014/main" val="1530179430"/>
                    </a:ext>
                  </a:extLst>
                </a:gridCol>
                <a:gridCol w="2356851">
                  <a:extLst>
                    <a:ext uri="{9D8B030D-6E8A-4147-A177-3AD203B41FA5}">
                      <a16:colId xmlns:a16="http://schemas.microsoft.com/office/drawing/2014/main" val="2231759217"/>
                    </a:ext>
                  </a:extLst>
                </a:gridCol>
              </a:tblGrid>
              <a:tr h="1115839">
                <a:tc>
                  <a:txBody>
                    <a:bodyPr/>
                    <a:lstStyle/>
                    <a:p>
                      <a:pPr algn="just">
                        <a:lnSpc>
                          <a:spcPct val="100000"/>
                        </a:lnSpc>
                        <a:spcAft>
                          <a:spcPts val="800"/>
                        </a:spcAft>
                      </a:pPr>
                      <a:r>
                        <a:rPr lang="en-US" sz="2800" b="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Thói vô trách nhiệm của các cá nhân trong xã hội hiện nay.</a:t>
                      </a:r>
                      <a:endParaRPr lang="en-US" sz="20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975295725"/>
                  </a:ext>
                </a:extLst>
              </a:tr>
              <a:tr h="1460891">
                <a:tc>
                  <a:txBody>
                    <a:bodyPr/>
                    <a:lstStyle/>
                    <a:p>
                      <a:pPr algn="just">
                        <a:lnSpc>
                          <a:spcPct val="10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a. Đảm bảo cấu trúc bài nghị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Mở bài nêu được vấn đề, Thân bài triển khai được vấn đề, Kết bài khái quát được vấn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466429"/>
                  </a:ext>
                </a:extLst>
              </a:tr>
              <a:tr h="1460891">
                <a:tc>
                  <a:txBody>
                    <a:bodyPr/>
                    <a:lstStyle/>
                    <a:p>
                      <a:pPr algn="just">
                        <a:lnSpc>
                          <a:spcPct val="10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b. Xác định đúng vấn đề cần nghị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Thói vô trách nhiệm của các cá nhân trong xã hội hiện nay.</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94338019"/>
                  </a:ext>
                </a:extLst>
              </a:tr>
            </a:tbl>
          </a:graphicData>
        </a:graphic>
      </p:graphicFrame>
    </p:spTree>
    <p:extLst>
      <p:ext uri="{BB962C8B-B14F-4D97-AF65-F5344CB8AC3E}">
        <p14:creationId xmlns:p14="http://schemas.microsoft.com/office/powerpoint/2010/main" val="4035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ircle(in)">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5" y="1601228"/>
            <a:ext cx="11068336" cy="4616648"/>
          </a:xfrm>
          <a:prstGeom prst="rect">
            <a:avLst/>
          </a:prstGeom>
        </p:spPr>
        <p:txBody>
          <a:bodyPr wrap="square">
            <a:spAutoFit/>
          </a:bodyPr>
          <a:lstStyle/>
          <a:p>
            <a:pPr algn="just">
              <a:lnSpc>
                <a:spcPct val="150000"/>
              </a:lnSpc>
              <a:spcAft>
                <a:spcPts val="0"/>
              </a:spcAft>
            </a:pPr>
            <a:r>
              <a:rPr lang="en-US" sz="2800" b="1" smtClean="0">
                <a:latin typeface="Times New Roman" panose="02020603050405020304" pitchFamily="18" charset="0"/>
                <a:ea typeface="MS Mincho"/>
                <a:cs typeface="Times New Roman" panose="02020603050405020304" pitchFamily="18" charset="0"/>
              </a:rPr>
              <a:t>Yêu </a:t>
            </a:r>
            <a:r>
              <a:rPr lang="en-US" sz="2800" b="1">
                <a:latin typeface="Times New Roman" panose="02020603050405020304" pitchFamily="18" charset="0"/>
                <a:ea typeface="MS Mincho"/>
                <a:cs typeface="Times New Roman" panose="02020603050405020304" pitchFamily="18" charset="0"/>
              </a:rPr>
              <a:t>cầu đối với </a:t>
            </a:r>
            <a:r>
              <a:rPr lang="en-US" sz="2800" b="1">
                <a:latin typeface="Times New Roman" panose="02020603050405020304" pitchFamily="18" charset="0"/>
                <a:ea typeface="Times New Roman" panose="02020603050405020304" pitchFamily="18" charset="0"/>
                <a:cs typeface="Times New Roman" panose="02020603050405020304" pitchFamily="18" charset="0"/>
              </a:rPr>
              <a:t>văn bản nghị luận về một vấn đề xã hội:</a:t>
            </a:r>
            <a:r>
              <a:rPr lang="en-US" sz="280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Giới thiệu được vấn đề xã hội cần bàn luận.</a:t>
            </a:r>
          </a:p>
          <a:p>
            <a:pPr algn="just">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Nêu rõ lí do lựa chọn và quan điểm cá nhân về vấn đề xã hội cần bàn luận.</a:t>
            </a:r>
          </a:p>
          <a:p>
            <a:pPr algn="just">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Chứng minh quan điểm của mình bằng hệ thống luận điểm chặt chẽ, hợp lí; sử dụng các lí lẽ thuyết phục và bằng chứng chính xác, đầy đủ</a:t>
            </a:r>
          </a:p>
          <a:p>
            <a:pPr algn="just">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Biết sử dụng yếu tố biểu cảm để tăng sức thuyết phục của văn bản.</a:t>
            </a:r>
          </a:p>
          <a:p>
            <a:pPr algn="just">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Khẳng định ý nghĩa của vấn đề cần bàn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901334" y="316468"/>
            <a:ext cx="4438907" cy="738664"/>
          </a:xfrm>
          <a:prstGeom prst="rect">
            <a:avLst/>
          </a:prstGeom>
        </p:spPr>
        <p:txBody>
          <a:bodyPr wrap="none">
            <a:spAutoFit/>
          </a:bodyPr>
          <a:lstStyle/>
          <a:p>
            <a:pPr lvl="0" algn="just">
              <a:lnSpc>
                <a:spcPct val="150000"/>
              </a:lnSpc>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 NHẮC LẠI LÍ THUYẾT </a:t>
            </a:r>
            <a:endParaRPr lang="en-US" sz="2800">
              <a:solidFill>
                <a:srgbClr val="51484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42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3" y="1255594"/>
            <a:ext cx="10727140" cy="2031325"/>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SG"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 </a:t>
            </a:r>
            <a:r>
              <a:rPr kumimoji="0" lang="en-SG" sz="2800" b="0"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 có thể triển khai theo nhiều cách nhưng cần vận dụng tốt các thao tác lập luận, kết hợp chặt chẽ giữa lí lẽ và dẫn chứng; đảm bảo các yêu cầu sau</a:t>
            </a:r>
            <a:r>
              <a:rPr kumimoji="0" lang="en-SG"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655093" y="254463"/>
            <a:ext cx="7577139" cy="661207"/>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SG" sz="2800" b="0"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Triển khai vấn đề nghị luận thành các luận điểm </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4840756" y="3296239"/>
            <a:ext cx="1609736" cy="661207"/>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 Mở bài</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655093" y="4463394"/>
            <a:ext cx="10727140" cy="1307537"/>
          </a:xfrm>
          <a:prstGeom prst="rect">
            <a:avLst/>
          </a:prstGeom>
        </p:spPr>
        <p:txBody>
          <a:bodyPr wrap="square">
            <a:spAutoFit/>
          </a:bodyPr>
          <a:lstStyle/>
          <a:p>
            <a:pPr algn="just">
              <a:lnSpc>
                <a:spcPct val="150000"/>
              </a:lnSpc>
              <a:spcAft>
                <a:spcPts val="800"/>
              </a:spcAft>
            </a:pPr>
            <a:r>
              <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 Giới thiệu vấn đề cần nghị luận: </a:t>
            </a:r>
            <a:r>
              <a:rPr lang="en-US" sz="2800" i="1">
                <a:latin typeface="Times New Roman" panose="02020603050405020304" pitchFamily="18" charset="0"/>
                <a:ea typeface="Calibri" panose="020F0502020204030204" pitchFamily="34" charset="0"/>
                <a:cs typeface="Times New Roman" panose="02020603050405020304" pitchFamily="18" charset="0"/>
              </a:rPr>
              <a:t>Thói vô trách nhiệm của các cá nhân trong xã hội hiện nay</a:t>
            </a:r>
            <a:r>
              <a:rPr lang="en-US" sz="2800">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3283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98428" y="360445"/>
            <a:ext cx="2024850" cy="661207"/>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II. Thân bài</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098428" y="2430206"/>
            <a:ext cx="9999260" cy="2702791"/>
          </a:xfrm>
          <a:prstGeom prst="rect">
            <a:avLst/>
          </a:prstGeom>
        </p:spPr>
        <p:txBody>
          <a:bodyPr wrap="square">
            <a:spAutoFit/>
          </a:bodyPr>
          <a:lstStyle/>
          <a:p>
            <a:pPr algn="just">
              <a:lnSpc>
                <a:spcPct val="150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1. Giải thích khái niệm?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Vô trách nhiệm là thái độ không nhiệt tình, không quan tâm, làm không triệt để tới bất cứ một vấn đề gì đó thuộc phạm vi quản lí của bản thân.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0995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427" y="1795950"/>
            <a:ext cx="9999260" cy="4380686"/>
          </a:xfrm>
          <a:prstGeom prst="rect">
            <a:avLst/>
          </a:prstGeom>
        </p:spPr>
        <p:txBody>
          <a:bodyPr wrap="square">
            <a:spAutoFit/>
          </a:bodyPr>
          <a:lstStyle/>
          <a:p>
            <a:pPr algn="just">
              <a:lnSpc>
                <a:spcPct val="150000"/>
              </a:lnSpc>
              <a:spcAft>
                <a:spcPts val="800"/>
              </a:spcAft>
            </a:pPr>
            <a:r>
              <a:rPr lang="en-US" sz="2800" b="1" smtClean="0">
                <a:latin typeface="Times New Roman" panose="02020603050405020304" pitchFamily="18" charset="0"/>
                <a:ea typeface="Calibri" panose="020F0502020204030204" pitchFamily="34" charset="0"/>
                <a:cs typeface="Times New Roman" panose="02020603050405020304" pitchFamily="18" charset="0"/>
              </a:rPr>
              <a:t>2</a:t>
            </a:r>
            <a:r>
              <a:rPr lang="en-US" sz="2800" b="1">
                <a:latin typeface="Times New Roman" panose="02020603050405020304" pitchFamily="18" charset="0"/>
                <a:ea typeface="Calibri" panose="020F0502020204030204" pitchFamily="34" charset="0"/>
                <a:cs typeface="Times New Roman" panose="02020603050405020304" pitchFamily="18" charset="0"/>
              </a:rPr>
              <a:t>. Biểu hiện của thói vô trách nhiệm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Không quan tâm, thờ ơ với mọi người xung quanh</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Có lối sống buông thả, tới đâu hay tới đó</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Luôn thờ ơ với công việc, không có ý thức khi làm việc</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Luôn cho rằng mình đúng, luôn chối bỏ những điều mình làm sai, không chịu nhận lỗi sửa sai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116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722" y="1558659"/>
            <a:ext cx="10367750" cy="5129609"/>
          </a:xfrm>
          <a:prstGeom prst="rect">
            <a:avLst/>
          </a:prstGeom>
        </p:spPr>
        <p:txBody>
          <a:bodyPr wrap="square">
            <a:spAutoFit/>
          </a:bodyPr>
          <a:lstStyle/>
          <a:p>
            <a:pPr algn="just">
              <a:lnSpc>
                <a:spcPct val="150000"/>
              </a:lnSpc>
              <a:spcAft>
                <a:spcPts val="800"/>
              </a:spcAft>
            </a:pPr>
            <a:r>
              <a:rPr lang="en-US" sz="2800" b="1" smtClean="0">
                <a:latin typeface="Times New Roman" panose="02020603050405020304" pitchFamily="18" charset="0"/>
                <a:ea typeface="Calibri" panose="020F0502020204030204" pitchFamily="34" charset="0"/>
                <a:cs typeface="Times New Roman" panose="02020603050405020304" pitchFamily="18" charset="0"/>
              </a:rPr>
              <a:t>3. Tác hại, hậu quả của thói vô trách nhiệm</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Tạo ra những sản phẩm không hoàn thiện, tạo ra những nhân cách không hoàn hảo.</a:t>
            </a:r>
          </a:p>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Chất lượng công việc không cao.</a:t>
            </a:r>
          </a:p>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Làm cho đạo đức của con người dần đi xuống</a:t>
            </a:r>
          </a:p>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Mối quan hệ giữa con người với con người ngày càng xa cách</a:t>
            </a:r>
          </a:p>
          <a:p>
            <a:pPr algn="just">
              <a:lnSpc>
                <a:spcPct val="150000"/>
              </a:lnSpc>
              <a:spcAft>
                <a:spcPts val="80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 Kìm hãm sự phát triển của đất nước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261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654" y="2197390"/>
            <a:ext cx="10654352" cy="2167388"/>
          </a:xfrm>
          <a:prstGeom prst="rect">
            <a:avLst/>
          </a:prstGeom>
        </p:spPr>
        <p:txBody>
          <a:bodyPr wrap="square">
            <a:spAutoFit/>
          </a:bodyPr>
          <a:lstStyle/>
          <a:p>
            <a:pPr algn="just">
              <a:lnSpc>
                <a:spcPct val="150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4. Bài học nhận thức và hành động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Làm việc có kế hoạch và hoàn thành theo đúng chỉ tiêu và thời gian.</a:t>
            </a:r>
          </a:p>
          <a:p>
            <a:pPr algn="just">
              <a:lnSpc>
                <a:spcPct val="15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Lưu tâm tới tất cả những gì thuộc trách nhiệm sở hữu của bản thân</a:t>
            </a:r>
            <a:r>
              <a:rPr lang="en-US" sz="2800">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15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787856"/>
            <a:ext cx="10290412" cy="4606389"/>
          </a:xfrm>
          <a:prstGeom prst="rect">
            <a:avLst/>
          </a:prstGeom>
        </p:spPr>
        <p:txBody>
          <a:bodyPr wrap="square">
            <a:spAutoFit/>
          </a:bodyPr>
          <a:lstStyle/>
          <a:p>
            <a:pPr algn="just">
              <a:lnSpc>
                <a:spcPct val="200000"/>
              </a:lnSpc>
              <a:spcAft>
                <a:spcPts val="800"/>
              </a:spcAft>
            </a:pPr>
            <a:r>
              <a:rPr lang="en-US" sz="2800" b="1" u="sng">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Kết bài</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n-US" sz="2800">
                <a:latin typeface="Times New Roman" panose="02020603050405020304" pitchFamily="18" charset="0"/>
                <a:ea typeface="Calibri" panose="020F0502020204030204" pitchFamily="34" charset="0"/>
                <a:cs typeface="Times New Roman" panose="02020603050405020304" pitchFamily="18" charset="0"/>
              </a:rPr>
              <a:t>- Bản thân mỗi người cần nhận thức rõ về tác hại của thói vô trách nhiệm để không mắc phải</a:t>
            </a:r>
          </a:p>
          <a:p>
            <a:pPr>
              <a:lnSpc>
                <a:spcPct val="200000"/>
              </a:lnSpc>
            </a:pPr>
            <a:r>
              <a:rPr lang="en-US" sz="2800">
                <a:latin typeface="Times New Roman" panose="02020603050405020304" pitchFamily="18" charset="0"/>
                <a:ea typeface="Calibri" panose="020F0502020204030204" pitchFamily="34" charset="0"/>
                <a:cs typeface="Times New Roman" panose="02020603050405020304" pitchFamily="18" charset="0"/>
              </a:rPr>
              <a:t>- Không ngừng nâng cao ý thức trách nhiệm trong công việc và trong cuộc sống</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44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4211689"/>
              </p:ext>
            </p:extLst>
          </p:nvPr>
        </p:nvGraphicFramePr>
        <p:xfrm>
          <a:off x="762572" y="1983768"/>
          <a:ext cx="10865321" cy="4294202"/>
        </p:xfrm>
        <a:graphic>
          <a:graphicData uri="http://schemas.openxmlformats.org/drawingml/2006/table">
            <a:tbl>
              <a:tblPr firstRow="1" firstCol="1" bandRow="1"/>
              <a:tblGrid>
                <a:gridCol w="8545202">
                  <a:extLst>
                    <a:ext uri="{9D8B030D-6E8A-4147-A177-3AD203B41FA5}">
                      <a16:colId xmlns:a16="http://schemas.microsoft.com/office/drawing/2014/main" val="1530179430"/>
                    </a:ext>
                  </a:extLst>
                </a:gridCol>
                <a:gridCol w="2320119">
                  <a:extLst>
                    <a:ext uri="{9D8B030D-6E8A-4147-A177-3AD203B41FA5}">
                      <a16:colId xmlns:a16="http://schemas.microsoft.com/office/drawing/2014/main" val="2231759217"/>
                    </a:ext>
                  </a:extLst>
                </a:gridCol>
              </a:tblGrid>
              <a:tr h="1041114">
                <a:tc>
                  <a:txBody>
                    <a:bodyPr/>
                    <a:lstStyle/>
                    <a:p>
                      <a:pPr algn="just">
                        <a:lnSpc>
                          <a:spcPct val="100000"/>
                        </a:lnSpc>
                        <a:spcAft>
                          <a:spcPts val="800"/>
                        </a:spcAft>
                      </a:pPr>
                      <a:r>
                        <a:rPr lang="en-US" sz="2800" b="1" smtClean="0">
                          <a:effectLst/>
                          <a:latin typeface="Times New Roman" panose="02020603050405020304" pitchFamily="18" charset="0"/>
                          <a:ea typeface="Calibri" panose="020F0502020204030204" pitchFamily="34" charset="0"/>
                          <a:cs typeface="Times New Roman" panose="02020603050405020304" pitchFamily="18" charset="0"/>
                        </a:rPr>
                        <a:t>Thói vô trách nhiệm của các cá nhân trong xã hội hiện nay.</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975295725"/>
                  </a:ext>
                </a:extLst>
              </a:tr>
              <a:tr h="1290174">
                <a:tc>
                  <a:txBody>
                    <a:bodyPr/>
                    <a:lstStyle/>
                    <a:p>
                      <a:pPr algn="just">
                        <a:lnSpc>
                          <a:spcPct val="15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d. Chính tả, ngữ pháp</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ngữ pháp tiếng Việt.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466429"/>
                  </a:ext>
                </a:extLst>
              </a:tr>
              <a:tr h="1962914">
                <a:tc>
                  <a:txBody>
                    <a:bodyPr/>
                    <a:lstStyle/>
                    <a:p>
                      <a:pPr algn="just">
                        <a:lnSpc>
                          <a:spcPct val="150000"/>
                        </a:lnSpc>
                        <a:spcAft>
                          <a:spcPts val="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e. Sáng tạo</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SG" sz="280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94338019"/>
                  </a:ext>
                </a:extLst>
              </a:tr>
            </a:tbl>
          </a:graphicData>
        </a:graphic>
      </p:graphicFrame>
    </p:spTree>
    <p:extLst>
      <p:ext uri="{BB962C8B-B14F-4D97-AF65-F5344CB8AC3E}">
        <p14:creationId xmlns:p14="http://schemas.microsoft.com/office/powerpoint/2010/main" val="98891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737" y="510571"/>
            <a:ext cx="7840608"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Học sinh chỉnh sửa bài viết (dựa vào bảng kiểm)</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43951" y="1547799"/>
            <a:ext cx="5130892"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MS Mincho"/>
                <a:cs typeface="Times New Roman" panose="02020603050405020304" pitchFamily="18" charset="0"/>
              </a:rPr>
              <a:t>PHIẾU CHỈNH SỬA BÀI VIẾT</a:t>
            </a:r>
            <a:endParaRPr kumimoji="0" lang="en-US" sz="2800" b="0" i="0" u="none" strike="noStrike" kern="1200" cap="none" spc="0" normalizeH="0" baseline="0" noProof="0">
              <a:ln>
                <a:noFill/>
              </a:ln>
              <a:solidFill>
                <a:srgbClr val="514843"/>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3206" y="2212159"/>
            <a:ext cx="11136573" cy="440120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1" i="0" u="none" strike="noStrike" kern="1200" cap="none" spc="0" normalizeH="0" baseline="0" noProof="0" smtClean="0">
                <a:ln>
                  <a:noFill/>
                </a:ln>
                <a:solidFill>
                  <a:srgbClr val="003366"/>
                </a:solidFill>
                <a:effectLst/>
                <a:uLnTx/>
                <a:uFillTx/>
                <a:latin typeface="Times New Roman" panose="02020603050405020304" pitchFamily="18" charset="0"/>
                <a:ea typeface="MS Mincho"/>
                <a:cs typeface="Times New Roman" panose="02020603050405020304" pitchFamily="18" charset="0"/>
              </a:rPr>
              <a:t>Nhiệm </a:t>
            </a:r>
            <a:r>
              <a:rPr kumimoji="0" lang="vi-VN" sz="2800" b="1" i="0" u="none" strike="noStrike" kern="1200" cap="none" spc="0" normalizeH="0" baseline="0" noProof="0">
                <a:ln>
                  <a:noFill/>
                </a:ln>
                <a:solidFill>
                  <a:srgbClr val="003366"/>
                </a:solidFill>
                <a:effectLst/>
                <a:uLnTx/>
                <a:uFillTx/>
                <a:latin typeface="Times New Roman" panose="02020603050405020304" pitchFamily="18" charset="0"/>
                <a:ea typeface="MS Mincho"/>
                <a:cs typeface="Times New Roman" panose="02020603050405020304" pitchFamily="18" charset="0"/>
              </a:rPr>
              <a:t>vụ:</a:t>
            </a:r>
            <a:r>
              <a:rPr kumimoji="0" lang="vi-VN" sz="2800" b="1" i="0" u="none" strike="noStrike" kern="1200" cap="none" spc="0" normalizeH="0" baseline="0" noProof="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vi-VN" sz="2800" b="1"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Hãy đọc bài viết của mình và hoàn chỉnh bài viết bằng cách trả lời các câu hỏi sau:</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1. Bài viết  đảm bảo hình thức bài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nghị luận về một vấn đề xã hội chưa</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2. Nội dung đã đảm bảo các ý chưa? Nếu chưa cần bổ sung những ý nào?</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3. Bài viết có sai chính tả không? Nếu có em sửa chữa như thế nào?</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1386840" algn="l"/>
              </a:tabLst>
              <a:defRPr/>
            </a:pP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4. Bài viết đã đánh giá </a:t>
            </a:r>
            <a:r>
              <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được về vấn đề xã hội</a:t>
            </a: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theo cảm nhận của riêng em chưa</a:t>
            </a:r>
            <a:r>
              <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a:ln>
                  <a:noFill/>
                </a:ln>
                <a:solidFill>
                  <a:srgbClr val="514843"/>
                </a:solidFill>
                <a:effectLst/>
                <a:uLnTx/>
                <a:uFillTx/>
                <a:latin typeface="Times New Roman" panose="02020603050405020304" pitchFamily="18" charset="0"/>
                <a:ea typeface="MS Mincho"/>
                <a:cs typeface="Times New Roman" panose="02020603050405020304" pitchFamily="18" charset="0"/>
              </a:rPr>
              <a:t> Nếu chưa hãy bổ sung.</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7187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23582" y="469627"/>
            <a:ext cx="3833037"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a:t>
            </a:r>
            <a:r>
              <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 HÀNH VIẾT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023582" y="2565779"/>
            <a:ext cx="10631606" cy="1815882"/>
          </a:xfrm>
          <a:prstGeom prst="rect">
            <a:avLst/>
          </a:prstGeom>
        </p:spPr>
        <p:txBody>
          <a:bodyPr wrap="square">
            <a:spAutoFit/>
          </a:bodyPr>
          <a:lstStyle/>
          <a:p>
            <a:pPr>
              <a:lnSpc>
                <a:spcPct val="200000"/>
              </a:lnSpc>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01:</a:t>
            </a:r>
            <a:r>
              <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a:latin typeface="Times New Roman" panose="02020603050405020304" pitchFamily="18" charset="0"/>
                <a:ea typeface="Calibri" panose="020F0502020204030204" pitchFamily="34" charset="0"/>
                <a:cs typeface="Times New Roman" panose="02020603050405020304" pitchFamily="18" charset="0"/>
              </a:rPr>
              <a:t>Viết văn bản nghị luận bàn về: </a:t>
            </a:r>
            <a:r>
              <a:rPr lang="en-US" sz="2800" b="1">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chính mình</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801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89405" y="674343"/>
            <a:ext cx="1031051" cy="323165"/>
          </a:xfrm>
          <a:prstGeom prst="rect">
            <a:avLst/>
          </a:prstGeom>
        </p:spPr>
        <p:txBody>
          <a:bodyPr wrap="none">
            <a:spAutoFit/>
          </a:bodyPr>
          <a:lstStyle/>
          <a:p>
            <a:pPr algn="just">
              <a:lnSpc>
                <a:spcPts val="18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274103" y="1537773"/>
            <a:ext cx="6096000" cy="523220"/>
          </a:xfrm>
          <a:prstGeom prst="rect">
            <a:avLst/>
          </a:prstGeom>
        </p:spPr>
        <p:txBody>
          <a:bodyPr>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b="1">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lang="en-US" sz="280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116289629"/>
              </p:ext>
            </p:extLst>
          </p:nvPr>
        </p:nvGraphicFramePr>
        <p:xfrm>
          <a:off x="735275" y="2311315"/>
          <a:ext cx="10865321" cy="4067118"/>
        </p:xfrm>
        <a:graphic>
          <a:graphicData uri="http://schemas.openxmlformats.org/drawingml/2006/table">
            <a:tbl>
              <a:tblPr firstRow="1" firstCol="1" bandRow="1"/>
              <a:tblGrid>
                <a:gridCol w="8708975">
                  <a:extLst>
                    <a:ext uri="{9D8B030D-6E8A-4147-A177-3AD203B41FA5}">
                      <a16:colId xmlns:a16="http://schemas.microsoft.com/office/drawing/2014/main" val="1530179430"/>
                    </a:ext>
                  </a:extLst>
                </a:gridCol>
                <a:gridCol w="2156346">
                  <a:extLst>
                    <a:ext uri="{9D8B030D-6E8A-4147-A177-3AD203B41FA5}">
                      <a16:colId xmlns:a16="http://schemas.microsoft.com/office/drawing/2014/main" val="2231759217"/>
                    </a:ext>
                  </a:extLst>
                </a:gridCol>
              </a:tblGrid>
              <a:tr h="841318">
                <a:tc>
                  <a:txBody>
                    <a:bodyPr/>
                    <a:lstStyle/>
                    <a:p>
                      <a:pPr algn="just">
                        <a:lnSpc>
                          <a:spcPct val="150000"/>
                        </a:lnSpc>
                        <a:spcBef>
                          <a:spcPts val="200"/>
                        </a:spcBef>
                        <a:spcAft>
                          <a:spcPts val="0"/>
                        </a:spcAft>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a:t>
                      </a: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chính </a:t>
                      </a:r>
                      <a:r>
                        <a:rPr lang="vi-VN" sz="2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75295725"/>
                  </a:ext>
                </a:extLst>
              </a:tr>
              <a:tr h="466106">
                <a:tc>
                  <a:txBody>
                    <a:bodyPr/>
                    <a:lstStyle/>
                    <a:p>
                      <a:pPr algn="just">
                        <a:lnSpc>
                          <a:spcPct val="15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a. Đảm bảo cấu trúc bài nghị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Mở bài nêu được vấn đề, Thân bài triển khai được vấn đề, Kết bài khái quát được vấn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824944015"/>
                  </a:ext>
                </a:extLst>
              </a:tr>
              <a:tr h="492001">
                <a:tc>
                  <a:txBody>
                    <a:bodyPr/>
                    <a:lstStyle/>
                    <a:p>
                      <a:pPr algn="just">
                        <a:lnSpc>
                          <a:spcPct val="15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b. Xác định đúng vấn đề cần nghị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200"/>
                        </a:spcBef>
                        <a:spcAft>
                          <a:spcPts val="0"/>
                        </a:spcAft>
                      </a:pPr>
                      <a:r>
                        <a:rPr lang="vi-VN" sz="2800" b="1">
                          <a:solidFill>
                            <a:srgbClr val="1F3763"/>
                          </a:solidFill>
                          <a:effectLst/>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chính mình</a:t>
                      </a:r>
                      <a:endParaRPr lang="en-US" sz="2800" b="1">
                        <a:solidFill>
                          <a:srgbClr val="1F376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52227761"/>
                  </a:ext>
                </a:extLst>
              </a:tr>
            </a:tbl>
          </a:graphicData>
        </a:graphic>
      </p:graphicFrame>
    </p:spTree>
    <p:extLst>
      <p:ext uri="{BB962C8B-B14F-4D97-AF65-F5344CB8AC3E}">
        <p14:creationId xmlns:p14="http://schemas.microsoft.com/office/powerpoint/2010/main" val="1136737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89405" y="484480"/>
            <a:ext cx="1031051"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274103" y="1469534"/>
            <a:ext cx="6096000" cy="523220"/>
          </a:xfrm>
          <a:prstGeom prst="rect">
            <a:avLst/>
          </a:prstGeom>
        </p:spPr>
        <p:txBody>
          <a:bodyPr>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b="1">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lang="en-US" sz="280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3146469"/>
              </p:ext>
            </p:extLst>
          </p:nvPr>
        </p:nvGraphicFramePr>
        <p:xfrm>
          <a:off x="626094" y="2195461"/>
          <a:ext cx="11124629" cy="4553798"/>
        </p:xfrm>
        <a:graphic>
          <a:graphicData uri="http://schemas.openxmlformats.org/drawingml/2006/table">
            <a:tbl>
              <a:tblPr firstRow="1" firstCol="1" bandRow="1"/>
              <a:tblGrid>
                <a:gridCol w="8800630">
                  <a:extLst>
                    <a:ext uri="{9D8B030D-6E8A-4147-A177-3AD203B41FA5}">
                      <a16:colId xmlns:a16="http://schemas.microsoft.com/office/drawing/2014/main" val="1530179430"/>
                    </a:ext>
                  </a:extLst>
                </a:gridCol>
                <a:gridCol w="2323999">
                  <a:extLst>
                    <a:ext uri="{9D8B030D-6E8A-4147-A177-3AD203B41FA5}">
                      <a16:colId xmlns:a16="http://schemas.microsoft.com/office/drawing/2014/main" val="2231759217"/>
                    </a:ext>
                  </a:extLst>
                </a:gridCol>
              </a:tblGrid>
              <a:tr h="586673">
                <a:tc>
                  <a:txBody>
                    <a:bodyPr/>
                    <a:lstStyle/>
                    <a:p>
                      <a:pPr algn="just">
                        <a:lnSpc>
                          <a:spcPct val="100000"/>
                        </a:lnSpc>
                        <a:spcBef>
                          <a:spcPts val="200"/>
                        </a:spcBef>
                        <a:spcAft>
                          <a:spcPts val="0"/>
                        </a:spcAft>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a:t>
                      </a: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chính </a:t>
                      </a:r>
                      <a:r>
                        <a:rPr lang="vi-VN" sz="2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75295725"/>
                  </a:ext>
                </a:extLst>
              </a:tr>
              <a:tr h="3967125">
                <a:tc>
                  <a:txBody>
                    <a:bodyPr/>
                    <a:lstStyle/>
                    <a:p>
                      <a:pPr algn="just">
                        <a:lnSpc>
                          <a:spcPct val="10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c. Triển khai vấn đề nghị luận thành các luận điểm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Học sinh có thể triển khai theo nhiều cách nhưng cần vận dụng tốt các thao tác lập luận, kết hợp chặt chẽ giữa lí lẽ và dẫn chứng; đảm bảo các yêu cầu sau: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Giới thiệu khái quát</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vấn đề nghị luận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Nêu</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một số tấm gương vượt qua số phận tiêu biểu -&gt; vẻ đẹp chung của họ</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Giải thích khái niệm ý chí, nghị lực và sức mạnh của phẩm chất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tinh </a:t>
                      </a:r>
                      <a:r>
                        <a:rPr lang="vi-VN" sz="2800" smtClean="0">
                          <a:effectLst/>
                          <a:latin typeface="Times New Roman" panose="02020603050405020304" pitchFamily="18" charset="0"/>
                          <a:ea typeface="Times New Roman" panose="02020603050405020304" pitchFamily="18" charset="0"/>
                          <a:cs typeface="Times New Roman" panose="02020603050405020304" pitchFamily="18" charset="0"/>
                        </a:rPr>
                        <a:t>thần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376414"/>
                  </a:ext>
                </a:extLst>
              </a:tr>
            </a:tbl>
          </a:graphicData>
        </a:graphic>
      </p:graphicFrame>
    </p:spTree>
    <p:extLst>
      <p:ext uri="{BB962C8B-B14F-4D97-AF65-F5344CB8AC3E}">
        <p14:creationId xmlns:p14="http://schemas.microsoft.com/office/powerpoint/2010/main" val="2002853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89405" y="484480"/>
            <a:ext cx="1031051"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274103" y="1469534"/>
            <a:ext cx="6096000" cy="523220"/>
          </a:xfrm>
          <a:prstGeom prst="rect">
            <a:avLst/>
          </a:prstGeom>
        </p:spPr>
        <p:txBody>
          <a:bodyPr>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b="1">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lang="en-US" sz="280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91709294"/>
              </p:ext>
            </p:extLst>
          </p:nvPr>
        </p:nvGraphicFramePr>
        <p:xfrm>
          <a:off x="626094" y="2195461"/>
          <a:ext cx="11124629" cy="4382760"/>
        </p:xfrm>
        <a:graphic>
          <a:graphicData uri="http://schemas.openxmlformats.org/drawingml/2006/table">
            <a:tbl>
              <a:tblPr firstRow="1" firstCol="1" bandRow="1"/>
              <a:tblGrid>
                <a:gridCol w="8800630">
                  <a:extLst>
                    <a:ext uri="{9D8B030D-6E8A-4147-A177-3AD203B41FA5}">
                      <a16:colId xmlns:a16="http://schemas.microsoft.com/office/drawing/2014/main" val="1530179430"/>
                    </a:ext>
                  </a:extLst>
                </a:gridCol>
                <a:gridCol w="2323999">
                  <a:extLst>
                    <a:ext uri="{9D8B030D-6E8A-4147-A177-3AD203B41FA5}">
                      <a16:colId xmlns:a16="http://schemas.microsoft.com/office/drawing/2014/main" val="2231759217"/>
                    </a:ext>
                  </a:extLst>
                </a:gridCol>
              </a:tblGrid>
              <a:tr h="586673">
                <a:tc>
                  <a:txBody>
                    <a:bodyPr/>
                    <a:lstStyle/>
                    <a:p>
                      <a:pPr algn="just">
                        <a:lnSpc>
                          <a:spcPct val="100000"/>
                        </a:lnSpc>
                        <a:spcBef>
                          <a:spcPts val="200"/>
                        </a:spcBef>
                        <a:spcAft>
                          <a:spcPts val="0"/>
                        </a:spcAft>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a:t>
                      </a: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chính </a:t>
                      </a:r>
                      <a:r>
                        <a:rPr lang="vi-VN" sz="2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75295725"/>
                  </a:ext>
                </a:extLst>
              </a:tr>
              <a:tr h="379608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Lí giải vì sao ý chí, nghị lực có thẻ trở thành sức mạnh giúp con người vượt qua những khó khăn, thử thách tưởng như không thể vượt qua</a:t>
                      </a:r>
                      <a:endPar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Chứng minh: Nêu lên và phân tích các ví dụ trong cuộc sống và trong văn học về những con người đã vượt qua số phận, đã chiến thắng nhờ có ý chí mạnh mẽ</a:t>
                      </a:r>
                      <a:endPar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Bình luận</a:t>
                      </a:r>
                      <a:endPar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51484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Bài học nhận thức và hành động</a:t>
                      </a:r>
                      <a:endParaRPr kumimoji="0" lang="en-US" sz="2800" b="0" i="0" u="none" strike="noStrike" kern="1200" cap="none" spc="0" normalizeH="0" baseline="0" noProof="0">
                        <a:ln>
                          <a:noFill/>
                        </a:ln>
                        <a:solidFill>
                          <a:srgbClr val="51484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376414"/>
                  </a:ext>
                </a:extLst>
              </a:tr>
            </a:tbl>
          </a:graphicData>
        </a:graphic>
      </p:graphicFrame>
    </p:spTree>
    <p:extLst>
      <p:ext uri="{BB962C8B-B14F-4D97-AF65-F5344CB8AC3E}">
        <p14:creationId xmlns:p14="http://schemas.microsoft.com/office/powerpoint/2010/main" val="392920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16700" y="496922"/>
            <a:ext cx="1031051"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274103" y="1551421"/>
            <a:ext cx="6096000" cy="523220"/>
          </a:xfrm>
          <a:prstGeom prst="rect">
            <a:avLst/>
          </a:prstGeom>
        </p:spPr>
        <p:txBody>
          <a:bodyPr>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b="1">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lang="en-US" sz="280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68007959"/>
              </p:ext>
            </p:extLst>
          </p:nvPr>
        </p:nvGraphicFramePr>
        <p:xfrm>
          <a:off x="707981" y="2338610"/>
          <a:ext cx="10865321" cy="4178195"/>
        </p:xfrm>
        <a:graphic>
          <a:graphicData uri="http://schemas.openxmlformats.org/drawingml/2006/table">
            <a:tbl>
              <a:tblPr firstRow="1" firstCol="1" bandRow="1"/>
              <a:tblGrid>
                <a:gridCol w="8545202">
                  <a:extLst>
                    <a:ext uri="{9D8B030D-6E8A-4147-A177-3AD203B41FA5}">
                      <a16:colId xmlns:a16="http://schemas.microsoft.com/office/drawing/2014/main" val="1530179430"/>
                    </a:ext>
                  </a:extLst>
                </a:gridCol>
                <a:gridCol w="2320119">
                  <a:extLst>
                    <a:ext uri="{9D8B030D-6E8A-4147-A177-3AD203B41FA5}">
                      <a16:colId xmlns:a16="http://schemas.microsoft.com/office/drawing/2014/main" val="2231759217"/>
                    </a:ext>
                  </a:extLst>
                </a:gridCol>
              </a:tblGrid>
              <a:tr h="977795">
                <a:tc>
                  <a:txBody>
                    <a:bodyPr/>
                    <a:lstStyle/>
                    <a:p>
                      <a:pPr algn="just">
                        <a:lnSpc>
                          <a:spcPct val="150000"/>
                        </a:lnSpc>
                        <a:spcBef>
                          <a:spcPts val="200"/>
                        </a:spcBef>
                        <a:spcAft>
                          <a:spcPts val="0"/>
                        </a:spcAft>
                      </a:pP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Những tấm gương vượt qua số phận của </a:t>
                      </a:r>
                      <a:r>
                        <a:rPr lang="vi-VN"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chính </a:t>
                      </a:r>
                      <a:r>
                        <a:rPr lang="vi-VN" sz="2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975295725"/>
                  </a:ext>
                </a:extLst>
              </a:tr>
              <a:tr h="466106">
                <a:tc>
                  <a:txBody>
                    <a:bodyPr/>
                    <a:lstStyle/>
                    <a:p>
                      <a:pPr algn="just">
                        <a:lnSpc>
                          <a:spcPct val="150000"/>
                        </a:lnSpc>
                        <a:spcAft>
                          <a:spcPts val="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d. Chính tả, ngữ pháp</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ngữ pháp tiếng Việt.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466429"/>
                  </a:ext>
                </a:extLst>
              </a:tr>
              <a:tr h="466106">
                <a:tc>
                  <a:txBody>
                    <a:bodyPr/>
                    <a:lstStyle/>
                    <a:p>
                      <a:pPr algn="just">
                        <a:lnSpc>
                          <a:spcPct val="150000"/>
                        </a:lnSpc>
                        <a:spcAft>
                          <a:spcPts val="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e. Sáng tạo</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94338019"/>
                  </a:ext>
                </a:extLst>
              </a:tr>
            </a:tbl>
          </a:graphicData>
        </a:graphic>
      </p:graphicFrame>
    </p:spTree>
    <p:extLst>
      <p:ext uri="{BB962C8B-B14F-4D97-AF65-F5344CB8AC3E}">
        <p14:creationId xmlns:p14="http://schemas.microsoft.com/office/powerpoint/2010/main" val="3879492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737" y="565162"/>
            <a:ext cx="7840608" cy="523220"/>
          </a:xfrm>
          <a:prstGeom prst="rect">
            <a:avLst/>
          </a:prstGeom>
        </p:spPr>
        <p:txBody>
          <a:bodyPr wrap="none">
            <a:spAutoFit/>
          </a:bodyPr>
          <a:lstStyle/>
          <a:p>
            <a:pPr algn="just">
              <a:spcAft>
                <a:spcPts val="0"/>
              </a:spcAft>
            </a:pPr>
            <a:r>
              <a:rPr lang="nl-NL" sz="2800" b="1">
                <a:latin typeface="Times New Roman" panose="02020603050405020304" pitchFamily="18" charset="0"/>
                <a:ea typeface="Times New Roman" panose="02020603050405020304" pitchFamily="18" charset="0"/>
                <a:cs typeface="Times New Roman" panose="02020603050405020304" pitchFamily="18" charset="0"/>
              </a:rPr>
              <a:t>* Học sinh chỉnh sửa bài viết (dựa vào bảng kiểm)</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43951" y="1547799"/>
            <a:ext cx="5130892" cy="523220"/>
          </a:xfrm>
          <a:prstGeom prst="rect">
            <a:avLst/>
          </a:prstGeom>
        </p:spPr>
        <p:txBody>
          <a:bodyPr wrap="none">
            <a:spAutoFit/>
          </a:bodyPr>
          <a:lstStyle/>
          <a:p>
            <a:pPr algn="just">
              <a:spcAft>
                <a:spcPts val="0"/>
              </a:spcAft>
              <a:tabLst>
                <a:tab pos="1386840" algn="l"/>
              </a:tabLst>
            </a:pPr>
            <a:r>
              <a:rPr lang="vi-VN" sz="2800" b="1">
                <a:solidFill>
                  <a:srgbClr val="FF0000"/>
                </a:solidFill>
                <a:latin typeface="Times New Roman" panose="02020603050405020304" pitchFamily="18" charset="0"/>
                <a:ea typeface="MS Mincho"/>
                <a:cs typeface="Times New Roman" panose="02020603050405020304" pitchFamily="18" charset="0"/>
              </a:rPr>
              <a:t>PHIẾU CHỈNH SỬA BÀI VIẾT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3206" y="2212159"/>
            <a:ext cx="11136573" cy="4401205"/>
          </a:xfrm>
          <a:prstGeom prst="rect">
            <a:avLst/>
          </a:prstGeom>
        </p:spPr>
        <p:txBody>
          <a:bodyPr wrap="square">
            <a:spAutoFit/>
          </a:bodyPr>
          <a:lstStyle/>
          <a:p>
            <a:pPr algn="just">
              <a:spcAft>
                <a:spcPts val="0"/>
              </a:spcAft>
              <a:tabLst>
                <a:tab pos="1386840" algn="l"/>
              </a:tabLst>
            </a:pPr>
            <a:r>
              <a:rPr lang="vi-VN" sz="2800" b="1" smtClean="0">
                <a:solidFill>
                  <a:srgbClr val="003366"/>
                </a:solidFill>
                <a:latin typeface="Times New Roman" panose="02020603050405020304" pitchFamily="18" charset="0"/>
                <a:ea typeface="MS Mincho"/>
                <a:cs typeface="Times New Roman" panose="02020603050405020304" pitchFamily="18" charset="0"/>
              </a:rPr>
              <a:t>Nhiệm </a:t>
            </a:r>
            <a:r>
              <a:rPr lang="vi-VN" sz="2800" b="1">
                <a:solidFill>
                  <a:srgbClr val="003366"/>
                </a:solidFill>
                <a:latin typeface="Times New Roman" panose="02020603050405020304" pitchFamily="18" charset="0"/>
                <a:ea typeface="MS Mincho"/>
                <a:cs typeface="Times New Roman" panose="02020603050405020304" pitchFamily="18" charset="0"/>
              </a:rPr>
              <a:t>vụ:</a:t>
            </a:r>
            <a:r>
              <a:rPr lang="vi-VN" sz="2800" b="1">
                <a:solidFill>
                  <a:srgbClr val="0070C0"/>
                </a:solidFill>
                <a:latin typeface="Times New Roman" panose="02020603050405020304" pitchFamily="18" charset="0"/>
                <a:ea typeface="MS Mincho"/>
                <a:cs typeface="Times New Roman" panose="02020603050405020304" pitchFamily="18" charset="0"/>
              </a:rPr>
              <a:t> </a:t>
            </a:r>
            <a:r>
              <a:rPr lang="vi-VN" sz="2800" b="1">
                <a:latin typeface="Times New Roman" panose="02020603050405020304" pitchFamily="18" charset="0"/>
                <a:ea typeface="MS Mincho"/>
                <a:cs typeface="Times New Roman" panose="02020603050405020304" pitchFamily="18" charset="0"/>
              </a:rPr>
              <a:t>Hãy đọc bài viết của mình và hoàn chỉnh bài viết bằng cách trả lời các câu hỏi sau: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a:solidFill>
                  <a:srgbClr val="0D0D0D"/>
                </a:solidFill>
                <a:latin typeface="Times New Roman" panose="02020603050405020304" pitchFamily="18" charset="0"/>
                <a:ea typeface="MS Mincho"/>
                <a:cs typeface="Times New Roman" panose="02020603050405020304" pitchFamily="18" charset="0"/>
              </a:rPr>
              <a:t>1. Bài viết  đảm bảo hình thức bài </a:t>
            </a:r>
            <a:r>
              <a:rPr lang="en-US" sz="2800">
                <a:solidFill>
                  <a:srgbClr val="0D0D0D"/>
                </a:solidFill>
                <a:latin typeface="Times New Roman" panose="02020603050405020304" pitchFamily="18" charset="0"/>
                <a:ea typeface="MS Mincho"/>
                <a:cs typeface="Times New Roman" panose="02020603050405020304" pitchFamily="18" charset="0"/>
              </a:rPr>
              <a:t>nghị luận về một vấn đề xã hội chưa</a:t>
            </a:r>
            <a:r>
              <a:rPr lang="vi-VN" sz="280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smtClean="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a:solidFill>
                  <a:srgbClr val="0D0D0D"/>
                </a:solidFill>
                <a:latin typeface="Times New Roman" panose="02020603050405020304" pitchFamily="18" charset="0"/>
                <a:ea typeface="MS Mincho"/>
                <a:cs typeface="Times New Roman" panose="02020603050405020304" pitchFamily="18" charset="0"/>
              </a:rPr>
              <a:t>2. Nội dung đã đảm bảo các ý chưa? Nếu chưa cần bổ sung những ý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smtClean="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a:latin typeface="Times New Roman" panose="02020603050405020304" pitchFamily="18" charset="0"/>
                <a:ea typeface="MS Mincho"/>
                <a:cs typeface="Times New Roman" panose="02020603050405020304" pitchFamily="18" charset="0"/>
              </a:rPr>
              <a:t>3. Bài viết có sai chính tả không? Nếu có em sửa chữa như thế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smtClean="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tabLst>
                <a:tab pos="1386840" algn="l"/>
              </a:tabLst>
            </a:pPr>
            <a:r>
              <a:rPr lang="vi-VN" sz="2800">
                <a:latin typeface="Times New Roman" panose="02020603050405020304" pitchFamily="18" charset="0"/>
                <a:ea typeface="MS Mincho"/>
                <a:cs typeface="Times New Roman" panose="02020603050405020304" pitchFamily="18" charset="0"/>
              </a:rPr>
              <a:t>4. Bài viết đã đánh giá </a:t>
            </a:r>
            <a:r>
              <a:rPr lang="en-US" sz="2800">
                <a:latin typeface="Times New Roman" panose="02020603050405020304" pitchFamily="18" charset="0"/>
                <a:ea typeface="MS Mincho"/>
                <a:cs typeface="Times New Roman" panose="02020603050405020304" pitchFamily="18" charset="0"/>
              </a:rPr>
              <a:t>được về vấn đề xã hội</a:t>
            </a:r>
            <a:r>
              <a:rPr lang="vi-VN" sz="2800">
                <a:latin typeface="Times New Roman" panose="02020603050405020304" pitchFamily="18" charset="0"/>
                <a:ea typeface="MS Mincho"/>
                <a:cs typeface="Times New Roman" panose="02020603050405020304" pitchFamily="18" charset="0"/>
              </a:rPr>
              <a:t> theo cảm nhận của riêng em chưa</a:t>
            </a:r>
            <a:r>
              <a:rPr lang="en-US" sz="2800">
                <a:latin typeface="Times New Roman" panose="02020603050405020304" pitchFamily="18" charset="0"/>
                <a:ea typeface="MS Mincho"/>
                <a:cs typeface="Times New Roman" panose="02020603050405020304" pitchFamily="18" charset="0"/>
              </a:rPr>
              <a:t>? </a:t>
            </a:r>
            <a:r>
              <a:rPr lang="vi-VN" sz="2800">
                <a:latin typeface="Times New Roman" panose="02020603050405020304" pitchFamily="18" charset="0"/>
                <a:ea typeface="MS Mincho"/>
                <a:cs typeface="Times New Roman" panose="02020603050405020304" pitchFamily="18" charset="0"/>
              </a:rPr>
              <a:t> Nếu chưa hãy bổ sung.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894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878" y="436728"/>
            <a:ext cx="10536072" cy="523220"/>
          </a:xfrm>
          <a:prstGeom prst="rect">
            <a:avLst/>
          </a:prstGeom>
        </p:spPr>
        <p:txBody>
          <a:bodyPr wrap="square">
            <a:spAutoFit/>
          </a:bodyPr>
          <a:lstStyle/>
          <a:p>
            <a:r>
              <a:rPr lang="en-US" sz="2800" b="1">
                <a:solidFill>
                  <a:srgbClr val="FF0000"/>
                </a:solidFill>
                <a:latin typeface="Times New Roman" panose="02020603050405020304" pitchFamily="18" charset="0"/>
                <a:ea typeface="Times New Roman" panose="02020603050405020304" pitchFamily="18" charset="0"/>
              </a:rPr>
              <a:t>Đề 02:</a:t>
            </a:r>
            <a:r>
              <a:rPr lang="en-US" sz="2800">
                <a:solidFill>
                  <a:srgbClr val="FF0000"/>
                </a:solidFill>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Calibri" panose="020F0502020204030204" pitchFamily="34" charset="0"/>
              </a:rPr>
              <a:t>Viết văn bản nghị luận về vấn đề: </a:t>
            </a:r>
            <a:r>
              <a:rPr lang="en-US" sz="2800" b="1">
                <a:latin typeface="Times New Roman" panose="02020603050405020304" pitchFamily="18" charset="0"/>
                <a:ea typeface="Times New Roman" panose="02020603050405020304" pitchFamily="18" charset="0"/>
              </a:rPr>
              <a:t>Cảm thông và chia sẻ</a:t>
            </a:r>
            <a:endParaRPr lang="en-US" sz="2800"/>
          </a:p>
        </p:txBody>
      </p:sp>
      <p:sp>
        <p:nvSpPr>
          <p:cNvPr id="3" name="Rectangle 2"/>
          <p:cNvSpPr/>
          <p:nvPr/>
        </p:nvSpPr>
        <p:spPr>
          <a:xfrm>
            <a:off x="3880514" y="1845973"/>
            <a:ext cx="6096000" cy="523220"/>
          </a:xfrm>
          <a:prstGeom prst="rect">
            <a:avLst/>
          </a:prstGeom>
        </p:spPr>
        <p:txBody>
          <a:bodyPr>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b="1">
                <a:latin typeface="Times New Roman" panose="02020603050405020304" pitchFamily="18" charset="0"/>
                <a:ea typeface="Times New Roman" panose="02020603050405020304" pitchFamily="18" charset="0"/>
                <a:cs typeface="Times New Roman" panose="02020603050405020304" pitchFamily="18" charset="0"/>
              </a:rPr>
              <a:t>Bảng kiểm đánh giá bài viết:</a:t>
            </a:r>
            <a:endParaRPr lang="en-US" sz="2800"/>
          </a:p>
        </p:txBody>
      </p:sp>
      <p:sp>
        <p:nvSpPr>
          <p:cNvPr id="4" name="Rectangle 3"/>
          <p:cNvSpPr/>
          <p:nvPr/>
        </p:nvSpPr>
        <p:spPr>
          <a:xfrm>
            <a:off x="5562886" y="1502988"/>
            <a:ext cx="1120820" cy="323165"/>
          </a:xfrm>
          <a:prstGeom prst="rect">
            <a:avLst/>
          </a:prstGeom>
        </p:spPr>
        <p:txBody>
          <a:bodyPr wrap="none">
            <a:spAutoFit/>
          </a:bodyPr>
          <a:lstStyle/>
          <a:p>
            <a:pPr algn="just">
              <a:lnSpc>
                <a:spcPts val="18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Gợi ý</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0637612"/>
              </p:ext>
            </p:extLst>
          </p:nvPr>
        </p:nvGraphicFramePr>
        <p:xfrm>
          <a:off x="690635" y="2574566"/>
          <a:ext cx="10865321" cy="4146699"/>
        </p:xfrm>
        <a:graphic>
          <a:graphicData uri="http://schemas.openxmlformats.org/drawingml/2006/table">
            <a:tbl>
              <a:tblPr firstRow="1" firstCol="1" bandRow="1"/>
              <a:tblGrid>
                <a:gridCol w="8545202">
                  <a:extLst>
                    <a:ext uri="{9D8B030D-6E8A-4147-A177-3AD203B41FA5}">
                      <a16:colId xmlns:a16="http://schemas.microsoft.com/office/drawing/2014/main" val="1530179430"/>
                    </a:ext>
                  </a:extLst>
                </a:gridCol>
                <a:gridCol w="2320119">
                  <a:extLst>
                    <a:ext uri="{9D8B030D-6E8A-4147-A177-3AD203B41FA5}">
                      <a16:colId xmlns:a16="http://schemas.microsoft.com/office/drawing/2014/main" val="2231759217"/>
                    </a:ext>
                  </a:extLst>
                </a:gridCol>
              </a:tblGrid>
              <a:tr h="977795">
                <a:tc>
                  <a:txBody>
                    <a:bodyPr/>
                    <a:lstStyle/>
                    <a:p>
                      <a:pPr algn="ctr">
                        <a:lnSpc>
                          <a:spcPct val="150000"/>
                        </a:lnSpc>
                        <a:spcBef>
                          <a:spcPts val="200"/>
                        </a:spcBef>
                        <a:spcAft>
                          <a:spcPts val="0"/>
                        </a:spcAft>
                      </a:pPr>
                      <a:r>
                        <a:rPr lang="en-US" sz="2800" b="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Cảm thông và chia sẻ</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tc>
                  <a:txBody>
                    <a:bodyPr/>
                    <a:lstStyle/>
                    <a:p>
                      <a:pPr algn="just">
                        <a:lnSpc>
                          <a:spcPct val="150000"/>
                        </a:lnSpc>
                        <a:spcAft>
                          <a:spcPts val="0"/>
                        </a:spcAft>
                      </a:pPr>
                      <a:r>
                        <a:rPr lang="en-SG"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Đạt/chưa đạt</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975295725"/>
                  </a:ext>
                </a:extLst>
              </a:tr>
              <a:tr h="466106">
                <a:tc>
                  <a:txBody>
                    <a:bodyPr/>
                    <a:lstStyle/>
                    <a:p>
                      <a:pPr algn="just">
                        <a:lnSpc>
                          <a:spcPts val="1800"/>
                        </a:lnSpc>
                        <a:spcAft>
                          <a:spcPts val="800"/>
                        </a:spcAft>
                      </a:pPr>
                      <a:endParaRPr lang="en-SG" sz="2800" i="1"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1800"/>
                        </a:lnSpc>
                        <a:spcAft>
                          <a:spcPts val="800"/>
                        </a:spcAft>
                      </a:pPr>
                      <a:r>
                        <a:rPr lang="en-SG" sz="2800" i="1" smtClean="0">
                          <a:effectLst/>
                          <a:latin typeface="Times New Roman" panose="02020603050405020304" pitchFamily="18" charset="0"/>
                          <a:ea typeface="Times New Roman" panose="02020603050405020304" pitchFamily="18" charset="0"/>
                          <a:cs typeface="Times New Roman" panose="02020603050405020304" pitchFamily="18" charset="0"/>
                        </a:rPr>
                        <a:t>a. Đảm bảo cấu trúc bài nghị luận</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SG" sz="2800" smtClean="0">
                          <a:effectLst/>
                          <a:latin typeface="Times New Roman" panose="02020603050405020304" pitchFamily="18" charset="0"/>
                          <a:ea typeface="Times New Roman" panose="02020603050405020304" pitchFamily="18" charset="0"/>
                          <a:cs typeface="Times New Roman" panose="02020603050405020304" pitchFamily="18" charset="0"/>
                        </a:rPr>
                        <a:t>Mở bài nêu được vấn đề, Thân bài triển khai được vấn đề, Kết bài khái quát được vấn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466429"/>
                  </a:ext>
                </a:extLst>
              </a:tr>
              <a:tr h="466106">
                <a:tc>
                  <a:txBody>
                    <a:bodyPr/>
                    <a:lstStyle/>
                    <a:p>
                      <a:pPr algn="just">
                        <a:lnSpc>
                          <a:spcPct val="150000"/>
                        </a:lnSpc>
                        <a:spcAft>
                          <a:spcPts val="800"/>
                        </a:spcAft>
                      </a:pPr>
                      <a:r>
                        <a:rPr lang="en-SG" sz="2800" i="1" smtClean="0">
                          <a:effectLst/>
                          <a:latin typeface="Times New Roman" panose="02020603050405020304" pitchFamily="18" charset="0"/>
                          <a:ea typeface="Times New Roman" panose="02020603050405020304" pitchFamily="18" charset="0"/>
                          <a:cs typeface="Times New Roman" panose="02020603050405020304" pitchFamily="18" charset="0"/>
                        </a:rPr>
                        <a:t>b. Xác định đúng vấn đề cần nghị luận</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b="1" smtClean="0">
                          <a:effectLst/>
                          <a:latin typeface="Times New Roman" panose="02020603050405020304" pitchFamily="18" charset="0"/>
                          <a:ea typeface="Calibri" panose="020F0502020204030204" pitchFamily="34" charset="0"/>
                          <a:cs typeface="Times New Roman" panose="02020603050405020304" pitchFamily="18" charset="0"/>
                        </a:rPr>
                        <a:t>Cảm thông và chia sẻ</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50000"/>
                        </a:lnSpc>
                        <a:spcAft>
                          <a:spcPts val="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2032" marR="62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594338019"/>
                  </a:ext>
                </a:extLst>
              </a:tr>
            </a:tbl>
          </a:graphicData>
        </a:graphic>
      </p:graphicFrame>
    </p:spTree>
    <p:extLst>
      <p:ext uri="{BB962C8B-B14F-4D97-AF65-F5344CB8AC3E}">
        <p14:creationId xmlns:p14="http://schemas.microsoft.com/office/powerpoint/2010/main" val="352427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ircle(in)">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Văn học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53_TF03431380_Win32" id="{97A0B05D-6A43-465A-975C-5643A4A8F354}" vid="{9870D970-F83A-40C9-94BE-B2C804BC00A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2144</Words>
  <PresentationFormat>Widescreen</PresentationFormat>
  <Paragraphs>193</Paragraphs>
  <Slides>27</Slides>
  <Notes>27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27</vt:i4>
      </vt:variant>
    </vt:vector>
  </HeadingPairs>
  <TitlesOfParts>
    <vt:vector size="39" baseType="lpstr">
      <vt:lpstr>Arial</vt:lpstr>
      <vt:lpstr>Calibri</vt:lpstr>
      <vt:lpstr>Calibri Light</vt:lpstr>
      <vt:lpstr>Euphemia</vt:lpstr>
      <vt:lpstr>MS Mincho</vt:lpstr>
      <vt:lpstr>Plantagenet Cherokee</vt:lpstr>
      <vt:lpstr>Tahoma</vt:lpstr>
      <vt:lpstr>Times New Roman</vt:lpstr>
      <vt:lpstr>Wingdings</vt:lpstr>
      <vt:lpstr>Office Theme</vt:lpstr>
      <vt:lpstr>1_Office Theme</vt:lpstr>
      <vt:lpstr>Văn học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2022-11-23T01:57:41Z</dcterms:modified>
</cp:coreProperties>
</file>