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1" r:id="rId3"/>
    <p:sldId id="256" r:id="rId4"/>
    <p:sldId id="277" r:id="rId5"/>
    <p:sldId id="303" r:id="rId6"/>
    <p:sldId id="296" r:id="rId7"/>
    <p:sldId id="304" r:id="rId8"/>
    <p:sldId id="306" r:id="rId9"/>
    <p:sldId id="262" r:id="rId10"/>
    <p:sldId id="300" r:id="rId11"/>
    <p:sldId id="307" r:id="rId12"/>
    <p:sldId id="308" r:id="rId13"/>
    <p:sldId id="267" r:id="rId14"/>
    <p:sldId id="301" r:id="rId15"/>
    <p:sldId id="271" r:id="rId16"/>
    <p:sldId id="272" r:id="rId17"/>
    <p:sldId id="284" r:id="rId18"/>
    <p:sldId id="273" r:id="rId19"/>
    <p:sldId id="298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000099"/>
    <a:srgbClr val="003399"/>
    <a:srgbClr val="FF9900"/>
    <a:srgbClr val="6BA42C"/>
    <a:srgbClr val="1382C7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6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1BFAF-4978-46DD-9F6B-DCF686944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B3E3-007A-4966-B2BA-00AF544B0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0517BA-F3BE-490F-8997-2CA638769D31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8818-42DC-45E8-A91D-2A31CCA81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8698C-61F3-4393-A37B-2774BEB2D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0E8ECC7-F610-4006-9B2A-123AB2B886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FC0E0-BF9B-44C5-ADE1-629BA2BA0E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05FF8-0485-4E88-871C-189F0FABB0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725EB0-3BB2-4DB4-9F73-255CCA7EA5C6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DA4776-F446-44AB-88F4-FF3523DB8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A45799-E083-4EB9-B823-A738EFAC8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F3EBE-5569-419D-8DD2-A84544A525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B9D11-BFF9-4D90-B258-4AFA1122D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BC4F47-63B5-4939-8C4A-4C677D1E06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922DEBC-5539-496E-971B-B17D4B3D34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47EAB57-A92E-40E3-8BF1-B5B0224AD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40BCF94-329C-4ACF-B8DA-DEF6B2BC2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77676-6E5C-4E88-831C-0468B1B0109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01B0250-638F-4A79-99E4-0921650D4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191F88A-F939-4B51-9807-29144F65EA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C9FB33D-DF82-4C07-90FA-24A76393E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E5E2B-F110-4642-942D-5C4669777815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6E9E76A-797A-4AA8-8E77-A2175F99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277B-1C58-4645-8140-67FAC3B6750D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A77497CD-B449-491F-AA22-8A9233AF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C3F0DAFF-00B5-4D1B-92CB-304A214F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1FD59EA-39E2-41EC-9E88-6AB986F53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3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2F2DB51-8EEA-479D-9952-7B308CD9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50A2-4D68-4554-A92E-53F98F82D6C0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4E1A20E-EFF2-4A36-A9E5-B46355B3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C33EEB1-83E3-41BE-AD4F-9B20F0C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7691-BC5C-490B-8346-E294930D8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7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A7BDB3-F8C5-4458-8381-F542AA15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E5A9-D5B7-44F8-BA43-B420842A08A9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52AC889-A42C-4650-8881-7FE221CC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840B2EE-2536-455D-B1E5-974C3B11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9CC7-B570-4681-AE5C-0D4C30E52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2866718-2882-40EC-B420-46A089E5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1BFC-2A7C-40D2-A9C2-8F387ED97611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CC1D6F5-6298-401F-B519-73D626F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91C9C8B-2A15-4B0F-9BE8-C82E2C40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A1CD5-DD7F-487D-8A28-04D45F722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5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089C-E795-44B5-B8C5-745BD949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EE7C-02AA-4D37-A0DF-06BB56E310C1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5BA6E-1BD5-4CCA-96E3-1AF4953E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39050-A115-4945-AD2D-D9B7F77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4E63044-BFD6-4DAA-B518-8F1791435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5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D8E7C5F-8EC5-4129-97BD-382D5AE0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303-5BB2-4394-A4D0-AEE2F144DFFF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4C701F6-36F7-4794-8D02-74B58419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E9A9E07-1BE2-4FD9-86A9-A2A2488A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D7674-6201-4CA8-ACB6-2E90195F6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1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205462E-1515-49A7-8FDA-6DB06A5F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55B3-3FCF-4A9B-AE58-90E0EAA162AA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D4A6D42-250E-4CE7-8906-DB4C5D66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FABC4E8-1C47-4337-983E-7E909226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C293-B8CA-4094-B4FE-C9777F188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9E6074F-97FA-47C0-B136-D26BE92A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589F-F9E2-462F-BD2A-8D35C7133B10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4E80BAF-1BA6-491C-B88D-CE26A219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673B6E4-8DE3-4E77-8BA1-4AA65FD1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EA1EB-1A60-40C8-818E-6BA0064B7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6CB5B1A-DBE6-4F50-83AD-13A9E616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4DE2-24AD-45B2-889C-6BCEF0CB0FF5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DC66884-33F5-467B-BE03-D593E874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4942F24-3E62-4833-8CE7-D2432D25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DE4F9-4876-42BE-8D86-E1640045C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3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87430B0-73EA-42F3-B615-B31801F8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F827-8AC1-425F-8C0F-9934104A611F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3F54C84-495C-40C4-9B18-62CD59DF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0600914-E626-4631-A5ED-AC2C0E9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94CD-C7A1-463D-B1E4-DCD40E384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45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FB84F4C-7290-410C-BAD8-F7A90B7F986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>
            <a:extLst>
              <a:ext uri="{FF2B5EF4-FFF2-40B4-BE49-F238E27FC236}">
                <a16:creationId xmlns:a16="http://schemas.microsoft.com/office/drawing/2014/main" id="{67F2B1D6-5E4F-4DA1-8236-85A4CEF7CDC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D58D213E-2210-45E5-AA0C-DBB0C74B05D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912A1FA-9F4A-412C-A94B-6DDA9CB05B3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95331EF-6052-4B87-B051-A50AF7CD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014-058F-42B4-968A-7152AA7F1FAC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03419A1-3716-46A0-A205-8C8A9158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23C604A-BD04-426E-BBA4-EBD88406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5DC6656-51FE-413F-84D6-5684A6DBE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2D25F63-8D32-4A1D-8AFE-51604009AE9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E0EBDF-6001-4C7A-B20B-BDFB0017D58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Title Placeholder 8">
            <a:extLst>
              <a:ext uri="{FF2B5EF4-FFF2-40B4-BE49-F238E27FC236}">
                <a16:creationId xmlns:a16="http://schemas.microsoft.com/office/drawing/2014/main" id="{5FEBADAE-6EBD-4940-BA9A-851A900213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5" name="Text Placeholder 29">
            <a:extLst>
              <a:ext uri="{FF2B5EF4-FFF2-40B4-BE49-F238E27FC236}">
                <a16:creationId xmlns:a16="http://schemas.microsoft.com/office/drawing/2014/main" id="{2AC42121-F28C-4D25-B56E-2BCA581C8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A18FA7-3DE0-4391-81AF-B1B41866F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122086-3F61-4E43-94B5-6082C59622C5}" type="datetime1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F18AD8E-B290-4F6E-A639-3DD922633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2B546C-30AF-423B-929E-C4B28F675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B10B13A3-94DF-4643-98C5-7AA7B99DA3B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9" name="Group 1">
            <a:extLst>
              <a:ext uri="{FF2B5EF4-FFF2-40B4-BE49-F238E27FC236}">
                <a16:creationId xmlns:a16="http://schemas.microsoft.com/office/drawing/2014/main" id="{AB60B591-5977-419A-8AB3-10234B4FA45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81D087-FF45-4191-8B9D-8E886076E16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1B02C6E-2338-4F25-8577-382A913BB8C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7" r:id="rId2"/>
    <p:sldLayoutId id="2147484456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7" r:id="rId9"/>
    <p:sldLayoutId id="2147484453" r:id="rId10"/>
    <p:sldLayoutId id="21474844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nh%20cua%20vat%20qua%20kinh%20lup.sw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Bai%2032%20KINH%20LUP%20(NGAM%20CHUNG)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slide" Target="slide19.xml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" Type="http://schemas.openxmlformats.org/officeDocument/2006/relationships/image" Target="../media/image19.png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4.wmf"/><Relationship Id="rId10" Type="http://schemas.openxmlformats.org/officeDocument/2006/relationships/image" Target="../media/image18.wmf"/><Relationship Id="rId19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hyperlink" Target="Anh%20cua%20vat%20qua%20kinh%20lup.sw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slide" Target="slide15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5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D0428C8-FD26-40E8-A253-53D743DB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C23E9C-E2BD-4561-BCF8-BABB2268A52C}" type="slidenum">
              <a:rPr lang="en-US" altLang="en-US">
                <a:solidFill>
                  <a:srgbClr val="045C75"/>
                </a:solidFill>
              </a:rPr>
              <a:pPr eaLnBrk="1" hangingPunct="1"/>
              <a:t>1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1037" name="AutoShape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9D6BC9E-4B95-4A00-8F07-8C5564A6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40AB23-7D5E-4234-93A0-3A7111A3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0F94C7-4BAA-4B53-883C-C7027AB54510}"/>
              </a:ext>
            </a:extLst>
          </p:cNvPr>
          <p:cNvSpPr/>
          <p:nvPr/>
        </p:nvSpPr>
        <p:spPr>
          <a:xfrm>
            <a:off x="239423" y="285317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III. SỰ TẠO ẢNH BỞI KÍNH LÚP</a:t>
            </a:r>
          </a:p>
        </p:txBody>
      </p:sp>
      <p:sp>
        <p:nvSpPr>
          <p:cNvPr id="53278" name="AutoShape 3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15BE32A-0B05-4CDC-872A-59EEC1F72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AutoShape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555A3C-FDE6-4642-8C11-8EB7981A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087B3FFF-0B27-4EC9-B74B-54AE7E0C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17494" r="9204" b="22963"/>
          <a:stretch>
            <a:fillRect/>
          </a:stretch>
        </p:blipFill>
        <p:spPr bwMode="auto">
          <a:xfrm>
            <a:off x="3886200" y="2667000"/>
            <a:ext cx="5019675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B30998-44F9-4CDA-8DAA-6DFE6A64CED6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III. SỰ TẠO ẢNH BỞI KÍNH LÚP</a:t>
            </a:r>
          </a:p>
        </p:txBody>
      </p:sp>
      <p:sp>
        <p:nvSpPr>
          <p:cNvPr id="62470" name="Text Box 65">
            <a:extLst>
              <a:ext uri="{FF2B5EF4-FFF2-40B4-BE49-F238E27FC236}">
                <a16:creationId xmlns:a16="http://schemas.microsoft.com/office/drawing/2014/main" id="{BA8E515D-43D3-4D9C-84AB-7F7CC71B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77913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Vật</a:t>
            </a:r>
          </a:p>
        </p:txBody>
      </p:sp>
      <p:sp>
        <p:nvSpPr>
          <p:cNvPr id="62471" name="Text Box 66">
            <a:hlinkClick r:id="rId3" action="ppaction://hlinkfile"/>
            <a:extLst>
              <a:ext uri="{FF2B5EF4-FFF2-40B4-BE49-F238E27FC236}">
                <a16:creationId xmlns:a16="http://schemas.microsoft.com/office/drawing/2014/main" id="{74CD9F13-D564-4916-B95F-76E1D9CB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01713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Ảnh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(ảo)</a:t>
            </a:r>
            <a:endParaRPr lang="en-US" altLang="en-US" sz="48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62472" name="Group 8">
            <a:extLst>
              <a:ext uri="{FF2B5EF4-FFF2-40B4-BE49-F238E27FC236}">
                <a16:creationId xmlns:a16="http://schemas.microsoft.com/office/drawing/2014/main" id="{709B5E72-1C05-4A31-ACE4-7B2965EEBEB3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1033463"/>
            <a:ext cx="1328738" cy="822325"/>
            <a:chOff x="1764" y="884"/>
            <a:chExt cx="837" cy="518"/>
          </a:xfrm>
        </p:grpSpPr>
        <p:sp>
          <p:nvSpPr>
            <p:cNvPr id="62473" name="Line 62">
              <a:extLst>
                <a:ext uri="{FF2B5EF4-FFF2-40B4-BE49-F238E27FC236}">
                  <a16:creationId xmlns:a16="http://schemas.microsoft.com/office/drawing/2014/main" id="{76D3A216-5B7D-49FC-82EC-C7F971045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4" y="1144"/>
              <a:ext cx="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Text Box 67">
              <a:extLst>
                <a:ext uri="{FF2B5EF4-FFF2-40B4-BE49-F238E27FC236}">
                  <a16:creationId xmlns:a16="http://schemas.microsoft.com/office/drawing/2014/main" id="{B14BC0E0-D012-4714-ADA0-8729E19B2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884"/>
              <a:ext cx="7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CC3300"/>
                  </a:solidFill>
                  <a:latin typeface="Times New Roman" panose="02020603050405020304" pitchFamily="18" charset="0"/>
                </a:rPr>
                <a:t>Kính lúp</a:t>
              </a:r>
              <a:r>
                <a:rPr lang="en-US" altLang="en-US" sz="2400">
                  <a:solidFill>
                    <a:srgbClr val="CC3300"/>
                  </a:solidFill>
                </a:rPr>
                <a:t> </a:t>
              </a:r>
            </a:p>
          </p:txBody>
        </p:sp>
      </p:grpSp>
      <p:sp>
        <p:nvSpPr>
          <p:cNvPr id="62475" name="Text Box 11">
            <a:extLst>
              <a:ext uri="{FF2B5EF4-FFF2-40B4-BE49-F238E27FC236}">
                <a16:creationId xmlns:a16="http://schemas.microsoft.com/office/drawing/2014/main" id="{F349D03D-3A93-46D7-980B-ABDABA59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59075"/>
            <a:ext cx="4038600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>
                <a:solidFill>
                  <a:srgbClr val="000099"/>
                </a:solidFill>
              </a:rPr>
              <a:t>Vật phải đặt trong khoảng </a:t>
            </a:r>
          </a:p>
          <a:p>
            <a:r>
              <a:rPr lang="en-US" altLang="en-US" sz="2400">
                <a:solidFill>
                  <a:srgbClr val="000099"/>
                </a:solidFill>
              </a:rPr>
              <a:t>tiêu cự của kính.</a:t>
            </a:r>
          </a:p>
        </p:txBody>
      </p:sp>
      <p:sp>
        <p:nvSpPr>
          <p:cNvPr id="62476" name="Text Box 12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F6AB9EC-F673-4057-B3B7-355A8398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0"/>
            <a:ext cx="3810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 i="1">
                <a:solidFill>
                  <a:srgbClr val="000099"/>
                </a:solidFill>
              </a:rPr>
              <a:t>Ngắm chừng </a:t>
            </a:r>
            <a:r>
              <a:rPr lang="en-US" altLang="en-US" sz="2400">
                <a:solidFill>
                  <a:srgbClr val="000099"/>
                </a:solidFill>
              </a:rPr>
              <a:t>ở một vị trí: </a:t>
            </a:r>
          </a:p>
        </p:txBody>
      </p:sp>
      <p:sp>
        <p:nvSpPr>
          <p:cNvPr id="62477" name="Text Box 66">
            <a:extLst>
              <a:ext uri="{FF2B5EF4-FFF2-40B4-BE49-F238E27FC236}">
                <a16:creationId xmlns:a16="http://schemas.microsoft.com/office/drawing/2014/main" id="{4378F306-B6BE-4684-9A36-82C76AC2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144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4000" b="1">
                <a:latin typeface="Times New Roman" panose="02020603050405020304" pitchFamily="18" charset="0"/>
                <a:sym typeface="Symbol" panose="05050102010706020507" pitchFamily="18" charset="2"/>
              </a:rPr>
              <a:t>[C</a:t>
            </a:r>
            <a:r>
              <a:rPr lang="en-US" altLang="en-US" sz="4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4000" b="1">
                <a:latin typeface="Times New Roman" panose="02020603050405020304" pitchFamily="18" charset="0"/>
                <a:sym typeface="Symbol" panose="05050102010706020507" pitchFamily="18" charset="2"/>
              </a:rPr>
              <a:t>;C</a:t>
            </a:r>
            <a:r>
              <a:rPr lang="en-US" altLang="en-US" sz="4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en-US" sz="4000" b="1"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48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4A73CB33-C113-4356-AFEC-07C8BA16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67200"/>
            <a:ext cx="2971800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là động tác quan sát ảnh tại vị trí đó.</a:t>
            </a:r>
            <a:endParaRPr lang="en-US" altLang="en-US" sz="2400" i="1">
              <a:solidFill>
                <a:srgbClr val="000099"/>
              </a:solidFill>
            </a:endParaRPr>
          </a:p>
        </p:txBody>
      </p:sp>
      <p:grpSp>
        <p:nvGrpSpPr>
          <p:cNvPr id="62483" name="Group 19">
            <a:extLst>
              <a:ext uri="{FF2B5EF4-FFF2-40B4-BE49-F238E27FC236}">
                <a16:creationId xmlns:a16="http://schemas.microsoft.com/office/drawing/2014/main" id="{8EABC6B7-9890-4345-BA5A-C9916A4F501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2768600" cy="685800"/>
            <a:chOff x="1296" y="1056"/>
            <a:chExt cx="1744" cy="432"/>
          </a:xfrm>
        </p:grpSpPr>
        <p:sp>
          <p:nvSpPr>
            <p:cNvPr id="62479" name="Arc 15">
              <a:extLst>
                <a:ext uri="{FF2B5EF4-FFF2-40B4-BE49-F238E27FC236}">
                  <a16:creationId xmlns:a16="http://schemas.microsoft.com/office/drawing/2014/main" id="{C27F97F8-E438-4709-B5A8-B1EDE63F74E3}"/>
                </a:ext>
              </a:extLst>
            </p:cNvPr>
            <p:cNvSpPr>
              <a:spLocks/>
            </p:cNvSpPr>
            <p:nvPr/>
          </p:nvSpPr>
          <p:spPr bwMode="auto">
            <a:xfrm rot="11653822" flipH="1">
              <a:off x="1296" y="1056"/>
              <a:ext cx="544" cy="192"/>
            </a:xfrm>
            <a:custGeom>
              <a:avLst/>
              <a:gdLst>
                <a:gd name="G0" fmla="+- 18725 0 0"/>
                <a:gd name="G1" fmla="+- 21600 0 0"/>
                <a:gd name="G2" fmla="+- 21600 0 0"/>
                <a:gd name="T0" fmla="*/ 0 w 40325"/>
                <a:gd name="T1" fmla="*/ 10833 h 21600"/>
                <a:gd name="T2" fmla="*/ 40325 w 40325"/>
                <a:gd name="T3" fmla="*/ 21600 h 21600"/>
                <a:gd name="T4" fmla="*/ 18725 w 403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25" h="21600" fill="none" extrusionOk="0">
                  <a:moveTo>
                    <a:pt x="-1" y="10832"/>
                  </a:moveTo>
                  <a:cubicBezTo>
                    <a:pt x="3853" y="4131"/>
                    <a:pt x="10994" y="0"/>
                    <a:pt x="18725" y="0"/>
                  </a:cubicBezTo>
                  <a:cubicBezTo>
                    <a:pt x="30654" y="0"/>
                    <a:pt x="40325" y="9670"/>
                    <a:pt x="40325" y="21600"/>
                  </a:cubicBezTo>
                </a:path>
                <a:path w="40325" h="21600" stroke="0" extrusionOk="0">
                  <a:moveTo>
                    <a:pt x="-1" y="10832"/>
                  </a:moveTo>
                  <a:cubicBezTo>
                    <a:pt x="3853" y="4131"/>
                    <a:pt x="10994" y="0"/>
                    <a:pt x="18725" y="0"/>
                  </a:cubicBezTo>
                  <a:cubicBezTo>
                    <a:pt x="30654" y="0"/>
                    <a:pt x="40325" y="9670"/>
                    <a:pt x="40325" y="21600"/>
                  </a:cubicBezTo>
                  <a:lnTo>
                    <a:pt x="18725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Text Box 16">
              <a:extLst>
                <a:ext uri="{FF2B5EF4-FFF2-40B4-BE49-F238E27FC236}">
                  <a16:creationId xmlns:a16="http://schemas.microsoft.com/office/drawing/2014/main" id="{4D0F459B-AE47-4B6C-85ED-8144A3B7A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257"/>
              <a:ext cx="416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d &lt; f</a:t>
              </a:r>
            </a:p>
          </p:txBody>
        </p:sp>
        <p:sp>
          <p:nvSpPr>
            <p:cNvPr id="62481" name="Arc 17">
              <a:extLst>
                <a:ext uri="{FF2B5EF4-FFF2-40B4-BE49-F238E27FC236}">
                  <a16:creationId xmlns:a16="http://schemas.microsoft.com/office/drawing/2014/main" id="{C2413CC9-1F57-41A6-803B-D89C5A6C5D3C}"/>
                </a:ext>
              </a:extLst>
            </p:cNvPr>
            <p:cNvSpPr>
              <a:spLocks/>
            </p:cNvSpPr>
            <p:nvPr/>
          </p:nvSpPr>
          <p:spPr bwMode="auto">
            <a:xfrm rot="-11653822">
              <a:off x="2496" y="1056"/>
              <a:ext cx="544" cy="192"/>
            </a:xfrm>
            <a:custGeom>
              <a:avLst/>
              <a:gdLst>
                <a:gd name="G0" fmla="+- 18725 0 0"/>
                <a:gd name="G1" fmla="+- 21600 0 0"/>
                <a:gd name="G2" fmla="+- 21600 0 0"/>
                <a:gd name="T0" fmla="*/ 0 w 40325"/>
                <a:gd name="T1" fmla="*/ 10833 h 21600"/>
                <a:gd name="T2" fmla="*/ 40325 w 40325"/>
                <a:gd name="T3" fmla="*/ 21600 h 21600"/>
                <a:gd name="T4" fmla="*/ 18725 w 403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25" h="21600" fill="none" extrusionOk="0">
                  <a:moveTo>
                    <a:pt x="-1" y="10832"/>
                  </a:moveTo>
                  <a:cubicBezTo>
                    <a:pt x="3853" y="4131"/>
                    <a:pt x="10994" y="0"/>
                    <a:pt x="18725" y="0"/>
                  </a:cubicBezTo>
                  <a:cubicBezTo>
                    <a:pt x="30654" y="0"/>
                    <a:pt x="40325" y="9670"/>
                    <a:pt x="40325" y="21600"/>
                  </a:cubicBezTo>
                </a:path>
                <a:path w="40325" h="21600" stroke="0" extrusionOk="0">
                  <a:moveTo>
                    <a:pt x="-1" y="10832"/>
                  </a:moveTo>
                  <a:cubicBezTo>
                    <a:pt x="3853" y="4131"/>
                    <a:pt x="10994" y="0"/>
                    <a:pt x="18725" y="0"/>
                  </a:cubicBezTo>
                  <a:cubicBezTo>
                    <a:pt x="30654" y="0"/>
                    <a:pt x="40325" y="9670"/>
                    <a:pt x="40325" y="21600"/>
                  </a:cubicBezTo>
                  <a:lnTo>
                    <a:pt x="18725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Text Box 18">
              <a:extLst>
                <a:ext uri="{FF2B5EF4-FFF2-40B4-BE49-F238E27FC236}">
                  <a16:creationId xmlns:a16="http://schemas.microsoft.com/office/drawing/2014/main" id="{CF4ECE33-E3D9-4F5C-9889-1EEE71676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248"/>
              <a:ext cx="488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d’ &lt; 0</a:t>
              </a:r>
            </a:p>
          </p:txBody>
        </p:sp>
      </p:grpSp>
      <p:sp>
        <p:nvSpPr>
          <p:cNvPr id="62484" name="AutoShap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147C1A-98D5-4434-B137-285F98F7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AutoShape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1FB7456-208E-4CD9-9859-E2875B7C6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5" grpId="0"/>
      <p:bldP spid="624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C1ED7-2B66-4E1C-A20A-081569A54882}"/>
              </a:ext>
            </a:extLst>
          </p:cNvPr>
          <p:cNvSpPr/>
          <p:nvPr/>
        </p:nvSpPr>
        <p:spPr>
          <a:xfrm>
            <a:off x="315623" y="110057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IV: SỐ BỘI GIÁC CỦA KÍNH LÚP</a:t>
            </a: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41B46211-54A7-4004-A5C8-68DADF85096A}"/>
              </a:ext>
            </a:extLst>
          </p:cNvPr>
          <p:cNvGrpSpPr>
            <a:grpSpLocks/>
          </p:cNvGrpSpPr>
          <p:nvPr/>
        </p:nvGrpSpPr>
        <p:grpSpPr bwMode="auto">
          <a:xfrm>
            <a:off x="2835275" y="2057400"/>
            <a:ext cx="3505200" cy="1143000"/>
            <a:chOff x="3657600" y="3049848"/>
            <a:chExt cx="4953000" cy="14459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26309B-452A-4237-9048-E4086ACE7B23}"/>
                </a:ext>
              </a:extLst>
            </p:cNvPr>
            <p:cNvSpPr/>
            <p:nvPr/>
          </p:nvSpPr>
          <p:spPr>
            <a:xfrm>
              <a:off x="3657600" y="3124154"/>
              <a:ext cx="4953000" cy="137164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EA4AB-45B2-4CA9-B8EC-4D7A4D4324B2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33800" y="3192879"/>
              <a:ext cx="2121222" cy="1302921"/>
            </a:xfrm>
            <a:prstGeom prst="rect">
              <a:avLst/>
            </a:prstGeom>
            <a:blipFill rotWithShape="1">
              <a:blip r:embed="rId2"/>
              <a:stretch>
                <a:fillRect l="-16138" t="-8879" b="-841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" name="Rectangle 16">
              <a:extLst>
                <a:ext uri="{FF2B5EF4-FFF2-40B4-BE49-F238E27FC236}">
                  <a16:creationId xmlns:a16="http://schemas.microsoft.com/office/drawing/2014/main" id="{805B6305-8166-43BE-9B2E-AEA1F61D80BA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81350" y="3049848"/>
              <a:ext cx="2776850" cy="1416093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63571" name="Rectangle 362">
            <a:extLst>
              <a:ext uri="{FF2B5EF4-FFF2-40B4-BE49-F238E27FC236}">
                <a16:creationId xmlns:a16="http://schemas.microsoft.com/office/drawing/2014/main" id="{2B6C378B-E1A0-443E-9BE0-1AD3E93C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505200"/>
            <a:ext cx="35290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 là</a:t>
            </a:r>
            <a:r>
              <a:rPr lang="en-US" altLang="en-US" sz="2000">
                <a:latin typeface="Times New Roman" panose="02020603050405020304" pitchFamily="18" charset="0"/>
              </a:rPr>
              <a:t> góc trông ảnh qua kính lúp</a:t>
            </a:r>
          </a:p>
        </p:txBody>
      </p:sp>
      <p:sp>
        <p:nvSpPr>
          <p:cNvPr id="63572" name="Rectangle 369">
            <a:extLst>
              <a:ext uri="{FF2B5EF4-FFF2-40B4-BE49-F238E27FC236}">
                <a16:creationId xmlns:a16="http://schemas.microsoft.com/office/drawing/2014/main" id="{6493ECA0-093B-4719-9C39-10667FD6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3822700"/>
            <a:ext cx="325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ym typeface="Symbol" panose="05050102010706020507" pitchFamily="18" charset="2"/>
              </a:rPr>
              <a:t>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  <a:r>
              <a:rPr lang="en-US" altLang="en-US" sz="2000">
                <a:sym typeface="Symbol" panose="05050102010706020507" pitchFamily="18" charset="2"/>
              </a:rPr>
              <a:t> là</a:t>
            </a:r>
            <a:r>
              <a:rPr lang="en-US" altLang="en-US" sz="2000">
                <a:latin typeface="Times New Roman" panose="02020603050405020304" pitchFamily="18" charset="0"/>
              </a:rPr>
              <a:t> góc trông vật có giá trị lớn nhất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F6E299B3-9CF9-410F-A944-46241AD5E1CF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4848225" cy="1954213"/>
            <a:chOff x="3717545" y="727503"/>
            <a:chExt cx="4848225" cy="1953068"/>
          </a:xfrm>
        </p:grpSpPr>
        <p:grpSp>
          <p:nvGrpSpPr>
            <p:cNvPr id="63574" name="Group 2">
              <a:extLst>
                <a:ext uri="{FF2B5EF4-FFF2-40B4-BE49-F238E27FC236}">
                  <a16:creationId xmlns:a16="http://schemas.microsoft.com/office/drawing/2014/main" id="{314E1AB7-270C-4FEE-8F5D-0BCA5419F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7545" y="727503"/>
              <a:ext cx="4848225" cy="1953068"/>
              <a:chOff x="3717545" y="727503"/>
              <a:chExt cx="4848225" cy="1953068"/>
            </a:xfrm>
          </p:grpSpPr>
          <p:sp>
            <p:nvSpPr>
              <p:cNvPr id="63575" name="Line 337">
                <a:extLst>
                  <a:ext uri="{FF2B5EF4-FFF2-40B4-BE49-F238E27FC236}">
                    <a16:creationId xmlns:a16="http://schemas.microsoft.com/office/drawing/2014/main" id="{1780B461-F34B-4A41-B07D-D83757BF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617" y="2451971"/>
                <a:ext cx="0" cy="228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576" name="Group 440">
                <a:extLst>
                  <a:ext uri="{FF2B5EF4-FFF2-40B4-BE49-F238E27FC236}">
                    <a16:creationId xmlns:a16="http://schemas.microsoft.com/office/drawing/2014/main" id="{D9308A1E-63DE-4B6E-AAB4-1E5573437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8170" y="727503"/>
                <a:ext cx="3657600" cy="1524000"/>
                <a:chOff x="3264" y="1056"/>
                <a:chExt cx="2304" cy="960"/>
              </a:xfrm>
            </p:grpSpPr>
            <p:sp>
              <p:nvSpPr>
                <p:cNvPr id="63577" name="Rectangle 379">
                  <a:extLst>
                    <a:ext uri="{FF2B5EF4-FFF2-40B4-BE49-F238E27FC236}">
                      <a16:creationId xmlns:a16="http://schemas.microsoft.com/office/drawing/2014/main" id="{62CD8AC0-4DA9-4A52-B997-89204AFF3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1440"/>
                  <a:ext cx="192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63578" name="Rectangle 380">
                  <a:extLst>
                    <a:ext uri="{FF2B5EF4-FFF2-40B4-BE49-F238E27FC236}">
                      <a16:creationId xmlns:a16="http://schemas.microsoft.com/office/drawing/2014/main" id="{D2EFE75E-2A30-4EDC-8E5E-97C0F3BAB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056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63579" name="Line 382">
                  <a:extLst>
                    <a:ext uri="{FF2B5EF4-FFF2-40B4-BE49-F238E27FC236}">
                      <a16:creationId xmlns:a16="http://schemas.microsoft.com/office/drawing/2014/main" id="{19FD5494-8D60-4611-83C2-3B97AD9F0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3" y="1287"/>
                  <a:ext cx="1863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80" name="Rectangle 385">
                  <a:extLst>
                    <a:ext uri="{FF2B5EF4-FFF2-40B4-BE49-F238E27FC236}">
                      <a16:creationId xmlns:a16="http://schemas.microsoft.com/office/drawing/2014/main" id="{773AA878-3B13-4ED4-9CBD-7FD16A188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8" y="1824"/>
                  <a:ext cx="14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>
                      <a:solidFill>
                        <a:srgbClr val="000000"/>
                      </a:solidFill>
                    </a:rPr>
                    <a:t>B’</a:t>
                  </a:r>
                </a:p>
              </p:txBody>
            </p:sp>
            <p:sp>
              <p:nvSpPr>
                <p:cNvPr id="63581" name="Rectangle 386">
                  <a:extLst>
                    <a:ext uri="{FF2B5EF4-FFF2-40B4-BE49-F238E27FC236}">
                      <a16:creationId xmlns:a16="http://schemas.microsoft.com/office/drawing/2014/main" id="{5B4980C6-F340-4BBC-8A17-AB7AFB55E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6" y="1440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>
                      <a:solidFill>
                        <a:srgbClr val="000000"/>
                      </a:solidFill>
                    </a:rPr>
                    <a:t>A’</a:t>
                  </a:r>
                </a:p>
              </p:txBody>
            </p:sp>
            <p:sp>
              <p:nvSpPr>
                <p:cNvPr id="63582" name="Line 388">
                  <a:extLst>
                    <a:ext uri="{FF2B5EF4-FFF2-40B4-BE49-F238E27FC236}">
                      <a16:creationId xmlns:a16="http://schemas.microsoft.com/office/drawing/2014/main" id="{634ECF63-D00B-4570-87AC-ED791D5D9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86" y="1275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83" name="Line 395">
                  <a:extLst>
                    <a:ext uri="{FF2B5EF4-FFF2-40B4-BE49-F238E27FC236}">
                      <a16:creationId xmlns:a16="http://schemas.microsoft.com/office/drawing/2014/main" id="{B7270351-606F-48D2-81D2-245E114C9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7" y="1671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584" name="Group 416">
                <a:extLst>
                  <a:ext uri="{FF2B5EF4-FFF2-40B4-BE49-F238E27FC236}">
                    <a16:creationId xmlns:a16="http://schemas.microsoft.com/office/drawing/2014/main" id="{2AB6D467-308C-41F2-8211-6BE1283AC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7545" y="1032303"/>
                <a:ext cx="4848225" cy="1390650"/>
                <a:chOff x="2514" y="1248"/>
                <a:chExt cx="3054" cy="876"/>
              </a:xfrm>
            </p:grpSpPr>
            <p:grpSp>
              <p:nvGrpSpPr>
                <p:cNvPr id="63585" name="Group 413">
                  <a:extLst>
                    <a:ext uri="{FF2B5EF4-FFF2-40B4-BE49-F238E27FC236}">
                      <a16:creationId xmlns:a16="http://schemas.microsoft.com/office/drawing/2014/main" id="{2E8FF50C-8302-49AB-B2D5-201429495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4" y="1248"/>
                  <a:ext cx="3054" cy="876"/>
                  <a:chOff x="2514" y="1248"/>
                  <a:chExt cx="3054" cy="876"/>
                </a:xfrm>
              </p:grpSpPr>
              <p:grpSp>
                <p:nvGrpSpPr>
                  <p:cNvPr id="63586" name="Group 409">
                    <a:extLst>
                      <a:ext uri="{FF2B5EF4-FFF2-40B4-BE49-F238E27FC236}">
                        <a16:creationId xmlns:a16="http://schemas.microsoft.com/office/drawing/2014/main" id="{FFC20A8C-E431-4502-85C2-887A801414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4" y="1248"/>
                    <a:ext cx="3054" cy="876"/>
                    <a:chOff x="2496" y="1239"/>
                    <a:chExt cx="3054" cy="876"/>
                  </a:xfrm>
                </p:grpSpPr>
                <p:grpSp>
                  <p:nvGrpSpPr>
                    <p:cNvPr id="63587" name="Group 368">
                      <a:extLst>
                        <a:ext uri="{FF2B5EF4-FFF2-40B4-BE49-F238E27FC236}">
                          <a16:creationId xmlns:a16="http://schemas.microsoft.com/office/drawing/2014/main" id="{9283D8D9-7AE1-4651-A7D5-E6E30708FB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3" y="1239"/>
                      <a:ext cx="876" cy="876"/>
                      <a:chOff x="2592" y="576"/>
                      <a:chExt cx="1344" cy="1344"/>
                    </a:xfrm>
                  </p:grpSpPr>
                  <p:sp>
                    <p:nvSpPr>
                      <p:cNvPr id="63588" name="AutoShape 369">
                        <a:extLst>
                          <a:ext uri="{FF2B5EF4-FFF2-40B4-BE49-F238E27FC236}">
                            <a16:creationId xmlns:a16="http://schemas.microsoft.com/office/drawing/2014/main" id="{E03879B1-67B1-4E38-B215-47BA88A4D8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592" y="576"/>
                        <a:ext cx="1344" cy="134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600"/>
                          <a:gd name="T13" fmla="*/ 0 h 21600"/>
                          <a:gd name="T14" fmla="*/ 21600 w 21600"/>
                          <a:gd name="T15" fmla="*/ 15252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2684" y="17019"/>
                            </a:moveTo>
                            <a:cubicBezTo>
                              <a:pt x="1316" y="15234"/>
                              <a:pt x="575" y="13048"/>
                              <a:pt x="575" y="10800"/>
                            </a:cubicBezTo>
                            <a:cubicBezTo>
                              <a:pt x="575" y="5152"/>
                              <a:pt x="5152" y="575"/>
                              <a:pt x="10800" y="575"/>
                            </a:cubicBezTo>
                            <a:cubicBezTo>
                              <a:pt x="16447" y="575"/>
                              <a:pt x="21025" y="5152"/>
                              <a:pt x="21025" y="10800"/>
                            </a:cubicBezTo>
                            <a:cubicBezTo>
                              <a:pt x="21025" y="13048"/>
                              <a:pt x="20283" y="15234"/>
                              <a:pt x="18915" y="17019"/>
                            </a:cubicBezTo>
                            <a:lnTo>
                              <a:pt x="19372" y="17369"/>
                            </a:lnTo>
                            <a:cubicBezTo>
                              <a:pt x="20816" y="15484"/>
                              <a:pt x="21600" y="13175"/>
                              <a:pt x="21600" y="10800"/>
                            </a:cubicBezTo>
                            <a:cubicBezTo>
                              <a:pt x="21600" y="4835"/>
                              <a:pt x="16764" y="0"/>
                              <a:pt x="10800" y="0"/>
                            </a:cubicBezTo>
                            <a:cubicBezTo>
                              <a:pt x="4835" y="0"/>
                              <a:pt x="0" y="4835"/>
                              <a:pt x="0" y="10800"/>
                            </a:cubicBezTo>
                            <a:cubicBezTo>
                              <a:pt x="-1" y="13175"/>
                              <a:pt x="783" y="15484"/>
                              <a:pt x="2227" y="17369"/>
                            </a:cubicBezTo>
                            <a:lnTo>
                              <a:pt x="2684" y="17019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63589" name="Line 370">
                        <a:extLst>
                          <a:ext uri="{FF2B5EF4-FFF2-40B4-BE49-F238E27FC236}">
                            <a16:creationId xmlns:a16="http://schemas.microsoft.com/office/drawing/2014/main" id="{1A9E2345-50F1-4F7F-BC31-0BFDFAF595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624"/>
                        <a:ext cx="0" cy="124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3590" name="Line 371">
                      <a:extLst>
                        <a:ext uri="{FF2B5EF4-FFF2-40B4-BE49-F238E27FC236}">
                          <a16:creationId xmlns:a16="http://schemas.microsoft.com/office/drawing/2014/main" id="{E2A00CD1-2C7E-4736-9371-2F569E14CD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659"/>
                      <a:ext cx="302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91" name="Rectangle 375">
                      <a:extLst>
                        <a:ext uri="{FF2B5EF4-FFF2-40B4-BE49-F238E27FC236}">
                          <a16:creationId xmlns:a16="http://schemas.microsoft.com/office/drawing/2014/main" id="{D2BD6AE3-047B-4FEA-B66B-FD5A0DE148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620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en-US" b="1">
                          <a:solidFill>
                            <a:srgbClr val="CC3300"/>
                          </a:solidFill>
                        </a:rPr>
                        <a:t>Cc</a:t>
                      </a:r>
                    </a:p>
                  </p:txBody>
                </p:sp>
                <p:sp>
                  <p:nvSpPr>
                    <p:cNvPr id="63592" name="Rectangle 376">
                      <a:extLst>
                        <a:ext uri="{FF2B5EF4-FFF2-40B4-BE49-F238E27FC236}">
                          <a16:creationId xmlns:a16="http://schemas.microsoft.com/office/drawing/2014/main" id="{9273C559-CD43-434F-9D17-C55B5AEFAD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632"/>
                      <a:ext cx="288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en-US" b="1">
                          <a:solidFill>
                            <a:srgbClr val="CC3300"/>
                          </a:solidFill>
                        </a:rPr>
                        <a:t>Cv</a:t>
                      </a:r>
                    </a:p>
                  </p:txBody>
                </p:sp>
                <p:sp>
                  <p:nvSpPr>
                    <p:cNvPr id="63593" name="Rectangle 407">
                      <a:extLst>
                        <a:ext uri="{FF2B5EF4-FFF2-40B4-BE49-F238E27FC236}">
                          <a16:creationId xmlns:a16="http://schemas.microsoft.com/office/drawing/2014/main" id="{A5C362AA-315E-4B76-B982-07A2CFDD9D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58" y="1641"/>
                      <a:ext cx="19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en-US" b="1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p:txBody>
                </p:sp>
              </p:grpSp>
              <p:sp>
                <p:nvSpPr>
                  <p:cNvPr id="63594" name="Rectangle 374">
                    <a:extLst>
                      <a:ext uri="{FF2B5EF4-FFF2-40B4-BE49-F238E27FC236}">
                        <a16:creationId xmlns:a16="http://schemas.microsoft.com/office/drawing/2014/main" id="{40876C54-49DF-40BD-9962-7D097F632A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34" y="1644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b="1">
                        <a:solidFill>
                          <a:srgbClr val="000000"/>
                        </a:solidFill>
                      </a:rPr>
                      <a:t>O</a:t>
                    </a:r>
                  </a:p>
                </p:txBody>
              </p:sp>
            </p:grpSp>
            <p:sp>
              <p:nvSpPr>
                <p:cNvPr id="63595" name="Oval 414">
                  <a:extLst>
                    <a:ext uri="{FF2B5EF4-FFF2-40B4-BE49-F238E27FC236}">
                      <a16:creationId xmlns:a16="http://schemas.microsoft.com/office/drawing/2014/main" id="{7DF5A93B-7552-4458-B99A-C13873E26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16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596" name="Oval 415">
                  <a:extLst>
                    <a:ext uri="{FF2B5EF4-FFF2-40B4-BE49-F238E27FC236}">
                      <a16:creationId xmlns:a16="http://schemas.microsoft.com/office/drawing/2014/main" id="{74899005-F8D9-427B-8566-127B3023C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5" y="1641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01801B49-828E-422B-9CA1-68ABD9307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204272">
                <a:off x="6262334" y="1362117"/>
                <a:ext cx="92021" cy="50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25400" algn="ctr">
                <a:solidFill>
                  <a:srgbClr val="08509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A1C4A0-10CA-4E71-A02F-26ADB0D5680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82179" y="1342691"/>
              <a:ext cx="472116" cy="361125"/>
            </a:xfrm>
            <a:prstGeom prst="rect">
              <a:avLst/>
            </a:prstGeom>
            <a:blipFill rotWithShape="1">
              <a:blip r:embed="rId4"/>
              <a:stretch>
                <a:fillRect b="-847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63599" name="Rectangle 111">
            <a:extLst>
              <a:ext uri="{FF2B5EF4-FFF2-40B4-BE49-F238E27FC236}">
                <a16:creationId xmlns:a16="http://schemas.microsoft.com/office/drawing/2014/main" id="{8E51445C-A000-409A-97C4-2F444B82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5356225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7E66D20E-9BFF-42D9-A861-7D089EC77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800600"/>
          <a:ext cx="17621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469800" progId="Equation.DSMT4">
                  <p:embed/>
                </p:oleObj>
              </mc:Choice>
              <mc:Fallback>
                <p:oleObj name="Equation" r:id="rId5" imgW="1257120" imgH="4698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17621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01" name="AutoShape 1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4A55BEE-76F8-4851-87F3-65F67173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02" name="AutoShape 1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93302F-1D29-412D-955C-CF4E16F8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6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1" grpId="0"/>
      <p:bldP spid="635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8C3628-4FA6-4832-A4FB-5C17B5992951}"/>
              </a:ext>
            </a:extLst>
          </p:cNvPr>
          <p:cNvSpPr/>
          <p:nvPr/>
        </p:nvSpPr>
        <p:spPr>
          <a:xfrm>
            <a:off x="71148" y="3377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IV: SỐ BỘI GIÁC CỦA KÍNH LÚP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EB2BA-5F13-43DC-873E-2C655D13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730250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*</a:t>
            </a:r>
            <a:r>
              <a:rPr lang="en-US" altLang="en-US" sz="2000" b="1" u="sng"/>
              <a:t>Khi ngắm chừng ở vô cực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78C0E-2701-4786-9364-80C70917DF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914" y="1219200"/>
            <a:ext cx="2842253" cy="658001"/>
          </a:xfrm>
          <a:prstGeom prst="rect">
            <a:avLst/>
          </a:prstGeom>
          <a:blipFill rotWithShape="1">
            <a:blip r:embed="rId2"/>
            <a:stretch>
              <a:fillRect l="-17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3125E56A-C4F2-4D5B-B193-FCFA0401F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257800"/>
          <a:ext cx="1676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419040" progId="Equation.DSMT4">
                  <p:embed/>
                </p:oleObj>
              </mc:Choice>
              <mc:Fallback>
                <p:oleObj name="Equation" r:id="rId3" imgW="482400" imgH="41904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1676400" cy="107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4">
            <a:extLst>
              <a:ext uri="{FF2B5EF4-FFF2-40B4-BE49-F238E27FC236}">
                <a16:creationId xmlns:a16="http://schemas.microsoft.com/office/drawing/2014/main" id="{C92BD2C3-4FD1-40CE-9227-108EC42C2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475" y="4079875"/>
          <a:ext cx="22034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69800" progId="Equation.DSMT4">
                  <p:embed/>
                </p:oleObj>
              </mc:Choice>
              <mc:Fallback>
                <p:oleObj name="Equation" r:id="rId5" imgW="1371600" imgH="4698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079875"/>
                        <a:ext cx="22034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0" name="Object 78">
            <a:extLst>
              <a:ext uri="{FF2B5EF4-FFF2-40B4-BE49-F238E27FC236}">
                <a16:creationId xmlns:a16="http://schemas.microsoft.com/office/drawing/2014/main" id="{37FEBA6B-2DA9-481B-8155-F084C8471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638800"/>
          <a:ext cx="4572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38800"/>
                        <a:ext cx="4572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4">
            <a:extLst>
              <a:ext uri="{FF2B5EF4-FFF2-40B4-BE49-F238E27FC236}">
                <a16:creationId xmlns:a16="http://schemas.microsoft.com/office/drawing/2014/main" id="{71850D0B-BEEA-4633-9648-D7DDF5F21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133600"/>
          <a:ext cx="17621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7120" imgH="469800" progId="Equation.DSMT4">
                  <p:embed/>
                </p:oleObj>
              </mc:Choice>
              <mc:Fallback>
                <p:oleObj name="Equation" r:id="rId9" imgW="1257120" imgH="4698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17621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">
            <a:extLst>
              <a:ext uri="{FF2B5EF4-FFF2-40B4-BE49-F238E27FC236}">
                <a16:creationId xmlns:a16="http://schemas.microsoft.com/office/drawing/2014/main" id="{B243E1D8-4722-442D-8F6B-887227284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048000"/>
          <a:ext cx="1033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444240" progId="Equation.DSMT4">
                  <p:embed/>
                </p:oleObj>
              </mc:Choice>
              <mc:Fallback>
                <p:oleObj name="Equation" r:id="rId11" imgW="736560" imgH="44424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10334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5" name="Text Box 83">
            <a:hlinkClick r:id="rId13" action="ppaction://hlinksldjump"/>
            <a:extLst>
              <a:ext uri="{FF2B5EF4-FFF2-40B4-BE49-F238E27FC236}">
                <a16:creationId xmlns:a16="http://schemas.microsoft.com/office/drawing/2014/main" id="{702D395A-F287-4C77-891D-D6464382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440488"/>
            <a:ext cx="4762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C2</a:t>
            </a:r>
          </a:p>
        </p:txBody>
      </p:sp>
      <p:grpSp>
        <p:nvGrpSpPr>
          <p:cNvPr id="3168" name="Group 96">
            <a:extLst>
              <a:ext uri="{FF2B5EF4-FFF2-40B4-BE49-F238E27FC236}">
                <a16:creationId xmlns:a16="http://schemas.microsoft.com/office/drawing/2014/main" id="{A50B5021-0018-4645-A9F4-7FD3AA9922C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600200"/>
            <a:ext cx="4851400" cy="2743200"/>
            <a:chOff x="2496" y="720"/>
            <a:chExt cx="3056" cy="1728"/>
          </a:xfrm>
        </p:grpSpPr>
        <p:grpSp>
          <p:nvGrpSpPr>
            <p:cNvPr id="3117" name="Group 397">
              <a:extLst>
                <a:ext uri="{FF2B5EF4-FFF2-40B4-BE49-F238E27FC236}">
                  <a16:creationId xmlns:a16="http://schemas.microsoft.com/office/drawing/2014/main" id="{04892C86-CE1F-4A9B-A8B7-8F02953B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344"/>
              <a:ext cx="1904" cy="1104"/>
              <a:chOff x="3664" y="1200"/>
              <a:chExt cx="1904" cy="1104"/>
            </a:xfrm>
          </p:grpSpPr>
          <p:grpSp>
            <p:nvGrpSpPr>
              <p:cNvPr id="3140" name="Group 396">
                <a:extLst>
                  <a:ext uri="{FF2B5EF4-FFF2-40B4-BE49-F238E27FC236}">
                    <a16:creationId xmlns:a16="http://schemas.microsoft.com/office/drawing/2014/main" id="{9723629D-F465-4F5F-9F4E-D49B960D2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4" y="1200"/>
                <a:ext cx="1904" cy="1104"/>
                <a:chOff x="3664" y="1200"/>
                <a:chExt cx="1904" cy="1104"/>
              </a:xfrm>
            </p:grpSpPr>
            <p:sp>
              <p:nvSpPr>
                <p:cNvPr id="3142" name="Rectangle 339">
                  <a:extLst>
                    <a:ext uri="{FF2B5EF4-FFF2-40B4-BE49-F238E27FC236}">
                      <a16:creationId xmlns:a16="http://schemas.microsoft.com/office/drawing/2014/main" id="{6CDAD014-2F52-4713-BA05-C896E6CCC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4" y="1464"/>
                  <a:ext cx="192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143" name="Rectangle 340">
                  <a:extLst>
                    <a:ext uri="{FF2B5EF4-FFF2-40B4-BE49-F238E27FC236}">
                      <a16:creationId xmlns:a16="http://schemas.microsoft.com/office/drawing/2014/main" id="{DB61412E-C5DE-4621-8902-035925156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200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3144" name="Line 345">
                  <a:extLst>
                    <a:ext uri="{FF2B5EF4-FFF2-40B4-BE49-F238E27FC236}">
                      <a16:creationId xmlns:a16="http://schemas.microsoft.com/office/drawing/2014/main" id="{20C4C046-4A99-4776-9257-7F2A2D86F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38" y="1392"/>
                  <a:ext cx="2" cy="261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Line 381">
                  <a:extLst>
                    <a:ext uri="{FF2B5EF4-FFF2-40B4-BE49-F238E27FC236}">
                      <a16:creationId xmlns:a16="http://schemas.microsoft.com/office/drawing/2014/main" id="{BA22E58E-CD5D-4CC8-929D-C451F4846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1392"/>
                  <a:ext cx="1248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Line 383">
                  <a:extLst>
                    <a:ext uri="{FF2B5EF4-FFF2-40B4-BE49-F238E27FC236}">
                      <a16:creationId xmlns:a16="http://schemas.microsoft.com/office/drawing/2014/main" id="{39D1B9DB-F03E-4FE7-B8CE-9FBCF7F12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392"/>
                  <a:ext cx="1584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41" name="Line 382">
                <a:extLst>
                  <a:ext uri="{FF2B5EF4-FFF2-40B4-BE49-F238E27FC236}">
                    <a16:creationId xmlns:a16="http://schemas.microsoft.com/office/drawing/2014/main" id="{99B22889-500D-4D22-A149-79A1B8010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39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8" name="Group 394">
              <a:extLst>
                <a:ext uri="{FF2B5EF4-FFF2-40B4-BE49-F238E27FC236}">
                  <a16:creationId xmlns:a16="http://schemas.microsoft.com/office/drawing/2014/main" id="{EEAE3553-1FE2-4B50-AB2C-80048E54B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336"/>
              <a:ext cx="3054" cy="1008"/>
              <a:chOff x="2514" y="1192"/>
              <a:chExt cx="3054" cy="1008"/>
            </a:xfrm>
          </p:grpSpPr>
          <p:grpSp>
            <p:nvGrpSpPr>
              <p:cNvPr id="3131" name="Group 357">
                <a:extLst>
                  <a:ext uri="{FF2B5EF4-FFF2-40B4-BE49-F238E27FC236}">
                    <a16:creationId xmlns:a16="http://schemas.microsoft.com/office/drawing/2014/main" id="{A8B055DC-0715-4F4C-B228-DC229AC96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1" y="1248"/>
                <a:ext cx="876" cy="876"/>
                <a:chOff x="2592" y="576"/>
                <a:chExt cx="1344" cy="1344"/>
              </a:xfrm>
            </p:grpSpPr>
            <p:sp>
              <p:nvSpPr>
                <p:cNvPr id="3138" name="AutoShape 358">
                  <a:extLst>
                    <a:ext uri="{FF2B5EF4-FFF2-40B4-BE49-F238E27FC236}">
                      <a16:creationId xmlns:a16="http://schemas.microsoft.com/office/drawing/2014/main" id="{A655F367-5FAF-4EFF-968F-E21E6CEF2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592" y="576"/>
                  <a:ext cx="1344" cy="13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525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684" y="17019"/>
                      </a:moveTo>
                      <a:cubicBezTo>
                        <a:pt x="1316" y="15234"/>
                        <a:pt x="575" y="13048"/>
                        <a:pt x="575" y="10800"/>
                      </a:cubicBezTo>
                      <a:cubicBezTo>
                        <a:pt x="575" y="5152"/>
                        <a:pt x="5152" y="575"/>
                        <a:pt x="10800" y="575"/>
                      </a:cubicBezTo>
                      <a:cubicBezTo>
                        <a:pt x="16447" y="575"/>
                        <a:pt x="21025" y="5152"/>
                        <a:pt x="21025" y="10800"/>
                      </a:cubicBezTo>
                      <a:cubicBezTo>
                        <a:pt x="21025" y="13048"/>
                        <a:pt x="20283" y="15234"/>
                        <a:pt x="18915" y="17019"/>
                      </a:cubicBezTo>
                      <a:lnTo>
                        <a:pt x="19372" y="17369"/>
                      </a:lnTo>
                      <a:cubicBezTo>
                        <a:pt x="20816" y="15484"/>
                        <a:pt x="21600" y="13175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3175"/>
                        <a:pt x="783" y="15484"/>
                        <a:pt x="2227" y="17369"/>
                      </a:cubicBezTo>
                      <a:lnTo>
                        <a:pt x="2684" y="17019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9" name="Line 359">
                  <a:extLst>
                    <a:ext uri="{FF2B5EF4-FFF2-40B4-BE49-F238E27FC236}">
                      <a16:creationId xmlns:a16="http://schemas.microsoft.com/office/drawing/2014/main" id="{266B643A-B066-40FD-91F8-D9B4236C1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624"/>
                  <a:ext cx="0" cy="124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32" name="Line 360">
                <a:extLst>
                  <a:ext uri="{FF2B5EF4-FFF2-40B4-BE49-F238E27FC236}">
                    <a16:creationId xmlns:a16="http://schemas.microsoft.com/office/drawing/2014/main" id="{1805332D-0FC4-4AFD-A64D-AF54993B8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4" y="1668"/>
                <a:ext cx="30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363">
                <a:extLst>
                  <a:ext uri="{FF2B5EF4-FFF2-40B4-BE49-F238E27FC236}">
                    <a16:creationId xmlns:a16="http://schemas.microsoft.com/office/drawing/2014/main" id="{FA6EB50F-C5C5-453E-BC4E-649421561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165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</a:rPr>
                  <a:t>V</a:t>
                </a:r>
              </a:p>
            </p:txBody>
          </p:sp>
          <p:sp>
            <p:nvSpPr>
              <p:cNvPr id="3134" name="Rectangle 364">
                <a:extLst>
                  <a:ext uri="{FF2B5EF4-FFF2-40B4-BE49-F238E27FC236}">
                    <a16:creationId xmlns:a16="http://schemas.microsoft.com/office/drawing/2014/main" id="{C7C1507B-992B-42CA-8E79-9FD95A4C5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163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3135" name="Line 379">
                <a:extLst>
                  <a:ext uri="{FF2B5EF4-FFF2-40B4-BE49-F238E27FC236}">
                    <a16:creationId xmlns:a16="http://schemas.microsoft.com/office/drawing/2014/main" id="{7B633447-4DA6-4B4F-A80E-8E81F628E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192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Rectangle 387">
                <a:extLst>
                  <a:ext uri="{FF2B5EF4-FFF2-40B4-BE49-F238E27FC236}">
                    <a16:creationId xmlns:a16="http://schemas.microsoft.com/office/drawing/2014/main" id="{5C6B1703-1C30-40A3-949E-B4C0FD875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00" b="1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3137" name="Rectangle 388">
                <a:extLst>
                  <a:ext uri="{FF2B5EF4-FFF2-40B4-BE49-F238E27FC236}">
                    <a16:creationId xmlns:a16="http://schemas.microsoft.com/office/drawing/2014/main" id="{8098C952-3CCA-4986-A52C-557A1BA52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640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00" b="1">
                    <a:solidFill>
                      <a:srgbClr val="000000"/>
                    </a:solidFill>
                  </a:rPr>
                  <a:t>F’</a:t>
                </a:r>
              </a:p>
            </p:txBody>
          </p:sp>
        </p:grpSp>
        <p:sp>
          <p:nvSpPr>
            <p:cNvPr id="3119" name="Line 337">
              <a:extLst>
                <a:ext uri="{FF2B5EF4-FFF2-40B4-BE49-F238E27FC236}">
                  <a16:creationId xmlns:a16="http://schemas.microsoft.com/office/drawing/2014/main" id="{34589AAE-ECF0-4C8A-B679-3223BA908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" y="1824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0" name="Group 398">
              <a:extLst>
                <a:ext uri="{FF2B5EF4-FFF2-40B4-BE49-F238E27FC236}">
                  <a16:creationId xmlns:a16="http://schemas.microsoft.com/office/drawing/2014/main" id="{C173948F-DE8F-4270-A384-D619DC4BC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2" y="720"/>
              <a:ext cx="1680" cy="1440"/>
              <a:chOff x="2640" y="576"/>
              <a:chExt cx="1680" cy="1440"/>
            </a:xfrm>
          </p:grpSpPr>
          <p:sp>
            <p:nvSpPr>
              <p:cNvPr id="3129" name="Line 384">
                <a:extLst>
                  <a:ext uri="{FF2B5EF4-FFF2-40B4-BE49-F238E27FC236}">
                    <a16:creationId xmlns:a16="http://schemas.microsoft.com/office/drawing/2014/main" id="{B2C41FF0-E8E3-4B2D-9C78-23B668DCD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720"/>
                <a:ext cx="120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385">
                <a:extLst>
                  <a:ext uri="{FF2B5EF4-FFF2-40B4-BE49-F238E27FC236}">
                    <a16:creationId xmlns:a16="http://schemas.microsoft.com/office/drawing/2014/main" id="{7DF70A85-D922-454E-AEC9-2926A78E7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20" y="720"/>
                <a:ext cx="120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6" name="Object 389">
                <a:extLst>
                  <a:ext uri="{FF2B5EF4-FFF2-40B4-BE49-F238E27FC236}">
                    <a16:creationId xmlns:a16="http://schemas.microsoft.com/office/drawing/2014/main" id="{551A8E14-BB7B-45E4-B0CF-9EED940C6F0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36" y="1680"/>
              <a:ext cx="283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03112" imgH="241195" progId="Equation.DSMT4">
                      <p:embed/>
                    </p:oleObj>
                  </mc:Choice>
                  <mc:Fallback>
                    <p:oleObj name="Equation" r:id="rId14" imgW="203112" imgH="241195" progId="Equation.DSMT4">
                      <p:embed/>
                      <p:pic>
                        <p:nvPicPr>
                          <p:cNvPr id="0" name="Object 3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6" y="1680"/>
                            <a:ext cx="283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" name="Object 390">
                <a:extLst>
                  <a:ext uri="{FF2B5EF4-FFF2-40B4-BE49-F238E27FC236}">
                    <a16:creationId xmlns:a16="http://schemas.microsoft.com/office/drawing/2014/main" id="{D03BD8E2-34F9-4BCA-8F28-3F9BB65B8A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98" y="576"/>
              <a:ext cx="22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03112" imgH="241195" progId="Equation.DSMT4">
                      <p:embed/>
                    </p:oleObj>
                  </mc:Choice>
                  <mc:Fallback>
                    <p:oleObj name="Equation" r:id="rId16" imgW="203112" imgH="241195" progId="Equation.DSMT4">
                      <p:embed/>
                      <p:pic>
                        <p:nvPicPr>
                          <p:cNvPr id="0" name="Object 3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8" y="576"/>
                            <a:ext cx="226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95F97E93-A7AF-4084-8481-36A0F7C1E2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04272">
              <a:off x="4474" y="1647"/>
              <a:ext cx="58" cy="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71F67E79-C623-41CA-8147-2F2A58A97D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04272">
              <a:off x="4519" y="1952"/>
              <a:ext cx="58" cy="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B6C53CD2-4E5A-4050-9DE4-2FFC5486A8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04272">
              <a:off x="4134" y="1707"/>
              <a:ext cx="58" cy="3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158" name="Group 402">
              <a:extLst>
                <a:ext uri="{FF2B5EF4-FFF2-40B4-BE49-F238E27FC236}">
                  <a16:creationId xmlns:a16="http://schemas.microsoft.com/office/drawing/2014/main" id="{53A8E091-6137-4640-A2C9-C8F08A95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680"/>
              <a:ext cx="230" cy="144"/>
              <a:chOff x="3816" y="1504"/>
              <a:chExt cx="296" cy="185"/>
            </a:xfrm>
          </p:grpSpPr>
          <p:grpSp>
            <p:nvGrpSpPr>
              <p:cNvPr id="3159" name="Group 399">
                <a:extLst>
                  <a:ext uri="{FF2B5EF4-FFF2-40B4-BE49-F238E27FC236}">
                    <a16:creationId xmlns:a16="http://schemas.microsoft.com/office/drawing/2014/main" id="{1A18F630-3C0E-45FE-B3BA-8204C0B20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" y="1552"/>
                <a:ext cx="296" cy="137"/>
                <a:chOff x="3816" y="1552"/>
                <a:chExt cx="296" cy="137"/>
              </a:xfrm>
            </p:grpSpPr>
            <p:sp>
              <p:nvSpPr>
                <p:cNvPr id="3160" name="Oval 366">
                  <a:extLst>
                    <a:ext uri="{FF2B5EF4-FFF2-40B4-BE49-F238E27FC236}">
                      <a16:creationId xmlns:a16="http://schemas.microsoft.com/office/drawing/2014/main" id="{87E08618-DAAA-4C87-9E1D-37D5B8A58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6" y="1641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AutoShape 393">
                  <a:extLst>
                    <a:ext uri="{FF2B5EF4-FFF2-40B4-BE49-F238E27FC236}">
                      <a16:creationId xmlns:a16="http://schemas.microsoft.com/office/drawing/2014/main" id="{0A8E5BB0-A0F0-4B6C-89F6-EA0616112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4" y="1552"/>
                  <a:ext cx="48" cy="120"/>
                </a:xfrm>
                <a:prstGeom prst="leftBracket">
                  <a:avLst>
                    <a:gd name="adj" fmla="val 34722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aphicFrame>
            <p:nvGraphicFramePr>
              <p:cNvPr id="3162" name="Object 401">
                <a:extLst>
                  <a:ext uri="{FF2B5EF4-FFF2-40B4-BE49-F238E27FC236}">
                    <a16:creationId xmlns:a16="http://schemas.microsoft.com/office/drawing/2014/main" id="{6447AE6A-68F9-4566-844C-8DF045FF14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88" y="1504"/>
              <a:ext cx="19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52334" imgH="139639" progId="Equation.DSMT4">
                      <p:embed/>
                    </p:oleObj>
                  </mc:Choice>
                  <mc:Fallback>
                    <p:oleObj name="Equation" r:id="rId18" imgW="152334" imgH="139639" progId="Equation.DSMT4">
                      <p:embed/>
                      <p:pic>
                        <p:nvPicPr>
                          <p:cNvPr id="0" name="Object 4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504"/>
                            <a:ext cx="19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163" name="Group 402">
            <a:extLst>
              <a:ext uri="{FF2B5EF4-FFF2-40B4-BE49-F238E27FC236}">
                <a16:creationId xmlns:a16="http://schemas.microsoft.com/office/drawing/2014/main" id="{824CFE2C-C0B9-4B32-99E9-8C9A4727F5E7}"/>
              </a:ext>
            </a:extLst>
          </p:cNvPr>
          <p:cNvGrpSpPr>
            <a:grpSpLocks/>
          </p:cNvGrpSpPr>
          <p:nvPr/>
        </p:nvGrpSpPr>
        <p:grpSpPr bwMode="auto">
          <a:xfrm>
            <a:off x="6273800" y="3124200"/>
            <a:ext cx="365125" cy="228600"/>
            <a:chOff x="3816" y="1504"/>
            <a:chExt cx="296" cy="185"/>
          </a:xfrm>
        </p:grpSpPr>
        <p:grpSp>
          <p:nvGrpSpPr>
            <p:cNvPr id="3164" name="Group 399">
              <a:extLst>
                <a:ext uri="{FF2B5EF4-FFF2-40B4-BE49-F238E27FC236}">
                  <a16:creationId xmlns:a16="http://schemas.microsoft.com/office/drawing/2014/main" id="{CF0E3877-B4F4-4AE5-A569-CA6CAC430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1552"/>
              <a:ext cx="296" cy="137"/>
              <a:chOff x="3816" y="1552"/>
              <a:chExt cx="296" cy="137"/>
            </a:xfrm>
          </p:grpSpPr>
          <p:sp>
            <p:nvSpPr>
              <p:cNvPr id="3165" name="Oval 366">
                <a:extLst>
                  <a:ext uri="{FF2B5EF4-FFF2-40B4-BE49-F238E27FC236}">
                    <a16:creationId xmlns:a16="http://schemas.microsoft.com/office/drawing/2014/main" id="{CB55CF71-187D-41A3-8529-10ECA874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164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66" name="AutoShape 393">
                <a:extLst>
                  <a:ext uri="{FF2B5EF4-FFF2-40B4-BE49-F238E27FC236}">
                    <a16:creationId xmlns:a16="http://schemas.microsoft.com/office/drawing/2014/main" id="{EE8825C2-00D7-441B-B513-92CC1D42C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552"/>
                <a:ext cx="48" cy="120"/>
              </a:xfrm>
              <a:prstGeom prst="leftBracket">
                <a:avLst>
                  <a:gd name="adj" fmla="val 3472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aphicFrame>
          <p:nvGraphicFramePr>
            <p:cNvPr id="3167" name="Object 401">
              <a:extLst>
                <a:ext uri="{FF2B5EF4-FFF2-40B4-BE49-F238E27FC236}">
                  <a16:creationId xmlns:a16="http://schemas.microsoft.com/office/drawing/2014/main" id="{C61AA8D4-B002-47C2-AC99-DAA24E65D3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1504"/>
            <a:ext cx="1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334" imgH="139639" progId="Equation.DSMT4">
                    <p:embed/>
                  </p:oleObj>
                </mc:Choice>
                <mc:Fallback>
                  <p:oleObj name="Equation" r:id="rId20" imgW="152334" imgH="139639" progId="Equation.DSMT4">
                    <p:embed/>
                    <p:pic>
                      <p:nvPicPr>
                        <p:cNvPr id="0" name="Object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504"/>
                          <a:ext cx="19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69" name="AutoShape 9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86BED0F-06D9-4A7A-9B9A-AF438207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0" name="AutoShape 9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FA6198-C92B-454E-88E8-49320B37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>
            <a:extLst>
              <a:ext uri="{FF2B5EF4-FFF2-40B4-BE49-F238E27FC236}">
                <a16:creationId xmlns:a16="http://schemas.microsoft.com/office/drawing/2014/main" id="{5EFA36C4-0E42-45CE-A127-DC60899E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2400"/>
          <a:stretch>
            <a:fillRect/>
          </a:stretch>
        </p:blipFill>
        <p:spPr bwMode="auto">
          <a:xfrm rot="6095444">
            <a:off x="1292225" y="3051175"/>
            <a:ext cx="96774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>
            <a:extLst>
              <a:ext uri="{FF2B5EF4-FFF2-40B4-BE49-F238E27FC236}">
                <a16:creationId xmlns:a16="http://schemas.microsoft.com/office/drawing/2014/main" id="{1CD93900-39D6-43BE-81EB-1FAC56F9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" r="6462" b="9369"/>
          <a:stretch>
            <a:fillRect/>
          </a:stretch>
        </p:blipFill>
        <p:spPr bwMode="auto">
          <a:xfrm>
            <a:off x="381000" y="990600"/>
            <a:ext cx="39624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ext Box 13">
            <a:extLst>
              <a:ext uri="{FF2B5EF4-FFF2-40B4-BE49-F238E27FC236}">
                <a16:creationId xmlns:a16="http://schemas.microsoft.com/office/drawing/2014/main" id="{6AB74046-56A9-4FEC-AD9C-974EC86C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5810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</a:rPr>
              <a:t>3x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5B588B8A-753C-4BDC-9B24-B2335DF7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81513"/>
            <a:ext cx="5810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</a:rPr>
              <a:t>5x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E96D70C4-8BF0-46BE-86DF-5419C7A0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95913"/>
            <a:ext cx="7794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</a:rPr>
              <a:t>10x</a:t>
            </a:r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32D0D4F5-8CEE-4D51-978D-DD99ECD40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4575"/>
            <a:ext cx="24701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Lấy Đ = 25cm</a:t>
            </a:r>
          </a:p>
        </p:txBody>
      </p:sp>
      <p:grpSp>
        <p:nvGrpSpPr>
          <p:cNvPr id="54295" name="Group 23">
            <a:extLst>
              <a:ext uri="{FF2B5EF4-FFF2-40B4-BE49-F238E27FC236}">
                <a16:creationId xmlns:a16="http://schemas.microsoft.com/office/drawing/2014/main" id="{ACE5BABB-F203-4632-9F42-B3AAAA5899D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595688"/>
            <a:ext cx="2332038" cy="2257425"/>
            <a:chOff x="576" y="2265"/>
            <a:chExt cx="1469" cy="1422"/>
          </a:xfrm>
        </p:grpSpPr>
        <p:sp>
          <p:nvSpPr>
            <p:cNvPr id="54288" name="Line 16">
              <a:extLst>
                <a:ext uri="{FF2B5EF4-FFF2-40B4-BE49-F238E27FC236}">
                  <a16:creationId xmlns:a16="http://schemas.microsoft.com/office/drawing/2014/main" id="{7B1A41A6-229B-4E28-8896-AFC9FFE2A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478"/>
              <a:ext cx="33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99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Text Box 18">
              <a:extLst>
                <a:ext uri="{FF2B5EF4-FFF2-40B4-BE49-F238E27FC236}">
                  <a16:creationId xmlns:a16="http://schemas.microsoft.com/office/drawing/2014/main" id="{B916D789-4241-4CE5-9304-9ACB45BD5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2265"/>
              <a:ext cx="778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0099"/>
                  </a:solidFill>
                </a:rPr>
                <a:t>G</a:t>
              </a:r>
              <a:r>
                <a:rPr lang="en-US" altLang="en-US" sz="2800" b="1" baseline="-25000">
                  <a:solidFill>
                    <a:srgbClr val="000099"/>
                  </a:solidFill>
                  <a:sym typeface="Symbol" panose="05050102010706020507" pitchFamily="18" charset="2"/>
                </a:rPr>
                <a:t></a:t>
              </a:r>
              <a:r>
                <a:rPr lang="en-US" altLang="en-US" sz="2800" b="1">
                  <a:solidFill>
                    <a:srgbClr val="000099"/>
                  </a:solidFill>
                  <a:sym typeface="Symbol" panose="05050102010706020507" pitchFamily="18" charset="2"/>
                </a:rPr>
                <a:t> = 3</a:t>
              </a:r>
            </a:p>
          </p:txBody>
        </p:sp>
        <p:sp>
          <p:nvSpPr>
            <p:cNvPr id="54291" name="Line 19">
              <a:extLst>
                <a:ext uri="{FF2B5EF4-FFF2-40B4-BE49-F238E27FC236}">
                  <a16:creationId xmlns:a16="http://schemas.microsoft.com/office/drawing/2014/main" id="{71DC2580-E1BF-4F61-8B4A-35F46BCD9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" y="2997"/>
              <a:ext cx="33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99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Text Box 20">
              <a:extLst>
                <a:ext uri="{FF2B5EF4-FFF2-40B4-BE49-F238E27FC236}">
                  <a16:creationId xmlns:a16="http://schemas.microsoft.com/office/drawing/2014/main" id="{5D4EFA26-E6DB-45D7-AF85-E11A613D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84"/>
              <a:ext cx="778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0099"/>
                  </a:solidFill>
                </a:rPr>
                <a:t>G</a:t>
              </a:r>
              <a:r>
                <a:rPr lang="en-US" altLang="en-US" sz="2800" b="1" baseline="-25000">
                  <a:solidFill>
                    <a:srgbClr val="000099"/>
                  </a:solidFill>
                  <a:sym typeface="Symbol" panose="05050102010706020507" pitchFamily="18" charset="2"/>
                </a:rPr>
                <a:t></a:t>
              </a:r>
              <a:r>
                <a:rPr lang="en-US" altLang="en-US" sz="2800" b="1">
                  <a:solidFill>
                    <a:srgbClr val="000099"/>
                  </a:solidFill>
                  <a:sym typeface="Symbol" panose="05050102010706020507" pitchFamily="18" charset="2"/>
                </a:rPr>
                <a:t> = 5</a:t>
              </a:r>
            </a:p>
          </p:txBody>
        </p:sp>
        <p:sp>
          <p:nvSpPr>
            <p:cNvPr id="54293" name="Line 21">
              <a:extLst>
                <a:ext uri="{FF2B5EF4-FFF2-40B4-BE49-F238E27FC236}">
                  <a16:creationId xmlns:a16="http://schemas.microsoft.com/office/drawing/2014/main" id="{6863B36A-9767-4557-A3DD-D0C50439D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73"/>
              <a:ext cx="33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99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Text Box 22">
              <a:extLst>
                <a:ext uri="{FF2B5EF4-FFF2-40B4-BE49-F238E27FC236}">
                  <a16:creationId xmlns:a16="http://schemas.microsoft.com/office/drawing/2014/main" id="{871844CD-22B5-4F83-82B7-9579DF95A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3360"/>
              <a:ext cx="903" cy="3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0099"/>
                  </a:solidFill>
                </a:rPr>
                <a:t>G</a:t>
              </a:r>
              <a:r>
                <a:rPr lang="en-US" altLang="en-US" sz="2800" b="1" baseline="-25000">
                  <a:solidFill>
                    <a:srgbClr val="000099"/>
                  </a:solidFill>
                  <a:sym typeface="Symbol" panose="05050102010706020507" pitchFamily="18" charset="2"/>
                </a:rPr>
                <a:t></a:t>
              </a:r>
              <a:r>
                <a:rPr lang="en-US" altLang="en-US" sz="2800" b="1">
                  <a:solidFill>
                    <a:srgbClr val="000099"/>
                  </a:solidFill>
                  <a:sym typeface="Symbol" panose="05050102010706020507" pitchFamily="18" charset="2"/>
                </a:rPr>
                <a:t> = 10</a:t>
              </a:r>
            </a:p>
          </p:txBody>
        </p:sp>
      </p:grpSp>
      <p:sp>
        <p:nvSpPr>
          <p:cNvPr id="54296" name="Text Box 24">
            <a:extLst>
              <a:ext uri="{FF2B5EF4-FFF2-40B4-BE49-F238E27FC236}">
                <a16:creationId xmlns:a16="http://schemas.microsoft.com/office/drawing/2014/main" id="{A5D938AF-C475-4D0A-86A3-7078111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2888"/>
            <a:ext cx="12922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CC3300"/>
                </a:solidFill>
              </a:rPr>
              <a:t>Chú ý:</a:t>
            </a:r>
          </a:p>
        </p:txBody>
      </p:sp>
      <p:sp>
        <p:nvSpPr>
          <p:cNvPr id="54297" name="Oval 25">
            <a:extLst>
              <a:ext uri="{FF2B5EF4-FFF2-40B4-BE49-F238E27FC236}">
                <a16:creationId xmlns:a16="http://schemas.microsoft.com/office/drawing/2014/main" id="{C8711267-2068-4C7B-AE85-5D1A6BBEE156}"/>
              </a:ext>
            </a:extLst>
          </p:cNvPr>
          <p:cNvSpPr>
            <a:spLocks noChangeArrowheads="1"/>
          </p:cNvSpPr>
          <p:nvPr/>
        </p:nvSpPr>
        <p:spPr bwMode="auto">
          <a:xfrm rot="-228844">
            <a:off x="1422400" y="1804988"/>
            <a:ext cx="763588" cy="304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>
            <a:extLst>
              <a:ext uri="{FF2B5EF4-FFF2-40B4-BE49-F238E27FC236}">
                <a16:creationId xmlns:a16="http://schemas.microsoft.com/office/drawing/2014/main" id="{1A95F881-A9DC-4364-8786-925C96A0F255}"/>
              </a:ext>
            </a:extLst>
          </p:cNvPr>
          <p:cNvSpPr>
            <a:spLocks noChangeArrowheads="1"/>
          </p:cNvSpPr>
          <p:nvPr/>
        </p:nvSpPr>
        <p:spPr bwMode="auto">
          <a:xfrm rot="1288458">
            <a:off x="6032500" y="4546600"/>
            <a:ext cx="687388" cy="304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AutoShape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C2CADD-8A88-47BA-B25A-31DC4294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AutoShape 2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A37A0E1-F109-4A8E-85A1-F0355529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Text Box 29">
            <a:hlinkClick r:id="rId4" action="ppaction://hlinksldjump"/>
            <a:extLst>
              <a:ext uri="{FF2B5EF4-FFF2-40B4-BE49-F238E27FC236}">
                <a16:creationId xmlns:a16="http://schemas.microsoft.com/office/drawing/2014/main" id="{E535DD71-CD9A-494E-B533-681E56E8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867400"/>
            <a:ext cx="4762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  <p:bldP spid="54286" grpId="0"/>
      <p:bldP spid="54287" grpId="0"/>
      <p:bldP spid="542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DBC0A4-83FE-460E-BB3B-242EF983B239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MỞ RỘNG: </a:t>
            </a:r>
            <a:r>
              <a:rPr lang="en-US" sz="2000" b="1" dirty="0" err="1">
                <a:solidFill>
                  <a:schemeClr val="bg1"/>
                </a:solidFill>
              </a:rPr>
              <a:t>Ứng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dụng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lúp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2">
            <a:extLst>
              <a:ext uri="{FF2B5EF4-FFF2-40B4-BE49-F238E27FC236}">
                <a16:creationId xmlns:a16="http://schemas.microsoft.com/office/drawing/2014/main" id="{299BE347-12A9-4BAE-ADD6-D2A6DE7C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15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095180-1C62-45E7-A9C3-494CE131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7315200" cy="531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Dùng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endParaRPr lang="en-US" sz="280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9" name="Picture 4" descr="Kiem tra vat bang kinh lup">
            <a:extLst>
              <a:ext uri="{FF2B5EF4-FFF2-40B4-BE49-F238E27FC236}">
                <a16:creationId xmlns:a16="http://schemas.microsoft.com/office/drawing/2014/main" id="{6A09C6A9-C3C5-4706-844F-4714A630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6200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3A110D2B-29CC-4CFD-AAD9-A707079D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45238"/>
            <a:ext cx="7620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Kiểm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tra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đồ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thủ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công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mĩ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nghệ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bằng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kính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lúp</a:t>
            </a:r>
            <a:endParaRPr lang="en-US" sz="280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1" name="Picture 4" descr="Xay nha nuoi kien">
            <a:extLst>
              <a:ext uri="{FF2B5EF4-FFF2-40B4-BE49-F238E27FC236}">
                <a16:creationId xmlns:a16="http://schemas.microsoft.com/office/drawing/2014/main" id="{56A36440-6F08-421F-8941-EC4C382A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09600"/>
            <a:ext cx="75882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1FFC5A41-9455-44CC-8DDA-3BBF643B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34125"/>
            <a:ext cx="7620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Dùng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kính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lúp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để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quan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sát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trùng</a:t>
            </a:r>
            <a:endParaRPr lang="en-US" sz="280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5" name="Picture 4" descr="kien">
            <a:extLst>
              <a:ext uri="{FF2B5EF4-FFF2-40B4-BE49-F238E27FC236}">
                <a16:creationId xmlns:a16="http://schemas.microsoft.com/office/drawing/2014/main" id="{6DC744B5-2D61-434C-8E34-295AD065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033ADBB0-15E8-4467-AF76-A344D658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34125"/>
            <a:ext cx="7620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Ảnh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kiến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kính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lúp</a:t>
            </a:r>
            <a:endParaRPr lang="en-US" sz="280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7" name="Picture 4" descr="Tho kim hoan">
            <a:extLst>
              <a:ext uri="{FF2B5EF4-FFF2-40B4-BE49-F238E27FC236}">
                <a16:creationId xmlns:a16="http://schemas.microsoft.com/office/drawing/2014/main" id="{B1E636F8-E70C-46CF-A23E-8DFEF4D1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751AA570-F56F-4B4A-B447-B403C1DF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26188"/>
            <a:ext cx="7620000" cy="531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Thợ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hoàn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vàng</a:t>
            </a:r>
            <a:endParaRPr lang="en-US" sz="280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1EBE855-D96E-4AE6-809F-39C4F8FB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609600"/>
            <a:ext cx="324326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0E2E2BB3-4FBC-4B3B-A9D4-3E92DBD3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319463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848F7661-FFDB-4A0F-9A67-C2DC733C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800475"/>
            <a:ext cx="40465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">
            <a:extLst>
              <a:ext uri="{FF2B5EF4-FFF2-40B4-BE49-F238E27FC236}">
                <a16:creationId xmlns:a16="http://schemas.microsoft.com/office/drawing/2014/main" id="{D14AD7C3-C4AA-490B-BE0B-981F2DB1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53000"/>
            <a:ext cx="3200400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70C0"/>
                </a:solidFill>
              </a:rPr>
              <a:t>Dạng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khác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của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kính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lúp</a:t>
            </a:r>
            <a:endParaRPr lang="en-US" sz="3200" baseline="-25000" dirty="0">
              <a:solidFill>
                <a:srgbClr val="0070C0"/>
              </a:solidFill>
              <a:sym typeface="Symbol" pitchFamily="18" charset="2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50B34A8-1B19-443B-8277-2C425A3A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642938"/>
            <a:ext cx="30210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2" name="Slide Number Placeholder 2">
            <a:extLst>
              <a:ext uri="{FF2B5EF4-FFF2-40B4-BE49-F238E27FC236}">
                <a16:creationId xmlns:a16="http://schemas.microsoft.com/office/drawing/2014/main" id="{CEE8A04D-B4EB-49AA-AF40-4DC9A83F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361892-13C0-4A2E-BBF2-B87242C1BC98}" type="slidenum">
              <a:rPr lang="en-US" altLang="en-US">
                <a:solidFill>
                  <a:srgbClr val="045C75"/>
                </a:solidFill>
              </a:rPr>
              <a:pPr eaLnBrk="1" hangingPunct="1"/>
              <a:t>15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24608" name="AutoShape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7E972A-40AC-4093-9EDA-04E6B81F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AutoShape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F5A676-1614-4A13-8394-1DE710497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BD3C25-2ECF-42D6-9BED-32FA425AAB88}"/>
              </a:ext>
            </a:extLst>
          </p:cNvPr>
          <p:cNvSpPr/>
          <p:nvPr/>
        </p:nvSpPr>
        <p:spPr>
          <a:xfrm>
            <a:off x="3175" y="396875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DE069CE6-D78D-43C4-8C3B-A599376A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- Tác dụng của các dụng cụ quang học bổ trợ cho mắt, và số bội giác của chúng.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26AD20AE-D9D4-4C89-B0E6-6D98873A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6138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- Nêu được công dụng và cấu tạo của kính lúp</a:t>
            </a: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5ACDEFC5-3862-43BC-BE37-94FCC077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21138"/>
            <a:ext cx="391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- Sự tạo ảnh qua kính lúp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38B7E9C1-7457-4FD3-8AD3-84A67797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18088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- Công thức xác định số bội giác của kính lúp.</a:t>
            </a:r>
          </a:p>
        </p:txBody>
      </p:sp>
      <p:graphicFrame>
        <p:nvGraphicFramePr>
          <p:cNvPr id="25620" name="Object 20">
            <a:extLst>
              <a:ext uri="{FF2B5EF4-FFF2-40B4-BE49-F238E27FC236}">
                <a16:creationId xmlns:a16="http://schemas.microsoft.com/office/drawing/2014/main" id="{11DBD653-66E9-47D7-A575-B9FA3E907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438400"/>
          <a:ext cx="17668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31640" progId="Equation.DSMT4">
                  <p:embed/>
                </p:oleObj>
              </mc:Choice>
              <mc:Fallback>
                <p:oleObj name="Equation" r:id="rId2" imgW="102852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38400"/>
                        <a:ext cx="1766888" cy="754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22" name="Group 22">
            <a:extLst>
              <a:ext uri="{FF2B5EF4-FFF2-40B4-BE49-F238E27FC236}">
                <a16:creationId xmlns:a16="http://schemas.microsoft.com/office/drawing/2014/main" id="{F824F451-7162-499F-92ED-09CDA26DDF8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551488"/>
            <a:ext cx="2016125" cy="1077912"/>
            <a:chOff x="1248" y="2448"/>
            <a:chExt cx="1296" cy="922"/>
          </a:xfrm>
        </p:grpSpPr>
        <p:sp>
          <p:nvSpPr>
            <p:cNvPr id="25623" name="Rectangle 23">
              <a:extLst>
                <a:ext uri="{FF2B5EF4-FFF2-40B4-BE49-F238E27FC236}">
                  <a16:creationId xmlns:a16="http://schemas.microsoft.com/office/drawing/2014/main" id="{47181003-EC51-4A76-A0AF-5C1F08BAA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48"/>
              <a:ext cx="1296" cy="91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4" name="Group 24">
              <a:extLst>
                <a:ext uri="{FF2B5EF4-FFF2-40B4-BE49-F238E27FC236}">
                  <a16:creationId xmlns:a16="http://schemas.microsoft.com/office/drawing/2014/main" id="{2CB69413-CA87-4582-AD7B-BFEEF0249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" y="2518"/>
              <a:ext cx="1129" cy="852"/>
              <a:chOff x="3047" y="2876"/>
              <a:chExt cx="1129" cy="852"/>
            </a:xfrm>
          </p:grpSpPr>
          <p:sp>
            <p:nvSpPr>
              <p:cNvPr id="25625" name="Rectangle 25">
                <a:extLst>
                  <a:ext uri="{FF2B5EF4-FFF2-40B4-BE49-F238E27FC236}">
                    <a16:creationId xmlns:a16="http://schemas.microsoft.com/office/drawing/2014/main" id="{D4933CEA-3A88-44BF-8465-D32E0B9AA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7" y="3074"/>
                <a:ext cx="669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0000FF"/>
                    </a:solidFill>
                    <a:latin typeface="VNI-Helve" pitchFamily="2" charset="0"/>
                    <a:sym typeface="Symbol" panose="05050102010706020507" pitchFamily="18" charset="2"/>
                  </a:rPr>
                  <a:t>G</a:t>
                </a:r>
                <a:r>
                  <a:rPr lang="en-US" altLang="en-US" sz="3200" baseline="-25000">
                    <a:solidFill>
                      <a:srgbClr val="0000FF"/>
                    </a:solidFill>
                    <a:latin typeface="VNI-Helve" pitchFamily="2" charset="0"/>
                    <a:sym typeface="Symbol" panose="05050102010706020507" pitchFamily="18" charset="2"/>
                  </a:rPr>
                  <a:t></a:t>
                </a:r>
                <a:r>
                  <a:rPr lang="en-US" altLang="en-US" sz="3200">
                    <a:solidFill>
                      <a:srgbClr val="0000FF"/>
                    </a:solidFill>
                    <a:latin typeface="VNI-Helve" pitchFamily="2" charset="0"/>
                    <a:sym typeface="Symbol" panose="05050102010706020507" pitchFamily="18" charset="2"/>
                  </a:rPr>
                  <a:t> =</a:t>
                </a:r>
              </a:p>
            </p:txBody>
          </p:sp>
          <p:grpSp>
            <p:nvGrpSpPr>
              <p:cNvPr id="25626" name="Group 26">
                <a:extLst>
                  <a:ext uri="{FF2B5EF4-FFF2-40B4-BE49-F238E27FC236}">
                    <a16:creationId xmlns:a16="http://schemas.microsoft.com/office/drawing/2014/main" id="{F4380E85-CE2C-4545-86FA-F671E00F0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876"/>
                <a:ext cx="432" cy="852"/>
                <a:chOff x="2905" y="2922"/>
                <a:chExt cx="624" cy="852"/>
              </a:xfrm>
            </p:grpSpPr>
            <p:sp>
              <p:nvSpPr>
                <p:cNvPr id="25627" name="Line 27">
                  <a:extLst>
                    <a:ext uri="{FF2B5EF4-FFF2-40B4-BE49-F238E27FC236}">
                      <a16:creationId xmlns:a16="http://schemas.microsoft.com/office/drawing/2014/main" id="{E75D876A-6844-43F4-91FB-203411395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3331"/>
                  <a:ext cx="62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8" name="Rectangle 28">
                  <a:extLst>
                    <a:ext uri="{FF2B5EF4-FFF2-40B4-BE49-F238E27FC236}">
                      <a16:creationId xmlns:a16="http://schemas.microsoft.com/office/drawing/2014/main" id="{8669077C-4402-4210-84AF-FC22C4C5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5" y="2922"/>
                  <a:ext cx="624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FF66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0000FF"/>
                      </a:solidFill>
                      <a:sym typeface="Wingdings" panose="05000000000000000000" pitchFamily="2" charset="2"/>
                    </a:rPr>
                    <a:t>Đ</a:t>
                  </a:r>
                </a:p>
              </p:txBody>
            </p:sp>
            <p:sp>
              <p:nvSpPr>
                <p:cNvPr id="25629" name="Rectangle 29">
                  <a:extLst>
                    <a:ext uri="{FF2B5EF4-FFF2-40B4-BE49-F238E27FC236}">
                      <a16:creationId xmlns:a16="http://schemas.microsoft.com/office/drawing/2014/main" id="{2A2CDC4A-423C-4937-AAE4-2A2D085CD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5" y="3330"/>
                  <a:ext cx="624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6600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0000FF"/>
                      </a:solidFill>
                      <a:sym typeface="Wingdings" panose="05000000000000000000" pitchFamily="2" charset="2"/>
                    </a:rPr>
                    <a:t>f</a:t>
                  </a:r>
                </a:p>
              </p:txBody>
            </p:sp>
          </p:grpSp>
        </p:grpSp>
      </p:grpSp>
      <p:grpSp>
        <p:nvGrpSpPr>
          <p:cNvPr id="25630" name="Group 30">
            <a:extLst>
              <a:ext uri="{FF2B5EF4-FFF2-40B4-BE49-F238E27FC236}">
                <a16:creationId xmlns:a16="http://schemas.microsoft.com/office/drawing/2014/main" id="{7A2D3707-9E76-4F6D-B8C1-B9406129E5E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551488"/>
            <a:ext cx="2133600" cy="1066800"/>
            <a:chOff x="3264" y="2928"/>
            <a:chExt cx="1344" cy="853"/>
          </a:xfrm>
        </p:grpSpPr>
        <p:sp>
          <p:nvSpPr>
            <p:cNvPr id="25631" name="Rectangle 31">
              <a:extLst>
                <a:ext uri="{FF2B5EF4-FFF2-40B4-BE49-F238E27FC236}">
                  <a16:creationId xmlns:a16="http://schemas.microsoft.com/office/drawing/2014/main" id="{92E3178B-9815-4312-AB86-583E89028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1344" cy="853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32">
              <a:extLst>
                <a:ext uri="{FF2B5EF4-FFF2-40B4-BE49-F238E27FC236}">
                  <a16:creationId xmlns:a16="http://schemas.microsoft.com/office/drawing/2014/main" id="{ACF6733A-1BB1-4A09-9C62-F8F7CD71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2"/>
              <a:ext cx="620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003399"/>
                  </a:solidFill>
                  <a:latin typeface="VNI-Helve" pitchFamily="2" charset="0"/>
                  <a:sym typeface="Symbol" panose="05050102010706020507" pitchFamily="18" charset="2"/>
                </a:rPr>
                <a:t>G</a:t>
              </a:r>
              <a:r>
                <a:rPr lang="en-US" altLang="en-US" sz="3200" baseline="-25000">
                  <a:solidFill>
                    <a:srgbClr val="003399"/>
                  </a:solidFill>
                  <a:latin typeface="VNI-Helve" pitchFamily="2" charset="0"/>
                  <a:sym typeface="Symbol" panose="05050102010706020507" pitchFamily="18" charset="2"/>
                </a:rPr>
                <a:t>c</a:t>
              </a:r>
              <a:r>
                <a:rPr lang="en-US" altLang="en-US" sz="3200">
                  <a:solidFill>
                    <a:srgbClr val="0000FF"/>
                  </a:solidFill>
                  <a:latin typeface="VNI-Helve" pitchFamily="2" charset="0"/>
                  <a:sym typeface="Symbol" panose="05050102010706020507" pitchFamily="18" charset="2"/>
                </a:rPr>
                <a:t> =</a:t>
              </a:r>
            </a:p>
          </p:txBody>
        </p:sp>
        <p:sp>
          <p:nvSpPr>
            <p:cNvPr id="25633" name="Text Box 33">
              <a:extLst>
                <a:ext uri="{FF2B5EF4-FFF2-40B4-BE49-F238E27FC236}">
                  <a16:creationId xmlns:a16="http://schemas.microsoft.com/office/drawing/2014/main" id="{965B82FF-A05A-40BB-BDE4-E4B67DE18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168"/>
              <a:ext cx="528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003399"/>
                  </a:solidFill>
                  <a:latin typeface="Tahoma" panose="020B0604030504040204" pitchFamily="34" charset="0"/>
                </a:rPr>
                <a:t>k</a:t>
              </a:r>
              <a:r>
                <a:rPr lang="en-US" altLang="en-US" sz="3200" baseline="-25000">
                  <a:solidFill>
                    <a:srgbClr val="003399"/>
                  </a:solidFill>
                  <a:latin typeface="Tahoma" panose="020B0604030504040204" pitchFamily="34" charset="0"/>
                </a:rPr>
                <a:t>c</a:t>
              </a:r>
              <a:endParaRPr lang="en-US" altLang="en-US" sz="3200">
                <a:solidFill>
                  <a:srgbClr val="003399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5645" name="Group 45">
            <a:extLst>
              <a:ext uri="{FF2B5EF4-FFF2-40B4-BE49-F238E27FC236}">
                <a16:creationId xmlns:a16="http://schemas.microsoft.com/office/drawing/2014/main" id="{7B7CC67D-6D9A-45F1-AC1C-653C794B351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917950"/>
            <a:ext cx="5181600" cy="1166813"/>
            <a:chOff x="2592" y="2468"/>
            <a:chExt cx="3264" cy="735"/>
          </a:xfrm>
        </p:grpSpPr>
        <p:sp>
          <p:nvSpPr>
            <p:cNvPr id="25634" name="Text Box 65">
              <a:extLst>
                <a:ext uri="{FF2B5EF4-FFF2-40B4-BE49-F238E27FC236}">
                  <a16:creationId xmlns:a16="http://schemas.microsoft.com/office/drawing/2014/main" id="{403A406F-A5E0-47C2-A8FE-997ED9E12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551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</a:rPr>
                <a:t>Vật</a:t>
              </a:r>
            </a:p>
          </p:txBody>
        </p:sp>
        <p:sp>
          <p:nvSpPr>
            <p:cNvPr id="25635" name="Text Box 66">
              <a:hlinkClick r:id="rId4"/>
              <a:extLst>
                <a:ext uri="{FF2B5EF4-FFF2-40B4-BE49-F238E27FC236}">
                  <a16:creationId xmlns:a16="http://schemas.microsoft.com/office/drawing/2014/main" id="{77CD0F59-58FA-44C6-9DCC-9B6F2231B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54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Ảnh </a:t>
              </a: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(ảo)</a:t>
              </a:r>
              <a:endPara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25636" name="Group 36">
              <a:extLst>
                <a:ext uri="{FF2B5EF4-FFF2-40B4-BE49-F238E27FC236}">
                  <a16:creationId xmlns:a16="http://schemas.microsoft.com/office/drawing/2014/main" id="{583D802C-F46B-489B-B07B-C7A7D7EE0A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468"/>
              <a:ext cx="837" cy="518"/>
              <a:chOff x="1764" y="884"/>
              <a:chExt cx="837" cy="518"/>
            </a:xfrm>
          </p:grpSpPr>
          <p:sp>
            <p:nvSpPr>
              <p:cNvPr id="25637" name="Line 62">
                <a:extLst>
                  <a:ext uri="{FF2B5EF4-FFF2-40B4-BE49-F238E27FC236}">
                    <a16:creationId xmlns:a16="http://schemas.microsoft.com/office/drawing/2014/main" id="{AC4A825A-8646-4649-B167-9F2D5908F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4" y="1144"/>
                <a:ext cx="8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Text Box 67">
                <a:extLst>
                  <a:ext uri="{FF2B5EF4-FFF2-40B4-BE49-F238E27FC236}">
                    <a16:creationId xmlns:a16="http://schemas.microsoft.com/office/drawing/2014/main" id="{FCD07961-2F36-4F56-82F3-B235A20B9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4" y="884"/>
                <a:ext cx="73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3300"/>
                    </a:solidFill>
                    <a:latin typeface="Times New Roman" panose="02020603050405020304" pitchFamily="18" charset="0"/>
                  </a:rPr>
                  <a:t>Kính lúp</a:t>
                </a:r>
                <a:r>
                  <a:rPr lang="en-US" altLang="en-US" sz="2400">
                    <a:solidFill>
                      <a:srgbClr val="CC3300"/>
                    </a:solidFill>
                  </a:rPr>
                  <a:t> </a:t>
                </a:r>
              </a:p>
            </p:txBody>
          </p:sp>
        </p:grpSp>
        <p:sp>
          <p:nvSpPr>
            <p:cNvPr id="25639" name="Text Box 66">
              <a:extLst>
                <a:ext uri="{FF2B5EF4-FFF2-40B4-BE49-F238E27FC236}">
                  <a16:creationId xmlns:a16="http://schemas.microsoft.com/office/drawing/2014/main" id="{69C538A8-7C16-4AE8-B7E1-06AB70E39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49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 [C</a:t>
              </a:r>
              <a:r>
                <a:rPr lang="en-US" altLang="en-US" sz="2400" b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en-US" altLang="en-US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;C</a:t>
              </a:r>
              <a:r>
                <a:rPr lang="en-US" altLang="en-US" sz="2400" b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  <a:r>
                <a:rPr lang="en-US" altLang="en-US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</a:p>
          </p:txBody>
        </p:sp>
        <p:grpSp>
          <p:nvGrpSpPr>
            <p:cNvPr id="25640" name="Group 40">
              <a:extLst>
                <a:ext uri="{FF2B5EF4-FFF2-40B4-BE49-F238E27FC236}">
                  <a16:creationId xmlns:a16="http://schemas.microsoft.com/office/drawing/2014/main" id="{F3F31E1D-CB0B-40A1-BDAD-5C45D4499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1318" cy="419"/>
              <a:chOff x="1296" y="1056"/>
              <a:chExt cx="1905" cy="447"/>
            </a:xfrm>
          </p:grpSpPr>
          <p:sp>
            <p:nvSpPr>
              <p:cNvPr id="25641" name="Arc 41">
                <a:extLst>
                  <a:ext uri="{FF2B5EF4-FFF2-40B4-BE49-F238E27FC236}">
                    <a16:creationId xmlns:a16="http://schemas.microsoft.com/office/drawing/2014/main" id="{4C4D103E-EE96-40D4-A288-EBCD026157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53822" flipH="1">
                <a:off x="1296" y="1056"/>
                <a:ext cx="544" cy="192"/>
              </a:xfrm>
              <a:custGeom>
                <a:avLst/>
                <a:gdLst>
                  <a:gd name="G0" fmla="+- 18725 0 0"/>
                  <a:gd name="G1" fmla="+- 21600 0 0"/>
                  <a:gd name="G2" fmla="+- 21600 0 0"/>
                  <a:gd name="T0" fmla="*/ 0 w 40325"/>
                  <a:gd name="T1" fmla="*/ 10833 h 21600"/>
                  <a:gd name="T2" fmla="*/ 40325 w 40325"/>
                  <a:gd name="T3" fmla="*/ 21600 h 21600"/>
                  <a:gd name="T4" fmla="*/ 18725 w 403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325" h="21600" fill="none" extrusionOk="0">
                    <a:moveTo>
                      <a:pt x="-1" y="10832"/>
                    </a:moveTo>
                    <a:cubicBezTo>
                      <a:pt x="3853" y="4131"/>
                      <a:pt x="10994" y="0"/>
                      <a:pt x="18725" y="0"/>
                    </a:cubicBezTo>
                    <a:cubicBezTo>
                      <a:pt x="30654" y="0"/>
                      <a:pt x="40325" y="9670"/>
                      <a:pt x="40325" y="21600"/>
                    </a:cubicBezTo>
                  </a:path>
                  <a:path w="40325" h="21600" stroke="0" extrusionOk="0">
                    <a:moveTo>
                      <a:pt x="-1" y="10832"/>
                    </a:moveTo>
                    <a:cubicBezTo>
                      <a:pt x="3853" y="4131"/>
                      <a:pt x="10994" y="0"/>
                      <a:pt x="18725" y="0"/>
                    </a:cubicBezTo>
                    <a:cubicBezTo>
                      <a:pt x="30654" y="0"/>
                      <a:pt x="40325" y="9670"/>
                      <a:pt x="40325" y="21600"/>
                    </a:cubicBezTo>
                    <a:lnTo>
                      <a:pt x="18725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Text Box 42">
                <a:extLst>
                  <a:ext uri="{FF2B5EF4-FFF2-40B4-BE49-F238E27FC236}">
                    <a16:creationId xmlns:a16="http://schemas.microsoft.com/office/drawing/2014/main" id="{5BC6183C-8E37-4D7B-8C43-8D16F61DE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257"/>
                <a:ext cx="602" cy="24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/>
                  <a:t>d &lt; f</a:t>
                </a:r>
              </a:p>
            </p:txBody>
          </p:sp>
          <p:sp>
            <p:nvSpPr>
              <p:cNvPr id="25643" name="Arc 43">
                <a:extLst>
                  <a:ext uri="{FF2B5EF4-FFF2-40B4-BE49-F238E27FC236}">
                    <a16:creationId xmlns:a16="http://schemas.microsoft.com/office/drawing/2014/main" id="{C330F2CF-CBFC-480F-AA72-2E6F4C9787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1653822">
                <a:off x="2496" y="1056"/>
                <a:ext cx="544" cy="192"/>
              </a:xfrm>
              <a:custGeom>
                <a:avLst/>
                <a:gdLst>
                  <a:gd name="G0" fmla="+- 18725 0 0"/>
                  <a:gd name="G1" fmla="+- 21600 0 0"/>
                  <a:gd name="G2" fmla="+- 21600 0 0"/>
                  <a:gd name="T0" fmla="*/ 0 w 40325"/>
                  <a:gd name="T1" fmla="*/ 10833 h 21600"/>
                  <a:gd name="T2" fmla="*/ 40325 w 40325"/>
                  <a:gd name="T3" fmla="*/ 21600 h 21600"/>
                  <a:gd name="T4" fmla="*/ 18725 w 403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325" h="21600" fill="none" extrusionOk="0">
                    <a:moveTo>
                      <a:pt x="-1" y="10832"/>
                    </a:moveTo>
                    <a:cubicBezTo>
                      <a:pt x="3853" y="4131"/>
                      <a:pt x="10994" y="0"/>
                      <a:pt x="18725" y="0"/>
                    </a:cubicBezTo>
                    <a:cubicBezTo>
                      <a:pt x="30654" y="0"/>
                      <a:pt x="40325" y="9670"/>
                      <a:pt x="40325" y="21600"/>
                    </a:cubicBezTo>
                  </a:path>
                  <a:path w="40325" h="21600" stroke="0" extrusionOk="0">
                    <a:moveTo>
                      <a:pt x="-1" y="10832"/>
                    </a:moveTo>
                    <a:cubicBezTo>
                      <a:pt x="3853" y="4131"/>
                      <a:pt x="10994" y="0"/>
                      <a:pt x="18725" y="0"/>
                    </a:cubicBezTo>
                    <a:cubicBezTo>
                      <a:pt x="30654" y="0"/>
                      <a:pt x="40325" y="9670"/>
                      <a:pt x="40325" y="21600"/>
                    </a:cubicBezTo>
                    <a:lnTo>
                      <a:pt x="18725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Text Box 44">
                <a:extLst>
                  <a:ext uri="{FF2B5EF4-FFF2-40B4-BE49-F238E27FC236}">
                    <a16:creationId xmlns:a16="http://schemas.microsoft.com/office/drawing/2014/main" id="{F0ECA606-B2F0-4A01-B181-6683AB82F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248"/>
                <a:ext cx="705" cy="24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/>
                  <a:t>d’ &lt; 0</a:t>
                </a:r>
              </a:p>
            </p:txBody>
          </p:sp>
        </p:grpSp>
      </p:grpSp>
      <p:sp>
        <p:nvSpPr>
          <p:cNvPr id="25646" name="AutoShape 4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A0C58B0-F076-4539-A392-0711D11A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AutoShape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F579CF-9967-4CF6-B04A-6F5CB1443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17" grpId="0"/>
      <p:bldP spid="25618" grpId="0"/>
      <p:bldP spid="256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D354D8C-7632-4357-BD3C-4A2FF9604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10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i="1" u="sng">
              <a:solidFill>
                <a:srgbClr val="CE4B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u="sng">
                <a:solidFill>
                  <a:srgbClr val="CE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>
                <a:solidFill>
                  <a:srgbClr val="CE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E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của vật quan sát qua kính lúp là</a:t>
            </a:r>
            <a:r>
              <a:rPr lang="en-US" altLang="en-US">
                <a:solidFill>
                  <a:srgbClr val="CE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0000D0"/>
                </a:solidFill>
              </a:rPr>
              <a:t>	</a:t>
            </a:r>
            <a:r>
              <a:rPr lang="en-US" altLang="en-US" sz="2800">
                <a:solidFill>
                  <a:srgbClr val="003399"/>
                </a:solidFill>
              </a:rPr>
              <a:t>A. Ảnh thật cùng chiều, nhỏ hơn vật và ở gần mắt.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3399"/>
                </a:solidFill>
              </a:rPr>
              <a:t>	B. Ảnh thật hoặc ảo tùy theo cách quan sát.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3399"/>
                </a:solidFill>
              </a:rPr>
              <a:t>	C. Ảnh ảo ngược chiều, lớn hơn vật và nằm trong giới hạn nhìn rõ của mắt.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3399"/>
                </a:solidFill>
              </a:rPr>
              <a:t>	D. Ảnh ảo cùng chiều, lớn hơn vật và nằm trong giới hạn nhìn rõ của mắt.</a:t>
            </a:r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DA611E8D-C152-4026-94A0-7EC31BD3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2700"/>
            <a:ext cx="8610600" cy="7588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Củng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cố</a:t>
            </a:r>
            <a:endParaRPr lang="en-US" sz="4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98821405-6F8D-4C16-B365-135C61D5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35400"/>
            <a:ext cx="533400" cy="533400"/>
          </a:xfrm>
          <a:prstGeom prst="ellipse">
            <a:avLst/>
          </a:prstGeom>
          <a:noFill/>
          <a:ln w="38100" cmpd="dbl">
            <a:solidFill>
              <a:srgbClr val="990000"/>
            </a:solidFill>
            <a:round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6FB7B0E-1446-49B1-9814-87197549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D028AB-3C18-4662-B63F-F916493F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828234-18B8-490B-9865-331AEAA268FC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CỦNG CỐ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6E143-3880-4CFD-811E-0CC45D3C8D4C}"/>
              </a:ext>
            </a:extLst>
          </p:cNvPr>
          <p:cNvSpPr/>
          <p:nvPr/>
        </p:nvSpPr>
        <p:spPr>
          <a:xfrm>
            <a:off x="1828800" y="1752600"/>
            <a:ext cx="66294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vành của một kính lúp có ghi 2,5x. Tiêu cự của kính lúp này có giá trị:</a:t>
            </a:r>
            <a:endParaRPr lang="en-US" altLang="en-US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0C8058-AEF1-4DB7-8812-66EE70B8CDA2}"/>
              </a:ext>
            </a:extLst>
          </p:cNvPr>
          <p:cNvSpPr/>
          <p:nvPr/>
        </p:nvSpPr>
        <p:spPr>
          <a:xfrm>
            <a:off x="533400" y="1752600"/>
            <a:ext cx="12954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Constantia" panose="02030602050306030303" pitchFamily="18" charset="0"/>
              </a:rPr>
              <a:t>CÂU 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3202F-B9C0-4EBA-9454-F20AAB87C436}"/>
              </a:ext>
            </a:extLst>
          </p:cNvPr>
          <p:cNvSpPr/>
          <p:nvPr/>
        </p:nvSpPr>
        <p:spPr>
          <a:xfrm>
            <a:off x="533400" y="2743200"/>
            <a:ext cx="1295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38D1B-FAC4-4566-A5E5-1B55670D3BEF}"/>
              </a:ext>
            </a:extLst>
          </p:cNvPr>
          <p:cNvSpPr/>
          <p:nvPr/>
        </p:nvSpPr>
        <p:spPr>
          <a:xfrm>
            <a:off x="533400" y="3429000"/>
            <a:ext cx="1295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17CF4-8CEC-4CA7-9414-B54F358E265D}"/>
              </a:ext>
            </a:extLst>
          </p:cNvPr>
          <p:cNvSpPr/>
          <p:nvPr/>
        </p:nvSpPr>
        <p:spPr>
          <a:xfrm>
            <a:off x="533400" y="4800600"/>
            <a:ext cx="1295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/>
              <a:t>D</a:t>
            </a:r>
            <a:endParaRPr lang="en-US" sz="2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2400A-1A9B-4F5C-812F-A2159838C6FC}"/>
              </a:ext>
            </a:extLst>
          </p:cNvPr>
          <p:cNvSpPr/>
          <p:nvPr/>
        </p:nvSpPr>
        <p:spPr>
          <a:xfrm>
            <a:off x="533400" y="4114800"/>
            <a:ext cx="1295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/>
              <a:t>C</a:t>
            </a:r>
            <a:endParaRPr lang="en-US" sz="2400" b="1" dirty="0"/>
          </a:p>
        </p:txBody>
      </p:sp>
      <p:pic>
        <p:nvPicPr>
          <p:cNvPr id="28695" name="Rectangle 12">
            <a:extLst>
              <a:ext uri="{FF2B5EF4-FFF2-40B4-BE49-F238E27FC236}">
                <a16:creationId xmlns:a16="http://schemas.microsoft.com/office/drawing/2014/main" id="{AEEF04FA-7589-4AD8-ABE6-48C6216D3D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706688"/>
            <a:ext cx="67786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6" name="Text Box 24">
            <a:extLst>
              <a:ext uri="{FF2B5EF4-FFF2-40B4-BE49-F238E27FC236}">
                <a16:creationId xmlns:a16="http://schemas.microsoft.com/office/drawing/2014/main" id="{471E7A64-D775-4AE4-B68B-84DA990B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VNI-Helve" pitchFamily="2" charset="0"/>
              </a:rPr>
              <a:t>f = 2,5 cm</a:t>
            </a:r>
            <a:endParaRPr lang="en-US" altLang="en-US" sz="2400" b="1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8698" name="Rectangle 13">
            <a:extLst>
              <a:ext uri="{FF2B5EF4-FFF2-40B4-BE49-F238E27FC236}">
                <a16:creationId xmlns:a16="http://schemas.microsoft.com/office/drawing/2014/main" id="{E55AA435-473D-488C-B1E5-2F84DC8D077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395663"/>
            <a:ext cx="67786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9" name="Text Box 27">
            <a:extLst>
              <a:ext uri="{FF2B5EF4-FFF2-40B4-BE49-F238E27FC236}">
                <a16:creationId xmlns:a16="http://schemas.microsoft.com/office/drawing/2014/main" id="{FE3E667E-F371-44B9-9FBE-E02FF6B4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VNI-Helve" pitchFamily="2" charset="0"/>
              </a:rPr>
              <a:t>f = 2,5 m</a:t>
            </a:r>
            <a:endParaRPr lang="en-US" altLang="en-US" sz="2400" b="1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8701" name="Rectangle 14">
            <a:extLst>
              <a:ext uri="{FF2B5EF4-FFF2-40B4-BE49-F238E27FC236}">
                <a16:creationId xmlns:a16="http://schemas.microsoft.com/office/drawing/2014/main" id="{D05229D0-5ED0-46EC-9385-466FD0A0D4C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767263"/>
            <a:ext cx="67786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2" name="Text Box 30">
            <a:extLst>
              <a:ext uri="{FF2B5EF4-FFF2-40B4-BE49-F238E27FC236}">
                <a16:creationId xmlns:a16="http://schemas.microsoft.com/office/drawing/2014/main" id="{1CB19D7C-E087-4C18-944A-DC342248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VNI-Helve" pitchFamily="2" charset="0"/>
              </a:rPr>
              <a:t>f = 0,4 m</a:t>
            </a:r>
            <a:endParaRPr lang="en-US" altLang="en-US" sz="2400" b="1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8704" name="Rectangle 15">
            <a:extLst>
              <a:ext uri="{FF2B5EF4-FFF2-40B4-BE49-F238E27FC236}">
                <a16:creationId xmlns:a16="http://schemas.microsoft.com/office/drawing/2014/main" id="{0A33C5B5-264F-49E0-8420-DD7EAB56B7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078288"/>
            <a:ext cx="67786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5" name="Text Box 33">
            <a:extLst>
              <a:ext uri="{FF2B5EF4-FFF2-40B4-BE49-F238E27FC236}">
                <a16:creationId xmlns:a16="http://schemas.microsoft.com/office/drawing/2014/main" id="{88B3E1BC-0A5B-45A0-A5A4-FD15748C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VNI-Helve" pitchFamily="2" charset="0"/>
              </a:rPr>
              <a:t>f = 10 cm</a:t>
            </a:r>
            <a:endParaRPr lang="en-US" altLang="en-US" sz="2400" b="1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8711" name="Oval 39">
            <a:extLst>
              <a:ext uri="{FF2B5EF4-FFF2-40B4-BE49-F238E27FC236}">
                <a16:creationId xmlns:a16="http://schemas.microsoft.com/office/drawing/2014/main" id="{20226D2D-A408-42E0-97DD-C8944867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533400" cy="533400"/>
          </a:xfrm>
          <a:prstGeom prst="ellipse">
            <a:avLst/>
          </a:prstGeom>
          <a:noFill/>
          <a:ln w="38100" cmpd="dbl">
            <a:solidFill>
              <a:srgbClr val="990000"/>
            </a:solidFill>
            <a:round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AutoShape 4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CE4CCA8-7DC2-4B54-9101-A487C49E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AutoShape 41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81662334-7E12-46A8-A2D3-6ED962F1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/>
      <p:bldP spid="28699" grpId="0"/>
      <p:bldP spid="28702" grpId="0"/>
      <p:bldP spid="28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D756C4-37AA-4901-AB25-B06CEC231FD8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Constantia" panose="02030602050306030303" pitchFamily="18" charset="0"/>
              </a:rPr>
              <a:t>Câu hỏi C2 (sgk)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E3426-476F-48AE-B04C-BF4AEA16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730250"/>
            <a:ext cx="562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*Tính số bội giác khi ngắm chừng ở cực cận.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6F8AA-E74F-4F07-8D91-2E8F886B2DD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914" y="1219200"/>
            <a:ext cx="2842253" cy="658001"/>
          </a:xfrm>
          <a:prstGeom prst="rect">
            <a:avLst/>
          </a:prstGeom>
          <a:blipFill rotWithShape="1">
            <a:blip r:embed="rId2"/>
            <a:stretch>
              <a:fillRect l="-17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graphicFrame>
        <p:nvGraphicFramePr>
          <p:cNvPr id="7" name="Object 143">
            <a:extLst>
              <a:ext uri="{FF2B5EF4-FFF2-40B4-BE49-F238E27FC236}">
                <a16:creationId xmlns:a16="http://schemas.microsoft.com/office/drawing/2014/main" id="{FFF5E928-83E0-4838-8F31-BA7FEBF438F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4788" y="3076575"/>
          <a:ext cx="14208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Object 1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3076575"/>
                        <a:ext cx="142081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9">
            <a:extLst>
              <a:ext uri="{FF2B5EF4-FFF2-40B4-BE49-F238E27FC236}">
                <a16:creationId xmlns:a16="http://schemas.microsoft.com/office/drawing/2014/main" id="{DC1E232C-F05E-4B8B-998D-4D3218DEF760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0663" y="2270125"/>
          <a:ext cx="12271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Object 1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270125"/>
                        <a:ext cx="12271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54">
            <a:extLst>
              <a:ext uri="{FF2B5EF4-FFF2-40B4-BE49-F238E27FC236}">
                <a16:creationId xmlns:a16="http://schemas.microsoft.com/office/drawing/2014/main" id="{46D57871-D070-43BB-A94D-635040A213FB}"/>
              </a:ext>
            </a:extLst>
          </p:cNvPr>
          <p:cNvSpPr>
            <a:spLocks/>
          </p:cNvSpPr>
          <p:nvPr/>
        </p:nvSpPr>
        <p:spPr bwMode="auto">
          <a:xfrm>
            <a:off x="1785938" y="237807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0" name="Text Box 155">
            <a:extLst>
              <a:ext uri="{FF2B5EF4-FFF2-40B4-BE49-F238E27FC236}">
                <a16:creationId xmlns:a16="http://schemas.microsoft.com/office/drawing/2014/main" id="{4ADF056A-FC06-42DF-BE97-226B04A6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2759075"/>
            <a:ext cx="40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</a:t>
            </a:r>
            <a:endParaRPr lang="en-US" altLang="en-US"/>
          </a:p>
        </p:txBody>
      </p:sp>
      <p:grpSp>
        <p:nvGrpSpPr>
          <p:cNvPr id="2" name="Group 97">
            <a:extLst>
              <a:ext uri="{FF2B5EF4-FFF2-40B4-BE49-F238E27FC236}">
                <a16:creationId xmlns:a16="http://schemas.microsoft.com/office/drawing/2014/main" id="{8B871B88-CF86-4928-9222-BB5D338BB9A5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5618163"/>
            <a:ext cx="2227263" cy="782637"/>
            <a:chOff x="187036" y="4684222"/>
            <a:chExt cx="2227678" cy="782637"/>
          </a:xfrm>
        </p:grpSpPr>
        <p:graphicFrame>
          <p:nvGraphicFramePr>
            <p:cNvPr id="4102" name="Object 153">
              <a:extLst>
                <a:ext uri="{FF2B5EF4-FFF2-40B4-BE49-F238E27FC236}">
                  <a16:creationId xmlns:a16="http://schemas.microsoft.com/office/drawing/2014/main" id="{2D2231A9-4373-4CEE-923A-11576B89FB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550" y="4684222"/>
            <a:ext cx="1748164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76240" imgH="393480" progId="Equation.DSMT4">
                    <p:embed/>
                  </p:oleObj>
                </mc:Choice>
                <mc:Fallback>
                  <p:oleObj name="Equation" r:id="rId7" imgW="876240" imgH="393480" progId="Equation.DSMT4">
                    <p:embed/>
                    <p:pic>
                      <p:nvPicPr>
                        <p:cNvPr id="0" name="Object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50" y="4684222"/>
                          <a:ext cx="1748164" cy="78263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B1E3E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" name="Text Box 156">
              <a:extLst>
                <a:ext uri="{FF2B5EF4-FFF2-40B4-BE49-F238E27FC236}">
                  <a16:creationId xmlns:a16="http://schemas.microsoft.com/office/drawing/2014/main" id="{B0DA70D5-4738-4780-8AE4-82E804F8A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36" y="4846147"/>
              <a:ext cx="406476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ym typeface="Symbol" panose="05050102010706020507" pitchFamily="18" charset="2"/>
                </a:rPr>
                <a:t></a:t>
              </a:r>
              <a:endParaRPr lang="en-US" altLang="en-US"/>
            </a:p>
          </p:txBody>
        </p:sp>
      </p:grpSp>
      <p:grpSp>
        <p:nvGrpSpPr>
          <p:cNvPr id="3" name="Group 89">
            <a:extLst>
              <a:ext uri="{FF2B5EF4-FFF2-40B4-BE49-F238E27FC236}">
                <a16:creationId xmlns:a16="http://schemas.microsoft.com/office/drawing/2014/main" id="{002CD4FC-4127-44B7-AB38-8BA2F21A459C}"/>
              </a:ext>
            </a:extLst>
          </p:cNvPr>
          <p:cNvGrpSpPr>
            <a:grpSpLocks/>
          </p:cNvGrpSpPr>
          <p:nvPr/>
        </p:nvGrpSpPr>
        <p:grpSpPr bwMode="auto">
          <a:xfrm>
            <a:off x="0" y="4013200"/>
            <a:ext cx="2209800" cy="863600"/>
            <a:chOff x="76200" y="3687763"/>
            <a:chExt cx="2209800" cy="833437"/>
          </a:xfrm>
        </p:grpSpPr>
        <p:graphicFrame>
          <p:nvGraphicFramePr>
            <p:cNvPr id="4101" name="Object 174">
              <a:extLst>
                <a:ext uri="{FF2B5EF4-FFF2-40B4-BE49-F238E27FC236}">
                  <a16:creationId xmlns:a16="http://schemas.microsoft.com/office/drawing/2014/main" id="{1F6479CB-C824-443C-8C86-B0BCA9BEEF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3363" y="3687763"/>
            <a:ext cx="205263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028520" imgH="419040" progId="Equation.DSMT4">
                    <p:embed/>
                  </p:oleObj>
                </mc:Choice>
                <mc:Fallback>
                  <p:oleObj name="Equation" r:id="rId9" imgW="1028520" imgH="419040" progId="Equation.DSMT4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363" y="3687763"/>
                          <a:ext cx="2052637" cy="8334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" name="TextBox 88">
              <a:extLst>
                <a:ext uri="{FF2B5EF4-FFF2-40B4-BE49-F238E27FC236}">
                  <a16:creationId xmlns:a16="http://schemas.microsoft.com/office/drawing/2014/main" id="{2330F648-24FF-4744-B1E6-72AEA0F71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97654"/>
              <a:ext cx="501650" cy="35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     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185D295-D13F-41DC-B7C7-381A50B0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29188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en-US" b="1">
                <a:solidFill>
                  <a:srgbClr val="0070C0"/>
                </a:solidFill>
              </a:rPr>
              <a:t>k: Số phóng đại cho bởi kính lúp</a:t>
            </a:r>
          </a:p>
          <a:p>
            <a:pPr eaLnBrk="1" hangingPunct="1"/>
            <a:endParaRPr lang="en-US" altLang="en-US" b="1">
              <a:solidFill>
                <a:srgbClr val="0070C0"/>
              </a:solidFill>
            </a:endParaRPr>
          </a:p>
        </p:txBody>
      </p:sp>
      <p:graphicFrame>
        <p:nvGraphicFramePr>
          <p:cNvPr id="99" name="Object 98">
            <a:extLst>
              <a:ext uri="{FF2B5EF4-FFF2-40B4-BE49-F238E27FC236}">
                <a16:creationId xmlns:a16="http://schemas.microsoft.com/office/drawing/2014/main" id="{4D1DD63E-CF91-4BC1-A463-B6DF46CCA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2576513"/>
          <a:ext cx="24241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431640" progId="Equation.DSMT4">
                  <p:embed/>
                </p:oleObj>
              </mc:Choice>
              <mc:Fallback>
                <p:oleObj name="Equation" r:id="rId11" imgW="1257120" imgH="4316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576513"/>
                        <a:ext cx="24241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3">
            <a:extLst>
              <a:ext uri="{FF2B5EF4-FFF2-40B4-BE49-F238E27FC236}">
                <a16:creationId xmlns:a16="http://schemas.microsoft.com/office/drawing/2014/main" id="{1E9F3E16-D68C-474C-86BF-672BD47AC63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479800"/>
            <a:ext cx="6243638" cy="2362200"/>
            <a:chOff x="72" y="2070"/>
            <a:chExt cx="5706" cy="2123"/>
          </a:xfrm>
        </p:grpSpPr>
        <p:sp>
          <p:nvSpPr>
            <p:cNvPr id="4116" name="Line 4">
              <a:extLst>
                <a:ext uri="{FF2B5EF4-FFF2-40B4-BE49-F238E27FC236}">
                  <a16:creationId xmlns:a16="http://schemas.microsoft.com/office/drawing/2014/main" id="{4AFEA48B-9A24-42ED-A0B3-CC2DBDF63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" y="3156"/>
              <a:ext cx="5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Oval 5">
              <a:extLst>
                <a:ext uri="{FF2B5EF4-FFF2-40B4-BE49-F238E27FC236}">
                  <a16:creationId xmlns:a16="http://schemas.microsoft.com/office/drawing/2014/main" id="{8F375AB7-6943-481F-A731-1F641CB9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25"/>
              <a:ext cx="60" cy="60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4118" name="Text Box 6">
              <a:extLst>
                <a:ext uri="{FF2B5EF4-FFF2-40B4-BE49-F238E27FC236}">
                  <a16:creationId xmlns:a16="http://schemas.microsoft.com/office/drawing/2014/main" id="{CB0311A5-0203-40FF-A964-1D25CB95F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" y="3139"/>
              <a:ext cx="42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VNI-Helve" pitchFamily="2" charset="0"/>
                </a:rPr>
                <a:t>F’</a:t>
              </a:r>
            </a:p>
          </p:txBody>
        </p:sp>
        <p:grpSp>
          <p:nvGrpSpPr>
            <p:cNvPr id="4119" name="Group 7">
              <a:extLst>
                <a:ext uri="{FF2B5EF4-FFF2-40B4-BE49-F238E27FC236}">
                  <a16:creationId xmlns:a16="http://schemas.microsoft.com/office/drawing/2014/main" id="{A12B714A-B2F3-42C5-931A-1025FCBEF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070"/>
              <a:ext cx="450" cy="1385"/>
              <a:chOff x="1536" y="2070"/>
              <a:chExt cx="450" cy="1385"/>
            </a:xfrm>
          </p:grpSpPr>
          <p:sp>
            <p:nvSpPr>
              <p:cNvPr id="4172" name="Line 8">
                <a:extLst>
                  <a:ext uri="{FF2B5EF4-FFF2-40B4-BE49-F238E27FC236}">
                    <a16:creationId xmlns:a16="http://schemas.microsoft.com/office/drawing/2014/main" id="{E0807134-8CEB-4023-8246-DA3A433E3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2237"/>
                <a:ext cx="0" cy="91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Text Box 9">
                <a:extLst>
                  <a:ext uri="{FF2B5EF4-FFF2-40B4-BE49-F238E27FC236}">
                    <a16:creationId xmlns:a16="http://schemas.microsoft.com/office/drawing/2014/main" id="{14F25BFD-E431-4988-B73B-618A911AD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070"/>
                <a:ext cx="3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FF"/>
                    </a:solidFill>
                  </a:rPr>
                  <a:t>B’</a:t>
                </a:r>
              </a:p>
            </p:txBody>
          </p:sp>
          <p:sp>
            <p:nvSpPr>
              <p:cNvPr id="4174" name="Text Box 10">
                <a:extLst>
                  <a:ext uri="{FF2B5EF4-FFF2-40B4-BE49-F238E27FC236}">
                    <a16:creationId xmlns:a16="http://schemas.microsoft.com/office/drawing/2014/main" id="{9748348E-5C93-460E-9522-81FFAC28B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" y="3126"/>
                <a:ext cx="36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FF"/>
                    </a:solidFill>
                    <a:latin typeface="VNI-Helve" pitchFamily="2" charset="0"/>
                  </a:rPr>
                  <a:t>A’</a:t>
                </a:r>
              </a:p>
            </p:txBody>
          </p:sp>
        </p:grpSp>
        <p:grpSp>
          <p:nvGrpSpPr>
            <p:cNvPr id="4120" name="Group 11">
              <a:extLst>
                <a:ext uri="{FF2B5EF4-FFF2-40B4-BE49-F238E27FC236}">
                  <a16:creationId xmlns:a16="http://schemas.microsoft.com/office/drawing/2014/main" id="{462FC1FA-9F28-455F-910D-5A5B0883F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0" y="2717"/>
              <a:ext cx="876" cy="876"/>
              <a:chOff x="2592" y="576"/>
              <a:chExt cx="1344" cy="1344"/>
            </a:xfrm>
          </p:grpSpPr>
          <p:sp>
            <p:nvSpPr>
              <p:cNvPr id="4170" name="AutoShape 12">
                <a:extLst>
                  <a:ext uri="{FF2B5EF4-FFF2-40B4-BE49-F238E27FC236}">
                    <a16:creationId xmlns:a16="http://schemas.microsoft.com/office/drawing/2014/main" id="{F58FDFD9-2ADF-4183-835D-78D8CCB8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92" y="576"/>
                <a:ext cx="1344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52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684" y="17019"/>
                    </a:moveTo>
                    <a:cubicBezTo>
                      <a:pt x="1316" y="15234"/>
                      <a:pt x="575" y="13048"/>
                      <a:pt x="575" y="10800"/>
                    </a:cubicBezTo>
                    <a:cubicBezTo>
                      <a:pt x="575" y="5152"/>
                      <a:pt x="5152" y="575"/>
                      <a:pt x="10800" y="575"/>
                    </a:cubicBezTo>
                    <a:cubicBezTo>
                      <a:pt x="16447" y="575"/>
                      <a:pt x="21025" y="5152"/>
                      <a:pt x="21025" y="10800"/>
                    </a:cubicBezTo>
                    <a:cubicBezTo>
                      <a:pt x="21025" y="13048"/>
                      <a:pt x="20283" y="15234"/>
                      <a:pt x="18915" y="17019"/>
                    </a:cubicBezTo>
                    <a:lnTo>
                      <a:pt x="19372" y="17369"/>
                    </a:lnTo>
                    <a:cubicBezTo>
                      <a:pt x="20816" y="15484"/>
                      <a:pt x="21600" y="13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175"/>
                      <a:pt x="783" y="15484"/>
                      <a:pt x="2227" y="17369"/>
                    </a:cubicBez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71" name="Line 13">
                <a:extLst>
                  <a:ext uri="{FF2B5EF4-FFF2-40B4-BE49-F238E27FC236}">
                    <a16:creationId xmlns:a16="http://schemas.microsoft.com/office/drawing/2014/main" id="{73296C9A-CB40-41DB-A0E9-08FD4DECB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624"/>
                <a:ext cx="0" cy="1248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1" name="Oval 14">
              <a:extLst>
                <a:ext uri="{FF2B5EF4-FFF2-40B4-BE49-F238E27FC236}">
                  <a16:creationId xmlns:a16="http://schemas.microsoft.com/office/drawing/2014/main" id="{15E8FE50-C069-42BF-AC2A-4728EBDA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25"/>
              <a:ext cx="60" cy="60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4122" name="Oval 15">
              <a:extLst>
                <a:ext uri="{FF2B5EF4-FFF2-40B4-BE49-F238E27FC236}">
                  <a16:creationId xmlns:a16="http://schemas.microsoft.com/office/drawing/2014/main" id="{11E13416-FD6A-4479-97CD-B289FC5AF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3125"/>
              <a:ext cx="60" cy="60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4123" name="Text Box 16">
              <a:extLst>
                <a:ext uri="{FF2B5EF4-FFF2-40B4-BE49-F238E27FC236}">
                  <a16:creationId xmlns:a16="http://schemas.microsoft.com/office/drawing/2014/main" id="{122270CC-EB6C-43DC-88F8-5AE8614E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139"/>
              <a:ext cx="346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VNI-Helve" pitchFamily="2" charset="0"/>
                </a:rPr>
                <a:t>F</a:t>
              </a:r>
            </a:p>
          </p:txBody>
        </p:sp>
        <p:grpSp>
          <p:nvGrpSpPr>
            <p:cNvPr id="4124" name="Group 17">
              <a:extLst>
                <a:ext uri="{FF2B5EF4-FFF2-40B4-BE49-F238E27FC236}">
                  <a16:creationId xmlns:a16="http://schemas.microsoft.com/office/drawing/2014/main" id="{66388EAB-8D22-426B-AED0-B5033C05B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4" y="2496"/>
              <a:ext cx="328" cy="958"/>
              <a:chOff x="2304" y="2496"/>
              <a:chExt cx="328" cy="958"/>
            </a:xfrm>
          </p:grpSpPr>
          <p:sp>
            <p:nvSpPr>
              <p:cNvPr id="4167" name="Line 18">
                <a:extLst>
                  <a:ext uri="{FF2B5EF4-FFF2-40B4-BE49-F238E27FC236}">
                    <a16:creationId xmlns:a16="http://schemas.microsoft.com/office/drawing/2014/main" id="{8EE69874-493A-41E8-9ED1-C60DE785B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" y="2765"/>
                <a:ext cx="0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Text Box 19">
                <a:extLst>
                  <a:ext uri="{FF2B5EF4-FFF2-40B4-BE49-F238E27FC236}">
                    <a16:creationId xmlns:a16="http://schemas.microsoft.com/office/drawing/2014/main" id="{0751357F-D2D9-475D-B757-155699312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" y="3124"/>
                <a:ext cx="3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FF"/>
                    </a:solidFill>
                    <a:latin typeface="VNI-Helve" pitchFamily="2" charset="0"/>
                  </a:rPr>
                  <a:t>A</a:t>
                </a:r>
              </a:p>
            </p:txBody>
          </p:sp>
          <p:sp>
            <p:nvSpPr>
              <p:cNvPr id="4169" name="Text Box 20">
                <a:extLst>
                  <a:ext uri="{FF2B5EF4-FFF2-40B4-BE49-F238E27FC236}">
                    <a16:creationId xmlns:a16="http://schemas.microsoft.com/office/drawing/2014/main" id="{3E9F35E2-9D4D-4D58-AC0E-FFCDD6D29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496"/>
                <a:ext cx="3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FF"/>
                    </a:solidFill>
                    <a:latin typeface="VNI-Helve" pitchFamily="2" charset="0"/>
                  </a:rPr>
                  <a:t>B</a:t>
                </a:r>
              </a:p>
            </p:txBody>
          </p:sp>
        </p:grpSp>
        <p:grpSp>
          <p:nvGrpSpPr>
            <p:cNvPr id="4125" name="Group 21">
              <a:extLst>
                <a:ext uri="{FF2B5EF4-FFF2-40B4-BE49-F238E27FC236}">
                  <a16:creationId xmlns:a16="http://schemas.microsoft.com/office/drawing/2014/main" id="{A6BD4BE8-00C8-487E-A3CF-79CD04602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5" y="2230"/>
              <a:ext cx="1293" cy="546"/>
              <a:chOff x="1875" y="2230"/>
              <a:chExt cx="1293" cy="546"/>
            </a:xfrm>
          </p:grpSpPr>
          <p:sp>
            <p:nvSpPr>
              <p:cNvPr id="4165" name="Line 22">
                <a:extLst>
                  <a:ext uri="{FF2B5EF4-FFF2-40B4-BE49-F238E27FC236}">
                    <a16:creationId xmlns:a16="http://schemas.microsoft.com/office/drawing/2014/main" id="{9EF0BD11-97C0-4938-A67A-AE33CE832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2236"/>
                <a:ext cx="1292" cy="53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Line 23">
                <a:extLst>
                  <a:ext uri="{FF2B5EF4-FFF2-40B4-BE49-F238E27FC236}">
                    <a16:creationId xmlns:a16="http://schemas.microsoft.com/office/drawing/2014/main" id="{4A5490DB-AEFD-4E97-B368-36B7FAD82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2230"/>
                <a:ext cx="759" cy="54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6" name="Oval 24">
              <a:extLst>
                <a:ext uri="{FF2B5EF4-FFF2-40B4-BE49-F238E27FC236}">
                  <a16:creationId xmlns:a16="http://schemas.microsoft.com/office/drawing/2014/main" id="{ACA28DD0-2A7B-4906-A706-533F7DE6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3125"/>
              <a:ext cx="60" cy="6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4127" name="Text Box 25">
              <a:extLst>
                <a:ext uri="{FF2B5EF4-FFF2-40B4-BE49-F238E27FC236}">
                  <a16:creationId xmlns:a16="http://schemas.microsoft.com/office/drawing/2014/main" id="{ED4A2A6F-EDCF-46DB-A6EA-97FB9C59E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769"/>
              <a:ext cx="503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C</a:t>
              </a:r>
              <a:r>
                <a:rPr lang="en-US" altLang="en-US" sz="2400" b="1" baseline="-25000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4128" name="Group 26">
              <a:extLst>
                <a:ext uri="{FF2B5EF4-FFF2-40B4-BE49-F238E27FC236}">
                  <a16:creationId xmlns:a16="http://schemas.microsoft.com/office/drawing/2014/main" id="{17BE2677-9608-4260-873D-5FDD35E0E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" y="2739"/>
              <a:ext cx="614" cy="446"/>
              <a:chOff x="252" y="2739"/>
              <a:chExt cx="614" cy="446"/>
            </a:xfrm>
          </p:grpSpPr>
          <p:sp>
            <p:nvSpPr>
              <p:cNvPr id="4163" name="Oval 27">
                <a:extLst>
                  <a:ext uri="{FF2B5EF4-FFF2-40B4-BE49-F238E27FC236}">
                    <a16:creationId xmlns:a16="http://schemas.microsoft.com/office/drawing/2014/main" id="{B25B1ED0-9966-4E8B-9B32-7BF7C42D6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3125"/>
                <a:ext cx="60" cy="6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64" name="Text Box 28">
                <a:extLst>
                  <a:ext uri="{FF2B5EF4-FFF2-40B4-BE49-F238E27FC236}">
                    <a16:creationId xmlns:a16="http://schemas.microsoft.com/office/drawing/2014/main" id="{57DF73F5-4C1F-4906-8187-24E22416F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" y="2739"/>
                <a:ext cx="494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0000FF"/>
                    </a:solidFill>
                  </a:rPr>
                  <a:t>C</a:t>
                </a:r>
                <a:r>
                  <a:rPr lang="en-US" altLang="en-US" sz="2400" b="1" baseline="-25000">
                    <a:solidFill>
                      <a:srgbClr val="0000FF"/>
                    </a:solidFill>
                  </a:rPr>
                  <a:t>V</a:t>
                </a:r>
              </a:p>
            </p:txBody>
          </p:sp>
        </p:grpSp>
        <p:sp>
          <p:nvSpPr>
            <p:cNvPr id="4129" name="Line 29">
              <a:extLst>
                <a:ext uri="{FF2B5EF4-FFF2-40B4-BE49-F238E27FC236}">
                  <a16:creationId xmlns:a16="http://schemas.microsoft.com/office/drawing/2014/main" id="{255DD89C-63E3-4C5C-B387-C845B3A86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2234"/>
              <a:ext cx="1300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0" name="Group 30">
              <a:extLst>
                <a:ext uri="{FF2B5EF4-FFF2-40B4-BE49-F238E27FC236}">
                  <a16:creationId xmlns:a16="http://schemas.microsoft.com/office/drawing/2014/main" id="{70E761B4-E6E3-499F-8C41-31A7D82D3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6" y="2979"/>
              <a:ext cx="382" cy="532"/>
              <a:chOff x="5396" y="2979"/>
              <a:chExt cx="382" cy="532"/>
            </a:xfrm>
          </p:grpSpPr>
          <p:sp>
            <p:nvSpPr>
              <p:cNvPr id="4160" name="Freeform 31">
                <a:extLst>
                  <a:ext uri="{FF2B5EF4-FFF2-40B4-BE49-F238E27FC236}">
                    <a16:creationId xmlns:a16="http://schemas.microsoft.com/office/drawing/2014/main" id="{08CBE7F9-ABB9-40D8-BF3A-475ACBD1B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" y="3157"/>
                <a:ext cx="26" cy="155"/>
              </a:xfrm>
              <a:custGeom>
                <a:avLst/>
                <a:gdLst>
                  <a:gd name="T0" fmla="*/ 26 w 26"/>
                  <a:gd name="T1" fmla="*/ 0 h 155"/>
                  <a:gd name="T2" fmla="*/ 26 w 26"/>
                  <a:gd name="T3" fmla="*/ 35 h 155"/>
                  <a:gd name="T4" fmla="*/ 19 w 26"/>
                  <a:gd name="T5" fmla="*/ 73 h 155"/>
                  <a:gd name="T6" fmla="*/ 8 w 26"/>
                  <a:gd name="T7" fmla="*/ 111 h 155"/>
                  <a:gd name="T8" fmla="*/ 0 w 26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6" y="0"/>
                    </a:moveTo>
                    <a:lnTo>
                      <a:pt x="26" y="35"/>
                    </a:lnTo>
                    <a:lnTo>
                      <a:pt x="19" y="73"/>
                    </a:lnTo>
                    <a:lnTo>
                      <a:pt x="8" y="111"/>
                    </a:lnTo>
                    <a:lnTo>
                      <a:pt x="0" y="15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61" name="Text Box 32">
                <a:extLst>
                  <a:ext uri="{FF2B5EF4-FFF2-40B4-BE49-F238E27FC236}">
                    <a16:creationId xmlns:a16="http://schemas.microsoft.com/office/drawing/2014/main" id="{A1F05642-5EFD-4D99-9DE4-F7D260AA2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" y="2979"/>
                <a:ext cx="33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FF"/>
                    </a:solidFill>
                    <a:latin typeface="VNI-Helve" pitchFamily="2" charset="0"/>
                  </a:rPr>
                  <a:t>A’’</a:t>
                </a:r>
              </a:p>
            </p:txBody>
          </p:sp>
          <p:sp>
            <p:nvSpPr>
              <p:cNvPr id="4162" name="Text Box 33">
                <a:extLst>
                  <a:ext uri="{FF2B5EF4-FFF2-40B4-BE49-F238E27FC236}">
                    <a16:creationId xmlns:a16="http://schemas.microsoft.com/office/drawing/2014/main" id="{AA5BCCE1-988B-4F86-9470-CDD7AE279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6" y="3264"/>
                <a:ext cx="33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FF"/>
                    </a:solidFill>
                    <a:latin typeface="VNI-Helve" pitchFamily="2" charset="0"/>
                  </a:rPr>
                  <a:t>B’’</a:t>
                </a:r>
              </a:p>
            </p:txBody>
          </p:sp>
        </p:grpSp>
        <p:grpSp>
          <p:nvGrpSpPr>
            <p:cNvPr id="4131" name="Group 34">
              <a:extLst>
                <a:ext uri="{FF2B5EF4-FFF2-40B4-BE49-F238E27FC236}">
                  <a16:creationId xmlns:a16="http://schemas.microsoft.com/office/drawing/2014/main" id="{6BDD387A-02E8-4817-BC4D-4CDCA2769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0" y="2832"/>
              <a:ext cx="784" cy="411"/>
              <a:chOff x="4330" y="2832"/>
              <a:chExt cx="784" cy="411"/>
            </a:xfrm>
          </p:grpSpPr>
          <p:sp>
            <p:nvSpPr>
              <p:cNvPr id="4158" name="Freeform 35">
                <a:extLst>
                  <a:ext uri="{FF2B5EF4-FFF2-40B4-BE49-F238E27FC236}">
                    <a16:creationId xmlns:a16="http://schemas.microsoft.com/office/drawing/2014/main" id="{446B428B-F70F-431F-B804-EF76C3908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017"/>
                <a:ext cx="506" cy="139"/>
              </a:xfrm>
              <a:custGeom>
                <a:avLst/>
                <a:gdLst>
                  <a:gd name="T0" fmla="*/ 14 w 506"/>
                  <a:gd name="T1" fmla="*/ 139 h 139"/>
                  <a:gd name="T2" fmla="*/ 0 w 506"/>
                  <a:gd name="T3" fmla="*/ 88 h 139"/>
                  <a:gd name="T4" fmla="*/ 2 w 506"/>
                  <a:gd name="T5" fmla="*/ 42 h 139"/>
                  <a:gd name="T6" fmla="*/ 17 w 506"/>
                  <a:gd name="T7" fmla="*/ 0 h 139"/>
                  <a:gd name="T8" fmla="*/ 506 w 506"/>
                  <a:gd name="T9" fmla="*/ 132 h 139"/>
                  <a:gd name="T10" fmla="*/ 14 w 506"/>
                  <a:gd name="T11" fmla="*/ 139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6"/>
                  <a:gd name="T19" fmla="*/ 0 h 139"/>
                  <a:gd name="T20" fmla="*/ 506 w 506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6" h="139">
                    <a:moveTo>
                      <a:pt x="14" y="139"/>
                    </a:moveTo>
                    <a:lnTo>
                      <a:pt x="0" y="88"/>
                    </a:lnTo>
                    <a:lnTo>
                      <a:pt x="2" y="42"/>
                    </a:lnTo>
                    <a:lnTo>
                      <a:pt x="17" y="0"/>
                    </a:lnTo>
                    <a:lnTo>
                      <a:pt x="506" y="132"/>
                    </a:lnTo>
                    <a:lnTo>
                      <a:pt x="14" y="1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59" name="Text Box 36">
                <a:extLst>
                  <a:ext uri="{FF2B5EF4-FFF2-40B4-BE49-F238E27FC236}">
                    <a16:creationId xmlns:a16="http://schemas.microsoft.com/office/drawing/2014/main" id="{12C71AE7-9242-4FEB-A0BA-142738F99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0" y="2832"/>
                <a:ext cx="344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00FF"/>
                    </a:solidFill>
                    <a:latin typeface="VNI-Helve" pitchFamily="2" charset="0"/>
                    <a:sym typeface="Symbol" panose="05050102010706020507" pitchFamily="18" charset="2"/>
                  </a:rPr>
                  <a:t></a:t>
                </a:r>
              </a:p>
            </p:txBody>
          </p:sp>
        </p:grpSp>
        <p:sp>
          <p:nvSpPr>
            <p:cNvPr id="4132" name="Text Box 37">
              <a:extLst>
                <a:ext uri="{FF2B5EF4-FFF2-40B4-BE49-F238E27FC236}">
                  <a16:creationId xmlns:a16="http://schemas.microsoft.com/office/drawing/2014/main" id="{8AAA048C-3352-419F-820C-9120940E5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132"/>
              <a:ext cx="519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VNI-Helve" pitchFamily="2" charset="0"/>
                </a:rPr>
                <a:t>O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VNI-Helve" pitchFamily="2" charset="0"/>
                </a:rPr>
                <a:t>K</a:t>
              </a:r>
            </a:p>
          </p:txBody>
        </p:sp>
        <p:sp>
          <p:nvSpPr>
            <p:cNvPr id="4133" name="Text Box 38">
              <a:extLst>
                <a:ext uri="{FF2B5EF4-FFF2-40B4-BE49-F238E27FC236}">
                  <a16:creationId xmlns:a16="http://schemas.microsoft.com/office/drawing/2014/main" id="{65614B1C-E84A-4E14-83E1-565C32689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132"/>
              <a:ext cx="379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VNI-Helve" pitchFamily="2" charset="0"/>
                </a:rPr>
                <a:t>O</a:t>
              </a:r>
              <a:endParaRPr lang="en-US" altLang="en-US" sz="2400" b="1" baseline="-25000">
                <a:solidFill>
                  <a:srgbClr val="0000FF"/>
                </a:solidFill>
                <a:latin typeface="VNI-Helve" pitchFamily="2" charset="0"/>
              </a:endParaRPr>
            </a:p>
          </p:txBody>
        </p:sp>
        <p:grpSp>
          <p:nvGrpSpPr>
            <p:cNvPr id="4134" name="Group 39">
              <a:extLst>
                <a:ext uri="{FF2B5EF4-FFF2-40B4-BE49-F238E27FC236}">
                  <a16:creationId xmlns:a16="http://schemas.microsoft.com/office/drawing/2014/main" id="{A870221C-5DFB-48CB-8C0C-05C35886E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2" y="2772"/>
              <a:ext cx="1632" cy="1174"/>
              <a:chOff x="2622" y="2772"/>
              <a:chExt cx="1632" cy="1174"/>
            </a:xfrm>
          </p:grpSpPr>
          <p:sp>
            <p:nvSpPr>
              <p:cNvPr id="4155" name="Line 40">
                <a:extLst>
                  <a:ext uri="{FF2B5EF4-FFF2-40B4-BE49-F238E27FC236}">
                    <a16:creationId xmlns:a16="http://schemas.microsoft.com/office/drawing/2014/main" id="{106D8906-E7D7-4746-ADF7-997C012BE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772"/>
                <a:ext cx="1632" cy="1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AutoShape 41">
                <a:extLst>
                  <a:ext uri="{FF2B5EF4-FFF2-40B4-BE49-F238E27FC236}">
                    <a16:creationId xmlns:a16="http://schemas.microsoft.com/office/drawing/2014/main" id="{A5B7DF5F-8EB8-43C8-93F7-BF184FD63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55333">
                <a:off x="2874" y="2928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57" name="AutoShape 42">
                <a:extLst>
                  <a:ext uri="{FF2B5EF4-FFF2-40B4-BE49-F238E27FC236}">
                    <a16:creationId xmlns:a16="http://schemas.microsoft.com/office/drawing/2014/main" id="{C1754780-630F-4F91-BDE4-A06F1454D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55333">
                <a:off x="3768" y="3570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</p:grpSp>
        <p:grpSp>
          <p:nvGrpSpPr>
            <p:cNvPr id="4135" name="Group 43">
              <a:extLst>
                <a:ext uri="{FF2B5EF4-FFF2-40B4-BE49-F238E27FC236}">
                  <a16:creationId xmlns:a16="http://schemas.microsoft.com/office/drawing/2014/main" id="{13703D83-B0F0-4434-9418-87D620F05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8" y="2749"/>
              <a:ext cx="546" cy="48"/>
              <a:chOff x="2628" y="2749"/>
              <a:chExt cx="546" cy="48"/>
            </a:xfrm>
          </p:grpSpPr>
          <p:sp>
            <p:nvSpPr>
              <p:cNvPr id="4151" name="Line 44">
                <a:extLst>
                  <a:ext uri="{FF2B5EF4-FFF2-40B4-BE49-F238E27FC236}">
                    <a16:creationId xmlns:a16="http://schemas.microsoft.com/office/drawing/2014/main" id="{789BDAFC-A819-4B64-8D0A-5AD83B9F5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2772"/>
                <a:ext cx="54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2" name="Group 45">
                <a:extLst>
                  <a:ext uri="{FF2B5EF4-FFF2-40B4-BE49-F238E27FC236}">
                    <a16:creationId xmlns:a16="http://schemas.microsoft.com/office/drawing/2014/main" id="{02580A0B-A3BB-444B-AD45-5EDADA21C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806" y="2749"/>
                <a:ext cx="172" cy="48"/>
                <a:chOff x="2806" y="2747"/>
                <a:chExt cx="172" cy="53"/>
              </a:xfrm>
            </p:grpSpPr>
            <p:sp>
              <p:nvSpPr>
                <p:cNvPr id="4153" name="AutoShape 46">
                  <a:extLst>
                    <a:ext uri="{FF2B5EF4-FFF2-40B4-BE49-F238E27FC236}">
                      <a16:creationId xmlns:a16="http://schemas.microsoft.com/office/drawing/2014/main" id="{764CAA2A-EB16-4F15-8532-5E4EF2395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23" y="2730"/>
                  <a:ext cx="53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66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4154" name="AutoShape 47">
                  <a:extLst>
                    <a:ext uri="{FF2B5EF4-FFF2-40B4-BE49-F238E27FC236}">
                      <a16:creationId xmlns:a16="http://schemas.microsoft.com/office/drawing/2014/main" id="{F0BAE11F-9DE4-4DCE-A6CA-0991ECC14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07" y="2730"/>
                  <a:ext cx="53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66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</p:grpSp>
        </p:grpSp>
        <p:grpSp>
          <p:nvGrpSpPr>
            <p:cNvPr id="4136" name="Group 48">
              <a:extLst>
                <a:ext uri="{FF2B5EF4-FFF2-40B4-BE49-F238E27FC236}">
                  <a16:creationId xmlns:a16="http://schemas.microsoft.com/office/drawing/2014/main" id="{36A67857-9391-4507-8620-D56C6BD82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2" y="2766"/>
              <a:ext cx="1620" cy="665"/>
              <a:chOff x="3162" y="2766"/>
              <a:chExt cx="1620" cy="665"/>
            </a:xfrm>
          </p:grpSpPr>
          <p:sp>
            <p:nvSpPr>
              <p:cNvPr id="4148" name="Line 49">
                <a:extLst>
                  <a:ext uri="{FF2B5EF4-FFF2-40B4-BE49-F238E27FC236}">
                    <a16:creationId xmlns:a16="http://schemas.microsoft.com/office/drawing/2014/main" id="{3AA6F8A0-BE95-4AFA-9A36-12CA7F2DD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2766"/>
                <a:ext cx="1620" cy="66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AutoShape 50">
                <a:extLst>
                  <a:ext uri="{FF2B5EF4-FFF2-40B4-BE49-F238E27FC236}">
                    <a16:creationId xmlns:a16="http://schemas.microsoft.com/office/drawing/2014/main" id="{8D618229-0378-425C-9665-076D52D57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763331">
                <a:off x="3600" y="2913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50" name="AutoShape 51">
                <a:extLst>
                  <a:ext uri="{FF2B5EF4-FFF2-40B4-BE49-F238E27FC236}">
                    <a16:creationId xmlns:a16="http://schemas.microsoft.com/office/drawing/2014/main" id="{37313FA6-9F75-4640-8C5E-71CD98F54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763331">
                <a:off x="3681" y="2946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</p:grpSp>
        <p:grpSp>
          <p:nvGrpSpPr>
            <p:cNvPr id="4137" name="Group 52">
              <a:extLst>
                <a:ext uri="{FF2B5EF4-FFF2-40B4-BE49-F238E27FC236}">
                  <a16:creationId xmlns:a16="http://schemas.microsoft.com/office/drawing/2014/main" id="{D1FF62C3-1C51-4BC2-9E80-4BA8520EE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605"/>
              <a:ext cx="2520" cy="719"/>
              <a:chOff x="3168" y="2605"/>
              <a:chExt cx="2520" cy="719"/>
            </a:xfrm>
          </p:grpSpPr>
          <p:sp>
            <p:nvSpPr>
              <p:cNvPr id="4144" name="Line 53">
                <a:extLst>
                  <a:ext uri="{FF2B5EF4-FFF2-40B4-BE49-F238E27FC236}">
                    <a16:creationId xmlns:a16="http://schemas.microsoft.com/office/drawing/2014/main" id="{9449D272-0EBB-4E91-981A-D6CB68961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2605"/>
                <a:ext cx="2520" cy="71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AutoShape 54">
                <a:extLst>
                  <a:ext uri="{FF2B5EF4-FFF2-40B4-BE49-F238E27FC236}">
                    <a16:creationId xmlns:a16="http://schemas.microsoft.com/office/drawing/2014/main" id="{39D2566D-77DF-4F7F-8B62-C91903A4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56239">
                <a:off x="3786" y="2745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46" name="AutoShape 55">
                <a:extLst>
                  <a:ext uri="{FF2B5EF4-FFF2-40B4-BE49-F238E27FC236}">
                    <a16:creationId xmlns:a16="http://schemas.microsoft.com/office/drawing/2014/main" id="{20DAF962-F430-47D0-845E-C7807B423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56239">
                <a:off x="3879" y="2772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47" name="AutoShape 56">
                <a:extLst>
                  <a:ext uri="{FF2B5EF4-FFF2-40B4-BE49-F238E27FC236}">
                    <a16:creationId xmlns:a16="http://schemas.microsoft.com/office/drawing/2014/main" id="{0075800A-516F-4D48-9376-BAC38C046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56239">
                <a:off x="3975" y="2799"/>
                <a:ext cx="53" cy="8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</p:grpSp>
        <p:grpSp>
          <p:nvGrpSpPr>
            <p:cNvPr id="4138" name="Group 57">
              <a:extLst>
                <a:ext uri="{FF2B5EF4-FFF2-40B4-BE49-F238E27FC236}">
                  <a16:creationId xmlns:a16="http://schemas.microsoft.com/office/drawing/2014/main" id="{ABABB84C-612F-43E4-8BE0-F69D9ADAA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" y="2610"/>
              <a:ext cx="516" cy="162"/>
              <a:chOff x="2634" y="2610"/>
              <a:chExt cx="516" cy="162"/>
            </a:xfrm>
          </p:grpSpPr>
          <p:sp>
            <p:nvSpPr>
              <p:cNvPr id="4140" name="Line 58">
                <a:extLst>
                  <a:ext uri="{FF2B5EF4-FFF2-40B4-BE49-F238E27FC236}">
                    <a16:creationId xmlns:a16="http://schemas.microsoft.com/office/drawing/2014/main" id="{2FBF8E1B-AE50-441B-B12F-E2559A0EB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4" y="2610"/>
                <a:ext cx="516" cy="16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AutoShape 59">
                <a:extLst>
                  <a:ext uri="{FF2B5EF4-FFF2-40B4-BE49-F238E27FC236}">
                    <a16:creationId xmlns:a16="http://schemas.microsoft.com/office/drawing/2014/main" id="{8C327854-3814-4866-9300-BEBD8B80D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9981">
                <a:off x="2833" y="2681"/>
                <a:ext cx="27" cy="45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158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42" name="AutoShape 60">
                <a:extLst>
                  <a:ext uri="{FF2B5EF4-FFF2-40B4-BE49-F238E27FC236}">
                    <a16:creationId xmlns:a16="http://schemas.microsoft.com/office/drawing/2014/main" id="{6BAD6574-9F01-4149-A31D-F04FD0364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9981">
                <a:off x="2887" y="2666"/>
                <a:ext cx="27" cy="45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158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  <p:sp>
            <p:nvSpPr>
              <p:cNvPr id="4143" name="AutoShape 61">
                <a:extLst>
                  <a:ext uri="{FF2B5EF4-FFF2-40B4-BE49-F238E27FC236}">
                    <a16:creationId xmlns:a16="http://schemas.microsoft.com/office/drawing/2014/main" id="{77B9313A-1F52-4E7E-BD96-207554CC7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9981">
                <a:off x="2932" y="2651"/>
                <a:ext cx="27" cy="45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158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00"/>
              </a:p>
            </p:txBody>
          </p:sp>
        </p:grpSp>
        <p:sp>
          <p:nvSpPr>
            <p:cNvPr id="4139" name="Line 62">
              <a:extLst>
                <a:ext uri="{FF2B5EF4-FFF2-40B4-BE49-F238E27FC236}">
                  <a16:creationId xmlns:a16="http://schemas.microsoft.com/office/drawing/2014/main" id="{C196B2F2-9BAE-4A7B-BF30-1BC05B7D9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2119"/>
              <a:ext cx="0" cy="207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" name="Text Box 106">
            <a:hlinkClick r:id="rId13" action="ppaction://hlinksldjump"/>
            <a:extLst>
              <a:ext uri="{FF2B5EF4-FFF2-40B4-BE49-F238E27FC236}">
                <a16:creationId xmlns:a16="http://schemas.microsoft.com/office/drawing/2014/main" id="{250E0490-62D0-4FA5-B193-087212B5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542088"/>
            <a:ext cx="44132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UD</a:t>
            </a:r>
          </a:p>
        </p:txBody>
      </p:sp>
      <p:sp>
        <p:nvSpPr>
          <p:cNvPr id="4203" name="AutoShape 10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86E2114-B82F-4212-B682-CE6CAF72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527800"/>
            <a:ext cx="304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>
            <a:extLst>
              <a:ext uri="{FF2B5EF4-FFF2-40B4-BE49-F238E27FC236}">
                <a16:creationId xmlns:a16="http://schemas.microsoft.com/office/drawing/2014/main" id="{1211006C-9E92-40AD-98EC-A3C12BE0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u="sng"/>
              <a:t>Câu hỏi :</a:t>
            </a:r>
            <a:r>
              <a:rPr lang="en-US" altLang="en-US" sz="2400" b="1" i="1"/>
              <a:t> </a:t>
            </a:r>
            <a:r>
              <a:rPr lang="en-US" altLang="en-US" sz="2400" b="1"/>
              <a:t>Nêu điều kiện để mắt nhìn rõ một vật?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F709-131C-414F-A08A-8BB826A75C72}"/>
              </a:ext>
            </a:extLst>
          </p:cNvPr>
          <p:cNvSpPr/>
          <p:nvPr/>
        </p:nvSpPr>
        <p:spPr>
          <a:xfrm>
            <a:off x="914400" y="1371600"/>
            <a:ext cx="80772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i="1">
                <a:solidFill>
                  <a:schemeClr val="bg1"/>
                </a:solidFill>
              </a:rPr>
              <a:t>Điều kiện để mắt nhìn rõ vật:</a:t>
            </a:r>
            <a:r>
              <a:rPr lang="en-US" altLang="en-US" sz="220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  </a:t>
            </a:r>
            <a:r>
              <a:rPr lang="en-US" altLang="en-US" sz="2000">
                <a:solidFill>
                  <a:schemeClr val="bg1"/>
                </a:solidFill>
              </a:rPr>
              <a:t>+ Vật đặt trong khoảng nhìn rõ của mắt (từ C</a:t>
            </a:r>
            <a:r>
              <a:rPr lang="en-US" altLang="en-US" sz="2000" baseline="-25000">
                <a:solidFill>
                  <a:schemeClr val="bg1"/>
                </a:solidFill>
              </a:rPr>
              <a:t>C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>
                <a:solidFill>
                  <a:schemeClr val="bg1"/>
                </a:solidFill>
                <a:sym typeface="Wingdings" panose="05000000000000000000" pitchFamily="2" charset="2"/>
              </a:rPr>
              <a:t> C</a:t>
            </a:r>
            <a:r>
              <a:rPr lang="en-US" altLang="en-US" sz="2000" baseline="-25000">
                <a:solidFill>
                  <a:schemeClr val="bg1"/>
                </a:solidFill>
                <a:sym typeface="Wingdings" panose="05000000000000000000" pitchFamily="2" charset="2"/>
              </a:rPr>
              <a:t>V</a:t>
            </a:r>
            <a:r>
              <a:rPr lang="en-US" altLang="en-US" sz="2000">
                <a:solidFill>
                  <a:schemeClr val="bg1"/>
                </a:solidFill>
                <a:sym typeface="Wingdings" panose="05000000000000000000" pitchFamily="2" charset="2"/>
              </a:rPr>
              <a:t>).</a:t>
            </a:r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 + Góc trông vật phải có giá trị lớn hơn hoặc bằng năng suất phân li.</a:t>
            </a:r>
          </a:p>
          <a:p>
            <a:pPr algn="ctr" eaLnBrk="1" hangingPunct="1"/>
            <a:r>
              <a:rPr lang="en-US" altLang="en-US" sz="2200" b="1">
                <a:solidFill>
                  <a:schemeClr val="bg1"/>
                </a:solidFill>
                <a:sym typeface="Symbol" panose="05050102010706020507" pitchFamily="18" charset="2"/>
              </a:rPr>
              <a:t>  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766FE3E7-3A6C-4F59-A3DF-844C73886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953000"/>
            <a:ext cx="662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DA9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</a:rPr>
              <a:t>Năng suất phân li là góc trông nhỏ nhất 1 vật AB mà mắt còn phân biệt được hai điểm A và B.</a:t>
            </a:r>
          </a:p>
          <a:p>
            <a:pPr algn="ctr" eaLnBrk="1" hangingPunct="1"/>
            <a:r>
              <a:rPr lang="en-US" altLang="en-US" sz="2200" b="1">
                <a:solidFill>
                  <a:srgbClr val="000099"/>
                </a:solidFill>
                <a:sym typeface="Symbol" panose="05050102010706020507" pitchFamily="18" charset="2"/>
              </a:rPr>
              <a:t> = </a:t>
            </a:r>
            <a:r>
              <a:rPr lang="en-US" altLang="en-US" sz="2200" b="1" baseline="-25000">
                <a:solidFill>
                  <a:srgbClr val="000099"/>
                </a:solidFill>
                <a:sym typeface="Symbol" panose="05050102010706020507" pitchFamily="18" charset="2"/>
              </a:rPr>
              <a:t>min</a:t>
            </a:r>
            <a:r>
              <a:rPr lang="en-US" altLang="en-US" sz="2200" b="1">
                <a:solidFill>
                  <a:srgbClr val="000099"/>
                </a:solidFill>
                <a:sym typeface="Symbol" panose="05050102010706020507" pitchFamily="18" charset="2"/>
              </a:rPr>
              <a:t>  1’</a:t>
            </a:r>
          </a:p>
        </p:txBody>
      </p:sp>
      <p:grpSp>
        <p:nvGrpSpPr>
          <p:cNvPr id="9266" name="Group 50">
            <a:extLst>
              <a:ext uri="{FF2B5EF4-FFF2-40B4-BE49-F238E27FC236}">
                <a16:creationId xmlns:a16="http://schemas.microsoft.com/office/drawing/2014/main" id="{D29CE57C-7A6F-4B59-8151-E1CDF8407BE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048000"/>
            <a:ext cx="5943600" cy="2335213"/>
            <a:chOff x="1296" y="2064"/>
            <a:chExt cx="3072" cy="1231"/>
          </a:xfrm>
        </p:grpSpPr>
        <p:sp>
          <p:nvSpPr>
            <p:cNvPr id="9239" name="Line 337">
              <a:extLst>
                <a:ext uri="{FF2B5EF4-FFF2-40B4-BE49-F238E27FC236}">
                  <a16:creationId xmlns:a16="http://schemas.microsoft.com/office/drawing/2014/main" id="{A5DECBB7-3082-42DE-AB19-31D7E741B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3" y="3151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0" name="Group 440">
              <a:extLst>
                <a:ext uri="{FF2B5EF4-FFF2-40B4-BE49-F238E27FC236}">
                  <a16:creationId xmlns:a16="http://schemas.microsoft.com/office/drawing/2014/main" id="{2A104972-267A-495F-B71C-E537D081E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064"/>
              <a:ext cx="2304" cy="961"/>
              <a:chOff x="3264" y="1056"/>
              <a:chExt cx="2304" cy="960"/>
            </a:xfrm>
          </p:grpSpPr>
          <p:sp>
            <p:nvSpPr>
              <p:cNvPr id="9241" name="Rectangle 379">
                <a:extLst>
                  <a:ext uri="{FF2B5EF4-FFF2-40B4-BE49-F238E27FC236}">
                    <a16:creationId xmlns:a16="http://schemas.microsoft.com/office/drawing/2014/main" id="{9A91DB70-2783-4063-885C-E1626CDCD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242" name="Rectangle 380">
                <a:extLst>
                  <a:ext uri="{FF2B5EF4-FFF2-40B4-BE49-F238E27FC236}">
                    <a16:creationId xmlns:a16="http://schemas.microsoft.com/office/drawing/2014/main" id="{FDC5BE25-C96F-42B9-992E-FE040E045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05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9243" name="Line 382">
                <a:extLst>
                  <a:ext uri="{FF2B5EF4-FFF2-40B4-BE49-F238E27FC236}">
                    <a16:creationId xmlns:a16="http://schemas.microsoft.com/office/drawing/2014/main" id="{7C47F46E-F675-482F-B096-09B36882E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287"/>
                <a:ext cx="1863" cy="528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Rectangle 385">
                <a:extLst>
                  <a:ext uri="{FF2B5EF4-FFF2-40B4-BE49-F238E27FC236}">
                    <a16:creationId xmlns:a16="http://schemas.microsoft.com/office/drawing/2014/main" id="{301346E7-BB76-4C13-9427-8164D70D2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1824"/>
                <a:ext cx="1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</a:rPr>
                  <a:t>B’</a:t>
                </a:r>
              </a:p>
            </p:txBody>
          </p:sp>
          <p:sp>
            <p:nvSpPr>
              <p:cNvPr id="9245" name="Rectangle 386">
                <a:extLst>
                  <a:ext uri="{FF2B5EF4-FFF2-40B4-BE49-F238E27FC236}">
                    <a16:creationId xmlns:a16="http://schemas.microsoft.com/office/drawing/2014/main" id="{6B3BA059-C20F-4585-8AF8-40E42F8DD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</a:rPr>
                  <a:t>A’</a:t>
                </a:r>
              </a:p>
            </p:txBody>
          </p:sp>
          <p:sp>
            <p:nvSpPr>
              <p:cNvPr id="9246" name="Line 388">
                <a:extLst>
                  <a:ext uri="{FF2B5EF4-FFF2-40B4-BE49-F238E27FC236}">
                    <a16:creationId xmlns:a16="http://schemas.microsoft.com/office/drawing/2014/main" id="{DCEFF15D-6BCD-4F51-B491-8FC1EC826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6" y="1275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395">
                <a:extLst>
                  <a:ext uri="{FF2B5EF4-FFF2-40B4-BE49-F238E27FC236}">
                    <a16:creationId xmlns:a16="http://schemas.microsoft.com/office/drawing/2014/main" id="{255F865B-3F60-46C0-ADE9-54C422B42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7" y="1671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1" name="Group 368">
              <a:extLst>
                <a:ext uri="{FF2B5EF4-FFF2-40B4-BE49-F238E27FC236}">
                  <a16:creationId xmlns:a16="http://schemas.microsoft.com/office/drawing/2014/main" id="{1EEE6CCF-C621-4F5B-9CBD-0285B58FB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256"/>
              <a:ext cx="876" cy="877"/>
              <a:chOff x="2592" y="576"/>
              <a:chExt cx="1344" cy="1344"/>
            </a:xfrm>
          </p:grpSpPr>
          <p:sp>
            <p:nvSpPr>
              <p:cNvPr id="9252" name="AutoShape 369">
                <a:extLst>
                  <a:ext uri="{FF2B5EF4-FFF2-40B4-BE49-F238E27FC236}">
                    <a16:creationId xmlns:a16="http://schemas.microsoft.com/office/drawing/2014/main" id="{78F85096-05AE-49A8-9E6D-6E9B668DA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92" y="576"/>
                <a:ext cx="1344" cy="1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52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684" y="17019"/>
                    </a:moveTo>
                    <a:cubicBezTo>
                      <a:pt x="1316" y="15234"/>
                      <a:pt x="575" y="13048"/>
                      <a:pt x="575" y="10800"/>
                    </a:cubicBezTo>
                    <a:cubicBezTo>
                      <a:pt x="575" y="5152"/>
                      <a:pt x="5152" y="575"/>
                      <a:pt x="10800" y="575"/>
                    </a:cubicBezTo>
                    <a:cubicBezTo>
                      <a:pt x="16447" y="575"/>
                      <a:pt x="21025" y="5152"/>
                      <a:pt x="21025" y="10800"/>
                    </a:cubicBezTo>
                    <a:cubicBezTo>
                      <a:pt x="21025" y="13048"/>
                      <a:pt x="20283" y="15234"/>
                      <a:pt x="18915" y="17019"/>
                    </a:cubicBezTo>
                    <a:lnTo>
                      <a:pt x="19372" y="17369"/>
                    </a:lnTo>
                    <a:cubicBezTo>
                      <a:pt x="20816" y="15484"/>
                      <a:pt x="21600" y="13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175"/>
                      <a:pt x="783" y="15484"/>
                      <a:pt x="2227" y="17369"/>
                    </a:cubicBezTo>
                    <a:lnTo>
                      <a:pt x="2684" y="1701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3" name="Line 370">
                <a:extLst>
                  <a:ext uri="{FF2B5EF4-FFF2-40B4-BE49-F238E27FC236}">
                    <a16:creationId xmlns:a16="http://schemas.microsoft.com/office/drawing/2014/main" id="{D47333CE-36AE-43E0-B111-428F5AB95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624"/>
                <a:ext cx="0" cy="124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4" name="Line 371">
              <a:extLst>
                <a:ext uri="{FF2B5EF4-FFF2-40B4-BE49-F238E27FC236}">
                  <a16:creationId xmlns:a16="http://schemas.microsoft.com/office/drawing/2014/main" id="{A8BF546D-4D3E-4B10-90E4-EE8AF4FFD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76"/>
              <a:ext cx="30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75">
              <a:extLst>
                <a:ext uri="{FF2B5EF4-FFF2-40B4-BE49-F238E27FC236}">
                  <a16:creationId xmlns:a16="http://schemas.microsoft.com/office/drawing/2014/main" id="{0A2617BB-3E35-43C2-9959-9F74B8BAE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37"/>
              <a:ext cx="28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CC3300"/>
                  </a:solidFill>
                </a:rPr>
                <a:t>Cc</a:t>
              </a:r>
            </a:p>
          </p:txBody>
        </p:sp>
        <p:sp>
          <p:nvSpPr>
            <p:cNvPr id="9256" name="Rectangle 376">
              <a:extLst>
                <a:ext uri="{FF2B5EF4-FFF2-40B4-BE49-F238E27FC236}">
                  <a16:creationId xmlns:a16="http://schemas.microsoft.com/office/drawing/2014/main" id="{7106FF1D-BFA1-4533-8257-9160B6FC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649"/>
              <a:ext cx="28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CC3300"/>
                  </a:solidFill>
                </a:rPr>
                <a:t>Cv</a:t>
              </a:r>
            </a:p>
          </p:txBody>
        </p:sp>
        <p:sp>
          <p:nvSpPr>
            <p:cNvPr id="9257" name="Rectangle 407">
              <a:extLst>
                <a:ext uri="{FF2B5EF4-FFF2-40B4-BE49-F238E27FC236}">
                  <a16:creationId xmlns:a16="http://schemas.microsoft.com/office/drawing/2014/main" id="{128CFE40-4588-460C-8946-BC6FD697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658"/>
              <a:ext cx="1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9258" name="Rectangle 374">
              <a:extLst>
                <a:ext uri="{FF2B5EF4-FFF2-40B4-BE49-F238E27FC236}">
                  <a16:creationId xmlns:a16="http://schemas.microsoft.com/office/drawing/2014/main" id="{D0E7A443-DB9B-4B92-964A-60EC42C3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652"/>
              <a:ext cx="28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9259" name="Oval 414">
              <a:extLst>
                <a:ext uri="{FF2B5EF4-FFF2-40B4-BE49-F238E27FC236}">
                  <a16:creationId xmlns:a16="http://schemas.microsoft.com/office/drawing/2014/main" id="{B8A03323-DB6D-4A67-BC97-4A049750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652"/>
              <a:ext cx="48" cy="4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0" name="Oval 415">
              <a:extLst>
                <a:ext uri="{FF2B5EF4-FFF2-40B4-BE49-F238E27FC236}">
                  <a16:creationId xmlns:a16="http://schemas.microsoft.com/office/drawing/2014/main" id="{4A690B78-3779-4B6C-A3C9-DB92BD353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649"/>
              <a:ext cx="48" cy="4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7D40CB5-5BDE-4831-A498-50133D229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04272">
              <a:off x="2899" y="2464"/>
              <a:ext cx="58" cy="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algn="ctr">
              <a:solidFill>
                <a:srgbClr val="08509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264" name="Arc 48">
              <a:extLst>
                <a:ext uri="{FF2B5EF4-FFF2-40B4-BE49-F238E27FC236}">
                  <a16:creationId xmlns:a16="http://schemas.microsoft.com/office/drawing/2014/main" id="{12389161-79A1-485A-86D2-2AE203EE8F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20" y="2544"/>
              <a:ext cx="144" cy="144"/>
            </a:xfrm>
            <a:custGeom>
              <a:avLst/>
              <a:gdLst>
                <a:gd name="G0" fmla="+- 0 0 0"/>
                <a:gd name="G1" fmla="+- 14937 0 0"/>
                <a:gd name="G2" fmla="+- 21600 0 0"/>
                <a:gd name="T0" fmla="*/ 15603 w 21600"/>
                <a:gd name="T1" fmla="*/ 0 h 14937"/>
                <a:gd name="T2" fmla="*/ 21600 w 21600"/>
                <a:gd name="T3" fmla="*/ 14937 h 14937"/>
                <a:gd name="T4" fmla="*/ 0 w 21600"/>
                <a:gd name="T5" fmla="*/ 14937 h 14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37" fill="none" extrusionOk="0">
                  <a:moveTo>
                    <a:pt x="15602" y="0"/>
                  </a:moveTo>
                  <a:cubicBezTo>
                    <a:pt x="19451" y="4020"/>
                    <a:pt x="21600" y="9371"/>
                    <a:pt x="21600" y="14937"/>
                  </a:cubicBezTo>
                </a:path>
                <a:path w="21600" h="14937" stroke="0" extrusionOk="0">
                  <a:moveTo>
                    <a:pt x="15602" y="0"/>
                  </a:moveTo>
                  <a:cubicBezTo>
                    <a:pt x="19451" y="4020"/>
                    <a:pt x="21600" y="9371"/>
                    <a:pt x="21600" y="14937"/>
                  </a:cubicBezTo>
                  <a:lnTo>
                    <a:pt x="0" y="14937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99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Text Box 49">
              <a:extLst>
                <a:ext uri="{FF2B5EF4-FFF2-40B4-BE49-F238E27FC236}">
                  <a16:creationId xmlns:a16="http://schemas.microsoft.com/office/drawing/2014/main" id="{0FE28883-083C-4880-80E8-2AFD8440E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448"/>
              <a:ext cx="170" cy="1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99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9267" name="AutoShape 5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D15942-CCCB-4F6F-8CFF-B1B812EE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AutoShape 5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75EED7-4B5E-40C2-8BEB-AE237F543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AutoShape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58E6C24-D50D-4B92-AB66-0D027561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12" grpId="0" uiExpand="1" build="allAtOnce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>
            <a:extLst>
              <a:ext uri="{FF2B5EF4-FFF2-40B4-BE49-F238E27FC236}">
                <a16:creationId xmlns:a16="http://schemas.microsoft.com/office/drawing/2014/main" id="{49426FD5-8D87-4D49-8F9B-B1FC3641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2595563" cy="823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/>
              <a:t>The end.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65674BDA-1A12-4556-A1C8-D414C857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0"/>
            <a:ext cx="3635375" cy="1098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6600" b="1">
                <a:solidFill>
                  <a:srgbClr val="990000"/>
                </a:solidFill>
              </a:rPr>
              <a:t>Thanks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1239EDB7-A8DD-457B-AAC8-DB53442F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858000" cy="5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AE2C06-FE49-4AD6-A7B8-962B278E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75" y="2366911"/>
            <a:ext cx="4800600" cy="2406703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 LÚP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A2F6-69DE-47EF-B32C-E908AA254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111" y="2535237"/>
            <a:ext cx="3146452" cy="2133601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916F77-A921-4725-A8C0-A094410A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96A91A-8DB4-4310-8133-318857AD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D412D-160C-485B-9564-1B376D02B965}"/>
              </a:ext>
            </a:extLst>
          </p:cNvPr>
          <p:cNvSpPr/>
          <p:nvPr/>
        </p:nvSpPr>
        <p:spPr>
          <a:xfrm>
            <a:off x="228600" y="616803"/>
            <a:ext cx="38779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*NỘI DUNG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8D8CC-2BFB-4EB4-A916-F7C20A6C40A4}"/>
              </a:ext>
            </a:extLst>
          </p:cNvPr>
          <p:cNvSpPr/>
          <p:nvPr/>
        </p:nvSpPr>
        <p:spPr>
          <a:xfrm>
            <a:off x="152400" y="198120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I.TỔNG QUAN VỀ CÁC DỤNG CỤ QUANG HỌC BỔ TRỢ MẮT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67138-EB79-4671-87A4-D74FD86A6A6B}"/>
              </a:ext>
            </a:extLst>
          </p:cNvPr>
          <p:cNvSpPr/>
          <p:nvPr/>
        </p:nvSpPr>
        <p:spPr>
          <a:xfrm>
            <a:off x="152400" y="274320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Constantia" panose="02030602050306030303" pitchFamily="18" charset="0"/>
              </a:rPr>
              <a:t>          II.CÔNG DỤNG VÀ CẤU TẠO CỦA KÍNH LÚP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DAB20-A918-4379-9108-781D24C51F45}"/>
              </a:ext>
            </a:extLst>
          </p:cNvPr>
          <p:cNvSpPr/>
          <p:nvPr/>
        </p:nvSpPr>
        <p:spPr>
          <a:xfrm>
            <a:off x="152400" y="350520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Constantia" panose="02030602050306030303" pitchFamily="18" charset="0"/>
              </a:rPr>
              <a:t>          III. SỰ TẠO ẢNH BỞI KÍNH LÚP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13485-E632-476A-8FD9-F9D9BCA8B48D}"/>
              </a:ext>
            </a:extLst>
          </p:cNvPr>
          <p:cNvSpPr/>
          <p:nvPr/>
        </p:nvSpPr>
        <p:spPr>
          <a:xfrm>
            <a:off x="152400" y="426720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Constantia" panose="02030602050306030303" pitchFamily="18" charset="0"/>
              </a:rPr>
              <a:t>          IV. SỐ BỘI GIÁC CỦA KÍNH LÚP</a:t>
            </a:r>
          </a:p>
        </p:txBody>
      </p:sp>
      <p:sp>
        <p:nvSpPr>
          <p:cNvPr id="7186" name="Slide Number Placeholder 2">
            <a:extLst>
              <a:ext uri="{FF2B5EF4-FFF2-40B4-BE49-F238E27FC236}">
                <a16:creationId xmlns:a16="http://schemas.microsoft.com/office/drawing/2014/main" id="{605ADC54-05BE-4CF0-B293-4B32629A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D93FFD-476B-419D-9EF2-270EA8D97DBB}" type="slidenum">
              <a:rPr lang="en-US" altLang="en-US">
                <a:solidFill>
                  <a:srgbClr val="045C75"/>
                </a:solidFill>
              </a:rPr>
              <a:pPr eaLnBrk="1" hangingPunct="1"/>
              <a:t>4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12304" name="AutoShape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A06FDD0-2771-419C-9657-1C2B3042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51FC745-2548-4676-A3E2-699D2705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562C9AA-1E07-4099-8EBD-C3ADA5B7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Nhung hinh anh chung minh con trung thuc su dang so-Hinh-2">
            <a:extLst>
              <a:ext uri="{FF2B5EF4-FFF2-40B4-BE49-F238E27FC236}">
                <a16:creationId xmlns:a16="http://schemas.microsoft.com/office/drawing/2014/main" id="{70E97C01-0482-40F0-A523-6ACF6A4F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1480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A832EFF3-35FA-437B-9BB0-4FEB51EE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r="10400"/>
          <a:stretch>
            <a:fillRect/>
          </a:stretch>
        </p:blipFill>
        <p:spPr bwMode="auto">
          <a:xfrm>
            <a:off x="4648200" y="3733800"/>
            <a:ext cx="4267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>
            <a:extLst>
              <a:ext uri="{FF2B5EF4-FFF2-40B4-BE49-F238E27FC236}">
                <a16:creationId xmlns:a16="http://schemas.microsoft.com/office/drawing/2014/main" id="{2B462322-6B45-45E9-AB36-02392C44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12605" r="1663" b="5844"/>
          <a:stretch>
            <a:fillRect/>
          </a:stretch>
        </p:blipFill>
        <p:spPr bwMode="auto">
          <a:xfrm>
            <a:off x="2667000" y="609600"/>
            <a:ext cx="44196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03E0874-6FC9-436B-B45D-B9F64FE2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75B392-DFD8-4012-9100-AD786FBF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86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29C37-E63E-4749-8E24-5A65FEB677D8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I.TỔNG QUAN VỀ CÁC DỤNG CỤ QUANG HỌC BỔ TRỢ MẮT</a:t>
            </a:r>
          </a:p>
        </p:txBody>
      </p:sp>
      <p:grpSp>
        <p:nvGrpSpPr>
          <p:cNvPr id="2" name="Group 367">
            <a:extLst>
              <a:ext uri="{FF2B5EF4-FFF2-40B4-BE49-F238E27FC236}">
                <a16:creationId xmlns:a16="http://schemas.microsoft.com/office/drawing/2014/main" id="{5C607BF4-DFEF-45A6-97B4-8A99357666B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447800"/>
            <a:ext cx="1524000" cy="2057400"/>
            <a:chOff x="3456" y="3024"/>
            <a:chExt cx="886" cy="1296"/>
          </a:xfrm>
        </p:grpSpPr>
        <p:pic>
          <p:nvPicPr>
            <p:cNvPr id="16424" name="Picture 368" descr="2356307061_7147d58ba7">
              <a:extLst>
                <a:ext uri="{FF2B5EF4-FFF2-40B4-BE49-F238E27FC236}">
                  <a16:creationId xmlns:a16="http://schemas.microsoft.com/office/drawing/2014/main" id="{C914EF85-47C4-48CC-B135-D9A9DDE2F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024"/>
              <a:ext cx="86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69">
              <a:extLst>
                <a:ext uri="{FF2B5EF4-FFF2-40B4-BE49-F238E27FC236}">
                  <a16:creationId xmlns:a16="http://schemas.microsoft.com/office/drawing/2014/main" id="{943A2B55-8C94-49C2-8B0D-E5862D5D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4045"/>
              <a:ext cx="864" cy="2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/>
                <a:t>KÍNH HIỂN VI</a:t>
              </a:r>
            </a:p>
          </p:txBody>
        </p:sp>
      </p:grpSp>
      <p:grpSp>
        <p:nvGrpSpPr>
          <p:cNvPr id="3" name="Group 370">
            <a:extLst>
              <a:ext uri="{FF2B5EF4-FFF2-40B4-BE49-F238E27FC236}">
                <a16:creationId xmlns:a16="http://schemas.microsoft.com/office/drawing/2014/main" id="{5E01F9F0-6C9A-4850-9E4E-DB2071A5960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191000"/>
            <a:ext cx="1752600" cy="2057400"/>
            <a:chOff x="2400" y="3024"/>
            <a:chExt cx="1056" cy="1296"/>
          </a:xfrm>
        </p:grpSpPr>
        <p:pic>
          <p:nvPicPr>
            <p:cNvPr id="16420" name="Picture 371" descr="T24717vl">
              <a:extLst>
                <a:ext uri="{FF2B5EF4-FFF2-40B4-BE49-F238E27FC236}">
                  <a16:creationId xmlns:a16="http://schemas.microsoft.com/office/drawing/2014/main" id="{5A432A77-A874-478F-9DA1-3D1EAB886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105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72">
              <a:extLst>
                <a:ext uri="{FF2B5EF4-FFF2-40B4-BE49-F238E27FC236}">
                  <a16:creationId xmlns:a16="http://schemas.microsoft.com/office/drawing/2014/main" id="{4E9E0F65-2AC9-47A5-984D-F9492E73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32"/>
              <a:ext cx="105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/>
                <a:t>KÍNH THIÊN VĂN</a:t>
              </a:r>
            </a:p>
          </p:txBody>
        </p:sp>
      </p:grpSp>
      <p:grpSp>
        <p:nvGrpSpPr>
          <p:cNvPr id="5" name="Group 373">
            <a:extLst>
              <a:ext uri="{FF2B5EF4-FFF2-40B4-BE49-F238E27FC236}">
                <a16:creationId xmlns:a16="http://schemas.microsoft.com/office/drawing/2014/main" id="{DBCF0197-8B37-41F4-A166-83FB3E7C42D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1295400" cy="2057400"/>
            <a:chOff x="4368" y="3024"/>
            <a:chExt cx="816" cy="1296"/>
          </a:xfrm>
        </p:grpSpPr>
        <p:pic>
          <p:nvPicPr>
            <p:cNvPr id="16416" name="Picture 374" descr="donghe003tx1">
              <a:extLst>
                <a:ext uri="{FF2B5EF4-FFF2-40B4-BE49-F238E27FC236}">
                  <a16:creationId xmlns:a16="http://schemas.microsoft.com/office/drawing/2014/main" id="{C137683B-59A4-4889-B026-F5A155535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24"/>
              <a:ext cx="81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75">
              <a:extLst>
                <a:ext uri="{FF2B5EF4-FFF2-40B4-BE49-F238E27FC236}">
                  <a16:creationId xmlns:a16="http://schemas.microsoft.com/office/drawing/2014/main" id="{B8996F3E-A86D-426C-A609-0090385CC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4032"/>
              <a:ext cx="816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KÍNH LÚP</a:t>
              </a:r>
            </a:p>
          </p:txBody>
        </p:sp>
      </p:grpSp>
      <p:grpSp>
        <p:nvGrpSpPr>
          <p:cNvPr id="6" name="Group 376">
            <a:extLst>
              <a:ext uri="{FF2B5EF4-FFF2-40B4-BE49-F238E27FC236}">
                <a16:creationId xmlns:a16="http://schemas.microsoft.com/office/drawing/2014/main" id="{BA6F2DC1-CC5E-4DEC-A2FE-E108170BA6F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95800"/>
            <a:ext cx="3657600" cy="1676400"/>
            <a:chOff x="2448" y="1776"/>
            <a:chExt cx="2304" cy="1056"/>
          </a:xfrm>
        </p:grpSpPr>
        <p:pic>
          <p:nvPicPr>
            <p:cNvPr id="16412" name="Picture 377" descr="NVM14CGTI">
              <a:extLst>
                <a:ext uri="{FF2B5EF4-FFF2-40B4-BE49-F238E27FC236}">
                  <a16:creationId xmlns:a16="http://schemas.microsoft.com/office/drawing/2014/main" id="{A134456A-E654-418A-B310-EB2560EE6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776"/>
              <a:ext cx="183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378">
              <a:extLst>
                <a:ext uri="{FF2B5EF4-FFF2-40B4-BE49-F238E27FC236}">
                  <a16:creationId xmlns:a16="http://schemas.microsoft.com/office/drawing/2014/main" id="{0AE23266-F756-4D98-976E-F572BD23C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76"/>
              <a:ext cx="480" cy="10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ỐNG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/>
                <a:t>NHÒM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C95DE-2075-4068-9047-B6F5C28898F8}"/>
              </a:ext>
            </a:extLst>
          </p:cNvPr>
          <p:cNvSpPr/>
          <p:nvPr/>
        </p:nvSpPr>
        <p:spPr>
          <a:xfrm>
            <a:off x="4495800" y="1752600"/>
            <a:ext cx="2189163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nstantia" panose="02030602050306030303" pitchFamily="18" charset="0"/>
              </a:rPr>
              <a:t>-KÍNH THIÊN VĂN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nstantia" panose="02030602050306030303" pitchFamily="18" charset="0"/>
              </a:rPr>
              <a:t>-ÔNG NHÒM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27B0C-BE3B-4F13-A58F-3A1C14BAFE8D}"/>
              </a:ext>
            </a:extLst>
          </p:cNvPr>
          <p:cNvSpPr/>
          <p:nvPr/>
        </p:nvSpPr>
        <p:spPr>
          <a:xfrm>
            <a:off x="4495800" y="1066800"/>
            <a:ext cx="2189018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Dùng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vật</a:t>
            </a:r>
            <a:r>
              <a:rPr lang="en-US" sz="2000" b="1" dirty="0">
                <a:solidFill>
                  <a:srgbClr val="FF0000"/>
                </a:solidFill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</a:rPr>
              <a:t>xa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7E6279-5AAC-495D-9982-777887860440}"/>
              </a:ext>
            </a:extLst>
          </p:cNvPr>
          <p:cNvSpPr/>
          <p:nvPr/>
        </p:nvSpPr>
        <p:spPr>
          <a:xfrm>
            <a:off x="6802438" y="1752600"/>
            <a:ext cx="2189162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-KÍNH LÚP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-KÍNH HIỂN VI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853B1-1056-4266-96D0-7614D2485107}"/>
              </a:ext>
            </a:extLst>
          </p:cNvPr>
          <p:cNvSpPr/>
          <p:nvPr/>
        </p:nvSpPr>
        <p:spPr>
          <a:xfrm>
            <a:off x="6802582" y="1066800"/>
            <a:ext cx="2189018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Dùng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vật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nhỏ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91" name="Slide Number Placeholder 25">
            <a:extLst>
              <a:ext uri="{FF2B5EF4-FFF2-40B4-BE49-F238E27FC236}">
                <a16:creationId xmlns:a16="http://schemas.microsoft.com/office/drawing/2014/main" id="{DF721013-96D0-4FB5-BE6B-E91FDFCE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0D8DAD-34A4-4DC6-A67A-A2A447B8D511}" type="slidenum">
              <a:rPr lang="en-US" altLang="en-US">
                <a:solidFill>
                  <a:srgbClr val="045C75"/>
                </a:solidFill>
              </a:rPr>
              <a:pPr eaLnBrk="1" hangingPunct="1"/>
              <a:t>6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16429" name="Text Box 45">
            <a:extLst>
              <a:ext uri="{FF2B5EF4-FFF2-40B4-BE49-F238E27FC236}">
                <a16:creationId xmlns:a16="http://schemas.microsoft.com/office/drawing/2014/main" id="{9BC6157B-1E21-4B44-8737-E0B34C65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73100"/>
            <a:ext cx="2690813" cy="427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/>
              <a:t>1. </a:t>
            </a:r>
            <a:r>
              <a:rPr lang="en-US" altLang="en-US" sz="2200" b="1" u="sng"/>
              <a:t>Các dụng quang</a:t>
            </a:r>
          </a:p>
        </p:txBody>
      </p:sp>
      <p:sp>
        <p:nvSpPr>
          <p:cNvPr id="16430" name="AutoShape 4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4043A-3921-4C54-9FAA-FA96FCD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AutoShape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F7AD7A-FC0F-454F-90FA-DE57841C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4" name="Rectangle 60">
            <a:extLst>
              <a:ext uri="{FF2B5EF4-FFF2-40B4-BE49-F238E27FC236}">
                <a16:creationId xmlns:a16="http://schemas.microsoft.com/office/drawing/2014/main" id="{5D852B5E-DC9E-4FB4-BC7D-7935EF617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0"/>
            <a:ext cx="6477000" cy="3429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9DD9"/>
            </a:solidFill>
            <a:miter lim="800000"/>
            <a:headEnd/>
            <a:tailEnd/>
          </a:ln>
          <a:effectLst>
            <a:prstShdw prst="shdw17" dist="17961" dir="2700000">
              <a:srgbClr val="009DD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Text Box 55">
            <a:extLst>
              <a:ext uri="{FF2B5EF4-FFF2-40B4-BE49-F238E27FC236}">
                <a16:creationId xmlns:a16="http://schemas.microsoft.com/office/drawing/2014/main" id="{1E810D1D-4E4A-42FE-8045-E8FBC9D5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73100"/>
            <a:ext cx="1974850" cy="427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/>
              <a:t>2. </a:t>
            </a:r>
            <a:r>
              <a:rPr lang="en-US" altLang="en-US" sz="2200" b="1" u="sng"/>
              <a:t>Công dụng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196DC9-57B2-442E-9E44-96865396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817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dụng cụ quang bổ trợ cho mắt đều có tác dụng tạo ảnh với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góc trông lớn hơn góc trông vật nhiều lần.</a:t>
            </a:r>
          </a:p>
        </p:txBody>
      </p:sp>
      <p:pic>
        <p:nvPicPr>
          <p:cNvPr id="57402" name="Picture 58">
            <a:extLst>
              <a:ext uri="{FF2B5EF4-FFF2-40B4-BE49-F238E27FC236}">
                <a16:creationId xmlns:a16="http://schemas.microsoft.com/office/drawing/2014/main" id="{5A7BD5C4-552B-4832-8CAC-01238FC8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579120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03" name="Picture 59">
            <a:extLst>
              <a:ext uri="{FF2B5EF4-FFF2-40B4-BE49-F238E27FC236}">
                <a16:creationId xmlns:a16="http://schemas.microsoft.com/office/drawing/2014/main" id="{A33E80BF-030A-47D4-9168-E7FC4AE0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624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8DD29A-5463-4A7F-A308-BDEBA033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48200"/>
            <a:ext cx="677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Đại lượng đặc trưng cho tác dụng trên là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bội giác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6B7A1ADB-7CB6-4967-A5F2-77DFD46E7DF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257800"/>
            <a:ext cx="3505200" cy="1143000"/>
            <a:chOff x="3657600" y="3049848"/>
            <a:chExt cx="4953000" cy="14459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C39B-0729-42F1-A0DC-FCB2545A17D8}"/>
                </a:ext>
              </a:extLst>
            </p:cNvPr>
            <p:cNvSpPr/>
            <p:nvPr/>
          </p:nvSpPr>
          <p:spPr>
            <a:xfrm>
              <a:off x="3657600" y="3124154"/>
              <a:ext cx="4953000" cy="137164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2C4B40-3C4E-401F-9F75-B7556A586D18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33800" y="3192879"/>
              <a:ext cx="2121222" cy="1302921"/>
            </a:xfrm>
            <a:prstGeom prst="rect">
              <a:avLst/>
            </a:prstGeom>
            <a:blipFill rotWithShape="1">
              <a:blip r:embed="rId4"/>
              <a:stretch>
                <a:fillRect l="-16138" t="-8879" b="-841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69D30B-802E-44FD-BD16-474DC8716AA7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81350" y="3049848"/>
              <a:ext cx="2776850" cy="1416093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7413" name="Rectangle 362">
            <a:extLst>
              <a:ext uri="{FF2B5EF4-FFF2-40B4-BE49-F238E27FC236}">
                <a16:creationId xmlns:a16="http://schemas.microsoft.com/office/drawing/2014/main" id="{1E468F51-AC26-4607-9728-61F1CE7C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5638800"/>
            <a:ext cx="352901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 là</a:t>
            </a:r>
            <a:r>
              <a:rPr lang="en-US" altLang="en-US" sz="2000">
                <a:latin typeface="Times New Roman" panose="02020603050405020304" pitchFamily="18" charset="0"/>
              </a:rPr>
              <a:t> góc trông ảnh qua dụng cụ quang</a:t>
            </a:r>
          </a:p>
        </p:txBody>
      </p:sp>
      <p:sp>
        <p:nvSpPr>
          <p:cNvPr id="57416" name="Rectangle 369">
            <a:extLst>
              <a:ext uri="{FF2B5EF4-FFF2-40B4-BE49-F238E27FC236}">
                <a16:creationId xmlns:a16="http://schemas.microsoft.com/office/drawing/2014/main" id="{2B2137EE-B8FF-4814-83E3-8D530C131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5956300"/>
            <a:ext cx="325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ym typeface="Symbol" panose="05050102010706020507" pitchFamily="18" charset="2"/>
              </a:rPr>
              <a:t>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  <a:r>
              <a:rPr lang="en-US" altLang="en-US" sz="2000">
                <a:sym typeface="Symbol" panose="05050102010706020507" pitchFamily="18" charset="2"/>
              </a:rPr>
              <a:t> là</a:t>
            </a:r>
            <a:r>
              <a:rPr lang="en-US" altLang="en-US" sz="2000">
                <a:latin typeface="Times New Roman" panose="02020603050405020304" pitchFamily="18" charset="0"/>
              </a:rPr>
              <a:t> góc trông vật có giá trị lớn nhất</a:t>
            </a:r>
          </a:p>
        </p:txBody>
      </p:sp>
      <p:sp>
        <p:nvSpPr>
          <p:cNvPr id="57417" name="Rectangle 73">
            <a:extLst>
              <a:ext uri="{FF2B5EF4-FFF2-40B4-BE49-F238E27FC236}">
                <a16:creationId xmlns:a16="http://schemas.microsoft.com/office/drawing/2014/main" id="{1BE810C0-535F-4591-8411-567E25E9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5372100"/>
            <a:ext cx="1905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AutoShape 7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2A5B396-6417-473E-8B2F-0651B955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9" name="AutoShape 7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0E8B45C-582B-4D66-9A85-81C8CB9E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9" grpId="0"/>
      <p:bldP spid="22" grpId="0"/>
      <p:bldP spid="23" grpId="0"/>
      <p:bldP spid="57413" grpId="0"/>
      <p:bldP spid="5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11708D-32AE-4B5F-92DF-2608C3AE48D4}"/>
              </a:ext>
            </a:extLst>
          </p:cNvPr>
          <p:cNvSpPr/>
          <p:nvPr/>
        </p:nvSpPr>
        <p:spPr>
          <a:xfrm>
            <a:off x="223548" y="3005570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II.CÔNG DỤNG VÀ CẤU TẠO CỦA KÍNH LÚP </a:t>
            </a:r>
          </a:p>
        </p:txBody>
      </p:sp>
      <p:sp>
        <p:nvSpPr>
          <p:cNvPr id="6144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7B38C90-09B9-4237-B45A-252E518F7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AAB9A7-851D-4508-87AA-5328DF37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A49E06-E66B-440F-AA0F-02D78FFF542A}"/>
              </a:ext>
            </a:extLst>
          </p:cNvPr>
          <p:cNvSpPr/>
          <p:nvPr/>
        </p:nvSpPr>
        <p:spPr>
          <a:xfrm>
            <a:off x="187036" y="113145"/>
            <a:ext cx="8763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II.CÔNG DỤNG VÀ CẤU TẠO CỦA KÍNH LÚP </a:t>
            </a:r>
          </a:p>
        </p:txBody>
      </p:sp>
      <p:pic>
        <p:nvPicPr>
          <p:cNvPr id="17428" name="Picture 20">
            <a:extLst>
              <a:ext uri="{FF2B5EF4-FFF2-40B4-BE49-F238E27FC236}">
                <a16:creationId xmlns:a16="http://schemas.microsoft.com/office/drawing/2014/main" id="{E3D012A3-E7A4-4622-AACE-AD6FF933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3923" b="5844"/>
          <a:stretch>
            <a:fillRect/>
          </a:stretch>
        </p:blipFill>
        <p:spPr bwMode="auto">
          <a:xfrm>
            <a:off x="304800" y="685800"/>
            <a:ext cx="4648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Picture 21">
            <a:extLst>
              <a:ext uri="{FF2B5EF4-FFF2-40B4-BE49-F238E27FC236}">
                <a16:creationId xmlns:a16="http://schemas.microsoft.com/office/drawing/2014/main" id="{FBE89F70-AA8C-416C-8E45-F9E9F0D2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0" name="Text Box 22">
            <a:extLst>
              <a:ext uri="{FF2B5EF4-FFF2-40B4-BE49-F238E27FC236}">
                <a16:creationId xmlns:a16="http://schemas.microsoft.com/office/drawing/2014/main" id="{FADCE0AC-B8D4-4B9C-83CF-C7D995A9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19200"/>
            <a:ext cx="3521075" cy="1096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200" b="1" u="sng">
                <a:solidFill>
                  <a:srgbClr val="000099"/>
                </a:solidFill>
              </a:rPr>
              <a:t>Công dụng</a:t>
            </a:r>
            <a:r>
              <a:rPr lang="en-US" altLang="en-US" sz="2200" b="1">
                <a:solidFill>
                  <a:srgbClr val="000099"/>
                </a:solidFill>
              </a:rPr>
              <a:t>:</a:t>
            </a:r>
          </a:p>
          <a:p>
            <a:r>
              <a:rPr lang="en-US" altLang="en-US" sz="2200">
                <a:solidFill>
                  <a:srgbClr val="000099"/>
                </a:solidFill>
              </a:rPr>
              <a:t>   Bổ trợ cho mắt để quan sát các vật nhỏ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B8CB5262-46E4-4381-89E5-94A60DAC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4191000" cy="1371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200" b="1" u="sng">
                <a:solidFill>
                  <a:srgbClr val="003399"/>
                </a:solidFill>
              </a:rPr>
              <a:t>Cấu tạo:</a:t>
            </a:r>
            <a:r>
              <a:rPr lang="en-US" altLang="en-US" sz="2200" b="1">
                <a:solidFill>
                  <a:srgbClr val="003399"/>
                </a:solidFill>
              </a:rPr>
              <a:t> </a:t>
            </a:r>
          </a:p>
          <a:p>
            <a:r>
              <a:rPr lang="en-US" altLang="en-US" sz="2200">
                <a:solidFill>
                  <a:srgbClr val="003399"/>
                </a:solidFill>
              </a:rPr>
              <a:t>   Là một thấu kính hội tụ </a:t>
            </a:r>
            <a:r>
              <a:rPr lang="en-US" altLang="en-US"/>
              <a:t>(hoặc một hệ kính ghép tương đương như một thấu kính hội tụ)</a:t>
            </a:r>
            <a:r>
              <a:rPr lang="en-US" altLang="en-US">
                <a:solidFill>
                  <a:srgbClr val="003399"/>
                </a:solidFill>
              </a:rPr>
              <a:t> </a:t>
            </a:r>
            <a:r>
              <a:rPr lang="en-US" altLang="en-US" sz="2200">
                <a:solidFill>
                  <a:srgbClr val="003399"/>
                </a:solidFill>
              </a:rPr>
              <a:t>có tiêu cự nhỏ.</a:t>
            </a:r>
          </a:p>
        </p:txBody>
      </p:sp>
      <p:sp>
        <p:nvSpPr>
          <p:cNvPr id="17432" name="AutoShape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4630A3-3374-4C9C-B1ED-B755C07DD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78600"/>
            <a:ext cx="2286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utoShape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677A45-074A-405D-9F96-B3492C67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578600"/>
            <a:ext cx="2286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4716</TotalTime>
  <Words>808</Words>
  <Application>Microsoft Office PowerPoint</Application>
  <PresentationFormat>Trình chiếu Trên màn hình (4:3)</PresentationFormat>
  <Paragraphs>166</Paragraphs>
  <Slides>20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Wingdings</vt:lpstr>
      <vt:lpstr>Symbol</vt:lpstr>
      <vt:lpstr>Times New Roman</vt:lpstr>
      <vt:lpstr>VNI-Helve</vt:lpstr>
      <vt:lpstr>Tahoma</vt:lpstr>
      <vt:lpstr>Flow</vt:lpstr>
      <vt:lpstr>MathType 6.0 Equation</vt:lpstr>
      <vt:lpstr>Equation</vt:lpstr>
      <vt:lpstr>MathType 5.0 Equation</vt:lpstr>
      <vt:lpstr>Bản trình bày PowerPoint</vt:lpstr>
      <vt:lpstr>Bản trình bày PowerPoint</vt:lpstr>
      <vt:lpstr>KÍNH LÚP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KÍNH LÚP</dc:title>
  <dc:creator>Windows User</dc:creator>
  <cp:lastModifiedBy>Ngô Minh Kỳ</cp:lastModifiedBy>
  <cp:revision>224</cp:revision>
  <dcterms:created xsi:type="dcterms:W3CDTF">2013-03-23T15:03:04Z</dcterms:created>
  <dcterms:modified xsi:type="dcterms:W3CDTF">2021-09-10T09:06:39Z</dcterms:modified>
</cp:coreProperties>
</file>