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500" r:id="rId3"/>
    <p:sldId id="495" r:id="rId4"/>
    <p:sldId id="502" r:id="rId5"/>
    <p:sldId id="410" r:id="rId6"/>
    <p:sldId id="281" r:id="rId7"/>
    <p:sldId id="492" r:id="rId8"/>
    <p:sldId id="503" r:id="rId9"/>
    <p:sldId id="504" r:id="rId10"/>
    <p:sldId id="505" r:id="rId11"/>
    <p:sldId id="506" r:id="rId12"/>
    <p:sldId id="507" r:id="rId13"/>
    <p:sldId id="26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21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2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openxmlformats.org/officeDocument/2006/relationships/image" Target="../media/image36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4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Relationship Id="rId27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4.svg"/><Relationship Id="rId7" Type="http://schemas.openxmlformats.org/officeDocument/2006/relationships/image" Target="../media/image26.svg"/><Relationship Id="rId12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67.png"/><Relationship Id="rId4" Type="http://schemas.openxmlformats.org/officeDocument/2006/relationships/image" Target="../media/image49.sv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71.png"/><Relationship Id="rId4" Type="http://schemas.openxmlformats.org/officeDocument/2006/relationships/image" Target="../media/image49.sv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411285" y="-70199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1566" y="-3909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303382" y="6049584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N ĐIỆU VÀ CỰC TRỊ HÀM SỐ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625772" y="45536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16939403-A5DA-4AE2-9433-0383AE3A654A}"/>
              </a:ext>
            </a:extLst>
          </p:cNvPr>
          <p:cNvSpPr/>
          <p:nvPr/>
        </p:nvSpPr>
        <p:spPr>
          <a:xfrm>
            <a:off x="7641308" y="530176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523017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600" dirty="0"/>
              </a:p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=−3,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600" dirty="0"/>
                  <a:t>, </a:t>
                </a:r>
              </a:p>
              <a:p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523017" cy="6007734"/>
              </a:xfrm>
              <a:prstGeom prst="rect">
                <a:avLst/>
              </a:prstGeom>
              <a:blipFill>
                <a:blip r:embed="rId3"/>
                <a:stretch>
                  <a:fillRect l="-5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s://img.loigiaihay.com/picture/2024/0305/00_12.png">
            <a:extLst>
              <a:ext uri="{FF2B5EF4-FFF2-40B4-BE49-F238E27FC236}">
                <a16:creationId xmlns:a16="http://schemas.microsoft.com/office/drawing/2014/main" id="{EC6A9490-D92E-4C6E-837C-79D87C07C8B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83" y="3236687"/>
            <a:ext cx="6547515" cy="2118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523017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núi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mô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1320000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3520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+840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≤2000</m:t>
                    </m:r>
                  </m:oMath>
                </a14:m>
                <a:endParaRPr lang="en-US" sz="2600" dirty="0"/>
              </a:p>
              <a:p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toạ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đỉnh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núi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[0; 2000]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523017" cy="6007734"/>
              </a:xfrm>
              <a:prstGeom prst="rect">
                <a:avLst/>
              </a:prstGeom>
              <a:blipFill>
                <a:blip r:embed="rId3"/>
                <a:stretch>
                  <a:fillRect l="-528" t="-1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A642EA1-5178-49C8-B2EA-9FB5EF5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24" y="2510971"/>
            <a:ext cx="10370417" cy="32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5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523017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440000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1760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=1800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=450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[0; 2000]:</a:t>
                </a:r>
              </a:p>
              <a:p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đỉnh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dãy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núi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(450; 460,3125)</a:t>
                </a:r>
              </a:p>
              <a:p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đỉnh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dãy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núi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(1800; 1392,27)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523017" cy="6007734"/>
              </a:xfrm>
              <a:prstGeom prst="rect">
                <a:avLst/>
              </a:prstGeom>
              <a:blipFill>
                <a:blip r:embed="rId3"/>
                <a:stretch>
                  <a:fillRect l="-634" t="-1316" b="-17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EAD068E-57A6-4023-A299-D8D1980AE1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714" y="2641600"/>
            <a:ext cx="7455752" cy="24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11D40BB4-98FE-4321-A338-15CA06B5AAE7}"/>
              </a:ext>
            </a:extLst>
          </p:cNvPr>
          <p:cNvSpPr/>
          <p:nvPr/>
        </p:nvSpPr>
        <p:spPr>
          <a:xfrm rot="-1135901">
            <a:off x="6841463" y="438632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4A2D0BB6-4E45-45F6-BABF-1231245A38B1}"/>
              </a:ext>
            </a:extLst>
          </p:cNvPr>
          <p:cNvSpPr/>
          <p:nvPr/>
        </p:nvSpPr>
        <p:spPr>
          <a:xfrm rot="813216">
            <a:off x="7321638" y="459700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A385895-E173-4A4B-BEE1-219A8DE6655C}"/>
              </a:ext>
            </a:extLst>
          </p:cNvPr>
          <p:cNvSpPr/>
          <p:nvPr/>
        </p:nvSpPr>
        <p:spPr>
          <a:xfrm rot="-1135901">
            <a:off x="3992846" y="127721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582569F0-2140-4064-B12C-F048C2AB970C}"/>
              </a:ext>
            </a:extLst>
          </p:cNvPr>
          <p:cNvSpPr/>
          <p:nvPr/>
        </p:nvSpPr>
        <p:spPr>
          <a:xfrm rot="813216">
            <a:off x="4473021" y="148789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7F7816-3D64-F0B1-A44B-554F1B255540}"/>
              </a:ext>
            </a:extLst>
          </p:cNvPr>
          <p:cNvSpPr txBox="1"/>
          <p:nvPr/>
        </p:nvSpPr>
        <p:spPr>
          <a:xfrm>
            <a:off x="2947026" y="3149753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60F7122-7FCC-0158-3C1C-6AD2E10B0020}"/>
              </a:ext>
            </a:extLst>
          </p:cNvPr>
          <p:cNvSpPr txBox="1"/>
          <p:nvPr/>
        </p:nvSpPr>
        <p:spPr>
          <a:xfrm>
            <a:off x="2968434" y="3771537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820BCB-4154-498F-904A-4D43FDA626E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E8A82A5-FFCA-478D-9E3F-5CC4B1B615F0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D1DF5278-AB15-4FD6-9F88-CBF39118B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A3A7587-8DD1-40C4-BA8C-34B055FE645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F10D0CB-8D71-4CA9-8AC0-C4B6DD406BAD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6DB0925-C032-41D3-B063-9C502491218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A622FAB5-CED8-44BE-B6AF-0EB9D99505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36F2CFD-CF4F-4F11-8569-888C9F7E8C8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02701B2-B7DF-4828-96BA-A1E6EA219C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8ED883B9-4AE3-4B45-A9A3-B1398F03B79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76250D44-5556-48A0-BE0A-E125B5570D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716A3CDB-3003-45AE-9DC2-7CB5C87E9B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6E9202E6-C7E4-4DA3-AD11-099ADE606DD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0A9120C-366D-4E8B-8D3A-2E28C6F294A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B38A97D-39DD-4B98-ACAC-142F499330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8EA5C77-FAE9-4A9B-A1EB-66FEC46A864A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035BEAFB-8174-4594-940E-6517B33084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12C1625-C5DC-4D1E-8885-84844012960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97831E3-64F0-4A30-9A0E-80F7C4192432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b)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cực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hàm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7C2414D-6E15-4D87-A53E-A0FFBC8854AA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TÍNH ĐƠN ĐIỆU CỦA HÀM SỐ.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375375"/>
            <a:ext cx="1436409" cy="439514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518" y="100760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box>
                                <m:box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  <m:r>
                                <m:rPr>
                                  <m:nor/>
                                </m:rPr>
                                <a:rPr lang="en-US" sz="28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/>
                                <m:t>khi</m:t>
                              </m:r>
                              <m:r>
                                <m:rPr>
                                  <m:nor/>
                                </m:rPr>
                                <a:rPr lang="en-US" sz="2800" i="1"/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8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/>
                                <m:t>khi</m:t>
                              </m:r>
                              <m:r>
                                <m:rPr>
                                  <m:nor/>
                                </m:rPr>
                                <a:rPr lang="en-US" sz="2800" i="1"/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9.</a:t>
                </a:r>
              </a:p>
              <a:p>
                <a:r>
                  <a:rPr lang="vi-VN" sz="2800" dirty="0"/>
                  <a:t>a) Tìm điểm cực đại và điểm cực tiểu của hàm số.</a:t>
                </a:r>
              </a:p>
              <a:p>
                <a:r>
                  <a:rPr lang="vi-VN" sz="2800" dirty="0"/>
                  <a:t>b) Tại x = 1, hàm số có đạo hàm không?</a:t>
                </a:r>
              </a:p>
              <a:p>
                <a:r>
                  <a:rPr lang="vi-VN" sz="2800" dirty="0"/>
                  <a:t>c) Thay mỗi dấu ? bằng kí hiệu (+, −) thích hợp để hoàn thành bảng biến thiên dưới đây. Nhận xét về dấu của y' khi x đi qua điểm cực đại, cực tiểu.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8" y="100760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r="-12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6F87202-862A-4F6B-8A01-B2C9F40D7E64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9437" y="3958521"/>
            <a:ext cx="2186501" cy="22660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9D36D7-A07D-418B-812D-8169BFC0EB87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105" y="4302474"/>
            <a:ext cx="6678180" cy="18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375375"/>
            <a:ext cx="1436409" cy="439514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506518" y="100760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Lời </a:t>
            </a:r>
            <a:r>
              <a:rPr lang="en-US" b="1" dirty="0" err="1"/>
              <a:t>giải</a:t>
            </a:r>
            <a:r>
              <a:rPr lang="en-US" b="1" dirty="0"/>
              <a:t>:</a:t>
            </a:r>
          </a:p>
          <a:p>
            <a:r>
              <a:rPr lang="en-US" sz="2800" dirty="0"/>
              <a:t>a) 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x = 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x = 1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r>
              <a:rPr lang="en-US" sz="2800" dirty="0"/>
              <a:t>b) </a:t>
            </a:r>
            <a:r>
              <a:rPr lang="en-US" sz="2800" dirty="0" err="1"/>
              <a:t>Tại</a:t>
            </a:r>
            <a:r>
              <a:rPr lang="en-US" sz="2800" dirty="0"/>
              <a:t> x = 1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.</a:t>
            </a:r>
          </a:p>
          <a:p>
            <a:r>
              <a:rPr lang="en-US" sz="2800" dirty="0"/>
              <a:t>c)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vi-VN" sz="2800" dirty="0"/>
              <a:t>Dấu của y' khi x đi qua điểm cực đại sẽ đổi từ dương sang âm.</a:t>
            </a:r>
          </a:p>
          <a:p>
            <a:r>
              <a:rPr lang="vi-VN" sz="2800" dirty="0"/>
              <a:t>Dấu của y' khi x đi qua điểm cực tiểu sẽ đổi từ âm sang dương.</a:t>
            </a:r>
          </a:p>
          <a:p>
            <a:endParaRPr lang="en-US" sz="2800" dirty="0"/>
          </a:p>
          <a:p>
            <a:pPr algn="ctr"/>
            <a:endParaRPr lang="en-US" dirty="0"/>
          </a:p>
          <a:p>
            <a:endParaRPr lang="en-US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FF59EB-A818-4355-867D-588882A893FD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456" y="3476855"/>
            <a:ext cx="6054674" cy="1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Cho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chứa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;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768" t="-159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5B7EEC71-1A91-4A05-88E8-CC0A9AC921C7}"/>
              </a:ext>
            </a:extLst>
          </p:cNvPr>
          <p:cNvSpPr/>
          <p:nvPr/>
        </p:nvSpPr>
        <p:spPr>
          <a:xfrm rot="553163">
            <a:off x="10992415" y="551169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64" y="1074503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Tìm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−24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−24</m:t>
                    </m:r>
                  </m:oMath>
                </a14:m>
                <a:r>
                  <a:rPr lang="en-US" sz="2600" dirty="0"/>
                  <a:t>;</a:t>
                </a:r>
              </a:p>
              <a:p>
                <a:r>
                  <a:rPr lang="en-US" sz="2600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ho</m:t>
                    </m:r>
                    <m:r>
                      <m:rPr>
                        <m:nor/>
                      </m:rPr>
                      <a:rPr lang="en-US" sz="2600" b="0" i="0" smtClean="0"/>
                      <m:t>ặ</m:t>
                    </m:r>
                    <m:r>
                      <m:rPr>
                        <m:nor/>
                      </m:rPr>
                      <a:rPr lang="en-US" sz="2600"/>
                      <m:t>c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600"/>
                      <m:t>.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</m:oMath>
                </a14:m>
                <a:endParaRPr lang="en-US" sz="2600" dirty="0"/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=−1,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sz="2600" dirty="0"/>
                  <a:t>;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=−111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4" y="1074503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624" t="-118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DE636B1-B3AF-460D-83C3-1C23314D85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839" y="3527473"/>
            <a:ext cx="7332615" cy="150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83853" y="255409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700" dirty="0" err="1"/>
                  <a:t>kết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quả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trên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để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tìm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cực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trị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, ta </a:t>
                </a:r>
                <a:r>
                  <a:rPr lang="en-US" sz="2700" dirty="0" err="1"/>
                  <a:t>thực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hiện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bước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sau</a:t>
                </a:r>
                <a:r>
                  <a:rPr lang="en-US" sz="2700" dirty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700" dirty="0" err="1"/>
                  <a:t>Buớc</a:t>
                </a:r>
                <a:r>
                  <a:rPr lang="en-US" sz="2700" dirty="0"/>
                  <a:t> 1 . </a:t>
                </a:r>
                <a:r>
                  <a:rPr lang="en-US" sz="2700" dirty="0" err="1"/>
                  <a:t>Tìm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tập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định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700" dirty="0" err="1"/>
                  <a:t>Buớc</a:t>
                </a:r>
                <a:r>
                  <a:rPr lang="en-US" sz="2700" dirty="0"/>
                  <a:t> 2. </a:t>
                </a:r>
                <a:r>
                  <a:rPr lang="en-US" sz="2700" dirty="0" err="1"/>
                  <a:t>Tính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Tìm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thuộc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mà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tại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bằng</a:t>
                </a:r>
                <a:r>
                  <a:rPr lang="en-US" sz="2700" dirty="0"/>
                  <a:t> 0 </a:t>
                </a:r>
                <a:r>
                  <a:rPr lang="en-US" sz="2700" dirty="0" err="1"/>
                  <a:t>hoặc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không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tồn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tại</a:t>
                </a:r>
                <a:r>
                  <a:rPr lang="en-US" sz="27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700" dirty="0" err="1"/>
                  <a:t>Buớc</a:t>
                </a:r>
                <a:r>
                  <a:rPr lang="en-US" sz="2700" dirty="0"/>
                  <a:t> 3. </a:t>
                </a:r>
                <a:r>
                  <a:rPr lang="en-US" sz="2700" dirty="0" err="1"/>
                  <a:t>Xét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dấu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Nếu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đổi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dấu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từ</a:t>
                </a:r>
                <a:r>
                  <a:rPr lang="en-US" sz="2700" dirty="0"/>
                  <a:t> </a:t>
                </a:r>
                <a:r>
                  <a:rPr lang="en-US" sz="2700" dirty="0" err="1"/>
                  <a:t>âm</a:t>
                </a:r>
                <a:r>
                  <a:rPr lang="en-US" sz="2700" dirty="0"/>
                  <a:t> sang </a:t>
                </a:r>
                <a:r>
                  <a:rPr lang="en-US" sz="2700" dirty="0" err="1"/>
                  <a:t>dương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700" dirty="0"/>
                  <a:t> qua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=1,2,…)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thì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cực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tiểu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tại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Nếu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đồi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dấu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từ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dương</a:t>
                </a:r>
                <a:r>
                  <a:rPr lang="en-US" sz="2700" dirty="0"/>
                  <a:t> sang </a:t>
                </a:r>
                <a:r>
                  <a:rPr lang="en-US" sz="2700" dirty="0" err="1"/>
                  <a:t>âm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700" dirty="0"/>
                  <a:t> qua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=1,2,…)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thì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cực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tại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0"/>
                <a:stretch>
                  <a:fillRect l="-575" r="-10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3AC4644-1026-4FCA-97C7-665A1BDAF5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618639">
            <a:off x="-100973" y="5786288"/>
            <a:ext cx="1199665" cy="1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230" y="956771"/>
                <a:ext cx="10739540" cy="547047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0" y="956771"/>
                <a:ext cx="10739540" cy="5470474"/>
              </a:xfrm>
              <a:prstGeom prst="rect">
                <a:avLst/>
              </a:prstGeom>
              <a:blipFill>
                <a:blip r:embed="rId3"/>
                <a:stretch>
                  <a:fillRect l="-737" t="-12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3BA5F9-A3AB-4591-BAF3-B3E557D699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886" y="3531852"/>
            <a:ext cx="7750113" cy="21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3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83853" y="255409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qua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=1,2,…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    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0"/>
                <a:stretch>
                  <a:fillRect l="-522" t="-89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3AC4644-1026-4FCA-97C7-665A1BDAF5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618639">
            <a:off x="-100973" y="5786288"/>
            <a:ext cx="1199665" cy="1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1009</Words>
  <Application>Microsoft Office PowerPoint</Application>
  <PresentationFormat>Widescreen</PresentationFormat>
  <Paragraphs>139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2024-11-18T01:39:37Z</dcterms:modified>
</cp:coreProperties>
</file>