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ambria Math" panose="02040503050406030204" pitchFamily="18" charset="0"/>
      <p:regular r:id="rId23"/>
    </p:embeddedFont>
    <p:embeddedFont>
      <p:font typeface="Tahoma" panose="020B0604030504040204" pitchFamily="3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78"/>
    <a:srgbClr val="0E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38" y="8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7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1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9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5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5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3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7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1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9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7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oleObject" Target="../embeddings/oleObject1.bin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vmlDrawing" Target="../drawings/vmlDrawing2.vml"/><Relationship Id="rId6" Type="http://schemas.microsoft.com/office/2007/relationships/media" Target="../media/media3.mp3"/><Relationship Id="rId11" Type="http://schemas.openxmlformats.org/officeDocument/2006/relationships/image" Target="../media/image1.png"/><Relationship Id="rId5" Type="http://schemas.openxmlformats.org/officeDocument/2006/relationships/audio" Target="../media/media2.mp3"/><Relationship Id="rId10" Type="http://schemas.openxmlformats.org/officeDocument/2006/relationships/slideLayout" Target="../slideLayouts/slideLayout1.xml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5.png"/><Relationship Id="rId18" Type="http://schemas.openxmlformats.org/officeDocument/2006/relationships/image" Target="../media/image3.wmf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4.png"/><Relationship Id="rId17" Type="http://schemas.openxmlformats.org/officeDocument/2006/relationships/oleObject" Target="../embeddings/oleObject1.bin"/><Relationship Id="rId2" Type="http://schemas.microsoft.com/office/2007/relationships/media" Target="../media/media1.mp3"/><Relationship Id="rId16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6" Type="http://schemas.microsoft.com/office/2007/relationships/media" Target="../media/media3.mp3"/><Relationship Id="rId11" Type="http://schemas.openxmlformats.org/officeDocument/2006/relationships/image" Target="../media/image1.png"/><Relationship Id="rId5" Type="http://schemas.openxmlformats.org/officeDocument/2006/relationships/audio" Target="../media/media2.mp3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.xml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Câu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hỏi</a:t>
            </a:r>
            <a:r>
              <a:rPr lang="en-US" sz="2400" dirty="0">
                <a:solidFill>
                  <a:schemeClr val="bg1"/>
                </a:solidFill>
              </a:rPr>
              <a:t> 1. </a:t>
            </a:r>
            <a:r>
              <a:rPr lang="en-US" sz="2400" dirty="0" err="1">
                <a:solidFill>
                  <a:schemeClr val="bg1"/>
                </a:solidFill>
              </a:rPr>
              <a:t>Ankane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hòa</a:t>
            </a:r>
            <a:r>
              <a:rPr lang="en-US" sz="2400" dirty="0">
                <a:solidFill>
                  <a:schemeClr val="bg1"/>
                </a:solidFill>
              </a:rPr>
              <a:t> tan </a:t>
            </a:r>
            <a:r>
              <a:rPr lang="en-US" sz="2400" dirty="0" err="1">
                <a:solidFill>
                  <a:schemeClr val="bg1"/>
                </a:solidFill>
              </a:rPr>
              <a:t>tốt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trong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dung </a:t>
            </a:r>
            <a:r>
              <a:rPr lang="en-US" sz="2400" dirty="0" err="1">
                <a:solidFill>
                  <a:schemeClr val="bg1"/>
                </a:solidFill>
              </a:rPr>
              <a:t>môi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nào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đây</a:t>
            </a:r>
            <a:r>
              <a:rPr lang="en-US" sz="2400" dirty="0">
                <a:solidFill>
                  <a:schemeClr val="bg1"/>
                </a:solidFill>
              </a:rPr>
              <a:t> ?</a:t>
            </a: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6008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Benzene.</a:t>
            </a: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Dung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axit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HCl.</a:t>
            </a: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435571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Dung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NaOH.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2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520278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Etene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Propene.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Etane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Ethyne.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7FF5A7-964D-458A-AD0C-47E37D5E1509}"/>
              </a:ext>
            </a:extLst>
          </p:cNvPr>
          <p:cNvSpPr/>
          <p:nvPr/>
        </p:nvSpPr>
        <p:spPr>
          <a:xfrm>
            <a:off x="1329416" y="3891259"/>
            <a:ext cx="5920210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nl-NL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hỏi 10.</a:t>
            </a:r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Monome nào sau đây dùng để điều chế nhựa PE?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29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516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 noProof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2,2-dimethylpropane </a:t>
            </a:r>
            <a:r>
              <a:rPr lang="en-US" sz="2000" noProof="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000" noProof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2-methylbutane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noProof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2-methylbutane.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4284" y="518063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000" noProof="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2,2-dimethylpropane.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354058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noProof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2-methylbutane </a:t>
            </a:r>
            <a:r>
              <a:rPr lang="en-US" sz="2000" noProof="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000" noProof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pentane.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08DBCD3-07FA-476E-8B89-820F6F55874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321300" y="2701925"/>
          <a:ext cx="1270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3" imgW="126720" imgH="126720" progId="Equation.DSMT4">
                  <p:embed/>
                </p:oleObj>
              </mc:Choice>
              <mc:Fallback>
                <p:oleObj name="Equation" r:id="rId13" imgW="126720" imgH="12672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08DBCD3-07FA-476E-8B89-820F6F5587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21300" y="2701925"/>
                        <a:ext cx="127000" cy="12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50EA9BC-F0C2-47BC-9845-FACD0B0E68EF}"/>
              </a:ext>
            </a:extLst>
          </p:cNvPr>
          <p:cNvSpPr/>
          <p:nvPr/>
        </p:nvSpPr>
        <p:spPr>
          <a:xfrm>
            <a:off x="1114345" y="3640871"/>
            <a:ext cx="9981706" cy="102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dirty="0" err="1">
                <a:solidFill>
                  <a:prstClr val="white"/>
                </a:solidFill>
              </a:rPr>
              <a:t>Câu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hỏi</a:t>
            </a:r>
            <a:r>
              <a:rPr lang="en-US" dirty="0">
                <a:solidFill>
                  <a:prstClr val="white"/>
                </a:solidFill>
              </a:rPr>
              <a:t> 11. </a:t>
            </a:r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hydrocarbon A và B có cùng công thức phân tử C</a:t>
            </a:r>
            <a:r>
              <a:rPr lang="nl-NL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nl-NL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tác dụng với Chlorine thì A chỉ tạo ra một dẫn xuất monochlorine duy nhất, còn B có thể tạo ra 4 dẫn xuất monochlorine. Tên gọi của A và B lần lượt là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3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Dung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Br</a:t>
            </a:r>
            <a:r>
              <a:rPr lang="en-US" sz="2000" baseline="-25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KMnO</a:t>
            </a:r>
            <a:r>
              <a:rPr lang="en-US" sz="2000" baseline="-25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Dung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AgNO</a:t>
            </a:r>
            <a:r>
              <a:rPr lang="en-US" sz="2000" baseline="-25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/NH</a:t>
            </a:r>
            <a:r>
              <a:rPr lang="en-US" sz="2000" baseline="-25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Dung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HCl.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Giấy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quỳ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tím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ẩm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B20633-E587-45CD-B51E-8118A782CA1A}"/>
              </a:ext>
            </a:extLst>
          </p:cNvPr>
          <p:cNvSpPr/>
          <p:nvPr/>
        </p:nvSpPr>
        <p:spPr>
          <a:xfrm>
            <a:off x="1106008" y="3889245"/>
            <a:ext cx="9497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hỏi 12. </a:t>
            </a:r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 hai bình mất nhãn đựng hai khí không màu là CH</a:t>
            </a:r>
            <a:r>
              <a:rPr lang="nl-NL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và C</a:t>
            </a:r>
            <a:r>
              <a:rPr lang="nl-NL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nl-NL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Dùng hóa chất nào sau đây để nhận biết chúng?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8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59905" y="5083914"/>
            <a:ext cx="5329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Toluene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HNO</a:t>
            </a:r>
            <a:r>
              <a:rPr lang="en-US" sz="2000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lệ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1:3,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xúc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nhệt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Toluene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Br</a:t>
            </a:r>
            <a:r>
              <a:rPr lang="en-US" sz="2000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khan (Fe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xúc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435571" y="5197163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Toluene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Br</a:t>
            </a:r>
            <a:r>
              <a:rPr lang="en-US" sz="2000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(Fe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xúc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285731" y="5922649"/>
            <a:ext cx="4950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Benzene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HNO</a:t>
            </a:r>
            <a:r>
              <a:rPr lang="en-US" sz="2000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xúc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nhiệt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627A8E-EBC6-4AC7-873C-4F13E4B81D7A}"/>
              </a:ext>
            </a:extLst>
          </p:cNvPr>
          <p:cNvSpPr/>
          <p:nvPr/>
        </p:nvSpPr>
        <p:spPr>
          <a:xfrm>
            <a:off x="1106008" y="3842753"/>
            <a:ext cx="9979981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nl-NL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hỏi 13.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Chất 2,4,6-trinitrotoluene dùng để sản xuất thuốc nổ TNT. TNT là sản phẩm của phản ứng nào sau đây?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86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900" y="-160361"/>
            <a:ext cx="2308721" cy="218928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39895" y="3420184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12940" y="2098001"/>
            <a:ext cx="11386554" cy="257493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520278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2;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3; 4; 10.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3; 9.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 3;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8; 10.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2; 5; 6; 9; 10.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B28443-CE35-4D84-909D-1B6208478B33}"/>
              </a:ext>
            </a:extLst>
          </p:cNvPr>
          <p:cNvSpPr/>
          <p:nvPr/>
        </p:nvSpPr>
        <p:spPr>
          <a:xfrm>
            <a:off x="1480172" y="2168771"/>
            <a:ext cx="4631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14. 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 chất đặc trưng của axetilen là: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DCA5BD8-55A4-4B88-B201-B801A1249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648006"/>
              </p:ext>
            </p:extLst>
          </p:nvPr>
        </p:nvGraphicFramePr>
        <p:xfrm>
          <a:off x="1063460" y="2612457"/>
          <a:ext cx="10515600" cy="12110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001219">
                  <a:extLst>
                    <a:ext uri="{9D8B030D-6E8A-4147-A177-3AD203B41FA5}">
                      <a16:colId xmlns:a16="http://schemas.microsoft.com/office/drawing/2014/main" val="3105457297"/>
                    </a:ext>
                  </a:extLst>
                </a:gridCol>
                <a:gridCol w="5514381">
                  <a:extLst>
                    <a:ext uri="{9D8B030D-6E8A-4147-A177-3AD203B41FA5}">
                      <a16:colId xmlns:a16="http://schemas.microsoft.com/office/drawing/2014/main" val="19925167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" algn="l"/>
                        </a:tabLst>
                      </a:pPr>
                      <a:r>
                        <a:rPr lang="en-US" sz="1400" dirty="0">
                          <a:effectLst/>
                        </a:rPr>
                        <a:t>1. </a:t>
                      </a:r>
                      <a:r>
                        <a:rPr lang="vi-VN" sz="1400" dirty="0">
                          <a:effectLst/>
                        </a:rPr>
                        <a:t>Chất khí không màu.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" algn="l"/>
                        </a:tabLst>
                      </a:pPr>
                      <a:r>
                        <a:rPr lang="en-US" sz="1400" dirty="0">
                          <a:effectLst/>
                        </a:rPr>
                        <a:t>2. </a:t>
                      </a:r>
                      <a:r>
                        <a:rPr lang="vi-VN" sz="1400" dirty="0">
                          <a:effectLst/>
                        </a:rPr>
                        <a:t>Có mùi đặc trưng.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" algn="l"/>
                        </a:tabLst>
                      </a:pPr>
                      <a:r>
                        <a:rPr lang="en-US" sz="1400" dirty="0">
                          <a:effectLst/>
                        </a:rPr>
                        <a:t>3.</a:t>
                      </a:r>
                      <a:r>
                        <a:rPr lang="vi-VN" sz="1400" dirty="0">
                          <a:effectLst/>
                        </a:rPr>
                        <a:t>Nhẹ hơn met</a:t>
                      </a:r>
                      <a:r>
                        <a:rPr lang="en-US" sz="1400" dirty="0">
                          <a:effectLst/>
                        </a:rPr>
                        <a:t>h</a:t>
                      </a:r>
                      <a:r>
                        <a:rPr lang="vi-VN" sz="1400" dirty="0">
                          <a:effectLst/>
                        </a:rPr>
                        <a:t>an</a:t>
                      </a:r>
                      <a:r>
                        <a:rPr lang="en-US" sz="1400" dirty="0">
                          <a:effectLst/>
                        </a:rPr>
                        <a:t>e</a:t>
                      </a:r>
                      <a:r>
                        <a:rPr lang="vi-VN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" algn="l"/>
                        </a:tabLst>
                      </a:pPr>
                      <a:r>
                        <a:rPr lang="en-US" sz="1400" dirty="0">
                          <a:effectLst/>
                        </a:rPr>
                        <a:t>4.</a:t>
                      </a:r>
                      <a:r>
                        <a:rPr lang="vi-VN" sz="1400" dirty="0">
                          <a:effectLst/>
                        </a:rPr>
                        <a:t>Tan tốt trong nước.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340" algn="l"/>
                        </a:tabLst>
                      </a:pPr>
                      <a:r>
                        <a:rPr lang="en-US" sz="1400" dirty="0">
                          <a:effectLst/>
                        </a:rPr>
                        <a:t>5.</a:t>
                      </a:r>
                      <a:r>
                        <a:rPr lang="vi-VN" sz="1400" dirty="0">
                          <a:effectLst/>
                        </a:rPr>
                        <a:t>Tham gia phản ứng kết hợp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3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</a:t>
                      </a:r>
                      <a:r>
                        <a:rPr lang="vi-VN" sz="1400" dirty="0">
                          <a:effectLst/>
                        </a:rPr>
                        <a:t>Tham gia phản ứng hidrat hóa</a:t>
                      </a:r>
                      <a:endParaRPr lang="en-US" sz="1400" dirty="0">
                        <a:effectLst/>
                      </a:endParaRPr>
                    </a:p>
                    <a:p>
                      <a:pPr marL="933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</a:t>
                      </a:r>
                      <a:r>
                        <a:rPr lang="vi-VN" sz="1400" dirty="0">
                          <a:effectLst/>
                        </a:rPr>
                        <a:t>Tham gia phản ứng oxi hóa.</a:t>
                      </a:r>
                      <a:endParaRPr lang="en-US" sz="1400" dirty="0">
                        <a:effectLst/>
                      </a:endParaRPr>
                    </a:p>
                    <a:p>
                      <a:pPr marL="933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8.</a:t>
                      </a:r>
                      <a:r>
                        <a:rPr lang="vi-VN" sz="1400" dirty="0">
                          <a:effectLst/>
                        </a:rPr>
                        <a:t>Tham gia phản ứng thế.</a:t>
                      </a:r>
                      <a:endParaRPr lang="en-US" sz="1400" dirty="0">
                        <a:effectLst/>
                      </a:endParaRPr>
                    </a:p>
                    <a:p>
                      <a:pPr marL="933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9.</a:t>
                      </a:r>
                      <a:r>
                        <a:rPr lang="vi-VN" sz="1400" dirty="0">
                          <a:effectLst/>
                        </a:rPr>
                        <a:t>Tham gia phản ứng trùng hợp</a:t>
                      </a:r>
                      <a:endParaRPr lang="en-US" sz="1400" dirty="0">
                        <a:effectLst/>
                      </a:endParaRPr>
                    </a:p>
                    <a:p>
                      <a:pPr marL="933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10.</a:t>
                      </a:r>
                      <a:r>
                        <a:rPr lang="vi-VN" sz="1400" dirty="0">
                          <a:effectLst/>
                        </a:rPr>
                        <a:t>Tham gia phản ứng trùng ngưng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91446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845B4338-397D-44CD-870D-16ADCE1CDB21}"/>
              </a:ext>
            </a:extLst>
          </p:cNvPr>
          <p:cNvSpPr/>
          <p:nvPr/>
        </p:nvSpPr>
        <p:spPr>
          <a:xfrm>
            <a:off x="1377674" y="4019203"/>
            <a:ext cx="4107086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các tính chất trên, tính chất nào </a:t>
            </a:r>
            <a:r>
              <a:rPr lang="vi-VN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979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153.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256.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15,3.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165.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E03855-A416-430D-BF54-4F9F0CBD82EC}"/>
              </a:ext>
            </a:extLst>
          </p:cNvPr>
          <p:cNvSpPr/>
          <p:nvPr/>
        </p:nvSpPr>
        <p:spPr>
          <a:xfrm>
            <a:off x="1104285" y="3789796"/>
            <a:ext cx="9756219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nl-NL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hỏi 15.</a:t>
            </a:r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Từ 1 tấn toluene điều chế được bao nhiêu kg 2,4,6-trinitrotoluene? biết hiệu xuất của phản ứng là 62%.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8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240538" y="3661621"/>
            <a:ext cx="938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2.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Ankane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tương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đối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trơ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về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mặt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hóa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học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, ở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nhiệt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độ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thường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không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phản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ứng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với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acid, base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và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chất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oxi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hóa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mạnh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vì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5202784"/>
            <a:ext cx="4950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ankene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sichma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bền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vững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5029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ankene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H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vây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quanh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ankene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ankene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oxi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3.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cấu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tạo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hợp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chất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tên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gọi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3-methylbut-1-yne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u hoi c">
                <a:extLst>
                  <a:ext uri="{FF2B5EF4-FFF2-40B4-BE49-F238E27FC236}">
                    <a16:creationId xmlns:a16="http://schemas.microsoft.com/office/drawing/2014/main" id="{9897B1B9-EB78-41AF-AC33-1E8F7714B11F}"/>
                  </a:ext>
                </a:extLst>
              </p:cNvPr>
              <p:cNvSpPr txBox="1"/>
              <p:nvPr/>
            </p:nvSpPr>
            <p:spPr>
              <a:xfrm>
                <a:off x="1104285" y="6063493"/>
                <a:ext cx="46504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Clr>
                    <a:schemeClr val="bg1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2000" dirty="0">
                    <a:solidFill>
                      <a:prstClr val="white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CH</a:t>
                </a:r>
                <a:r>
                  <a:rPr lang="en-US" sz="2000" baseline="-25000" dirty="0">
                    <a:solidFill>
                      <a:prstClr val="white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en-US" sz="2000" dirty="0">
                    <a:solidFill>
                      <a:prstClr val="white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C(CH</a:t>
                </a:r>
                <a:r>
                  <a:rPr lang="en-US" sz="2000" baseline="-25000" dirty="0">
                    <a:solidFill>
                      <a:prstClr val="white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en-US" sz="2000" dirty="0">
                    <a:solidFill>
                      <a:prstClr val="white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)CH</a:t>
                </a:r>
                <a:r>
                  <a:rPr lang="en-US" sz="2000" baseline="-25000" dirty="0">
                    <a:solidFill>
                      <a:prstClr val="white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2000" dirty="0">
                    <a:solidFill>
                      <a:prstClr val="white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≡</m:t>
                    </m:r>
                  </m:oMath>
                </a14:m>
                <a:r>
                  <a:rPr lang="en-US" sz="2000" dirty="0">
                    <a:solidFill>
                      <a:prstClr val="white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CH. 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cau hoi c">
                <a:extLst>
                  <a:ext uri="{FF2B5EF4-FFF2-40B4-BE49-F238E27FC236}">
                    <a16:creationId xmlns:a16="http://schemas.microsoft.com/office/drawing/2014/main" id="{9897B1B9-EB78-41AF-AC33-1E8F7714B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285" y="6063493"/>
                <a:ext cx="4650419" cy="400110"/>
              </a:xfrm>
              <a:prstGeom prst="rect">
                <a:avLst/>
              </a:prstGeom>
              <a:blipFill>
                <a:blip r:embed="rId12"/>
                <a:stretch>
                  <a:fillRect l="-1180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u hoi b">
                <a:extLst>
                  <a:ext uri="{FF2B5EF4-FFF2-40B4-BE49-F238E27FC236}">
                    <a16:creationId xmlns:a16="http://schemas.microsoft.com/office/drawing/2014/main" id="{D96707EC-5A82-4050-B897-6DBAB63AC957}"/>
                  </a:ext>
                </a:extLst>
              </p:cNvPr>
              <p:cNvSpPr txBox="1"/>
              <p:nvPr/>
            </p:nvSpPr>
            <p:spPr>
              <a:xfrm>
                <a:off x="6435571" y="5197162"/>
                <a:ext cx="46504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Clr>
                    <a:schemeClr val="bg1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2000" dirty="0">
                    <a:solidFill>
                      <a:prstClr val="white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CH</a:t>
                </a:r>
                <a:r>
                  <a:rPr lang="en-US" sz="2000" baseline="-25000" dirty="0">
                    <a:solidFill>
                      <a:prstClr val="white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en-US" sz="2000" dirty="0">
                    <a:solidFill>
                      <a:prstClr val="white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CH</a:t>
                </a:r>
                <a:r>
                  <a:rPr lang="en-US" sz="2000" baseline="-25000" dirty="0">
                    <a:solidFill>
                      <a:prstClr val="white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2000" dirty="0">
                    <a:solidFill>
                      <a:prstClr val="white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≡</m:t>
                    </m:r>
                  </m:oMath>
                </a14:m>
                <a:r>
                  <a:rPr lang="en-US" sz="2000" dirty="0">
                    <a:solidFill>
                      <a:prstClr val="white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CH. 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cau hoi b">
                <a:extLst>
                  <a:ext uri="{FF2B5EF4-FFF2-40B4-BE49-F238E27FC236}">
                    <a16:creationId xmlns:a16="http://schemas.microsoft.com/office/drawing/2014/main" id="{D96707EC-5A82-4050-B897-6DBAB63AC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571" y="5197162"/>
                <a:ext cx="4650419" cy="400110"/>
              </a:xfrm>
              <a:prstGeom prst="rect">
                <a:avLst/>
              </a:prstGeom>
              <a:blipFill>
                <a:blip r:embed="rId13"/>
                <a:stretch>
                  <a:fillRect l="-1180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u hoi a">
                <a:extLst>
                  <a:ext uri="{FF2B5EF4-FFF2-40B4-BE49-F238E27FC236}">
                    <a16:creationId xmlns:a16="http://schemas.microsoft.com/office/drawing/2014/main" id="{9B5DABB8-849A-4D2D-930C-9CA07BFC5BDE}"/>
                  </a:ext>
                </a:extLst>
              </p:cNvPr>
              <p:cNvSpPr txBox="1"/>
              <p:nvPr/>
            </p:nvSpPr>
            <p:spPr>
              <a:xfrm>
                <a:off x="1104284" y="5180634"/>
                <a:ext cx="46504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Clr>
                    <a:schemeClr val="bg1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2000" dirty="0">
                    <a:solidFill>
                      <a:prstClr val="white"/>
                    </a:solidFill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CH</a:t>
                </a:r>
                <a:r>
                  <a:rPr lang="en-US" sz="2000" baseline="-25000" dirty="0">
                    <a:solidFill>
                      <a:prstClr val="white"/>
                    </a:solidFill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en-US" sz="2000" dirty="0">
                    <a:solidFill>
                      <a:prstClr val="white"/>
                    </a:solidFill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C(CH</a:t>
                </a:r>
                <a:r>
                  <a:rPr lang="en-US" sz="2000" baseline="-25000" dirty="0">
                    <a:solidFill>
                      <a:prstClr val="white"/>
                    </a:solidFill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en-US" sz="2000" dirty="0">
                    <a:solidFill>
                      <a:prstClr val="white"/>
                    </a:solidFill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000" baseline="-25000" dirty="0">
                    <a:solidFill>
                      <a:prstClr val="white"/>
                    </a:solidFill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2000" dirty="0">
                    <a:solidFill>
                      <a:prstClr val="white"/>
                    </a:solidFill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CH</a:t>
                </a:r>
                <a:r>
                  <a:rPr lang="en-US" sz="2000" baseline="-25000" dirty="0">
                    <a:solidFill>
                      <a:prstClr val="white"/>
                    </a:solidFill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2000" dirty="0">
                    <a:solidFill>
                      <a:prstClr val="white"/>
                    </a:solidFill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≡</m:t>
                    </m:r>
                  </m:oMath>
                </a14:m>
                <a:r>
                  <a:rPr lang="en-US" sz="2000" dirty="0">
                    <a:solidFill>
                      <a:prstClr val="white"/>
                    </a:solidFill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CH.     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cau hoi a">
                <a:extLst>
                  <a:ext uri="{FF2B5EF4-FFF2-40B4-BE49-F238E27FC236}">
                    <a16:creationId xmlns:a16="http://schemas.microsoft.com/office/drawing/2014/main" id="{9B5DABB8-849A-4D2D-930C-9CA07BFC5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284" y="5180634"/>
                <a:ext cx="4650419" cy="400110"/>
              </a:xfrm>
              <a:prstGeom prst="rect">
                <a:avLst/>
              </a:prstGeom>
              <a:blipFill>
                <a:blip r:embed="rId14"/>
                <a:stretch>
                  <a:fillRect l="-1180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u hoi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/>
              <p:nvPr/>
            </p:nvSpPr>
            <p:spPr>
              <a:xfrm>
                <a:off x="6354058" y="6060424"/>
                <a:ext cx="46504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Clr>
                    <a:schemeClr val="bg1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en-US" sz="2000" dirty="0">
                    <a:solidFill>
                      <a:prstClr val="white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CH</a:t>
                </a:r>
                <a:r>
                  <a:rPr lang="en-US" sz="2000" baseline="-25000" dirty="0">
                    <a:solidFill>
                      <a:prstClr val="white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en-US" sz="2000" dirty="0">
                    <a:solidFill>
                      <a:prstClr val="white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CH</a:t>
                </a:r>
                <a:r>
                  <a:rPr lang="en-US" sz="2000" baseline="-25000" dirty="0">
                    <a:solidFill>
                      <a:prstClr val="white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2000" dirty="0">
                    <a:solidFill>
                      <a:prstClr val="white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CH</a:t>
                </a:r>
                <a:r>
                  <a:rPr lang="en-US" sz="2000" baseline="-25000" dirty="0">
                    <a:solidFill>
                      <a:prstClr val="white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2000" dirty="0">
                    <a:solidFill>
                      <a:prstClr val="white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≡</m:t>
                    </m:r>
                  </m:oMath>
                </a14:m>
                <a:r>
                  <a:rPr lang="en-US" sz="2000" dirty="0">
                    <a:solidFill>
                      <a:prstClr val="white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CH. 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cau hoi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058" y="6060424"/>
                <a:ext cx="4650419" cy="400110"/>
              </a:xfrm>
              <a:prstGeom prst="rect">
                <a:avLst/>
              </a:prstGeom>
              <a:blipFill>
                <a:blip r:embed="rId15"/>
                <a:stretch>
                  <a:fillRect l="-1180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08DBCD3-07FA-476E-8B89-820F6F5587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647240"/>
              </p:ext>
            </p:extLst>
          </p:nvPr>
        </p:nvGraphicFramePr>
        <p:xfrm>
          <a:off x="5321300" y="2701925"/>
          <a:ext cx="1270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17" imgW="126720" imgH="126720" progId="Equation.DSMT4">
                  <p:embed/>
                </p:oleObj>
              </mc:Choice>
              <mc:Fallback>
                <p:oleObj name="Equation" r:id="rId17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321300" y="2701925"/>
                        <a:ext cx="127000" cy="12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17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4.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Không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được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dung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nước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để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dập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đám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cháy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xăng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;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dầu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mà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phải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dung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cát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hoặc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CO</a:t>
            </a:r>
            <a:r>
              <a:rPr lang="en-US" sz="2400" baseline="-25000" dirty="0">
                <a:solidFill>
                  <a:prstClr val="white"/>
                </a:solidFill>
                <a:latin typeface="Calibri" panose="020F0502020204030204"/>
              </a:rPr>
              <a:t>2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.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Vì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49737" y="5927914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xăng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nhẹ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đám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cháy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lan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rộng</a:t>
            </a:r>
            <a:r>
              <a:rPr lang="en-US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hơn</a:t>
            </a: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022531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xăng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nặng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đám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cháy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nhanh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035960" y="5025225"/>
            <a:ext cx="4950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xăng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dầu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tan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đám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cháy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nhanh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10" y="5906536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xăng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đám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cháy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nhanh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Câu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hỏi</a:t>
            </a:r>
            <a:r>
              <a:rPr lang="en-US" sz="2400" dirty="0">
                <a:solidFill>
                  <a:schemeClr val="bg1"/>
                </a:solidFill>
              </a:rPr>
              <a:t> 5. Cho 3 </a:t>
            </a:r>
            <a:r>
              <a:rPr lang="en-US" sz="2400" dirty="0" err="1">
                <a:solidFill>
                  <a:schemeClr val="bg1"/>
                </a:solidFill>
              </a:rPr>
              <a:t>bình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chức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chất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không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màu</a:t>
            </a:r>
            <a:r>
              <a:rPr lang="en-US" sz="2400" dirty="0">
                <a:solidFill>
                  <a:schemeClr val="bg1"/>
                </a:solidFill>
              </a:rPr>
              <a:t>; </a:t>
            </a:r>
            <a:r>
              <a:rPr lang="en-US" sz="2400" dirty="0" err="1">
                <a:solidFill>
                  <a:schemeClr val="bg1"/>
                </a:solidFill>
              </a:rPr>
              <a:t>mất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nhãn</a:t>
            </a:r>
            <a:r>
              <a:rPr lang="en-US" sz="2400" dirty="0">
                <a:solidFill>
                  <a:schemeClr val="bg1"/>
                </a:solidFill>
              </a:rPr>
              <a:t>: (1) CH</a:t>
            </a:r>
            <a:r>
              <a:rPr lang="en-US" sz="2400" baseline="-25000" dirty="0">
                <a:solidFill>
                  <a:schemeClr val="bg1"/>
                </a:solidFill>
              </a:rPr>
              <a:t>4</a:t>
            </a:r>
            <a:r>
              <a:rPr lang="en-US" sz="2400" dirty="0">
                <a:solidFill>
                  <a:schemeClr val="bg1"/>
                </a:solidFill>
              </a:rPr>
              <a:t>; (2) C</a:t>
            </a:r>
            <a:r>
              <a:rPr lang="en-US" sz="2400" baseline="-25000" dirty="0">
                <a:solidFill>
                  <a:schemeClr val="bg1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H</a:t>
            </a:r>
            <a:r>
              <a:rPr lang="en-US" sz="2400" baseline="-25000" dirty="0">
                <a:solidFill>
                  <a:schemeClr val="bg1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; (3) C</a:t>
            </a:r>
            <a:r>
              <a:rPr lang="en-US" sz="2400" baseline="-25000" dirty="0">
                <a:solidFill>
                  <a:schemeClr val="bg1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H</a:t>
            </a:r>
            <a:r>
              <a:rPr lang="en-US" sz="2400" baseline="-25000" dirty="0">
                <a:solidFill>
                  <a:schemeClr val="bg1"/>
                </a:solidFill>
              </a:rPr>
              <a:t>4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Lần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lượt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dụng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thuốc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nào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đây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để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biệt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trên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6008" y="5197163"/>
            <a:ext cx="5029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Dung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AgNO</a:t>
            </a:r>
            <a:r>
              <a:rPr lang="en-US" sz="2000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/NH</a:t>
            </a:r>
            <a:r>
              <a:rPr lang="en-US" sz="2000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Br</a:t>
            </a:r>
            <a:r>
              <a:rPr lang="en-US" sz="2000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Dung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Br</a:t>
            </a:r>
            <a:r>
              <a:rPr lang="en-US" sz="2000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KMnO</a:t>
            </a:r>
            <a:r>
              <a:rPr lang="en-US" sz="2000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355781" y="5197163"/>
            <a:ext cx="5029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Dung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Br</a:t>
            </a:r>
            <a:r>
              <a:rPr lang="en-US" sz="2000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AgNO</a:t>
            </a:r>
            <a:r>
              <a:rPr lang="en-US" sz="2000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/NH</a:t>
            </a:r>
            <a:r>
              <a:rPr lang="en-US" sz="2000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Giấy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quỳ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tím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Br</a:t>
            </a:r>
            <a:r>
              <a:rPr lang="en-US" sz="2000" baseline="-25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0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6.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Phát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biểu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16521" y="5034562"/>
            <a:ext cx="4969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alkene,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đôi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xichma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pi.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056511" y="5906536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Hydrocarbon no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h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ydrocarbon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chưuá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045270" y="5002343"/>
            <a:ext cx="4730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hydrocarbon,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hydrogen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luôn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chẵn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306284" y="5891841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hydrocarbon no,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mạch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hở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r>
              <a:rPr lang="en-US" sz="2000" baseline="-25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2000" baseline="-25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2n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9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7: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phân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cấu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tạo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hydrocarbon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phân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tử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</a:t>
            </a:r>
            <a:r>
              <a:rPr lang="en-US" sz="2400" baseline="-25000" dirty="0">
                <a:solidFill>
                  <a:prstClr val="white"/>
                </a:solidFill>
                <a:latin typeface="Calibri" panose="020F0502020204030204"/>
              </a:rPr>
              <a:t>5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lang="en-US" sz="2400" baseline="-25000" dirty="0">
                <a:solidFill>
                  <a:prstClr val="white"/>
                </a:solidFill>
                <a:latin typeface="Calibri" panose="020F0502020204030204"/>
              </a:rPr>
              <a:t>12 </a:t>
            </a:r>
            <a:r>
              <a:rPr lang="en-US" sz="2400" baseline="-25000" dirty="0" err="1">
                <a:solidFill>
                  <a:prstClr val="white"/>
                </a:solidFill>
                <a:latin typeface="Calibri" panose="020F0502020204030204"/>
              </a:rPr>
              <a:t>là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7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39895" y="4082414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282024"/>
            <a:ext cx="10872190" cy="161288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(1); (2).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(1); (4).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(2); (4).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(2); (3).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8D41C1-4014-492E-AAB0-10AE54292659}"/>
              </a:ext>
            </a:extLst>
          </p:cNvPr>
          <p:cNvSpPr/>
          <p:nvPr/>
        </p:nvSpPr>
        <p:spPr>
          <a:xfrm>
            <a:off x="1331495" y="3393481"/>
            <a:ext cx="9881937" cy="149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dirty="0" err="1">
                <a:solidFill>
                  <a:prstClr val="white"/>
                </a:solidFill>
              </a:rPr>
              <a:t>Câu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hỏi</a:t>
            </a:r>
            <a:r>
              <a:rPr lang="en-US" dirty="0">
                <a:solidFill>
                  <a:prstClr val="white"/>
                </a:solidFill>
              </a:rPr>
              <a:t> 8: </a:t>
            </a:r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các chất có công thức sau: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nl-NL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o- ClC</a:t>
            </a:r>
            <a:r>
              <a:rPr lang="nl-NL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nl-NL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nl-NL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nl-NL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p- ClC</a:t>
            </a:r>
            <a:r>
              <a:rPr lang="nl-NL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nl-NL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nl-NL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nl-NL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</a:t>
            </a:r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nl-NL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nl-NL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nl-NL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Cl; </a:t>
            </a:r>
            <a:r>
              <a:rPr lang="nl-NL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</a:t>
            </a:r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m- ClC</a:t>
            </a:r>
            <a:r>
              <a:rPr lang="nl-NL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nl-NL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nl-NL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những chất trên, những chất là sản phẩm chính khi cho toluen tác dụng với chlorin trong điều kiện đun nóng và có mặt FeCl</a:t>
            </a:r>
            <a:r>
              <a:rPr lang="nl-NL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55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6008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Hexene.</a:t>
            </a: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Pentene.</a:t>
            </a: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435571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Hexane.</a:t>
            </a: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Butene.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B47DDB-3E66-4502-B5BA-6A09BE548533}"/>
              </a:ext>
            </a:extLst>
          </p:cNvPr>
          <p:cNvSpPr/>
          <p:nvPr/>
        </p:nvSpPr>
        <p:spPr>
          <a:xfrm>
            <a:off x="1106008" y="3640872"/>
            <a:ext cx="9850750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nl-NL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hỏi 9.</a:t>
            </a:r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Undecane (C</a:t>
            </a:r>
            <a:r>
              <a:rPr lang="nl-NL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nl-NL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là một hydrocarbon mạch dài có trong dầu thô. Undecane có thể bị cracking tạo thành petane và một alkene. Alkene đó là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8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1014</Words>
  <Application>Microsoft Office PowerPoint</Application>
  <PresentationFormat>Widescreen</PresentationFormat>
  <Paragraphs>88</Paragraphs>
  <Slides>15</Slides>
  <Notes>0</Notes>
  <HiddenSlides>0</HiddenSlides>
  <MMClips>60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Calibri Light</vt:lpstr>
      <vt:lpstr>Cambria Math</vt:lpstr>
      <vt:lpstr>Calibri</vt:lpstr>
      <vt:lpstr>Arial</vt:lpstr>
      <vt:lpstr>Times New Roman</vt:lpstr>
      <vt:lpstr>Tahoma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Administrator</cp:lastModifiedBy>
  <cp:revision>41</cp:revision>
  <dcterms:created xsi:type="dcterms:W3CDTF">2018-12-15T04:43:26Z</dcterms:created>
  <dcterms:modified xsi:type="dcterms:W3CDTF">2023-04-27T08:57:22Z</dcterms:modified>
</cp:coreProperties>
</file>