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embeddedFontLst>
    <p:embeddedFont>
      <p:font typeface="Tahom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j0mkKy7CpbUzJ/YDib50BCosuX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Tahoma-bold.fntdata"/><Relationship Id="rId23" Type="http://schemas.openxmlformats.org/officeDocument/2006/relationships/slide" Target="slides/slide19.xml"/><Relationship Id="rId45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HÌNH</a:t>
            </a:r>
            <a:endParaRPr/>
          </a:p>
        </p:txBody>
      </p:sp>
      <p:sp>
        <p:nvSpPr>
          <p:cNvPr id="349" name="Google Shape;3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BÌNH CẦU</a:t>
            </a:r>
            <a:endParaRPr/>
          </a:p>
        </p:txBody>
      </p:sp>
      <p:sp>
        <p:nvSpPr>
          <p:cNvPr id="421" name="Google Shape;42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CLICL VÀO THẺ BÀI, VÀ CHỮ CÁI ĐẦU TIÊN, CLICK MAT KIENG QUA ND TIẾP THEO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BIỂU TƯỢNG</a:t>
            </a:r>
            <a:endParaRPr/>
          </a:p>
        </p:txBody>
      </p:sp>
      <p:sp>
        <p:nvSpPr>
          <p:cNvPr id="170" name="Google Shape;1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CHỮ ACID</a:t>
            </a:r>
            <a:endParaRPr/>
          </a:p>
        </p:txBody>
      </p:sp>
      <p:sp>
        <p:nvSpPr>
          <p:cNvPr id="187" name="Google Shape;18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BIỂU TƯỢNG</a:t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CLCK BÔNG TUYẾT </a:t>
            </a:r>
            <a:endParaRPr/>
          </a:p>
        </p:txBody>
      </p:sp>
      <p:sp>
        <p:nvSpPr>
          <p:cNvPr id="211" name="Google Shape;2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33.jpg"/><Relationship Id="rId5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8.jpg"/><Relationship Id="rId5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9.xml"/><Relationship Id="rId4" Type="http://schemas.openxmlformats.org/officeDocument/2006/relationships/image" Target="../media/image40.png"/><Relationship Id="rId5" Type="http://schemas.openxmlformats.org/officeDocument/2006/relationships/slide" Target="/ppt/slides/slide16.xml"/><Relationship Id="rId6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slide" Target="/ppt/slides/slide5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slide" Target="/ppt/slides/slide5.xml"/><Relationship Id="rId8" Type="http://schemas.openxmlformats.org/officeDocument/2006/relationships/slide" Target="/ppt/slides/slide5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slide" Target="/ppt/slides/slide9.xml"/><Relationship Id="rId5" Type="http://schemas.openxmlformats.org/officeDocument/2006/relationships/image" Target="../media/image54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hyperlink" Target="http://../../../chemistry%20lab/S%20+%20H2SO4.mp4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hyperlink" Target="http://../../../chemistry%20lab/Mixing%20sulphuric%20acid%20with%20water.mp4" TargetMode="External"/><Relationship Id="rId5" Type="http://schemas.openxmlformats.org/officeDocument/2006/relationships/slide" Target="/ppt/slides/slide1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6.png"/><Relationship Id="rId11" Type="http://schemas.openxmlformats.org/officeDocument/2006/relationships/image" Target="../media/image52.jpg"/><Relationship Id="rId10" Type="http://schemas.openxmlformats.org/officeDocument/2006/relationships/image" Target="../media/image45.jpg"/><Relationship Id="rId12" Type="http://schemas.openxmlformats.org/officeDocument/2006/relationships/image" Target="../media/image44.png"/><Relationship Id="rId9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Relationship Id="rId5" Type="http://schemas.openxmlformats.org/officeDocument/2006/relationships/image" Target="../media/image5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Relationship Id="rId5" Type="http://schemas.openxmlformats.org/officeDocument/2006/relationships/hyperlink" Target="http://../../../chemistry%20lab/Manufacturing%20Sulphuric%20Acid%20-%20Reactions%20-%20Chemistry%20-%20FuseSchool.mp4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9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6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11" Type="http://schemas.openxmlformats.org/officeDocument/2006/relationships/image" Target="../media/image16.png"/><Relationship Id="rId10" Type="http://schemas.openxmlformats.org/officeDocument/2006/relationships/image" Target="../media/image42.png"/><Relationship Id="rId12" Type="http://schemas.openxmlformats.org/officeDocument/2006/relationships/image" Target="../media/image2.jpg"/><Relationship Id="rId9" Type="http://schemas.openxmlformats.org/officeDocument/2006/relationships/image" Target="../media/image12.png"/><Relationship Id="rId5" Type="http://schemas.openxmlformats.org/officeDocument/2006/relationships/slide" Target="/ppt/slides/slide7.xml"/><Relationship Id="rId6" Type="http://schemas.openxmlformats.org/officeDocument/2006/relationships/image" Target="../media/image17.png"/><Relationship Id="rId7" Type="http://schemas.openxmlformats.org/officeDocument/2006/relationships/slide" Target="/ppt/slides/slide8.xml"/><Relationship Id="rId8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4.xm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slide" Target="/ppt/slides/slide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4.xm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15.xml"/><Relationship Id="rId4" Type="http://schemas.openxmlformats.org/officeDocument/2006/relationships/image" Target="../media/image13.png"/><Relationship Id="rId5" Type="http://schemas.openxmlformats.org/officeDocument/2006/relationships/slide" Target="/ppt/slides/slide9.xml"/><Relationship Id="rId6" Type="http://schemas.openxmlformats.org/officeDocument/2006/relationships/image" Target="../media/image20.png"/><Relationship Id="rId7" Type="http://schemas.openxmlformats.org/officeDocument/2006/relationships/slide" Target="/ppt/slides/slide10.xml"/><Relationship Id="rId8" Type="http://schemas.openxmlformats.org/officeDocument/2006/relationships/slide" Target="/ppt/slides/slide1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77" name="Google Shape;77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070" y="243948"/>
            <a:ext cx="11591387" cy="65146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73357" y="365125"/>
            <a:ext cx="82958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largest lake of acid on the Earth. What is the lake’s name? And what is the acid?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3b. Sử dụng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61" name="Google Shape;261;p10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62" name="Google Shape;262;p10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67" name="Google Shape;26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10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69" name="Google Shape;26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5601" y="174564"/>
            <a:ext cx="4749911" cy="31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81971" y="1259777"/>
            <a:ext cx="34691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Mặc đồ bảo hộ, găng tay, đeo kính 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181971" y="2504417"/>
            <a:ext cx="346916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Cầm công cụ chắc chắn, thao tác cẩn thận.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181971" y="3522587"/>
            <a:ext cx="8447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Không tì, đè chai dựng acid lên miệng cốc, ống đong khi rót acid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181971" y="4171658"/>
            <a:ext cx="84478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Sử dụng lượng acid vừa phải, lượng acid còn thừa phải thu hồi vào lọ đựng.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181971" y="5064125"/>
            <a:ext cx="8447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Không được đổ nước vào dung dịch acid đặc.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82" name="Google Shape;282;p11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1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1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88" name="Google Shape;28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1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0155" y="1392382"/>
            <a:ext cx="6246622" cy="41568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 txBox="1"/>
          <p:nvPr/>
        </p:nvSpPr>
        <p:spPr>
          <a:xfrm>
            <a:off x="1402950" y="5859538"/>
            <a:ext cx="76544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Rửa với nước lạnh 🡪 giảm nồng độ acid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ết quả hình ảnh cho số 1" id="292" name="Google Shape;2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9192" y="2287469"/>
            <a:ext cx="4670411" cy="262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99" name="Google Shape;299;p12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00" name="Google Shape;300;p12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01" name="Google Shape;301;p12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2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306" name="Google Shape;30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12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2378954" y="5415657"/>
            <a:ext cx="44511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 rơi vào mắt?????</a:t>
            </a:r>
            <a:endParaRPr/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6394" y="1242288"/>
            <a:ext cx="571500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2"/>
          <p:cNvSpPr txBox="1"/>
          <p:nvPr/>
        </p:nvSpPr>
        <p:spPr>
          <a:xfrm>
            <a:off x="302811" y="6000432"/>
            <a:ext cx="8752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B05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Úp mặt vào chậu nước sạch, mở và chớp nhiều lần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16" name="Google Shape;316;p13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17" name="Google Shape;317;p1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18" name="Google Shape;318;p1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323" name="Google Shape;32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13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descr="Cách dạy bé viết số 2 đơn giản dễ viết cho bé học số hiệu quả" id="325" name="Google Shape;3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022" y="2119451"/>
            <a:ext cx="6505051" cy="338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ên làm gì khi bị bỏng Axit Sunfuric là AN TOÀN nhất?" id="326" name="Google Shape;32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6797" y="1507439"/>
            <a:ext cx="66675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 txBox="1"/>
          <p:nvPr/>
        </p:nvSpPr>
        <p:spPr>
          <a:xfrm>
            <a:off x="941696" y="5908100"/>
            <a:ext cx="88949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Trung hòa acid = NaHCO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(2%) BAKING SODA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3c. Sơ cứu khi bị bỏng acid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34" name="Google Shape;334;p14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35" name="Google Shape;335;p1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36" name="Google Shape;336;p1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341" name="Google Shape;34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14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descr="Số 3 có ý nghĩa gì? Giải mã thần số học số 3 đầy đủ A - Z" id="343" name="Google Shape;3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622" y="1593162"/>
            <a:ext cx="4133210" cy="4133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ử lý đúng cách khi bị bỏng nước sôi - YouMed" id="344" name="Google Shape;3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482" y="1511948"/>
            <a:ext cx="8221315" cy="429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 txBox="1"/>
          <p:nvPr/>
        </p:nvSpPr>
        <p:spPr>
          <a:xfrm>
            <a:off x="242227" y="6018663"/>
            <a:ext cx="8699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BĂNG BÓ VẾT THƯƠNG – UỐNG NƯỚC ĐIỆN GIẢI – ĐẾN BỆNH VIỆN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4292" y="0"/>
            <a:ext cx="6540144" cy="3439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a Bồ Công Anh, vẻ đẹp mong manh trong gió" id="352" name="Google Shape;352;p1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287" y="359162"/>
            <a:ext cx="4863548" cy="574346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 txBox="1"/>
          <p:nvPr/>
        </p:nvSpPr>
        <p:spPr>
          <a:xfrm>
            <a:off x="7142921" y="4320209"/>
            <a:ext cx="45454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TÍNH CHẤT HÓA HỌC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875" y="219307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ụng Cụ Thí Nghiệm Hóa Học Hình ảnh PNG | Vector Và Các Tập Tin PSD | Tải  Về Miễn Phí Trên Pngtree" id="359" name="Google Shape;35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87909">
            <a:off x="9765948" y="4063442"/>
            <a:ext cx="2953368" cy="295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Phim Hoạt Hình Thiết Bị Phòng Thí Nghiệm Hóa Học Vẽ Tay PNG Miễn  Phí Tải Về - Lovepik"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6781" y="474047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6"/>
          <p:cNvSpPr/>
          <p:nvPr/>
        </p:nvSpPr>
        <p:spPr>
          <a:xfrm>
            <a:off x="0" y="2198002"/>
            <a:ext cx="10263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DUNG DỊCH SULFURIC ACID LOÃNG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7"/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368" name="Google Shape;368;p17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69" name="Google Shape;369;p17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Flask" id="374" name="Google Shape;37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17"/>
          <p:cNvSpPr txBox="1"/>
          <p:nvPr/>
        </p:nvSpPr>
        <p:spPr>
          <a:xfrm>
            <a:off x="226868" y="1524000"/>
            <a:ext cx="8305800" cy="211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2800"/>
              <a:buFont typeface="Arial"/>
              <a:buAutoNum type="arabicPeriod"/>
            </a:pPr>
            <a:r>
              <a:rPr b="1" lang="en-US" sz="2800" u="sng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Quỳ tím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b="1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đỏ</a:t>
            </a:r>
            <a:endParaRPr/>
          </a:p>
          <a:p>
            <a:pPr indent="-1651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800"/>
              <a:buFont typeface="Arial"/>
              <a:buAutoNum type="arabicPeriod"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Tác dụng với KL(</a:t>
            </a: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đứng trước hidro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muối có số oxh thấp của kl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0" y="4706938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K Ba Ca Na Mg Al Zn Fe Ni Sn Pb       Cu Hg Ag Pt Au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5791200" y="4648200"/>
            <a:ext cx="533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378" name="Google Shape;378;p17"/>
          <p:cNvSpPr/>
          <p:nvPr/>
        </p:nvSpPr>
        <p:spPr>
          <a:xfrm>
            <a:off x="5715000" y="4648200"/>
            <a:ext cx="685800" cy="685800"/>
          </a:xfrm>
          <a:prstGeom prst="ellipse">
            <a:avLst/>
          </a:prstGeom>
          <a:solidFill>
            <a:srgbClr val="BBE0E3">
              <a:alpha val="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685800" y="3824288"/>
            <a:ext cx="716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</p:txBody>
      </p:sp>
      <p:sp>
        <p:nvSpPr>
          <p:cNvPr id="380" name="Google Shape;380;p17"/>
          <p:cNvSpPr txBox="1"/>
          <p:nvPr/>
        </p:nvSpPr>
        <p:spPr>
          <a:xfrm>
            <a:off x="3657600" y="3824288"/>
            <a:ext cx="2057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FeSO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5105400" y="3824288"/>
            <a:ext cx="2209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 H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8"/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387" name="Google Shape;387;p1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88" name="Google Shape;388;p1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Test tubes" id="393" name="Google Shape;39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18"/>
          <p:cNvSpPr/>
          <p:nvPr/>
        </p:nvSpPr>
        <p:spPr>
          <a:xfrm>
            <a:off x="304800" y="317500"/>
            <a:ext cx="3962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3. Tác dụng với bazơ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685800" y="91440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NaOH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  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304800" y="2071688"/>
            <a:ext cx="5715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4.Tác dụng với oxit KL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304800" y="4267200"/>
            <a:ext cx="815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5.Tác dụng với muối(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pư…………………)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3873500" y="911225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457200" y="911225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0" name="Google Shape;400;p18"/>
          <p:cNvSpPr txBox="1"/>
          <p:nvPr/>
        </p:nvSpPr>
        <p:spPr>
          <a:xfrm>
            <a:off x="457200" y="2667000"/>
            <a:ext cx="8001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CuO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01" name="Google Shape;401;p18"/>
          <p:cNvSpPr txBox="1"/>
          <p:nvPr/>
        </p:nvSpPr>
        <p:spPr>
          <a:xfrm>
            <a:off x="3810000" y="2681288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 txBox="1"/>
          <p:nvPr/>
        </p:nvSpPr>
        <p:spPr>
          <a:xfrm>
            <a:off x="228600" y="3429000"/>
            <a:ext cx="868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  +                    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3810000" y="3406775"/>
            <a:ext cx="124777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FeSO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 txBox="1"/>
          <p:nvPr/>
        </p:nvSpPr>
        <p:spPr>
          <a:xfrm>
            <a:off x="5334000" y="3429000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/>
          <p:nvPr/>
        </p:nvSpPr>
        <p:spPr>
          <a:xfrm>
            <a:off x="1524000" y="3443288"/>
            <a:ext cx="914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7391400" y="3429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533400" y="5029200"/>
            <a:ext cx="7620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BaCl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4114800" y="5029200"/>
            <a:ext cx="19812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BaSO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-25000" lang="en-US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🡫</a:t>
            </a:r>
            <a:endParaRPr b="1" sz="32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 txBox="1"/>
          <p:nvPr/>
        </p:nvSpPr>
        <p:spPr>
          <a:xfrm>
            <a:off x="533400" y="5653088"/>
            <a:ext cx="7620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           + 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10" name="Google Shape;410;p18"/>
          <p:cNvSpPr txBox="1"/>
          <p:nvPr/>
        </p:nvSpPr>
        <p:spPr>
          <a:xfrm>
            <a:off x="3962400" y="5638800"/>
            <a:ext cx="1295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5715000" y="5638800"/>
            <a:ext cx="1371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🡡</a:t>
            </a:r>
            <a:endParaRPr/>
          </a:p>
        </p:txBody>
      </p:sp>
      <p:sp>
        <p:nvSpPr>
          <p:cNvPr id="412" name="Google Shape;412;p18"/>
          <p:cNvSpPr txBox="1"/>
          <p:nvPr/>
        </p:nvSpPr>
        <p:spPr>
          <a:xfrm>
            <a:off x="5181600" y="4191000"/>
            <a:ext cx="266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có 🡡hay🡫</a:t>
            </a:r>
            <a:endParaRPr/>
          </a:p>
        </p:txBody>
      </p:sp>
      <p:sp>
        <p:nvSpPr>
          <p:cNvPr id="413" name="Google Shape;413;p18"/>
          <p:cNvSpPr txBox="1"/>
          <p:nvPr/>
        </p:nvSpPr>
        <p:spPr>
          <a:xfrm>
            <a:off x="533400" y="1538288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Al(OH)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4l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3962400" y="1533525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 txBox="1"/>
          <p:nvPr/>
        </p:nvSpPr>
        <p:spPr>
          <a:xfrm>
            <a:off x="304800" y="1524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16" name="Google Shape;416;p18"/>
          <p:cNvSpPr txBox="1"/>
          <p:nvPr/>
        </p:nvSpPr>
        <p:spPr>
          <a:xfrm>
            <a:off x="2124075" y="1524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17" name="Google Shape;417;p18"/>
          <p:cNvSpPr txBox="1"/>
          <p:nvPr/>
        </p:nvSpPr>
        <p:spPr>
          <a:xfrm>
            <a:off x="6477000" y="1524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875" y="219307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ụng Cụ Thí Nghiệm Hóa Học Hình ảnh PNG | Vector Và Các Tập Tin PSD | Tải  Về Miễn Phí Trên Pngtree" id="424" name="Google Shape;4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87909">
            <a:off x="9765948" y="4063442"/>
            <a:ext cx="2953368" cy="2953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Phim Hoạt Hình Thiết Bị Phòng Thí Nghiệm Hóa Học Vẽ Tay PNG Miễn  Phí Tải Về - Lovepik" id="425" name="Google Shape;4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6781" y="474047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9"/>
          <p:cNvSpPr/>
          <p:nvPr/>
        </p:nvSpPr>
        <p:spPr>
          <a:xfrm>
            <a:off x="426143" y="2198002"/>
            <a:ext cx="94111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DUNG DỊCH SULFURIC ACID ĐẶC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SULFURIC ACID VÀ MUỐI SUNFATE</a:t>
            </a:r>
            <a:endParaRPr sz="8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84" name="Google Shape;84;p2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2"/>
          <p:cNvSpPr txBox="1"/>
          <p:nvPr>
            <p:ph idx="1" type="subTitle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KẾT NỐI TRI THỨC</a:t>
            </a:r>
            <a:endParaRPr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338607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0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432" name="Google Shape;432;p20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33" name="Google Shape;433;p20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438" name="Google Shape;43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9" name="Google Shape;439;p20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2057400" y="212725"/>
            <a:ext cx="3505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♣ H</a:t>
            </a:r>
            <a:r>
              <a:rPr b="1" baseline="-25000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40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đặc</a:t>
            </a:r>
            <a:endParaRPr/>
          </a:p>
        </p:txBody>
      </p:sp>
      <p:sp>
        <p:nvSpPr>
          <p:cNvPr id="441" name="Google Shape;441;p20"/>
          <p:cNvSpPr txBox="1"/>
          <p:nvPr/>
        </p:nvSpPr>
        <p:spPr>
          <a:xfrm>
            <a:off x="609600" y="3124200"/>
            <a:ext cx="25146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6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6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 txBox="1"/>
          <p:nvPr/>
        </p:nvSpPr>
        <p:spPr>
          <a:xfrm>
            <a:off x="4648200" y="3200400"/>
            <a:ext cx="33528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4000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  S </a:t>
            </a: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4000">
                <a:solidFill>
                  <a:srgbClr val="808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4000">
                <a:solidFill>
                  <a:srgbClr val="808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4000">
              <a:solidFill>
                <a:srgbClr val="8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1447800" y="2895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444" name="Google Shape;444;p20"/>
          <p:cNvSpPr txBox="1"/>
          <p:nvPr/>
        </p:nvSpPr>
        <p:spPr>
          <a:xfrm>
            <a:off x="6096000" y="3048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45" name="Google Shape;445;p20"/>
          <p:cNvSpPr txBox="1"/>
          <p:nvPr/>
        </p:nvSpPr>
        <p:spPr>
          <a:xfrm>
            <a:off x="6858000" y="2971800"/>
            <a:ext cx="685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446" name="Google Shape;446;p20"/>
          <p:cNvSpPr/>
          <p:nvPr/>
        </p:nvSpPr>
        <p:spPr>
          <a:xfrm rot="10533705">
            <a:off x="1712913" y="2665413"/>
            <a:ext cx="3429000" cy="374650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33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0"/>
          <p:cNvSpPr/>
          <p:nvPr/>
        </p:nvSpPr>
        <p:spPr>
          <a:xfrm rot="10533705">
            <a:off x="1741488" y="2351088"/>
            <a:ext cx="4359275" cy="701675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FF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0"/>
          <p:cNvSpPr/>
          <p:nvPr/>
        </p:nvSpPr>
        <p:spPr>
          <a:xfrm rot="10533705">
            <a:off x="1590675" y="1831975"/>
            <a:ext cx="5500688" cy="1217613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CC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0"/>
          <p:cNvSpPr txBox="1"/>
          <p:nvPr/>
        </p:nvSpPr>
        <p:spPr>
          <a:xfrm>
            <a:off x="2514600" y="5257800"/>
            <a:ext cx="57150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</a:t>
            </a:r>
            <a:r>
              <a:rPr b="1" baseline="-25000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</a:t>
            </a:r>
            <a:r>
              <a:rPr b="1" baseline="-25000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có tính oxh mạnh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0"/>
          <p:cNvSpPr/>
          <p:nvPr/>
        </p:nvSpPr>
        <p:spPr>
          <a:xfrm>
            <a:off x="990600" y="5181600"/>
            <a:ext cx="990600" cy="8382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0"/>
          <p:cNvSpPr txBox="1"/>
          <p:nvPr/>
        </p:nvSpPr>
        <p:spPr>
          <a:xfrm>
            <a:off x="5257800" y="2971800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1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457" name="Google Shape;457;p21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58" name="Google Shape;458;p21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1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21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1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1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463" name="Google Shape;46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4" name="Google Shape;464;p21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3886200" y="4038600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Fe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609600" y="4038600"/>
            <a:ext cx="845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        +   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457200" y="1371600"/>
            <a:ext cx="7543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+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8" name="Google Shape;468;p21"/>
          <p:cNvSpPr txBox="1"/>
          <p:nvPr/>
        </p:nvSpPr>
        <p:spPr>
          <a:xfrm>
            <a:off x="892175" y="285750"/>
            <a:ext cx="5867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CÂN BẰNG PHẢN ỨNG OXH - KHỬ</a:t>
            </a:r>
            <a:endParaRPr/>
          </a:p>
        </p:txBody>
      </p:sp>
      <p:cxnSp>
        <p:nvCxnSpPr>
          <p:cNvPr id="469" name="Google Shape;469;p21"/>
          <p:cNvCxnSpPr/>
          <p:nvPr/>
        </p:nvCxnSpPr>
        <p:spPr>
          <a:xfrm>
            <a:off x="2743200" y="17526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0" name="Google Shape;470;p21"/>
          <p:cNvSpPr txBox="1"/>
          <p:nvPr/>
        </p:nvSpPr>
        <p:spPr>
          <a:xfrm>
            <a:off x="3733800" y="1371600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ZnSO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1"/>
          <p:cNvSpPr txBox="1"/>
          <p:nvPr/>
        </p:nvSpPr>
        <p:spPr>
          <a:xfrm>
            <a:off x="5410200" y="129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 txBox="1"/>
          <p:nvPr/>
        </p:nvSpPr>
        <p:spPr>
          <a:xfrm>
            <a:off x="533400" y="1066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1752600" y="1143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474" name="Google Shape;474;p21"/>
          <p:cNvSpPr txBox="1"/>
          <p:nvPr/>
        </p:nvSpPr>
        <p:spPr>
          <a:xfrm>
            <a:off x="3810000" y="1066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475" name="Google Shape;475;p21"/>
          <p:cNvSpPr txBox="1"/>
          <p:nvPr/>
        </p:nvSpPr>
        <p:spPr>
          <a:xfrm>
            <a:off x="5410200" y="112712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>
            <a:off x="1204913" y="1343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7" name="Google Shape;477;p21"/>
          <p:cNvSpPr txBox="1"/>
          <p:nvPr/>
        </p:nvSpPr>
        <p:spPr>
          <a:xfrm>
            <a:off x="6411913" y="1343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8" name="Google Shape;478;p21"/>
          <p:cNvSpPr txBox="1"/>
          <p:nvPr/>
        </p:nvSpPr>
        <p:spPr>
          <a:xfrm>
            <a:off x="3924300" y="2493963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79" name="Google Shape;479;p21"/>
          <p:cNvSpPr txBox="1"/>
          <p:nvPr/>
        </p:nvSpPr>
        <p:spPr>
          <a:xfrm>
            <a:off x="5524500" y="2466975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0" name="Google Shape;480;p21"/>
          <p:cNvSpPr txBox="1"/>
          <p:nvPr/>
        </p:nvSpPr>
        <p:spPr>
          <a:xfrm>
            <a:off x="4305300" y="2103438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1" name="Google Shape;481;p21"/>
          <p:cNvSpPr txBox="1"/>
          <p:nvPr/>
        </p:nvSpPr>
        <p:spPr>
          <a:xfrm>
            <a:off x="5524500" y="2043113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482" name="Google Shape;482;p21"/>
          <p:cNvCxnSpPr>
            <a:stCxn id="480" idx="0"/>
          </p:cNvCxnSpPr>
          <p:nvPr/>
        </p:nvCxnSpPr>
        <p:spPr>
          <a:xfrm flipH="1" rot="10800000">
            <a:off x="4533900" y="1814538"/>
            <a:ext cx="990600" cy="288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3" name="Google Shape;483;p21"/>
          <p:cNvCxnSpPr/>
          <p:nvPr/>
        </p:nvCxnSpPr>
        <p:spPr>
          <a:xfrm rot="10800000">
            <a:off x="3924300" y="1890713"/>
            <a:ext cx="1714500" cy="212725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4" name="Google Shape;484;p21"/>
          <p:cNvCxnSpPr/>
          <p:nvPr/>
        </p:nvCxnSpPr>
        <p:spPr>
          <a:xfrm>
            <a:off x="2895600" y="44196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5" name="Google Shape;485;p21"/>
          <p:cNvSpPr txBox="1"/>
          <p:nvPr/>
        </p:nvSpPr>
        <p:spPr>
          <a:xfrm>
            <a:off x="6188075" y="39893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685800" y="3733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87" name="Google Shape;487;p21"/>
          <p:cNvSpPr txBox="1"/>
          <p:nvPr/>
        </p:nvSpPr>
        <p:spPr>
          <a:xfrm>
            <a:off x="1905000" y="3810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3962400" y="37338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489" name="Google Shape;489;p21"/>
          <p:cNvSpPr txBox="1"/>
          <p:nvPr/>
        </p:nvSpPr>
        <p:spPr>
          <a:xfrm>
            <a:off x="6156325" y="378777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490" name="Google Shape;490;p21"/>
          <p:cNvSpPr txBox="1"/>
          <p:nvPr/>
        </p:nvSpPr>
        <p:spPr>
          <a:xfrm>
            <a:off x="1357313" y="4010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91" name="Google Shape;491;p21"/>
          <p:cNvSpPr txBox="1"/>
          <p:nvPr/>
        </p:nvSpPr>
        <p:spPr>
          <a:xfrm>
            <a:off x="7640638" y="4043363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2" name="Google Shape;492;p21"/>
          <p:cNvSpPr txBox="1"/>
          <p:nvPr/>
        </p:nvSpPr>
        <p:spPr>
          <a:xfrm>
            <a:off x="4324350" y="5710238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93" name="Google Shape;493;p21"/>
          <p:cNvSpPr txBox="1"/>
          <p:nvPr/>
        </p:nvSpPr>
        <p:spPr>
          <a:xfrm>
            <a:off x="6221413" y="5705475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4" name="Google Shape;494;p21"/>
          <p:cNvSpPr txBox="1"/>
          <p:nvPr/>
        </p:nvSpPr>
        <p:spPr>
          <a:xfrm>
            <a:off x="4324350" y="5118100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5" name="Google Shape;495;p21"/>
          <p:cNvSpPr txBox="1"/>
          <p:nvPr/>
        </p:nvSpPr>
        <p:spPr>
          <a:xfrm>
            <a:off x="6264275" y="4973638"/>
            <a:ext cx="45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496" name="Google Shape;496;p21"/>
          <p:cNvCxnSpPr>
            <a:stCxn id="494" idx="0"/>
          </p:cNvCxnSpPr>
          <p:nvPr/>
        </p:nvCxnSpPr>
        <p:spPr>
          <a:xfrm flipH="1" rot="10800000">
            <a:off x="4552950" y="4508500"/>
            <a:ext cx="1859100" cy="6096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7" name="Google Shape;497;p21"/>
          <p:cNvCxnSpPr>
            <a:stCxn id="495" idx="1"/>
          </p:cNvCxnSpPr>
          <p:nvPr/>
        </p:nvCxnSpPr>
        <p:spPr>
          <a:xfrm rot="10800000">
            <a:off x="4076675" y="4557763"/>
            <a:ext cx="2187600" cy="615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8" name="Google Shape;498;p21"/>
          <p:cNvSpPr txBox="1"/>
          <p:nvPr/>
        </p:nvSpPr>
        <p:spPr>
          <a:xfrm>
            <a:off x="5953125" y="4010025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9" name="Google Shape;499;p21"/>
          <p:cNvSpPr txBox="1"/>
          <p:nvPr/>
        </p:nvSpPr>
        <p:spPr>
          <a:xfrm>
            <a:off x="381000" y="40386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62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2"/>
          <p:cNvSpPr txBox="1"/>
          <p:nvPr/>
        </p:nvSpPr>
        <p:spPr>
          <a:xfrm>
            <a:off x="4611757" y="346286"/>
            <a:ext cx="75802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sát, mô tả hiện tượng xảy ra và trả lời các câu hỏi sau:</a:t>
            </a:r>
            <a:endParaRPr/>
          </a:p>
        </p:txBody>
      </p:sp>
      <p:sp>
        <p:nvSpPr>
          <p:cNvPr id="506" name="Google Shape;506;p22"/>
          <p:cNvSpPr txBox="1"/>
          <p:nvPr/>
        </p:nvSpPr>
        <p:spPr>
          <a:xfrm>
            <a:off x="4648200" y="1272982"/>
            <a:ext cx="717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1. Viết phương trình hóa học, và xác định chất oxh và chất khử </a:t>
            </a:r>
            <a:endParaRPr/>
          </a:p>
        </p:txBody>
      </p:sp>
      <p:sp>
        <p:nvSpPr>
          <p:cNvPr id="507" name="Google Shape;507;p22"/>
          <p:cNvSpPr txBox="1"/>
          <p:nvPr/>
        </p:nvSpPr>
        <p:spPr>
          <a:xfrm>
            <a:off x="4658139" y="4266704"/>
            <a:ext cx="73145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2. Nhận xét về khả năng phản ứng của dung dịch acid sulfuric đặc nóng với copper</a:t>
            </a:r>
            <a:endParaRPr/>
          </a:p>
        </p:txBody>
      </p:sp>
      <p:sp>
        <p:nvSpPr>
          <p:cNvPr id="508" name="Google Shape;508;p22"/>
          <p:cNvSpPr txBox="1"/>
          <p:nvPr/>
        </p:nvSpPr>
        <p:spPr>
          <a:xfrm>
            <a:off x="9525000" y="2547011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09" name="Google Shape;509;p22"/>
          <p:cNvSpPr txBox="1"/>
          <p:nvPr/>
        </p:nvSpPr>
        <p:spPr>
          <a:xfrm>
            <a:off x="4648200" y="2699411"/>
            <a:ext cx="7543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+          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10" name="Google Shape;510;p22"/>
          <p:cNvCxnSpPr/>
          <p:nvPr/>
        </p:nvCxnSpPr>
        <p:spPr>
          <a:xfrm>
            <a:off x="6934200" y="3080411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1" name="Google Shape;511;p22"/>
          <p:cNvSpPr txBox="1"/>
          <p:nvPr/>
        </p:nvSpPr>
        <p:spPr>
          <a:xfrm>
            <a:off x="7924800" y="2699411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2"/>
          <p:cNvSpPr txBox="1"/>
          <p:nvPr/>
        </p:nvSpPr>
        <p:spPr>
          <a:xfrm>
            <a:off x="9601200" y="2713699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8153400" y="2547011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14" name="Google Shape;514;p22"/>
          <p:cNvSpPr txBox="1"/>
          <p:nvPr/>
        </p:nvSpPr>
        <p:spPr>
          <a:xfrm>
            <a:off x="4724400" y="239461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15" name="Google Shape;515;p22"/>
          <p:cNvSpPr txBox="1"/>
          <p:nvPr/>
        </p:nvSpPr>
        <p:spPr>
          <a:xfrm>
            <a:off x="5943600" y="247081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516" name="Google Shape;516;p22"/>
          <p:cNvSpPr txBox="1"/>
          <p:nvPr/>
        </p:nvSpPr>
        <p:spPr>
          <a:xfrm>
            <a:off x="8001000" y="2394611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517" name="Google Shape;517;p22"/>
          <p:cNvSpPr txBox="1"/>
          <p:nvPr/>
        </p:nvSpPr>
        <p:spPr>
          <a:xfrm>
            <a:off x="9601200" y="2454936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18" name="Google Shape;518;p22"/>
          <p:cNvSpPr txBox="1"/>
          <p:nvPr/>
        </p:nvSpPr>
        <p:spPr>
          <a:xfrm>
            <a:off x="5410200" y="2699411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19" name="Google Shape;519;p22"/>
          <p:cNvSpPr txBox="1"/>
          <p:nvPr/>
        </p:nvSpPr>
        <p:spPr>
          <a:xfrm>
            <a:off x="10591800" y="2713699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20" name="Google Shape;520;p22"/>
          <p:cNvSpPr txBox="1"/>
          <p:nvPr/>
        </p:nvSpPr>
        <p:spPr>
          <a:xfrm>
            <a:off x="4648200" y="3126530"/>
            <a:ext cx="10137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Chất khử </a:t>
            </a:r>
            <a:endParaRPr/>
          </a:p>
        </p:txBody>
      </p:sp>
      <p:sp>
        <p:nvSpPr>
          <p:cNvPr id="521" name="Google Shape;521;p22"/>
          <p:cNvSpPr txBox="1"/>
          <p:nvPr/>
        </p:nvSpPr>
        <p:spPr>
          <a:xfrm>
            <a:off x="5638799" y="3132094"/>
            <a:ext cx="10137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Chất oxh </a:t>
            </a:r>
            <a:endParaRPr/>
          </a:p>
        </p:txBody>
      </p:sp>
      <p:sp>
        <p:nvSpPr>
          <p:cNvPr id="522" name="Google Shape;522;p22"/>
          <p:cNvSpPr txBox="1"/>
          <p:nvPr/>
        </p:nvSpPr>
        <p:spPr>
          <a:xfrm>
            <a:off x="4827104" y="5400352"/>
            <a:ext cx="68122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Copper phản ứng H</a:t>
            </a:r>
            <a:r>
              <a:rPr baseline="-25000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aseline="-25000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đặc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cho dung dịch màu xanh, và có khí thoát ra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3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528" name="Google Shape;528;p2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29" name="Google Shape;529;p2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534" name="Google Shape;53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5" name="Google Shape;535;p23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3"/>
          <p:cNvSpPr txBox="1"/>
          <p:nvPr/>
        </p:nvSpPr>
        <p:spPr>
          <a:xfrm>
            <a:off x="5943600" y="22098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37" name="Google Shape;537;p23"/>
          <p:cNvSpPr txBox="1"/>
          <p:nvPr/>
        </p:nvSpPr>
        <p:spPr>
          <a:xfrm>
            <a:off x="4191000" y="22860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38" name="Google Shape;538;p23"/>
          <p:cNvSpPr txBox="1"/>
          <p:nvPr/>
        </p:nvSpPr>
        <p:spPr>
          <a:xfrm>
            <a:off x="304800" y="2438400"/>
            <a:ext cx="845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                        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     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39" name="Google Shape;539;p23"/>
          <p:cNvSpPr txBox="1"/>
          <p:nvPr/>
        </p:nvSpPr>
        <p:spPr>
          <a:xfrm>
            <a:off x="6019800" y="2438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228600" y="5867400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♣CHÚ Ý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……………….không tác dụng với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đặc nguội.</a:t>
            </a:r>
            <a:endParaRPr/>
          </a:p>
        </p:txBody>
      </p:sp>
      <p:cxnSp>
        <p:nvCxnSpPr>
          <p:cNvPr id="541" name="Google Shape;541;p23"/>
          <p:cNvCxnSpPr/>
          <p:nvPr/>
        </p:nvCxnSpPr>
        <p:spPr>
          <a:xfrm>
            <a:off x="2743200" y="28194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sao" id="542" name="Google Shape;542;p2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38214" y="576897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3"/>
          <p:cNvSpPr txBox="1"/>
          <p:nvPr/>
        </p:nvSpPr>
        <p:spPr>
          <a:xfrm>
            <a:off x="1371600" y="319088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1. Tác dụng với kim loại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 ……….)</a:t>
            </a:r>
            <a:endParaRPr/>
          </a:p>
        </p:txBody>
      </p:sp>
      <p:sp>
        <p:nvSpPr>
          <p:cNvPr id="544" name="Google Shape;544;p23"/>
          <p:cNvSpPr txBox="1"/>
          <p:nvPr/>
        </p:nvSpPr>
        <p:spPr>
          <a:xfrm>
            <a:off x="76200" y="4129088"/>
            <a:ext cx="2667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         </a:t>
            </a:r>
            <a:endParaRPr/>
          </a:p>
        </p:txBody>
      </p:sp>
      <p:sp>
        <p:nvSpPr>
          <p:cNvPr id="545" name="Google Shape;545;p23"/>
          <p:cNvSpPr/>
          <p:nvPr/>
        </p:nvSpPr>
        <p:spPr>
          <a:xfrm>
            <a:off x="5486400" y="3505200"/>
            <a:ext cx="76200" cy="1524000"/>
          </a:xfrm>
          <a:prstGeom prst="leftBrace">
            <a:avLst>
              <a:gd fmla="val 166667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3"/>
          <p:cNvSpPr txBox="1"/>
          <p:nvPr/>
        </p:nvSpPr>
        <p:spPr>
          <a:xfrm>
            <a:off x="5791200" y="35814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5791200" y="40386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548" name="Google Shape;548;p23"/>
          <p:cNvSpPr txBox="1"/>
          <p:nvPr/>
        </p:nvSpPr>
        <p:spPr>
          <a:xfrm>
            <a:off x="5791200" y="45720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549" name="Google Shape;549;p23"/>
          <p:cNvSpPr txBox="1"/>
          <p:nvPr/>
        </p:nvSpPr>
        <p:spPr>
          <a:xfrm>
            <a:off x="3200400" y="3657600"/>
            <a:ext cx="2286000" cy="137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Muối có số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oxh cao nhất của kl</a:t>
            </a:r>
            <a:endParaRPr/>
          </a:p>
        </p:txBody>
      </p:sp>
      <p:sp>
        <p:nvSpPr>
          <p:cNvPr id="550" name="Google Shape;550;p23"/>
          <p:cNvSpPr txBox="1"/>
          <p:nvPr/>
        </p:nvSpPr>
        <p:spPr>
          <a:xfrm>
            <a:off x="5029200" y="4052888"/>
            <a:ext cx="762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51" name="Google Shape;551;p23"/>
          <p:cNvSpPr txBox="1"/>
          <p:nvPr/>
        </p:nvSpPr>
        <p:spPr>
          <a:xfrm>
            <a:off x="6553200" y="4129088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552" name="Google Shape;552;p23"/>
          <p:cNvSpPr txBox="1"/>
          <p:nvPr/>
        </p:nvSpPr>
        <p:spPr>
          <a:xfrm>
            <a:off x="7391400" y="41148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53" name="Google Shape;553;p23"/>
          <p:cNvCxnSpPr/>
          <p:nvPr/>
        </p:nvCxnSpPr>
        <p:spPr>
          <a:xfrm>
            <a:off x="2209800" y="44196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4" name="Google Shape;554;p23"/>
          <p:cNvSpPr txBox="1"/>
          <p:nvPr/>
        </p:nvSpPr>
        <p:spPr>
          <a:xfrm>
            <a:off x="3810000" y="2362200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457200" y="2133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56" name="Google Shape;556;p23"/>
          <p:cNvSpPr txBox="1"/>
          <p:nvPr/>
        </p:nvSpPr>
        <p:spPr>
          <a:xfrm>
            <a:off x="3810000" y="2133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557" name="Google Shape;557;p23"/>
          <p:cNvSpPr txBox="1"/>
          <p:nvPr/>
        </p:nvSpPr>
        <p:spPr>
          <a:xfrm>
            <a:off x="1752600" y="219392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558" name="Google Shape;558;p23"/>
          <p:cNvSpPr txBox="1"/>
          <p:nvPr/>
        </p:nvSpPr>
        <p:spPr>
          <a:xfrm>
            <a:off x="6019800" y="21336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59" name="Google Shape;559;p23"/>
          <p:cNvSpPr txBox="1"/>
          <p:nvPr/>
        </p:nvSpPr>
        <p:spPr>
          <a:xfrm>
            <a:off x="6705600" y="3048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Au, Pt</a:t>
            </a:r>
            <a:endParaRPr/>
          </a:p>
        </p:txBody>
      </p:sp>
      <p:sp>
        <p:nvSpPr>
          <p:cNvPr id="560" name="Google Shape;560;p23"/>
          <p:cNvSpPr txBox="1"/>
          <p:nvPr/>
        </p:nvSpPr>
        <p:spPr>
          <a:xfrm>
            <a:off x="152400" y="2438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61" name="Google Shape;561;p23"/>
          <p:cNvSpPr txBox="1"/>
          <p:nvPr/>
        </p:nvSpPr>
        <p:spPr>
          <a:xfrm>
            <a:off x="1219200" y="2438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62" name="Google Shape;562;p23"/>
          <p:cNvSpPr txBox="1"/>
          <p:nvPr/>
        </p:nvSpPr>
        <p:spPr>
          <a:xfrm>
            <a:off x="7086600" y="2438400"/>
            <a:ext cx="53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63" name="Google Shape;563;p23"/>
          <p:cNvSpPr txBox="1"/>
          <p:nvPr/>
        </p:nvSpPr>
        <p:spPr>
          <a:xfrm>
            <a:off x="5791200" y="2452688"/>
            <a:ext cx="53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4" name="Google Shape;564;p23"/>
          <p:cNvSpPr txBox="1"/>
          <p:nvPr/>
        </p:nvSpPr>
        <p:spPr>
          <a:xfrm>
            <a:off x="2514600" y="5638800"/>
            <a:ext cx="266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Al, Fe, Cr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4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570" name="Google Shape;570;p2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576" name="Google Shape;57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7" name="Google Shape;577;p24"/>
          <p:cNvSpPr txBox="1"/>
          <p:nvPr/>
        </p:nvSpPr>
        <p:spPr>
          <a:xfrm>
            <a:off x="381000" y="609600"/>
            <a:ext cx="3048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4267200" y="16002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79" name="Google Shape;579;p24"/>
          <p:cNvSpPr txBox="1"/>
          <p:nvPr/>
        </p:nvSpPr>
        <p:spPr>
          <a:xfrm>
            <a:off x="990600" y="1752600"/>
            <a:ext cx="7162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+  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80" name="Google Shape;580;p24"/>
          <p:cNvSpPr txBox="1"/>
          <p:nvPr/>
        </p:nvSpPr>
        <p:spPr>
          <a:xfrm>
            <a:off x="4191000" y="16764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4"/>
          <p:cNvSpPr txBox="1"/>
          <p:nvPr/>
        </p:nvSpPr>
        <p:spPr>
          <a:xfrm>
            <a:off x="4092575" y="1676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2" name="Google Shape;582;p24"/>
          <p:cNvSpPr txBox="1"/>
          <p:nvPr/>
        </p:nvSpPr>
        <p:spPr>
          <a:xfrm>
            <a:off x="5867400" y="22860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83" name="Google Shape;583;p24"/>
          <p:cNvSpPr txBox="1"/>
          <p:nvPr/>
        </p:nvSpPr>
        <p:spPr>
          <a:xfrm>
            <a:off x="990600" y="2438400"/>
            <a:ext cx="7848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 +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+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84" name="Google Shape;584;p24"/>
          <p:cNvSpPr txBox="1"/>
          <p:nvPr/>
        </p:nvSpPr>
        <p:spPr>
          <a:xfrm>
            <a:off x="4572000" y="49672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5" name="Google Shape;585;p24"/>
          <p:cNvSpPr txBox="1"/>
          <p:nvPr/>
        </p:nvSpPr>
        <p:spPr>
          <a:xfrm>
            <a:off x="5638800" y="2438400"/>
            <a:ext cx="2133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4308475" y="1524000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87" name="Google Shape;587;p24"/>
          <p:cNvSpPr txBox="1"/>
          <p:nvPr/>
        </p:nvSpPr>
        <p:spPr>
          <a:xfrm>
            <a:off x="5029200" y="8382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88" name="Google Shape;588;p24"/>
          <p:cNvSpPr txBox="1"/>
          <p:nvPr/>
        </p:nvSpPr>
        <p:spPr>
          <a:xfrm>
            <a:off x="5181600" y="838200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589" name="Google Shape;589;p24"/>
          <p:cNvSpPr txBox="1"/>
          <p:nvPr/>
        </p:nvSpPr>
        <p:spPr>
          <a:xfrm>
            <a:off x="762000" y="1066800"/>
            <a:ext cx="7162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+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90" name="Google Shape;590;p24"/>
          <p:cNvSpPr txBox="1"/>
          <p:nvPr/>
        </p:nvSpPr>
        <p:spPr>
          <a:xfrm>
            <a:off x="5029200" y="10668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3962400" y="8382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92" name="Google Shape;592;p24"/>
          <p:cNvSpPr txBox="1"/>
          <p:nvPr/>
        </p:nvSpPr>
        <p:spPr>
          <a:xfrm>
            <a:off x="4267200" y="22860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593" name="Google Shape;593;p24"/>
          <p:cNvSpPr txBox="1"/>
          <p:nvPr/>
        </p:nvSpPr>
        <p:spPr>
          <a:xfrm>
            <a:off x="-76200" y="0"/>
            <a:ext cx="64008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2. Tác dụng với phi kim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(C,S,P)🡪</a:t>
            </a:r>
            <a:endParaRPr b="1" sz="2800" u="sng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24"/>
          <p:cNvCxnSpPr/>
          <p:nvPr/>
        </p:nvCxnSpPr>
        <p:spPr>
          <a:xfrm>
            <a:off x="2895600" y="12954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5" name="Google Shape;595;p24"/>
          <p:cNvCxnSpPr/>
          <p:nvPr/>
        </p:nvCxnSpPr>
        <p:spPr>
          <a:xfrm>
            <a:off x="2971800" y="20574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6" name="Google Shape;596;p24"/>
          <p:cNvCxnSpPr/>
          <p:nvPr/>
        </p:nvCxnSpPr>
        <p:spPr>
          <a:xfrm>
            <a:off x="3124200" y="27432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7" name="Google Shape;597;p24"/>
          <p:cNvSpPr txBox="1"/>
          <p:nvPr/>
        </p:nvSpPr>
        <p:spPr>
          <a:xfrm>
            <a:off x="838200" y="3352800"/>
            <a:ext cx="67056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3. Tác dụng với chất khử khác</a:t>
            </a:r>
            <a:endParaRPr/>
          </a:p>
        </p:txBody>
      </p:sp>
      <p:sp>
        <p:nvSpPr>
          <p:cNvPr id="598" name="Google Shape;598;p24"/>
          <p:cNvSpPr txBox="1"/>
          <p:nvPr/>
        </p:nvSpPr>
        <p:spPr>
          <a:xfrm>
            <a:off x="685800" y="4343400"/>
            <a:ext cx="7848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FeO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            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599" name="Google Shape;599;p24"/>
          <p:cNvCxnSpPr/>
          <p:nvPr/>
        </p:nvCxnSpPr>
        <p:spPr>
          <a:xfrm>
            <a:off x="3276600" y="45720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0" name="Google Shape;600;p24"/>
          <p:cNvSpPr txBox="1"/>
          <p:nvPr/>
        </p:nvSpPr>
        <p:spPr>
          <a:xfrm>
            <a:off x="3886200" y="9906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endParaRPr b="1" sz="2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4"/>
          <p:cNvSpPr txBox="1"/>
          <p:nvPr/>
        </p:nvSpPr>
        <p:spPr>
          <a:xfrm>
            <a:off x="4114800" y="24384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838200" y="40386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603" name="Google Shape;603;p24"/>
          <p:cNvSpPr txBox="1"/>
          <p:nvPr/>
        </p:nvSpPr>
        <p:spPr>
          <a:xfrm>
            <a:off x="4232275" y="4098925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685800" y="5029200"/>
            <a:ext cx="8153400" cy="457200"/>
            <a:chOff x="240" y="3168"/>
            <a:chExt cx="5136" cy="288"/>
          </a:xfrm>
        </p:grpSpPr>
        <p:sp>
          <p:nvSpPr>
            <p:cNvPr id="605" name="Google Shape;605;p24"/>
            <p:cNvSpPr txBox="1"/>
            <p:nvPr/>
          </p:nvSpPr>
          <p:spPr>
            <a:xfrm>
              <a:off x="240" y="3168"/>
              <a:ext cx="51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                 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</a:t>
              </a:r>
              <a:r>
                <a:rPr b="1" lang="en-US" sz="24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606" name="Google Shape;606;p24"/>
            <p:cNvCxnSpPr/>
            <p:nvPr/>
          </p:nvCxnSpPr>
          <p:spPr>
            <a:xfrm>
              <a:off x="1920" y="3312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607" name="Google Shape;607;p24"/>
          <p:cNvSpPr txBox="1"/>
          <p:nvPr/>
        </p:nvSpPr>
        <p:spPr>
          <a:xfrm>
            <a:off x="838200" y="48006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+8/3</a:t>
            </a:r>
            <a:endParaRPr/>
          </a:p>
        </p:txBody>
      </p:sp>
      <p:sp>
        <p:nvSpPr>
          <p:cNvPr id="608" name="Google Shape;608;p24"/>
          <p:cNvSpPr txBox="1"/>
          <p:nvPr/>
        </p:nvSpPr>
        <p:spPr>
          <a:xfrm>
            <a:off x="4819650" y="48006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609" name="Google Shape;609;p24"/>
          <p:cNvSpPr txBox="1"/>
          <p:nvPr/>
        </p:nvSpPr>
        <p:spPr>
          <a:xfrm>
            <a:off x="762000" y="5715000"/>
            <a:ext cx="2667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cxnSp>
        <p:nvCxnSpPr>
          <p:cNvPr id="610" name="Google Shape;610;p24"/>
          <p:cNvCxnSpPr/>
          <p:nvPr/>
        </p:nvCxnSpPr>
        <p:spPr>
          <a:xfrm>
            <a:off x="3429000" y="60198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1" name="Google Shape;611;p24"/>
          <p:cNvSpPr txBox="1"/>
          <p:nvPr/>
        </p:nvSpPr>
        <p:spPr>
          <a:xfrm>
            <a:off x="4648200" y="5638800"/>
            <a:ext cx="1981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4"/>
          <p:cNvSpPr txBox="1"/>
          <p:nvPr/>
        </p:nvSpPr>
        <p:spPr>
          <a:xfrm>
            <a:off x="6477000" y="56388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613" name="Google Shape;613;p24"/>
          <p:cNvSpPr txBox="1"/>
          <p:nvPr/>
        </p:nvSpPr>
        <p:spPr>
          <a:xfrm>
            <a:off x="4648200" y="54102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614" name="Google Shape;614;p24"/>
          <p:cNvSpPr txBox="1"/>
          <p:nvPr/>
        </p:nvSpPr>
        <p:spPr>
          <a:xfrm>
            <a:off x="838200" y="8382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5" name="Google Shape;615;p24"/>
          <p:cNvSpPr txBox="1"/>
          <p:nvPr/>
        </p:nvSpPr>
        <p:spPr>
          <a:xfrm>
            <a:off x="1981200" y="822325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616" name="Google Shape;616;p24"/>
          <p:cNvSpPr txBox="1"/>
          <p:nvPr/>
        </p:nvSpPr>
        <p:spPr>
          <a:xfrm>
            <a:off x="3886200" y="746125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617" name="Google Shape;617;p24"/>
          <p:cNvSpPr txBox="1"/>
          <p:nvPr/>
        </p:nvSpPr>
        <p:spPr>
          <a:xfrm>
            <a:off x="1066800" y="15240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8" name="Google Shape;618;p24"/>
          <p:cNvSpPr txBox="1"/>
          <p:nvPr/>
        </p:nvSpPr>
        <p:spPr>
          <a:xfrm>
            <a:off x="2133600" y="1524000"/>
            <a:ext cx="68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619" name="Google Shape;619;p24"/>
          <p:cNvSpPr txBox="1"/>
          <p:nvPr/>
        </p:nvSpPr>
        <p:spPr>
          <a:xfrm>
            <a:off x="1295400" y="2209800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20" name="Google Shape;620;p24"/>
          <p:cNvSpPr txBox="1"/>
          <p:nvPr/>
        </p:nvSpPr>
        <p:spPr>
          <a:xfrm>
            <a:off x="5943600" y="2193925"/>
            <a:ext cx="60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+5</a:t>
            </a:r>
            <a:endParaRPr/>
          </a:p>
        </p:txBody>
      </p:sp>
      <p:sp>
        <p:nvSpPr>
          <p:cNvPr id="621" name="Google Shape;621;p24"/>
          <p:cNvSpPr txBox="1"/>
          <p:nvPr/>
        </p:nvSpPr>
        <p:spPr>
          <a:xfrm>
            <a:off x="762000" y="54864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622" name="Google Shape;622;p24"/>
          <p:cNvSpPr txBox="1"/>
          <p:nvPr/>
        </p:nvSpPr>
        <p:spPr>
          <a:xfrm>
            <a:off x="1371600" y="10810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3" name="Google Shape;623;p24"/>
          <p:cNvSpPr txBox="1"/>
          <p:nvPr/>
        </p:nvSpPr>
        <p:spPr>
          <a:xfrm>
            <a:off x="6019800" y="10668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4" name="Google Shape;624;p24"/>
          <p:cNvSpPr txBox="1"/>
          <p:nvPr/>
        </p:nvSpPr>
        <p:spPr>
          <a:xfrm>
            <a:off x="4953000" y="10668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5" name="Google Shape;625;p24"/>
          <p:cNvSpPr txBox="1"/>
          <p:nvPr/>
        </p:nvSpPr>
        <p:spPr>
          <a:xfrm>
            <a:off x="1524000" y="17526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6" name="Google Shape;626;p24"/>
          <p:cNvSpPr txBox="1"/>
          <p:nvPr/>
        </p:nvSpPr>
        <p:spPr>
          <a:xfrm>
            <a:off x="6019800" y="17526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7" name="Google Shape;627;p24"/>
          <p:cNvSpPr txBox="1"/>
          <p:nvPr/>
        </p:nvSpPr>
        <p:spPr>
          <a:xfrm>
            <a:off x="9144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8" name="Google Shape;628;p24"/>
          <p:cNvSpPr txBox="1"/>
          <p:nvPr/>
        </p:nvSpPr>
        <p:spPr>
          <a:xfrm>
            <a:off x="16764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29" name="Google Shape;629;p24"/>
          <p:cNvSpPr txBox="1"/>
          <p:nvPr/>
        </p:nvSpPr>
        <p:spPr>
          <a:xfrm>
            <a:off x="40386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30" name="Google Shape;630;p24"/>
          <p:cNvSpPr txBox="1"/>
          <p:nvPr/>
        </p:nvSpPr>
        <p:spPr>
          <a:xfrm>
            <a:off x="5410200" y="23764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1" name="Google Shape;631;p24"/>
          <p:cNvSpPr txBox="1"/>
          <p:nvPr/>
        </p:nvSpPr>
        <p:spPr>
          <a:xfrm>
            <a:off x="71628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2" name="Google Shape;632;p24"/>
          <p:cNvSpPr txBox="1"/>
          <p:nvPr/>
        </p:nvSpPr>
        <p:spPr>
          <a:xfrm>
            <a:off x="609600" y="4343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3" name="Google Shape;633;p24"/>
          <p:cNvSpPr txBox="1"/>
          <p:nvPr/>
        </p:nvSpPr>
        <p:spPr>
          <a:xfrm>
            <a:off x="1752600" y="4343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34" name="Google Shape;634;p24"/>
          <p:cNvSpPr txBox="1"/>
          <p:nvPr/>
        </p:nvSpPr>
        <p:spPr>
          <a:xfrm>
            <a:off x="7239000" y="4343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35" name="Google Shape;635;p24"/>
          <p:cNvSpPr txBox="1"/>
          <p:nvPr/>
        </p:nvSpPr>
        <p:spPr>
          <a:xfrm>
            <a:off x="533400" y="50434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36" name="Google Shape;636;p24"/>
          <p:cNvSpPr txBox="1"/>
          <p:nvPr/>
        </p:nvSpPr>
        <p:spPr>
          <a:xfrm>
            <a:off x="1981200" y="5043488"/>
            <a:ext cx="838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637" name="Google Shape;637;p24"/>
          <p:cNvSpPr txBox="1"/>
          <p:nvPr/>
        </p:nvSpPr>
        <p:spPr>
          <a:xfrm>
            <a:off x="6397625" y="50292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38" name="Google Shape;638;p24"/>
          <p:cNvSpPr txBox="1"/>
          <p:nvPr/>
        </p:nvSpPr>
        <p:spPr>
          <a:xfrm>
            <a:off x="7429500" y="50292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639" name="Google Shape;639;p24"/>
          <p:cNvSpPr txBox="1"/>
          <p:nvPr/>
        </p:nvSpPr>
        <p:spPr>
          <a:xfrm>
            <a:off x="6172200" y="152400"/>
            <a:ext cx="3276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800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 u="sng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1" baseline="-25000" lang="en-US" sz="2800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 u="sng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4"/>
          <p:cNvSpPr txBox="1"/>
          <p:nvPr/>
        </p:nvSpPr>
        <p:spPr>
          <a:xfrm>
            <a:off x="152400" y="6172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Không là chất khử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5"/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646" name="Google Shape;646;p25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647" name="Google Shape;647;p25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5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5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icroscope" id="652" name="Google Shape;65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3" name="Google Shape;653;p25"/>
          <p:cNvSpPr txBox="1"/>
          <p:nvPr/>
        </p:nvSpPr>
        <p:spPr>
          <a:xfrm>
            <a:off x="685800" y="304800"/>
            <a:ext cx="79248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b="1" lang="en-US"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. Tính háo nước</a:t>
            </a:r>
            <a:endParaRPr/>
          </a:p>
        </p:txBody>
      </p:sp>
      <p:sp>
        <p:nvSpPr>
          <p:cNvPr id="654" name="Google Shape;654;p25"/>
          <p:cNvSpPr txBox="1"/>
          <p:nvPr/>
        </p:nvSpPr>
        <p:spPr>
          <a:xfrm>
            <a:off x="0" y="1219200"/>
            <a:ext cx="883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             CuSO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4K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55" name="Google Shape;655;p25"/>
          <p:cNvCxnSpPr/>
          <p:nvPr/>
        </p:nvCxnSpPr>
        <p:spPr>
          <a:xfrm>
            <a:off x="3962400" y="15240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6" name="Google Shape;656;p25"/>
          <p:cNvSpPr txBox="1"/>
          <p:nvPr/>
        </p:nvSpPr>
        <p:spPr>
          <a:xfrm>
            <a:off x="76200" y="1676400"/>
            <a:ext cx="1828800" cy="51911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Màu xanh</a:t>
            </a:r>
            <a:endParaRPr/>
          </a:p>
        </p:txBody>
      </p:sp>
      <p:sp>
        <p:nvSpPr>
          <p:cNvPr id="657" name="Google Shape;657;p25"/>
          <p:cNvSpPr txBox="1"/>
          <p:nvPr/>
        </p:nvSpPr>
        <p:spPr>
          <a:xfrm>
            <a:off x="4572000" y="1752600"/>
            <a:ext cx="2133600" cy="5191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Màu trắng</a:t>
            </a:r>
            <a:endParaRPr/>
          </a:p>
        </p:txBody>
      </p:sp>
      <p:sp>
        <p:nvSpPr>
          <p:cNvPr id="658" name="Google Shape;658;p25"/>
          <p:cNvSpPr txBox="1"/>
          <p:nvPr/>
        </p:nvSpPr>
        <p:spPr>
          <a:xfrm>
            <a:off x="304800" y="5334000"/>
            <a:ext cx="8610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r>
              <a:rPr b="1" baseline="-25000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+ 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59" name="Google Shape;659;p25"/>
          <p:cNvCxnSpPr/>
          <p:nvPr/>
        </p:nvCxnSpPr>
        <p:spPr>
          <a:xfrm>
            <a:off x="3429000" y="5638800"/>
            <a:ext cx="1066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0" name="Google Shape;660;p25"/>
          <p:cNvSpPr txBox="1"/>
          <p:nvPr/>
        </p:nvSpPr>
        <p:spPr>
          <a:xfrm>
            <a:off x="533400" y="3505200"/>
            <a:ext cx="8610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.11H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661" name="Google Shape;661;p25"/>
          <p:cNvCxnSpPr/>
          <p:nvPr/>
        </p:nvCxnSpPr>
        <p:spPr>
          <a:xfrm>
            <a:off x="3886200" y="38100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2" name="Google Shape;662;p25"/>
          <p:cNvSpPr txBox="1"/>
          <p:nvPr/>
        </p:nvSpPr>
        <p:spPr>
          <a:xfrm>
            <a:off x="4724400" y="53340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</a:t>
            </a:r>
            <a:endParaRPr b="1" sz="2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5"/>
          <p:cNvSpPr txBox="1"/>
          <p:nvPr/>
        </p:nvSpPr>
        <p:spPr>
          <a:xfrm>
            <a:off x="4876800" y="3505200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12C</a:t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4876800" y="3276600"/>
            <a:ext cx="7620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26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670" name="Google Shape;670;p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675" name="Google Shape;6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676" name="Google Shape;67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6"/>
          <p:cNvSpPr txBox="1"/>
          <p:nvPr/>
        </p:nvSpPr>
        <p:spPr>
          <a:xfrm>
            <a:off x="251000" y="162586"/>
            <a:ext cx="35893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ỨNG DỤNG</a:t>
            </a:r>
            <a:endParaRPr/>
          </a:p>
        </p:txBody>
      </p:sp>
      <p:graphicFrame>
        <p:nvGraphicFramePr>
          <p:cNvPr id="678" name="Google Shape;678;p26"/>
          <p:cNvGraphicFramePr/>
          <p:nvPr/>
        </p:nvGraphicFramePr>
        <p:xfrm>
          <a:off x="1143000" y="1371600"/>
          <a:ext cx="6073775" cy="4054475"/>
        </p:xfrm>
        <a:graphic>
          <a:graphicData uri="http://schemas.openxmlformats.org/presentationml/2006/ole">
            <mc:AlternateContent>
              <mc:Choice Requires="v">
                <p:oleObj r:id="rId6" imgH="4054475" imgW="6073775" progId="MSGraph.Chart.8" spid="_x0000_s1">
                  <p:embed/>
                </p:oleObj>
              </mc:Choice>
              <mc:Fallback>
                <p:oleObj r:id="rId7" imgH="4054475" imgW="6073775" progId="MSGraph.Chart.8">
                  <p:embed/>
                  <p:pic>
                    <p:nvPicPr>
                      <p:cNvPr id="678" name="Google Shape;678;p26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43000" y="1371600"/>
                        <a:ext cx="6073775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" name="Google Shape;679;p26"/>
          <p:cNvSpPr txBox="1"/>
          <p:nvPr/>
        </p:nvSpPr>
        <p:spPr>
          <a:xfrm>
            <a:off x="3505200" y="358140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11%</a:t>
            </a:r>
            <a:endParaRPr/>
          </a:p>
        </p:txBody>
      </p:sp>
      <p:sp>
        <p:nvSpPr>
          <p:cNvPr id="680" name="Google Shape;680;p26"/>
          <p:cNvSpPr txBox="1"/>
          <p:nvPr/>
        </p:nvSpPr>
        <p:spPr>
          <a:xfrm>
            <a:off x="2362200" y="533400"/>
            <a:ext cx="434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26"/>
          <p:cNvCxnSpPr/>
          <p:nvPr/>
        </p:nvCxnSpPr>
        <p:spPr>
          <a:xfrm flipH="1" rot="10800000">
            <a:off x="4876800" y="1371600"/>
            <a:ext cx="1447800" cy="1066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2" name="Google Shape;682;p26"/>
          <p:cNvSpPr txBox="1"/>
          <p:nvPr/>
        </p:nvSpPr>
        <p:spPr>
          <a:xfrm>
            <a:off x="5943600" y="48006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CHẤT TẨY RỬA</a:t>
            </a:r>
            <a:endParaRPr/>
          </a:p>
        </p:txBody>
      </p:sp>
      <p:cxnSp>
        <p:nvCxnSpPr>
          <p:cNvPr id="683" name="Google Shape;683;p26"/>
          <p:cNvCxnSpPr/>
          <p:nvPr/>
        </p:nvCxnSpPr>
        <p:spPr>
          <a:xfrm>
            <a:off x="685800" y="1371600"/>
            <a:ext cx="1752600" cy="1143000"/>
          </a:xfrm>
          <a:prstGeom prst="straightConnector1">
            <a:avLst/>
          </a:prstGeom>
          <a:noFill/>
          <a:ln cap="flat" cmpd="sng" w="38100">
            <a:solidFill>
              <a:srgbClr val="FF66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84" name="Google Shape;684;p26"/>
          <p:cNvSpPr txBox="1"/>
          <p:nvPr/>
        </p:nvSpPr>
        <p:spPr>
          <a:xfrm>
            <a:off x="6477000" y="5334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PHÂN BÓN</a:t>
            </a:r>
            <a:endParaRPr/>
          </a:p>
        </p:txBody>
      </p:sp>
      <p:sp>
        <p:nvSpPr>
          <p:cNvPr id="685" name="Google Shape;685;p26"/>
          <p:cNvSpPr txBox="1"/>
          <p:nvPr/>
        </p:nvSpPr>
        <p:spPr>
          <a:xfrm rot="211317">
            <a:off x="4572000" y="2514600"/>
            <a:ext cx="1219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/>
          </a:p>
        </p:txBody>
      </p:sp>
      <p:sp>
        <p:nvSpPr>
          <p:cNvPr id="686" name="Google Shape;686;p26"/>
          <p:cNvSpPr txBox="1"/>
          <p:nvPr/>
        </p:nvSpPr>
        <p:spPr>
          <a:xfrm rot="-570707">
            <a:off x="5181600" y="3429000"/>
            <a:ext cx="99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/>
          </a:p>
        </p:txBody>
      </p:sp>
      <p:cxnSp>
        <p:nvCxnSpPr>
          <p:cNvPr id="687" name="Google Shape;687;p26"/>
          <p:cNvCxnSpPr/>
          <p:nvPr/>
        </p:nvCxnSpPr>
        <p:spPr>
          <a:xfrm flipH="1">
            <a:off x="838200" y="4038600"/>
            <a:ext cx="1447800" cy="53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8" name="Google Shape;688;p26"/>
          <p:cNvSpPr txBox="1"/>
          <p:nvPr/>
        </p:nvSpPr>
        <p:spPr>
          <a:xfrm>
            <a:off x="4267200" y="4876800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endParaRPr/>
          </a:p>
        </p:txBody>
      </p:sp>
      <p:cxnSp>
        <p:nvCxnSpPr>
          <p:cNvPr id="689" name="Google Shape;689;p26"/>
          <p:cNvCxnSpPr/>
          <p:nvPr/>
        </p:nvCxnSpPr>
        <p:spPr>
          <a:xfrm flipH="1">
            <a:off x="1828800" y="4114800"/>
            <a:ext cx="1295400" cy="1219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0" name="Google Shape;690;p26"/>
          <p:cNvSpPr txBox="1"/>
          <p:nvPr/>
        </p:nvSpPr>
        <p:spPr>
          <a:xfrm>
            <a:off x="1066800" y="5562600"/>
            <a:ext cx="182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GIẤY</a:t>
            </a:r>
            <a:endParaRPr/>
          </a:p>
        </p:txBody>
      </p:sp>
      <p:sp>
        <p:nvSpPr>
          <p:cNvPr id="691" name="Google Shape;691;p26"/>
          <p:cNvSpPr txBox="1"/>
          <p:nvPr/>
        </p:nvSpPr>
        <p:spPr>
          <a:xfrm rot="642380">
            <a:off x="2438400" y="3657600"/>
            <a:ext cx="1143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8%</a:t>
            </a:r>
            <a:endParaRPr/>
          </a:p>
        </p:txBody>
      </p:sp>
      <p:cxnSp>
        <p:nvCxnSpPr>
          <p:cNvPr id="692" name="Google Shape;692;p26"/>
          <p:cNvCxnSpPr/>
          <p:nvPr/>
        </p:nvCxnSpPr>
        <p:spPr>
          <a:xfrm>
            <a:off x="4495800" y="4267200"/>
            <a:ext cx="533400" cy="14478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3" name="Google Shape;693;p26"/>
          <p:cNvSpPr txBox="1"/>
          <p:nvPr/>
        </p:nvSpPr>
        <p:spPr>
          <a:xfrm>
            <a:off x="0" y="4419600"/>
            <a:ext cx="1219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CHẤT DẺO</a:t>
            </a:r>
            <a:endParaRPr/>
          </a:p>
        </p:txBody>
      </p:sp>
      <p:sp>
        <p:nvSpPr>
          <p:cNvPr id="694" name="Google Shape;694;p26"/>
          <p:cNvSpPr txBox="1"/>
          <p:nvPr/>
        </p:nvSpPr>
        <p:spPr>
          <a:xfrm rot="-413546">
            <a:off x="1752600" y="3429000"/>
            <a:ext cx="1219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endParaRPr/>
          </a:p>
        </p:txBody>
      </p:sp>
      <p:cxnSp>
        <p:nvCxnSpPr>
          <p:cNvPr id="695" name="Google Shape;695;p26"/>
          <p:cNvCxnSpPr/>
          <p:nvPr/>
        </p:nvCxnSpPr>
        <p:spPr>
          <a:xfrm>
            <a:off x="5181600" y="3810000"/>
            <a:ext cx="1905000" cy="914400"/>
          </a:xfrm>
          <a:prstGeom prst="straightConnector1">
            <a:avLst/>
          </a:prstGeom>
          <a:noFill/>
          <a:ln cap="flat" cmpd="sng" w="38100">
            <a:solidFill>
              <a:srgbClr val="00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6" name="Google Shape;696;p26"/>
          <p:cNvSpPr txBox="1"/>
          <p:nvPr/>
        </p:nvSpPr>
        <p:spPr>
          <a:xfrm>
            <a:off x="304800" y="990600"/>
            <a:ext cx="1600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ƯD KHÁC</a:t>
            </a:r>
            <a:endParaRPr/>
          </a:p>
        </p:txBody>
      </p:sp>
      <p:sp>
        <p:nvSpPr>
          <p:cNvPr id="697" name="Google Shape;697;p26"/>
          <p:cNvSpPr txBox="1"/>
          <p:nvPr/>
        </p:nvSpPr>
        <p:spPr>
          <a:xfrm rot="-164234">
            <a:off x="2590800" y="23622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28%</a:t>
            </a:r>
            <a:endParaRPr/>
          </a:p>
        </p:txBody>
      </p:sp>
      <p:pic>
        <p:nvPicPr>
          <p:cNvPr descr="npk-Bao" id="698" name="Google Shape;69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81800" y="838200"/>
            <a:ext cx="1676400" cy="1531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054" id="699" name="Google Shape;69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3200" y="5181600"/>
            <a:ext cx="175260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loaison" id="700" name="Google Shape;70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19600" y="5300663"/>
            <a:ext cx="1195388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" id="701" name="Google Shape;701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3498850"/>
            <a:ext cx="1524000" cy="8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27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07" name="Google Shape;707;p27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712" name="Google Shape;7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713" name="Google Shape;7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7"/>
          <p:cNvSpPr txBox="1"/>
          <p:nvPr/>
        </p:nvSpPr>
        <p:spPr>
          <a:xfrm>
            <a:off x="910419" y="282136"/>
            <a:ext cx="3589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SẢN XUẤT</a:t>
            </a:r>
            <a:endParaRPr/>
          </a:p>
        </p:txBody>
      </p:sp>
      <p:pic>
        <p:nvPicPr>
          <p:cNvPr id="715" name="Google Shape;71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286" y="1313207"/>
            <a:ext cx="8484989" cy="445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28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21" name="Google Shape;721;p28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726" name="Google Shape;7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727" name="Google Shape;7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8"/>
          <p:cNvSpPr txBox="1"/>
          <p:nvPr/>
        </p:nvSpPr>
        <p:spPr>
          <a:xfrm>
            <a:off x="1634319" y="187881"/>
            <a:ext cx="3589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SẢN XUẤT</a:t>
            </a:r>
            <a:endParaRPr/>
          </a:p>
        </p:txBody>
      </p:sp>
      <p:sp>
        <p:nvSpPr>
          <p:cNvPr id="729" name="Google Shape;729;p28"/>
          <p:cNvSpPr txBox="1"/>
          <p:nvPr/>
        </p:nvSpPr>
        <p:spPr>
          <a:xfrm>
            <a:off x="762000" y="1143000"/>
            <a:ext cx="426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GỒM </a:t>
            </a: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GIAI ĐOẠN</a:t>
            </a:r>
            <a:endParaRPr/>
          </a:p>
        </p:txBody>
      </p:sp>
      <p:sp>
        <p:nvSpPr>
          <p:cNvPr id="730" name="Google Shape;730;p28"/>
          <p:cNvSpPr txBox="1"/>
          <p:nvPr/>
        </p:nvSpPr>
        <p:spPr>
          <a:xfrm>
            <a:off x="457200" y="1905000"/>
            <a:ext cx="5638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GIAI ĐOẠN 1 :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sản xuất 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8"/>
          <p:cNvSpPr txBox="1"/>
          <p:nvPr/>
        </p:nvSpPr>
        <p:spPr>
          <a:xfrm>
            <a:off x="914400" y="2895600"/>
            <a:ext cx="449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♣Đốt quặng pirit sắt</a:t>
            </a:r>
            <a:endParaRPr/>
          </a:p>
        </p:txBody>
      </p:sp>
      <p:sp>
        <p:nvSpPr>
          <p:cNvPr id="732" name="Google Shape;732;p28"/>
          <p:cNvSpPr txBox="1"/>
          <p:nvPr/>
        </p:nvSpPr>
        <p:spPr>
          <a:xfrm>
            <a:off x="1219200" y="3595688"/>
            <a:ext cx="5867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28"/>
          <p:cNvCxnSpPr/>
          <p:nvPr/>
        </p:nvCxnSpPr>
        <p:spPr>
          <a:xfrm>
            <a:off x="3505200" y="3733800"/>
            <a:ext cx="914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4" name="Google Shape;734;p28"/>
          <p:cNvSpPr txBox="1"/>
          <p:nvPr/>
        </p:nvSpPr>
        <p:spPr>
          <a:xfrm>
            <a:off x="914400" y="4357688"/>
            <a:ext cx="510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♣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Đốt cháy S</a:t>
            </a:r>
            <a:endParaRPr/>
          </a:p>
        </p:txBody>
      </p:sp>
      <p:sp>
        <p:nvSpPr>
          <p:cNvPr id="735" name="Google Shape;735;p28"/>
          <p:cNvSpPr txBox="1"/>
          <p:nvPr/>
        </p:nvSpPr>
        <p:spPr>
          <a:xfrm>
            <a:off x="1600200" y="5257800"/>
            <a:ext cx="548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+ 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28"/>
          <p:cNvCxnSpPr/>
          <p:nvPr/>
        </p:nvCxnSpPr>
        <p:spPr>
          <a:xfrm>
            <a:off x="2971800" y="5562600"/>
            <a:ext cx="914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42" name="Google Shape;742;p29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ình ảnh Phim Hoạt Hình Thiết Bị Phòng Thí Nghiệm Hóa Học Vẽ Tay PNG Miễn  Phí Tải Về - Lovepik" id="747" name="Google Shape;7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983" y="4472841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àu đỏ Màu Xanh Lá Cây Dụng Cụ Phòng Thí Nghiệm Hóa Học Chất Lỏng  PNG , Màu đỏ, Màu Xanh Lá, Dụng Cụ Thí Nghiệm Hóa Học PNG miễn" id="748" name="Google Shape;7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220" y="65146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29"/>
          <p:cNvSpPr txBox="1"/>
          <p:nvPr/>
        </p:nvSpPr>
        <p:spPr>
          <a:xfrm>
            <a:off x="609600" y="1447800"/>
            <a:ext cx="7467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9"/>
          <p:cNvSpPr txBox="1"/>
          <p:nvPr/>
        </p:nvSpPr>
        <p:spPr>
          <a:xfrm>
            <a:off x="2209800" y="1219200"/>
            <a:ext cx="2819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-450-500</a:t>
            </a:r>
            <a:r>
              <a:rPr b="1" baseline="30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51" name="Google Shape;751;p29"/>
          <p:cNvSpPr txBox="1"/>
          <p:nvPr/>
        </p:nvSpPr>
        <p:spPr>
          <a:xfrm>
            <a:off x="381000" y="533400"/>
            <a:ext cx="6019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GIAI ĐOẠN 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sản xuất SO</a:t>
            </a:r>
            <a:r>
              <a:rPr b="1" baseline="-25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752" name="Google Shape;752;p29"/>
          <p:cNvCxnSpPr/>
          <p:nvPr/>
        </p:nvCxnSpPr>
        <p:spPr>
          <a:xfrm>
            <a:off x="2362200" y="1676400"/>
            <a:ext cx="1981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3" name="Google Shape;753;p29"/>
          <p:cNvSpPr txBox="1"/>
          <p:nvPr/>
        </p:nvSpPr>
        <p:spPr>
          <a:xfrm>
            <a:off x="1219200" y="3276600"/>
            <a:ext cx="6248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29"/>
          <p:cNvCxnSpPr/>
          <p:nvPr/>
        </p:nvCxnSpPr>
        <p:spPr>
          <a:xfrm>
            <a:off x="3733800" y="3581400"/>
            <a:ext cx="1295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5" name="Google Shape;755;p29"/>
          <p:cNvSpPr txBox="1"/>
          <p:nvPr/>
        </p:nvSpPr>
        <p:spPr>
          <a:xfrm>
            <a:off x="1066800" y="4495800"/>
            <a:ext cx="6553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            (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n+1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756" name="Google Shape;756;p29"/>
          <p:cNvCxnSpPr/>
          <p:nvPr/>
        </p:nvCxnSpPr>
        <p:spPr>
          <a:xfrm>
            <a:off x="4495800" y="4800600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7" name="Google Shape;757;p29"/>
          <p:cNvSpPr txBox="1"/>
          <p:nvPr/>
        </p:nvSpPr>
        <p:spPr>
          <a:xfrm>
            <a:off x="5638800" y="38100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OLEUM</a:t>
            </a:r>
            <a:endParaRPr/>
          </a:p>
        </p:txBody>
      </p:sp>
      <p:cxnSp>
        <p:nvCxnSpPr>
          <p:cNvPr id="758" name="Google Shape;758;p29"/>
          <p:cNvCxnSpPr/>
          <p:nvPr/>
        </p:nvCxnSpPr>
        <p:spPr>
          <a:xfrm>
            <a:off x="2362200" y="1828800"/>
            <a:ext cx="1981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211219" y="9004"/>
            <a:ext cx="83785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Rockwell"/>
              <a:buNone/>
            </a:pPr>
            <a:r>
              <a:rPr lang="en-US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1. CẤU TẠO PHÂN TỬ</a:t>
            </a:r>
            <a:endParaRPr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Clipboard" id="105" name="Google Shape;10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3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2828" y="4459075"/>
            <a:ext cx="1717888" cy="171788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57200" y="1371600"/>
            <a:ext cx="3352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CTPT :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876800" y="1371600"/>
            <a:ext cx="2438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98 dvC</a:t>
            </a: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4114800" y="1752600"/>
            <a:ext cx="4724400" cy="2301875"/>
            <a:chOff x="-288" y="2448"/>
            <a:chExt cx="2976" cy="1450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1248" y="2928"/>
              <a:ext cx="432" cy="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cxnSp>
          <p:nvCxnSpPr>
            <p:cNvPr id="112" name="Google Shape;112;p3"/>
            <p:cNvCxnSpPr/>
            <p:nvPr/>
          </p:nvCxnSpPr>
          <p:spPr>
            <a:xfrm flipH="1" rot="10800000">
              <a:off x="1632" y="2736"/>
              <a:ext cx="576" cy="33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3"/>
            <p:cNvCxnSpPr/>
            <p:nvPr/>
          </p:nvCxnSpPr>
          <p:spPr>
            <a:xfrm flipH="1" rot="10800000">
              <a:off x="1536" y="2640"/>
              <a:ext cx="576" cy="33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1632" y="3312"/>
              <a:ext cx="576" cy="19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1584" y="3408"/>
              <a:ext cx="528" cy="192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" name="Google Shape;116;p3"/>
            <p:cNvSpPr txBox="1"/>
            <p:nvPr/>
          </p:nvSpPr>
          <p:spPr>
            <a:xfrm>
              <a:off x="384" y="3456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2208" y="3312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118" name="Google Shape;118;p3"/>
            <p:cNvCxnSpPr/>
            <p:nvPr/>
          </p:nvCxnSpPr>
          <p:spPr>
            <a:xfrm>
              <a:off x="768" y="2736"/>
              <a:ext cx="528" cy="28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3"/>
            <p:cNvCxnSpPr/>
            <p:nvPr/>
          </p:nvCxnSpPr>
          <p:spPr>
            <a:xfrm flipH="1" rot="10800000">
              <a:off x="720" y="3360"/>
              <a:ext cx="576" cy="28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0" name="Google Shape;120;p3"/>
            <p:cNvSpPr txBox="1"/>
            <p:nvPr/>
          </p:nvSpPr>
          <p:spPr>
            <a:xfrm>
              <a:off x="384" y="2486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2256" y="2448"/>
              <a:ext cx="43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-288" y="2496"/>
              <a:ext cx="62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-288" y="3456"/>
              <a:ext cx="624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cxnSp>
          <p:nvCxnSpPr>
            <p:cNvPr id="124" name="Google Shape;124;p3"/>
            <p:cNvCxnSpPr/>
            <p:nvPr/>
          </p:nvCxnSpPr>
          <p:spPr>
            <a:xfrm>
              <a:off x="0" y="2688"/>
              <a:ext cx="38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3"/>
            <p:cNvCxnSpPr/>
            <p:nvPr/>
          </p:nvCxnSpPr>
          <p:spPr>
            <a:xfrm>
              <a:off x="0" y="3696"/>
              <a:ext cx="38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6" name="Google Shape;126;p3"/>
          <p:cNvGrpSpPr/>
          <p:nvPr/>
        </p:nvGrpSpPr>
        <p:grpSpPr>
          <a:xfrm>
            <a:off x="304800" y="4038600"/>
            <a:ext cx="3962400" cy="1398588"/>
            <a:chOff x="3054" y="8872"/>
            <a:chExt cx="7200" cy="2645"/>
          </a:xfrm>
        </p:grpSpPr>
        <p:sp>
          <p:nvSpPr>
            <p:cNvPr id="127" name="Google Shape;127;p3"/>
            <p:cNvSpPr/>
            <p:nvPr/>
          </p:nvSpPr>
          <p:spPr>
            <a:xfrm>
              <a:off x="3054" y="8872"/>
              <a:ext cx="7200" cy="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192" y="9674"/>
              <a:ext cx="1108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8962" y="8872"/>
              <a:ext cx="1292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8782" y="10594"/>
              <a:ext cx="1292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3236" y="9008"/>
              <a:ext cx="1292" cy="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3054" y="10331"/>
              <a:ext cx="1292" cy="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Google Shape;133;p3"/>
            <p:cNvCxnSpPr/>
            <p:nvPr/>
          </p:nvCxnSpPr>
          <p:spPr>
            <a:xfrm>
              <a:off x="4531" y="9403"/>
              <a:ext cx="1661" cy="397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3"/>
            <p:cNvCxnSpPr/>
            <p:nvPr/>
          </p:nvCxnSpPr>
          <p:spPr>
            <a:xfrm flipH="1">
              <a:off x="4346" y="10331"/>
              <a:ext cx="1662" cy="39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3"/>
            <p:cNvCxnSpPr/>
            <p:nvPr/>
          </p:nvCxnSpPr>
          <p:spPr>
            <a:xfrm flipH="1" rot="10800000">
              <a:off x="6931" y="9270"/>
              <a:ext cx="1661" cy="53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6" name="Google Shape;136;p3"/>
            <p:cNvCxnSpPr/>
            <p:nvPr/>
          </p:nvCxnSpPr>
          <p:spPr>
            <a:xfrm>
              <a:off x="6931" y="10331"/>
              <a:ext cx="1661" cy="39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7" name="Google Shape;137;p3"/>
          <p:cNvSpPr/>
          <p:nvPr/>
        </p:nvSpPr>
        <p:spPr>
          <a:xfrm flipH="1" rot="672642">
            <a:off x="2819400" y="4800600"/>
            <a:ext cx="3429000" cy="406400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248400" y="5029200"/>
            <a:ext cx="2286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Lk PHỐI TRÍ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 rot="3199171">
            <a:off x="792163" y="5619750"/>
            <a:ext cx="1960562" cy="395288"/>
          </a:xfrm>
          <a:custGeom>
            <a:rect b="b" l="l" r="r" t="t"/>
            <a:pathLst>
              <a:path extrusionOk="0" h="1112" w="1968">
                <a:moveTo>
                  <a:pt x="0" y="0"/>
                </a:moveTo>
                <a:cubicBezTo>
                  <a:pt x="220" y="548"/>
                  <a:pt x="440" y="1096"/>
                  <a:pt x="768" y="1104"/>
                </a:cubicBezTo>
                <a:cubicBezTo>
                  <a:pt x="1096" y="1112"/>
                  <a:pt x="1532" y="580"/>
                  <a:pt x="1968" y="48"/>
                </a:cubicBezTo>
              </a:path>
            </a:pathLst>
          </a:custGeom>
          <a:noFill/>
          <a:ln cap="flat" cmpd="sng" w="28575">
            <a:solidFill>
              <a:srgbClr val="33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438400" y="61722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LK CHT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0"/>
          <p:cNvSpPr/>
          <p:nvPr/>
        </p:nvSpPr>
        <p:spPr>
          <a:xfrm>
            <a:off x="0" y="328982"/>
            <a:ext cx="51600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II. MUỐI SULFATE</a:t>
            </a:r>
            <a:endParaRPr/>
          </a:p>
        </p:txBody>
      </p:sp>
      <p:sp>
        <p:nvSpPr>
          <p:cNvPr id="764" name="Google Shape;764;p30"/>
          <p:cNvSpPr txBox="1"/>
          <p:nvPr/>
        </p:nvSpPr>
        <p:spPr>
          <a:xfrm>
            <a:off x="3201193" y="1937212"/>
            <a:ext cx="2527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Ứng dụng </a:t>
            </a:r>
            <a:endParaRPr/>
          </a:p>
        </p:txBody>
      </p:sp>
      <p:grpSp>
        <p:nvGrpSpPr>
          <p:cNvPr id="765" name="Google Shape;765;p30"/>
          <p:cNvGrpSpPr/>
          <p:nvPr/>
        </p:nvGrpSpPr>
        <p:grpSpPr>
          <a:xfrm>
            <a:off x="348102" y="2233312"/>
            <a:ext cx="2198405" cy="2512457"/>
            <a:chOff x="253655" y="1953545"/>
            <a:chExt cx="2198405" cy="2512457"/>
          </a:xfrm>
        </p:grpSpPr>
        <p:pic>
          <p:nvPicPr>
            <p:cNvPr descr="Phân SA - Ammonium Sulphate | Hóa chất phân bón BTC" id="766" name="Google Shape;76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655" y="1953545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30"/>
            <p:cNvSpPr txBox="1"/>
            <p:nvPr/>
          </p:nvSpPr>
          <p:spPr>
            <a:xfrm>
              <a:off x="441845" y="4096670"/>
              <a:ext cx="20102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PHÂN ĐẠM </a:t>
              </a:r>
              <a:endParaRPr/>
            </a:p>
          </p:txBody>
        </p:sp>
      </p:grpSp>
      <p:grpSp>
        <p:nvGrpSpPr>
          <p:cNvPr id="768" name="Google Shape;768;p30"/>
          <p:cNvGrpSpPr/>
          <p:nvPr/>
        </p:nvGrpSpPr>
        <p:grpSpPr>
          <a:xfrm>
            <a:off x="8837825" y="3581874"/>
            <a:ext cx="3153529" cy="3270047"/>
            <a:chOff x="8784816" y="1195955"/>
            <a:chExt cx="3153529" cy="3270047"/>
          </a:xfrm>
        </p:grpSpPr>
        <p:sp>
          <p:nvSpPr>
            <p:cNvPr id="769" name="Google Shape;769;p30"/>
            <p:cNvSpPr txBox="1"/>
            <p:nvPr/>
          </p:nvSpPr>
          <p:spPr>
            <a:xfrm>
              <a:off x="9239068" y="4096670"/>
              <a:ext cx="26992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THẠCH CAO</a:t>
              </a:r>
              <a:endParaRPr/>
            </a:p>
          </p:txBody>
        </p:sp>
        <p:grpSp>
          <p:nvGrpSpPr>
            <p:cNvPr id="770" name="Google Shape;770;p30"/>
            <p:cNvGrpSpPr/>
            <p:nvPr/>
          </p:nvGrpSpPr>
          <p:grpSpPr>
            <a:xfrm>
              <a:off x="8784816" y="1195955"/>
              <a:ext cx="3105604" cy="2723376"/>
              <a:chOff x="8784816" y="1195955"/>
              <a:chExt cx="3105604" cy="2723376"/>
            </a:xfrm>
          </p:grpSpPr>
          <p:pic>
            <p:nvPicPr>
              <p:cNvPr descr="Thi công trần, vách thạch cao chất lượng, bền, đẹp." id="771" name="Google Shape;771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784816" y="1195955"/>
                <a:ext cx="3105604" cy="27233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2" name="Google Shape;772;p30"/>
              <p:cNvSpPr txBox="1"/>
              <p:nvPr/>
            </p:nvSpPr>
            <p:spPr>
              <a:xfrm>
                <a:off x="9204237" y="1307214"/>
                <a:ext cx="2470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CALCIUM SULFATE</a:t>
                </a:r>
                <a:endParaRPr/>
              </a:p>
            </p:txBody>
          </p:sp>
        </p:grpSp>
      </p:grpSp>
      <p:grpSp>
        <p:nvGrpSpPr>
          <p:cNvPr id="773" name="Google Shape;773;p30"/>
          <p:cNvGrpSpPr/>
          <p:nvPr/>
        </p:nvGrpSpPr>
        <p:grpSpPr>
          <a:xfrm>
            <a:off x="3287915" y="3489541"/>
            <a:ext cx="5423300" cy="3160559"/>
            <a:chOff x="3007419" y="1676546"/>
            <a:chExt cx="5423300" cy="3160559"/>
          </a:xfrm>
        </p:grpSpPr>
        <p:pic>
          <p:nvPicPr>
            <p:cNvPr descr="Những điều cần biết về Bari Sulfate | Vinmec" id="774" name="Google Shape;774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07419" y="1676546"/>
              <a:ext cx="5423300" cy="3160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5" name="Google Shape;775;p30"/>
            <p:cNvSpPr txBox="1"/>
            <p:nvPr/>
          </p:nvSpPr>
          <p:spPr>
            <a:xfrm>
              <a:off x="4798326" y="1768879"/>
              <a:ext cx="26636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BARIUM SULFATE</a:t>
              </a:r>
              <a:endParaRPr/>
            </a:p>
          </p:txBody>
        </p:sp>
      </p:grpSp>
      <p:sp>
        <p:nvSpPr>
          <p:cNvPr id="776" name="Google Shape;776;p30"/>
          <p:cNvSpPr txBox="1"/>
          <p:nvPr/>
        </p:nvSpPr>
        <p:spPr>
          <a:xfrm>
            <a:off x="1961322" y="4515822"/>
            <a:ext cx="11703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CHẤT CẢN QUANG</a:t>
            </a:r>
            <a:endParaRPr/>
          </a:p>
        </p:txBody>
      </p:sp>
      <p:pic>
        <p:nvPicPr>
          <p:cNvPr id="777" name="Google Shape;77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9295" y="0"/>
            <a:ext cx="5160002" cy="3448601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30"/>
          <p:cNvSpPr txBox="1"/>
          <p:nvPr/>
        </p:nvSpPr>
        <p:spPr>
          <a:xfrm>
            <a:off x="11078816" y="437322"/>
            <a:ext cx="10204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THỨC ĂN GIA SÚC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31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784" name="Google Shape;784;p31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9" name="Google Shape;789;p31"/>
          <p:cNvSpPr/>
          <p:nvPr/>
        </p:nvSpPr>
        <p:spPr>
          <a:xfrm>
            <a:off x="8814819" y="416869"/>
            <a:ext cx="378429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II. MUỐI SULFATE</a:t>
            </a:r>
            <a:endParaRPr/>
          </a:p>
        </p:txBody>
      </p:sp>
      <p:pic>
        <p:nvPicPr>
          <p:cNvPr descr="Muối Natri Sunfat và ứng dụng trong cuộc sống | Hóa Chất Đại Việt" id="790" name="Google Shape;7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7684" y="499586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31"/>
          <p:cNvSpPr txBox="1"/>
          <p:nvPr/>
        </p:nvSpPr>
        <p:spPr>
          <a:xfrm>
            <a:off x="0" y="404769"/>
            <a:ext cx="5334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NHẬN BIẾT MUỐI SUNFAT</a:t>
            </a:r>
            <a:endParaRPr/>
          </a:p>
        </p:txBody>
      </p:sp>
      <p:sp>
        <p:nvSpPr>
          <p:cNvPr id="792" name="Google Shape;792;p31"/>
          <p:cNvSpPr txBox="1"/>
          <p:nvPr/>
        </p:nvSpPr>
        <p:spPr>
          <a:xfrm>
            <a:off x="232477" y="1609681"/>
            <a:ext cx="8305800" cy="2014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-Dùng dung dịch có chứa ion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r>
              <a:rPr b="1" baseline="30000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để nhận biết ion </a:t>
            </a:r>
            <a:r>
              <a:rPr b="1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lang="en-US" sz="2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trong axit hay muối,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-có hiện tượng : 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kết tủa trắng không tan trong nuớc và axit</a:t>
            </a:r>
            <a:endParaRPr/>
          </a:p>
        </p:txBody>
      </p:sp>
      <p:sp>
        <p:nvSpPr>
          <p:cNvPr id="793" name="Google Shape;793;p31"/>
          <p:cNvSpPr txBox="1"/>
          <p:nvPr/>
        </p:nvSpPr>
        <p:spPr>
          <a:xfrm>
            <a:off x="400878" y="4712783"/>
            <a:ext cx="7620000" cy="1801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PTPƯ :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Ba(OH)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BaSO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+2H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BaCl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BaSO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+ 2NaCl</a:t>
            </a:r>
            <a:endParaRPr/>
          </a:p>
        </p:txBody>
      </p:sp>
      <p:cxnSp>
        <p:nvCxnSpPr>
          <p:cNvPr id="794" name="Google Shape;794;p31"/>
          <p:cNvCxnSpPr/>
          <p:nvPr/>
        </p:nvCxnSpPr>
        <p:spPr>
          <a:xfrm>
            <a:off x="3296478" y="6285995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31"/>
          <p:cNvCxnSpPr/>
          <p:nvPr/>
        </p:nvCxnSpPr>
        <p:spPr>
          <a:xfrm>
            <a:off x="3372678" y="5600195"/>
            <a:ext cx="1066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2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01" name="Google Shape;801;p32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32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07" name="Google Shape;807;p32"/>
          <p:cNvSpPr txBox="1"/>
          <p:nvPr/>
        </p:nvSpPr>
        <p:spPr>
          <a:xfrm>
            <a:off x="304800" y="304800"/>
            <a:ext cx="8382000" cy="163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1) H</a:t>
            </a:r>
            <a:r>
              <a:rPr b="1" baseline="-2500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 là một axit có tính oxh mạnh tác dụng với hầu hết các KL, vậy để vận chuyển axit này ta làm bằng cách nào? Vì sao?</a:t>
            </a:r>
            <a:endParaRPr/>
          </a:p>
        </p:txBody>
      </p:sp>
      <p:sp>
        <p:nvSpPr>
          <p:cNvPr id="808" name="Google Shape;808;p32"/>
          <p:cNvSpPr txBox="1"/>
          <p:nvPr/>
        </p:nvSpPr>
        <p:spPr>
          <a:xfrm>
            <a:off x="457200" y="2895600"/>
            <a:ext cx="8229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- Người ta dùng những thùng  làm bằng Al, Fe chứa H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để vận chuyển.</a:t>
            </a:r>
            <a:endParaRPr/>
          </a:p>
        </p:txBody>
      </p:sp>
      <p:sp>
        <p:nvSpPr>
          <p:cNvPr id="809" name="Google Shape;809;p32"/>
          <p:cNvSpPr txBox="1"/>
          <p:nvPr/>
        </p:nvSpPr>
        <p:spPr>
          <a:xfrm>
            <a:off x="762000" y="4419600"/>
            <a:ext cx="8382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- Vì Al, Fe thụ động trong axit H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đặc nguội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3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15" name="Google Shape;815;p3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33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21" name="Google Shape;821;p33"/>
          <p:cNvSpPr txBox="1"/>
          <p:nvPr/>
        </p:nvSpPr>
        <p:spPr>
          <a:xfrm>
            <a:off x="381000" y="609600"/>
            <a:ext cx="8305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2) Để làm khô khí CO</a:t>
            </a:r>
            <a:r>
              <a:rPr b="1" baseline="-2500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có lẫn hơi nước, người ta dùng :</a:t>
            </a:r>
            <a:endParaRPr/>
          </a:p>
        </p:txBody>
      </p:sp>
      <p:sp>
        <p:nvSpPr>
          <p:cNvPr id="822" name="Google Shape;822;p33"/>
          <p:cNvSpPr txBox="1"/>
          <p:nvPr/>
        </p:nvSpPr>
        <p:spPr>
          <a:xfrm>
            <a:off x="1219200" y="2057400"/>
            <a:ext cx="502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/>
          </a:p>
        </p:txBody>
      </p:sp>
      <p:sp>
        <p:nvSpPr>
          <p:cNvPr id="823" name="Google Shape;823;p33"/>
          <p:cNvSpPr txBox="1"/>
          <p:nvPr/>
        </p:nvSpPr>
        <p:spPr>
          <a:xfrm>
            <a:off x="1219200" y="3048000"/>
            <a:ext cx="3048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b)KOH </a:t>
            </a:r>
            <a:endParaRPr/>
          </a:p>
        </p:txBody>
      </p:sp>
      <p:sp>
        <p:nvSpPr>
          <p:cNvPr id="824" name="Google Shape;824;p33"/>
          <p:cNvSpPr txBox="1"/>
          <p:nvPr/>
        </p:nvSpPr>
        <p:spPr>
          <a:xfrm>
            <a:off x="1219200" y="41910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c)CuO </a:t>
            </a:r>
            <a:endParaRPr/>
          </a:p>
        </p:txBody>
      </p:sp>
      <p:sp>
        <p:nvSpPr>
          <p:cNvPr id="825" name="Google Shape;825;p33"/>
          <p:cNvSpPr txBox="1"/>
          <p:nvPr/>
        </p:nvSpPr>
        <p:spPr>
          <a:xfrm>
            <a:off x="1219200" y="53340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d)CaO </a:t>
            </a: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4876800" y="1981200"/>
            <a:ext cx="3429000" cy="3581400"/>
          </a:xfrm>
          <a:prstGeom prst="irregularSeal1">
            <a:avLst/>
          </a:prstGeom>
          <a:gradFill>
            <a:gsLst>
              <a:gs pos="0">
                <a:schemeClr val="lt1"/>
              </a:gs>
              <a:gs pos="100000">
                <a:srgbClr val="FF00FF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66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34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32" name="Google Shape;832;p34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Google Shape;837;p34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38" name="Google Shape;838;p34"/>
          <p:cNvSpPr txBox="1"/>
          <p:nvPr/>
        </p:nvSpPr>
        <p:spPr>
          <a:xfrm>
            <a:off x="914400" y="381000"/>
            <a:ext cx="6172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3) BỔ TÚC CHUỖI PƯ</a:t>
            </a:r>
            <a:endParaRPr/>
          </a:p>
        </p:txBody>
      </p:sp>
      <p:sp>
        <p:nvSpPr>
          <p:cNvPr id="839" name="Google Shape;839;p34"/>
          <p:cNvSpPr txBox="1"/>
          <p:nvPr/>
        </p:nvSpPr>
        <p:spPr>
          <a:xfrm>
            <a:off x="304800" y="2514600"/>
            <a:ext cx="1143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 txBox="1"/>
          <p:nvPr/>
        </p:nvSpPr>
        <p:spPr>
          <a:xfrm>
            <a:off x="1905000" y="2438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 txBox="1"/>
          <p:nvPr/>
        </p:nvSpPr>
        <p:spPr>
          <a:xfrm>
            <a:off x="3429000" y="2376488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 txBox="1"/>
          <p:nvPr/>
        </p:nvSpPr>
        <p:spPr>
          <a:xfrm>
            <a:off x="5486400" y="2362200"/>
            <a:ext cx="91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843" name="Google Shape;843;p34"/>
          <p:cNvSpPr txBox="1"/>
          <p:nvPr/>
        </p:nvSpPr>
        <p:spPr>
          <a:xfrm>
            <a:off x="5943600" y="4800600"/>
            <a:ext cx="1905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Cu(NO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 txBox="1"/>
          <p:nvPr/>
        </p:nvSpPr>
        <p:spPr>
          <a:xfrm>
            <a:off x="4191000" y="4724400"/>
            <a:ext cx="1219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</a:t>
            </a:r>
            <a:endParaRPr/>
          </a:p>
        </p:txBody>
      </p:sp>
      <p:sp>
        <p:nvSpPr>
          <p:cNvPr id="845" name="Google Shape;845;p34"/>
          <p:cNvSpPr txBox="1"/>
          <p:nvPr/>
        </p:nvSpPr>
        <p:spPr>
          <a:xfrm>
            <a:off x="2286000" y="4724400"/>
            <a:ext cx="838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6" name="Google Shape;846;p34"/>
          <p:cNvCxnSpPr/>
          <p:nvPr/>
        </p:nvCxnSpPr>
        <p:spPr>
          <a:xfrm>
            <a:off x="1295400" y="27432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7" name="Google Shape;847;p34"/>
          <p:cNvCxnSpPr/>
          <p:nvPr/>
        </p:nvCxnSpPr>
        <p:spPr>
          <a:xfrm>
            <a:off x="2819400" y="27432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34"/>
          <p:cNvCxnSpPr/>
          <p:nvPr/>
        </p:nvCxnSpPr>
        <p:spPr>
          <a:xfrm>
            <a:off x="4572000" y="26670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34"/>
          <p:cNvCxnSpPr/>
          <p:nvPr/>
        </p:nvCxnSpPr>
        <p:spPr>
          <a:xfrm>
            <a:off x="6324600" y="2590800"/>
            <a:ext cx="609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0" name="Google Shape;850;p34"/>
          <p:cNvCxnSpPr/>
          <p:nvPr/>
        </p:nvCxnSpPr>
        <p:spPr>
          <a:xfrm flipH="1">
            <a:off x="7239000" y="3048000"/>
            <a:ext cx="609600" cy="1752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1" name="Google Shape;851;p34"/>
          <p:cNvCxnSpPr/>
          <p:nvPr/>
        </p:nvCxnSpPr>
        <p:spPr>
          <a:xfrm>
            <a:off x="5105400" y="50292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52" name="Google Shape;852;p34"/>
          <p:cNvCxnSpPr/>
          <p:nvPr/>
        </p:nvCxnSpPr>
        <p:spPr>
          <a:xfrm>
            <a:off x="3200400" y="50292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53" name="Google Shape;853;p34"/>
          <p:cNvCxnSpPr/>
          <p:nvPr/>
        </p:nvCxnSpPr>
        <p:spPr>
          <a:xfrm>
            <a:off x="1371600" y="5029200"/>
            <a:ext cx="990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54" name="Google Shape;854;p34"/>
          <p:cNvSpPr txBox="1"/>
          <p:nvPr/>
        </p:nvSpPr>
        <p:spPr>
          <a:xfrm>
            <a:off x="2209800" y="2057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+ Br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 txBox="1"/>
          <p:nvPr/>
        </p:nvSpPr>
        <p:spPr>
          <a:xfrm>
            <a:off x="1066800" y="22860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 txBox="1"/>
          <p:nvPr/>
        </p:nvSpPr>
        <p:spPr>
          <a:xfrm>
            <a:off x="4495800" y="22098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Al</a:t>
            </a:r>
            <a:endParaRPr/>
          </a:p>
        </p:txBody>
      </p:sp>
      <p:sp>
        <p:nvSpPr>
          <p:cNvPr id="857" name="Google Shape;857;p34"/>
          <p:cNvSpPr txBox="1"/>
          <p:nvPr/>
        </p:nvSpPr>
        <p:spPr>
          <a:xfrm>
            <a:off x="5867400" y="2057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Pb(NO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 txBox="1"/>
          <p:nvPr/>
        </p:nvSpPr>
        <p:spPr>
          <a:xfrm>
            <a:off x="6705600" y="3581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CuO</a:t>
            </a:r>
            <a:endParaRPr/>
          </a:p>
        </p:txBody>
      </p:sp>
      <p:sp>
        <p:nvSpPr>
          <p:cNvPr id="859" name="Google Shape;859;p34"/>
          <p:cNvSpPr txBox="1"/>
          <p:nvPr/>
        </p:nvSpPr>
        <p:spPr>
          <a:xfrm>
            <a:off x="4876800" y="51816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Na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860" name="Google Shape;860;p34"/>
          <p:cNvSpPr txBox="1"/>
          <p:nvPr/>
        </p:nvSpPr>
        <p:spPr>
          <a:xfrm>
            <a:off x="1295400" y="4419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NaOH</a:t>
            </a:r>
            <a:endParaRPr/>
          </a:p>
        </p:txBody>
      </p:sp>
      <p:sp>
        <p:nvSpPr>
          <p:cNvPr id="861" name="Google Shape;861;p34"/>
          <p:cNvSpPr txBox="1"/>
          <p:nvPr/>
        </p:nvSpPr>
        <p:spPr>
          <a:xfrm>
            <a:off x="3276600" y="45720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5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867" name="Google Shape;867;p35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2" name="Google Shape;872;p35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873" name="Google Shape;873;p35"/>
          <p:cNvSpPr txBox="1"/>
          <p:nvPr/>
        </p:nvSpPr>
        <p:spPr>
          <a:xfrm>
            <a:off x="609600" y="685800"/>
            <a:ext cx="807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5"/>
          <p:cNvSpPr txBox="1"/>
          <p:nvPr/>
        </p:nvSpPr>
        <p:spPr>
          <a:xfrm>
            <a:off x="304800" y="381000"/>
            <a:ext cx="8534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phương trình phản ứng sau :</a:t>
            </a:r>
            <a:endParaRPr/>
          </a:p>
        </p:txBody>
      </p:sp>
      <p:grpSp>
        <p:nvGrpSpPr>
          <p:cNvPr id="875" name="Google Shape;875;p35"/>
          <p:cNvGrpSpPr/>
          <p:nvPr/>
        </p:nvGrpSpPr>
        <p:grpSpPr>
          <a:xfrm>
            <a:off x="304800" y="1143000"/>
            <a:ext cx="4267200" cy="519113"/>
            <a:chOff x="192" y="864"/>
            <a:chExt cx="3168" cy="327"/>
          </a:xfrm>
        </p:grpSpPr>
        <p:sp>
          <p:nvSpPr>
            <p:cNvPr id="876" name="Google Shape;876;p35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Zn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77" name="Google Shape;877;p35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78" name="Google Shape;878;p35"/>
          <p:cNvGrpSpPr/>
          <p:nvPr/>
        </p:nvGrpSpPr>
        <p:grpSpPr>
          <a:xfrm>
            <a:off x="228600" y="1752600"/>
            <a:ext cx="5029200" cy="519113"/>
            <a:chOff x="192" y="864"/>
            <a:chExt cx="3168" cy="327"/>
          </a:xfrm>
        </p:grpSpPr>
        <p:sp>
          <p:nvSpPr>
            <p:cNvPr id="879" name="Google Shape;879;p35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ZnO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0" name="Google Shape;880;p35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81" name="Google Shape;881;p35"/>
          <p:cNvGrpSpPr/>
          <p:nvPr/>
        </p:nvGrpSpPr>
        <p:grpSpPr>
          <a:xfrm>
            <a:off x="228600" y="2286000"/>
            <a:ext cx="5029200" cy="519113"/>
            <a:chOff x="336" y="2112"/>
            <a:chExt cx="3168" cy="327"/>
          </a:xfrm>
        </p:grpSpPr>
        <p:sp>
          <p:nvSpPr>
            <p:cNvPr id="882" name="Google Shape;882;p35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Ba(NO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3" name="Google Shape;883;p35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84" name="Google Shape;884;p35"/>
          <p:cNvGrpSpPr/>
          <p:nvPr/>
        </p:nvGrpSpPr>
        <p:grpSpPr>
          <a:xfrm>
            <a:off x="228600" y="2971800"/>
            <a:ext cx="5029200" cy="519113"/>
            <a:chOff x="336" y="2112"/>
            <a:chExt cx="3168" cy="327"/>
          </a:xfrm>
        </p:grpSpPr>
        <p:sp>
          <p:nvSpPr>
            <p:cNvPr id="885" name="Google Shape;885;p35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Fe(OH)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6" name="Google Shape;886;p35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87" name="Google Shape;887;p35"/>
          <p:cNvGrpSpPr/>
          <p:nvPr/>
        </p:nvGrpSpPr>
        <p:grpSpPr>
          <a:xfrm>
            <a:off x="304800" y="4267200"/>
            <a:ext cx="5029200" cy="519113"/>
            <a:chOff x="240" y="2928"/>
            <a:chExt cx="3168" cy="327"/>
          </a:xfrm>
        </p:grpSpPr>
        <p:sp>
          <p:nvSpPr>
            <p:cNvPr id="888" name="Google Shape;888;p35"/>
            <p:cNvSpPr txBox="1"/>
            <p:nvPr/>
          </p:nvSpPr>
          <p:spPr>
            <a:xfrm>
              <a:off x="240" y="2928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f) Cu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889" name="Google Shape;889;p35"/>
            <p:cNvCxnSpPr/>
            <p:nvPr/>
          </p:nvCxnSpPr>
          <p:spPr>
            <a:xfrm>
              <a:off x="2448" y="3072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0" name="Google Shape;890;p35"/>
          <p:cNvGrpSpPr/>
          <p:nvPr/>
        </p:nvGrpSpPr>
        <p:grpSpPr>
          <a:xfrm>
            <a:off x="228600" y="3581400"/>
            <a:ext cx="8077200" cy="519113"/>
            <a:chOff x="144" y="2256"/>
            <a:chExt cx="5088" cy="327"/>
          </a:xfrm>
        </p:grpSpPr>
        <p:sp>
          <p:nvSpPr>
            <p:cNvPr id="891" name="Google Shape;891;p35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e) Zn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……+ S + ………..</a:t>
              </a:r>
              <a:endParaRPr/>
            </a:p>
          </p:txBody>
        </p:sp>
        <p:cxnSp>
          <p:nvCxnSpPr>
            <p:cNvPr id="892" name="Google Shape;892;p35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3" name="Google Shape;893;p35"/>
          <p:cNvGrpSpPr/>
          <p:nvPr/>
        </p:nvGrpSpPr>
        <p:grpSpPr>
          <a:xfrm>
            <a:off x="304800" y="5029200"/>
            <a:ext cx="8077200" cy="519113"/>
            <a:chOff x="144" y="2256"/>
            <a:chExt cx="5088" cy="327"/>
          </a:xfrm>
        </p:grpSpPr>
        <p:sp>
          <p:nvSpPr>
            <p:cNvPr id="894" name="Google Shape;894;p35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g) S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………..</a:t>
              </a:r>
              <a:endParaRPr/>
            </a:p>
          </p:txBody>
        </p:sp>
        <p:cxnSp>
          <p:nvCxnSpPr>
            <p:cNvPr id="895" name="Google Shape;895;p35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6" name="Google Shape;896;p35"/>
          <p:cNvGrpSpPr/>
          <p:nvPr/>
        </p:nvGrpSpPr>
        <p:grpSpPr>
          <a:xfrm>
            <a:off x="304800" y="5867400"/>
            <a:ext cx="8077200" cy="519113"/>
            <a:chOff x="144" y="2256"/>
            <a:chExt cx="5088" cy="327"/>
          </a:xfrm>
        </p:grpSpPr>
        <p:sp>
          <p:nvSpPr>
            <p:cNvPr id="897" name="Google Shape;897;p35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h) HI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I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 + ………..</a:t>
              </a:r>
              <a:endParaRPr/>
            </a:p>
          </p:txBody>
        </p:sp>
        <p:cxnSp>
          <p:nvCxnSpPr>
            <p:cNvPr id="898" name="Google Shape;898;p35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36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904" name="Google Shape;904;p3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909;p36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grpSp>
        <p:nvGrpSpPr>
          <p:cNvPr id="910" name="Google Shape;910;p36"/>
          <p:cNvGrpSpPr/>
          <p:nvPr/>
        </p:nvGrpSpPr>
        <p:grpSpPr>
          <a:xfrm>
            <a:off x="304800" y="609600"/>
            <a:ext cx="4267200" cy="519113"/>
            <a:chOff x="192" y="864"/>
            <a:chExt cx="3168" cy="327"/>
          </a:xfrm>
        </p:grpSpPr>
        <p:sp>
          <p:nvSpPr>
            <p:cNvPr id="911" name="Google Shape;911;p36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Zn +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12" name="Google Shape;912;p36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3" name="Google Shape;913;p36"/>
          <p:cNvGrpSpPr/>
          <p:nvPr/>
        </p:nvGrpSpPr>
        <p:grpSpPr>
          <a:xfrm>
            <a:off x="228600" y="1752600"/>
            <a:ext cx="5029200" cy="519113"/>
            <a:chOff x="192" y="864"/>
            <a:chExt cx="3168" cy="327"/>
          </a:xfrm>
        </p:grpSpPr>
        <p:sp>
          <p:nvSpPr>
            <p:cNvPr id="914" name="Google Shape;914;p36"/>
            <p:cNvSpPr txBox="1"/>
            <p:nvPr/>
          </p:nvSpPr>
          <p:spPr>
            <a:xfrm>
              <a:off x="192" y="864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ZnO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15" name="Google Shape;915;p36"/>
            <p:cNvCxnSpPr/>
            <p:nvPr/>
          </p:nvCxnSpPr>
          <p:spPr>
            <a:xfrm>
              <a:off x="1968" y="1008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6" name="Google Shape;916;p36"/>
          <p:cNvGrpSpPr/>
          <p:nvPr/>
        </p:nvGrpSpPr>
        <p:grpSpPr>
          <a:xfrm>
            <a:off x="228600" y="2909888"/>
            <a:ext cx="5029200" cy="519112"/>
            <a:chOff x="336" y="2112"/>
            <a:chExt cx="3168" cy="327"/>
          </a:xfrm>
        </p:grpSpPr>
        <p:sp>
          <p:nvSpPr>
            <p:cNvPr id="917" name="Google Shape;917;p36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Ba(NO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18" name="Google Shape;918;p36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9" name="Google Shape;919;p36"/>
          <p:cNvGrpSpPr/>
          <p:nvPr/>
        </p:nvGrpSpPr>
        <p:grpSpPr>
          <a:xfrm>
            <a:off x="228600" y="3976688"/>
            <a:ext cx="5029200" cy="519112"/>
            <a:chOff x="336" y="2112"/>
            <a:chExt cx="3168" cy="327"/>
          </a:xfrm>
        </p:grpSpPr>
        <p:sp>
          <p:nvSpPr>
            <p:cNvPr id="920" name="Google Shape;920;p36"/>
            <p:cNvSpPr txBox="1"/>
            <p:nvPr/>
          </p:nvSpPr>
          <p:spPr>
            <a:xfrm>
              <a:off x="336" y="2112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Fe(OH)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21" name="Google Shape;921;p36"/>
            <p:cNvCxnSpPr/>
            <p:nvPr/>
          </p:nvCxnSpPr>
          <p:spPr>
            <a:xfrm>
              <a:off x="2688" y="2256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22" name="Google Shape;922;p36"/>
          <p:cNvGrpSpPr/>
          <p:nvPr/>
        </p:nvGrpSpPr>
        <p:grpSpPr>
          <a:xfrm>
            <a:off x="228600" y="5119688"/>
            <a:ext cx="8077200" cy="519112"/>
            <a:chOff x="144" y="2256"/>
            <a:chExt cx="5088" cy="327"/>
          </a:xfrm>
        </p:grpSpPr>
        <p:sp>
          <p:nvSpPr>
            <p:cNvPr id="923" name="Google Shape;923;p36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e)  Zn  + 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+  </a:t>
              </a:r>
              <a:r>
                <a:rPr b="1" lang="en-US" sz="2800">
                  <a:solidFill>
                    <a:srgbClr val="FF66FF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  <p:cxnSp>
          <p:nvCxnSpPr>
            <p:cNvPr id="924" name="Google Shape;924;p36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25" name="Google Shape;925;p36"/>
          <p:cNvSpPr txBox="1"/>
          <p:nvPr/>
        </p:nvSpPr>
        <p:spPr>
          <a:xfrm>
            <a:off x="3733800" y="533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6"/>
          <p:cNvSpPr txBox="1"/>
          <p:nvPr/>
        </p:nvSpPr>
        <p:spPr>
          <a:xfrm>
            <a:off x="5867400" y="1676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27" name="Google Shape;927;p36"/>
          <p:cNvSpPr txBox="1"/>
          <p:nvPr/>
        </p:nvSpPr>
        <p:spPr>
          <a:xfrm>
            <a:off x="4267200" y="1676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6"/>
          <p:cNvSpPr txBox="1"/>
          <p:nvPr/>
        </p:nvSpPr>
        <p:spPr>
          <a:xfrm>
            <a:off x="5029200" y="533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6"/>
          <p:cNvSpPr txBox="1"/>
          <p:nvPr/>
        </p:nvSpPr>
        <p:spPr>
          <a:xfrm>
            <a:off x="5105400" y="2819400"/>
            <a:ext cx="2286000" cy="5191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BaSO</a:t>
            </a:r>
            <a:r>
              <a:rPr b="1"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   trắng</a:t>
            </a:r>
            <a:endParaRPr/>
          </a:p>
        </p:txBody>
      </p:sp>
      <p:sp>
        <p:nvSpPr>
          <p:cNvPr id="930" name="Google Shape;930;p36"/>
          <p:cNvSpPr txBox="1"/>
          <p:nvPr/>
        </p:nvSpPr>
        <p:spPr>
          <a:xfrm>
            <a:off x="7467600" y="2819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HNO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1" name="Google Shape;931;p36"/>
          <p:cNvCxnSpPr/>
          <p:nvPr/>
        </p:nvCxnSpPr>
        <p:spPr>
          <a:xfrm>
            <a:off x="6400800" y="2895600"/>
            <a:ext cx="0" cy="381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2" name="Google Shape;932;p36"/>
          <p:cNvSpPr txBox="1"/>
          <p:nvPr/>
        </p:nvSpPr>
        <p:spPr>
          <a:xfrm>
            <a:off x="5105400" y="3962400"/>
            <a:ext cx="1981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6"/>
          <p:cNvSpPr txBox="1"/>
          <p:nvPr/>
        </p:nvSpPr>
        <p:spPr>
          <a:xfrm>
            <a:off x="7315200" y="5119688"/>
            <a:ext cx="1676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34" name="Google Shape;934;p36"/>
          <p:cNvSpPr txBox="1"/>
          <p:nvPr/>
        </p:nvSpPr>
        <p:spPr>
          <a:xfrm>
            <a:off x="7010400" y="3962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35" name="Google Shape;935;p36"/>
          <p:cNvSpPr txBox="1"/>
          <p:nvPr/>
        </p:nvSpPr>
        <p:spPr>
          <a:xfrm>
            <a:off x="5257800" y="51054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ZnSO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6"/>
          <p:cNvSpPr txBox="1"/>
          <p:nvPr/>
        </p:nvSpPr>
        <p:spPr>
          <a:xfrm>
            <a:off x="685800" y="304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37" name="Google Shape;937;p36"/>
          <p:cNvSpPr txBox="1"/>
          <p:nvPr/>
        </p:nvSpPr>
        <p:spPr>
          <a:xfrm>
            <a:off x="2057400" y="304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38" name="Google Shape;938;p36"/>
          <p:cNvSpPr txBox="1"/>
          <p:nvPr/>
        </p:nvSpPr>
        <p:spPr>
          <a:xfrm>
            <a:off x="838200" y="48609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39" name="Google Shape;939;p36"/>
          <p:cNvSpPr txBox="1"/>
          <p:nvPr/>
        </p:nvSpPr>
        <p:spPr>
          <a:xfrm>
            <a:off x="4267200" y="1447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0" name="Google Shape;940;p36"/>
          <p:cNvSpPr txBox="1"/>
          <p:nvPr/>
        </p:nvSpPr>
        <p:spPr>
          <a:xfrm>
            <a:off x="5181600" y="4876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1" name="Google Shape;941;p36"/>
          <p:cNvSpPr txBox="1"/>
          <p:nvPr/>
        </p:nvSpPr>
        <p:spPr>
          <a:xfrm>
            <a:off x="685800" y="15240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2" name="Google Shape;942;p36"/>
          <p:cNvSpPr txBox="1"/>
          <p:nvPr/>
        </p:nvSpPr>
        <p:spPr>
          <a:xfrm>
            <a:off x="3886200" y="304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43" name="Google Shape;943;p36"/>
          <p:cNvSpPr txBox="1"/>
          <p:nvPr/>
        </p:nvSpPr>
        <p:spPr>
          <a:xfrm>
            <a:off x="7086600" y="4800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44" name="Google Shape;944;p36"/>
          <p:cNvSpPr txBox="1"/>
          <p:nvPr/>
        </p:nvSpPr>
        <p:spPr>
          <a:xfrm>
            <a:off x="2133600" y="4876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45" name="Google Shape;945;p36"/>
          <p:cNvSpPr txBox="1"/>
          <p:nvPr/>
        </p:nvSpPr>
        <p:spPr>
          <a:xfrm>
            <a:off x="838200" y="3657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946" name="Google Shape;946;p36"/>
          <p:cNvSpPr txBox="1"/>
          <p:nvPr/>
        </p:nvSpPr>
        <p:spPr>
          <a:xfrm>
            <a:off x="5105400" y="3657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/>
          </a:p>
        </p:txBody>
      </p:sp>
      <p:sp>
        <p:nvSpPr>
          <p:cNvPr id="947" name="Google Shape;947;p36"/>
          <p:cNvSpPr txBox="1"/>
          <p:nvPr/>
        </p:nvSpPr>
        <p:spPr>
          <a:xfrm>
            <a:off x="7696200" y="2819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8" name="Google Shape;948;p36"/>
          <p:cNvSpPr txBox="1"/>
          <p:nvPr/>
        </p:nvSpPr>
        <p:spPr>
          <a:xfrm>
            <a:off x="609600" y="3962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49" name="Google Shape;949;p36"/>
          <p:cNvSpPr txBox="1"/>
          <p:nvPr/>
        </p:nvSpPr>
        <p:spPr>
          <a:xfrm>
            <a:off x="2667000" y="39766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0" name="Google Shape;950;p36"/>
          <p:cNvSpPr txBox="1"/>
          <p:nvPr/>
        </p:nvSpPr>
        <p:spPr>
          <a:xfrm>
            <a:off x="7239000" y="3962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1" name="Google Shape;951;p36"/>
          <p:cNvSpPr txBox="1"/>
          <p:nvPr/>
        </p:nvSpPr>
        <p:spPr>
          <a:xfrm>
            <a:off x="533400" y="51196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52" name="Google Shape;952;p36"/>
          <p:cNvSpPr txBox="1"/>
          <p:nvPr/>
        </p:nvSpPr>
        <p:spPr>
          <a:xfrm>
            <a:off x="1600200" y="510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53" name="Google Shape;953;p36"/>
          <p:cNvSpPr txBox="1"/>
          <p:nvPr/>
        </p:nvSpPr>
        <p:spPr>
          <a:xfrm>
            <a:off x="5029200" y="510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4" name="Google Shape;954;p36"/>
          <p:cNvSpPr txBox="1"/>
          <p:nvPr/>
        </p:nvSpPr>
        <p:spPr>
          <a:xfrm>
            <a:off x="7620000" y="51054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7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960" name="Google Shape;960;p37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5" name="Google Shape;965;p37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966" name="Google Shape;966;p37"/>
          <p:cNvSpPr txBox="1"/>
          <p:nvPr/>
        </p:nvSpPr>
        <p:spPr>
          <a:xfrm>
            <a:off x="457200" y="29718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967" name="Google Shape;967;p37"/>
          <p:cNvSpPr txBox="1"/>
          <p:nvPr/>
        </p:nvSpPr>
        <p:spPr>
          <a:xfrm>
            <a:off x="5943600" y="2971800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H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968" name="Google Shape;968;p37"/>
          <p:cNvSpPr txBox="1"/>
          <p:nvPr/>
        </p:nvSpPr>
        <p:spPr>
          <a:xfrm>
            <a:off x="64770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/>
          </a:p>
        </p:txBody>
      </p:sp>
      <p:grpSp>
        <p:nvGrpSpPr>
          <p:cNvPr id="969" name="Google Shape;969;p37"/>
          <p:cNvGrpSpPr/>
          <p:nvPr/>
        </p:nvGrpSpPr>
        <p:grpSpPr>
          <a:xfrm>
            <a:off x="304800" y="457200"/>
            <a:ext cx="5029200" cy="519113"/>
            <a:chOff x="240" y="2928"/>
            <a:chExt cx="3168" cy="327"/>
          </a:xfrm>
        </p:grpSpPr>
        <p:sp>
          <p:nvSpPr>
            <p:cNvPr id="970" name="Google Shape;970;p37"/>
            <p:cNvSpPr txBox="1"/>
            <p:nvPr/>
          </p:nvSpPr>
          <p:spPr>
            <a:xfrm>
              <a:off x="240" y="2928"/>
              <a:ext cx="31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f) Cu  +  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971" name="Google Shape;971;p37"/>
            <p:cNvCxnSpPr/>
            <p:nvPr/>
          </p:nvCxnSpPr>
          <p:spPr>
            <a:xfrm>
              <a:off x="2448" y="3072"/>
              <a:ext cx="67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72" name="Google Shape;972;p37"/>
          <p:cNvGrpSpPr/>
          <p:nvPr/>
        </p:nvGrpSpPr>
        <p:grpSpPr>
          <a:xfrm>
            <a:off x="304800" y="1752600"/>
            <a:ext cx="8077200" cy="519113"/>
            <a:chOff x="144" y="2256"/>
            <a:chExt cx="5088" cy="327"/>
          </a:xfrm>
        </p:grpSpPr>
        <p:sp>
          <p:nvSpPr>
            <p:cNvPr id="973" name="Google Shape;973;p37"/>
            <p:cNvSpPr txBox="1"/>
            <p:nvPr/>
          </p:nvSpPr>
          <p:spPr>
            <a:xfrm>
              <a:off x="144" y="2256"/>
              <a:ext cx="508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g) S  + 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đ,nóng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</a:t>
              </a:r>
              <a:r>
                <a:rPr b="1"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………..</a:t>
              </a:r>
              <a:endParaRPr/>
            </a:p>
          </p:txBody>
        </p:sp>
        <p:cxnSp>
          <p:nvCxnSpPr>
            <p:cNvPr id="974" name="Google Shape;974;p37"/>
            <p:cNvCxnSpPr/>
            <p:nvPr/>
          </p:nvCxnSpPr>
          <p:spPr>
            <a:xfrm>
              <a:off x="2352" y="2448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75" name="Google Shape;975;p37"/>
          <p:cNvSpPr txBox="1"/>
          <p:nvPr/>
        </p:nvSpPr>
        <p:spPr>
          <a:xfrm>
            <a:off x="4800600" y="457200"/>
            <a:ext cx="1600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CuSO</a:t>
            </a:r>
            <a:r>
              <a:rPr b="1" baseline="-25000" lang="en-US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37"/>
          <p:cNvSpPr txBox="1"/>
          <p:nvPr/>
        </p:nvSpPr>
        <p:spPr>
          <a:xfrm>
            <a:off x="6172200" y="457200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+ SO</a:t>
            </a:r>
            <a:r>
              <a:rPr b="1" baseline="-25000" lang="en-US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7"/>
          <p:cNvSpPr txBox="1"/>
          <p:nvPr/>
        </p:nvSpPr>
        <p:spPr>
          <a:xfrm>
            <a:off x="7239000" y="4572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78" name="Google Shape;978;p37"/>
          <p:cNvSpPr txBox="1"/>
          <p:nvPr/>
        </p:nvSpPr>
        <p:spPr>
          <a:xfrm>
            <a:off x="6629400" y="1600200"/>
            <a:ext cx="167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979" name="Google Shape;979;p37"/>
          <p:cNvSpPr txBox="1"/>
          <p:nvPr/>
        </p:nvSpPr>
        <p:spPr>
          <a:xfrm>
            <a:off x="609600" y="1365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0" name="Google Shape;980;p37"/>
          <p:cNvSpPr txBox="1"/>
          <p:nvPr/>
        </p:nvSpPr>
        <p:spPr>
          <a:xfrm>
            <a:off x="4800600" y="2286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/>
          </a:p>
        </p:txBody>
      </p:sp>
      <p:sp>
        <p:nvSpPr>
          <p:cNvPr id="981" name="Google Shape;981;p37"/>
          <p:cNvSpPr txBox="1"/>
          <p:nvPr/>
        </p:nvSpPr>
        <p:spPr>
          <a:xfrm>
            <a:off x="1981200" y="2127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82" name="Google Shape;982;p37"/>
          <p:cNvSpPr txBox="1"/>
          <p:nvPr/>
        </p:nvSpPr>
        <p:spPr>
          <a:xfrm>
            <a:off x="6477000" y="2127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983" name="Google Shape;983;p37"/>
          <p:cNvSpPr txBox="1"/>
          <p:nvPr/>
        </p:nvSpPr>
        <p:spPr>
          <a:xfrm>
            <a:off x="685800" y="14478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4" name="Google Shape;984;p37"/>
          <p:cNvSpPr txBox="1"/>
          <p:nvPr/>
        </p:nvSpPr>
        <p:spPr>
          <a:xfrm>
            <a:off x="1905000" y="14319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85" name="Google Shape;985;p37"/>
          <p:cNvSpPr txBox="1"/>
          <p:nvPr/>
        </p:nvSpPr>
        <p:spPr>
          <a:xfrm>
            <a:off x="5410200" y="1508125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</a:t>
            </a:r>
            <a:endParaRPr/>
          </a:p>
        </p:txBody>
      </p:sp>
      <p:sp>
        <p:nvSpPr>
          <p:cNvPr id="986" name="Google Shape;986;p37"/>
          <p:cNvSpPr txBox="1"/>
          <p:nvPr/>
        </p:nvSpPr>
        <p:spPr>
          <a:xfrm>
            <a:off x="19812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endParaRPr/>
          </a:p>
        </p:txBody>
      </p:sp>
      <p:sp>
        <p:nvSpPr>
          <p:cNvPr id="987" name="Google Shape;987;p37"/>
          <p:cNvSpPr txBox="1"/>
          <p:nvPr/>
        </p:nvSpPr>
        <p:spPr>
          <a:xfrm>
            <a:off x="52578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988" name="Google Shape;988;p37"/>
          <p:cNvSpPr txBox="1"/>
          <p:nvPr/>
        </p:nvSpPr>
        <p:spPr>
          <a:xfrm>
            <a:off x="762000" y="27432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</p:txBody>
      </p:sp>
      <p:grpSp>
        <p:nvGrpSpPr>
          <p:cNvPr id="989" name="Google Shape;989;p37"/>
          <p:cNvGrpSpPr/>
          <p:nvPr/>
        </p:nvGrpSpPr>
        <p:grpSpPr>
          <a:xfrm>
            <a:off x="1828800" y="3733800"/>
            <a:ext cx="3505200" cy="900113"/>
            <a:chOff x="1152" y="2352"/>
            <a:chExt cx="2208" cy="567"/>
          </a:xfrm>
        </p:grpSpPr>
        <p:sp>
          <p:nvSpPr>
            <p:cNvPr id="990" name="Google Shape;990;p37"/>
            <p:cNvSpPr txBox="1"/>
            <p:nvPr/>
          </p:nvSpPr>
          <p:spPr>
            <a:xfrm>
              <a:off x="1152" y="2592"/>
              <a:ext cx="672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2I</a:t>
              </a:r>
              <a:endParaRPr/>
            </a:p>
          </p:txBody>
        </p:sp>
        <p:sp>
          <p:nvSpPr>
            <p:cNvPr id="991" name="Google Shape;991;p37"/>
            <p:cNvSpPr txBox="1"/>
            <p:nvPr/>
          </p:nvSpPr>
          <p:spPr>
            <a:xfrm>
              <a:off x="2880" y="2544"/>
              <a:ext cx="480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1" baseline="-25000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7"/>
            <p:cNvSpPr txBox="1"/>
            <p:nvPr/>
          </p:nvSpPr>
          <p:spPr>
            <a:xfrm>
              <a:off x="1152" y="2438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/>
            </a:p>
          </p:txBody>
        </p:sp>
        <p:sp>
          <p:nvSpPr>
            <p:cNvPr id="993" name="Google Shape;993;p37"/>
            <p:cNvSpPr txBox="1"/>
            <p:nvPr/>
          </p:nvSpPr>
          <p:spPr>
            <a:xfrm>
              <a:off x="2880" y="2352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cxnSp>
          <p:nvCxnSpPr>
            <p:cNvPr id="994" name="Google Shape;994;p37"/>
            <p:cNvCxnSpPr/>
            <p:nvPr/>
          </p:nvCxnSpPr>
          <p:spPr>
            <a:xfrm>
              <a:off x="2208" y="2736"/>
              <a:ext cx="62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95" name="Google Shape;995;p37"/>
            <p:cNvSpPr txBox="1"/>
            <p:nvPr/>
          </p:nvSpPr>
          <p:spPr>
            <a:xfrm>
              <a:off x="1488" y="2592"/>
              <a:ext cx="105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+2*1e</a:t>
              </a:r>
              <a:endParaRPr/>
            </a:p>
          </p:txBody>
        </p:sp>
      </p:grpSp>
      <p:grpSp>
        <p:nvGrpSpPr>
          <p:cNvPr id="996" name="Google Shape;996;p37"/>
          <p:cNvGrpSpPr/>
          <p:nvPr/>
        </p:nvGrpSpPr>
        <p:grpSpPr>
          <a:xfrm>
            <a:off x="1600200" y="4495800"/>
            <a:ext cx="3505200" cy="900113"/>
            <a:chOff x="1008" y="2832"/>
            <a:chExt cx="2208" cy="567"/>
          </a:xfrm>
        </p:grpSpPr>
        <p:sp>
          <p:nvSpPr>
            <p:cNvPr id="997" name="Google Shape;997;p37"/>
            <p:cNvSpPr txBox="1"/>
            <p:nvPr/>
          </p:nvSpPr>
          <p:spPr>
            <a:xfrm>
              <a:off x="1056" y="3072"/>
              <a:ext cx="7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998" name="Google Shape;998;p37"/>
            <p:cNvSpPr txBox="1"/>
            <p:nvPr/>
          </p:nvSpPr>
          <p:spPr>
            <a:xfrm>
              <a:off x="2160" y="3072"/>
              <a:ext cx="768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999" name="Google Shape;999;p37"/>
            <p:cNvSpPr txBox="1"/>
            <p:nvPr/>
          </p:nvSpPr>
          <p:spPr>
            <a:xfrm>
              <a:off x="1008" y="2880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+6</a:t>
              </a:r>
              <a:endParaRPr/>
            </a:p>
          </p:txBody>
        </p:sp>
        <p:sp>
          <p:nvSpPr>
            <p:cNvPr id="1000" name="Google Shape;1000;p37"/>
            <p:cNvSpPr txBox="1"/>
            <p:nvPr/>
          </p:nvSpPr>
          <p:spPr>
            <a:xfrm>
              <a:off x="2160" y="2832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+4</a:t>
              </a:r>
              <a:endParaRPr/>
            </a:p>
          </p:txBody>
        </p:sp>
        <p:cxnSp>
          <p:nvCxnSpPr>
            <p:cNvPr id="1001" name="Google Shape;1001;p37"/>
            <p:cNvCxnSpPr/>
            <p:nvPr/>
          </p:nvCxnSpPr>
          <p:spPr>
            <a:xfrm>
              <a:off x="1440" y="3216"/>
              <a:ext cx="62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02" name="Google Shape;1002;p37"/>
            <p:cNvSpPr txBox="1"/>
            <p:nvPr/>
          </p:nvSpPr>
          <p:spPr>
            <a:xfrm>
              <a:off x="2592" y="3033"/>
              <a:ext cx="624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+ 8e</a:t>
              </a:r>
              <a:endParaRPr/>
            </a:p>
          </p:txBody>
        </p:sp>
      </p:grpSp>
      <p:cxnSp>
        <p:nvCxnSpPr>
          <p:cNvPr id="1003" name="Google Shape;1003;p37"/>
          <p:cNvCxnSpPr/>
          <p:nvPr/>
        </p:nvCxnSpPr>
        <p:spPr>
          <a:xfrm>
            <a:off x="1600200" y="3810000"/>
            <a:ext cx="0" cy="1828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37"/>
          <p:cNvSpPr txBox="1"/>
          <p:nvPr/>
        </p:nvSpPr>
        <p:spPr>
          <a:xfrm>
            <a:off x="838200" y="48768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*1</a:t>
            </a:r>
            <a:endParaRPr/>
          </a:p>
        </p:txBody>
      </p:sp>
      <p:sp>
        <p:nvSpPr>
          <p:cNvPr id="1005" name="Google Shape;1005;p37"/>
          <p:cNvSpPr txBox="1"/>
          <p:nvPr/>
        </p:nvSpPr>
        <p:spPr>
          <a:xfrm>
            <a:off x="914400" y="4191000"/>
            <a:ext cx="685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*4</a:t>
            </a:r>
            <a:endParaRPr/>
          </a:p>
        </p:txBody>
      </p:sp>
      <p:sp>
        <p:nvSpPr>
          <p:cNvPr id="1006" name="Google Shape;1006;p37"/>
          <p:cNvSpPr txBox="1"/>
          <p:nvPr/>
        </p:nvSpPr>
        <p:spPr>
          <a:xfrm>
            <a:off x="6934200" y="2986088"/>
            <a:ext cx="1676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H</a:t>
            </a:r>
            <a:r>
              <a:rPr b="1" baseline="-25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007" name="Google Shape;1007;p37"/>
          <p:cNvSpPr txBox="1"/>
          <p:nvPr/>
        </p:nvSpPr>
        <p:spPr>
          <a:xfrm>
            <a:off x="1447800" y="4714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08" name="Google Shape;1008;p37"/>
          <p:cNvSpPr txBox="1"/>
          <p:nvPr/>
        </p:nvSpPr>
        <p:spPr>
          <a:xfrm>
            <a:off x="7467600" y="4714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09" name="Google Shape;1009;p37"/>
          <p:cNvSpPr txBox="1"/>
          <p:nvPr/>
        </p:nvSpPr>
        <p:spPr>
          <a:xfrm>
            <a:off x="1447800" y="17526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0" name="Google Shape;1010;p37"/>
          <p:cNvSpPr txBox="1"/>
          <p:nvPr/>
        </p:nvSpPr>
        <p:spPr>
          <a:xfrm>
            <a:off x="6553200" y="16002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1" name="Google Shape;1011;p37"/>
          <p:cNvSpPr txBox="1"/>
          <p:nvPr/>
        </p:nvSpPr>
        <p:spPr>
          <a:xfrm>
            <a:off x="5105400" y="17526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12" name="Google Shape;1012;p37"/>
          <p:cNvSpPr txBox="1"/>
          <p:nvPr/>
        </p:nvSpPr>
        <p:spPr>
          <a:xfrm>
            <a:off x="1371600" y="29098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3" name="Google Shape;1013;p37"/>
          <p:cNvSpPr txBox="1"/>
          <p:nvPr/>
        </p:nvSpPr>
        <p:spPr>
          <a:xfrm>
            <a:off x="4953000" y="29718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14" name="Google Shape;1014;p37"/>
          <p:cNvSpPr txBox="1"/>
          <p:nvPr/>
        </p:nvSpPr>
        <p:spPr>
          <a:xfrm>
            <a:off x="5867400" y="2909888"/>
            <a:ext cx="106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5" name="Google Shape;1015;p37"/>
          <p:cNvSpPr txBox="1"/>
          <p:nvPr/>
        </p:nvSpPr>
        <p:spPr>
          <a:xfrm>
            <a:off x="7239000" y="2971800"/>
            <a:ext cx="1066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38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1021" name="Google Shape;1021;p38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6" name="Google Shape;1026;p38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sp>
        <p:nvSpPr>
          <p:cNvPr id="1027" name="Google Shape;1027;p38"/>
          <p:cNvSpPr txBox="1"/>
          <p:nvPr/>
        </p:nvSpPr>
        <p:spPr>
          <a:xfrm>
            <a:off x="457200" y="304800"/>
            <a:ext cx="8153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5.nhận biết các dung dịch mất nhãn</a:t>
            </a: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752659" y="838866"/>
            <a:ext cx="7333881" cy="6018467"/>
            <a:chOff x="752659" y="666"/>
            <a:chExt cx="7333881" cy="6018467"/>
          </a:xfrm>
        </p:grpSpPr>
        <p:sp>
          <p:nvSpPr>
            <p:cNvPr id="1029" name="Google Shape;1029;p38"/>
            <p:cNvSpPr/>
            <p:nvPr/>
          </p:nvSpPr>
          <p:spPr>
            <a:xfrm>
              <a:off x="5825110" y="3460384"/>
              <a:ext cx="189203" cy="82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0" name="Google Shape;1030;p38"/>
            <p:cNvSpPr/>
            <p:nvPr/>
          </p:nvSpPr>
          <p:spPr>
            <a:xfrm>
              <a:off x="6014313" y="3460384"/>
              <a:ext cx="270290" cy="21082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1" name="Google Shape;1031;p38"/>
            <p:cNvSpPr/>
            <p:nvPr/>
          </p:nvSpPr>
          <p:spPr>
            <a:xfrm>
              <a:off x="3833970" y="2181009"/>
              <a:ext cx="2180343" cy="3784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2" name="Google Shape;1032;p38"/>
            <p:cNvSpPr/>
            <p:nvPr/>
          </p:nvSpPr>
          <p:spPr>
            <a:xfrm>
              <a:off x="3788250" y="2181009"/>
              <a:ext cx="91440" cy="3784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3" name="Google Shape;1033;p38"/>
            <p:cNvSpPr/>
            <p:nvPr/>
          </p:nvSpPr>
          <p:spPr>
            <a:xfrm>
              <a:off x="1653627" y="2181009"/>
              <a:ext cx="2180343" cy="3784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4" name="Google Shape;1034;p38"/>
            <p:cNvSpPr/>
            <p:nvPr/>
          </p:nvSpPr>
          <p:spPr>
            <a:xfrm>
              <a:off x="2743799" y="901634"/>
              <a:ext cx="1090171" cy="3784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5" name="Google Shape;1035;p38"/>
            <p:cNvSpPr/>
            <p:nvPr/>
          </p:nvSpPr>
          <p:spPr>
            <a:xfrm>
              <a:off x="1653627" y="901634"/>
              <a:ext cx="1090171" cy="3784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36" name="Google Shape;1036;p38"/>
            <p:cNvSpPr/>
            <p:nvPr/>
          </p:nvSpPr>
          <p:spPr>
            <a:xfrm>
              <a:off x="1842830" y="666"/>
              <a:ext cx="1801936" cy="900968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8"/>
            <p:cNvSpPr txBox="1"/>
            <p:nvPr/>
          </p:nvSpPr>
          <p:spPr>
            <a:xfrm>
              <a:off x="1842830" y="666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Ba(NO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HNO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752659" y="1280040"/>
              <a:ext cx="1801936" cy="90096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8"/>
            <p:cNvSpPr txBox="1"/>
            <p:nvPr/>
          </p:nvSpPr>
          <p:spPr>
            <a:xfrm>
              <a:off x="752659" y="1280040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quỳ tím hoá đỏ</a:t>
              </a: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2933002" y="1280040"/>
              <a:ext cx="1801936" cy="90096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8"/>
            <p:cNvSpPr txBox="1"/>
            <p:nvPr/>
          </p:nvSpPr>
          <p:spPr>
            <a:xfrm>
              <a:off x="2933002" y="1280040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Ba(NO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752659" y="2559415"/>
              <a:ext cx="1801936" cy="90096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8"/>
            <p:cNvSpPr txBox="1"/>
            <p:nvPr/>
          </p:nvSpPr>
          <p:spPr>
            <a:xfrm>
              <a:off x="752659" y="255941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)Sủi bọt khí</a:t>
              </a:r>
              <a:endParaRPr/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2933002" y="2559415"/>
              <a:ext cx="1801936" cy="90096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8"/>
            <p:cNvSpPr txBox="1"/>
            <p:nvPr/>
          </p:nvSpPr>
          <p:spPr>
            <a:xfrm>
              <a:off x="2933002" y="255941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Ba(NO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Kết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tủa trắng</a:t>
              </a: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5113345" y="2559415"/>
              <a:ext cx="1801936" cy="90096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8"/>
            <p:cNvSpPr txBox="1"/>
            <p:nvPr/>
          </p:nvSpPr>
          <p:spPr>
            <a:xfrm>
              <a:off x="5113345" y="255941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6284604" y="5118165"/>
              <a:ext cx="1801936" cy="900968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8"/>
            <p:cNvSpPr txBox="1"/>
            <p:nvPr/>
          </p:nvSpPr>
          <p:spPr>
            <a:xfrm>
              <a:off x="6284604" y="5118165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KNO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4023173" y="3838790"/>
              <a:ext cx="1801936" cy="900968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8"/>
            <p:cNvSpPr txBox="1"/>
            <p:nvPr/>
          </p:nvSpPr>
          <p:spPr>
            <a:xfrm>
              <a:off x="4023173" y="3838790"/>
              <a:ext cx="1801936" cy="90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</a:t>
              </a:r>
              <a:r>
                <a:rPr b="1" baseline="-2500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kết tủa trắng</a:t>
              </a:r>
              <a:endParaRPr/>
            </a:p>
          </p:txBody>
        </p:sp>
      </p:grpSp>
      <p:sp>
        <p:nvSpPr>
          <p:cNvPr id="1052" name="Google Shape;1052;p38"/>
          <p:cNvSpPr txBox="1"/>
          <p:nvPr/>
        </p:nvSpPr>
        <p:spPr>
          <a:xfrm>
            <a:off x="6400800" y="4343400"/>
            <a:ext cx="1600200" cy="45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BaCl</a:t>
            </a:r>
            <a:r>
              <a:rPr b="1" baseline="-2500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38"/>
          <p:cNvSpPr txBox="1"/>
          <p:nvPr/>
        </p:nvSpPr>
        <p:spPr>
          <a:xfrm>
            <a:off x="3886200" y="1828800"/>
            <a:ext cx="2819400" cy="4572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quỳ tím</a:t>
            </a:r>
            <a:endParaRPr/>
          </a:p>
        </p:txBody>
      </p:sp>
      <p:sp>
        <p:nvSpPr>
          <p:cNvPr id="1054" name="Google Shape;1054;p38"/>
          <p:cNvSpPr txBox="1"/>
          <p:nvPr/>
        </p:nvSpPr>
        <p:spPr>
          <a:xfrm>
            <a:off x="5257800" y="2895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lang="en-US" sz="24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4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39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1060" name="Google Shape;1060;p39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5" name="Google Shape;1065;p39"/>
          <p:cNvSpPr/>
          <p:nvPr/>
        </p:nvSpPr>
        <p:spPr>
          <a:xfrm>
            <a:off x="9962284" y="488306"/>
            <a:ext cx="175433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D5DBE5"/>
                </a:solidFill>
                <a:latin typeface="Calibri"/>
                <a:ea typeface="Calibri"/>
                <a:cs typeface="Calibri"/>
                <a:sym typeface="Calibri"/>
              </a:rPr>
              <a:t>III. ÔN TẬP</a:t>
            </a:r>
            <a:endParaRPr/>
          </a:p>
        </p:txBody>
      </p:sp>
      <p:grpSp>
        <p:nvGrpSpPr>
          <p:cNvPr id="1066" name="Google Shape;1066;p39"/>
          <p:cNvGrpSpPr/>
          <p:nvPr/>
        </p:nvGrpSpPr>
        <p:grpSpPr>
          <a:xfrm>
            <a:off x="627" y="332142"/>
            <a:ext cx="9142744" cy="5907965"/>
            <a:chOff x="627" y="332142"/>
            <a:chExt cx="9142744" cy="5907965"/>
          </a:xfrm>
        </p:grpSpPr>
        <p:sp>
          <p:nvSpPr>
            <p:cNvPr id="1067" name="Google Shape;1067;p39"/>
            <p:cNvSpPr/>
            <p:nvPr/>
          </p:nvSpPr>
          <p:spPr>
            <a:xfrm>
              <a:off x="6560041" y="3050255"/>
              <a:ext cx="1033332" cy="22688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68" name="Google Shape;1068;p39"/>
            <p:cNvSpPr/>
            <p:nvPr/>
          </p:nvSpPr>
          <p:spPr>
            <a:xfrm>
              <a:off x="6560041" y="3050255"/>
              <a:ext cx="1033332" cy="6739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69" name="Google Shape;1069;p39"/>
            <p:cNvSpPr/>
            <p:nvPr/>
          </p:nvSpPr>
          <p:spPr>
            <a:xfrm>
              <a:off x="3841928" y="1455329"/>
              <a:ext cx="2718113" cy="4717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0" name="Google Shape;1070;p39"/>
            <p:cNvSpPr/>
            <p:nvPr/>
          </p:nvSpPr>
          <p:spPr>
            <a:xfrm>
              <a:off x="3841928" y="3050255"/>
              <a:ext cx="1033332" cy="22688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1" name="Google Shape;1071;p39"/>
            <p:cNvSpPr/>
            <p:nvPr/>
          </p:nvSpPr>
          <p:spPr>
            <a:xfrm>
              <a:off x="3841928" y="3050255"/>
              <a:ext cx="1033332" cy="6739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2" name="Google Shape;1072;p39"/>
            <p:cNvSpPr/>
            <p:nvPr/>
          </p:nvSpPr>
          <p:spPr>
            <a:xfrm>
              <a:off x="3796208" y="1455329"/>
              <a:ext cx="91440" cy="4717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3" name="Google Shape;1073;p39"/>
            <p:cNvSpPr/>
            <p:nvPr/>
          </p:nvSpPr>
          <p:spPr>
            <a:xfrm>
              <a:off x="1123815" y="1455329"/>
              <a:ext cx="2718113" cy="4717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74" name="Google Shape;1074;p39"/>
            <p:cNvSpPr/>
            <p:nvPr/>
          </p:nvSpPr>
          <p:spPr>
            <a:xfrm>
              <a:off x="3280334" y="332142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3280334" y="332142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718741" y="534316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9"/>
            <p:cNvSpPr txBox="1"/>
            <p:nvPr/>
          </p:nvSpPr>
          <p:spPr>
            <a:xfrm>
              <a:off x="2718741" y="534316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NaCl, NaNO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NaOH,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HCl, HNO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562221" y="1927068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62221" y="1927068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627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9"/>
            <p:cNvSpPr txBox="1"/>
            <p:nvPr/>
          </p:nvSpPr>
          <p:spPr>
            <a:xfrm>
              <a:off x="627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NaOH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quỳ tím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hóa xanh</a:t>
              </a: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3280334" y="1927068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3280334" y="1927068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718741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9"/>
            <p:cNvSpPr txBox="1"/>
            <p:nvPr/>
          </p:nvSpPr>
          <p:spPr>
            <a:xfrm>
              <a:off x="2718741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HCl, HNO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quỳ tím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hóa đỏ</a:t>
              </a: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4740478" y="3521994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4740478" y="3521994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4178884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9"/>
            <p:cNvSpPr txBox="1"/>
            <p:nvPr/>
          </p:nvSpPr>
          <p:spPr>
            <a:xfrm>
              <a:off x="4178884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AgCl Kết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tủa trắng</a:t>
              </a: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4740478" y="5116920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4740478" y="5116920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4178884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9"/>
            <p:cNvSpPr txBox="1"/>
            <p:nvPr/>
          </p:nvSpPr>
          <p:spPr>
            <a:xfrm>
              <a:off x="4178884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5998447" y="1927068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5998447" y="1927068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5436854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9"/>
            <p:cNvSpPr txBox="1"/>
            <p:nvPr/>
          </p:nvSpPr>
          <p:spPr>
            <a:xfrm>
              <a:off x="5436854" y="2129242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NaCl, NaNO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7458591" y="3521994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7458591" y="3521994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6896997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9"/>
            <p:cNvSpPr txBox="1"/>
            <p:nvPr/>
          </p:nvSpPr>
          <p:spPr>
            <a:xfrm>
              <a:off x="6896997" y="3724168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NaCl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AgCl kết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tủa trắng</a:t>
              </a: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7458591" y="5116920"/>
              <a:ext cx="1123187" cy="1123187"/>
            </a:xfrm>
            <a:prstGeom prst="arc">
              <a:avLst>
                <a:gd fmla="val 13200000" name="adj1"/>
                <a:gd fmla="val 192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7458591" y="5116920"/>
              <a:ext cx="1123187" cy="1123187"/>
            </a:xfrm>
            <a:prstGeom prst="arc">
              <a:avLst>
                <a:gd fmla="val 2400000" name="adj1"/>
                <a:gd fmla="val 840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6896997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9"/>
            <p:cNvSpPr txBox="1"/>
            <p:nvPr/>
          </p:nvSpPr>
          <p:spPr>
            <a:xfrm>
              <a:off x="6896997" y="5319093"/>
              <a:ext cx="2246374" cy="718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NaNO</a:t>
              </a:r>
              <a:r>
                <a:rPr b="1" baseline="-2500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6" name="Google Shape;1106;p39"/>
          <p:cNvSpPr txBox="1"/>
          <p:nvPr/>
        </p:nvSpPr>
        <p:spPr>
          <a:xfrm>
            <a:off x="3803938" y="3169443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AgNO</a:t>
            </a:r>
            <a:r>
              <a:rPr b="1" baseline="-25000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9"/>
          <p:cNvSpPr txBox="1"/>
          <p:nvPr/>
        </p:nvSpPr>
        <p:spPr>
          <a:xfrm>
            <a:off x="4423495" y="1214040"/>
            <a:ext cx="2819400" cy="455613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quỳ tím</a:t>
            </a:r>
            <a:endParaRPr/>
          </a:p>
        </p:txBody>
      </p:sp>
      <p:sp>
        <p:nvSpPr>
          <p:cNvPr id="1108" name="Google Shape;1108;p39"/>
          <p:cNvSpPr txBox="1"/>
          <p:nvPr/>
        </p:nvSpPr>
        <p:spPr>
          <a:xfrm>
            <a:off x="6516832" y="3026568"/>
            <a:ext cx="1447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AgNO</a:t>
            </a:r>
            <a:r>
              <a:rPr b="1" baseline="-25000" lang="en-US" sz="28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28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521283" y="96966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2. TÍNH CHẤT VẬT LÝ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21282" y="1837301"/>
            <a:ext cx="2334485" cy="4238625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63287" y="2607096"/>
            <a:ext cx="198466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Trạng</a:t>
            </a:r>
            <a:r>
              <a:rPr lang="en-US" sz="4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thái tự nhiên</a:t>
            </a:r>
            <a:endParaRPr sz="4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472300" y="1768454"/>
            <a:ext cx="2293341" cy="4307471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614305" y="2651900"/>
            <a:ext cx="198466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Cách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pha loãng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426359" y="1768455"/>
            <a:ext cx="2310517" cy="414102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647846" y="2573572"/>
            <a:ext cx="198466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Ứng </a:t>
            </a:r>
            <a:r>
              <a:rPr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dụng tính chất vật lý của sulfuric acid</a:t>
            </a:r>
            <a:endParaRPr sz="3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Shirt" id="160" name="Google Shape;16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712576">
              <a:off x="9541289" y="4083626"/>
              <a:ext cx="1951759" cy="1951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lasses" id="161" name="Google Shape;161;p4">
              <a:hlinkClick action="ppaction://hlinksldjump"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ot" id="162" name="Google Shape;162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4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95603" y="1670856"/>
            <a:ext cx="2743200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265" y="1768454"/>
            <a:ext cx="2354705" cy="4319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Ý nghĩa lá The Wheel of Fortune trong bộ bài After Tarot" id="166" name="Google Shape;16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78762" y="1768454"/>
            <a:ext cx="2411989" cy="42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4E79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0"/>
          <p:cNvSpPr txBox="1"/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Remember…</a:t>
            </a:r>
            <a:b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Safety First!</a:t>
            </a:r>
            <a:endParaRPr/>
          </a:p>
        </p:txBody>
      </p:sp>
      <p:cxnSp>
        <p:nvCxnSpPr>
          <p:cNvPr id="1114" name="Google Shape;1114;p40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5" name="Google Shape;1115;p40"/>
          <p:cNvSpPr txBox="1"/>
          <p:nvPr>
            <p:ph idx="1" type="subTitle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(CHEMISTRY 11 – KET NOI TRI THUC)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6" name="Google Shape;11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338607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181970" y="-619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a. Trạng thái tự nhiên 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457200" y="1263650"/>
            <a:ext cx="841650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Lỏng, đ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ặc, sánh như dầu, không màu, không bay hơi.</a:t>
            </a:r>
            <a:endParaRPr/>
          </a:p>
        </p:txBody>
      </p:sp>
      <p:grpSp>
        <p:nvGrpSpPr>
          <p:cNvPr id="174" name="Google Shape;174;p5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175" name="Google Shape;175;p5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5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181" name="Google Shape;181;p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6991" y="4493544"/>
            <a:ext cx="1997379" cy="1999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365415" y="2589213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-CÓ nồng độ 98%, D=1,84 g/cm</a:t>
            </a:r>
            <a:r>
              <a:rPr baseline="30000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nặng gấp hai lần nước.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381000" y="4159250"/>
            <a:ext cx="8199438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-Tan vô hạn trong nước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55" y="115981"/>
            <a:ext cx="11779889" cy="6626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900752" y="409433"/>
            <a:ext cx="35484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b. Pha loãng sulfuric acid 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764276" y="778765"/>
            <a:ext cx="10526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Nguyên tắc: khi cần pha loãng dd axit H2SO4đ ta phải đổ từ từ </a:t>
            </a:r>
            <a:r>
              <a:rPr b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ACID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vào 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và khuấy đều. Không được làm ngược lại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/>
          <p:nvPr>
            <p:ph type="title"/>
          </p:nvPr>
        </p:nvSpPr>
        <p:spPr>
          <a:xfrm>
            <a:off x="181970" y="-619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c. Ứng dụng tính chất vật lý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457200" y="1263650"/>
            <a:ext cx="8416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Hút ẩm để làm khô nhiều chất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200" name="Google Shape;200;p7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rgbClr val="1E4E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7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06" name="Google Shape;206;p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6991" y="4493544"/>
            <a:ext cx="1997379" cy="1999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/>
        </p:nvSpPr>
        <p:spPr>
          <a:xfrm>
            <a:off x="365415" y="2589213"/>
            <a:ext cx="8763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-Tách hơi nước có lẫn trong các chất khí như chlorine, carbon dioxide…..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3. Quy tắc an toàn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14" name="Google Shape;214;p8"/>
          <p:cNvGrpSpPr/>
          <p:nvPr/>
        </p:nvGrpSpPr>
        <p:grpSpPr>
          <a:xfrm>
            <a:off x="521283" y="1858218"/>
            <a:ext cx="7210716" cy="4443120"/>
            <a:chOff x="0" y="250129"/>
            <a:chExt cx="7210716" cy="4443120"/>
          </a:xfrm>
        </p:grpSpPr>
        <p:sp>
          <p:nvSpPr>
            <p:cNvPr id="215" name="Google Shape;215;p8"/>
            <p:cNvSpPr/>
            <p:nvPr/>
          </p:nvSpPr>
          <p:spPr>
            <a:xfrm>
              <a:off x="0" y="751969"/>
              <a:ext cx="7210716" cy="856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1E4E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60535" y="250129"/>
              <a:ext cx="5047501" cy="1003680"/>
            </a:xfrm>
            <a:prstGeom prst="roundRect">
              <a:avLst>
                <a:gd fmla="val 16667" name="adj"/>
              </a:avLst>
            </a:prstGeom>
            <a:solidFill>
              <a:srgbClr val="1E4E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409531" y="299125"/>
              <a:ext cx="4949509" cy="905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775" spcFirstLastPara="1" rIns="190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ahoma"/>
                <a:buNone/>
              </a:pPr>
              <a:r>
                <a:rPr lang="en-US" sz="3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a. Bảo quản</a:t>
              </a:r>
              <a:endParaRPr sz="3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0" y="2294209"/>
              <a:ext cx="7210716" cy="856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60535" y="1792369"/>
              <a:ext cx="5047501" cy="1003680"/>
            </a:xfrm>
            <a:prstGeom prst="roundRect">
              <a:avLst>
                <a:gd fmla="val 16667" name="adj"/>
              </a:avLst>
            </a:prstGeom>
            <a:solidFill>
              <a:srgbClr val="C55A1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409531" y="1841365"/>
              <a:ext cx="4949509" cy="905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775" spcFirstLastPara="1" rIns="190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ahoma"/>
                <a:buNone/>
              </a:pPr>
              <a:r>
                <a:rPr lang="en-US" sz="3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b. Sử dụng</a:t>
              </a:r>
              <a:endParaRPr sz="3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0" y="3836449"/>
              <a:ext cx="7210716" cy="856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FD3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60535" y="3334609"/>
              <a:ext cx="5047501" cy="1003680"/>
            </a:xfrm>
            <a:prstGeom prst="roundRect">
              <a:avLst>
                <a:gd fmla="val 16667" name="adj"/>
              </a:avLst>
            </a:prstGeom>
            <a:solidFill>
              <a:srgbClr val="7F6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409531" y="3383605"/>
              <a:ext cx="4949509" cy="905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775" spcFirstLastPara="1" rIns="190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ahoma"/>
                <a:buNone/>
              </a:pPr>
              <a:r>
                <a:rPr lang="en-US" sz="3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c. Sơ cứu khi bỏng acid</a:t>
              </a:r>
              <a:endParaRPr sz="3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25" name="Google Shape;225;p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26" name="Google Shape;226;p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31" name="Google Shape;231;p8">
              <a:hlinkClick action="ppaction://hlinksldjump"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8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sp>
        <p:nvSpPr>
          <p:cNvPr id="233" name="Google Shape;23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4" name="Google Shape;234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6259" y="2566345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>
            <a:hlinkClick action="ppaction://hlinksldjump"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8495" y="4041132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>
            <a:hlinkClick action="ppaction://hlinksldjump" r:id="rId8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2913" y="5618327"/>
            <a:ext cx="573074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Rockwell"/>
              <a:buNone/>
            </a:pPr>
            <a:r>
              <a:rPr lang="en-US">
                <a:solidFill>
                  <a:srgbClr val="1E4E79"/>
                </a:solidFill>
                <a:latin typeface="Rockwell"/>
                <a:ea typeface="Rockwell"/>
                <a:cs typeface="Rockwell"/>
                <a:sym typeface="Rockwell"/>
              </a:rPr>
              <a:t>3a. Bảo quản</a:t>
            </a:r>
            <a:endParaRPr>
              <a:solidFill>
                <a:srgbClr val="1E4E7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43" name="Google Shape;243;p9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44" name="Google Shape;244;p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45" name="Google Shape;245;p9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9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eaker" id="250" name="Google Shape;25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9"/>
          <p:cNvSpPr txBox="1"/>
          <p:nvPr/>
        </p:nvSpPr>
        <p:spPr>
          <a:xfrm>
            <a:off x="9601201" y="365125"/>
            <a:ext cx="240882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SULFURIC ACID</a:t>
            </a:r>
            <a:endParaRPr/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60362"/>
            <a:ext cx="4549708" cy="25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 txBox="1"/>
          <p:nvPr/>
        </p:nvSpPr>
        <p:spPr>
          <a:xfrm>
            <a:off x="5141843" y="1603513"/>
            <a:ext cx="332169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Bảo quản trong chai lọ, có nút đậy chặt đặt ở vị trí chắc chắn, cách xa các chất dễ gây nổ như Clorate, perchlorate, permanganate, dichromate…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2023-04-22T04:20:46Z</dcterms:created>
</cp:coreProperties>
</file>