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76" r:id="rId3"/>
    <p:sldId id="278" r:id="rId4"/>
    <p:sldId id="279" r:id="rId5"/>
    <p:sldId id="338" r:id="rId6"/>
    <p:sldId id="339" r:id="rId7"/>
    <p:sldId id="285" r:id="rId8"/>
    <p:sldId id="342" r:id="rId9"/>
    <p:sldId id="343" r:id="rId10"/>
    <p:sldId id="340" r:id="rId11"/>
    <p:sldId id="280" r:id="rId12"/>
    <p:sldId id="344" r:id="rId13"/>
    <p:sldId id="341" r:id="rId14"/>
    <p:sldId id="292" r:id="rId15"/>
    <p:sldId id="29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5A0B8"/>
    <a:srgbClr val="006673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94145" autoAdjust="0"/>
  </p:normalViewPr>
  <p:slideViewPr>
    <p:cSldViewPr snapToGrid="0" showGuides="1">
      <p:cViewPr varScale="1">
        <p:scale>
          <a:sx n="104" d="100"/>
          <a:sy n="104" d="100"/>
        </p:scale>
        <p:origin x="20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4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8709" y="1089187"/>
            <a:ext cx="598757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the pictures: Traditional music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1925931"/>
            <a:ext cx="5987576" cy="1344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Read the text below. Then work in pairs to complete the crossword with five words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from the text. </a:t>
            </a:r>
            <a:r>
              <a:rPr lang="en-VN" dirty="0">
                <a:solidFill>
                  <a:srgbClr val="006673"/>
                </a:solidFill>
              </a:rPr>
              <a:t>(p. </a:t>
            </a:r>
            <a:r>
              <a:rPr lang="en-GB" dirty="0">
                <a:solidFill>
                  <a:srgbClr val="006673"/>
                </a:solidFill>
              </a:rPr>
              <a:t>40</a:t>
            </a:r>
            <a:r>
              <a:rPr lang="en-VN" dirty="0">
                <a:solidFill>
                  <a:srgbClr val="006673"/>
                </a:solidFill>
              </a:rPr>
              <a:t>)</a:t>
            </a:r>
          </a:p>
          <a:p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the text again and give short answers to the following questions. (p. 41)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429001"/>
            <a:ext cx="5969965" cy="1065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Think about ways of living a green lifestyle. Complete the paragraph. Use what</a:t>
            </a:r>
            <a:r>
              <a:rPr lang="en-VN" dirty="0">
                <a:solidFill>
                  <a:srgbClr val="006673"/>
                </a:solidFill>
              </a:rPr>
              <a:t> </a:t>
            </a:r>
            <a:r>
              <a:rPr lang="en-US" dirty="0">
                <a:solidFill>
                  <a:srgbClr val="006673"/>
                </a:solidFill>
              </a:rPr>
              <a:t>you have learnt and the ideas below to help you. </a:t>
            </a:r>
            <a:r>
              <a:rPr lang="en-VN" dirty="0">
                <a:solidFill>
                  <a:srgbClr val="006673"/>
                </a:solidFill>
              </a:rPr>
              <a:t>(p. </a:t>
            </a:r>
            <a:r>
              <a:rPr lang="en-GB" dirty="0">
                <a:solidFill>
                  <a:srgbClr val="006673"/>
                </a:solidFill>
              </a:rPr>
              <a:t>41</a:t>
            </a:r>
            <a:r>
              <a:rPr lang="en-VN" dirty="0">
                <a:solidFill>
                  <a:srgbClr val="006673"/>
                </a:solidFill>
              </a:rPr>
              <a:t>)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5987576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435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 1_ 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110175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43740" y="1024502"/>
            <a:ext cx="10448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Think about ways of living a green lifestyle. Complete the paragraph. Use what you have learnt and the ideas below to help you. </a:t>
            </a:r>
            <a:r>
              <a:rPr lang="en-VN" sz="2400" b="1" dirty="0">
                <a:solidFill>
                  <a:srgbClr val="F26532"/>
                </a:solidFill>
              </a:rPr>
              <a:t>(p. </a:t>
            </a:r>
            <a:r>
              <a:rPr lang="en-GB" sz="2400" b="1" dirty="0">
                <a:solidFill>
                  <a:srgbClr val="F26532"/>
                </a:solidFill>
              </a:rPr>
              <a:t>41</a:t>
            </a:r>
            <a:r>
              <a:rPr lang="en-VN" sz="2400" b="1" dirty="0">
                <a:solidFill>
                  <a:srgbClr val="F26532"/>
                </a:solidFill>
              </a:rPr>
              <a:t>)</a:t>
            </a:r>
            <a:r>
              <a:rPr lang="en-VN" sz="3600" dirty="0">
                <a:solidFill>
                  <a:srgbClr val="F26532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Stored Data 3">
            <a:extLst>
              <a:ext uri="{FF2B5EF4-FFF2-40B4-BE49-F238E27FC236}">
                <a16:creationId xmlns:a16="http://schemas.microsoft.com/office/drawing/2014/main" id="{6F0A5A2F-A7B2-D443-BF4E-4A8D49B1BF9D}"/>
              </a:ext>
            </a:extLst>
          </p:cNvPr>
          <p:cNvSpPr/>
          <p:nvPr/>
        </p:nvSpPr>
        <p:spPr>
          <a:xfrm>
            <a:off x="494270" y="2188469"/>
            <a:ext cx="4683211" cy="32979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Living green</a:t>
            </a:r>
          </a:p>
          <a:p>
            <a:r>
              <a:rPr lang="en-US" dirty="0"/>
              <a:t>- Planting more trees and plants</a:t>
            </a:r>
          </a:p>
          <a:p>
            <a:r>
              <a:rPr lang="en-US" dirty="0"/>
              <a:t>- </a:t>
            </a:r>
            <a:r>
              <a:rPr lang="en-US" dirty="0" err="1"/>
              <a:t>Organising</a:t>
            </a:r>
            <a:r>
              <a:rPr lang="en-US" dirty="0"/>
              <a:t> regular clean-up</a:t>
            </a:r>
          </a:p>
          <a:p>
            <a:r>
              <a:rPr lang="en-US" dirty="0"/>
              <a:t>activities</a:t>
            </a:r>
          </a:p>
          <a:p>
            <a:r>
              <a:rPr lang="en-US" dirty="0"/>
              <a:t>- Collecting litter, setting up</a:t>
            </a:r>
          </a:p>
          <a:p>
            <a:r>
              <a:rPr lang="en-US" dirty="0"/>
              <a:t>more recycling bins</a:t>
            </a:r>
          </a:p>
          <a:p>
            <a:r>
              <a:rPr lang="en-US" dirty="0"/>
              <a:t>- Turning off electrical devices</a:t>
            </a:r>
          </a:p>
          <a:p>
            <a:r>
              <a:rPr lang="en-US" dirty="0"/>
              <a:t>when not in use</a:t>
            </a:r>
          </a:p>
          <a:p>
            <a:r>
              <a:rPr lang="en-US" dirty="0"/>
              <a:t>- Using energy from the sun,</a:t>
            </a:r>
          </a:p>
          <a:p>
            <a:r>
              <a:rPr lang="en-US" dirty="0"/>
              <a:t>wind, and water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6332C50B-2B95-704C-B2F8-D9F37849F3A1}"/>
              </a:ext>
            </a:extLst>
          </p:cNvPr>
          <p:cNvSpPr/>
          <p:nvPr/>
        </p:nvSpPr>
        <p:spPr>
          <a:xfrm>
            <a:off x="4806779" y="2012480"/>
            <a:ext cx="5881816" cy="3855950"/>
          </a:xfrm>
          <a:prstGeom prst="wave">
            <a:avLst>
              <a:gd name="adj1" fmla="val 2876"/>
              <a:gd name="adj2" fmla="val 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There are many ways you can make your life greener.</a:t>
            </a:r>
          </a:p>
          <a:p>
            <a:r>
              <a:rPr lang="en-US" dirty="0"/>
              <a:t>________________________________________________________________________________________________</a:t>
            </a:r>
          </a:p>
          <a:p>
            <a:r>
              <a:rPr lang="en-US" dirty="0"/>
              <a:t>________________________________________________________________________________________________</a:t>
            </a:r>
          </a:p>
          <a:p>
            <a:r>
              <a:rPr lang="en-US" dirty="0"/>
              <a:t>Living a green lifestyle is not difficult, but these small</a:t>
            </a:r>
          </a:p>
          <a:p>
            <a:r>
              <a:rPr lang="en-US" dirty="0"/>
              <a:t>changes will make a big difference.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A57DB0-A373-954A-9388-289CEDDB3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184" y="5149920"/>
            <a:ext cx="6128951" cy="17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43740" y="1024502"/>
            <a:ext cx="10448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Think about ways of living a green lifestyle. Complete the paragraph. Use what you have learnt and the ideas below to help you. </a:t>
            </a:r>
            <a:r>
              <a:rPr lang="en-VN" sz="2400" b="1" dirty="0">
                <a:solidFill>
                  <a:srgbClr val="F26532"/>
                </a:solidFill>
              </a:rPr>
              <a:t>(p. </a:t>
            </a:r>
            <a:r>
              <a:rPr lang="en-GB" sz="2400" b="1" dirty="0">
                <a:solidFill>
                  <a:srgbClr val="F26532"/>
                </a:solidFill>
              </a:rPr>
              <a:t>41</a:t>
            </a:r>
            <a:r>
              <a:rPr lang="en-VN" sz="2400" b="1" dirty="0">
                <a:solidFill>
                  <a:srgbClr val="F26532"/>
                </a:solidFill>
              </a:rPr>
              <a:t>)</a:t>
            </a:r>
            <a:r>
              <a:rPr lang="en-VN" sz="3600" dirty="0">
                <a:solidFill>
                  <a:srgbClr val="F26532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C8119A-C960-E44E-A166-C5698F73E7F6}"/>
              </a:ext>
            </a:extLst>
          </p:cNvPr>
          <p:cNvSpPr/>
          <p:nvPr/>
        </p:nvSpPr>
        <p:spPr>
          <a:xfrm>
            <a:off x="1272745" y="2274838"/>
            <a:ext cx="100460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Sample answer:</a:t>
            </a:r>
            <a:endParaRPr lang="en-VN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There are many ways you can make your life greener. First, make your area green by planting more trees and plants. Second, make your area clean by </a:t>
            </a:r>
            <a:r>
              <a:rPr lang="en-US" sz="2800" i="1" dirty="0" err="1">
                <a:latin typeface="Calibri" panose="020F0502020204030204" pitchFamily="34" charset="0"/>
                <a:ea typeface="Calibri" panose="020F0502020204030204" pitchFamily="34" charset="0"/>
              </a:rPr>
              <a:t>organising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regular clean-up activities, collecting litter and setting up more recycling bins. Finally, turn off electrical devices when not in use and use energy from the sun, wind and water. Living a green lifestyle is not difficult, but these small changes will make a big difference.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8709" y="1089187"/>
            <a:ext cx="598757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the pictures: Traditional music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1925931"/>
            <a:ext cx="5987576" cy="1344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Read the text below. Then work in pairs to complete the crossword with five words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from the text. </a:t>
            </a:r>
            <a:r>
              <a:rPr lang="en-VN" dirty="0">
                <a:solidFill>
                  <a:srgbClr val="006673"/>
                </a:solidFill>
              </a:rPr>
              <a:t>(p. </a:t>
            </a:r>
            <a:r>
              <a:rPr lang="en-GB" dirty="0">
                <a:solidFill>
                  <a:srgbClr val="006673"/>
                </a:solidFill>
              </a:rPr>
              <a:t>40</a:t>
            </a:r>
            <a:r>
              <a:rPr lang="en-VN" dirty="0">
                <a:solidFill>
                  <a:srgbClr val="006673"/>
                </a:solidFill>
              </a:rPr>
              <a:t>)</a:t>
            </a:r>
          </a:p>
          <a:p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the text again and give short answers to the following questions. (p. 41)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429001"/>
            <a:ext cx="5969965" cy="1065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Think about ways of living a green lifestyle. Complete the paragraph. Use what</a:t>
            </a:r>
            <a:r>
              <a:rPr lang="en-VN" dirty="0">
                <a:solidFill>
                  <a:srgbClr val="006673"/>
                </a:solidFill>
              </a:rPr>
              <a:t> </a:t>
            </a:r>
            <a:r>
              <a:rPr lang="en-US" dirty="0">
                <a:solidFill>
                  <a:srgbClr val="006673"/>
                </a:solidFill>
              </a:rPr>
              <a:t>you have learnt and the ideas below to help you. </a:t>
            </a:r>
            <a:r>
              <a:rPr lang="en-VN" dirty="0">
                <a:solidFill>
                  <a:srgbClr val="006673"/>
                </a:solidFill>
              </a:rPr>
              <a:t>(p. </a:t>
            </a:r>
            <a:r>
              <a:rPr lang="en-GB" dirty="0">
                <a:solidFill>
                  <a:srgbClr val="006673"/>
                </a:solidFill>
              </a:rPr>
              <a:t>41</a:t>
            </a:r>
            <a:r>
              <a:rPr lang="en-VN" dirty="0">
                <a:solidFill>
                  <a:srgbClr val="006673"/>
                </a:solidFill>
              </a:rPr>
              <a:t>)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109577" y="380862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96852" y="49451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5987576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435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 1_ READING AND WRITING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5848708" y="4650638"/>
            <a:ext cx="5987575" cy="941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C0923-41CC-B54A-86B9-9D6C9FCE666A}"/>
              </a:ext>
            </a:extLst>
          </p:cNvPr>
          <p:cNvSpPr txBox="1"/>
          <p:nvPr/>
        </p:nvSpPr>
        <p:spPr>
          <a:xfrm>
            <a:off x="519402" y="2599516"/>
            <a:ext cx="1160689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reading for general and specific information about how to live a green life;</a:t>
            </a:r>
            <a:endParaRPr lang="en-VN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writing a short paragraph about ways of living green.</a:t>
            </a:r>
            <a:endParaRPr lang="en-VN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2150621" y="2844225"/>
            <a:ext cx="9343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VN" sz="3200" dirty="0"/>
              <a:t>Prepare for Unit 4_ Getting started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679266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633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SKILL 2_READING AND WRITING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19402" y="2599516"/>
            <a:ext cx="1160689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reading for general and specific information about how to live a green life;</a:t>
            </a:r>
            <a:endParaRPr lang="en-VN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writing a short paragraph about ways of living green.</a:t>
            </a:r>
            <a:endParaRPr lang="en-VN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8709" y="1089187"/>
            <a:ext cx="598757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the pictures: Traditional music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1925931"/>
            <a:ext cx="5987576" cy="1344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Read the text below. Then work in pairs to complete the crossword with five words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from the text. </a:t>
            </a:r>
            <a:r>
              <a:rPr lang="en-VN" dirty="0">
                <a:solidFill>
                  <a:srgbClr val="006673"/>
                </a:solidFill>
              </a:rPr>
              <a:t>(p. </a:t>
            </a:r>
            <a:r>
              <a:rPr lang="en-GB" dirty="0">
                <a:solidFill>
                  <a:srgbClr val="006673"/>
                </a:solidFill>
              </a:rPr>
              <a:t>40</a:t>
            </a:r>
            <a:r>
              <a:rPr lang="en-VN" dirty="0">
                <a:solidFill>
                  <a:srgbClr val="006673"/>
                </a:solidFill>
              </a:rPr>
              <a:t>)</a:t>
            </a:r>
          </a:p>
          <a:p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the text again and give short answers to the following questions. (p. 41)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429001"/>
            <a:ext cx="5969965" cy="1065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Think about ways of living a green lifestyle. Complete the paragraph. Use what</a:t>
            </a:r>
            <a:r>
              <a:rPr lang="en-VN" dirty="0">
                <a:solidFill>
                  <a:srgbClr val="006673"/>
                </a:solidFill>
              </a:rPr>
              <a:t> </a:t>
            </a:r>
            <a:r>
              <a:rPr lang="en-US" dirty="0">
                <a:solidFill>
                  <a:srgbClr val="006673"/>
                </a:solidFill>
              </a:rPr>
              <a:t>you have learnt and the ideas below to help you. </a:t>
            </a:r>
            <a:r>
              <a:rPr lang="en-VN" dirty="0">
                <a:solidFill>
                  <a:srgbClr val="006673"/>
                </a:solidFill>
              </a:rPr>
              <a:t>(p. </a:t>
            </a:r>
            <a:r>
              <a:rPr lang="en-GB" dirty="0">
                <a:solidFill>
                  <a:srgbClr val="006673"/>
                </a:solidFill>
              </a:rPr>
              <a:t>41</a:t>
            </a:r>
            <a:r>
              <a:rPr lang="en-VN" dirty="0">
                <a:solidFill>
                  <a:srgbClr val="006673"/>
                </a:solidFill>
              </a:rPr>
              <a:t>)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109577" y="380862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96852" y="49451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5987576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435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 1_ READING AND WRITING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5848708" y="4650638"/>
            <a:ext cx="5987575" cy="941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026837" y="351581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725240" y="12148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3413" y="1199290"/>
            <a:ext cx="598757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the pictures: Traditional music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363055" y="400700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65009" y="350498"/>
            <a:ext cx="5987576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151018" y="345768"/>
            <a:ext cx="435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 1_ READING AND WRITING</a:t>
            </a:r>
          </a:p>
        </p:txBody>
      </p:sp>
      <p:pic>
        <p:nvPicPr>
          <p:cNvPr id="1026" name="Picture 2" descr="Who is your favorite singer? Let us know! #music #musiclife #heavymetal  #headbanger #metal #musiclife #singer #Regram via @2m… | Music is life,  Singer, Head banger">
            <a:extLst>
              <a:ext uri="{FF2B5EF4-FFF2-40B4-BE49-F238E27FC236}">
                <a16:creationId xmlns:a16="http://schemas.microsoft.com/office/drawing/2014/main" id="{85CE97C0-5747-6843-B7FA-42FE468E9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06" y="2339564"/>
            <a:ext cx="4948964" cy="41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5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8709" y="1089187"/>
            <a:ext cx="598757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the pictures: Traditional music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1925931"/>
            <a:ext cx="5987576" cy="1344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Read the text below. Then work in pairs to complete the crossword with five words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from the text. </a:t>
            </a:r>
            <a:r>
              <a:rPr lang="en-VN" dirty="0">
                <a:solidFill>
                  <a:srgbClr val="006673"/>
                </a:solidFill>
              </a:rPr>
              <a:t>(p. </a:t>
            </a:r>
            <a:r>
              <a:rPr lang="en-GB" dirty="0">
                <a:solidFill>
                  <a:srgbClr val="006673"/>
                </a:solidFill>
              </a:rPr>
              <a:t>40</a:t>
            </a:r>
            <a:r>
              <a:rPr lang="en-VN" dirty="0">
                <a:solidFill>
                  <a:srgbClr val="006673"/>
                </a:solidFill>
              </a:rPr>
              <a:t>)</a:t>
            </a:r>
          </a:p>
          <a:p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the text again and give short answers to the following questions. (p. 41)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5987576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435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 1_ READING AND WRITING</a:t>
            </a:r>
          </a:p>
        </p:txBody>
      </p:sp>
      <p:pic>
        <p:nvPicPr>
          <p:cNvPr id="2050" name="Picture 2" descr="Luyện thi PTE Reading Tips &amp; Trick hiệu quả">
            <a:extLst>
              <a:ext uri="{FF2B5EF4-FFF2-40B4-BE49-F238E27FC236}">
                <a16:creationId xmlns:a16="http://schemas.microsoft.com/office/drawing/2014/main" id="{380E6E88-2CA5-264F-BBF0-23261352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769">
            <a:off x="439689" y="3554692"/>
            <a:ext cx="5204098" cy="29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5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READING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226680" y="901910"/>
            <a:ext cx="1051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26532"/>
                </a:solidFill>
              </a:rPr>
              <a:t>Read the text below. Then work in pairs to complete the crossword with five words</a:t>
            </a:r>
            <a:r>
              <a:rPr lang="en-VN" sz="2800" b="1" dirty="0">
                <a:solidFill>
                  <a:srgbClr val="F26532"/>
                </a:solidFill>
              </a:rPr>
              <a:t> </a:t>
            </a:r>
            <a:r>
              <a:rPr lang="en-US" sz="2800" b="1" dirty="0">
                <a:solidFill>
                  <a:srgbClr val="F26532"/>
                </a:solidFill>
              </a:rPr>
              <a:t>from the text. </a:t>
            </a:r>
            <a:r>
              <a:rPr lang="en-VN" sz="2800" b="1" dirty="0">
                <a:solidFill>
                  <a:srgbClr val="F26532"/>
                </a:solidFill>
              </a:rPr>
              <a:t>(p. </a:t>
            </a:r>
            <a:r>
              <a:rPr lang="en-GB" sz="2800" b="1" dirty="0">
                <a:solidFill>
                  <a:srgbClr val="F26532"/>
                </a:solidFill>
              </a:rPr>
              <a:t>40</a:t>
            </a:r>
            <a:r>
              <a:rPr lang="en-VN" sz="2800" b="1" dirty="0">
                <a:solidFill>
                  <a:srgbClr val="F26532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65AA0-4132-1F4C-9094-CBF08E9A4E7E}"/>
              </a:ext>
            </a:extLst>
          </p:cNvPr>
          <p:cNvSpPr txBox="1"/>
          <p:nvPr/>
        </p:nvSpPr>
        <p:spPr>
          <a:xfrm>
            <a:off x="623891" y="3138616"/>
            <a:ext cx="112766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Water is essential for life. Therefore, the methods of collecting water are important for meeting its growing need.</a:t>
            </a:r>
          </a:p>
          <a:p>
            <a:pPr algn="just"/>
            <a:r>
              <a:rPr lang="en-US" sz="2000" dirty="0"/>
              <a:t>The traditional method involves collecting rainwater and storing it for later use. Rainwater is collected from a roof and sent to a container. Collected rainwater is an excellent source of water for people, animals, and plants.</a:t>
            </a:r>
          </a:p>
          <a:p>
            <a:pPr algn="just"/>
            <a:r>
              <a:rPr lang="en-US" sz="2000" dirty="0"/>
              <a:t>There is also a new method of collecting water. It can turn the tiny drops of water in the air into drinking water. Air-to-water technology creates water from air and releases it all the time. It uses the sun’s energy and works well even in dry conditions.</a:t>
            </a:r>
          </a:p>
          <a:p>
            <a:pPr algn="just"/>
            <a:r>
              <a:rPr lang="en-US" sz="2000" dirty="0"/>
              <a:t>In general, collecting rainwater or creating water from air will allow people to save natural resources, improve the environment, and live a green life.</a:t>
            </a:r>
          </a:p>
          <a:p>
            <a:pPr algn="just"/>
            <a:endParaRPr lang="en-VN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E290C-7BFA-BE4F-82F4-F418FF95FE2E}"/>
              </a:ext>
            </a:extLst>
          </p:cNvPr>
          <p:cNvSpPr/>
          <p:nvPr/>
        </p:nvSpPr>
        <p:spPr>
          <a:xfrm>
            <a:off x="1578121" y="1771269"/>
            <a:ext cx="9032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Collect water to live a green life</a:t>
            </a:r>
            <a:endParaRPr lang="en-V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READING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226680" y="901910"/>
            <a:ext cx="1051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26532"/>
                </a:solidFill>
              </a:rPr>
              <a:t>Read the text below. Then work in pairs to complete the crossword with five words</a:t>
            </a:r>
            <a:r>
              <a:rPr lang="en-VN" sz="2800" b="1" dirty="0">
                <a:solidFill>
                  <a:srgbClr val="F26532"/>
                </a:solidFill>
              </a:rPr>
              <a:t> </a:t>
            </a:r>
            <a:r>
              <a:rPr lang="en-US" sz="2800" b="1" dirty="0">
                <a:solidFill>
                  <a:srgbClr val="F26532"/>
                </a:solidFill>
              </a:rPr>
              <a:t>from the text. </a:t>
            </a:r>
            <a:r>
              <a:rPr lang="en-VN" sz="2800" b="1" dirty="0">
                <a:solidFill>
                  <a:srgbClr val="F26532"/>
                </a:solidFill>
              </a:rPr>
              <a:t>(p. </a:t>
            </a:r>
            <a:r>
              <a:rPr lang="en-GB" sz="2800" b="1" dirty="0">
                <a:solidFill>
                  <a:srgbClr val="F26532"/>
                </a:solidFill>
              </a:rPr>
              <a:t>40</a:t>
            </a:r>
            <a:r>
              <a:rPr lang="en-VN" sz="2800" b="1" dirty="0">
                <a:solidFill>
                  <a:srgbClr val="F26532"/>
                </a:solidFill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FA66E3-ACD8-7849-8719-A2EBBA7F3026}"/>
              </a:ext>
            </a:extLst>
          </p:cNvPr>
          <p:cNvSpPr/>
          <p:nvPr/>
        </p:nvSpPr>
        <p:spPr>
          <a:xfrm>
            <a:off x="388479" y="1908427"/>
            <a:ext cx="6741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ACROSS</a:t>
            </a:r>
          </a:p>
          <a:p>
            <a:r>
              <a:rPr lang="en-US" dirty="0">
                <a:solidFill>
                  <a:srgbClr val="009A80"/>
                </a:solidFill>
              </a:rPr>
              <a:t>3. </a:t>
            </a:r>
            <a:r>
              <a:rPr lang="en-US" dirty="0"/>
              <a:t>the mixture of gases surrounding the earth that we breathe</a:t>
            </a:r>
          </a:p>
          <a:p>
            <a:r>
              <a:rPr lang="en-US" dirty="0">
                <a:solidFill>
                  <a:srgbClr val="009A80"/>
                </a:solidFill>
              </a:rPr>
              <a:t>4. </a:t>
            </a:r>
            <a:r>
              <a:rPr lang="en-US" dirty="0"/>
              <a:t>a source of power that can be used to provide light and heat, or drive machines</a:t>
            </a:r>
          </a:p>
          <a:p>
            <a:r>
              <a:rPr lang="en-US" dirty="0">
                <a:solidFill>
                  <a:srgbClr val="009A80"/>
                </a:solidFill>
              </a:rPr>
              <a:t>5. </a:t>
            </a:r>
            <a:r>
              <a:rPr lang="en-US" dirty="0"/>
              <a:t>a way of living that is good for the environment</a:t>
            </a:r>
          </a:p>
          <a:p>
            <a:r>
              <a:rPr lang="en-US" b="1" dirty="0"/>
              <a:t>DOWN</a:t>
            </a:r>
          </a:p>
          <a:p>
            <a:r>
              <a:rPr lang="en-US" dirty="0">
                <a:solidFill>
                  <a:srgbClr val="009A80"/>
                </a:solidFill>
              </a:rPr>
              <a:t>1. </a:t>
            </a:r>
            <a:r>
              <a:rPr lang="en-US" dirty="0"/>
              <a:t>the natural world in which people, animals, and plants live</a:t>
            </a:r>
          </a:p>
          <a:p>
            <a:r>
              <a:rPr lang="en-US" dirty="0">
                <a:solidFill>
                  <a:srgbClr val="009A80"/>
                </a:solidFill>
              </a:rPr>
              <a:t>2. </a:t>
            </a:r>
            <a:r>
              <a:rPr lang="en-US" dirty="0"/>
              <a:t>a liquid without </a:t>
            </a:r>
            <a:r>
              <a:rPr lang="en-US" dirty="0" err="1"/>
              <a:t>colour</a:t>
            </a:r>
            <a:r>
              <a:rPr lang="en-US" dirty="0"/>
              <a:t> or smell that falls as rain and is used for drinking, washing, etc.</a:t>
            </a:r>
            <a:endParaRPr lang="en-US" dirty="0">
              <a:effectLst/>
            </a:endParaRPr>
          </a:p>
        </p:txBody>
      </p:sp>
      <p:pic>
        <p:nvPicPr>
          <p:cNvPr id="13" name="Picture 12" descr="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4BFADAB0-4071-0549-9612-E9751729B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70" y="1764946"/>
            <a:ext cx="4661054" cy="50930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168EE4-89EA-6A44-804F-B01866B58B5F}"/>
              </a:ext>
            </a:extLst>
          </p:cNvPr>
          <p:cNvSpPr/>
          <p:nvPr/>
        </p:nvSpPr>
        <p:spPr>
          <a:xfrm>
            <a:off x="388479" y="50540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Answer key:</a:t>
            </a:r>
            <a:endParaRPr lang="en-V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FD9801-EE13-1147-BCC3-9117E740F3FC}"/>
              </a:ext>
            </a:extLst>
          </p:cNvPr>
          <p:cNvSpPr/>
          <p:nvPr/>
        </p:nvSpPr>
        <p:spPr>
          <a:xfrm>
            <a:off x="383839" y="5451874"/>
            <a:ext cx="1672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2653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environment </a:t>
            </a:r>
            <a:endParaRPr lang="en-VN" dirty="0">
              <a:solidFill>
                <a:srgbClr val="F2653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5E3AD8-C32D-0847-8A16-B5BD16E52E44}"/>
              </a:ext>
            </a:extLst>
          </p:cNvPr>
          <p:cNvSpPr/>
          <p:nvPr/>
        </p:nvSpPr>
        <p:spPr>
          <a:xfrm>
            <a:off x="383839" y="5849692"/>
            <a:ext cx="953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2653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water</a:t>
            </a:r>
            <a:endParaRPr lang="en-VN" dirty="0">
              <a:solidFill>
                <a:srgbClr val="F2653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50E08B-4DE2-7948-B5C2-6A713339A10A}"/>
              </a:ext>
            </a:extLst>
          </p:cNvPr>
          <p:cNvSpPr/>
          <p:nvPr/>
        </p:nvSpPr>
        <p:spPr>
          <a:xfrm>
            <a:off x="396572" y="6309057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2653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air</a:t>
            </a:r>
            <a:endParaRPr lang="en-VN" dirty="0">
              <a:solidFill>
                <a:srgbClr val="F2653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C1832-9739-BE4E-BBBE-BB60A06E2108}"/>
              </a:ext>
            </a:extLst>
          </p:cNvPr>
          <p:cNvSpPr/>
          <p:nvPr/>
        </p:nvSpPr>
        <p:spPr>
          <a:xfrm>
            <a:off x="3689279" y="5451874"/>
            <a:ext cx="105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2653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energy</a:t>
            </a:r>
            <a:endParaRPr lang="en-VN" dirty="0">
              <a:solidFill>
                <a:srgbClr val="F2653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588186-20E9-5441-B3D5-3C9EFDF7CA82}"/>
              </a:ext>
            </a:extLst>
          </p:cNvPr>
          <p:cNvSpPr/>
          <p:nvPr/>
        </p:nvSpPr>
        <p:spPr>
          <a:xfrm>
            <a:off x="3689279" y="5851035"/>
            <a:ext cx="95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2653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green</a:t>
            </a:r>
            <a:endParaRPr lang="en-VN" dirty="0">
              <a:solidFill>
                <a:srgbClr val="F2653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READING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226680" y="901910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</a:rPr>
              <a:t>Read the text again and give short answers to the following questions. (p. 41)</a:t>
            </a:r>
            <a:r>
              <a:rPr lang="en-VN" sz="3600" dirty="0">
                <a:solidFill>
                  <a:srgbClr val="F26532"/>
                </a:solidFill>
              </a:rPr>
              <a:t> </a:t>
            </a:r>
            <a:endParaRPr lang="en-VN" sz="3600" b="1" dirty="0">
              <a:solidFill>
                <a:srgbClr val="F2653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DDE59C-D996-C043-9639-F82403587D9C}"/>
              </a:ext>
            </a:extLst>
          </p:cNvPr>
          <p:cNvSpPr/>
          <p:nvPr/>
        </p:nvSpPr>
        <p:spPr>
          <a:xfrm>
            <a:off x="654466" y="1939764"/>
            <a:ext cx="10883068" cy="368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5A0B8"/>
                </a:solidFill>
                <a:latin typeface="Helvetica" pitchFamily="2" charset="0"/>
              </a:rPr>
              <a:t>1. </a:t>
            </a:r>
            <a:r>
              <a:rPr lang="en-US" sz="2400" dirty="0">
                <a:latin typeface="Helvetica" pitchFamily="2" charset="0"/>
              </a:rPr>
              <a:t>What's important for meeting the growing need for water?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sz="2400" dirty="0">
              <a:latin typeface="Helvetica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9A80"/>
                </a:solidFill>
                <a:latin typeface="Helvetica" pitchFamily="2" charset="0"/>
              </a:rPr>
              <a:t>2. </a:t>
            </a:r>
            <a:r>
              <a:rPr lang="en-US" sz="2400" dirty="0">
                <a:latin typeface="Helvetica" pitchFamily="2" charset="0"/>
              </a:rPr>
              <a:t>What's the traditional method of collecting rainwater?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Helvetica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9A80"/>
                </a:solidFill>
                <a:latin typeface="Helvetica" pitchFamily="2" charset="0"/>
              </a:rPr>
              <a:t>3. </a:t>
            </a:r>
            <a:r>
              <a:rPr lang="en-US" sz="2400" dirty="0">
                <a:latin typeface="Helvetica" pitchFamily="2" charset="0"/>
              </a:rPr>
              <a:t>What's the new method of creating water?</a:t>
            </a:r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58D789-83CB-064A-8184-A46A6C6CD460}"/>
              </a:ext>
            </a:extLst>
          </p:cNvPr>
          <p:cNvSpPr/>
          <p:nvPr/>
        </p:nvSpPr>
        <p:spPr>
          <a:xfrm>
            <a:off x="968235" y="2905780"/>
            <a:ext cx="5735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2653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methods of collecting water (are).</a:t>
            </a:r>
            <a:endParaRPr lang="en-VN" sz="2800" dirty="0">
              <a:solidFill>
                <a:srgbClr val="F2653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E7889-5862-F54E-A950-4696B0B0BEE6}"/>
              </a:ext>
            </a:extLst>
          </p:cNvPr>
          <p:cNvSpPr/>
          <p:nvPr/>
        </p:nvSpPr>
        <p:spPr>
          <a:xfrm>
            <a:off x="968235" y="4372925"/>
            <a:ext cx="8673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2653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Rainwater is collected from a roof and sent to a container.</a:t>
            </a:r>
            <a:r>
              <a:rPr lang="en-VN" sz="2800" dirty="0">
                <a:solidFill>
                  <a:srgbClr val="F26532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13D94-9E63-A54A-9A78-F41F1B8FD98C}"/>
              </a:ext>
            </a:extLst>
          </p:cNvPr>
          <p:cNvSpPr/>
          <p:nvPr/>
        </p:nvSpPr>
        <p:spPr>
          <a:xfrm>
            <a:off x="968235" y="5768687"/>
            <a:ext cx="7602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2653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Tiny drops of water are turned into drinking water.</a:t>
            </a:r>
            <a:r>
              <a:rPr lang="en-VN" sz="2800" dirty="0">
                <a:solidFill>
                  <a:srgbClr val="F2653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36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2104</TotalTime>
  <Words>1105</Words>
  <PresentationFormat>Widescreen</PresentationFormat>
  <Paragraphs>145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Courier New</vt:lpstr>
      <vt:lpstr>Helvetica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2022-03-29T17:41:44Z</dcterms:modified>
</cp:coreProperties>
</file>