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2E7CA-23C5-44CA-A982-FC4CE7C36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D183F-3580-499C-9841-18781A92B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49572-3938-40CD-85B6-636078BCD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4C2F-55B1-4719-A22E-8B29AC29A5C6}" type="datetimeFigureOut">
              <a:rPr lang="vi-VN" smtClean="0"/>
              <a:t>20/06/2023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6EBF0-A64C-457E-B878-E17F72031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B3ECE-EE87-4AF1-87BF-4B5D306D0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96A1-AF2F-44EE-959A-9284EA40A6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1340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2DEFC-AC11-4A4D-9D0B-F932EB16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EEB441-D29D-4407-B308-3E6E56712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EEC59-C9EF-4A7B-8138-E810CB12C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4C2F-55B1-4719-A22E-8B29AC29A5C6}" type="datetimeFigureOut">
              <a:rPr lang="vi-VN" smtClean="0"/>
              <a:t>20/06/2023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08C82-9868-454C-8392-B9EAA10E2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2DFC5-E0C4-40A8-AFFE-1A44880BB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96A1-AF2F-44EE-959A-9284EA40A6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50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0AD59E-A2E5-4FA2-8C7A-9D44E6536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365700-FEE3-4ABF-BDA2-AF1146DBD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B34BE-9AE4-4391-B878-35186B9C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4C2F-55B1-4719-A22E-8B29AC29A5C6}" type="datetimeFigureOut">
              <a:rPr lang="vi-VN" smtClean="0"/>
              <a:t>20/06/2023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121602-2642-4D87-9B90-61494530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A7A12-2B8F-4446-9E5F-DB481BB27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96A1-AF2F-44EE-959A-9284EA40A6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869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4BBF4-6771-41A6-89F2-7F5D63DF8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F184F-EB2F-490D-8CD4-C01F49D84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CD6B7-A599-4B4D-A98F-C8BFF22E6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4C2F-55B1-4719-A22E-8B29AC29A5C6}" type="datetimeFigureOut">
              <a:rPr lang="vi-VN" smtClean="0"/>
              <a:t>20/06/2023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3D098-4648-4649-8C4A-07E885575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BF004-804E-44E5-9C4C-91870BC03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96A1-AF2F-44EE-959A-9284EA40A6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7078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74472-12CE-48A4-9BA8-B805E5F70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A9E1E-3FEE-487D-AD2B-230D2D782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C3220-3F51-4562-AAF1-96129B4E6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4C2F-55B1-4719-A22E-8B29AC29A5C6}" type="datetimeFigureOut">
              <a:rPr lang="vi-VN" smtClean="0"/>
              <a:t>20/06/2023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312D1-5B79-4245-9890-B4694C78E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12D68-5131-4B4D-ABD0-C5EACE620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96A1-AF2F-44EE-959A-9284EA40A6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628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93B4B-FF3F-4F36-A01D-03A0F051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F643F-8819-433C-9587-63433731A3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CA44F9-C342-426D-9A57-1D7F4ACAB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C96EE-4B39-42A4-821A-C6DAEE931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4C2F-55B1-4719-A22E-8B29AC29A5C6}" type="datetimeFigureOut">
              <a:rPr lang="vi-VN" smtClean="0"/>
              <a:t>20/06/2023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300D2A-C51C-440F-B601-C12587AC9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E89A9-6360-49C5-8FE8-C6B96E9F6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96A1-AF2F-44EE-959A-9284EA40A6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553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333A8-F7C4-4FF3-A49C-BA432D81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0DD6D-12F7-4832-BD0C-45C62847E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ABC03-A5DD-4332-8168-FFD597A0C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AD324A-E698-4596-8013-F4D0F4FEA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90526-916D-4A36-97BA-5E611AB5F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646269-4722-44E0-A93E-307D95ABE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4C2F-55B1-4719-A22E-8B29AC29A5C6}" type="datetimeFigureOut">
              <a:rPr lang="vi-VN" smtClean="0"/>
              <a:t>20/06/2023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2A63C-B8F7-4A8F-B693-4837A14DF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D5FFDA-0FDC-4BB4-A006-29600937F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96A1-AF2F-44EE-959A-9284EA40A6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372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C423B-7382-43D9-A3F6-8070C4D52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903E96-A50F-4DF3-A050-36C5C086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4C2F-55B1-4719-A22E-8B29AC29A5C6}" type="datetimeFigureOut">
              <a:rPr lang="vi-VN" smtClean="0"/>
              <a:t>20/06/2023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1A290F-5E36-44B2-B15B-4EBCBC36C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57E40A-9B94-441E-ABA7-E9BE2260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96A1-AF2F-44EE-959A-9284EA40A6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0669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90EFB2-7296-46C3-8979-FC54D1F64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4C2F-55B1-4719-A22E-8B29AC29A5C6}" type="datetimeFigureOut">
              <a:rPr lang="vi-VN" smtClean="0"/>
              <a:t>20/06/2023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BDEE23-5C79-4101-9C71-401DC0ADF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523B3-9714-4421-A854-32956D84E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96A1-AF2F-44EE-959A-9284EA40A6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8561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5C972-004B-4F9F-9DE5-47DD3DECB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98423-1F77-4E91-84FE-7989D936B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EB7836-8078-4446-AB0E-3FE72B6B7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015BF-744F-43DD-A1F5-DF3060211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4C2F-55B1-4719-A22E-8B29AC29A5C6}" type="datetimeFigureOut">
              <a:rPr lang="vi-VN" smtClean="0"/>
              <a:t>20/06/2023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01D9B-1324-485D-87D1-B415E9949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5576F9-3671-4AC3-98E8-09B56048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96A1-AF2F-44EE-959A-9284EA40A6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8962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39C00-CF7E-4EFA-B950-A40E2C339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F3E8E2-8EEF-49FC-B6B6-D0F7FB7FE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86D5AC-C0A6-4665-AD66-478F6B0FB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AB814-885E-435E-A833-BBA5499E7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24C2F-55B1-4719-A22E-8B29AC29A5C6}" type="datetimeFigureOut">
              <a:rPr lang="vi-VN" smtClean="0"/>
              <a:t>20/06/2023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D90C2-5015-4F3B-9ACB-35F43AB3B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B2900-1A24-4CE2-AD19-0EEDDA2F5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D96A1-AF2F-44EE-959A-9284EA40A6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706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40CFD0-64D9-4158-9AED-E97950C58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327B1-122B-4B30-AA0E-B6666DDD2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5167E-18BD-46E8-BB0F-AF51EFCF95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24C2F-55B1-4719-A22E-8B29AC29A5C6}" type="datetimeFigureOut">
              <a:rPr lang="vi-VN" smtClean="0"/>
              <a:t>20/06/2023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D1485-3F92-4284-89F7-7E85C0054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84D7E-9A74-4F42-B56B-1DCAFFFE72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D96A1-AF2F-44EE-959A-9284EA40A6D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327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A99A2-790E-4A0E-A542-0949389EB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3669" y="132523"/>
            <a:ext cx="9925878" cy="1013790"/>
          </a:xfrm>
        </p:spPr>
        <p:txBody>
          <a:bodyPr>
            <a:normAutofit/>
          </a:bodyPr>
          <a:lstStyle/>
          <a:p>
            <a:r>
              <a:rPr lang="en-US" sz="3200" dirty="0" err="1"/>
              <a:t>Tiết</a:t>
            </a:r>
            <a:r>
              <a:rPr lang="en-US" sz="3200" dirty="0"/>
              <a:t>:…..</a:t>
            </a:r>
            <a:r>
              <a:rPr lang="en-US" sz="3200" b="1" dirty="0"/>
              <a:t> LUYỆN TẬP CHUNG </a:t>
            </a:r>
            <a:br>
              <a:rPr lang="en-US" sz="3200" b="1" dirty="0"/>
            </a:br>
            <a:r>
              <a:rPr lang="en-US" sz="3200" b="1" dirty="0"/>
              <a:t>VỀ HÌNH BÌNH HÀNH</a:t>
            </a:r>
            <a:endParaRPr lang="vi-VN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11F51C-5529-4E06-8FF4-5E0642D53B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3669" y="1146313"/>
            <a:ext cx="9144000" cy="386866"/>
          </a:xfrm>
        </p:spPr>
        <p:txBody>
          <a:bodyPr>
            <a:noAutofit/>
          </a:bodyPr>
          <a:lstStyle/>
          <a:p>
            <a:pPr algn="l"/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n?</a:t>
            </a:r>
            <a:endParaRPr lang="vi-VN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9E9C882-F334-4C3C-8E2E-62A6FF87D23E}"/>
              </a:ext>
            </a:extLst>
          </p:cNvPr>
          <p:cNvSpPr txBox="1">
            <a:spLocks/>
          </p:cNvSpPr>
          <p:nvPr/>
        </p:nvSpPr>
        <p:spPr>
          <a:xfrm>
            <a:off x="1033669" y="1647353"/>
            <a:ext cx="10475844" cy="33591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Định nghĩa: Hình bình hành là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lvl="0" indent="-514350" algn="l"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l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góc đối diện bằng nhau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đường chéo của hình bình hành cắt nhau ở trung điểm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Công thức tính diện tích: Diện tích của hình bình hành có thể được tính bằng cách nhân độ dài một cạnh với độ dài đường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99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6">
            <a:extLst>
              <a:ext uri="{FF2B5EF4-FFF2-40B4-BE49-F238E27FC236}">
                <a16:creationId xmlns:a16="http://schemas.microsoft.com/office/drawing/2014/main" id="{E328228C-826E-42CF-8263-C192269BC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159" y="1816165"/>
            <a:ext cx="4174433" cy="304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B339F73-B542-4CFE-9493-71D9314729F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:…..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 CHUNG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HÌNH BÌNH HÀNH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621151-DBEE-4637-AD02-FCCE8EB8A846}"/>
              </a:ext>
            </a:extLst>
          </p:cNvPr>
          <p:cNvCxnSpPr>
            <a:cxnSpLocks/>
          </p:cNvCxnSpPr>
          <p:nvPr/>
        </p:nvCxnSpPr>
        <p:spPr>
          <a:xfrm>
            <a:off x="516838" y="2902226"/>
            <a:ext cx="71429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1C6DCBC-7852-4C1C-8EFB-EE91E8905C72}"/>
              </a:ext>
            </a:extLst>
          </p:cNvPr>
          <p:cNvCxnSpPr>
            <a:cxnSpLocks/>
          </p:cNvCxnSpPr>
          <p:nvPr/>
        </p:nvCxnSpPr>
        <p:spPr>
          <a:xfrm flipH="1">
            <a:off x="933840" y="2316543"/>
            <a:ext cx="1" cy="2850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FC55581-E76F-4391-9D79-8299BB9BA6F9}"/>
              </a:ext>
            </a:extLst>
          </p:cNvPr>
          <p:cNvSpPr txBox="1"/>
          <p:nvPr/>
        </p:nvSpPr>
        <p:spPr>
          <a:xfrm>
            <a:off x="362313" y="2330679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/>
              <a:t>GT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FC313F-0A2E-4678-8547-E46625A585C0}"/>
              </a:ext>
            </a:extLst>
          </p:cNvPr>
          <p:cNvSpPr txBox="1"/>
          <p:nvPr/>
        </p:nvSpPr>
        <p:spPr>
          <a:xfrm>
            <a:off x="362313" y="3363334"/>
            <a:ext cx="623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KL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E537D8-A3FF-42A4-99C6-4945A842079F}"/>
              </a:ext>
            </a:extLst>
          </p:cNvPr>
          <p:cNvSpPr/>
          <p:nvPr/>
        </p:nvSpPr>
        <p:spPr>
          <a:xfrm>
            <a:off x="1070000" y="2407623"/>
            <a:ext cx="35942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ABCD.</a:t>
            </a:r>
            <a:endParaRPr lang="vi-VN" sz="2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4CCF63-DEBD-4230-AA72-1DC48CCE3563}"/>
              </a:ext>
            </a:extLst>
          </p:cNvPr>
          <p:cNvSpPr/>
          <p:nvPr/>
        </p:nvSpPr>
        <p:spPr>
          <a:xfrm>
            <a:off x="4512388" y="2377884"/>
            <a:ext cx="15186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BA=BE,</a:t>
            </a:r>
            <a:endParaRPr lang="vi-VN" sz="2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6B89E84-2DCF-4CBC-BD4E-F07A239FED52}"/>
              </a:ext>
            </a:extLst>
          </p:cNvPr>
          <p:cNvSpPr/>
          <p:nvPr/>
        </p:nvSpPr>
        <p:spPr>
          <a:xfrm>
            <a:off x="5923744" y="2403134"/>
            <a:ext cx="1518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CD=CF</a:t>
            </a:r>
            <a:endParaRPr lang="vi-VN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571FAB-5C0A-4BFA-AF25-8B442469EFAB}"/>
              </a:ext>
            </a:extLst>
          </p:cNvPr>
          <p:cNvSpPr/>
          <p:nvPr/>
        </p:nvSpPr>
        <p:spPr>
          <a:xfrm>
            <a:off x="1312368" y="3132342"/>
            <a:ext cx="6347377" cy="2034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AEFD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ABFC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AF, DE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BC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192624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6" grpId="0"/>
      <p:bldP spid="14" grpId="0"/>
      <p:bldP spid="15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12A219-F0E8-4893-A8EF-1EE5240E3E9D}"/>
              </a:ext>
            </a:extLst>
          </p:cNvPr>
          <p:cNvSpPr/>
          <p:nvPr/>
        </p:nvSpPr>
        <p:spPr>
          <a:xfrm>
            <a:off x="344559" y="2474735"/>
            <a:ext cx="74212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500"/>
              </a:spcBef>
              <a:spcAft>
                <a:spcPts val="1500"/>
              </a:spcAft>
            </a:pPr>
            <a:r>
              <a:rPr lang="vi-VN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có AB 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vi-VN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CD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AB, F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DC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AE//DF (1)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AE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AE=2AB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DF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DF=2DC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AB=DC (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AE=DF (2)</a:t>
            </a:r>
            <a:b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(2)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AEFD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D9078CA-8275-4B6E-B378-5B266DFAE9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29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:…..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 CHUNG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HÌNH BÌNH HÀNH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DAB368DB-1AB0-4BB9-B4FF-D1010E032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775" y="1908203"/>
            <a:ext cx="4174433" cy="304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B9434B9-A5A5-47F5-BC70-2A2A7628AFBA}"/>
              </a:ext>
            </a:extLst>
          </p:cNvPr>
          <p:cNvSpPr txBox="1"/>
          <p:nvPr/>
        </p:nvSpPr>
        <p:spPr>
          <a:xfrm>
            <a:off x="3551582" y="1880847"/>
            <a:ext cx="16033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/>
              <a:t>: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67286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D9078CA-8275-4B6E-B378-5B266DFAE9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29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:…..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 CHUNG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HÌNH BÌNH HÀNH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DAB368DB-1AB0-4BB9-B4FF-D1010E032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775" y="1908203"/>
            <a:ext cx="4174433" cy="304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9FA9F7-1CC1-482E-B81F-AAB4AA03423A}"/>
              </a:ext>
            </a:extLst>
          </p:cNvPr>
          <p:cNvSpPr/>
          <p:nvPr/>
        </p:nvSpPr>
        <p:spPr>
          <a:xfrm>
            <a:off x="533399" y="1394917"/>
            <a:ext cx="6096000" cy="15391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</a:pPr>
            <a:r>
              <a:rPr lang="en-US" sz="2800" dirty="0">
                <a:solidFill>
                  <a:srgbClr val="374151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b. 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ABFC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CF song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ABFC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66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D9078CA-8275-4B6E-B378-5B266DFAE9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29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:…..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 CHUNG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HÌNH BÌNH HÀNH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DAB368DB-1AB0-4BB9-B4FF-D1010E032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775" y="1908203"/>
            <a:ext cx="4174433" cy="304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5C24FED-6DEE-4CDA-8381-1E2C13BB3892}"/>
              </a:ext>
            </a:extLst>
          </p:cNvPr>
          <p:cNvSpPr/>
          <p:nvPr/>
        </p:nvSpPr>
        <p:spPr>
          <a:xfrm>
            <a:off x="662609" y="1294484"/>
            <a:ext cx="7527234" cy="5384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</a:pPr>
            <a:r>
              <a:rPr lang="vi-VN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AEFD: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</a:pP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AF,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G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</a:pP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ABFC:</a:t>
            </a:r>
            <a:b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AF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BC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solidFill>
                  <a:srgbClr val="37415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đó, các trung điểm của các đoạn thẳng AF, DE và BC trùng nhau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7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24BBEBF-9C4A-4484-87D7-127A81119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96" y="25866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3912137E-50AD-4363-AE8C-FF2F423A70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355446"/>
              </p:ext>
            </p:extLst>
          </p:nvPr>
        </p:nvGraphicFramePr>
        <p:xfrm>
          <a:off x="684143" y="1486729"/>
          <a:ext cx="10823713" cy="4196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Bitmap Image" r:id="rId3" imgW="3209524" imgH="1247619" progId="Paint.Picture">
                  <p:embed/>
                </p:oleObj>
              </mc:Choice>
              <mc:Fallback>
                <p:oleObj name="Bitmap Image" r:id="rId3" imgW="3209524" imgH="1247619" progId="Paint.Picture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143" y="1486729"/>
                        <a:ext cx="10823713" cy="41962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EECEFC18-E9CA-4379-871F-6E55509740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29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:…..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 CHUNG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HÌNH BÌNH HÀNH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09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75F12A3-C625-4A03-834F-2A5D4B2829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597760"/>
              </p:ext>
            </p:extLst>
          </p:nvPr>
        </p:nvGraphicFramePr>
        <p:xfrm>
          <a:off x="8123583" y="1674122"/>
          <a:ext cx="3963602" cy="2778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Bitmap Image" r:id="rId3" imgW="4095238" imgH="2247619" progId="Paint.Picture">
                  <p:embed/>
                </p:oleObj>
              </mc:Choice>
              <mc:Fallback>
                <p:oleObj name="Bitmap Image" r:id="rId3" imgW="4095238" imgH="2247619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3583" y="1674122"/>
                        <a:ext cx="3963602" cy="27786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D720428C-3387-474A-B42C-14CEB4C96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667" y="2456001"/>
            <a:ext cx="756350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S,T,U.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T’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STUV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 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TV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T’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T’V=TV.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STUT’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vi-V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CD766B2-8885-49A1-9C17-6C8EC5D3CB9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29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:…..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 CHUNG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HÌNH BÌNH HÀNH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C3AE7E-3E1A-4ED5-BB57-68569895F592}"/>
              </a:ext>
            </a:extLst>
          </p:cNvPr>
          <p:cNvSpPr/>
          <p:nvPr/>
        </p:nvSpPr>
        <p:spPr>
          <a:xfrm>
            <a:off x="286667" y="5416423"/>
            <a:ext cx="881452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ST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UT. </a:t>
            </a:r>
          </a:p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AE5AF9-A600-44A0-BF8D-723B887635DF}"/>
              </a:ext>
            </a:extLst>
          </p:cNvPr>
          <p:cNvSpPr txBox="1"/>
          <p:nvPr/>
        </p:nvSpPr>
        <p:spPr>
          <a:xfrm>
            <a:off x="3551582" y="1880847"/>
            <a:ext cx="16033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/>
              <a:t>: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24526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139E6-EDAD-4A6D-8A2B-49D843ABF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6599"/>
            <a:ext cx="10515600" cy="1762401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đám đất hình bình hành có một cạnh 6m chiều cao ứng với cạnh ấy là 4m . tính diện tích đám đất nếu muốn dùng gạch hình vuông có cạnh 20cm để lót đám đất đó thì phải mua bao nhiêu viên gạch, ( cho biết mạch vữa không đáng kể)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421E6AF-7764-4B7B-9F5E-0D83EDE09C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29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:…..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 CHUNG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HÌNH BÌNH HÀNH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BD88B5-F7F7-47B3-BC86-343195EC3DE8}"/>
              </a:ext>
            </a:extLst>
          </p:cNvPr>
          <p:cNvSpPr txBox="1"/>
          <p:nvPr/>
        </p:nvSpPr>
        <p:spPr>
          <a:xfrm>
            <a:off x="5294338" y="3253838"/>
            <a:ext cx="16033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/>
              <a:t>:</a:t>
            </a:r>
            <a:endParaRPr lang="vi-VN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77570F5-D757-44D4-8BCB-10A86EEA2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304010"/>
              </p:ext>
            </p:extLst>
          </p:nvPr>
        </p:nvGraphicFramePr>
        <p:xfrm>
          <a:off x="1378226" y="4150850"/>
          <a:ext cx="9173816" cy="255000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173816">
                  <a:extLst>
                    <a:ext uri="{9D8B030D-6E8A-4147-A177-3AD203B41FA5}">
                      <a16:colId xmlns:a16="http://schemas.microsoft.com/office/drawing/2014/main" val="2825426784"/>
                    </a:ext>
                  </a:extLst>
                </a:gridCol>
              </a:tblGrid>
              <a:tr h="2550003">
                <a:tc>
                  <a:txBody>
                    <a:bodyPr/>
                    <a:lstStyle/>
                    <a:p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 tích đám đất là: 6m x 4m = 24m². Diện tích mỗi viên gạch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20cm x 20cm = 400cm² = 0.04m²</a:t>
                      </a:r>
                      <a:b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vi-VN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 viên gạch cần thiết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lót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đám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đất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lang="vi-VN" sz="2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24m² / 0.04m² = 600 viên gạch.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endParaRPr lang="vi-VN" sz="2800" dirty="0">
                        <a:effectLst/>
                        <a:latin typeface="+mj-lt"/>
                      </a:endParaRPr>
                    </a:p>
                  </a:txBody>
                  <a:tcPr marL="58932" marR="58932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236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55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C2765-1B02-46A0-8628-AAA4A53E0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54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72C242F-4CB7-4717-BECF-A0671D1D1C37}"/>
              </a:ext>
            </a:extLst>
          </p:cNvPr>
          <p:cNvSpPr txBox="1">
            <a:spLocks/>
          </p:cNvSpPr>
          <p:nvPr/>
        </p:nvSpPr>
        <p:spPr>
          <a:xfrm>
            <a:off x="1033669" y="132523"/>
            <a:ext cx="9925878" cy="10137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/>
              <a:t>Tiết</a:t>
            </a:r>
            <a:r>
              <a:rPr lang="en-US" sz="3200" dirty="0"/>
              <a:t>:…..</a:t>
            </a:r>
            <a:r>
              <a:rPr lang="en-US" sz="3200" b="1" dirty="0"/>
              <a:t> LUYỆN TẬP CHUNG </a:t>
            </a:r>
            <a:br>
              <a:rPr lang="en-US" sz="3200" b="1" dirty="0"/>
            </a:br>
            <a:r>
              <a:rPr lang="en-US" sz="3200" b="1" dirty="0"/>
              <a:t>VỀ HÌNH BÌNH HÀNH</a:t>
            </a:r>
            <a:endParaRPr lang="vi-VN" sz="3200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6EC8665-E101-4596-B0EE-CD5AB1A0A9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242121"/>
              </p:ext>
            </p:extLst>
          </p:nvPr>
        </p:nvGraphicFramePr>
        <p:xfrm>
          <a:off x="0" y="1146313"/>
          <a:ext cx="12191999" cy="566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Bitmap Image" r:id="rId3" imgW="3390476" imgH="2638095" progId="Paint.Picture">
                  <p:embed/>
                </p:oleObj>
              </mc:Choice>
              <mc:Fallback>
                <p:oleObj name="Bitmap Image" r:id="rId3" imgW="3390476" imgH="2638095" progId="Paint.Picture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A5447670-63CB-49FC-A483-DB6E896B31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46313"/>
                        <a:ext cx="12191999" cy="5663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751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3AA70-5876-4187-BB68-613AF0A97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012773"/>
            <a:ext cx="12085982" cy="1845227"/>
          </a:xfrm>
        </p:spPr>
        <p:txBody>
          <a:bodyPr/>
          <a:lstStyle/>
          <a:p>
            <a:r>
              <a:rPr lang="en-US" dirty="0" err="1"/>
              <a:t>Tứ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ABCD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tứ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góc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.</a:t>
            </a:r>
            <a:endParaRPr lang="vi-VN" dirty="0"/>
          </a:p>
          <a:p>
            <a:r>
              <a:rPr lang="en-US" dirty="0" err="1"/>
              <a:t>Tứ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ABCD ở </a:t>
            </a:r>
            <a:r>
              <a:rPr lang="en-US" dirty="0" err="1"/>
              <a:t>hình</a:t>
            </a:r>
            <a:r>
              <a:rPr lang="en-US" dirty="0"/>
              <a:t> c)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tứ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cạnh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song </a:t>
            </a:r>
            <a:r>
              <a:rPr lang="en-US" dirty="0" err="1"/>
              <a:t>song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…</a:t>
            </a:r>
            <a:endParaRPr lang="vi-V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E71D63E-9168-4662-BA84-A07D0D955E51}"/>
              </a:ext>
            </a:extLst>
          </p:cNvPr>
          <p:cNvSpPr txBox="1">
            <a:spLocks/>
          </p:cNvSpPr>
          <p:nvPr/>
        </p:nvSpPr>
        <p:spPr>
          <a:xfrm>
            <a:off x="1033669" y="132523"/>
            <a:ext cx="9925878" cy="10137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/>
              <a:t>Tiết</a:t>
            </a:r>
            <a:r>
              <a:rPr lang="en-US" sz="3200" dirty="0"/>
              <a:t>:…..</a:t>
            </a:r>
            <a:r>
              <a:rPr lang="en-US" sz="3200" b="1" dirty="0"/>
              <a:t> LUYỆN TẬP CHUNG </a:t>
            </a:r>
            <a:br>
              <a:rPr lang="en-US" sz="3200" b="1" dirty="0"/>
            </a:br>
            <a:r>
              <a:rPr lang="en-US" sz="3200" b="1" dirty="0"/>
              <a:t>VỀ HÌNH BÌNH HÀNH</a:t>
            </a:r>
            <a:endParaRPr lang="vi-VN" sz="3200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39FF793-4037-4155-928C-864D4D2943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475745"/>
              </p:ext>
            </p:extLst>
          </p:nvPr>
        </p:nvGraphicFramePr>
        <p:xfrm>
          <a:off x="0" y="1146313"/>
          <a:ext cx="8269356" cy="3841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Bitmap Image" r:id="rId3" imgW="3390476" imgH="2638095" progId="Paint.Picture">
                  <p:embed/>
                </p:oleObj>
              </mc:Choice>
              <mc:Fallback>
                <p:oleObj name="Bitmap Image" r:id="rId3" imgW="3390476" imgH="2638095" progId="Paint.Picture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6EC8665-E101-4596-B0EE-CD5AB1A0A9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46313"/>
                        <a:ext cx="8269356" cy="3841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95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A1818B-36F8-44A3-B1A2-DF0CF79B7D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8931" y="1467816"/>
                <a:ext cx="10515600" cy="265361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3.20</a:t>
                </a:r>
                <a:endParaRPr lang="vi-V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hành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ABCD.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lấy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thuộc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thuộc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CD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AM=CN.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Chứng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minh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rằng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endParaRPr lang="vi-V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AN=CM, </a:t>
                </a:r>
                <a:endParaRPr lang="vi-V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𝐴𝑀𝐶</m:t>
                        </m:r>
                      </m:e>
                    </m:acc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𝐴𝑁𝐶</m:t>
                        </m:r>
                      </m:e>
                    </m:acc>
                  </m:oMath>
                </a14:m>
                <a:endParaRPr lang="vi-V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vi-V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A1818B-36F8-44A3-B1A2-DF0CF79B7D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8931" y="1467816"/>
                <a:ext cx="10515600" cy="2653610"/>
              </a:xfrm>
              <a:blipFill>
                <a:blip r:embed="rId2"/>
                <a:stretch>
                  <a:fillRect l="-1217" t="-4138" r="-98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C6BD5C46-AC2D-4039-84D2-7949552052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/>
              <a:t>Tiết</a:t>
            </a:r>
            <a:r>
              <a:rPr lang="en-US" sz="3200" dirty="0"/>
              <a:t>:…..</a:t>
            </a:r>
            <a:r>
              <a:rPr lang="en-US" sz="3200" b="1" dirty="0"/>
              <a:t> LUYỆN TẬP CHUNG </a:t>
            </a:r>
            <a:br>
              <a:rPr lang="en-US" sz="3200" b="1" dirty="0"/>
            </a:br>
            <a:r>
              <a:rPr lang="en-US" sz="3200" b="1" dirty="0"/>
              <a:t>VỀ HÌNH BÌNH HÀNH</a:t>
            </a:r>
            <a:endParaRPr lang="vi-VN" sz="3200" dirty="0"/>
          </a:p>
        </p:txBody>
      </p:sp>
      <p:pic>
        <p:nvPicPr>
          <p:cNvPr id="4097" name="Picture 2">
            <a:extLst>
              <a:ext uri="{FF2B5EF4-FFF2-40B4-BE49-F238E27FC236}">
                <a16:creationId xmlns:a16="http://schemas.microsoft.com/office/drawing/2014/main" id="{C86032E2-9CA9-4319-A854-16FC70824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010" y="3582713"/>
            <a:ext cx="2676525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C570BE7-850A-4E71-B6A8-5262EF02D763}"/>
              </a:ext>
            </a:extLst>
          </p:cNvPr>
          <p:cNvCxnSpPr>
            <a:cxnSpLocks/>
          </p:cNvCxnSpPr>
          <p:nvPr/>
        </p:nvCxnSpPr>
        <p:spPr>
          <a:xfrm flipV="1">
            <a:off x="887897" y="4655484"/>
            <a:ext cx="7871790" cy="75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53FA30F-31BD-4B8D-B868-894129956920}"/>
              </a:ext>
            </a:extLst>
          </p:cNvPr>
          <p:cNvCxnSpPr>
            <a:cxnSpLocks/>
          </p:cNvCxnSpPr>
          <p:nvPr/>
        </p:nvCxnSpPr>
        <p:spPr>
          <a:xfrm flipH="1">
            <a:off x="1348186" y="4064295"/>
            <a:ext cx="38473" cy="1818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2C52FDD-038A-48B6-A211-E7C686A5EA41}"/>
              </a:ext>
            </a:extLst>
          </p:cNvPr>
          <p:cNvSpPr txBox="1"/>
          <p:nvPr/>
        </p:nvSpPr>
        <p:spPr>
          <a:xfrm>
            <a:off x="733372" y="4159479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/>
              <a:t>GT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5F315C-39E5-4EC7-9A72-A2EB082B63EF}"/>
              </a:ext>
            </a:extLst>
          </p:cNvPr>
          <p:cNvSpPr txBox="1"/>
          <p:nvPr/>
        </p:nvSpPr>
        <p:spPr>
          <a:xfrm>
            <a:off x="733372" y="5165762"/>
            <a:ext cx="623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/>
              <a:t>KL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AC294F-3211-4CA7-86D6-46010A53A5D2}"/>
                  </a:ext>
                </a:extLst>
              </p:cNvPr>
              <p:cNvSpPr txBox="1"/>
              <p:nvPr/>
            </p:nvSpPr>
            <p:spPr>
              <a:xfrm>
                <a:off x="1382715" y="4132264"/>
                <a:ext cx="773647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hành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ABCD, M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𝐴𝐵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𝐶𝐷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AM</m:t>
                    </m:r>
                    <m:r>
                      <m:rPr>
                        <m:nor/>
                      </m:rPr>
                      <a:rPr lang="en-US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CN</m:t>
                    </m:r>
                  </m:oMath>
                </a14:m>
                <a:endParaRPr lang="vi-VN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BAC294F-3211-4CA7-86D6-46010A53A5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2715" y="4132264"/>
                <a:ext cx="7736477" cy="523220"/>
              </a:xfrm>
              <a:prstGeom prst="rect">
                <a:avLst/>
              </a:prstGeom>
              <a:blipFill>
                <a:blip r:embed="rId4"/>
                <a:stretch>
                  <a:fillRect l="-1655" t="-12791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045B8DC-2C45-445D-BD5F-DF1A48702405}"/>
                  </a:ext>
                </a:extLst>
              </p:cNvPr>
              <p:cNvSpPr txBox="1"/>
              <p:nvPr/>
            </p:nvSpPr>
            <p:spPr>
              <a:xfrm>
                <a:off x="1454531" y="4973363"/>
                <a:ext cx="2530949" cy="1399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AN=CM </a:t>
                </a:r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𝐴𝑀𝐶</m:t>
                        </m:r>
                      </m:e>
                    </m:acc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𝐴𝑁𝐶</m:t>
                        </m:r>
                      </m:e>
                    </m:acc>
                  </m:oMath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vi-VN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045B8DC-2C45-445D-BD5F-DF1A487024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531" y="4973363"/>
                <a:ext cx="2530949" cy="1399357"/>
              </a:xfrm>
              <a:prstGeom prst="rect">
                <a:avLst/>
              </a:prstGeom>
              <a:blipFill>
                <a:blip r:embed="rId5"/>
                <a:stretch>
                  <a:fillRect l="-5060" t="-480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349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40318F03-9C66-48FF-8135-421434737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070" y="22907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3A3F741-BED7-4FC0-A9B8-18679AFE0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124" y="1663011"/>
            <a:ext cx="8796688" cy="224676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Chứng minh AN = CM: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có: AM = CN (điều kiện của bài toán) 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 = CD (hai cạnh đối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Do đó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có: 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= AB – AM, CM = CD - CN Vì AB = CD và AM = CN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kumimoji="0" lang="en-US" altLang="vi-VN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altLang="vi-VN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có thể kết luận rằng AN = CM.</a:t>
            </a:r>
            <a:endParaRPr kumimoji="0" lang="vi-VN" altLang="vi-VN" sz="28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252A2A62-FE75-4198-AF50-0F1655D24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6812" y="1395746"/>
            <a:ext cx="2676525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B161FE64-9033-4C68-8958-C8361403647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/>
              <a:t>Tiết</a:t>
            </a:r>
            <a:r>
              <a:rPr lang="en-US" sz="3200" dirty="0"/>
              <a:t>:…..</a:t>
            </a:r>
            <a:r>
              <a:rPr lang="en-US" sz="3200" b="1" dirty="0"/>
              <a:t> LUYỆN TẬP CHUNG </a:t>
            </a:r>
            <a:br>
              <a:rPr lang="en-US" sz="3200" b="1" dirty="0"/>
            </a:br>
            <a:r>
              <a:rPr lang="en-US" sz="3200" b="1" dirty="0"/>
              <a:t>VỀ HÌNH BÌNH HÀNH</a:t>
            </a:r>
            <a:endParaRPr lang="vi-VN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1DB7841-97E1-442B-B9CC-6A97B0662F02}"/>
                  </a:ext>
                </a:extLst>
              </p:cNvPr>
              <p:cNvSpPr/>
              <p:nvPr/>
            </p:nvSpPr>
            <p:spPr>
              <a:xfrm>
                <a:off x="240124" y="3909780"/>
                <a:ext cx="10414624" cy="17431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500"/>
                  </a:spcBef>
                  <a:spcAft>
                    <a:spcPts val="1500"/>
                  </a:spcAft>
                </a:pPr>
                <a:r>
                  <a:rPr lang="vi-VN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b) Ta biết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tứ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giác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AMCN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hai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cạnh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đối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song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song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bằng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nhau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đó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là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AM=CN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AM//CN</a:t>
                </a:r>
                <a:r>
                  <a:rPr lang="vi-VN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Do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đó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tứ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giác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AMCN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là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hình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bình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hành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vi-VN" sz="28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2800" dirty="0" err="1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suy</a:t>
                </a:r>
                <a:r>
                  <a:rPr lang="en-US" sz="2800" dirty="0">
                    <a:solidFill>
                      <a:srgbClr val="37415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ra: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800" i="1">
                            <a:solidFill>
                              <a:srgbClr val="34354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34354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𝐴𝑀𝐶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srgbClr val="34354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800" i="1">
                            <a:solidFill>
                              <a:srgbClr val="34354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solidFill>
                              <a:srgbClr val="34354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𝐴𝑁𝐶</m:t>
                        </m:r>
                      </m:e>
                    </m:acc>
                  </m:oMath>
                </a14:m>
                <a:endParaRPr lang="vi-VN" sz="28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1DB7841-97E1-442B-B9CC-6A97B0662F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124" y="3909780"/>
                <a:ext cx="10414624" cy="1743106"/>
              </a:xfrm>
              <a:prstGeom prst="rect">
                <a:avLst/>
              </a:prstGeom>
              <a:blipFill>
                <a:blip r:embed="rId3"/>
                <a:stretch>
                  <a:fillRect l="-1170" t="-2098" r="-585" b="-909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98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824381-5906-481B-84C9-23D786BA7078}"/>
              </a:ext>
            </a:extLst>
          </p:cNvPr>
          <p:cNvSpPr/>
          <p:nvPr/>
        </p:nvSpPr>
        <p:spPr>
          <a:xfrm>
            <a:off x="447262" y="1409700"/>
            <a:ext cx="10906538" cy="3025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3.21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tứ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ABCD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B1: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AB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song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song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AB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B2: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B3: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CD=AB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A, D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nằm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phía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BC.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Tứ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ABCD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F1F394F-E345-4485-9481-87837B0272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:…..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 CHUNG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HÌNH BÌNH HÀNH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1AD3346-1871-44EE-B9FB-C57CBA87E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6A0BF4C-1EB7-4680-BEFA-A520887298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7997757"/>
              </p:ext>
            </p:extLst>
          </p:nvPr>
        </p:nvGraphicFramePr>
        <p:xfrm>
          <a:off x="8004313" y="4743450"/>
          <a:ext cx="292417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Bitmap Image" r:id="rId3" imgW="3704762" imgH="1781424" progId="Paint.Picture">
                  <p:embed/>
                </p:oleObj>
              </mc:Choice>
              <mc:Fallback>
                <p:oleObj name="Bitmap Image" r:id="rId3" imgW="3704762" imgH="1781424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4313" y="4743450"/>
                        <a:ext cx="2924175" cy="140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2634241-2068-4E67-A35C-CF67D69E3693}"/>
              </a:ext>
            </a:extLst>
          </p:cNvPr>
          <p:cNvSpPr txBox="1"/>
          <p:nvPr/>
        </p:nvSpPr>
        <p:spPr>
          <a:xfrm>
            <a:off x="4492676" y="4995108"/>
            <a:ext cx="16033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/>
              <a:t>: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50167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DD06CF-A8C5-4D62-8F4A-5EF7FCD9AEC2}"/>
              </a:ext>
            </a:extLst>
          </p:cNvPr>
          <p:cNvSpPr/>
          <p:nvPr/>
        </p:nvSpPr>
        <p:spPr>
          <a:xfrm>
            <a:off x="838200" y="1870104"/>
            <a:ext cx="10730948" cy="2312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Tứ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ABCD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endParaRPr lang="vi-VN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a//AB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C,D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AB//CD,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CD=AB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tứ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ABCD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tứ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song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 </a:t>
            </a:r>
            <a:endParaRPr lang="vi-VN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B70C2E5-9380-4FA1-A5C8-94BB820098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:…..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 CHUNG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HÌNH BÌNH HÀNH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A76C213-F9D4-4C40-9ACB-40F23B8436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450468"/>
              </p:ext>
            </p:extLst>
          </p:nvPr>
        </p:nvGraphicFramePr>
        <p:xfrm>
          <a:off x="8004313" y="4743450"/>
          <a:ext cx="292417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Bitmap Image" r:id="rId3" imgW="3704762" imgH="1781424" progId="Paint.Picture">
                  <p:embed/>
                </p:oleObj>
              </mc:Choice>
              <mc:Fallback>
                <p:oleObj name="Bitmap Image" r:id="rId3" imgW="3704762" imgH="1781424" progId="Paint.Picture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6A0BF4C-1EB7-4680-BEFA-A520887298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4313" y="4743450"/>
                        <a:ext cx="2924175" cy="1409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521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7F57185-D2A9-440A-B12C-4B97BE2003A5}"/>
              </a:ext>
            </a:extLst>
          </p:cNvPr>
          <p:cNvSpPr/>
          <p:nvPr/>
        </p:nvSpPr>
        <p:spPr>
          <a:xfrm>
            <a:off x="838200" y="1208812"/>
            <a:ext cx="9409043" cy="2034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3.22: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ABCD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AB=3cm, AD=5cm 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tia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cắt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CD hay CB? 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5B16EDB-F1BE-4B61-BC81-FDEAA2B2D7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:…..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 CHUNG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HÌNH BÌNH HÀNH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F79AB4A-CFE0-4919-8881-4032E5AA22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855405"/>
              </p:ext>
            </p:extLst>
          </p:nvPr>
        </p:nvGraphicFramePr>
        <p:xfrm>
          <a:off x="8749665" y="293312"/>
          <a:ext cx="3442335" cy="2891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Bitmap Image" r:id="rId3" imgW="2142857" imgH="1800476" progId="Paint.Picture">
                  <p:embed/>
                </p:oleObj>
              </mc:Choice>
              <mc:Fallback>
                <p:oleObj name="Bitmap Image" r:id="rId3" imgW="2142857" imgH="1800476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9665" y="293312"/>
                        <a:ext cx="3442335" cy="28915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3">
                <a:extLst>
                  <a:ext uri="{FF2B5EF4-FFF2-40B4-BE49-F238E27FC236}">
                    <a16:creationId xmlns:a16="http://schemas.microsoft.com/office/drawing/2014/main" id="{9DA71C21-1EA6-40DE-A5A1-5AD245B9B2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3924" y="3304207"/>
                <a:ext cx="9838302" cy="356815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a) Tia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cắt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BC.</a:t>
                </a:r>
                <a:endPara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/>
                </a:pP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giao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BC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tia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A.</a:t>
                </a:r>
                <a:endPara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/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AM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tia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altLang="vi-VN" sz="28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34354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vi-VN" sz="2800" i="1" dirty="0">
                            <a:solidFill>
                              <a:srgbClr val="34354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𝐷𝐴𝑀</m:t>
                        </m:r>
                      </m:e>
                    </m:acc>
                  </m:oMath>
                </a14:m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altLang="vi-VN" sz="28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34354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vi-VN" sz="2800" i="1" dirty="0">
                            <a:solidFill>
                              <a:srgbClr val="34354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𝐵𝐴𝑀</m:t>
                        </m:r>
                      </m:e>
                    </m:acc>
                  </m:oMath>
                </a14:m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mặt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khác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AD song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MB (do M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thuộc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BC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AD//BC)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altLang="vi-VN" sz="2800" dirty="0">
                    <a:solidFill>
                      <a:srgbClr val="34354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vi-VN" sz="2800" i="1" dirty="0">
                            <a:solidFill>
                              <a:srgbClr val="34354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vi-VN" sz="2800" i="1" dirty="0">
                            <a:solidFill>
                              <a:srgbClr val="34354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𝐷𝐴𝑀</m:t>
                        </m:r>
                      </m:e>
                    </m:acc>
                  </m:oMath>
                </a14:m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vi-VN" sz="2800" i="1" dirty="0">
                            <a:solidFill>
                              <a:srgbClr val="34354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vi-VN" sz="2800" i="1" dirty="0">
                            <a:solidFill>
                              <a:srgbClr val="34354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𝐴𝑀</m:t>
                        </m:r>
                        <m:r>
                          <a:rPr lang="en-US" altLang="vi-VN" sz="2800" b="0" i="1" dirty="0" smtClean="0">
                            <a:solidFill>
                              <a:srgbClr val="34354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 le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 do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altLang="vi-VN" sz="28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34354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altLang="vi-VN" sz="28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34354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𝐵𝐴𝑀</m:t>
                        </m:r>
                      </m:e>
                    </m:acc>
                    <m:r>
                      <a:rPr kumimoji="0" lang="en-US" altLang="vi-VN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4354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US" altLang="vi-VN" sz="28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343541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altLang="vi-VN" sz="28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34354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𝐵𝑀𝐴</m:t>
                        </m:r>
                      </m:e>
                    </m:acc>
                  </m:oMath>
                </a14:m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ra tam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ABM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cân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tại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suy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ra BM=AB=3cm.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BC=AD=4cm (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đối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hành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BM=3cm (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chứng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minh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r>
                  <a:rPr kumimoji="0" lang="en-US" altLang="vi-VN" sz="2800" b="0" i="0" u="none" strike="noStrike" cap="none" normalizeH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just"/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 </a:t>
                </a:r>
                <a:r>
                  <a:rPr kumimoji="0" lang="en-US" altLang="vi-VN" sz="2800" b="0" i="0" u="none" strike="noStrike" cap="none" normalizeH="0" baseline="0" dirty="0" err="1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rgbClr val="34354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MC=BC-BM=4-3=1cm</a:t>
                </a:r>
                <a:endPara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3">
                <a:extLst>
                  <a:ext uri="{FF2B5EF4-FFF2-40B4-BE49-F238E27FC236}">
                    <a16:creationId xmlns:a16="http://schemas.microsoft.com/office/drawing/2014/main" id="{9DA71C21-1EA6-40DE-A5A1-5AD245B9B2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924" y="3304207"/>
                <a:ext cx="9838302" cy="3568156"/>
              </a:xfrm>
              <a:prstGeom prst="rect">
                <a:avLst/>
              </a:prstGeom>
              <a:blipFill>
                <a:blip r:embed="rId5"/>
                <a:stretch>
                  <a:fillRect l="-1239" t="-1538" r="-1301" b="-4615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763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CE6F073-D6EF-4438-A94A-D48E71FA5083}"/>
              </a:ext>
            </a:extLst>
          </p:cNvPr>
          <p:cNvSpPr/>
          <p:nvPr/>
        </p:nvSpPr>
        <p:spPr>
          <a:xfrm>
            <a:off x="838200" y="1472483"/>
            <a:ext cx="10986052" cy="3025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3.23: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ABCD.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AE,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DF.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AEFD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ABFC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AF, DE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BC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34354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596BC0-6ECB-4BD3-B06E-5C1F078160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:…..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 CHUNG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VỀ HÌNH BÌNH HÀNH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98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1308</Words>
  <PresentationFormat>Widescreen</PresentationFormat>
  <Paragraphs>90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Segoe UI</vt:lpstr>
      <vt:lpstr>Times New Roman</vt:lpstr>
      <vt:lpstr>Office Theme</vt:lpstr>
      <vt:lpstr>Bitmap Image</vt:lpstr>
      <vt:lpstr>Tiết:….. LUYỆN TẬP CHUNG  VỀ HÌNH BÌNH HÀNH</vt:lpstr>
      <vt:lpstr>PowerPoint Presentation</vt:lpstr>
      <vt:lpstr>PowerPoint Presentation</vt:lpstr>
      <vt:lpstr>Tiết:….. LUYỆN TẬP CHUNG  VỀ HÌNH BÌNH HÀNH</vt:lpstr>
      <vt:lpstr>Tiết:….. LUYỆN TẬP CHUNG  VỀ HÌNH BÌNH HÀNH</vt:lpstr>
      <vt:lpstr>Tiết:….. LUYỆN TẬP CHUNG  VỀ HÌNH BÌNH HÀNH</vt:lpstr>
      <vt:lpstr>Tiết:….. LUYỆN TẬP CHUNG  VỀ HÌNH BÌNH HÀNH</vt:lpstr>
      <vt:lpstr>Tiết:….. LUYỆN TẬP CHUNG  VỀ HÌNH BÌNH HÀNH</vt:lpstr>
      <vt:lpstr>Tiết:….. LUYỆN TẬP CHUNG  VỀ HÌNH BÌNH HÀNH</vt:lpstr>
      <vt:lpstr>Tiết:….. LUYỆN TẬP CHUNG  VỀ HÌNH BÌNH HÀNH</vt:lpstr>
      <vt:lpstr>Tiết:….. LUYỆN TẬP CHUNG  VỀ HÌNH BÌNH HÀNH</vt:lpstr>
      <vt:lpstr>Tiết:….. LUYỆN TẬP CHUNG  VỀ HÌNH BÌNH HÀNH</vt:lpstr>
      <vt:lpstr>Tiết:….. LUYỆN TẬP CHUNG  VỀ HÌNH BÌNH HÀNH</vt:lpstr>
      <vt:lpstr>Tiết:….. LUYỆN TẬP CHUNG  VỀ HÌNH BÌNH HÀNH</vt:lpstr>
      <vt:lpstr>Tiết:….. LUYỆN TẬP CHUNG  VỀ HÌNH BÌNH HÀNH</vt:lpstr>
      <vt:lpstr>Tiết:….. LUYỆN TẬP CHUNG  VỀ HÌNH BÌNH HÀNH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2023-06-08T13:24:37Z</dcterms:created>
  <dcterms:modified xsi:type="dcterms:W3CDTF">2023-06-20T08:07:51Z</dcterms:modified>
</cp:coreProperties>
</file>