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00" r:id="rId2"/>
    <p:sldId id="385" r:id="rId3"/>
    <p:sldId id="302" r:id="rId4"/>
    <p:sldId id="292" r:id="rId5"/>
    <p:sldId id="397" r:id="rId6"/>
    <p:sldId id="396" r:id="rId7"/>
    <p:sldId id="334" r:id="rId8"/>
    <p:sldId id="280" r:id="rId9"/>
    <p:sldId id="260" r:id="rId10"/>
    <p:sldId id="383" r:id="rId11"/>
    <p:sldId id="409" r:id="rId12"/>
    <p:sldId id="410" r:id="rId13"/>
    <p:sldId id="406" r:id="rId14"/>
    <p:sldId id="290" r:id="rId15"/>
    <p:sldId id="344" r:id="rId16"/>
    <p:sldId id="293" r:id="rId17"/>
    <p:sldId id="361" r:id="rId18"/>
    <p:sldId id="391" r:id="rId19"/>
    <p:sldId id="413" r:id="rId20"/>
    <p:sldId id="414" r:id="rId21"/>
    <p:sldId id="415" r:id="rId22"/>
    <p:sldId id="416" r:id="rId23"/>
    <p:sldId id="417" r:id="rId24"/>
    <p:sldId id="368" r:id="rId25"/>
    <p:sldId id="418" r:id="rId26"/>
    <p:sldId id="395" r:id="rId27"/>
    <p:sldId id="419" r:id="rId28"/>
    <p:sldId id="421" r:id="rId29"/>
    <p:sldId id="412" r:id="rId30"/>
    <p:sldId id="369" r:id="rId31"/>
    <p:sldId id="315" r:id="rId32"/>
    <p:sldId id="400" r:id="rId33"/>
    <p:sldId id="331" r:id="rId34"/>
    <p:sldId id="295" r:id="rId35"/>
    <p:sldId id="329" r:id="rId36"/>
    <p:sldId id="343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8" autoAdjust="0"/>
    <p:restoredTop sz="94657"/>
  </p:normalViewPr>
  <p:slideViewPr>
    <p:cSldViewPr snapToGrid="0">
      <p:cViewPr varScale="1">
        <p:scale>
          <a:sx n="60" d="100"/>
          <a:sy n="60" d="100"/>
        </p:scale>
        <p:origin x="94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3A8F48-68D5-98E5-21A5-9F85106250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C3295-1370-8F7F-F55E-B5B2A9A625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19B8C-2A78-4F2D-901A-06847F34A1EA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A179E-4AE5-4D85-65D3-92F997A9CB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178CD-3970-DD7F-B46A-FE8FD56F68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D0704-9D8D-410E-B3EC-90A226C5C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0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D9E24-36D6-4386-A3EE-40B3FD9110F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D9E24-36D6-4386-A3EE-40B3FD9110F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1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595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92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5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345327" y="12700"/>
            <a:ext cx="185922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5c - Vocabulary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  <p:sldLayoutId id="2147483655" r:id="rId5"/>
    <p:sldLayoutId id="2147483656" r:id="rId6"/>
    <p:sldLayoutId id="2147483657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4551490" y="2010083"/>
            <a:ext cx="747531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Travel &amp; Transportation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5c: Vocabulary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84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mbulance">
            <a:hlinkClick r:id="" action="ppaction://media"/>
            <a:extLst>
              <a:ext uri="{FF2B5EF4-FFF2-40B4-BE49-F238E27FC236}">
                <a16:creationId xmlns:a16="http://schemas.microsoft.com/office/drawing/2014/main" id="{E5FB3038-4874-DAD0-A015-964874CB3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0" y="518443"/>
            <a:ext cx="406400" cy="406400"/>
          </a:xfrm>
          <a:prstGeom prst="rect">
            <a:avLst/>
          </a:prstGeom>
        </p:spPr>
      </p:pic>
      <p:pic>
        <p:nvPicPr>
          <p:cNvPr id="11" name="cruiseship">
            <a:hlinkClick r:id="" action="ppaction://media"/>
            <a:extLst>
              <a:ext uri="{FF2B5EF4-FFF2-40B4-BE49-F238E27FC236}">
                <a16:creationId xmlns:a16="http://schemas.microsoft.com/office/drawing/2014/main" id="{E6635DE5-E048-EB06-8FF8-FD7B9E1C94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0" y="471941"/>
            <a:ext cx="406400" cy="406400"/>
          </a:xfrm>
          <a:prstGeom prst="rect">
            <a:avLst/>
          </a:prstGeom>
        </p:spPr>
      </p:pic>
      <p:pic>
        <p:nvPicPr>
          <p:cNvPr id="12" name="expresstrain">
            <a:hlinkClick r:id="" action="ppaction://media"/>
            <a:extLst>
              <a:ext uri="{FF2B5EF4-FFF2-40B4-BE49-F238E27FC236}">
                <a16:creationId xmlns:a16="http://schemas.microsoft.com/office/drawing/2014/main" id="{9967B259-09DA-5715-B1A2-98D828CCF1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0" y="449939"/>
            <a:ext cx="406400" cy="406400"/>
          </a:xfrm>
          <a:prstGeom prst="rect">
            <a:avLst/>
          </a:prstGeom>
        </p:spPr>
      </p:pic>
      <p:pic>
        <p:nvPicPr>
          <p:cNvPr id="13" name="fireengine">
            <a:hlinkClick r:id="" action="ppaction://media"/>
            <a:extLst>
              <a:ext uri="{FF2B5EF4-FFF2-40B4-BE49-F238E27FC236}">
                <a16:creationId xmlns:a16="http://schemas.microsoft.com/office/drawing/2014/main" id="{F5DE4402-480A-2D49-2038-2EC22EDFF7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54049" y="471941"/>
            <a:ext cx="406400" cy="406400"/>
          </a:xfrm>
          <a:prstGeom prst="rect">
            <a:avLst/>
          </a:prstGeom>
        </p:spPr>
      </p:pic>
      <p:pic>
        <p:nvPicPr>
          <p:cNvPr id="15" name="tram">
            <a:hlinkClick r:id="" action="ppaction://media"/>
            <a:extLst>
              <a:ext uri="{FF2B5EF4-FFF2-40B4-BE49-F238E27FC236}">
                <a16:creationId xmlns:a16="http://schemas.microsoft.com/office/drawing/2014/main" id="{CFCCC0FE-B7A9-3AF4-5E42-076AFB5BCD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25025" y="493943"/>
            <a:ext cx="406400" cy="406400"/>
          </a:xfrm>
          <a:prstGeom prst="rect">
            <a:avLst/>
          </a:prstGeom>
        </p:spPr>
      </p:pic>
      <p:pic>
        <p:nvPicPr>
          <p:cNvPr id="16" name="truck">
            <a:hlinkClick r:id="" action="ppaction://media"/>
            <a:extLst>
              <a:ext uri="{FF2B5EF4-FFF2-40B4-BE49-F238E27FC236}">
                <a16:creationId xmlns:a16="http://schemas.microsoft.com/office/drawing/2014/main" id="{B8A46502-88D0-9BF8-2E34-9A88DDB584B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6000" y="449939"/>
            <a:ext cx="406400" cy="406400"/>
          </a:xfrm>
          <a:prstGeom prst="rect">
            <a:avLst/>
          </a:prstGeom>
        </p:spPr>
      </p:pic>
      <p:pic>
        <p:nvPicPr>
          <p:cNvPr id="19" name="undergroundtrain">
            <a:hlinkClick r:id="" action="ppaction://media"/>
            <a:extLst>
              <a:ext uri="{FF2B5EF4-FFF2-40B4-BE49-F238E27FC236}">
                <a16:creationId xmlns:a16="http://schemas.microsoft.com/office/drawing/2014/main" id="{FACF1544-6DEC-1930-96BE-23F14D49747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21405" y="505628"/>
            <a:ext cx="406400" cy="406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5588" y="402773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361498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389" y="422252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tram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træm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xe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điện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472387" y="116023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ambulance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æmbjələns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vi-VN" sz="3200" dirty="0">
                <a:latin typeface="Calibri" pitchFamily="34" charset="0"/>
              </a:rPr>
              <a:t>xe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cứu thương</a:t>
            </a:r>
            <a:endParaRPr lang="en-US" sz="3200" dirty="0"/>
          </a:p>
        </p:txBody>
      </p:sp>
      <p:sp>
        <p:nvSpPr>
          <p:cNvPr id="4" name="TextBox 13"/>
          <p:cNvSpPr txBox="1"/>
          <p:nvPr/>
        </p:nvSpPr>
        <p:spPr>
          <a:xfrm>
            <a:off x="472388" y="191146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cruise ship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/’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kruːz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ʃɪp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latin typeface="Calibri" pitchFamily="34" charset="0"/>
              </a:rPr>
              <a:t>du </a:t>
            </a:r>
            <a:r>
              <a:rPr lang="en-US" sz="3200" dirty="0" err="1">
                <a:latin typeface="Calibri" pitchFamily="34" charset="0"/>
              </a:rPr>
              <a:t>thuyền</a:t>
            </a:r>
            <a:endParaRPr lang="en-US" sz="3200" dirty="0"/>
          </a:p>
        </p:txBody>
      </p:sp>
      <p:sp>
        <p:nvSpPr>
          <p:cNvPr id="5" name="TextBox 13"/>
          <p:cNvSpPr txBox="1"/>
          <p:nvPr/>
        </p:nvSpPr>
        <p:spPr>
          <a:xfrm>
            <a:off x="472389" y="342163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fire engine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faɪər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endʒɪn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  <a:latin typeface="Calibri (body)"/>
              </a:rPr>
              <a:t>(n)</a:t>
            </a:r>
            <a:r>
              <a:rPr lang="en-US" sz="3200" dirty="0"/>
              <a:t> </a:t>
            </a:r>
            <a:r>
              <a:rPr lang="en-US" sz="3200" dirty="0" err="1">
                <a:latin typeface="Calibri" pitchFamily="34" charset="0"/>
              </a:rPr>
              <a:t>xe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cứu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hỏa</a:t>
            </a:r>
            <a:endParaRPr lang="en-US" sz="3200" dirty="0"/>
          </a:p>
        </p:txBody>
      </p:sp>
      <p:sp>
        <p:nvSpPr>
          <p:cNvPr id="6" name="TextBox 13"/>
          <p:cNvSpPr txBox="1"/>
          <p:nvPr/>
        </p:nvSpPr>
        <p:spPr>
          <a:xfrm>
            <a:off x="472389" y="2728806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express train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ɪkˈspres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treɪn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tàu siêu tốc</a:t>
            </a:r>
            <a:endParaRPr lang="en-US" sz="3200" dirty="0"/>
          </a:p>
        </p:txBody>
      </p:sp>
      <p:sp>
        <p:nvSpPr>
          <p:cNvPr id="7" name="TextBox 13"/>
          <p:cNvSpPr txBox="1"/>
          <p:nvPr/>
        </p:nvSpPr>
        <p:spPr>
          <a:xfrm>
            <a:off x="472390" y="4946536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truck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trʌk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vi-VN" sz="3200" dirty="0">
                <a:latin typeface="Calibri" pitchFamily="34" charset="0"/>
              </a:rPr>
              <a:t>xe tải lớn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71F782E-FAB3-4C36-4023-B738338CDAE0}"/>
              </a:ext>
            </a:extLst>
          </p:cNvPr>
          <p:cNvSpPr txBox="1"/>
          <p:nvPr/>
        </p:nvSpPr>
        <p:spPr>
          <a:xfrm>
            <a:off x="472390" y="5697766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" pitchFamily="34" charset="0"/>
              </a:rPr>
              <a:t>underground train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ʌndəˈɡraʊnd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‘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treɪn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(n. </a:t>
            </a:r>
            <a:r>
              <a:rPr lang="en-US" sz="3200" dirty="0" err="1">
                <a:solidFill>
                  <a:srgbClr val="0070C0"/>
                </a:solidFill>
                <a:latin typeface="Calibri" pitchFamily="34" charset="0"/>
              </a:rPr>
              <a:t>phr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)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tàu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điện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ngầm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7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C2AF2A-1CA8-E72E-F2BD-1CA45CDFF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43" y="185057"/>
            <a:ext cx="6076396" cy="624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3E5B4-E678-5225-2749-3A3CEEFEBF58}"/>
              </a:ext>
            </a:extLst>
          </p:cNvPr>
          <p:cNvSpPr txBox="1"/>
          <p:nvPr/>
        </p:nvSpPr>
        <p:spPr>
          <a:xfrm>
            <a:off x="123371" y="365125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WB page 44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30D1A-EF68-1A8A-8B0C-52445B2F61F1}"/>
              </a:ext>
            </a:extLst>
          </p:cNvPr>
          <p:cNvSpPr/>
          <p:nvPr/>
        </p:nvSpPr>
        <p:spPr>
          <a:xfrm>
            <a:off x="5440405" y="927076"/>
            <a:ext cx="309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3129D-3555-3A6D-7D64-D553345030D5}"/>
              </a:ext>
            </a:extLst>
          </p:cNvPr>
          <p:cNvSpPr/>
          <p:nvPr/>
        </p:nvSpPr>
        <p:spPr>
          <a:xfrm>
            <a:off x="6144162" y="921180"/>
            <a:ext cx="4844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A8577E-BC54-F00F-4F79-331832F74B5D}"/>
              </a:ext>
            </a:extLst>
          </p:cNvPr>
          <p:cNvSpPr/>
          <p:nvPr/>
        </p:nvSpPr>
        <p:spPr>
          <a:xfrm>
            <a:off x="5044846" y="1267470"/>
            <a:ext cx="309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1E6F3F-2CC0-4396-B60A-491E77B48322}"/>
              </a:ext>
            </a:extLst>
          </p:cNvPr>
          <p:cNvSpPr/>
          <p:nvPr/>
        </p:nvSpPr>
        <p:spPr>
          <a:xfrm>
            <a:off x="5007175" y="1616519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3025D4-E60F-7E1C-A81B-06E01F5EAC20}"/>
              </a:ext>
            </a:extLst>
          </p:cNvPr>
          <p:cNvSpPr/>
          <p:nvPr/>
        </p:nvSpPr>
        <p:spPr>
          <a:xfrm>
            <a:off x="5031220" y="1973252"/>
            <a:ext cx="3369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1B7F4A-63A0-E5FF-A5B6-D9490CCE6E39}"/>
              </a:ext>
            </a:extLst>
          </p:cNvPr>
          <p:cNvSpPr/>
          <p:nvPr/>
        </p:nvSpPr>
        <p:spPr>
          <a:xfrm>
            <a:off x="5025609" y="2322301"/>
            <a:ext cx="348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080D5B-F8ED-CA14-0D27-14EE22236C0D}"/>
              </a:ext>
            </a:extLst>
          </p:cNvPr>
          <p:cNvSpPr/>
          <p:nvPr/>
        </p:nvSpPr>
        <p:spPr>
          <a:xfrm>
            <a:off x="5801944" y="1973252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u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A7510B-D548-0B80-D725-967D48C128AD}"/>
              </a:ext>
            </a:extLst>
          </p:cNvPr>
          <p:cNvSpPr/>
          <p:nvPr/>
        </p:nvSpPr>
        <p:spPr>
          <a:xfrm>
            <a:off x="5862056" y="2322301"/>
            <a:ext cx="2648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E21944-B996-A5A0-1D68-0866105FA6F1}"/>
              </a:ext>
            </a:extLst>
          </p:cNvPr>
          <p:cNvSpPr/>
          <p:nvPr/>
        </p:nvSpPr>
        <p:spPr>
          <a:xfrm>
            <a:off x="5778257" y="1267470"/>
            <a:ext cx="4844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1A7C51-4217-C707-3DE5-020D52AD604A}"/>
              </a:ext>
            </a:extLst>
          </p:cNvPr>
          <p:cNvSpPr/>
          <p:nvPr/>
        </p:nvSpPr>
        <p:spPr>
          <a:xfrm>
            <a:off x="5827950" y="1616519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b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102D5A-79ED-CAE0-3E3D-BDE2CEA77EE6}"/>
              </a:ext>
            </a:extLst>
          </p:cNvPr>
          <p:cNvSpPr/>
          <p:nvPr/>
        </p:nvSpPr>
        <p:spPr>
          <a:xfrm>
            <a:off x="5809851" y="2679034"/>
            <a:ext cx="3561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a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87F4ED-8B53-0276-4B1D-35B3B318CACD}"/>
              </a:ext>
            </a:extLst>
          </p:cNvPr>
          <p:cNvSpPr/>
          <p:nvPr/>
        </p:nvSpPr>
        <p:spPr>
          <a:xfrm>
            <a:off x="5795424" y="3028083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679050-B625-33F8-2463-CB5BE42BA8B9}"/>
              </a:ext>
            </a:extLst>
          </p:cNvPr>
          <p:cNvSpPr/>
          <p:nvPr/>
        </p:nvSpPr>
        <p:spPr>
          <a:xfrm>
            <a:off x="5830608" y="3376582"/>
            <a:ext cx="3369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1C36AE-4961-01B4-3DD0-105D15E44FC9}"/>
              </a:ext>
            </a:extLst>
          </p:cNvPr>
          <p:cNvSpPr/>
          <p:nvPr/>
        </p:nvSpPr>
        <p:spPr>
          <a:xfrm>
            <a:off x="5817784" y="3725631"/>
            <a:ext cx="3626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BD3B653-7A2B-63DE-EB80-D1D40AC7A2DE}"/>
              </a:ext>
            </a:extLst>
          </p:cNvPr>
          <p:cNvSpPr/>
          <p:nvPr/>
        </p:nvSpPr>
        <p:spPr>
          <a:xfrm>
            <a:off x="6683677" y="3380709"/>
            <a:ext cx="2648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FCBFAED-3445-0ABD-E6B9-AA8D2912C0D5}"/>
              </a:ext>
            </a:extLst>
          </p:cNvPr>
          <p:cNvSpPr/>
          <p:nvPr/>
        </p:nvSpPr>
        <p:spPr>
          <a:xfrm>
            <a:off x="6683676" y="3762416"/>
            <a:ext cx="2648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i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66A1A8-74E0-225C-F408-BC297413B5D3}"/>
              </a:ext>
            </a:extLst>
          </p:cNvPr>
          <p:cNvSpPr/>
          <p:nvPr/>
        </p:nvSpPr>
        <p:spPr>
          <a:xfrm>
            <a:off x="6660791" y="3013090"/>
            <a:ext cx="3626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349908-1825-D633-3772-1A6283A00E89}"/>
              </a:ext>
            </a:extLst>
          </p:cNvPr>
          <p:cNvSpPr/>
          <p:nvPr/>
        </p:nvSpPr>
        <p:spPr>
          <a:xfrm>
            <a:off x="6641089" y="4064719"/>
            <a:ext cx="3369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518620-94AA-7A74-7F32-5C9AA23D6DC7}"/>
              </a:ext>
            </a:extLst>
          </p:cNvPr>
          <p:cNvSpPr/>
          <p:nvPr/>
        </p:nvSpPr>
        <p:spPr>
          <a:xfrm>
            <a:off x="6617044" y="4381110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o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7A42017-A18B-33CB-305C-50F0628535F5}"/>
              </a:ext>
            </a:extLst>
          </p:cNvPr>
          <p:cNvSpPr/>
          <p:nvPr/>
        </p:nvSpPr>
        <p:spPr>
          <a:xfrm>
            <a:off x="6628183" y="4707837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1C62B7-52BD-464A-AF50-B99AE897655C}"/>
              </a:ext>
            </a:extLst>
          </p:cNvPr>
          <p:cNvSpPr/>
          <p:nvPr/>
        </p:nvSpPr>
        <p:spPr>
          <a:xfrm>
            <a:off x="6668258" y="5122202"/>
            <a:ext cx="3048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F96AE47-815B-D416-1EA2-18A506A9FD42}"/>
              </a:ext>
            </a:extLst>
          </p:cNvPr>
          <p:cNvSpPr/>
          <p:nvPr/>
        </p:nvSpPr>
        <p:spPr>
          <a:xfrm>
            <a:off x="6638247" y="5442400"/>
            <a:ext cx="3626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1E985D-B4EE-BC58-9484-7C920820C677}"/>
              </a:ext>
            </a:extLst>
          </p:cNvPr>
          <p:cNvSpPr/>
          <p:nvPr/>
        </p:nvSpPr>
        <p:spPr>
          <a:xfrm>
            <a:off x="6664697" y="5791449"/>
            <a:ext cx="309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010972F-81B5-6A82-2022-A934E60EFB8A}"/>
              </a:ext>
            </a:extLst>
          </p:cNvPr>
          <p:cNvSpPr/>
          <p:nvPr/>
        </p:nvSpPr>
        <p:spPr>
          <a:xfrm>
            <a:off x="5431329" y="3036188"/>
            <a:ext cx="3561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a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D863664-9606-D0B3-A5BE-5446519EF6F5}"/>
              </a:ext>
            </a:extLst>
          </p:cNvPr>
          <p:cNvSpPr/>
          <p:nvPr/>
        </p:nvSpPr>
        <p:spPr>
          <a:xfrm>
            <a:off x="6233310" y="3026619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9182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7" grpId="0"/>
      <p:bldP spid="18" grpId="0"/>
      <p:bldP spid="28" grpId="0"/>
      <p:bldP spid="29" grpId="0"/>
      <p:bldP spid="33" grpId="0"/>
      <p:bldP spid="34" grpId="0"/>
      <p:bldP spid="35" grpId="0"/>
      <p:bldP spid="36" grpId="0"/>
      <p:bldP spid="37" grpId="0"/>
      <p:bldP spid="38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7D449-D17B-6777-0B01-AEAD04546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935FE-155B-4F02-9CF1-88F8B25F80F6}"/>
              </a:ext>
            </a:extLst>
          </p:cNvPr>
          <p:cNvSpPr txBox="1"/>
          <p:nvPr/>
        </p:nvSpPr>
        <p:spPr>
          <a:xfrm>
            <a:off x="123371" y="365125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page 44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1A847-F1AD-F8BC-886A-335915B0E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" y="1508125"/>
            <a:ext cx="5501827" cy="2572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A5F2F-75BD-054F-A9B5-81EEC1D2A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6138"/>
            <a:ext cx="5696745" cy="538237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49C42C-2E7C-3EDA-1763-DF475C1FA8C2}"/>
              </a:ext>
            </a:extLst>
          </p:cNvPr>
          <p:cNvCxnSpPr/>
          <p:nvPr/>
        </p:nvCxnSpPr>
        <p:spPr>
          <a:xfrm>
            <a:off x="2188029" y="2917371"/>
            <a:ext cx="1295400" cy="84908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2CB156-F278-2E33-D8A8-88508089ED39}"/>
              </a:ext>
            </a:extLst>
          </p:cNvPr>
          <p:cNvCxnSpPr>
            <a:cxnSpLocks/>
          </p:cNvCxnSpPr>
          <p:nvPr/>
        </p:nvCxnSpPr>
        <p:spPr>
          <a:xfrm flipV="1">
            <a:off x="2226584" y="2917371"/>
            <a:ext cx="1256845" cy="4050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2552C4-A6D6-BE5B-8D80-B586AC7EDCC0}"/>
              </a:ext>
            </a:extLst>
          </p:cNvPr>
          <p:cNvCxnSpPr>
            <a:cxnSpLocks/>
          </p:cNvCxnSpPr>
          <p:nvPr/>
        </p:nvCxnSpPr>
        <p:spPr>
          <a:xfrm flipV="1">
            <a:off x="2245861" y="3341914"/>
            <a:ext cx="1256845" cy="40509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E88B0B2-CBFC-F709-D34D-4F24AC07CE56}"/>
              </a:ext>
            </a:extLst>
          </p:cNvPr>
          <p:cNvSpPr txBox="1"/>
          <p:nvPr/>
        </p:nvSpPr>
        <p:spPr>
          <a:xfrm>
            <a:off x="9434057" y="2818694"/>
            <a:ext cx="2829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  <a:latin typeface="FrutigerLTStd-Roman"/>
              </a:rPr>
              <a:t>fire engine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02278-FADD-EBED-9188-11F625418FD6}"/>
              </a:ext>
            </a:extLst>
          </p:cNvPr>
          <p:cNvSpPr txBox="1"/>
          <p:nvPr/>
        </p:nvSpPr>
        <p:spPr>
          <a:xfrm>
            <a:off x="8106000" y="3341914"/>
            <a:ext cx="2175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9243F"/>
                </a:solidFill>
                <a:latin typeface="FrutigerLTStd-Roman"/>
              </a:rPr>
              <a:t>express train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624F3B-BF79-5BC7-67C3-456C3648DF15}"/>
              </a:ext>
            </a:extLst>
          </p:cNvPr>
          <p:cNvSpPr txBox="1"/>
          <p:nvPr/>
        </p:nvSpPr>
        <p:spPr>
          <a:xfrm>
            <a:off x="8519657" y="4812516"/>
            <a:ext cx="1762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9243F"/>
                </a:solidFill>
                <a:latin typeface="FrutigerLTStd-Roman"/>
              </a:rPr>
              <a:t>cruise ship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91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3015E9-CBB6-75D5-B931-F36D1DD5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436757"/>
            <a:ext cx="2862942" cy="5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6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09DA4-4F1B-67A0-F2FE-194F86E30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31" y="1153886"/>
            <a:ext cx="11315132" cy="348342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2D8312-97E7-6818-617A-25476E1C07C2}"/>
              </a:ext>
            </a:extLst>
          </p:cNvPr>
          <p:cNvCxnSpPr>
            <a:cxnSpLocks/>
          </p:cNvCxnSpPr>
          <p:nvPr/>
        </p:nvCxnSpPr>
        <p:spPr>
          <a:xfrm>
            <a:off x="3653623" y="2463256"/>
            <a:ext cx="101407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E23EB4-5DE6-F4F7-655E-4730FF10F76D}"/>
              </a:ext>
            </a:extLst>
          </p:cNvPr>
          <p:cNvCxnSpPr>
            <a:cxnSpLocks/>
          </p:cNvCxnSpPr>
          <p:nvPr/>
        </p:nvCxnSpPr>
        <p:spPr>
          <a:xfrm>
            <a:off x="2128106" y="2963493"/>
            <a:ext cx="52750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9C25C-5B3E-3DD9-1A4B-60A6817F4064}"/>
              </a:ext>
            </a:extLst>
          </p:cNvPr>
          <p:cNvCxnSpPr>
            <a:cxnSpLocks/>
          </p:cNvCxnSpPr>
          <p:nvPr/>
        </p:nvCxnSpPr>
        <p:spPr>
          <a:xfrm>
            <a:off x="4101926" y="3429253"/>
            <a:ext cx="79715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FAF6A1-ADA8-06F2-A409-CA39EDE01AD5}"/>
              </a:ext>
            </a:extLst>
          </p:cNvPr>
          <p:cNvCxnSpPr>
            <a:cxnSpLocks/>
          </p:cNvCxnSpPr>
          <p:nvPr/>
        </p:nvCxnSpPr>
        <p:spPr>
          <a:xfrm>
            <a:off x="6096000" y="3929996"/>
            <a:ext cx="4572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109E25-851B-CB2E-2D5A-FDA17812B29D}"/>
              </a:ext>
            </a:extLst>
          </p:cNvPr>
          <p:cNvCxnSpPr>
            <a:cxnSpLocks/>
          </p:cNvCxnSpPr>
          <p:nvPr/>
        </p:nvCxnSpPr>
        <p:spPr>
          <a:xfrm>
            <a:off x="3238955" y="4420358"/>
            <a:ext cx="88423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2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j-lt"/>
              </a:rPr>
              <a:t>Listening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7E957-9EB1-6A4D-962C-00CB0DB7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43" y="1088571"/>
            <a:ext cx="11359666" cy="33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EFAB7A-9EC1-ED75-1389-B0F47825C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8" y="4011221"/>
            <a:ext cx="11316552" cy="19749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4BE2BE-72B9-860B-8532-30C7A432E038}"/>
              </a:ext>
            </a:extLst>
          </p:cNvPr>
          <p:cNvSpPr txBox="1"/>
          <p:nvPr/>
        </p:nvSpPr>
        <p:spPr>
          <a:xfrm>
            <a:off x="511628" y="3083431"/>
            <a:ext cx="11457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1F20"/>
                </a:solidFill>
                <a:effectLst/>
                <a:latin typeface="FrutigerLTStd-Bold"/>
              </a:rPr>
              <a:t>Listen to a dialogue and decide if the statements are </a:t>
            </a:r>
            <a:r>
              <a:rPr lang="en-US" sz="2800" b="0" i="1" dirty="0">
                <a:solidFill>
                  <a:srgbClr val="39B97A"/>
                </a:solidFill>
                <a:effectLst/>
                <a:latin typeface="ITCAvantGardeStd-BkObl"/>
              </a:rPr>
              <a:t>R </a:t>
            </a:r>
            <a:r>
              <a:rPr lang="en-US" sz="2800" b="1" i="0" dirty="0">
                <a:solidFill>
                  <a:srgbClr val="39B97A"/>
                </a:solidFill>
                <a:effectLst/>
                <a:latin typeface="FrutigerLTStd-Bold"/>
              </a:rPr>
              <a:t>(right) </a:t>
            </a:r>
            <a:r>
              <a:rPr lang="en-US" sz="2800" b="1" i="0" dirty="0">
                <a:solidFill>
                  <a:srgbClr val="231F20"/>
                </a:solidFill>
                <a:effectLst/>
                <a:latin typeface="FrutigerLTStd-Bold"/>
              </a:rPr>
              <a:t>or </a:t>
            </a:r>
            <a:r>
              <a:rPr lang="en-US" sz="2800" b="0" i="1" dirty="0">
                <a:solidFill>
                  <a:srgbClr val="EE1D23"/>
                </a:solidFill>
                <a:effectLst/>
                <a:latin typeface="ITCAvantGardeStd-BkObl"/>
              </a:rPr>
              <a:t>W </a:t>
            </a:r>
            <a:r>
              <a:rPr lang="en-US" sz="2800" b="1" i="0" dirty="0">
                <a:solidFill>
                  <a:srgbClr val="EE1D23"/>
                </a:solidFill>
                <a:effectLst/>
                <a:latin typeface="FrutigerLTStd-Bold"/>
              </a:rPr>
              <a:t>(wrong)</a:t>
            </a:r>
            <a:r>
              <a:rPr lang="en-US" sz="2800" b="1" i="0" dirty="0">
                <a:solidFill>
                  <a:srgbClr val="231F20"/>
                </a:solidFill>
                <a:effectLst/>
                <a:latin typeface="FrutigerLTStd-Bold"/>
              </a:rPr>
              <a:t>.</a:t>
            </a:r>
            <a:r>
              <a:rPr lang="en-US" sz="28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DF024-1765-D95D-F108-BBAE8B2B9BC8}"/>
              </a:ext>
            </a:extLst>
          </p:cNvPr>
          <p:cNvSpPr/>
          <p:nvPr/>
        </p:nvSpPr>
        <p:spPr>
          <a:xfrm>
            <a:off x="367003" y="1335091"/>
            <a:ext cx="11457993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+mj-lt"/>
              </a:rPr>
              <a:t>Read the instruction quickly. Underline the key words. What are we going to do?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Listen and decide if the statements are R (right) or W (wrong).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4F6B24-D271-F352-CD2D-C9C63C72519C}"/>
              </a:ext>
            </a:extLst>
          </p:cNvPr>
          <p:cNvCxnSpPr>
            <a:cxnSpLocks/>
          </p:cNvCxnSpPr>
          <p:nvPr/>
        </p:nvCxnSpPr>
        <p:spPr>
          <a:xfrm>
            <a:off x="2211280" y="3544095"/>
            <a:ext cx="127619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EFF4FA-A9BE-101E-7653-F5B3C7338C5B}"/>
              </a:ext>
            </a:extLst>
          </p:cNvPr>
          <p:cNvCxnSpPr>
            <a:cxnSpLocks/>
          </p:cNvCxnSpPr>
          <p:nvPr/>
        </p:nvCxnSpPr>
        <p:spPr>
          <a:xfrm>
            <a:off x="8373718" y="3544095"/>
            <a:ext cx="3205139" cy="1781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1BE0A4-2F70-7AB5-1F34-5068FDE2FEAF}"/>
              </a:ext>
            </a:extLst>
          </p:cNvPr>
          <p:cNvCxnSpPr>
            <a:cxnSpLocks/>
          </p:cNvCxnSpPr>
          <p:nvPr/>
        </p:nvCxnSpPr>
        <p:spPr>
          <a:xfrm>
            <a:off x="920579" y="4670345"/>
            <a:ext cx="7381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FFF38D-6227-EB52-5B17-5C4E7DF548CF}"/>
              </a:ext>
            </a:extLst>
          </p:cNvPr>
          <p:cNvCxnSpPr>
            <a:cxnSpLocks/>
          </p:cNvCxnSpPr>
          <p:nvPr/>
        </p:nvCxnSpPr>
        <p:spPr>
          <a:xfrm>
            <a:off x="2828732" y="4692116"/>
            <a:ext cx="98734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ADD6F-D512-2C45-A6ED-4485F63CC25F}"/>
              </a:ext>
            </a:extLst>
          </p:cNvPr>
          <p:cNvCxnSpPr>
            <a:cxnSpLocks/>
          </p:cNvCxnSpPr>
          <p:nvPr/>
        </p:nvCxnSpPr>
        <p:spPr>
          <a:xfrm>
            <a:off x="1549322" y="5225010"/>
            <a:ext cx="98734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478E42-26A8-A6C8-3787-CE74C2DAAC0B}"/>
              </a:ext>
            </a:extLst>
          </p:cNvPr>
          <p:cNvCxnSpPr>
            <a:cxnSpLocks/>
          </p:cNvCxnSpPr>
          <p:nvPr/>
        </p:nvCxnSpPr>
        <p:spPr>
          <a:xfrm>
            <a:off x="2913556" y="5236401"/>
            <a:ext cx="40884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CEE4C6-E1EB-F5E0-D1A8-05BF4074132C}"/>
              </a:ext>
            </a:extLst>
          </p:cNvPr>
          <p:cNvCxnSpPr>
            <a:cxnSpLocks/>
          </p:cNvCxnSpPr>
          <p:nvPr/>
        </p:nvCxnSpPr>
        <p:spPr>
          <a:xfrm>
            <a:off x="1469160" y="5671577"/>
            <a:ext cx="201831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33084C-8399-72CF-67E3-64A914A807BB}"/>
              </a:ext>
            </a:extLst>
          </p:cNvPr>
          <p:cNvCxnSpPr>
            <a:cxnSpLocks/>
          </p:cNvCxnSpPr>
          <p:nvPr/>
        </p:nvCxnSpPr>
        <p:spPr>
          <a:xfrm>
            <a:off x="8097181" y="4670850"/>
            <a:ext cx="61088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029961C-F5CC-EC53-3F83-8EFE8F6A82CB}"/>
              </a:ext>
            </a:extLst>
          </p:cNvPr>
          <p:cNvCxnSpPr>
            <a:cxnSpLocks/>
          </p:cNvCxnSpPr>
          <p:nvPr/>
        </p:nvCxnSpPr>
        <p:spPr>
          <a:xfrm>
            <a:off x="6704041" y="5225010"/>
            <a:ext cx="95140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79191E-2B2B-75BC-99D6-60FC0A69949C}"/>
              </a:ext>
            </a:extLst>
          </p:cNvPr>
          <p:cNvCxnSpPr>
            <a:cxnSpLocks/>
          </p:cNvCxnSpPr>
          <p:nvPr/>
        </p:nvCxnSpPr>
        <p:spPr>
          <a:xfrm flipV="1">
            <a:off x="6613846" y="4670345"/>
            <a:ext cx="870859" cy="37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30A570-5DA2-697B-8409-CF92604915CA}"/>
              </a:ext>
            </a:extLst>
          </p:cNvPr>
          <p:cNvCxnSpPr>
            <a:cxnSpLocks/>
          </p:cNvCxnSpPr>
          <p:nvPr/>
        </p:nvCxnSpPr>
        <p:spPr>
          <a:xfrm>
            <a:off x="6613846" y="5771935"/>
            <a:ext cx="190283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148F5F-F2FF-ACDE-68F9-FA62992CACF9}"/>
              </a:ext>
            </a:extLst>
          </p:cNvPr>
          <p:cNvCxnSpPr>
            <a:cxnSpLocks/>
          </p:cNvCxnSpPr>
          <p:nvPr/>
        </p:nvCxnSpPr>
        <p:spPr>
          <a:xfrm>
            <a:off x="9840686" y="5782568"/>
            <a:ext cx="58782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16AD2-0B45-CCC0-DB53-D364B20AE80B}"/>
              </a:ext>
            </a:extLst>
          </p:cNvPr>
          <p:cNvSpPr/>
          <p:nvPr/>
        </p:nvSpPr>
        <p:spPr>
          <a:xfrm>
            <a:off x="283213" y="1544139"/>
            <a:ext cx="1190878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+mj-lt"/>
              </a:rPr>
              <a:t>Now listen and choose the correct answer.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FIRST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757DB-76F2-5338-BB2F-39D85A0EFB8F}"/>
              </a:ext>
            </a:extLst>
          </p:cNvPr>
          <p:cNvSpPr txBox="1"/>
          <p:nvPr/>
        </p:nvSpPr>
        <p:spPr>
          <a:xfrm>
            <a:off x="747944" y="2216008"/>
            <a:ext cx="4609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YOUR ANSWER?</a:t>
            </a:r>
            <a:endParaRPr lang="en-US" sz="28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2BDDA-D238-0E67-980A-D5F881AD0990}"/>
              </a:ext>
            </a:extLst>
          </p:cNvPr>
          <p:cNvSpPr txBox="1"/>
          <p:nvPr/>
        </p:nvSpPr>
        <p:spPr>
          <a:xfrm>
            <a:off x="3634929" y="5619839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WHY?</a:t>
            </a:r>
            <a:endParaRPr lang="en-US" sz="2800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83CA3-0376-AE65-3321-3F2B87DBB7BE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While-Listening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D2979-9DE8-F85C-A862-789FB568E7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8865" y="565536"/>
            <a:ext cx="1522292" cy="709127"/>
          </a:xfrm>
          <a:prstGeom prst="rect">
            <a:avLst/>
          </a:prstGeom>
        </p:spPr>
      </p:pic>
      <p:pic>
        <p:nvPicPr>
          <p:cNvPr id="4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E8EA4015-D90B-C0CE-C313-12B540E90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571" y="552605"/>
            <a:ext cx="605972" cy="6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A4BE72-B8BB-2022-1F9B-98671B880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3" y="2886898"/>
            <a:ext cx="11316552" cy="197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B7C7E-E45D-9FDE-A1FA-B656B3C1E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100" y="3173317"/>
            <a:ext cx="438211" cy="323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A8DEF5-16B9-5716-B350-D5536D37ED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48"/>
          <a:stretch/>
        </p:blipFill>
        <p:spPr>
          <a:xfrm>
            <a:off x="4906137" y="4173112"/>
            <a:ext cx="295316" cy="323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C58B78-CE3E-27EC-81B3-4368FC427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3280" y="3712428"/>
            <a:ext cx="438211" cy="323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EB9264-23F8-D00A-B136-EF88B4CF83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48"/>
          <a:stretch/>
        </p:blipFill>
        <p:spPr>
          <a:xfrm>
            <a:off x="10934895" y="4264253"/>
            <a:ext cx="295316" cy="3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277109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+mj-lt"/>
              </a:rPr>
              <a:t>Sheila</a:t>
            </a:r>
            <a:r>
              <a:rPr lang="en-US" sz="3200" i="1" dirty="0">
                <a:latin typeface="+mj-lt"/>
              </a:rPr>
              <a:t>: Hi, Mark! Where are you now?</a:t>
            </a:r>
          </a:p>
          <a:p>
            <a:r>
              <a:rPr lang="en-US" sz="3200" b="1" i="1" dirty="0">
                <a:latin typeface="+mj-lt"/>
              </a:rPr>
              <a:t>Mark</a:t>
            </a:r>
            <a:r>
              <a:rPr lang="en-US" sz="3200" i="1" dirty="0">
                <a:latin typeface="+mj-lt"/>
              </a:rPr>
              <a:t>: Hi, Sheila! I’m in a little village in the mountains. It’s miles from the nearest town. I’m surprised I can receive phone calls at all!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SECOND TIME</a:t>
            </a:r>
          </a:p>
        </p:txBody>
      </p:sp>
      <p:pic>
        <p:nvPicPr>
          <p:cNvPr id="11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7CE44F78-5D9F-22D0-4D5B-058C7F579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9838" y="3126014"/>
            <a:ext cx="605972" cy="605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D9344A-6FEC-9B71-A761-C2EA471F4F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382" y="1311538"/>
            <a:ext cx="5180885" cy="759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442218-E737-7253-C6E3-ADC43005D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0989" y="1582777"/>
            <a:ext cx="438211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88" y="2161181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88" y="3037271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4814835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96988" y="1265346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B58B4D1A-23DD-57FF-B7F6-79D6292D4798}"/>
              </a:ext>
            </a:extLst>
          </p:cNvPr>
          <p:cNvSpPr/>
          <p:nvPr/>
        </p:nvSpPr>
        <p:spPr>
          <a:xfrm>
            <a:off x="1296988" y="3931469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Listening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51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277109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+mj-lt"/>
              </a:rPr>
              <a:t>Mark</a:t>
            </a:r>
            <a:r>
              <a:rPr lang="en-US" sz="3200" i="1" dirty="0">
                <a:latin typeface="+mj-lt"/>
              </a:rPr>
              <a:t>: Hi, Sheila! I’m in a little village in the mountains. It’s miles from the nearest town. I’m surprised I can receive phone calls at all!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SECOND TIME</a:t>
            </a:r>
          </a:p>
        </p:txBody>
      </p:sp>
      <p:pic>
        <p:nvPicPr>
          <p:cNvPr id="11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7CE44F78-5D9F-22D0-4D5B-058C7F579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8698" y="4678221"/>
            <a:ext cx="605972" cy="605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22A27-5C70-666E-B569-51D47FCF64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559" y="1449659"/>
            <a:ext cx="5158582" cy="1204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E00859-30C8-8969-8E49-8EA81C0D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48"/>
          <a:stretch/>
        </p:blipFill>
        <p:spPr>
          <a:xfrm>
            <a:off x="11251181" y="1962578"/>
            <a:ext cx="295316" cy="3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5C3338-59BB-67EC-74A2-54F99C734C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382" y="1066308"/>
            <a:ext cx="5503765" cy="1261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277109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+mj-lt"/>
              </a:rPr>
              <a:t>Sheila</a:t>
            </a:r>
            <a:r>
              <a:rPr lang="en-US" sz="3200" i="1" dirty="0">
                <a:latin typeface="+mj-lt"/>
              </a:rPr>
              <a:t>: Well, how did you get there? Is there a train station?</a:t>
            </a:r>
          </a:p>
          <a:p>
            <a:r>
              <a:rPr lang="en-US" sz="3200" b="1" i="1" dirty="0">
                <a:latin typeface="+mj-lt"/>
              </a:rPr>
              <a:t>Mark</a:t>
            </a:r>
            <a:r>
              <a:rPr lang="en-US" sz="3200" i="1" dirty="0">
                <a:latin typeface="+mj-lt"/>
              </a:rPr>
              <a:t>: No, I didn’t come by train.</a:t>
            </a:r>
          </a:p>
          <a:p>
            <a:r>
              <a:rPr lang="en-US" sz="3200" b="1" i="1" dirty="0">
                <a:latin typeface="+mj-lt"/>
              </a:rPr>
              <a:t>Sheila</a:t>
            </a:r>
            <a:r>
              <a:rPr lang="en-US" sz="3200" i="1" dirty="0">
                <a:latin typeface="+mj-lt"/>
              </a:rPr>
              <a:t>: Did you take the bus, then?</a:t>
            </a:r>
          </a:p>
          <a:p>
            <a:r>
              <a:rPr lang="en-US" sz="3200" b="1" i="1" dirty="0">
                <a:latin typeface="+mj-lt"/>
              </a:rPr>
              <a:t>Mark</a:t>
            </a:r>
            <a:r>
              <a:rPr lang="en-US" sz="3200" i="1" dirty="0">
                <a:latin typeface="+mj-lt"/>
              </a:rPr>
              <a:t>: No – buses don’t come up here. The road is too narrow and steep.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SECOND TIME</a:t>
            </a:r>
          </a:p>
        </p:txBody>
      </p:sp>
      <p:pic>
        <p:nvPicPr>
          <p:cNvPr id="11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7CE44F78-5D9F-22D0-4D5B-058C7F579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8698" y="4678221"/>
            <a:ext cx="605972" cy="6059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442218-E737-7253-C6E3-ADC43005D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165" y="1883672"/>
            <a:ext cx="438211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4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BB7E3A-B900-5FFF-0E16-75512429F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962" y="1466163"/>
            <a:ext cx="5503765" cy="6463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277109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+mj-lt"/>
              </a:rPr>
              <a:t>Mark</a:t>
            </a:r>
            <a:r>
              <a:rPr lang="en-US" sz="3200" i="1" dirty="0">
                <a:latin typeface="+mj-lt"/>
              </a:rPr>
              <a:t>: My uncle and aunt live here. That’s how I got here – my uncle gave me a lift in his van. It’s a really beautiful village, but you’re right – it’s not easy to get to!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</a:rPr>
              <a:t>SECOND TIME</a:t>
            </a:r>
          </a:p>
        </p:txBody>
      </p:sp>
      <p:pic>
        <p:nvPicPr>
          <p:cNvPr id="11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7CE44F78-5D9F-22D0-4D5B-058C7F579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8698" y="4678221"/>
            <a:ext cx="605972" cy="6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B5BA7-0C66-CC57-EBC2-7D77E00548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48"/>
          <a:stretch/>
        </p:blipFill>
        <p:spPr>
          <a:xfrm>
            <a:off x="11325186" y="1499616"/>
            <a:ext cx="295316" cy="3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00C296-D255-1C5A-24F4-FC65CF73A2CE}"/>
              </a:ext>
            </a:extLst>
          </p:cNvPr>
          <p:cNvSpPr txBox="1"/>
          <p:nvPr/>
        </p:nvSpPr>
        <p:spPr>
          <a:xfrm>
            <a:off x="1905001" y="988563"/>
            <a:ext cx="90551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+mj-lt"/>
              </a:rPr>
              <a:t>Listen again and answer the following questions: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Where is Mark?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Why couldn’t the bus get there?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How could Mark get there?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How did he feel about the village?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3EDC2-3E5A-51C5-D8F8-19E6E06AFD72}"/>
              </a:ext>
            </a:extLst>
          </p:cNvPr>
          <p:cNvSpPr/>
          <p:nvPr/>
        </p:nvSpPr>
        <p:spPr>
          <a:xfrm>
            <a:off x="111965" y="438538"/>
            <a:ext cx="1744825" cy="4105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Extra Practice </a:t>
            </a:r>
          </a:p>
        </p:txBody>
      </p:sp>
    </p:spTree>
    <p:extLst>
      <p:ext uri="{BB962C8B-B14F-4D97-AF65-F5344CB8AC3E}">
        <p14:creationId xmlns:p14="http://schemas.microsoft.com/office/powerpoint/2010/main" val="1051848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E4B901-3455-AD0B-226B-25D163B8C2F9}"/>
              </a:ext>
            </a:extLst>
          </p:cNvPr>
          <p:cNvSpPr/>
          <p:nvPr/>
        </p:nvSpPr>
        <p:spPr>
          <a:xfrm>
            <a:off x="1477801" y="522856"/>
            <a:ext cx="981853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+mj-lt"/>
              </a:rPr>
              <a:t>Read the instruction and questions quickly. Underline the key words. What are we going to do? </a:t>
            </a:r>
            <a:endParaRPr lang="en-US" sz="32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502E85-B214-2A8E-57DD-4364467F6F60}"/>
              </a:ext>
            </a:extLst>
          </p:cNvPr>
          <p:cNvSpPr txBox="1"/>
          <p:nvPr/>
        </p:nvSpPr>
        <p:spPr>
          <a:xfrm>
            <a:off x="1426028" y="1902963"/>
            <a:ext cx="11255829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+mj-lt"/>
              </a:rPr>
              <a:t>Listen again and answer the following questions: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Where is Mark?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Why couldn’t the bus get there?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How could Mark get there?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+mj-lt"/>
              </a:rPr>
              <a:t>How did he feel about the village?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9D0A5B-F90E-F105-D3E6-F2046F39BFC8}"/>
              </a:ext>
            </a:extLst>
          </p:cNvPr>
          <p:cNvCxnSpPr>
            <a:cxnSpLocks/>
          </p:cNvCxnSpPr>
          <p:nvPr/>
        </p:nvCxnSpPr>
        <p:spPr>
          <a:xfrm>
            <a:off x="2118990" y="3300698"/>
            <a:ext cx="930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883F04-BADE-64A1-8192-1F20D5974839}"/>
              </a:ext>
            </a:extLst>
          </p:cNvPr>
          <p:cNvCxnSpPr>
            <a:cxnSpLocks/>
          </p:cNvCxnSpPr>
          <p:nvPr/>
        </p:nvCxnSpPr>
        <p:spPr>
          <a:xfrm>
            <a:off x="3561729" y="3284037"/>
            <a:ext cx="9302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872654-37FE-D66C-9A89-AE6171CE9254}"/>
              </a:ext>
            </a:extLst>
          </p:cNvPr>
          <p:cNvCxnSpPr>
            <a:cxnSpLocks/>
          </p:cNvCxnSpPr>
          <p:nvPr/>
        </p:nvCxnSpPr>
        <p:spPr>
          <a:xfrm>
            <a:off x="2018017" y="4040926"/>
            <a:ext cx="7355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1CF971-427C-37BA-8FAC-3C5F7A426364}"/>
              </a:ext>
            </a:extLst>
          </p:cNvPr>
          <p:cNvCxnSpPr>
            <a:cxnSpLocks/>
          </p:cNvCxnSpPr>
          <p:nvPr/>
        </p:nvCxnSpPr>
        <p:spPr>
          <a:xfrm>
            <a:off x="2876866" y="4022239"/>
            <a:ext cx="135489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45F1DD-D21F-4C03-5850-B93D480820C1}"/>
              </a:ext>
            </a:extLst>
          </p:cNvPr>
          <p:cNvCxnSpPr>
            <a:cxnSpLocks/>
          </p:cNvCxnSpPr>
          <p:nvPr/>
        </p:nvCxnSpPr>
        <p:spPr>
          <a:xfrm>
            <a:off x="5050465" y="4030350"/>
            <a:ext cx="21477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C6A0B7-433C-24D8-8270-D48656597168}"/>
              </a:ext>
            </a:extLst>
          </p:cNvPr>
          <p:cNvCxnSpPr>
            <a:cxnSpLocks/>
          </p:cNvCxnSpPr>
          <p:nvPr/>
        </p:nvCxnSpPr>
        <p:spPr>
          <a:xfrm flipV="1">
            <a:off x="2018017" y="4759636"/>
            <a:ext cx="714297" cy="467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7CFD3F-6752-16F7-683E-5EC1A2F13405}"/>
              </a:ext>
            </a:extLst>
          </p:cNvPr>
          <p:cNvCxnSpPr>
            <a:cxnSpLocks/>
          </p:cNvCxnSpPr>
          <p:nvPr/>
        </p:nvCxnSpPr>
        <p:spPr>
          <a:xfrm>
            <a:off x="3911030" y="4749060"/>
            <a:ext cx="2372812" cy="94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29A113-1460-3182-BE32-4D3A4153E481}"/>
              </a:ext>
            </a:extLst>
          </p:cNvPr>
          <p:cNvCxnSpPr>
            <a:cxnSpLocks/>
          </p:cNvCxnSpPr>
          <p:nvPr/>
        </p:nvCxnSpPr>
        <p:spPr>
          <a:xfrm>
            <a:off x="2074183" y="5502442"/>
            <a:ext cx="65813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7819218-9043-DD2C-6ACE-A59B123AF169}"/>
              </a:ext>
            </a:extLst>
          </p:cNvPr>
          <p:cNvCxnSpPr>
            <a:cxnSpLocks/>
          </p:cNvCxnSpPr>
          <p:nvPr/>
        </p:nvCxnSpPr>
        <p:spPr>
          <a:xfrm>
            <a:off x="3994967" y="5500717"/>
            <a:ext cx="63386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4A4773-A0D5-AAC0-FFD3-D699C63CFEA8}"/>
              </a:ext>
            </a:extLst>
          </p:cNvPr>
          <p:cNvCxnSpPr>
            <a:cxnSpLocks/>
          </p:cNvCxnSpPr>
          <p:nvPr/>
        </p:nvCxnSpPr>
        <p:spPr>
          <a:xfrm>
            <a:off x="6420080" y="5500717"/>
            <a:ext cx="113966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A502E85-B214-2A8E-57DD-4364467F6F60}"/>
              </a:ext>
            </a:extLst>
          </p:cNvPr>
          <p:cNvSpPr txBox="1"/>
          <p:nvPr/>
        </p:nvSpPr>
        <p:spPr>
          <a:xfrm>
            <a:off x="936171" y="999449"/>
            <a:ext cx="112558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Listen again and answer the following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latin typeface="+mj-lt"/>
              </a:rPr>
              <a:t>Where is Mark?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=&gt; In a village.</a:t>
            </a:r>
          </a:p>
          <a:p>
            <a:r>
              <a:rPr lang="en-US" sz="3200" dirty="0">
                <a:latin typeface="+mj-lt"/>
              </a:rPr>
              <a:t>2. Why couldn’t the bus get there?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=&gt; Because the road is too narrow and steep.</a:t>
            </a:r>
          </a:p>
          <a:p>
            <a:r>
              <a:rPr lang="en-US" sz="3200" dirty="0">
                <a:latin typeface="+mj-lt"/>
              </a:rPr>
              <a:t>3. How could Mark get there?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=&gt; In a van. </a:t>
            </a:r>
          </a:p>
          <a:p>
            <a:r>
              <a:rPr lang="en-US" sz="3200" dirty="0">
                <a:latin typeface="+mj-lt"/>
              </a:rPr>
              <a:t>4. How did he feel about the village?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=&gt; It’s really beautiful.</a:t>
            </a:r>
          </a:p>
        </p:txBody>
      </p:sp>
      <p:pic>
        <p:nvPicPr>
          <p:cNvPr id="17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636B1C25-93AC-BD2A-899D-7F9F2970C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1269" y="393477"/>
            <a:ext cx="605972" cy="6059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F9747E-EF43-F26E-84D4-A029F2BB0E5E}"/>
              </a:ext>
            </a:extLst>
          </p:cNvPr>
          <p:cNvSpPr txBox="1"/>
          <p:nvPr/>
        </p:nvSpPr>
        <p:spPr>
          <a:xfrm>
            <a:off x="312515" y="414244"/>
            <a:ext cx="4609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sym typeface="Wingdings" panose="05000000000000000000" pitchFamily="2" charset="2"/>
              </a:rPr>
              <a:t> YOUR ANSWER?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709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104991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Mark</a:t>
            </a:r>
            <a:r>
              <a:rPr lang="en-US" sz="3200" dirty="0">
                <a:latin typeface="+mj-lt"/>
              </a:rPr>
              <a:t>: Hi, Sheila! I’m in a little village in the mountains. It’s miles from the nearest town. I’m surprised I can receive phone calls at all!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8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E5756BF9-5925-12DA-024C-539897AE2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1617" y="5416223"/>
            <a:ext cx="605972" cy="605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86D4C9-33CF-F87C-02C1-331DEFC1A728}"/>
              </a:ext>
            </a:extLst>
          </p:cNvPr>
          <p:cNvSpPr txBox="1"/>
          <p:nvPr/>
        </p:nvSpPr>
        <p:spPr>
          <a:xfrm>
            <a:off x="7032723" y="1468611"/>
            <a:ext cx="3840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Where is Mark?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=&gt; In a village.</a:t>
            </a:r>
          </a:p>
        </p:txBody>
      </p:sp>
    </p:spTree>
    <p:extLst>
      <p:ext uri="{BB962C8B-B14F-4D97-AF65-F5344CB8AC3E}">
        <p14:creationId xmlns:p14="http://schemas.microsoft.com/office/powerpoint/2010/main" val="19621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104991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Sheila</a:t>
            </a:r>
            <a:r>
              <a:rPr lang="en-US" sz="3200" dirty="0">
                <a:latin typeface="+mj-lt"/>
              </a:rPr>
              <a:t>: Did you take the bus, then?</a:t>
            </a:r>
          </a:p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Mark</a:t>
            </a:r>
            <a:r>
              <a:rPr lang="en-US" sz="3200" dirty="0">
                <a:latin typeface="+mj-lt"/>
              </a:rPr>
              <a:t>: No – buses don’t come up here. The road is too narrow and steep.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8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E5756BF9-5925-12DA-024C-539897AE2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1617" y="5416223"/>
            <a:ext cx="605972" cy="605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86D4C9-33CF-F87C-02C1-331DEFC1A728}"/>
              </a:ext>
            </a:extLst>
          </p:cNvPr>
          <p:cNvSpPr txBox="1"/>
          <p:nvPr/>
        </p:nvSpPr>
        <p:spPr>
          <a:xfrm>
            <a:off x="6609837" y="1138791"/>
            <a:ext cx="50551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2. Why couldn’t the bus get there?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=&gt; Because the road is too narrow and steep.</a:t>
            </a:r>
          </a:p>
        </p:txBody>
      </p:sp>
    </p:spTree>
    <p:extLst>
      <p:ext uri="{BB962C8B-B14F-4D97-AF65-F5344CB8AC3E}">
        <p14:creationId xmlns:p14="http://schemas.microsoft.com/office/powerpoint/2010/main" val="40105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06AA4-EE75-4284-3010-CB3DD3EE7B2F}"/>
              </a:ext>
            </a:extLst>
          </p:cNvPr>
          <p:cNvSpPr/>
          <p:nvPr/>
        </p:nvSpPr>
        <p:spPr>
          <a:xfrm>
            <a:off x="205273" y="1138791"/>
            <a:ext cx="6104991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+mj-lt"/>
              </a:rPr>
              <a:t>Mark</a:t>
            </a:r>
            <a:r>
              <a:rPr lang="en-US" sz="3200" dirty="0">
                <a:latin typeface="+mj-lt"/>
              </a:rPr>
              <a:t>: My uncle and aunt live here. That’s how I got here – my uncle gave me a lift in his van. It’s a really beautiful village, but you’re right – it’s not easy to get to!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F9F7-1ADC-D8E7-B4E4-6A44F48872AD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Now listen again and check.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8" name="CD2 - TRACK 20">
            <a:hlinkClick r:id="" action="ppaction://media"/>
            <a:extLst>
              <a:ext uri="{FF2B5EF4-FFF2-40B4-BE49-F238E27FC236}">
                <a16:creationId xmlns:a16="http://schemas.microsoft.com/office/drawing/2014/main" id="{E5756BF9-5925-12DA-024C-539897AE2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1617" y="5416223"/>
            <a:ext cx="605972" cy="605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86D4C9-33CF-F87C-02C1-331DEFC1A728}"/>
              </a:ext>
            </a:extLst>
          </p:cNvPr>
          <p:cNvSpPr txBox="1"/>
          <p:nvPr/>
        </p:nvSpPr>
        <p:spPr>
          <a:xfrm>
            <a:off x="6431541" y="2753663"/>
            <a:ext cx="55551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4. How did he feel about the village?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=&gt; It’s really beautiful.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7A301-5AE7-0BEC-1321-FA5435BA4D15}"/>
              </a:ext>
            </a:extLst>
          </p:cNvPr>
          <p:cNvSpPr txBox="1"/>
          <p:nvPr/>
        </p:nvSpPr>
        <p:spPr>
          <a:xfrm>
            <a:off x="6530918" y="1457460"/>
            <a:ext cx="5212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3. How could Mark get there? 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=&gt; In a van. </a:t>
            </a:r>
          </a:p>
        </p:txBody>
      </p:sp>
    </p:spTree>
    <p:extLst>
      <p:ext uri="{BB962C8B-B14F-4D97-AF65-F5344CB8AC3E}">
        <p14:creationId xmlns:p14="http://schemas.microsoft.com/office/powerpoint/2010/main" val="18512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ABC9C-CCE3-DF29-FE21-0E57F1712E07}"/>
              </a:ext>
            </a:extLst>
          </p:cNvPr>
          <p:cNvSpPr txBox="1"/>
          <p:nvPr/>
        </p:nvSpPr>
        <p:spPr>
          <a:xfrm>
            <a:off x="127591" y="39200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Audio Scripts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BAE89E-2263-4A00-3DFF-8E897A1F9052}"/>
              </a:ext>
            </a:extLst>
          </p:cNvPr>
          <p:cNvSpPr/>
          <p:nvPr/>
        </p:nvSpPr>
        <p:spPr>
          <a:xfrm>
            <a:off x="2475649" y="397401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latin typeface="+mj-lt"/>
              </a:rPr>
              <a:t>Practise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the dialogue in pairs.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91AC43-F071-9376-7A26-905A6066EE25}"/>
              </a:ext>
            </a:extLst>
          </p:cNvPr>
          <p:cNvSpPr/>
          <p:nvPr/>
        </p:nvSpPr>
        <p:spPr>
          <a:xfrm>
            <a:off x="369135" y="1182231"/>
            <a:ext cx="1145373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+mj-lt"/>
              </a:rPr>
              <a:t>Sheila</a:t>
            </a:r>
            <a:r>
              <a:rPr lang="en-US" sz="2600" dirty="0">
                <a:latin typeface="+mj-lt"/>
              </a:rPr>
              <a:t>: Hi, Mark! Where are you now?</a:t>
            </a:r>
          </a:p>
          <a:p>
            <a:r>
              <a:rPr lang="en-US" sz="2600" b="1" dirty="0">
                <a:solidFill>
                  <a:srgbClr val="00B0F0"/>
                </a:solidFill>
                <a:latin typeface="+mj-lt"/>
              </a:rPr>
              <a:t>Mark</a:t>
            </a:r>
            <a:r>
              <a:rPr lang="en-US" sz="2600" dirty="0">
                <a:latin typeface="+mj-lt"/>
              </a:rPr>
              <a:t>: Hi, Sheila! I’m in a little village in the mountains. It’s miles from the nearest town. I’m surprised I can receive phone calls at all!</a:t>
            </a:r>
          </a:p>
          <a:p>
            <a:r>
              <a:rPr lang="en-US" sz="2600" b="1" dirty="0">
                <a:solidFill>
                  <a:srgbClr val="FF0000"/>
                </a:solidFill>
                <a:latin typeface="+mj-lt"/>
              </a:rPr>
              <a:t>Sheila</a:t>
            </a:r>
            <a:r>
              <a:rPr lang="en-US" sz="2600" dirty="0">
                <a:latin typeface="+mj-lt"/>
              </a:rPr>
              <a:t>: Well, how did you get there? Is there a train station?</a:t>
            </a:r>
          </a:p>
          <a:p>
            <a:r>
              <a:rPr lang="en-US" sz="2600" b="1" dirty="0">
                <a:solidFill>
                  <a:srgbClr val="00B0F0"/>
                </a:solidFill>
                <a:latin typeface="+mj-lt"/>
              </a:rPr>
              <a:t>Mark</a:t>
            </a:r>
            <a:r>
              <a:rPr lang="en-US" sz="2600" dirty="0">
                <a:latin typeface="+mj-lt"/>
              </a:rPr>
              <a:t>: No, I didn’t come by train.</a:t>
            </a:r>
          </a:p>
          <a:p>
            <a:r>
              <a:rPr lang="en-US" sz="2600" b="1" dirty="0">
                <a:solidFill>
                  <a:srgbClr val="FF0000"/>
                </a:solidFill>
                <a:latin typeface="+mj-lt"/>
              </a:rPr>
              <a:t>Sheila</a:t>
            </a:r>
            <a:r>
              <a:rPr lang="en-US" sz="2600" dirty="0">
                <a:latin typeface="+mj-lt"/>
              </a:rPr>
              <a:t>: Did you take the bus, then?</a:t>
            </a:r>
          </a:p>
          <a:p>
            <a:r>
              <a:rPr lang="en-US" sz="2600" b="1" dirty="0">
                <a:solidFill>
                  <a:srgbClr val="00B0F0"/>
                </a:solidFill>
                <a:latin typeface="+mj-lt"/>
              </a:rPr>
              <a:t>Mark</a:t>
            </a:r>
            <a:r>
              <a:rPr lang="en-US" sz="2600" dirty="0">
                <a:latin typeface="+mj-lt"/>
              </a:rPr>
              <a:t>: No – buses don’t come up here. The road is too narrow and steep.</a:t>
            </a:r>
          </a:p>
          <a:p>
            <a:r>
              <a:rPr lang="en-US" sz="2600" b="1" dirty="0">
                <a:solidFill>
                  <a:srgbClr val="FF0000"/>
                </a:solidFill>
                <a:latin typeface="+mj-lt"/>
              </a:rPr>
              <a:t>Sheila</a:t>
            </a:r>
            <a:r>
              <a:rPr lang="en-US" sz="2600" dirty="0">
                <a:latin typeface="+mj-lt"/>
              </a:rPr>
              <a:t>: Really? What are you doing there, Mark? It sounds like the middle of nowhere!</a:t>
            </a:r>
          </a:p>
          <a:p>
            <a:r>
              <a:rPr lang="en-US" sz="2600" b="1" dirty="0">
                <a:solidFill>
                  <a:srgbClr val="00B0F0"/>
                </a:solidFill>
                <a:latin typeface="+mj-lt"/>
              </a:rPr>
              <a:t>Mark</a:t>
            </a:r>
            <a:r>
              <a:rPr lang="en-US" sz="2600" dirty="0">
                <a:latin typeface="+mj-lt"/>
              </a:rPr>
              <a:t>: My uncle and aunt live here. That’s how I got here – my uncle gave me a lift in his van. It’s a really beautiful village, but you’re right – it’s not easy to get to!</a:t>
            </a:r>
          </a:p>
        </p:txBody>
      </p:sp>
    </p:spTree>
    <p:extLst>
      <p:ext uri="{BB962C8B-B14F-4D97-AF65-F5344CB8AC3E}">
        <p14:creationId xmlns:p14="http://schemas.microsoft.com/office/powerpoint/2010/main" val="223367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</a:t>
            </a:r>
            <a:r>
              <a:rPr lang="en-US" sz="36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learn and talk about travel and transport: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ambulance, cruise ship, express train, fire engine, tram, truck, underground train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</a:t>
            </a:r>
            <a:r>
              <a:rPr lang="en-US" sz="36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listen for details.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Post-Listening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1866F-9AE7-FFEB-2953-3F0399D51119}"/>
              </a:ext>
            </a:extLst>
          </p:cNvPr>
          <p:cNvSpPr/>
          <p:nvPr/>
        </p:nvSpPr>
        <p:spPr>
          <a:xfrm>
            <a:off x="2401006" y="401737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C8811955-3FD2-817C-C9F6-54F422AA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4">
            <a:extLst>
              <a:ext uri="{FF2B5EF4-FFF2-40B4-BE49-F238E27FC236}">
                <a16:creationId xmlns:a16="http://schemas.microsoft.com/office/drawing/2014/main" id="{59F95CF7-B7AC-302C-9ECA-2A7D140FAD57}"/>
              </a:ext>
            </a:extLst>
          </p:cNvPr>
          <p:cNvSpPr/>
          <p:nvPr/>
        </p:nvSpPr>
        <p:spPr>
          <a:xfrm>
            <a:off x="1054358" y="3214986"/>
            <a:ext cx="3788229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  <a:latin typeface="+mj-lt"/>
              </a:rPr>
              <a:t>Did you travel by bus on your holiday?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5B0BEAA0-8537-21D8-EDE8-31434D4AA530}"/>
              </a:ext>
            </a:extLst>
          </p:cNvPr>
          <p:cNvSpPr/>
          <p:nvPr/>
        </p:nvSpPr>
        <p:spPr>
          <a:xfrm>
            <a:off x="6479277" y="2796830"/>
            <a:ext cx="4767943" cy="2641155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</a:rPr>
              <a:t>No, I didn’t go by bus. I travelled by plane because it was much faster.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88B1B-A247-9D05-CD81-9F1C11CBC9B8}"/>
              </a:ext>
            </a:extLst>
          </p:cNvPr>
          <p:cNvSpPr txBox="1"/>
          <p:nvPr/>
        </p:nvSpPr>
        <p:spPr>
          <a:xfrm>
            <a:off x="265054" y="1391533"/>
            <a:ext cx="8443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Ask and answer about the kind of transportation your friend used on the last holiday.</a:t>
            </a: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0635EB-422E-7FBA-C850-16D4044806D2}"/>
              </a:ext>
            </a:extLst>
          </p:cNvPr>
          <p:cNvSpPr txBox="1"/>
          <p:nvPr/>
        </p:nvSpPr>
        <p:spPr>
          <a:xfrm>
            <a:off x="452120" y="393153"/>
            <a:ext cx="11739880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Write at least 4 sentences about the kinds of transportation you often use for:</a:t>
            </a:r>
          </a:p>
          <a:p>
            <a:r>
              <a:rPr lang="en-US" sz="3200" dirty="0">
                <a:solidFill>
                  <a:srgbClr val="0070C0"/>
                </a:solidFill>
              </a:rPr>
              <a:t>- Going to school               - Going out with friends</a:t>
            </a:r>
          </a:p>
          <a:p>
            <a:r>
              <a:rPr lang="en-US" sz="3200" dirty="0">
                <a:solidFill>
                  <a:srgbClr val="0070C0"/>
                </a:solidFill>
              </a:rPr>
              <a:t>- Going out with family    - Travelling with family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….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Remember to explain why you choose that kind of transportation.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2307A-2513-107A-0677-1D60954B031D}"/>
              </a:ext>
            </a:extLst>
          </p:cNvPr>
          <p:cNvSpPr txBox="1"/>
          <p:nvPr/>
        </p:nvSpPr>
        <p:spPr>
          <a:xfrm>
            <a:off x="452120" y="3661418"/>
            <a:ext cx="11638280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e.g.</a:t>
            </a:r>
          </a:p>
          <a:p>
            <a:r>
              <a:rPr lang="en-US" sz="3000" i="1" dirty="0">
                <a:solidFill>
                  <a:srgbClr val="FF0000"/>
                </a:solidFill>
              </a:rPr>
              <a:t>I often walk to school because it is very near my house. Because I am still young, I cannot ride a motorbike. So, I often go out with friends by bus, or my father will give me a lift on his motorbike. I usually travel with my family by plane or by train because they are more convenient.</a:t>
            </a:r>
          </a:p>
        </p:txBody>
      </p:sp>
    </p:spTree>
    <p:extLst>
      <p:ext uri="{BB962C8B-B14F-4D97-AF65-F5344CB8AC3E}">
        <p14:creationId xmlns:p14="http://schemas.microsoft.com/office/powerpoint/2010/main" val="5760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22489" y="43758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44084" y="1359920"/>
            <a:ext cx="514418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ambulance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cruise 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express train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fire engine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tram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truck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underground train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20DDA-D36B-C9CB-FEDB-9039C13E2CDD}"/>
              </a:ext>
            </a:extLst>
          </p:cNvPr>
          <p:cNvSpPr/>
          <p:nvPr/>
        </p:nvSpPr>
        <p:spPr>
          <a:xfrm>
            <a:off x="6291943" y="1359920"/>
            <a:ext cx="514418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Listening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Listen for details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44)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85 SB)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(page 39)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1322197"/>
            <a:ext cx="12055117" cy="5014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200" dirty="0">
                <a:latin typeface="+mj-lt"/>
              </a:rPr>
              <a:t>1. A. canoe			B. landmark	C. building   	D. river</a:t>
            </a:r>
          </a:p>
          <a:p>
            <a:pPr>
              <a:lnSpc>
                <a:spcPct val="17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3200" dirty="0">
                <a:latin typeface="+mj-lt"/>
              </a:rPr>
              <a:t>2. A. photographer	B. helicopter	C. environment	D. ingredient</a:t>
            </a:r>
          </a:p>
          <a:p>
            <a:pPr>
              <a:lnSpc>
                <a:spcPct val="17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170000"/>
              </a:lnSpc>
            </a:pPr>
            <a:r>
              <a:rPr lang="en-US" sz="3200" dirty="0">
                <a:latin typeface="+mj-lt"/>
              </a:rPr>
              <a:t>3. A. village		B. uncle		C. airport		D. police	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95264"/>
            <a:ext cx="284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6136" y="379597"/>
            <a:ext cx="7919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+mj-lt"/>
              </a:rPr>
              <a:t>Choose the word whose main stress is placed </a:t>
            </a:r>
          </a:p>
          <a:p>
            <a:r>
              <a:rPr lang="en-US" sz="3000" dirty="0">
                <a:solidFill>
                  <a:srgbClr val="0070C0"/>
                </a:solidFill>
                <a:latin typeface="+mj-lt"/>
              </a:rPr>
              <a:t>differently from the others. </a:t>
            </a:r>
            <a:r>
              <a:rPr lang="en-US" sz="3000" dirty="0" err="1">
                <a:solidFill>
                  <a:srgbClr val="0070C0"/>
                </a:solidFill>
                <a:latin typeface="+mj-lt"/>
              </a:rPr>
              <a:t>Practise</a:t>
            </a:r>
            <a:r>
              <a:rPr lang="en-US" sz="3000" dirty="0">
                <a:solidFill>
                  <a:srgbClr val="0070C0"/>
                </a:solidFill>
                <a:latin typeface="+mj-lt"/>
              </a:rPr>
              <a:t> saying them.</a:t>
            </a:r>
            <a:endParaRPr lang="en-US" sz="30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44" y="61842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59721" y="1598158"/>
            <a:ext cx="424697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1223" y="325657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279813" y="488870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4152" y="2086370"/>
            <a:ext cx="1610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kəˈnu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81223" y="2110621"/>
            <a:ext cx="2391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lændmɑːk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08478" y="2133630"/>
            <a:ext cx="2651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bɪldɪŋ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76468" y="2110622"/>
            <a:ext cx="2216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1650" y="3709304"/>
            <a:ext cx="2466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fəˈtɒɡrəfər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43828" y="3764568"/>
            <a:ext cx="2560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helɪkɒptər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8656" y="3716417"/>
            <a:ext cx="3141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ɪnˈvaɪrənmənt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24550" y="3748577"/>
            <a:ext cx="2694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ɪnˈɡriːdiənt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2180" y="5299050"/>
            <a:ext cx="2661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vɪlɪdʒ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22394" y="5345601"/>
            <a:ext cx="2560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ʌŋkl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3322" y="5345110"/>
            <a:ext cx="1847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eəpɔːt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59337" y="5386532"/>
            <a:ext cx="1572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pəˈliːs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940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CFB691-5732-4550-2C5C-52FD1D85E883}"/>
              </a:ext>
            </a:extLst>
          </p:cNvPr>
          <p:cNvSpPr/>
          <p:nvPr/>
        </p:nvSpPr>
        <p:spPr>
          <a:xfrm>
            <a:off x="1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23" name="Picture 22" descr="Free Speech bubble 1195466 PNG with Transparent Background">
            <a:extLst>
              <a:ext uri="{FF2B5EF4-FFF2-40B4-BE49-F238E27FC236}">
                <a16:creationId xmlns:a16="http://schemas.microsoft.com/office/drawing/2014/main" id="{5E8ED63D-F34C-EFC0-824C-29374A36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9D1D6-9DBC-2FCF-F290-34D9ACA6CC61}"/>
              </a:ext>
            </a:extLst>
          </p:cNvPr>
          <p:cNvSpPr txBox="1"/>
          <p:nvPr/>
        </p:nvSpPr>
        <p:spPr>
          <a:xfrm>
            <a:off x="1570751" y="1277652"/>
            <a:ext cx="8147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j-lt"/>
              </a:rPr>
              <a:t>Please find at least 5 kinds of transport:</a:t>
            </a:r>
          </a:p>
          <a:p>
            <a:r>
              <a:rPr lang="en-US" sz="3200" i="1" dirty="0">
                <a:solidFill>
                  <a:srgbClr val="FF0000"/>
                </a:solidFill>
                <a:latin typeface="+mj-lt"/>
              </a:rPr>
              <a:t>e.g. car, motorbike, bicycle, airplane, ship</a:t>
            </a:r>
          </a:p>
        </p:txBody>
      </p:sp>
    </p:spTree>
    <p:extLst>
      <p:ext uri="{BB962C8B-B14F-4D97-AF65-F5344CB8AC3E}">
        <p14:creationId xmlns:p14="http://schemas.microsoft.com/office/powerpoint/2010/main" val="38064495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E01B5-0EF7-C1DD-C8E6-F76F302F5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39" y="448326"/>
            <a:ext cx="9422361" cy="596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187B1-2E73-3E49-31CC-6F3E5A303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284" y="1045029"/>
            <a:ext cx="7022503" cy="5228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9F4967-6B13-CF18-8DF1-3146259E5968}"/>
              </a:ext>
            </a:extLst>
          </p:cNvPr>
          <p:cNvSpPr txBox="1"/>
          <p:nvPr/>
        </p:nvSpPr>
        <p:spPr>
          <a:xfrm>
            <a:off x="170122" y="1734316"/>
            <a:ext cx="44026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You can see the map on the Internet. I can see a petrol station, a hospital, a port, a bus stop, a metro, a fire station, a river, an airport and a train station.</a:t>
            </a:r>
          </a:p>
        </p:txBody>
      </p:sp>
    </p:spTree>
    <p:extLst>
      <p:ext uri="{BB962C8B-B14F-4D97-AF65-F5344CB8AC3E}">
        <p14:creationId xmlns:p14="http://schemas.microsoft.com/office/powerpoint/2010/main" val="12144225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23E4EA-7C82-9A74-A4DB-35DD47F50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7" y="344515"/>
            <a:ext cx="8264907" cy="17124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42613B-5C5A-1BEE-C030-248A5C174A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75" y="1752601"/>
            <a:ext cx="6414472" cy="4793542"/>
          </a:xfrm>
          <a:prstGeom prst="rect">
            <a:avLst/>
          </a:prstGeom>
        </p:spPr>
      </p:pic>
      <p:pic>
        <p:nvPicPr>
          <p:cNvPr id="7" name="CD2 - TRACK 19">
            <a:hlinkClick r:id="" action="ppaction://media"/>
            <a:extLst>
              <a:ext uri="{FF2B5EF4-FFF2-40B4-BE49-F238E27FC236}">
                <a16:creationId xmlns:a16="http://schemas.microsoft.com/office/drawing/2014/main" id="{5EF5D545-15DD-D8C3-2C22-22B87C7E6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129" y="642157"/>
            <a:ext cx="484893" cy="484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5EF8B4-78FA-848F-FFE4-F3800E48FCCA}"/>
              </a:ext>
            </a:extLst>
          </p:cNvPr>
          <p:cNvSpPr/>
          <p:nvPr/>
        </p:nvSpPr>
        <p:spPr>
          <a:xfrm>
            <a:off x="90453" y="2049685"/>
            <a:ext cx="57632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e.g. </a:t>
            </a:r>
            <a:b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We can find canoes on a river.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968E30-7B27-A225-EFA1-51EBEFAF234F}"/>
              </a:ext>
            </a:extLst>
          </p:cNvPr>
          <p:cNvSpPr txBox="1"/>
          <p:nvPr/>
        </p:nvSpPr>
        <p:spPr>
          <a:xfrm>
            <a:off x="62309" y="2793683"/>
            <a:ext cx="56247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helicopters at an airport.</a:t>
            </a:r>
            <a:b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</a:br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trucks and vans at a petrol station.</a:t>
            </a:r>
            <a:b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</a:br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cruise ships at a port.</a:t>
            </a:r>
            <a:b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</a:br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buses and trams at a bus stop.</a:t>
            </a:r>
            <a:b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</a:br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express trains at a train station.</a:t>
            </a:r>
            <a:b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</a:br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fire engines at a fire station.</a:t>
            </a:r>
            <a:b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</a:br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underground trains at a metro.</a:t>
            </a:r>
            <a:b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</a:br>
            <a:r>
              <a:rPr lang="en-US" sz="2400" b="0" i="1" dirty="0">
                <a:solidFill>
                  <a:srgbClr val="C9243F"/>
                </a:solidFill>
                <a:effectLst/>
                <a:latin typeface="+mj-lt"/>
              </a:rPr>
              <a:t>We can find ambulances at a hospital.</a:t>
            </a:r>
            <a:r>
              <a:rPr lang="en-US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2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10704</TotalTime>
  <Words>1510</Words>
  <Application>Microsoft Office PowerPoint</Application>
  <PresentationFormat>Widescreen</PresentationFormat>
  <Paragraphs>184</Paragraphs>
  <Slides>36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 (body)</vt:lpstr>
      <vt:lpstr>FrutigerLTStd-Bold</vt:lpstr>
      <vt:lpstr>FrutigerLTStd-Roman</vt:lpstr>
      <vt:lpstr>ITCAvantGardeStd-BkObl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222</cp:revision>
  <dcterms:created xsi:type="dcterms:W3CDTF">2020-12-08T03:17:05Z</dcterms:created>
  <dcterms:modified xsi:type="dcterms:W3CDTF">2022-12-20T09:55:24Z</dcterms:modified>
</cp:coreProperties>
</file>