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Lst>
  <p:notesMasterIdLst>
    <p:notesMasterId r:id="rId16"/>
  </p:notesMasterIdLst>
  <p:sldIdLst>
    <p:sldId id="256" r:id="rId2"/>
    <p:sldId id="269" r:id="rId3"/>
    <p:sldId id="266" r:id="rId4"/>
    <p:sldId id="271" r:id="rId5"/>
    <p:sldId id="304" r:id="rId6"/>
    <p:sldId id="272" r:id="rId7"/>
    <p:sldId id="308" r:id="rId8"/>
    <p:sldId id="282" r:id="rId9"/>
    <p:sldId id="293" r:id="rId10"/>
    <p:sldId id="296" r:id="rId11"/>
    <p:sldId id="328" r:id="rId12"/>
    <p:sldId id="298" r:id="rId13"/>
    <p:sldId id="300" r:id="rId14"/>
    <p:sldId id="265" r:id="rId15"/>
  </p:sldIdLst>
  <p:sldSz cx="18288000" cy="10287000"/>
  <p:notesSz cx="6858000" cy="9144000"/>
  <p:embeddedFontLst>
    <p:embeddedFont>
      <p:font typeface="Calibri" pitchFamily="34" charset="0"/>
      <p:regular r:id="rId17"/>
      <p:bold r:id="rId18"/>
      <p:italic r:id="rId19"/>
      <p:boldItalic r:id="rId20"/>
    </p:embeddedFont>
    <p:embeddedFont>
      <p:font typeface="Cambria Math" pitchFamily="18" charset="0"/>
      <p:regular r:id="rId21"/>
    </p:embeddedFont>
    <p:embeddedFont>
      <p:font typeface="Gill Sans MT"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FE89F"/>
    <a:srgbClr val="FFE07D"/>
    <a:srgbClr val="F5770F"/>
    <a:srgbClr val="37A234"/>
    <a:srgbClr val="4A6EBE"/>
    <a:srgbClr val="4C7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49" d="100"/>
          <a:sy n="49" d="100"/>
        </p:scale>
        <p:origin x="-4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BCDD-8CC2-4E38-BDEB-524D7EC285D4}"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61FD-7CA8-48C5-BD11-E1D7A9ED7804}" type="slidenum">
              <a:rPr lang="en-US" smtClean="0"/>
              <a:t>‹#›</a:t>
            </a:fld>
            <a:endParaRPr lang="en-US"/>
          </a:p>
        </p:txBody>
      </p:sp>
    </p:spTree>
    <p:extLst>
      <p:ext uri="{BB962C8B-B14F-4D97-AF65-F5344CB8AC3E}">
        <p14:creationId xmlns:p14="http://schemas.microsoft.com/office/powerpoint/2010/main" val="19892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4</a:t>
            </a:fld>
            <a:endParaRPr lang="en-US"/>
          </a:p>
        </p:txBody>
      </p:sp>
    </p:spTree>
    <p:extLst>
      <p:ext uri="{BB962C8B-B14F-4D97-AF65-F5344CB8AC3E}">
        <p14:creationId xmlns:p14="http://schemas.microsoft.com/office/powerpoint/2010/main" val="57464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3778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2200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6669" y="1203448"/>
            <a:ext cx="12955610" cy="3812147"/>
          </a:xfrm>
        </p:spPr>
        <p:txBody>
          <a:bodyPr bIns="0" anchor="b">
            <a:normAutofit/>
          </a:bodyPr>
          <a:lstStyle>
            <a:lvl1pPr algn="l">
              <a:defRPr sz="9900"/>
            </a:lvl1pPr>
          </a:lstStyle>
          <a:p>
            <a:r>
              <a:rPr lang="en-US"/>
              <a:t>Click to edit Master title style</a:t>
            </a:r>
            <a:endParaRPr lang="en-US" dirty="0"/>
          </a:p>
        </p:txBody>
      </p:sp>
      <p:sp>
        <p:nvSpPr>
          <p:cNvPr id="3" name="Subtitle 2"/>
          <p:cNvSpPr>
            <a:spLocks noGrp="1"/>
          </p:cNvSpPr>
          <p:nvPr>
            <p:ph type="subTitle" idx="1"/>
          </p:nvPr>
        </p:nvSpPr>
        <p:spPr>
          <a:xfrm>
            <a:off x="3626670" y="5296807"/>
            <a:ext cx="12955608" cy="1466432"/>
          </a:xfrm>
        </p:spPr>
        <p:txBody>
          <a:bodyPr tIns="91440" bIns="91440">
            <a:normAutofit/>
          </a:bodyPr>
          <a:lstStyle>
            <a:lvl1pPr marL="0" indent="0" algn="l">
              <a:buNone/>
              <a:defRPr sz="2700" b="0" cap="all" baseline="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a:xfrm>
            <a:off x="3624751" y="493961"/>
            <a:ext cx="7460873" cy="463802"/>
          </a:xfrm>
        </p:spPr>
        <p:txBody>
          <a:bodyPr/>
          <a:lstStyle/>
          <a:p>
            <a:endParaRPr lang="en-US"/>
          </a:p>
        </p:txBody>
      </p:sp>
      <p:sp>
        <p:nvSpPr>
          <p:cNvPr id="6" name="Slide Number Placeholder 5"/>
          <p:cNvSpPr>
            <a:spLocks noGrp="1"/>
          </p:cNvSpPr>
          <p:nvPr>
            <p:ph type="sldNum" sz="quarter" idx="12"/>
          </p:nvPr>
        </p:nvSpPr>
        <p:spPr>
          <a:xfrm>
            <a:off x="2156497" y="1198460"/>
            <a:ext cx="1216529" cy="755367"/>
          </a:xfrm>
        </p:spPr>
        <p:txBody>
          <a:bodyPr/>
          <a:lstStyle/>
          <a:p>
            <a:fld id="{B6F15528-21DE-4FAA-801E-634DDDAF4B2B}" type="slidenum">
              <a:rPr lang="en-US" smtClean="0"/>
              <a:pPr/>
              <a:t>‹#›</a:t>
            </a:fld>
            <a:endParaRPr lang="en-US"/>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728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497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7" y="1198460"/>
            <a:ext cx="2423613" cy="698983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470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396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1359" y="2634195"/>
            <a:ext cx="12964731" cy="2831925"/>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2181359" y="5709293"/>
            <a:ext cx="12945669" cy="1519394"/>
          </a:xfrm>
        </p:spPr>
        <p:txBody>
          <a:bodyPr tIns="91440">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2181359"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4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6"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8"/>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531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0787" y="1206245"/>
            <a:ext cx="14411492" cy="158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70787" y="3029324"/>
            <a:ext cx="6967728" cy="1202915"/>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170787" y="4236404"/>
            <a:ext cx="6967728" cy="396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18543" y="3034505"/>
            <a:ext cx="6967728" cy="1203356"/>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618543" y="4232237"/>
            <a:ext cx="6967728" cy="3956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959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387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519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007" y="1198460"/>
            <a:ext cx="4909649" cy="337067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67007" y="4808237"/>
            <a:ext cx="4912520" cy="3372272"/>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637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216081" y="723256"/>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6584" y="1683814"/>
            <a:ext cx="4186757" cy="5799491"/>
          </a:xfrm>
          <a:solidFill>
            <a:schemeClr val="bg1">
              <a:lumMod val="85000"/>
            </a:schemeClr>
          </a:solidFill>
          <a:ln w="9525" cap="sq">
            <a:noFill/>
            <a:miter lim="800000"/>
          </a:ln>
          <a:effectLst/>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2171074" y="8204785"/>
            <a:ext cx="8291027" cy="480185"/>
          </a:xfrm>
        </p:spPr>
        <p:txBody>
          <a:bodyPr/>
          <a:lstStyle>
            <a:lvl1pPr algn="l">
              <a:defRPr/>
            </a:lvl1p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a:xfrm>
            <a:off x="2171073" y="477961"/>
            <a:ext cx="8311506" cy="48139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2171074"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381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3029215"/>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b="-1562"/>
          <a:stretch/>
        </p:blipFill>
        <p:spPr bwMode="black">
          <a:xfrm>
            <a:off x="0" y="9189720"/>
            <a:ext cx="18288000" cy="1114425"/>
          </a:xfrm>
          <a:prstGeom prst="rect">
            <a:avLst/>
          </a:prstGeom>
        </p:spPr>
      </p:pic>
      <p:sp>
        <p:nvSpPr>
          <p:cNvPr id="2" name="Title Placeholder 1"/>
          <p:cNvSpPr>
            <a:spLocks noGrp="1"/>
          </p:cNvSpPr>
          <p:nvPr>
            <p:ph type="title"/>
          </p:nvPr>
        </p:nvSpPr>
        <p:spPr>
          <a:xfrm>
            <a:off x="2177369" y="1206779"/>
            <a:ext cx="14404913" cy="1573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77369" y="3023599"/>
            <a:ext cx="14404913" cy="5175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31208" y="495555"/>
            <a:ext cx="5251073" cy="463802"/>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2177369" y="493961"/>
            <a:ext cx="8908254" cy="463802"/>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091" y="1198460"/>
            <a:ext cx="1216529" cy="755367"/>
          </a:xfrm>
          <a:prstGeom prst="rect">
            <a:avLst/>
          </a:prstGeom>
        </p:spPr>
        <p:txBody>
          <a:bodyPr vert="horz" lIns="91440" tIns="45720" rIns="91440" bIns="45720" rtlCol="0" anchor="t"/>
          <a:lstStyle>
            <a:lvl1pPr algn="r">
              <a:defRPr sz="4200">
                <a:solidFill>
                  <a:schemeClr val="accent1"/>
                </a:solidFill>
              </a:defRPr>
            </a:lvl1pPr>
          </a:lstStyle>
          <a:p>
            <a:fld id="{B6F15528-21DE-4FAA-801E-634DDDAF4B2B}" type="slidenum">
              <a:rPr lang="en-US" smtClean="0"/>
              <a:pPr/>
              <a:t>‹#›</a:t>
            </a:fld>
            <a:endParaRPr lang="en-US"/>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835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2" Type="http://schemas.openxmlformats.org/officeDocument/2006/relationships/image" Target="../media/image4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31"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6" Type="http://schemas.openxmlformats.org/officeDocument/2006/relationships/image" Target="../media/image45.png"/><Relationship Id="rId1" Type="http://schemas.openxmlformats.org/officeDocument/2006/relationships/slideLayout" Target="../slideLayouts/slideLayout7.xml"/><Relationship Id="rId15"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2" name="Google Shape;7484;p29"/>
          <p:cNvSpPr txBox="1">
            <a:spLocks/>
          </p:cNvSpPr>
          <p:nvPr/>
        </p:nvSpPr>
        <p:spPr>
          <a:xfrm>
            <a:off x="6400800" y="32793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sp>
        <p:nvSpPr>
          <p:cNvPr id="20" name="Oval Callout 19"/>
          <p:cNvSpPr/>
          <p:nvPr/>
        </p:nvSpPr>
        <p:spPr>
          <a:xfrm>
            <a:off x="8385516" y="52959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8" name="TextBox 17"/>
          <p:cNvSpPr txBox="1"/>
          <p:nvPr/>
        </p:nvSpPr>
        <p:spPr>
          <a:xfrm>
            <a:off x="6248400" y="62487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9.11: (SGK – tr.69)</a:t>
            </a:r>
          </a:p>
        </p:txBody>
      </p:sp>
      <p:sp>
        <p:nvSpPr>
          <p:cNvPr id="4" name="Rectangle 3"/>
          <p:cNvSpPr/>
          <p:nvPr/>
        </p:nvSpPr>
        <p:spPr>
          <a:xfrm>
            <a:off x="1159042" y="1483856"/>
            <a:ext cx="16138358" cy="3888244"/>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AB= 1 cm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BC = 7 cm.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CA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nguyên</a:t>
            </a:r>
            <a:r>
              <a:rPr lang="en-US" sz="4000" dirty="0">
                <a:latin typeface="Arial" panose="020B0604020202020204" pitchFamily="34" charset="0"/>
                <a:ea typeface="Calibri" panose="020F0502020204030204" pitchFamily="34" charset="0"/>
                <a:cs typeface="Arial" panose="020B0604020202020204" pitchFamily="34" charset="0"/>
              </a:rPr>
              <a:t> (cm)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Times New Roman" panose="02020603050405020304" pitchFamily="18" charset="0"/>
                <a:cs typeface="Arial" panose="020B0604020202020204" pitchFamily="34" charset="0"/>
              </a:rPr>
              <a:t>b) Cho tam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ABC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AB= 2 cm, BC = 6 cm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BC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lớn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tìm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dài</a:t>
            </a:r>
            <a:r>
              <a:rPr lang="en-US" sz="4000" dirty="0">
                <a:latin typeface="Arial" panose="020B0604020202020204" pitchFamily="34" charset="0"/>
                <a:ea typeface="Times New Roman" panose="02020603050405020304" pitchFamily="18" charset="0"/>
                <a:cs typeface="Arial" panose="020B0604020202020204" pitchFamily="34" charset="0"/>
              </a:rPr>
              <a:t> CA, </a:t>
            </a:r>
            <a:r>
              <a:rPr lang="en-US" sz="4000" dirty="0" err="1">
                <a:latin typeface="Arial" panose="020B0604020202020204" pitchFamily="34" charset="0"/>
                <a:ea typeface="Times New Roman" panose="02020603050405020304" pitchFamily="18" charset="0"/>
                <a:cs typeface="Arial" panose="020B0604020202020204" pitchFamily="34" charset="0"/>
              </a:rPr>
              <a:t>biết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rằng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nguyên</a:t>
            </a:r>
            <a:r>
              <a:rPr lang="en-US" sz="4000" dirty="0">
                <a:latin typeface="Arial" panose="020B0604020202020204" pitchFamily="34" charset="0"/>
                <a:ea typeface="Times New Roman" panose="02020603050405020304" pitchFamily="18" charset="0"/>
                <a:cs typeface="Arial" panose="020B0604020202020204" pitchFamily="34" charset="0"/>
              </a:rPr>
              <a:t>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371600" y="6265042"/>
            <a:ext cx="17586158" cy="2862322"/>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latin typeface="Arial" panose="020B0604020202020204" pitchFamily="34" charset="0"/>
                <a:ea typeface="Calibri" panose="020F0502020204030204" pitchFamily="34" charset="0"/>
                <a:cs typeface="Arial" panose="020B0604020202020204" pitchFamily="34" charset="0"/>
              </a:rPr>
              <a:t>Cạnh</a:t>
            </a:r>
            <a:r>
              <a:rPr lang="fr-FR" sz="4000" dirty="0">
                <a:latin typeface="Arial" panose="020B0604020202020204" pitchFamily="34" charset="0"/>
                <a:ea typeface="Calibri" panose="020F0502020204030204" pitchFamily="34" charset="0"/>
                <a:cs typeface="Arial" panose="020B0604020202020204" pitchFamily="34" charset="0"/>
              </a:rPr>
              <a:t> bé </a:t>
            </a:r>
            <a:r>
              <a:rPr lang="fr-FR" sz="4000" dirty="0" err="1">
                <a:latin typeface="Arial" panose="020B0604020202020204" pitchFamily="34" charset="0"/>
                <a:ea typeface="Calibri" panose="020F0502020204030204" pitchFamily="34" charset="0"/>
                <a:cs typeface="Arial" panose="020B0604020202020204" pitchFamily="34" charset="0"/>
              </a:rPr>
              <a:t>nhất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phải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có</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độ</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dài</a:t>
            </a:r>
            <a:r>
              <a:rPr lang="fr-FR" sz="4000" dirty="0">
                <a:latin typeface="Arial" panose="020B0604020202020204" pitchFamily="34" charset="0"/>
                <a:ea typeface="Calibri" panose="020F0502020204030204" pitchFamily="34" charset="0"/>
                <a:cs typeface="Arial" panose="020B0604020202020204" pitchFamily="34" charset="0"/>
              </a:rPr>
              <a:t> 1 (cm). </a:t>
            </a:r>
            <a:r>
              <a:rPr lang="fr-FR" sz="4000" dirty="0" err="1">
                <a:latin typeface="Arial" panose="020B0604020202020204" pitchFamily="34" charset="0"/>
                <a:ea typeface="Calibri" panose="020F0502020204030204" pitchFamily="34" charset="0"/>
                <a:cs typeface="Arial" panose="020B0604020202020204" pitchFamily="34" charset="0"/>
              </a:rPr>
              <a:t>Đặt</a:t>
            </a:r>
            <a:r>
              <a:rPr lang="fr-FR" sz="4000" dirty="0">
                <a:latin typeface="Arial" panose="020B0604020202020204" pitchFamily="34" charset="0"/>
                <a:ea typeface="Calibri" panose="020F0502020204030204" pitchFamily="34" charset="0"/>
                <a:cs typeface="Arial" panose="020B0604020202020204" pitchFamily="34" charset="0"/>
              </a:rPr>
              <a:t> CA = b (cm)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Theo </a:t>
            </a:r>
            <a:r>
              <a:rPr lang="fr-FR" sz="4000" dirty="0" err="1">
                <a:latin typeface="Arial" panose="020B0604020202020204" pitchFamily="34" charset="0"/>
                <a:ea typeface="Calibri" panose="020F0502020204030204" pitchFamily="34" charset="0"/>
                <a:cs typeface="Arial" panose="020B0604020202020204" pitchFamily="34" charset="0"/>
              </a:rPr>
              <a:t>tính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b là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nguyên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thỏa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mãn</a:t>
            </a:r>
            <a:r>
              <a:rPr lang="fr-FR" sz="4000" dirty="0">
                <a:latin typeface="Arial" panose="020B0604020202020204" pitchFamily="34" charset="0"/>
                <a:ea typeface="Calibri" panose="020F0502020204030204" pitchFamily="34" charset="0"/>
                <a:cs typeface="Arial" panose="020B0604020202020204" pitchFamily="34" charset="0"/>
              </a:rPr>
              <a:t> 7 – 1 &lt; b &lt; 7 + 1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hay</a:t>
            </a:r>
            <a:r>
              <a:rPr lang="fr-FR" sz="4000" dirty="0">
                <a:latin typeface="Arial" panose="020B0604020202020204" pitchFamily="34" charset="0"/>
                <a:ea typeface="Calibri" panose="020F0502020204030204" pitchFamily="34" charset="0"/>
                <a:cs typeface="Arial" panose="020B0604020202020204" pitchFamily="34" charset="0"/>
              </a:rPr>
              <a:t> 6 &lt; b &lt; 8</a:t>
            </a:r>
            <a:endParaRPr lang="en-US" sz="4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5410200" y="8124472"/>
                <a:ext cx="3409908" cy="1015663"/>
              </a:xfrm>
              <a:prstGeom prst="rect">
                <a:avLst/>
              </a:prstGeom>
            </p:spPr>
            <p:txBody>
              <a:bodyPr wrap="none">
                <a:spAutoFit/>
              </a:bodyPr>
              <a:lstStyle/>
              <a:p>
                <a:pPr lvl="0" algn="just">
                  <a:lnSpc>
                    <a:spcPct val="150000"/>
                  </a:lnSpc>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chỉ</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7</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10200" y="8124472"/>
                <a:ext cx="3409908" cy="1015663"/>
              </a:xfrm>
              <a:prstGeom prst="rect">
                <a:avLst/>
              </a:prstGeom>
              <a:blipFill>
                <a:blip r:embed="rId12"/>
                <a:stretch>
                  <a:fillRect r="-5188" b="-14458"/>
                </a:stretch>
              </a:blipFill>
            </p:spPr>
            <p:txBody>
              <a:bodyPr/>
              <a:lstStyle/>
              <a:p>
                <a:r>
                  <a:rPr lang="en-US">
                    <a:noFill/>
                  </a:rPr>
                  <a:t> </a:t>
                </a:r>
              </a:p>
            </p:txBody>
          </p:sp>
        </mc:Fallback>
      </mc:AlternateContent>
      <p:sp>
        <p:nvSpPr>
          <p:cNvPr id="12" name="Rectangle 11"/>
          <p:cNvSpPr/>
          <p:nvPr/>
        </p:nvSpPr>
        <p:spPr>
          <a:xfrm>
            <a:off x="6066480" y="9080837"/>
            <a:ext cx="3734292" cy="1015663"/>
          </a:xfrm>
          <a:prstGeom prst="rect">
            <a:avLst/>
          </a:prstGeom>
        </p:spPr>
        <p:txBody>
          <a:bodyPr wrap="none">
            <a:spAutoFit/>
          </a:bodyPr>
          <a:lstStyle/>
          <a:p>
            <a:pPr lvl="0" algn="just">
              <a:lnSpc>
                <a:spcPct val="150000"/>
              </a:lnSpc>
            </a:pP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7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287174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p:bldP spid="4"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sp>
        <p:nvSpPr>
          <p:cNvPr id="20" name="Oval Callout 19"/>
          <p:cNvSpPr/>
          <p:nvPr/>
        </p:nvSpPr>
        <p:spPr>
          <a:xfrm>
            <a:off x="8385516" y="53721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6248400" y="6248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9.11: (SGK – tr.69)</a:t>
            </a:r>
          </a:p>
        </p:txBody>
      </p:sp>
      <p:sp>
        <p:nvSpPr>
          <p:cNvPr id="4" name="Rectangle 3"/>
          <p:cNvSpPr/>
          <p:nvPr/>
        </p:nvSpPr>
        <p:spPr>
          <a:xfrm>
            <a:off x="1159042" y="1483856"/>
            <a:ext cx="16138358" cy="38882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 1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BC = 7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 2 cm, BC = 6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908338" y="6433847"/>
            <a:ext cx="17586158" cy="2862322"/>
          </a:xfrm>
          <a:prstGeom prst="rect">
            <a:avLst/>
          </a:prstGeom>
        </p:spPr>
        <p:txBody>
          <a:bodyPr wrap="square">
            <a:spAutoFit/>
          </a:bodyPr>
          <a:lstStyle/>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Đặt</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b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nguyên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6 </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Theo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6 &lt; 2 +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tức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&gt; 4)</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 b = 6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5.</a:t>
            </a:r>
          </a:p>
        </p:txBody>
      </p:sp>
      <p:sp>
        <p:nvSpPr>
          <p:cNvPr id="19" name="Rectangle 18"/>
          <p:cNvSpPr/>
          <p:nvPr/>
        </p:nvSpPr>
        <p:spPr>
          <a:xfrm>
            <a:off x="3048000" y="9082881"/>
            <a:ext cx="7370479" cy="1015663"/>
          </a:xfrm>
          <a:prstGeom prst="rect">
            <a:avLst/>
          </a:prstGeom>
        </p:spPr>
        <p:txBody>
          <a:bodyPr wrap="none">
            <a:spAutoFit/>
          </a:bodyPr>
          <a:lstStyle/>
          <a:p>
            <a:pPr lvl="0" algn="just">
              <a:lnSpc>
                <a:spcPct val="150000"/>
              </a:lnSpc>
            </a:pP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6 cm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5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402349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42" name="Rectangle 41"/>
          <p:cNvSpPr/>
          <p:nvPr/>
        </p:nvSpPr>
        <p:spPr>
          <a:xfrm>
            <a:off x="4267200" y="1345013"/>
            <a:ext cx="9183961" cy="1477328"/>
          </a:xfrm>
          <a:prstGeom prst="rect">
            <a:avLst/>
          </a:prstGeom>
        </p:spPr>
        <p:txBody>
          <a:bodyPr wrap="square">
            <a:spAutoFit/>
          </a:bodyPr>
          <a:lstStyle/>
          <a:p>
            <a:pPr algn="ctr">
              <a:lnSpc>
                <a:spcPct val="150000"/>
              </a:lnSpc>
              <a:tabLst>
                <a:tab pos="360045" algn="l"/>
                <a:tab pos="720090" algn="l"/>
              </a:tabLst>
            </a:pPr>
            <a:r>
              <a:rPr lang="en-US" sz="6000" b="1">
                <a:solidFill>
                  <a:prstClr val="black"/>
                </a:solidFill>
                <a:latin typeface="Arial" panose="020B0604020202020204" pitchFamily="34" charset="0"/>
                <a:ea typeface="Calibri" panose="020F0502020204030204" pitchFamily="34" charset="0"/>
                <a:cs typeface="Arial" panose="020B0604020202020204" pitchFamily="34" charset="0"/>
              </a:rPr>
              <a:t>VẬN </a:t>
            </a:r>
            <a:r>
              <a:rPr lang="en-US" sz="6000" b="1" dirty="0">
                <a:solidFill>
                  <a:prstClr val="black"/>
                </a:solidFill>
                <a:latin typeface="Arial" panose="020B0604020202020204" pitchFamily="34" charset="0"/>
                <a:ea typeface="Calibri" panose="020F0502020204030204" pitchFamily="34" charset="0"/>
                <a:cs typeface="Arial" panose="020B0604020202020204" pitchFamily="34" charset="0"/>
              </a:rPr>
              <a:t>DỤNG</a:t>
            </a:r>
            <a:endParaRPr lang="vi-VN" sz="6000" b="1" dirty="0">
              <a:solidFill>
                <a:prstClr val="black"/>
              </a:solidFill>
              <a:ea typeface="Calibri" panose="020F0502020204030204" pitchFamily="34" charset="0"/>
              <a:cs typeface="Arial" panose="020B0604020202020204" pitchFamily="34" charset="0"/>
            </a:endParaRPr>
          </a:p>
        </p:txBody>
      </p:sp>
      <p:cxnSp>
        <p:nvCxnSpPr>
          <p:cNvPr id="8" name="Straight Connector 7"/>
          <p:cNvCxnSpPr/>
          <p:nvPr/>
        </p:nvCxnSpPr>
        <p:spPr>
          <a:xfrm>
            <a:off x="5867400" y="3301055"/>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32678" y="4305299"/>
            <a:ext cx="10768738" cy="1485571"/>
            <a:chOff x="3633062" y="4841384"/>
            <a:chExt cx="10768738" cy="1485571"/>
          </a:xfrm>
        </p:grpSpPr>
        <p:sp>
          <p:nvSpPr>
            <p:cNvPr id="50" name="Rounded Rectangular Callout 49"/>
            <p:cNvSpPr/>
            <p:nvPr/>
          </p:nvSpPr>
          <p:spPr>
            <a:xfrm>
              <a:off x="3633062" y="4841384"/>
              <a:ext cx="10744199" cy="1485571"/>
            </a:xfrm>
            <a:prstGeom prst="wedgeRoundRectCallou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3"/>
                </a:solidFill>
                <a:effectLst/>
                <a:uLnTx/>
                <a:uFillTx/>
                <a:latin typeface="Arial"/>
                <a:ea typeface="+mn-ea"/>
                <a:cs typeface="+mn-cs"/>
              </a:endParaRPr>
            </a:p>
          </p:txBody>
        </p:sp>
        <p:sp>
          <p:nvSpPr>
            <p:cNvPr id="51" name="TextBox 50"/>
            <p:cNvSpPr txBox="1"/>
            <p:nvPr/>
          </p:nvSpPr>
          <p:spPr>
            <a:xfrm>
              <a:off x="4108145" y="5196239"/>
              <a:ext cx="1029365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rgbClr val="434343"/>
                  </a:solidFill>
                  <a:effectLst/>
                  <a:uLnTx/>
                  <a:uFillTx/>
                  <a:latin typeface="Arial"/>
                </a:rPr>
                <a:t>Hoạt</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động</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nhóm</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đôi</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để</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hoàn</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thành</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bài</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tập</a:t>
              </a:r>
              <a:endParaRPr kumimoji="0" lang="en-US" sz="4000" b="0" i="0" u="none" strike="noStrike" kern="0" cap="none" spc="0" normalizeH="0" baseline="0" noProof="0" dirty="0">
                <a:ln>
                  <a:noFill/>
                </a:ln>
                <a:solidFill>
                  <a:srgbClr val="434343"/>
                </a:solidFill>
                <a:effectLst/>
                <a:uLnTx/>
                <a:uFillTx/>
                <a:latin typeface="Arial"/>
              </a:endParaRPr>
            </a:p>
          </p:txBody>
        </p:sp>
      </p:grpSp>
      <p:cxnSp>
        <p:nvCxnSpPr>
          <p:cNvPr id="52" name="Straight Connector 51"/>
          <p:cNvCxnSpPr/>
          <p:nvPr/>
        </p:nvCxnSpPr>
        <p:spPr>
          <a:xfrm>
            <a:off x="11811000" y="3301054"/>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38314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4851" y="10172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926685" y="49231"/>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50360" y="38904"/>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084178" y="4054340"/>
              <a:ext cx="1134643" cy="2433550"/>
            </a:xfrm>
            <a:prstGeom prst="rect">
              <a:avLst/>
            </a:prstGeom>
          </p:spPr>
        </p:pic>
      </p:grpSp>
      <p:sp>
        <p:nvSpPr>
          <p:cNvPr id="28" name="Rectangle 27"/>
          <p:cNvSpPr/>
          <p:nvPr/>
        </p:nvSpPr>
        <p:spPr>
          <a:xfrm>
            <a:off x="1467766" y="1333500"/>
            <a:ext cx="15448634" cy="5016758"/>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N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(H.9.18).</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MB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MN + NB,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MA + MB &lt; NA + NB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NA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CA + CN,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NA + NB &lt; CA + CB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Chúng</a:t>
            </a:r>
            <a:r>
              <a:rPr lang="en-US" sz="4000" dirty="0">
                <a:latin typeface="Arial" panose="020B0604020202020204" pitchFamily="34" charset="0"/>
                <a:ea typeface="Times New Roman" panose="02020603050405020304" pitchFamily="18" charset="0"/>
                <a:cs typeface="Arial" panose="020B0604020202020204" pitchFamily="34" charset="0"/>
              </a:rPr>
              <a:t> minh MA + MB &lt; CA + CB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4" name="Group 33"/>
          <p:cNvGrpSpPr/>
          <p:nvPr/>
        </p:nvGrpSpPr>
        <p:grpSpPr>
          <a:xfrm>
            <a:off x="16926685" y="8853502"/>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grpSp>
        <p:nvGrpSpPr>
          <p:cNvPr id="38" name="Group 37"/>
          <p:cNvGrpSpPr/>
          <p:nvPr/>
        </p:nvGrpSpPr>
        <p:grpSpPr>
          <a:xfrm>
            <a:off x="228600" y="8877301"/>
            <a:ext cx="1267374" cy="1108734"/>
            <a:chOff x="5250279" y="3663315"/>
            <a:chExt cx="3215601" cy="3215601"/>
          </a:xfrm>
        </p:grpSpPr>
        <p:grpSp>
          <p:nvGrpSpPr>
            <p:cNvPr id="39" name="Group 6"/>
            <p:cNvGrpSpPr/>
            <p:nvPr/>
          </p:nvGrpSpPr>
          <p:grpSpPr>
            <a:xfrm>
              <a:off x="5250279" y="3663315"/>
              <a:ext cx="3215601" cy="3215601"/>
              <a:chOff x="0" y="0"/>
              <a:chExt cx="6350000" cy="6350000"/>
            </a:xfrm>
          </p:grpSpPr>
          <p:sp>
            <p:nvSpPr>
              <p:cNvPr id="4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40"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871074" y="4113338"/>
              <a:ext cx="1974010" cy="2315555"/>
            </a:xfrm>
            <a:prstGeom prst="rect">
              <a:avLst/>
            </a:prstGeom>
          </p:spPr>
        </p:pic>
      </p:grpSp>
      <p:sp>
        <p:nvSpPr>
          <p:cNvPr id="25" name="TextBox 24"/>
          <p:cNvSpPr txBox="1"/>
          <p:nvPr/>
        </p:nvSpPr>
        <p:spPr>
          <a:xfrm>
            <a:off x="6324600" y="404382"/>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9.12: (SGK – tr.69)</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00286" y="5676900"/>
            <a:ext cx="5359499" cy="4395238"/>
          </a:xfrm>
          <a:prstGeom prst="rect">
            <a:avLst/>
          </a:prstGeom>
        </p:spPr>
      </p:pic>
      <p:pic>
        <p:nvPicPr>
          <p:cNvPr id="29"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48200" y="7557157"/>
            <a:ext cx="2759910" cy="2418371"/>
          </a:xfrm>
          <a:prstGeom prst="rect">
            <a:avLst/>
          </a:prstGeom>
        </p:spPr>
      </p:pic>
    </p:spTree>
    <p:extLst>
      <p:ext uri="{BB962C8B-B14F-4D97-AF65-F5344CB8AC3E}">
        <p14:creationId xmlns:p14="http://schemas.microsoft.com/office/powerpoint/2010/main" val="252500711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0" name="Google Shape;7484;p29"/>
          <p:cNvSpPr txBox="1">
            <a:spLocks/>
          </p:cNvSpPr>
          <p:nvPr/>
        </p:nvSpPr>
        <p:spPr>
          <a:xfrm>
            <a:off x="1143000" y="3235078"/>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CHÚ Ý LẮNG NGHE</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6" name="Rectangle 15"/>
          <p:cNvSpPr/>
          <p:nvPr/>
        </p:nvSpPr>
        <p:spPr>
          <a:xfrm>
            <a:off x="6096000" y="5082213"/>
            <a:ext cx="11455321" cy="2994409"/>
          </a:xfrm>
          <a:prstGeom prst="rect">
            <a:avLst/>
          </a:prstGeom>
        </p:spPr>
        <p:txBody>
          <a:bodyPr wrap="square">
            <a:spAutoFit/>
          </a:bodyPr>
          <a:lstStyle/>
          <a:p>
            <a:pPr lvl="0" algn="ctr">
              <a:lnSpc>
                <a:spcPct val="150000"/>
              </a:lnSpc>
              <a:defRPr/>
            </a:pPr>
            <a:r>
              <a:rPr lang="vi-VN" sz="6700" b="1" kern="0" dirty="0">
                <a:solidFill>
                  <a:srgbClr val="4A6EBE"/>
                </a:solidFill>
                <a:ea typeface="Calibri" panose="020F0502020204030204" pitchFamily="34" charset="0"/>
                <a:cs typeface="Arial" panose="020B0604020202020204" pitchFamily="34" charset="0"/>
              </a:rPr>
              <a:t>BÀI 33: QUAN HỆ GIỮA BA CẠNH CỦA MỘT TAM GIÁC</a:t>
            </a:r>
            <a:endParaRPr kumimoji="0" lang="en-US" sz="6700" b="1" i="0" u="none" strike="noStrike" kern="0" cap="none" spc="0" normalizeH="0" baseline="0" noProof="0" dirty="0">
              <a:ln>
                <a:noFill/>
              </a:ln>
              <a:solidFill>
                <a:srgbClr val="4A6EBE"/>
              </a:solidFill>
              <a:effectLst/>
              <a:uLnTx/>
              <a:uFillTx/>
              <a:latin typeface="Arial" panose="020B0604020202020204" pitchFamily="34" charset="0"/>
              <a:cs typeface="Arial" panose="020B0604020202020204" pitchFamily="34" charset="0"/>
            </a:endParaRPr>
          </a:p>
        </p:txBody>
      </p:sp>
      <p:sp>
        <p:nvSpPr>
          <p:cNvPr id="9" name="Rectangle 8"/>
          <p:cNvSpPr/>
          <p:nvPr/>
        </p:nvSpPr>
        <p:spPr>
          <a:xfrm>
            <a:off x="6324600" y="190500"/>
            <a:ext cx="11070407" cy="4408194"/>
          </a:xfrm>
          <a:prstGeom prst="rect">
            <a:avLst/>
          </a:prstGeom>
        </p:spPr>
        <p:txBody>
          <a:bodyPr wrap="square">
            <a:spAutoFit/>
          </a:bodyPr>
          <a:lstStyle/>
          <a:p>
            <a:pPr lvl="0" algn="ctr">
              <a:lnSpc>
                <a:spcPct val="150000"/>
              </a:lnSpc>
              <a:defRPr/>
            </a:pPr>
            <a:r>
              <a:rPr lang="vi-VN" sz="6500" b="1" kern="0" dirty="0">
                <a:cs typeface="Arial" panose="020B0604020202020204" pitchFamily="34" charset="0"/>
              </a:rPr>
              <a:t>CHƯƠNG IX. QUAN HỆ GIỮA CÁC YẾU TỐ TRONG MỘT TAM GIÁC</a:t>
            </a:r>
            <a:endParaRPr lang="en-US" sz="65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610719"/>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42" name="Rectangle 41"/>
          <p:cNvSpPr/>
          <p:nvPr/>
        </p:nvSpPr>
        <p:spPr>
          <a:xfrm>
            <a:off x="4922669" y="3872320"/>
            <a:ext cx="8564731" cy="2631490"/>
          </a:xfrm>
          <a:prstGeom prst="rect">
            <a:avLst/>
          </a:prstGeom>
        </p:spPr>
        <p:txBody>
          <a:bodyPr wrap="square">
            <a:spAutoFit/>
          </a:bodyPr>
          <a:lstStyle/>
          <a:p>
            <a:pPr algn="ctr">
              <a:lnSpc>
                <a:spcPct val="150000"/>
              </a:lnSpc>
              <a:tabLst>
                <a:tab pos="360045" algn="l"/>
                <a:tab pos="720090" algn="l"/>
              </a:tabLst>
            </a:pPr>
            <a:r>
              <a:rPr lang="vi-VN" sz="5500" b="1" dirty="0">
                <a:ea typeface="Calibri" panose="020F0502020204030204" pitchFamily="34" charset="0"/>
                <a:cs typeface="Arial" panose="020B0604020202020204" pitchFamily="34" charset="0"/>
              </a:rPr>
              <a:t>Quan hệ giữa ba cạnh của một tam giác</a:t>
            </a:r>
          </a:p>
        </p:txBody>
      </p:sp>
    </p:spTree>
    <p:extLst>
      <p:ext uri="{BB962C8B-B14F-4D97-AF65-F5344CB8AC3E}">
        <p14:creationId xmlns:p14="http://schemas.microsoft.com/office/powerpoint/2010/main" val="279798999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2" name="Rectangle 1"/>
          <p:cNvSpPr/>
          <p:nvPr/>
        </p:nvSpPr>
        <p:spPr>
          <a:xfrm>
            <a:off x="546376" y="342900"/>
            <a:ext cx="7451079" cy="1131079"/>
          </a:xfrm>
          <a:prstGeom prst="rect">
            <a:avLst/>
          </a:prstGeom>
        </p:spPr>
        <p:txBody>
          <a:bodyPr wrap="none">
            <a:spAutoFit/>
          </a:bodyPr>
          <a:lstStyle/>
          <a:p>
            <a:pPr marL="685800" indent="-685800" algn="just">
              <a:lnSpc>
                <a:spcPct val="150000"/>
              </a:lnSpc>
              <a:spcAft>
                <a:spcPts val="600"/>
              </a:spcAft>
              <a:buFont typeface="Arial" panose="020B0604020202020204" pitchFamily="34" charset="0"/>
              <a:buChar char="•"/>
            </a:pP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Bất</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đẳng</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thức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tam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giác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4245429" y="1687589"/>
            <a:ext cx="10796479" cy="4708981"/>
          </a:xfrm>
          <a:prstGeom prst="rect">
            <a:avLst/>
          </a:prstGeom>
          <a:noFill/>
        </p:spPr>
        <p:txBody>
          <a:bodyPr wrap="square" rtlCol="0">
            <a:spAutoFit/>
          </a:bodyPr>
          <a:lstStyle/>
          <a:p>
            <a:pPr algn="just">
              <a:lnSpc>
                <a:spcPct val="150000"/>
              </a:lnSpc>
            </a:pPr>
            <a:r>
              <a:rPr lang="vi-VN" sz="4000" dirty="0">
                <a:solidFill>
                  <a:schemeClr val="bg1"/>
                </a:solidFill>
                <a:cs typeface="Arial" panose="020B0604020202020204" pitchFamily="34" charset="0"/>
              </a:rPr>
              <a:t>Cho hai bộ ba thanh tre nhỏ có độ dài như sau</a:t>
            </a:r>
          </a:p>
          <a:p>
            <a:pPr algn="just">
              <a:lnSpc>
                <a:spcPct val="150000"/>
              </a:lnSpc>
            </a:pPr>
            <a:r>
              <a:rPr lang="vi-VN" sz="4000" dirty="0">
                <a:solidFill>
                  <a:schemeClr val="bg1"/>
                </a:solidFill>
                <a:cs typeface="Arial" panose="020B0604020202020204" pitchFamily="34" charset="0"/>
              </a:rPr>
              <a:t>Bộ thứ nhất: 10 cm, 20cm, 25cm</a:t>
            </a:r>
          </a:p>
          <a:p>
            <a:pPr algn="just">
              <a:lnSpc>
                <a:spcPct val="150000"/>
              </a:lnSpc>
            </a:pPr>
            <a:r>
              <a:rPr lang="vi-VN" sz="4000" dirty="0">
                <a:solidFill>
                  <a:schemeClr val="bg1"/>
                </a:solidFill>
                <a:cs typeface="Arial" panose="020B0604020202020204" pitchFamily="34" charset="0"/>
              </a:rPr>
              <a:t>Bộ thứ hai: 5cm, 15cm, 25cm</a:t>
            </a:r>
          </a:p>
          <a:p>
            <a:pPr algn="just">
              <a:lnSpc>
                <a:spcPct val="150000"/>
              </a:lnSpc>
            </a:pPr>
            <a:r>
              <a:rPr lang="vi-VN" sz="4000" dirty="0">
                <a:solidFill>
                  <a:schemeClr val="bg1"/>
                </a:solidFill>
                <a:cs typeface="Arial" panose="020B0604020202020204" pitchFamily="34" charset="0"/>
              </a:rPr>
              <a:t>Em hãy ghép và cho biết bộ nào ghép được thành một tam giác</a:t>
            </a:r>
          </a:p>
        </p:txBody>
      </p:sp>
      <p:pic>
        <p:nvPicPr>
          <p:cNvPr id="16" name="Picture 15"/>
          <p:cNvPicPr>
            <a:picLocks noChangeAspect="1"/>
          </p:cNvPicPr>
          <p:nvPr/>
        </p:nvPicPr>
        <p:blipFill>
          <a:blip r:embed="rId3" cstate="print">
            <a:biLevel thresh="75000"/>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1366104" y="1638300"/>
            <a:ext cx="1066800" cy="995603"/>
          </a:xfrm>
          <a:prstGeom prst="rect">
            <a:avLst/>
          </a:prstGeom>
        </p:spPr>
      </p:pic>
      <p:sp>
        <p:nvSpPr>
          <p:cNvPr id="18" name="TextBox 17"/>
          <p:cNvSpPr txBox="1"/>
          <p:nvPr/>
        </p:nvSpPr>
        <p:spPr>
          <a:xfrm>
            <a:off x="2485572" y="1795330"/>
            <a:ext cx="1781628" cy="784830"/>
          </a:xfrm>
          <a:prstGeom prst="rect">
            <a:avLst/>
          </a:prstGeom>
          <a:noFill/>
        </p:spPr>
        <p:txBody>
          <a:bodyPr wrap="square" rtlCol="0">
            <a:spAutoFit/>
          </a:bodyPr>
          <a:lstStyle/>
          <a:p>
            <a:r>
              <a:rPr lang="nl-NL" sz="4500" b="1" dirty="0">
                <a:solidFill>
                  <a:schemeClr val="bg1"/>
                </a:solidFill>
                <a:latin typeface="Arial" panose="020B0604020202020204" pitchFamily="34" charset="0"/>
                <a:cs typeface="Arial" panose="020B0604020202020204" pitchFamily="34" charset="0"/>
              </a:rPr>
              <a:t>HĐ 1:</a:t>
            </a:r>
            <a:endParaRPr lang="en-US" sz="45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895600" y="7136268"/>
            <a:ext cx="10849445"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Bộ</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ghép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432144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27" name="Rectangle 26"/>
          <p:cNvSpPr/>
          <p:nvPr/>
        </p:nvSpPr>
        <p:spPr>
          <a:xfrm>
            <a:off x="980477" y="1508101"/>
            <a:ext cx="5149339" cy="1938992"/>
          </a:xfrm>
          <a:prstGeom prst="rect">
            <a:avLst/>
          </a:prstGeom>
        </p:spPr>
        <p:txBody>
          <a:bodyPr wrap="square">
            <a:spAutoFit/>
          </a:bodyPr>
          <a:lstStyle/>
          <a:p>
            <a:pPr algn="ctr">
              <a:lnSpc>
                <a:spcPct val="150000"/>
              </a:lnSpc>
              <a:spcBef>
                <a:spcPts val="600"/>
              </a:spcBef>
              <a:spcAft>
                <a:spcPts val="600"/>
              </a:spcAft>
            </a:pPr>
            <a:r>
              <a:rPr lang="vi-VN" sz="4000" dirty="0">
                <a:solidFill>
                  <a:prstClr val="black"/>
                </a:solidFill>
                <a:ea typeface="Times New Roman" panose="02020603050405020304" pitchFamily="18" charset="0"/>
                <a:cs typeface="Arial" panose="020B0604020202020204" pitchFamily="34" charset="0"/>
              </a:rPr>
              <a:t>Em hiểu thế nào là bất đẳng thức?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4038600" y="4931539"/>
                <a:ext cx="13042711" cy="2862322"/>
              </a:xfrm>
              <a:prstGeom prst="rect">
                <a:avLst/>
              </a:prstGeom>
            </p:spPr>
            <p:txBody>
              <a:bodyPr wrap="square">
                <a:spAutoFit/>
              </a:bodyPr>
              <a:lstStyle/>
              <a:p>
                <a:pPr algn="just">
                  <a:lnSpc>
                    <a:spcPct val="150000"/>
                  </a:lnSpc>
                  <a:spcAft>
                    <a:spcPts val="800"/>
                  </a:spcAft>
                </a:pPr>
                <a14:m>
                  <m:oMath xmlns:m="http://schemas.openxmlformats.org/officeDocument/2006/math">
                    <m:r>
                      <a:rPr lang="nl-NL" sz="4000"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Khi số a bé hơn số b, người ta viết a &lt; b và gọi đó là một bất đẳng thức</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K</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hi đó ta cũng có thể viết b &gt; a và nói b lớn hơn a.</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38600" y="4931539"/>
                <a:ext cx="13042711" cy="2862322"/>
              </a:xfrm>
              <a:prstGeom prst="rect">
                <a:avLst/>
              </a:prstGeom>
              <a:blipFill>
                <a:blip r:embed="rId9"/>
                <a:stretch>
                  <a:fillRect l="-1683" r="-1636" b="-7660"/>
                </a:stretch>
              </a:blipFill>
            </p:spPr>
            <p:txBody>
              <a:bodyPr/>
              <a:lstStyle/>
              <a:p>
                <a:r>
                  <a:rPr lang="en-US">
                    <a:noFill/>
                  </a:rPr>
                  <a:t> </a:t>
                </a:r>
              </a:p>
            </p:txBody>
          </p:sp>
        </mc:Fallback>
      </mc:AlternateContent>
    </p:spTree>
    <p:extLst>
      <p:ext uri="{BB962C8B-B14F-4D97-AF65-F5344CB8AC3E}">
        <p14:creationId xmlns:p14="http://schemas.microsoft.com/office/powerpoint/2010/main" val="15009083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5" name="Rectangular Callout 4"/>
          <p:cNvSpPr/>
          <p:nvPr/>
        </p:nvSpPr>
        <p:spPr>
          <a:xfrm>
            <a:off x="762000" y="1943100"/>
            <a:ext cx="13411200" cy="3200400"/>
          </a:xfrm>
          <a:prstGeom prst="wedgeRectCallou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TextBox 12"/>
          <p:cNvSpPr txBox="1"/>
          <p:nvPr/>
        </p:nvSpPr>
        <p:spPr>
          <a:xfrm>
            <a:off x="7391400" y="723900"/>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KẾT LUẬN</a:t>
            </a:r>
          </a:p>
        </p:txBody>
      </p:sp>
      <p:sp>
        <p:nvSpPr>
          <p:cNvPr id="33" name="Rectangle 32"/>
          <p:cNvSpPr/>
          <p:nvPr/>
        </p:nvSpPr>
        <p:spPr>
          <a:xfrm>
            <a:off x="990600" y="2006950"/>
            <a:ext cx="12801600" cy="3067506"/>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vi-VN" sz="4000" b="1" dirty="0">
                <a:solidFill>
                  <a:schemeClr val="bg1"/>
                </a:solidFill>
                <a:ea typeface="Calibri" panose="020F0502020204030204" pitchFamily="34" charset="0"/>
                <a:cs typeface="Arial" panose="020B0604020202020204" pitchFamily="34" charset="0"/>
              </a:rPr>
              <a:t>Định lí:</a:t>
            </a: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vi-VN" sz="4000" b="1" dirty="0">
                <a:solidFill>
                  <a:schemeClr val="bg1"/>
                </a:solidFill>
                <a:ea typeface="Calibri" panose="020F0502020204030204" pitchFamily="34" charset="0"/>
                <a:cs typeface="Arial" panose="020B0604020202020204" pitchFamily="34" charset="0"/>
              </a:rPr>
              <a:t>Trong một tam giác, độ dài của một cạnh bất kì </a:t>
            </a:r>
            <a:endParaRPr lang="en-US" sz="4000" b="1" dirty="0">
              <a:solidFill>
                <a:schemeClr val="bg1"/>
              </a:solidFill>
              <a:ea typeface="Calibri" panose="020F0502020204030204" pitchFamily="34" charset="0"/>
              <a:cs typeface="Arial" panose="020B0604020202020204" pitchFamily="34" charset="0"/>
            </a:endParaRP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vi-VN" sz="4000" b="1" dirty="0">
                <a:solidFill>
                  <a:schemeClr val="bg1"/>
                </a:solidFill>
                <a:ea typeface="Calibri" panose="020F0502020204030204" pitchFamily="34" charset="0"/>
                <a:cs typeface="Arial" panose="020B0604020202020204" pitchFamily="34" charset="0"/>
              </a:rPr>
              <a:t>luôn nhỏ hơn tổng độ dài hai cạnh còn lại</a:t>
            </a:r>
          </a:p>
        </p:txBody>
      </p:sp>
      <p:pic>
        <p:nvPicPr>
          <p:cNvPr id="6" name="Picture 5"/>
          <p:cNvPicPr>
            <a:picLocks noChangeAspect="1"/>
          </p:cNvPicPr>
          <p:nvPr/>
        </p:nvPicPr>
        <p:blipFill>
          <a:blip r:embed="rId2">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969" y="5762032"/>
            <a:ext cx="6011631" cy="3496268"/>
          </a:xfrm>
          <a:prstGeom prst="rect">
            <a:avLst/>
          </a:prstGeom>
        </p:spPr>
      </p:pic>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xmlns="" val="4262731914"/>
                        </a:ext>
                      </a:extLst>
                    </a:gridCol>
                    <a:gridCol w="3881013">
                      <a:extLst>
                        <a:ext uri="{9D8B030D-6E8A-4147-A177-3AD203B41FA5}">
                          <a16:colId xmlns:a16="http://schemas.microsoft.com/office/drawing/2014/main" xmlns="" val="953292188"/>
                        </a:ext>
                      </a:extLst>
                    </a:gridCol>
                  </a:tblGrid>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l-GR" sz="4000" i="1" kern="1200" smtClean="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𝛥</m:t>
                                </m:r>
                                <m:r>
                                  <a:rPr lang="en-US" sz="4000" i="1" kern="120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𝐴𝐵𝐶</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367571009"/>
                      </a:ext>
                    </a:extLst>
                  </a:tr>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xmlns="" val="3670056152"/>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10058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blipFill>
                          <a:blip r:embed="rId31"/>
                          <a:stretch>
                            <a:fillRect l="-61068" r="-157" b="-297576"/>
                          </a:stretch>
                        </a:blipFill>
                      </a:tcPr>
                    </a:tc>
                    <a:extLst>
                      <a:ext uri="{0D108BD9-81ED-4DB2-BD59-A6C34878D82A}">
                        <a16:rowId xmlns:a16="http://schemas.microsoft.com/office/drawing/2014/main" val="1367571009"/>
                      </a:ext>
                    </a:extLst>
                  </a:tr>
                  <a:tr h="28346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Fallback>
      </mc:AlternateContent>
    </p:spTree>
    <p:extLst>
      <p:ext uri="{BB962C8B-B14F-4D97-AF65-F5344CB8AC3E}">
        <p14:creationId xmlns:p14="http://schemas.microsoft.com/office/powerpoint/2010/main" val="28152197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697301" y="695542"/>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a:solidFill>
                  <a:prstClr val="white"/>
                </a:solidFill>
                <a:latin typeface="Arial" panose="020B0604020202020204" pitchFamily="34" charset="0"/>
                <a:cs typeface="Arial" panose="020B0604020202020204" pitchFamily="34" charset="0"/>
              </a:rPr>
              <a:t>CHÚ Ý</a:t>
            </a:r>
          </a:p>
        </p:txBody>
      </p:sp>
      <p:sp>
        <p:nvSpPr>
          <p:cNvPr id="6" name="Rectangle 5"/>
          <p:cNvSpPr/>
          <p:nvPr/>
        </p:nvSpPr>
        <p:spPr>
          <a:xfrm>
            <a:off x="3374572" y="2950877"/>
            <a:ext cx="12523047" cy="4708982"/>
          </a:xfrm>
          <a:prstGeom prst="rect">
            <a:avLst/>
          </a:prstGeom>
        </p:spPr>
        <p:txBody>
          <a:bodyPr wrap="square">
            <a:spAutoFit/>
          </a:bodyPr>
          <a:lstStyle/>
          <a:p>
            <a:pPr algn="just">
              <a:lnSpc>
                <a:spcPct val="150000"/>
              </a:lnSpc>
            </a:pPr>
            <a:r>
              <a:rPr lang="vi-VN" sz="4000" dirty="0">
                <a:solidFill>
                  <a:prstClr val="black"/>
                </a:solidFill>
                <a:ea typeface="Times New Roman" panose="02020603050405020304" pitchFamily="18" charset="0"/>
                <a:cs typeface="Arial" panose="020B0604020202020204" pitchFamily="34" charset="0"/>
              </a:rPr>
              <a:t>Để kiểm tra ba độ dài có là độ dài ba cạnh của một tam giác hay không, ta chỉ cần so sánh độ dài lớn nhất có nhỏ hơn tổng hai độ dài còn lại hoặc độ dài nhỏ nhất có lớn hơn tổng độ dài còn lại hoặc độ dài nhỏ nhất có lớn hơn hiệu hai độ dài còn lại hay không.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92463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15" name="Group 14"/>
          <p:cNvGrpSpPr/>
          <p:nvPr/>
        </p:nvGrpSpPr>
        <p:grpSpPr>
          <a:xfrm>
            <a:off x="6875772" y="228600"/>
            <a:ext cx="4572001" cy="1143000"/>
            <a:chOff x="381000" y="114300"/>
            <a:chExt cx="5562600" cy="11430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262662" y="114300"/>
              <a:ext cx="3422732"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VẬN DỤNG </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4" name="Rectangle 3"/>
          <p:cNvSpPr/>
          <p:nvPr/>
        </p:nvSpPr>
        <p:spPr>
          <a:xfrm>
            <a:off x="685800" y="1409700"/>
            <a:ext cx="10194758" cy="3785652"/>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cs typeface="Arial" panose="020B0604020202020204" pitchFamily="34" charset="0"/>
              </a:rPr>
              <a:t>Trở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lại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tình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huống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đầu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em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hãy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giải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thích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sao</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nếu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dựng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cột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ở </a:t>
            </a:r>
            <a:r>
              <a:rPr lang="en-US" sz="4000" dirty="0" err="1">
                <a:solidFill>
                  <a:srgbClr val="000000"/>
                </a:solidFill>
                <a:latin typeface="Arial" panose="020B0604020202020204" pitchFamily="34" charset="0"/>
                <a:cs typeface="Arial" panose="020B0604020202020204" pitchFamily="34" charset="0"/>
              </a:rPr>
              <a:t>vị</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trí</a:t>
            </a:r>
            <a:r>
              <a:rPr lang="en-US" sz="4000" dirty="0">
                <a:solidFill>
                  <a:srgbClr val="000000"/>
                </a:solidFill>
                <a:latin typeface="Arial" panose="020B0604020202020204" pitchFamily="34" charset="0"/>
                <a:cs typeface="Arial" panose="020B0604020202020204" pitchFamily="34" charset="0"/>
              </a:rPr>
              <a:t> C </a:t>
            </a:r>
            <a:r>
              <a:rPr lang="en-US" sz="4000" dirty="0" err="1">
                <a:solidFill>
                  <a:srgbClr val="000000"/>
                </a:solidFill>
                <a:latin typeface="Arial" panose="020B0604020202020204" pitchFamily="34" charset="0"/>
                <a:cs typeface="Arial" panose="020B0604020202020204" pitchFamily="34" charset="0"/>
              </a:rPr>
              <a:t>trên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đoạn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thẳng</a:t>
            </a:r>
            <a:r>
              <a:rPr lang="en-US" sz="4000" dirty="0">
                <a:solidFill>
                  <a:srgbClr val="000000"/>
                </a:solidFill>
                <a:latin typeface="Arial" panose="020B0604020202020204" pitchFamily="34" charset="0"/>
                <a:cs typeface="Arial" panose="020B0604020202020204" pitchFamily="34" charset="0"/>
              </a:rPr>
              <a:t> AB </a:t>
            </a:r>
            <a:r>
              <a:rPr lang="en-US" sz="4000" dirty="0" err="1">
                <a:solidFill>
                  <a:srgbClr val="000000"/>
                </a:solidFill>
                <a:latin typeface="Arial" panose="020B0604020202020204" pitchFamily="34" charset="0"/>
                <a:cs typeface="Arial" panose="020B0604020202020204" pitchFamily="34" charset="0"/>
              </a:rPr>
              <a:t>thì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tổng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độ</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dài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dây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dẫn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cần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sử</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dụng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ngắn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nhất</a:t>
            </a:r>
            <a:r>
              <a:rPr lang="en-US" sz="4000" dirty="0">
                <a:solidFill>
                  <a:srgbClr val="000000"/>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1" name="Oval Callout 20"/>
          <p:cNvSpPr/>
          <p:nvPr/>
        </p:nvSpPr>
        <p:spPr>
          <a:xfrm>
            <a:off x="8319067"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7" name="Rectangle 6"/>
          <p:cNvSpPr/>
          <p:nvPr/>
        </p:nvSpPr>
        <p:spPr>
          <a:xfrm>
            <a:off x="685800" y="6156682"/>
            <a:ext cx="18722954" cy="3067506"/>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 </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C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r>
              <a:rPr lang="en-US" sz="4000" dirty="0" err="1">
                <a:effectLst/>
                <a:latin typeface="Arial" panose="020B0604020202020204" pitchFamily="34" charset="0"/>
                <a:ea typeface="Calibri" panose="020F0502020204030204" pitchFamily="34" charset="0"/>
                <a:cs typeface="Arial" panose="020B0604020202020204" pitchFamily="34" charset="0"/>
              </a:rPr>
              <a:t>nhưng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8" name="Rectangle 7"/>
              <p:cNvSpPr/>
              <p:nvPr/>
            </p:nvSpPr>
            <p:spPr>
              <a:xfrm>
                <a:off x="5362379" y="6127587"/>
                <a:ext cx="1280160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trùng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a:t>
                </a:r>
              </a:p>
            </p:txBody>
          </p:sp>
        </mc:Choice>
        <mc:Fallback xmlns="">
          <p:sp>
            <p:nvSpPr>
              <p:cNvPr id="8" name="Rectangle 7"/>
              <p:cNvSpPr>
                <a:spLocks noRot="1" noChangeAspect="1" noMove="1" noResize="1" noEditPoints="1" noAdjustHandles="1" noChangeArrowheads="1" noChangeShapeType="1" noTextEdit="1"/>
              </p:cNvSpPr>
              <p:nvPr/>
            </p:nvSpPr>
            <p:spPr>
              <a:xfrm>
                <a:off x="5362379" y="6127587"/>
                <a:ext cx="12801600" cy="1015663"/>
              </a:xfrm>
              <a:prstGeom prst="rect">
                <a:avLst/>
              </a:prstGeom>
              <a:blipFill>
                <a:blip r:embed="rId15"/>
                <a:stretch>
                  <a:fillRect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10400" y="8053614"/>
                <a:ext cx="427435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&gt; AB </a:t>
                </a:r>
              </a:p>
            </p:txBody>
          </p:sp>
        </mc:Choice>
        <mc:Fallback xmlns="">
          <p:sp>
            <p:nvSpPr>
              <p:cNvPr id="9" name="Rectangle 8"/>
              <p:cNvSpPr>
                <a:spLocks noRot="1" noChangeAspect="1" noMove="1" noResize="1" noEditPoints="1" noAdjustHandles="1" noChangeArrowheads="1" noChangeShapeType="1" noTextEdit="1"/>
              </p:cNvSpPr>
              <p:nvPr/>
            </p:nvSpPr>
            <p:spPr>
              <a:xfrm>
                <a:off x="7010400" y="8053614"/>
                <a:ext cx="4274350" cy="1015663"/>
              </a:xfrm>
              <a:prstGeom prst="rect">
                <a:avLst/>
              </a:prstGeom>
              <a:blipFill>
                <a:blip r:embed="rId16"/>
                <a:stretch>
                  <a:fillRect r="-713" b="-13772"/>
                </a:stretch>
              </a:blipFill>
            </p:spPr>
            <p:txBody>
              <a:bodyPr/>
              <a:lstStyle/>
              <a:p>
                <a:r>
                  <a:rPr lang="en-US">
                    <a:noFill/>
                  </a:rPr>
                  <a:t> </a:t>
                </a:r>
              </a:p>
            </p:txBody>
          </p:sp>
        </mc:Fallback>
      </mc:AlternateContent>
      <p:sp>
        <p:nvSpPr>
          <p:cNvPr id="10" name="Rectangle 9"/>
          <p:cNvSpPr/>
          <p:nvPr/>
        </p:nvSpPr>
        <p:spPr>
          <a:xfrm>
            <a:off x="709925" y="8953500"/>
            <a:ext cx="16206475"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 CA + CB &gt; AB.</a:t>
            </a:r>
          </a:p>
        </p:txBody>
      </p:sp>
    </p:spTree>
    <p:extLst>
      <p:ext uri="{BB962C8B-B14F-4D97-AF65-F5344CB8AC3E}">
        <p14:creationId xmlns:p14="http://schemas.microsoft.com/office/powerpoint/2010/main" val="321876293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00320" y="1044119"/>
            <a:ext cx="15205261" cy="4708981"/>
          </a:xfrm>
          <a:prstGeom prst="rect">
            <a:avLst/>
          </a:prstGeom>
        </p:spPr>
        <p:txBody>
          <a:bodyPr wrap="square">
            <a:spAutoFit/>
          </a:bodyPr>
          <a:lstStyle/>
          <a:p>
            <a:pPr>
              <a:lnSpc>
                <a:spcPct val="150000"/>
              </a:lnSpc>
            </a:pPr>
            <a:r>
              <a:rPr lang="vi-VN" sz="4000" dirty="0">
                <a:solidFill>
                  <a:srgbClr val="000000"/>
                </a:solidFill>
                <a:cs typeface="Arial" panose="020B0604020202020204" pitchFamily="34" charset="0"/>
              </a:rPr>
              <a:t>Cho các bộ ba đoạn thẳng có độ dài như sau:</a:t>
            </a:r>
          </a:p>
          <a:p>
            <a:pPr>
              <a:lnSpc>
                <a:spcPct val="150000"/>
              </a:lnSpc>
            </a:pPr>
            <a:r>
              <a:rPr lang="vi-VN" sz="4000" dirty="0">
                <a:solidFill>
                  <a:srgbClr val="000000"/>
                </a:solidFill>
                <a:cs typeface="Arial" panose="020B0604020202020204" pitchFamily="34" charset="0"/>
              </a:rPr>
              <a:t>a) 2 cm, 3 cm, 5 cm;</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b) 3 cm, 4 cm, 6 cm;</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c) 2 cm,4 cm, 5 cm;</a:t>
            </a:r>
          </a:p>
          <a:p>
            <a:pPr algn="just">
              <a:lnSpc>
                <a:spcPct val="150000"/>
              </a:lnSpc>
            </a:pPr>
            <a:r>
              <a:rPr lang="vi-VN" sz="4000" dirty="0">
                <a:solidFill>
                  <a:srgbClr val="000000"/>
                </a:solidFill>
                <a:cs typeface="Arial" panose="020B0604020202020204" pitchFamily="34" charset="0"/>
              </a:rPr>
              <a:t>Hỏi bộ ba nào là không thể là độ dài ba cạnh của một tam giác? </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Vì sao ? Với mỗi bộ ba còn lại, hãy vẽ một tam giác có độ dài</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 ba cạnh được cho trong bộ ba đó</a:t>
            </a:r>
          </a:p>
        </p:txBody>
      </p:sp>
      <p:sp>
        <p:nvSpPr>
          <p:cNvPr id="2" name="TextBox 1"/>
          <p:cNvSpPr txBox="1"/>
          <p:nvPr/>
        </p:nvSpPr>
        <p:spPr>
          <a:xfrm>
            <a:off x="6331618" y="26670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9.10: (SGK – tr.69)</a:t>
            </a:r>
          </a:p>
        </p:txBody>
      </p:sp>
      <p:grpSp>
        <p:nvGrpSpPr>
          <p:cNvPr id="14" name="Group 13"/>
          <p:cNvGrpSpPr/>
          <p:nvPr/>
        </p:nvGrpSpPr>
        <p:grpSpPr>
          <a:xfrm>
            <a:off x="-1447800" y="10128404"/>
            <a:ext cx="20955000" cy="9934286"/>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680731" y="214568"/>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84046" y="190500"/>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084178" y="4054340"/>
              <a:ext cx="1134643" cy="2433550"/>
            </a:xfrm>
            <a:prstGeom prst="rect">
              <a:avLst/>
            </a:prstGeom>
          </p:spPr>
        </p:pic>
      </p:grpSp>
      <p:grpSp>
        <p:nvGrpSpPr>
          <p:cNvPr id="25" name="Group 24"/>
          <p:cNvGrpSpPr/>
          <p:nvPr/>
        </p:nvGrpSpPr>
        <p:grpSpPr>
          <a:xfrm>
            <a:off x="16674893" y="8856916"/>
            <a:ext cx="1308307" cy="1160515"/>
            <a:chOff x="14043699" y="3663315"/>
            <a:chExt cx="3215601" cy="3215601"/>
          </a:xfrm>
        </p:grpSpPr>
        <p:grpSp>
          <p:nvGrpSpPr>
            <p:cNvPr id="29" name="Group 10"/>
            <p:cNvGrpSpPr/>
            <p:nvPr/>
          </p:nvGrpSpPr>
          <p:grpSpPr>
            <a:xfrm>
              <a:off x="14043699" y="3663315"/>
              <a:ext cx="3215601" cy="3215601"/>
              <a:chOff x="0" y="0"/>
              <a:chExt cx="6350000" cy="6350000"/>
            </a:xfrm>
          </p:grpSpPr>
          <p:sp>
            <p:nvSpPr>
              <p:cNvPr id="3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0"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084178" y="4054340"/>
              <a:ext cx="1134643" cy="2433550"/>
            </a:xfrm>
            <a:prstGeom prst="rect">
              <a:avLst/>
            </a:prstGeom>
          </p:spPr>
        </p:pic>
      </p:grpSp>
      <p:sp>
        <p:nvSpPr>
          <p:cNvPr id="4" name="Rectangle 3"/>
          <p:cNvSpPr/>
          <p:nvPr/>
        </p:nvSpPr>
        <p:spPr>
          <a:xfrm>
            <a:off x="1500320" y="6972300"/>
            <a:ext cx="9144000" cy="1015663"/>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effectLst/>
                <a:latin typeface="Arial" panose="020B0604020202020204" pitchFamily="34" charset="0"/>
                <a:ea typeface="Calibri" panose="020F0502020204030204" pitchFamily="34" charset="0"/>
                <a:cs typeface="Arial" panose="020B0604020202020204" pitchFamily="34" charset="0"/>
              </a:rPr>
              <a:t>Không</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 2 + 3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Oval Callout 34"/>
          <p:cNvSpPr/>
          <p:nvPr/>
        </p:nvSpPr>
        <p:spPr>
          <a:xfrm>
            <a:off x="8609604"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
        <p:nvSpPr>
          <p:cNvPr id="7" name="Rectangle 6"/>
          <p:cNvSpPr/>
          <p:nvPr/>
        </p:nvSpPr>
        <p:spPr>
          <a:xfrm>
            <a:off x="1500320" y="7987963"/>
            <a:ext cx="9144000" cy="2041585"/>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b)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6 &lt; 3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&lt; 2 + 4.</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 10"/>
          <p:cNvGrpSpPr/>
          <p:nvPr/>
        </p:nvGrpSpPr>
        <p:grpSpPr>
          <a:xfrm>
            <a:off x="8938831" y="7001974"/>
            <a:ext cx="3674189" cy="2874335"/>
            <a:chOff x="8967422" y="7412665"/>
            <a:chExt cx="3674189" cy="2874335"/>
          </a:xfrm>
        </p:grpSpPr>
        <p:sp>
          <p:nvSpPr>
            <p:cNvPr id="8" name="Isosceles Triangle 7"/>
            <p:cNvSpPr/>
            <p:nvPr/>
          </p:nvSpPr>
          <p:spPr>
            <a:xfrm>
              <a:off x="8967422" y="7412665"/>
              <a:ext cx="3353796" cy="2286000"/>
            </a:xfrm>
            <a:prstGeom prst="triangle">
              <a:avLst>
                <a:gd name="adj" fmla="val 789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3790496">
              <a:off x="12017589" y="8009696"/>
              <a:ext cx="540157" cy="707886"/>
            </a:xfrm>
            <a:prstGeom prst="rect">
              <a:avLst/>
            </a:prstGeom>
          </p:spPr>
          <p:txBody>
            <a:bodyPr wrap="square">
              <a:spAutoFit/>
            </a:bodyPr>
            <a:lstStyle/>
            <a:p>
              <a:r>
                <a:rPr lang="vi-VN" sz="4000" dirty="0">
                  <a:solidFill>
                    <a:srgbClr val="000000"/>
                  </a:solidFill>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36" name="Rectangle 35"/>
            <p:cNvSpPr/>
            <p:nvPr/>
          </p:nvSpPr>
          <p:spPr>
            <a:xfrm>
              <a:off x="10506394" y="9579114"/>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37" name="Rectangle 36"/>
            <p:cNvSpPr/>
            <p:nvPr/>
          </p:nvSpPr>
          <p:spPr>
            <a:xfrm rot="19473591">
              <a:off x="9501359" y="8133988"/>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grpSp>
      <p:grpSp>
        <p:nvGrpSpPr>
          <p:cNvPr id="12" name="Group 11"/>
          <p:cNvGrpSpPr/>
          <p:nvPr/>
        </p:nvGrpSpPr>
        <p:grpSpPr>
          <a:xfrm>
            <a:off x="13604352" y="6647576"/>
            <a:ext cx="3639238" cy="2099410"/>
            <a:chOff x="13604352" y="6647576"/>
            <a:chExt cx="3639238" cy="2099410"/>
          </a:xfrm>
        </p:grpSpPr>
        <p:sp>
          <p:nvSpPr>
            <p:cNvPr id="38" name="Isosceles Triangle 37"/>
            <p:cNvSpPr/>
            <p:nvPr/>
          </p:nvSpPr>
          <p:spPr>
            <a:xfrm>
              <a:off x="13604352" y="6667500"/>
              <a:ext cx="3353796" cy="1404999"/>
            </a:xfrm>
            <a:prstGeom prst="triangle">
              <a:avLst>
                <a:gd name="adj" fmla="val 742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3790496">
              <a:off x="16619568" y="6822255"/>
              <a:ext cx="54015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0" name="Rectangle 39"/>
            <p:cNvSpPr/>
            <p:nvPr/>
          </p:nvSpPr>
          <p:spPr>
            <a:xfrm rot="19473591">
              <a:off x="14282597" y="6647576"/>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1" name="Rectangle 40"/>
            <p:cNvSpPr/>
            <p:nvPr/>
          </p:nvSpPr>
          <p:spPr>
            <a:xfrm>
              <a:off x="15252659" y="8039100"/>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385180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4" grpId="0"/>
      <p:bldP spid="35"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845</Words>
  <PresentationFormat>Custom</PresentationFormat>
  <Paragraphs>78</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Times New Roman</vt:lpstr>
      <vt:lpstr>Calibri</vt:lpstr>
      <vt:lpstr>Cambria Math</vt:lpstr>
      <vt:lpstr>Kavoon</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2023-02-07T03:40:45Z</dcterms:created>
  <dcterms:modified xsi:type="dcterms:W3CDTF">2023-02-07T03:40:48Z</dcterms:modified>
  <dc:identifier/>
</cp:coreProperties>
</file>