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8" r:id="rId2"/>
    <p:sldId id="308" r:id="rId3"/>
    <p:sldId id="300" r:id="rId4"/>
    <p:sldId id="256" r:id="rId5"/>
    <p:sldId id="305" r:id="rId6"/>
    <p:sldId id="307" r:id="rId7"/>
    <p:sldId id="309" r:id="rId8"/>
    <p:sldId id="310" r:id="rId9"/>
    <p:sldId id="268" r:id="rId10"/>
    <p:sldId id="286" r:id="rId11"/>
    <p:sldId id="288" r:id="rId12"/>
    <p:sldId id="272" r:id="rId13"/>
    <p:sldId id="294" r:id="rId14"/>
    <p:sldId id="274" r:id="rId15"/>
    <p:sldId id="276" r:id="rId16"/>
    <p:sldId id="277" r:id="rId17"/>
    <p:sldId id="291" r:id="rId18"/>
    <p:sldId id="301" r:id="rId19"/>
  </p:sldIdLst>
  <p:sldSz cx="30961013" cy="17419638"/>
  <p:notesSz cx="6858000" cy="9144000"/>
  <p:custDataLst>
    <p:tags r:id="rId21"/>
  </p:custDataLst>
  <p:defaultTextStyle>
    <a:defPPr>
      <a:defRPr lang="vi-VN"/>
    </a:defPPr>
    <a:lvl1pPr marL="0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1381851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2763702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4145553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5527404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6909258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8291112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9672963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1054814" algn="l" defTabSz="2763702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487">
          <p15:clr>
            <a:srgbClr val="A4A3A4"/>
          </p15:clr>
        </p15:guide>
        <p15:guide id="2" pos="9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450" y="-72"/>
      </p:cViewPr>
      <p:guideLst>
        <p:guide orient="horz" pos="5487"/>
        <p:guide pos="97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5F89F-E64B-4648-A1E5-D20EE0FC7152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7B9FE-AE4E-4EAC-AF64-0D41A46B136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68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1381851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2763702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4145553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5527404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6909258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8291112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9672963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11054814" algn="l" defTabSz="276370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D0AD2E-8600-4DB3-96E0-28EA71B207C2}" type="slidenum">
              <a:rPr lang="vi-VN" smtClean="0"/>
              <a:pPr/>
              <a:t>14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2076" y="5411379"/>
            <a:ext cx="26316861" cy="37339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152" y="9871128"/>
            <a:ext cx="21672709" cy="44516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8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63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14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5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9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291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672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054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446734" y="697600"/>
            <a:ext cx="6966228" cy="148631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8051" y="697600"/>
            <a:ext cx="20382667" cy="148631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48051" y="580655"/>
            <a:ext cx="27864912" cy="149034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57A64-489D-45A1-8273-C0837FD61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707" y="11193731"/>
            <a:ext cx="26316861" cy="3459734"/>
          </a:xfrm>
        </p:spPr>
        <p:txBody>
          <a:bodyPr anchor="t"/>
          <a:lstStyle>
            <a:lvl1pPr algn="l">
              <a:defRPr sz="121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707" y="7383192"/>
            <a:ext cx="26316861" cy="3810545"/>
          </a:xfrm>
        </p:spPr>
        <p:txBody>
          <a:bodyPr anchor="b"/>
          <a:lstStyle>
            <a:lvl1pPr marL="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1pPr>
            <a:lvl2pPr marL="138185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76370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414555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4pPr>
            <a:lvl5pPr marL="552740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5pPr>
            <a:lvl6pPr marL="6909258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6pPr>
            <a:lvl7pPr marL="8291112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7pPr>
            <a:lvl8pPr marL="967296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8pPr>
            <a:lvl9pPr marL="1105481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8051" y="4064583"/>
            <a:ext cx="13674447" cy="11496156"/>
          </a:xfrm>
        </p:spPr>
        <p:txBody>
          <a:bodyPr/>
          <a:lstStyle>
            <a:lvl1pPr>
              <a:defRPr sz="8500"/>
            </a:lvl1pPr>
            <a:lvl2pPr>
              <a:defRPr sz="73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38515" y="4064583"/>
            <a:ext cx="13674447" cy="11496156"/>
          </a:xfrm>
        </p:spPr>
        <p:txBody>
          <a:bodyPr/>
          <a:lstStyle>
            <a:lvl1pPr>
              <a:defRPr sz="8500"/>
            </a:lvl1pPr>
            <a:lvl2pPr>
              <a:defRPr sz="73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051" y="3899258"/>
            <a:ext cx="13679824" cy="1625025"/>
          </a:xfrm>
        </p:spPr>
        <p:txBody>
          <a:bodyPr anchor="b"/>
          <a:lstStyle>
            <a:lvl1pPr marL="0" indent="0">
              <a:buNone/>
              <a:defRPr sz="7300" b="1"/>
            </a:lvl1pPr>
            <a:lvl2pPr marL="1381851" indent="0">
              <a:buNone/>
              <a:defRPr sz="6000" b="1"/>
            </a:lvl2pPr>
            <a:lvl3pPr marL="2763702" indent="0">
              <a:buNone/>
              <a:defRPr sz="5400" b="1"/>
            </a:lvl3pPr>
            <a:lvl4pPr marL="4145553" indent="0">
              <a:buNone/>
              <a:defRPr sz="4800" b="1"/>
            </a:lvl4pPr>
            <a:lvl5pPr marL="5527404" indent="0">
              <a:buNone/>
              <a:defRPr sz="4800" b="1"/>
            </a:lvl5pPr>
            <a:lvl6pPr marL="6909258" indent="0">
              <a:buNone/>
              <a:defRPr sz="4800" b="1"/>
            </a:lvl6pPr>
            <a:lvl7pPr marL="8291112" indent="0">
              <a:buNone/>
              <a:defRPr sz="4800" b="1"/>
            </a:lvl7pPr>
            <a:lvl8pPr marL="9672963" indent="0">
              <a:buNone/>
              <a:defRPr sz="4800" b="1"/>
            </a:lvl8pPr>
            <a:lvl9pPr marL="11054814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8051" y="5524283"/>
            <a:ext cx="13679824" cy="10036455"/>
          </a:xfrm>
        </p:spPr>
        <p:txBody>
          <a:bodyPr/>
          <a:lstStyle>
            <a:lvl1pPr>
              <a:defRPr sz="73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727766" y="3899258"/>
            <a:ext cx="13685198" cy="1625025"/>
          </a:xfrm>
        </p:spPr>
        <p:txBody>
          <a:bodyPr anchor="b"/>
          <a:lstStyle>
            <a:lvl1pPr marL="0" indent="0">
              <a:buNone/>
              <a:defRPr sz="7300" b="1"/>
            </a:lvl1pPr>
            <a:lvl2pPr marL="1381851" indent="0">
              <a:buNone/>
              <a:defRPr sz="6000" b="1"/>
            </a:lvl2pPr>
            <a:lvl3pPr marL="2763702" indent="0">
              <a:buNone/>
              <a:defRPr sz="5400" b="1"/>
            </a:lvl3pPr>
            <a:lvl4pPr marL="4145553" indent="0">
              <a:buNone/>
              <a:defRPr sz="4800" b="1"/>
            </a:lvl4pPr>
            <a:lvl5pPr marL="5527404" indent="0">
              <a:buNone/>
              <a:defRPr sz="4800" b="1"/>
            </a:lvl5pPr>
            <a:lvl6pPr marL="6909258" indent="0">
              <a:buNone/>
              <a:defRPr sz="4800" b="1"/>
            </a:lvl6pPr>
            <a:lvl7pPr marL="8291112" indent="0">
              <a:buNone/>
              <a:defRPr sz="4800" b="1"/>
            </a:lvl7pPr>
            <a:lvl8pPr marL="9672963" indent="0">
              <a:buNone/>
              <a:defRPr sz="4800" b="1"/>
            </a:lvl8pPr>
            <a:lvl9pPr marL="11054814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727766" y="5524283"/>
            <a:ext cx="13685198" cy="10036455"/>
          </a:xfrm>
        </p:spPr>
        <p:txBody>
          <a:bodyPr/>
          <a:lstStyle>
            <a:lvl1pPr>
              <a:defRPr sz="73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52" y="693560"/>
            <a:ext cx="10185960" cy="295166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4896" y="693561"/>
            <a:ext cx="17308066" cy="14867178"/>
          </a:xfrm>
        </p:spPr>
        <p:txBody>
          <a:bodyPr/>
          <a:lstStyle>
            <a:lvl1pPr>
              <a:defRPr sz="9700"/>
            </a:lvl1pPr>
            <a:lvl2pPr>
              <a:defRPr sz="8500"/>
            </a:lvl2pPr>
            <a:lvl3pPr>
              <a:defRPr sz="73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8052" y="3645224"/>
            <a:ext cx="10185960" cy="11915518"/>
          </a:xfrm>
        </p:spPr>
        <p:txBody>
          <a:bodyPr/>
          <a:lstStyle>
            <a:lvl1pPr marL="0" indent="0">
              <a:buNone/>
              <a:defRPr sz="4200"/>
            </a:lvl1pPr>
            <a:lvl2pPr marL="1381851" indent="0">
              <a:buNone/>
              <a:defRPr sz="3600"/>
            </a:lvl2pPr>
            <a:lvl3pPr marL="2763702" indent="0">
              <a:buNone/>
              <a:defRPr sz="3000"/>
            </a:lvl3pPr>
            <a:lvl4pPr marL="4145553" indent="0">
              <a:buNone/>
              <a:defRPr sz="2700"/>
            </a:lvl4pPr>
            <a:lvl5pPr marL="5527404" indent="0">
              <a:buNone/>
              <a:defRPr sz="2700"/>
            </a:lvl5pPr>
            <a:lvl6pPr marL="6909258" indent="0">
              <a:buNone/>
              <a:defRPr sz="2700"/>
            </a:lvl6pPr>
            <a:lvl7pPr marL="8291112" indent="0">
              <a:buNone/>
              <a:defRPr sz="2700"/>
            </a:lvl7pPr>
            <a:lvl8pPr marL="9672963" indent="0">
              <a:buNone/>
              <a:defRPr sz="2700"/>
            </a:lvl8pPr>
            <a:lvl9pPr marL="11054814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8575" y="12193746"/>
            <a:ext cx="18576608" cy="143954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68575" y="1556477"/>
            <a:ext cx="18576608" cy="10451783"/>
          </a:xfrm>
        </p:spPr>
        <p:txBody>
          <a:bodyPr/>
          <a:lstStyle>
            <a:lvl1pPr marL="0" indent="0">
              <a:buNone/>
              <a:defRPr sz="9700"/>
            </a:lvl1pPr>
            <a:lvl2pPr marL="1381851" indent="0">
              <a:buNone/>
              <a:defRPr sz="8500"/>
            </a:lvl2pPr>
            <a:lvl3pPr marL="2763702" indent="0">
              <a:buNone/>
              <a:defRPr sz="7300"/>
            </a:lvl3pPr>
            <a:lvl4pPr marL="4145553" indent="0">
              <a:buNone/>
              <a:defRPr sz="6000"/>
            </a:lvl4pPr>
            <a:lvl5pPr marL="5527404" indent="0">
              <a:buNone/>
              <a:defRPr sz="6000"/>
            </a:lvl5pPr>
            <a:lvl6pPr marL="6909258" indent="0">
              <a:buNone/>
              <a:defRPr sz="6000"/>
            </a:lvl6pPr>
            <a:lvl7pPr marL="8291112" indent="0">
              <a:buNone/>
              <a:defRPr sz="6000"/>
            </a:lvl7pPr>
            <a:lvl8pPr marL="9672963" indent="0">
              <a:buNone/>
              <a:defRPr sz="6000"/>
            </a:lvl8pPr>
            <a:lvl9pPr marL="11054814" indent="0">
              <a:buNone/>
              <a:defRPr sz="6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8575" y="13633287"/>
            <a:ext cx="18576608" cy="2044387"/>
          </a:xfrm>
        </p:spPr>
        <p:txBody>
          <a:bodyPr/>
          <a:lstStyle>
            <a:lvl1pPr marL="0" indent="0">
              <a:buNone/>
              <a:defRPr sz="4200"/>
            </a:lvl1pPr>
            <a:lvl2pPr marL="1381851" indent="0">
              <a:buNone/>
              <a:defRPr sz="3600"/>
            </a:lvl2pPr>
            <a:lvl3pPr marL="2763702" indent="0">
              <a:buNone/>
              <a:defRPr sz="3000"/>
            </a:lvl3pPr>
            <a:lvl4pPr marL="4145553" indent="0">
              <a:buNone/>
              <a:defRPr sz="2700"/>
            </a:lvl4pPr>
            <a:lvl5pPr marL="5527404" indent="0">
              <a:buNone/>
              <a:defRPr sz="2700"/>
            </a:lvl5pPr>
            <a:lvl6pPr marL="6909258" indent="0">
              <a:buNone/>
              <a:defRPr sz="2700"/>
            </a:lvl6pPr>
            <a:lvl7pPr marL="8291112" indent="0">
              <a:buNone/>
              <a:defRPr sz="2700"/>
            </a:lvl7pPr>
            <a:lvl8pPr marL="9672963" indent="0">
              <a:buNone/>
              <a:defRPr sz="2700"/>
            </a:lvl8pPr>
            <a:lvl9pPr marL="11054814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8051" y="697593"/>
            <a:ext cx="27864912" cy="2903273"/>
          </a:xfrm>
          <a:prstGeom prst="rect">
            <a:avLst/>
          </a:prstGeom>
        </p:spPr>
        <p:txBody>
          <a:bodyPr vert="horz" lIns="276369" tIns="138188" rIns="276369" bIns="13818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051" y="4064583"/>
            <a:ext cx="27864912" cy="11496156"/>
          </a:xfrm>
          <a:prstGeom prst="rect">
            <a:avLst/>
          </a:prstGeom>
        </p:spPr>
        <p:txBody>
          <a:bodyPr vert="horz" lIns="276369" tIns="138188" rIns="276369" bIns="1381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48051" y="16145425"/>
            <a:ext cx="7224236" cy="927434"/>
          </a:xfrm>
          <a:prstGeom prst="rect">
            <a:avLst/>
          </a:prstGeom>
        </p:spPr>
        <p:txBody>
          <a:bodyPr vert="horz" lIns="276369" tIns="138188" rIns="276369" bIns="138188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F7863-C67D-449B-A9B2-58171ED39673}" type="datetimeFigureOut">
              <a:rPr lang="vi-VN" smtClean="0"/>
              <a:pPr/>
              <a:t>10/05/2023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78346" y="16145425"/>
            <a:ext cx="9804321" cy="927434"/>
          </a:xfrm>
          <a:prstGeom prst="rect">
            <a:avLst/>
          </a:prstGeom>
        </p:spPr>
        <p:txBody>
          <a:bodyPr vert="horz" lIns="276369" tIns="138188" rIns="276369" bIns="138188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88726" y="16145425"/>
            <a:ext cx="7224236" cy="927434"/>
          </a:xfrm>
          <a:prstGeom prst="rect">
            <a:avLst/>
          </a:prstGeom>
        </p:spPr>
        <p:txBody>
          <a:bodyPr vert="horz" lIns="276369" tIns="138188" rIns="276369" bIns="138188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81FF9-E788-43FE-90EF-8CDDCF1D773A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763702" rtl="0" eaLnBrk="1" latinLnBrk="0" hangingPunct="1">
        <a:spcBef>
          <a:spcPct val="0"/>
        </a:spcBef>
        <a:buNone/>
        <a:defRPr sz="1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6391" indent="-1036391" algn="l" defTabSz="2763702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1pPr>
      <a:lvl2pPr marL="2245509" indent="-863658" algn="l" defTabSz="2763702" rtl="0" eaLnBrk="1" latinLnBrk="0" hangingPunct="1">
        <a:spcBef>
          <a:spcPct val="20000"/>
        </a:spcBef>
        <a:buFont typeface="Arial" pitchFamily="34" charset="0"/>
        <a:buChar char="–"/>
        <a:defRPr sz="8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3454628" indent="-690926" algn="l" defTabSz="2763702" rtl="0" eaLnBrk="1" latinLnBrk="0" hangingPunct="1">
        <a:spcBef>
          <a:spcPct val="20000"/>
        </a:spcBef>
        <a:buFont typeface="Arial" pitchFamily="34" charset="0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3pPr>
      <a:lvl4pPr marL="4836482" indent="-690926" algn="l" defTabSz="2763702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218330" indent="-690926" algn="l" defTabSz="2763702" rtl="0" eaLnBrk="1" latinLnBrk="0" hangingPunct="1">
        <a:spcBef>
          <a:spcPct val="20000"/>
        </a:spcBef>
        <a:buFont typeface="Arial" pitchFamily="34" charset="0"/>
        <a:buChar char="»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600187" indent="-690926" algn="l" defTabSz="2763702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8982038" indent="-690926" algn="l" defTabSz="2763702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363889" indent="-690926" algn="l" defTabSz="2763702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1745740" indent="-690926" algn="l" defTabSz="2763702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81851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63702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45553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527404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909258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91112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72963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054814" algn="l" defTabSz="2763702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1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NE\Desktop\40019c6ba9ed8009361e285554f288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7106"/>
            <a:ext cx="30186988" cy="166454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32034" y="6143719"/>
            <a:ext cx="29154954" cy="19565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76414" tIns="138209" rIns="276414" bIns="138209" rtlCol="0">
            <a:spAutoFit/>
          </a:bodyPr>
          <a:lstStyle/>
          <a:p>
            <a:pPr algn="ctr"/>
            <a:r>
              <a:rPr lang="en-US" sz="10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9:  ÔN TẬP CHƯƠNG 2</a:t>
            </a:r>
            <a:endParaRPr lang="vi-VN" sz="10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ONE\Desktop\hinh-dong-dep-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2076" y="14322813"/>
            <a:ext cx="26316861" cy="25161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8706" y="2537619"/>
            <a:ext cx="29154954" cy="19565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76414" tIns="138209" rIns="276414" bIns="138209" rtlCol="0">
            <a:spAutoFit/>
          </a:bodyPr>
          <a:lstStyle/>
          <a:p>
            <a:pPr algn="ctr"/>
            <a:r>
              <a:rPr lang="en-US" sz="10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 11 KẾT NỐI TRI THỨC</a:t>
            </a:r>
            <a:endParaRPr lang="vi-VN" sz="10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Callout 9"/>
          <p:cNvSpPr/>
          <p:nvPr/>
        </p:nvSpPr>
        <p:spPr>
          <a:xfrm>
            <a:off x="15738515" y="-129381"/>
            <a:ext cx="6599991" cy="2839102"/>
          </a:xfrm>
          <a:prstGeom prst="wedgeEllipseCallout">
            <a:avLst>
              <a:gd name="adj1" fmla="val -72682"/>
              <a:gd name="adj2" fmla="val 469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4800" b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4800" b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sp 1</a:t>
            </a:r>
          </a:p>
        </p:txBody>
      </p:sp>
      <p:pic>
        <p:nvPicPr>
          <p:cNvPr id="3074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25" y="1741970"/>
            <a:ext cx="4386144" cy="133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14448473" y="3096824"/>
            <a:ext cx="12126397" cy="3483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8563" y="1798423"/>
            <a:ext cx="4386144" cy="133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13937833" y="1850838"/>
            <a:ext cx="1806059" cy="1161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8500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8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71770">
            <a:off x="12959550" y="1822617"/>
            <a:ext cx="4386144" cy="133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 rot="1117644">
            <a:off x="25526712" y="5213796"/>
            <a:ext cx="1806059" cy="13548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85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23478768" y="861220"/>
            <a:ext cx="7482245" cy="3396914"/>
          </a:xfrm>
          <a:prstGeom prst="wedgeEllipseCallout">
            <a:avLst>
              <a:gd name="adj1" fmla="val -6831"/>
              <a:gd name="adj2" fmla="val 819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sp 1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b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sp 2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10836355" y="6580752"/>
            <a:ext cx="15996523" cy="774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6855" flipH="1">
            <a:off x="22704751" y="5225898"/>
            <a:ext cx="4246389" cy="133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ounded Rectangle 25"/>
          <p:cNvSpPr/>
          <p:nvPr/>
        </p:nvSpPr>
        <p:spPr>
          <a:xfrm rot="21316133">
            <a:off x="10615974" y="6113003"/>
            <a:ext cx="2064068" cy="1161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73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0" name="Oval Callout 29"/>
          <p:cNvSpPr/>
          <p:nvPr/>
        </p:nvSpPr>
        <p:spPr>
          <a:xfrm flipH="1">
            <a:off x="16770548" y="4064582"/>
            <a:ext cx="8514279" cy="2709721"/>
          </a:xfrm>
          <a:prstGeom prst="wedgeEllipseCallout">
            <a:avLst>
              <a:gd name="adj1" fmla="val 107157"/>
              <a:gd name="adj2" fmla="val 5542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</a:rPr>
              <a:t>K</a:t>
            </a:r>
            <a:r>
              <a:rPr lang="en-US" sz="6000" b="1" dirty="0" err="1" smtClean="0">
                <a:solidFill>
                  <a:prstClr val="black"/>
                </a:solidFill>
              </a:rPr>
              <a:t>hi</a:t>
            </a:r>
            <a:r>
              <a:rPr lang="en-US" sz="6000" b="1" dirty="0" smtClean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cho</a:t>
            </a:r>
            <a:r>
              <a:rPr lang="en-US" sz="6000" b="1" dirty="0">
                <a:solidFill>
                  <a:prstClr val="black"/>
                </a:solidFill>
              </a:rPr>
              <a:t> sp 2 t/d </a:t>
            </a:r>
            <a:r>
              <a:rPr lang="en-US" sz="6000" b="1" dirty="0" err="1">
                <a:solidFill>
                  <a:prstClr val="black"/>
                </a:solidFill>
              </a:rPr>
              <a:t>với</a:t>
            </a:r>
            <a:r>
              <a:rPr lang="en-US" sz="6000" b="1" dirty="0">
                <a:solidFill>
                  <a:prstClr val="black"/>
                </a:solidFill>
              </a:rPr>
              <a:t> H</a:t>
            </a:r>
            <a:r>
              <a:rPr lang="en-US" sz="6000" b="1" baseline="-25000" dirty="0">
                <a:solidFill>
                  <a:prstClr val="black"/>
                </a:solidFill>
              </a:rPr>
              <a:t>2</a:t>
            </a:r>
            <a:r>
              <a:rPr lang="en-US" sz="6000" b="1" dirty="0">
                <a:solidFill>
                  <a:prstClr val="black"/>
                </a:solidFill>
              </a:rPr>
              <a:t>O </a:t>
            </a:r>
            <a:r>
              <a:rPr lang="en-US" sz="6000" b="1" dirty="0" err="1">
                <a:solidFill>
                  <a:prstClr val="black"/>
                </a:solidFill>
              </a:rPr>
              <a:t>và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smtClean="0">
                <a:solidFill>
                  <a:prstClr val="black"/>
                </a:solidFill>
              </a:rPr>
              <a:t>O</a:t>
            </a:r>
            <a:r>
              <a:rPr lang="en-US" sz="6000" b="1" baseline="-25000" dirty="0" smtClean="0">
                <a:solidFill>
                  <a:prstClr val="black"/>
                </a:solidFill>
              </a:rPr>
              <a:t>2 </a:t>
            </a:r>
            <a:r>
              <a:rPr lang="en-US" sz="6000" b="1" dirty="0" err="1" smtClean="0">
                <a:solidFill>
                  <a:prstClr val="black"/>
                </a:solidFill>
              </a:rPr>
              <a:t>tạo</a:t>
            </a:r>
            <a:r>
              <a:rPr lang="en-US" sz="6000" b="1" dirty="0" smtClean="0">
                <a:solidFill>
                  <a:prstClr val="black"/>
                </a:solidFill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</a:rPr>
              <a:t>ra</a:t>
            </a:r>
            <a:r>
              <a:rPr lang="en-US" sz="6000" b="1" dirty="0" smtClean="0">
                <a:solidFill>
                  <a:prstClr val="black"/>
                </a:solidFill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</a:rPr>
              <a:t>sp</a:t>
            </a:r>
            <a:r>
              <a:rPr lang="en-US" sz="6000" b="1" dirty="0" smtClean="0">
                <a:solidFill>
                  <a:prstClr val="black"/>
                </a:solidFill>
              </a:rPr>
              <a:t> 3</a:t>
            </a:r>
            <a:endParaRPr lang="en-US" sz="6000" b="1" dirty="0">
              <a:solidFill>
                <a:prstClr val="black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0800000" flipV="1">
            <a:off x="2064079" y="7379149"/>
            <a:ext cx="8584161" cy="2879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59528" flipH="1">
            <a:off x="9196936" y="5863005"/>
            <a:ext cx="4246389" cy="133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ounded Rectangle 34"/>
          <p:cNvSpPr/>
          <p:nvPr/>
        </p:nvSpPr>
        <p:spPr>
          <a:xfrm rot="20625223">
            <a:off x="-274127" y="9677716"/>
            <a:ext cx="2064071" cy="1161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73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7" name="Oval Callout 36"/>
          <p:cNvSpPr>
            <a:spLocks noChangeArrowheads="1"/>
          </p:cNvSpPr>
          <p:nvPr/>
        </p:nvSpPr>
        <p:spPr bwMode="auto">
          <a:xfrm>
            <a:off x="516018" y="5032340"/>
            <a:ext cx="8895918" cy="2709721"/>
          </a:xfrm>
          <a:prstGeom prst="wedgeEllipseCallout">
            <a:avLst>
              <a:gd name="adj1" fmla="val -31148"/>
              <a:gd name="adj2" fmla="val 126787"/>
            </a:avLst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276369" tIns="138188" rIns="276369" bIns="138188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(III)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806067" y="10258232"/>
            <a:ext cx="13341180" cy="28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79713">
            <a:off x="86003" y="8874748"/>
            <a:ext cx="4386144" cy="129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ounded Rectangle 43"/>
          <p:cNvSpPr/>
          <p:nvPr/>
        </p:nvSpPr>
        <p:spPr>
          <a:xfrm>
            <a:off x="14593604" y="9016276"/>
            <a:ext cx="2064068" cy="1161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73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5" name="Oval Callout 44"/>
          <p:cNvSpPr/>
          <p:nvPr/>
        </p:nvSpPr>
        <p:spPr>
          <a:xfrm>
            <a:off x="18318599" y="6774304"/>
            <a:ext cx="7482245" cy="2516170"/>
          </a:xfrm>
          <a:prstGeom prst="wedgeEllipseCallout">
            <a:avLst>
              <a:gd name="adj1" fmla="val -88639"/>
              <a:gd name="adj2" fmla="val 920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</a:rPr>
              <a:t>Chất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kết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tủa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màu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đỏ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nâu</a:t>
            </a:r>
            <a:endParaRPr lang="en-US" sz="6000" b="1" dirty="0">
              <a:solidFill>
                <a:prstClr val="black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5222498" y="10258231"/>
            <a:ext cx="12126397" cy="2322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00434">
            <a:off x="15125745" y="9306604"/>
            <a:ext cx="4386144" cy="129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Callout 49"/>
          <p:cNvSpPr/>
          <p:nvPr/>
        </p:nvSpPr>
        <p:spPr>
          <a:xfrm>
            <a:off x="25026819" y="5806546"/>
            <a:ext cx="7740253" cy="3483928"/>
          </a:xfrm>
          <a:prstGeom prst="wedgeEllipseCallout">
            <a:avLst>
              <a:gd name="adj1" fmla="val -39493"/>
              <a:gd name="adj2" fmla="val 1135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</a:rPr>
              <a:t>Nung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trong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không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khí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thu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được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chất</a:t>
            </a:r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rắn</a:t>
            </a:r>
            <a:endParaRPr lang="en-US" sz="6000" b="1" dirty="0">
              <a:solidFill>
                <a:prstClr val="black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rot="901564">
            <a:off x="28031544" y="11794548"/>
            <a:ext cx="2064068" cy="1161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6369" tIns="138188" rIns="276369" bIns="138188" anchor="ctr"/>
          <a:lstStyle/>
          <a:p>
            <a:pPr algn="ctr">
              <a:defRPr/>
            </a:pPr>
            <a:r>
              <a:rPr lang="en-US" sz="7300" dirty="0">
                <a:solidFill>
                  <a:prstClr val="white"/>
                </a:solidFill>
              </a:rPr>
              <a:t>6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516017" y="3096825"/>
            <a:ext cx="13932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5" descr="D:\y nghia bang tuan hoan(lop 10)\tu lieu\xe ot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709721"/>
            <a:ext cx="4902160" cy="135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 descr="D:\y nghia bang tuan hoan\tu lieu\600px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962317" y="12967953"/>
            <a:ext cx="5482679" cy="329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5732E-6 L 0.27917 0.006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301 L 0.07291 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2 0.00301 L 0.2717 0.1586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0" y="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827E-7 L -0.32691 0.0284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9288E-6 L -0.33229 0.1998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8 -0.00231 L 0.38611 0.00648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486 L 0.27292 0.1012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" y="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30" grpId="0" animBg="1"/>
      <p:bldP spid="35" grpId="0" animBg="1"/>
      <p:bldP spid="37" grpId="0" animBg="1"/>
      <p:bldP spid="44" grpId="0" animBg="1"/>
      <p:bldP spid="45" grpId="0" animBg="1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NE\Desktop\anh-dong-dep-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0085" y="2516170"/>
            <a:ext cx="25800844" cy="14516365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067280" y="967759"/>
            <a:ext cx="8288521" cy="177179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76369" tIns="138188" rIns="276369" bIns="13818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PHẦN I</a:t>
            </a:r>
            <a:r>
              <a:rPr lang="vi-VN" sz="9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53360" y="2903276"/>
            <a:ext cx="16625417" cy="306445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276369" tIns="138188" rIns="276369" bIns="1381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18100" b="1" dirty="0">
                <a:solidFill>
                  <a:srgbClr val="002060"/>
                </a:solidFill>
                <a:latin typeface="Times New Roman" pitchFamily="18" charset="0"/>
              </a:rPr>
              <a:t>TĂNG TỐC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386144" y="1935692"/>
            <a:ext cx="26574869" cy="410712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>
              <a:defRPr/>
            </a:pPr>
            <a:endParaRPr lang="pt-BR" sz="9100" b="1" dirty="0">
              <a:solidFill>
                <a:srgbClr val="3333CC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pt-BR" sz="9100" b="1" dirty="0">
              <a:solidFill>
                <a:srgbClr val="3333CC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pt-BR" sz="6000" b="1" dirty="0">
              <a:solidFill>
                <a:srgbClr val="3333CC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6000" b="1" dirty="0" err="1">
                <a:latin typeface="Times New Roman" pitchFamily="18" charset="0"/>
              </a:rPr>
              <a:t>Diêm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tiêu</a:t>
            </a:r>
            <a:r>
              <a:rPr lang="en-US" sz="6000" b="1" dirty="0">
                <a:latin typeface="Times New Roman" pitchFamily="18" charset="0"/>
              </a:rPr>
              <a:t> (KNO</a:t>
            </a:r>
            <a:r>
              <a:rPr lang="en-US" sz="6000" b="1" baseline="-25000" dirty="0">
                <a:latin typeface="Times New Roman" pitchFamily="18" charset="0"/>
              </a:rPr>
              <a:t>3</a:t>
            </a:r>
            <a:r>
              <a:rPr lang="en-US" sz="6000" b="1" baseline="30000" dirty="0">
                <a:latin typeface="Times New Roman" pitchFamily="18" charset="0"/>
              </a:rPr>
              <a:t> </a:t>
            </a:r>
            <a:r>
              <a:rPr lang="en-US" sz="6000" b="1" dirty="0">
                <a:latin typeface="Times New Roman" pitchFamily="18" charset="0"/>
              </a:rPr>
              <a:t>) </a:t>
            </a:r>
            <a:r>
              <a:rPr lang="en-US" sz="6000" b="1" dirty="0" err="1">
                <a:latin typeface="Times New Roman" pitchFamily="18" charset="0"/>
              </a:rPr>
              <a:t>được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sử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dụng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để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ướp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thịt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có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tác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dụng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làm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cho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thịt</a:t>
            </a:r>
            <a:r>
              <a:rPr lang="en-US" sz="6000" b="1" dirty="0"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6000" b="1" dirty="0" err="1">
                <a:latin typeface="Times New Roman" pitchFamily="18" charset="0"/>
              </a:rPr>
              <a:t>giữ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được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màu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sắc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đỏ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hồng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vốn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có</a:t>
            </a:r>
            <a:r>
              <a:rPr lang="en-US" sz="6000" b="1" dirty="0">
                <a:latin typeface="Times New Roman" pitchFamily="18" charset="0"/>
              </a:rPr>
              <a:t>. </a:t>
            </a:r>
            <a:r>
              <a:rPr lang="en-US" sz="6000" b="1" dirty="0" err="1">
                <a:latin typeface="Times New Roman" pitchFamily="18" charset="0"/>
              </a:rPr>
              <a:t>Tuy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nhiên</a:t>
            </a:r>
            <a:r>
              <a:rPr lang="en-US" sz="6000" b="1" dirty="0">
                <a:latin typeface="Times New Roman" pitchFamily="18" charset="0"/>
              </a:rPr>
              <a:t>, </a:t>
            </a:r>
            <a:r>
              <a:rPr lang="en-US" sz="6000" b="1" dirty="0" err="1">
                <a:latin typeface="Times New Roman" pitchFamily="18" charset="0"/>
              </a:rPr>
              <a:t>khi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sử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dụng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các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loại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thịt</a:t>
            </a:r>
            <a:r>
              <a:rPr lang="en-US" sz="6000" b="1" dirty="0"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6000" b="1" dirty="0" err="1">
                <a:latin typeface="Times New Roman" pitchFamily="18" charset="0"/>
              </a:rPr>
              <a:t>đ</a:t>
            </a:r>
            <a:r>
              <a:rPr lang="en-US" sz="6000" b="1" dirty="0" err="1" smtClean="0">
                <a:latin typeface="Times New Roman" pitchFamily="18" charset="0"/>
              </a:rPr>
              <a:t>ược</a:t>
            </a:r>
            <a:r>
              <a:rPr lang="en-US" sz="6000" b="1" dirty="0" smtClean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ướp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bằng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diêm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tiêu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như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xúc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xích</a:t>
            </a:r>
            <a:r>
              <a:rPr lang="en-US" sz="6000" b="1" dirty="0">
                <a:latin typeface="Times New Roman" pitchFamily="18" charset="0"/>
              </a:rPr>
              <a:t>, </a:t>
            </a:r>
            <a:r>
              <a:rPr lang="en-US" sz="6000" b="1" dirty="0" err="1">
                <a:latin typeface="Times New Roman" pitchFamily="18" charset="0"/>
              </a:rPr>
              <a:t>lạp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sườn</a:t>
            </a:r>
            <a:r>
              <a:rPr lang="en-US" sz="6000" b="1" dirty="0">
                <a:latin typeface="Times New Roman" pitchFamily="18" charset="0"/>
              </a:rPr>
              <a:t>  </a:t>
            </a:r>
            <a:r>
              <a:rPr lang="en-US" sz="6000" b="1" dirty="0" err="1">
                <a:latin typeface="Times New Roman" pitchFamily="18" charset="0"/>
              </a:rPr>
              <a:t>không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nên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rán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kĩ</a:t>
            </a:r>
            <a:r>
              <a:rPr lang="en-US" sz="6000" b="1" dirty="0"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6000" b="1" dirty="0" err="1">
                <a:latin typeface="Times New Roman" pitchFamily="18" charset="0"/>
              </a:rPr>
              <a:t>hoặc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nướng</a:t>
            </a:r>
            <a:r>
              <a:rPr lang="en-US" sz="6000" b="1" dirty="0">
                <a:latin typeface="Times New Roman" pitchFamily="18" charset="0"/>
              </a:rPr>
              <a:t> ở </a:t>
            </a:r>
            <a:r>
              <a:rPr lang="en-US" sz="6000" b="1" dirty="0" err="1">
                <a:latin typeface="Times New Roman" pitchFamily="18" charset="0"/>
              </a:rPr>
              <a:t>nhiệt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độ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cao</a:t>
            </a:r>
            <a:r>
              <a:rPr lang="en-US" sz="6000" b="1" dirty="0">
                <a:latin typeface="Times New Roman" pitchFamily="18" charset="0"/>
              </a:rPr>
              <a:t>. </a:t>
            </a:r>
            <a:r>
              <a:rPr lang="en-US" sz="6000" b="1" dirty="0" err="1">
                <a:latin typeface="Times New Roman" pitchFamily="18" charset="0"/>
              </a:rPr>
              <a:t>Điều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này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được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giải</a:t>
            </a:r>
            <a:r>
              <a:rPr lang="en-US" sz="6000" b="1" dirty="0">
                <a:latin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</a:rPr>
              <a:t>thích</a:t>
            </a:r>
            <a:r>
              <a:rPr lang="en-US" sz="6000" b="1" dirty="0">
                <a:latin typeface="Times New Roman" pitchFamily="18" charset="0"/>
              </a:rPr>
              <a:t> do</a:t>
            </a:r>
            <a:r>
              <a:rPr lang="pt-BR" sz="6000" b="1" dirty="0">
                <a:latin typeface="Times New Roman" pitchFamily="18" charset="0"/>
              </a:rPr>
              <a:t>?</a:t>
            </a:r>
            <a:endParaRPr lang="en-US" sz="6000" b="1" dirty="0">
              <a:latin typeface="Times New Roman" pitchFamily="18" charset="0"/>
            </a:endParaRPr>
          </a:p>
          <a:p>
            <a:pPr>
              <a:defRPr/>
            </a:pPr>
            <a:endParaRPr lang="en-US" sz="9100" dirty="0"/>
          </a:p>
          <a:p>
            <a:pPr>
              <a:defRPr/>
            </a:pPr>
            <a:endParaRPr lang="en-US" sz="91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9100" dirty="0">
              <a:solidFill>
                <a:prstClr val="white"/>
              </a:solidFill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10749" y="-12092"/>
            <a:ext cx="1085786" cy="1741964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6000" dirty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8243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982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vi-VN" sz="6000" dirty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6000" dirty="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902160" y="6000098"/>
            <a:ext cx="22704743" cy="30645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algn="ctr">
              <a:defRPr/>
            </a:pPr>
            <a:r>
              <a:rPr lang="en-US" sz="7300" dirty="0">
                <a:solidFill>
                  <a:prstClr val="white"/>
                </a:solidFill>
              </a:rPr>
              <a:t>      </a:t>
            </a: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6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KNO</a:t>
            </a:r>
            <a:r>
              <a:rPr lang="en-US" sz="60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endParaRPr lang="en-US" sz="6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09633" y="7463836"/>
            <a:ext cx="2010319" cy="89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0413" y="6899308"/>
            <a:ext cx="5079540" cy="203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38420" y="7084800"/>
            <a:ext cx="2768214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eaLnBrk="0" hangingPunct="0">
              <a:defRPr/>
            </a:pPr>
            <a:endParaRPr lang="vi-VN" sz="60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037202" y="7371088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160169" y="9286442"/>
            <a:ext cx="24768810" cy="22903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Ở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KNO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74136" y="9980006"/>
            <a:ext cx="2010319" cy="89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5911" y="9415478"/>
            <a:ext cx="5079540" cy="203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273918" y="9600970"/>
            <a:ext cx="2768214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eaLnBrk="0" hangingPunct="0">
              <a:defRPr/>
            </a:pPr>
            <a:endParaRPr lang="vi-VN" sz="60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972700" y="9887257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5514939" y="11802612"/>
            <a:ext cx="22349981" cy="22903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/>
            <a:r>
              <a:rPr lang="en-US" sz="9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KNO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74136" y="12496176"/>
            <a:ext cx="2010319" cy="89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5911" y="11931648"/>
            <a:ext cx="5079540" cy="203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273918" y="12117140"/>
            <a:ext cx="2768214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eaLnBrk="0" hangingPunct="0">
              <a:defRPr/>
            </a:pPr>
            <a:endParaRPr lang="vi-VN" sz="60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972700" y="12403427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4902161" y="14318783"/>
            <a:ext cx="25284827" cy="310085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algn="ctr">
              <a:defRPr/>
            </a:pPr>
            <a:r>
              <a:rPr lang="en-US" sz="9400" b="1" dirty="0">
                <a:solidFill>
                  <a:schemeClr val="bg1"/>
                </a:solidFill>
              </a:rPr>
              <a:t>      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KNO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KNO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endParaRPr lang="en-US" sz="9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74136" y="15012343"/>
            <a:ext cx="2010319" cy="89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5911" y="14447818"/>
            <a:ext cx="5079540" cy="203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273918" y="14633310"/>
            <a:ext cx="2768214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eaLnBrk="0" hangingPunct="0">
              <a:defRPr/>
            </a:pPr>
            <a:endParaRPr lang="vi-VN" sz="60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972700" y="14919597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3096825"/>
            <a:ext cx="5224671" cy="345166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276369" tIns="138188" rIns="276369" bIns="138188" anchor="ctr"/>
          <a:lstStyle/>
          <a:p>
            <a:pPr>
              <a:defRPr/>
            </a:pPr>
            <a:endParaRPr lang="vi-VN">
              <a:solidFill>
                <a:prstClr val="black"/>
              </a:solidFill>
              <a:cs typeface="+mn-cs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241667" y="4100874"/>
            <a:ext cx="2644587" cy="1354861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</a:t>
            </a:r>
            <a:r>
              <a:rPr lang="en-US" sz="109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09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vi-VN" sz="109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57370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6122" y="1883096"/>
            <a:ext cx="30961016" cy="23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26623248" y="1122598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26768376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26655499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26623248" y="1126228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26574869" y="11250183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26607120" y="112985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25945976" y="4612978"/>
            <a:ext cx="5934194" cy="4451685"/>
            <a:chOff x="4464" y="2400"/>
            <a:chExt cx="1104" cy="1104"/>
          </a:xfrm>
        </p:grpSpPr>
        <p:sp>
          <p:nvSpPr>
            <p:cNvPr id="8240" name="AutoShape 49"/>
            <p:cNvSpPr>
              <a:spLocks noChangeArrowheads="1"/>
            </p:cNvSpPr>
            <p:nvPr/>
          </p:nvSpPr>
          <p:spPr bwMode="auto">
            <a:xfrm>
              <a:off x="4464" y="240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vi-VN" sz="181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739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752" y="259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109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57388" name="Picture 5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</a:blip>
          <a:srcRect/>
          <a:stretch>
            <a:fillRect/>
          </a:stretch>
        </p:blipFill>
        <p:spPr bwMode="auto">
          <a:xfrm>
            <a:off x="29412962" y="16052682"/>
            <a:ext cx="1548051" cy="136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89" name="Picture 53" descr="avatar320552_1043153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9634" y="-254037"/>
            <a:ext cx="4708654" cy="290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NE\Desktop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2076" y="1354861"/>
            <a:ext cx="27090886" cy="14322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4644152" y="2232819"/>
            <a:ext cx="25390554" cy="395680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>
              <a:defRPr/>
            </a:pPr>
            <a:r>
              <a:rPr lang="en-US" sz="8500" dirty="0"/>
              <a:t> </a:t>
            </a:r>
          </a:p>
          <a:p>
            <a:pPr>
              <a:defRPr/>
            </a:pPr>
            <a:endParaRPr lang="en-US" sz="8500" b="1" dirty="0"/>
          </a:p>
          <a:p>
            <a:pPr>
              <a:defRPr/>
            </a:pP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sulfuric acid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8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8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8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8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8500" dirty="0"/>
          </a:p>
          <a:p>
            <a:pPr>
              <a:defRPr/>
            </a:pPr>
            <a:r>
              <a:rPr lang="vi-VN" sz="8500" b="1" i="1" dirty="0">
                <a:solidFill>
                  <a:prstClr val="white"/>
                </a:solidFill>
              </a:rPr>
              <a:t>: 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3000" y="-217745"/>
            <a:ext cx="1085786" cy="18193844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6000" dirty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21555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6620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vi-VN" sz="6000" dirty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6000" dirty="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5418182" y="6387201"/>
            <a:ext cx="18995872" cy="232261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algn="ctr" defTabSz="2773301">
              <a:spcBef>
                <a:spcPct val="50000"/>
              </a:spcBef>
              <a:defRPr/>
            </a:pP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Rót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nhanh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acid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endParaRPr lang="en-US" sz="97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6752" y="7427540"/>
            <a:ext cx="2010316" cy="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0042" y="6580752"/>
            <a:ext cx="5079543" cy="203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51306" y="7048508"/>
            <a:ext cx="2768217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eaLnBrk="0" hangingPunct="0">
              <a:defRPr/>
            </a:pPr>
            <a:endParaRPr lang="vi-VN" sz="60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2150079" y="7193665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5160177" y="9056599"/>
            <a:ext cx="19576391" cy="29032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 defTabSz="2773301">
              <a:spcBef>
                <a:spcPct val="50000"/>
              </a:spcBef>
              <a:defRPr/>
            </a:pPr>
            <a:r>
              <a:rPr lang="en-US" sz="9600" b="1" dirty="0" err="1">
                <a:solidFill>
                  <a:schemeClr val="bg1"/>
                </a:solidFill>
                <a:latin typeface="Times New Roman" pitchFamily="18" charset="0"/>
              </a:rPr>
              <a:t>Rót</a:t>
            </a:r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itchFamily="18" charset="0"/>
              </a:rPr>
              <a:t>nhanh</a:t>
            </a:r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</a:rPr>
              <a:t> acid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1254" y="9943710"/>
            <a:ext cx="2010316" cy="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87" y="9379185"/>
            <a:ext cx="5079543" cy="203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86804" y="9564678"/>
            <a:ext cx="2768217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eaLnBrk="0" hangingPunct="0">
              <a:defRPr/>
            </a:pPr>
            <a:endParaRPr lang="vi-VN" sz="60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2085577" y="9850968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5160169" y="12193747"/>
            <a:ext cx="20124658" cy="29032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 defTabSz="2773301">
              <a:spcBef>
                <a:spcPct val="50000"/>
              </a:spcBef>
            </a:pPr>
            <a:endParaRPr lang="en-US" sz="97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2773301">
              <a:spcBef>
                <a:spcPct val="50000"/>
              </a:spcBef>
            </a:pP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Rót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>
                <a:solidFill>
                  <a:schemeClr val="bg1"/>
                </a:solidFill>
                <a:latin typeface="Times New Roman" pitchFamily="18" charset="0"/>
              </a:rPr>
              <a:t>acid </a:t>
            </a:r>
            <a:r>
              <a:rPr lang="en-US" sz="9700" b="1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97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endParaRPr lang="en-US" sz="97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2773301">
              <a:spcBef>
                <a:spcPct val="50000"/>
              </a:spcBef>
            </a:pPr>
            <a:r>
              <a:rPr lang="en-US" sz="9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9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1254" y="12459880"/>
            <a:ext cx="2010316" cy="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87" y="12592949"/>
            <a:ext cx="5079543" cy="203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86804" y="12778441"/>
            <a:ext cx="2768217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eaLnBrk="0" hangingPunct="0">
              <a:defRPr/>
            </a:pPr>
            <a:endParaRPr lang="vi-VN" sz="60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2085577" y="13064728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5160169" y="15488156"/>
            <a:ext cx="19608642" cy="19314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 defTabSz="2773301">
              <a:spcBef>
                <a:spcPct val="50000"/>
              </a:spcBef>
              <a:defRPr/>
            </a:pPr>
            <a:r>
              <a:rPr lang="en-US" sz="9700" b="1" dirty="0" err="1">
                <a:solidFill>
                  <a:schemeClr val="bg1"/>
                </a:solidFill>
                <a:latin typeface="Times New Roman" pitchFamily="18" charset="0"/>
              </a:rPr>
              <a:t>Rót</a:t>
            </a:r>
            <a:r>
              <a:rPr lang="en-US" sz="97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97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97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9700" b="1" dirty="0" err="1" smtClean="0">
                <a:solidFill>
                  <a:schemeClr val="bg1"/>
                </a:solidFill>
                <a:latin typeface="Times New Roman" pitchFamily="18" charset="0"/>
              </a:rPr>
              <a:t>axit</a:t>
            </a:r>
            <a:endParaRPr lang="en-US" sz="97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1254" y="14976050"/>
            <a:ext cx="2010316" cy="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87" y="15201860"/>
            <a:ext cx="5079543" cy="203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86804" y="15411547"/>
            <a:ext cx="2768217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6369" tIns="138188" rIns="276369" bIns="138188" anchor="ctr"/>
          <a:lstStyle/>
          <a:p>
            <a:pPr eaLnBrk="0" hangingPunct="0">
              <a:defRPr/>
            </a:pPr>
            <a:endParaRPr lang="vi-VN" sz="60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8" name="WordArt 226"/>
          <p:cNvSpPr>
            <a:spLocks noChangeArrowheads="1" noChangeShapeType="1" noTextEdit="1"/>
          </p:cNvSpPr>
          <p:nvPr/>
        </p:nvSpPr>
        <p:spPr bwMode="auto">
          <a:xfrm>
            <a:off x="2085577" y="15673643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258008" y="3129083"/>
            <a:ext cx="5224671" cy="345166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276369" tIns="138188" rIns="276369" bIns="138188" anchor="ctr"/>
          <a:lstStyle/>
          <a:p>
            <a:pPr>
              <a:defRPr/>
            </a:pPr>
            <a:endParaRPr lang="vi-VN">
              <a:solidFill>
                <a:prstClr val="black"/>
              </a:solidFill>
              <a:cs typeface="+mn-cs"/>
            </a:endParaRPr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1499684" y="4133133"/>
            <a:ext cx="2628459" cy="1479861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2</a:t>
            </a:r>
          </a:p>
        </p:txBody>
      </p:sp>
      <p:pic>
        <p:nvPicPr>
          <p:cNvPr id="59418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6122" y="2028260"/>
            <a:ext cx="30961016" cy="23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</a:blip>
          <a:srcRect/>
          <a:stretch>
            <a:fillRect/>
          </a:stretch>
        </p:blipFill>
        <p:spPr bwMode="auto">
          <a:xfrm>
            <a:off x="27671405" y="14516365"/>
            <a:ext cx="3289608" cy="29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WordArt 33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6" name="WordArt 34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7" name="WordArt 35"/>
          <p:cNvSpPr>
            <a:spLocks noChangeArrowheads="1" noChangeShapeType="1" noTextEdit="1"/>
          </p:cNvSpPr>
          <p:nvPr/>
        </p:nvSpPr>
        <p:spPr bwMode="auto">
          <a:xfrm>
            <a:off x="25333205" y="9677577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8" name="WordArt 36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9" name="WordArt 37"/>
          <p:cNvSpPr>
            <a:spLocks noChangeArrowheads="1" noChangeShapeType="1" noTextEdit="1"/>
          </p:cNvSpPr>
          <p:nvPr/>
        </p:nvSpPr>
        <p:spPr bwMode="auto">
          <a:xfrm>
            <a:off x="25478334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70" name="WordArt 38"/>
          <p:cNvSpPr>
            <a:spLocks noChangeArrowheads="1" noChangeShapeType="1" noTextEdit="1"/>
          </p:cNvSpPr>
          <p:nvPr/>
        </p:nvSpPr>
        <p:spPr bwMode="auto">
          <a:xfrm>
            <a:off x="25365457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71" name="WordArt 39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2" name="WordArt 40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3" name="WordArt 41"/>
          <p:cNvSpPr>
            <a:spLocks noChangeArrowheads="1" noChangeShapeType="1" noTextEdit="1"/>
          </p:cNvSpPr>
          <p:nvPr/>
        </p:nvSpPr>
        <p:spPr bwMode="auto">
          <a:xfrm>
            <a:off x="25333205" y="971386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4" name="WordArt 42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5" name="WordArt 43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76" name="WordArt 44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77" name="WordArt 45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78" name="WordArt 46"/>
          <p:cNvSpPr>
            <a:spLocks noChangeArrowheads="1" noChangeShapeType="1" noTextEdit="1"/>
          </p:cNvSpPr>
          <p:nvPr/>
        </p:nvSpPr>
        <p:spPr bwMode="auto">
          <a:xfrm>
            <a:off x="25284827" y="97017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79" name="WordArt 47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3736777" y="5806546"/>
            <a:ext cx="5934194" cy="3871031"/>
            <a:chOff x="4320" y="2928"/>
            <a:chExt cx="1104" cy="1104"/>
          </a:xfrm>
        </p:grpSpPr>
        <p:sp>
          <p:nvSpPr>
            <p:cNvPr id="2155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vi-VN" sz="181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943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109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59437" name="Picture 67" descr="avatar320552_1043153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252359" y="0"/>
            <a:ext cx="4708654" cy="29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7" grpId="0" animBg="1"/>
      <p:bldP spid="58" grpId="0" animBg="1"/>
      <p:bldP spid="59" grpId="0" animBg="1"/>
      <p:bldP spid="59" grpId="1" animBg="1"/>
      <p:bldP spid="60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2929472" y="1451640"/>
            <a:ext cx="28805566" cy="473798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r>
              <a:rPr lang="vi-VN" sz="8500" b="1" i="1" dirty="0">
                <a:solidFill>
                  <a:srgbClr val="FFFFFF"/>
                </a:solidFill>
              </a:rPr>
              <a:t>Không nên bón đạm urê cùng với vôi vì: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3000" y="-217745"/>
            <a:ext cx="1085786" cy="18193844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6000" dirty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6148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60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6000" dirty="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5418182" y="6387201"/>
            <a:ext cx="18995872" cy="232261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 defTabSz="2773301"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Vôi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tác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đạm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tạo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N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 defTabSz="2773301"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mất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lượng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</a:rPr>
              <a:t>nitrogen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đạm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6752" y="7427540"/>
            <a:ext cx="2010316" cy="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0042" y="6580752"/>
            <a:ext cx="5079543" cy="203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51306" y="7048508"/>
            <a:ext cx="2768217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eaLnBrk="0" hangingPunct="0"/>
            <a:endParaRPr lang="vi-VN" sz="6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2150079" y="7193665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5160177" y="9056599"/>
            <a:ext cx="19576391" cy="29032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 defTabSz="2773301">
              <a:spcBef>
                <a:spcPct val="50000"/>
              </a:spcBef>
            </a:pPr>
            <a:endParaRPr lang="en-US" sz="60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2773301"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Vôi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tác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đạm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tạo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PH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 defTabSz="2773301"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mất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lượng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photpho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đạm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2773301">
              <a:spcBef>
                <a:spcPct val="50000"/>
              </a:spcBef>
            </a:pPr>
            <a:endParaRPr lang="en-US" sz="9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1254" y="9943710"/>
            <a:ext cx="2010316" cy="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87" y="9379185"/>
            <a:ext cx="5079543" cy="203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86804" y="9564678"/>
            <a:ext cx="2768217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eaLnBrk="0" hangingPunct="0"/>
            <a:endParaRPr lang="vi-VN" sz="6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2085577" y="9850968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5160169" y="12193747"/>
            <a:ext cx="20124658" cy="29032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 defTabSz="2773301">
              <a:spcBef>
                <a:spcPct val="50000"/>
              </a:spcBef>
            </a:pPr>
            <a:endParaRPr lang="en-US" sz="60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2773301"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Vôi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tác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đạm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tạo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NH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 defTabSz="2773301"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mất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lượng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</a:rPr>
              <a:t>nitrogen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đạm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2773301">
              <a:spcBef>
                <a:spcPct val="50000"/>
              </a:spcBef>
            </a:pPr>
            <a:endParaRPr lang="en-US" sz="9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1254" y="12459880"/>
            <a:ext cx="2010316" cy="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87" y="12592949"/>
            <a:ext cx="5079543" cy="203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86804" y="12778441"/>
            <a:ext cx="2768217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eaLnBrk="0" hangingPunct="0"/>
            <a:endParaRPr lang="vi-VN" sz="6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2085577" y="13064728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5160169" y="15488156"/>
            <a:ext cx="19608642" cy="19314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algn="ctr" defTabSz="2773301">
              <a:spcBef>
                <a:spcPct val="50000"/>
              </a:spcBef>
            </a:pPr>
            <a:endParaRPr lang="en-US" sz="60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2773301"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Vôi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tác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đạm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tạo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NO</a:t>
            </a:r>
            <a:r>
              <a:rPr lang="en-US" sz="6000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 defTabSz="2773301"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mất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phần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</a:rPr>
              <a:t>nitrogen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</a:rPr>
              <a:t>đạm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2773301"/>
            <a:endParaRPr lang="en-US" sz="9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1254" y="14976050"/>
            <a:ext cx="2010316" cy="89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87" y="15201860"/>
            <a:ext cx="5079543" cy="203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86804" y="15411547"/>
            <a:ext cx="2768217" cy="155647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276369" tIns="138188" rIns="276369" bIns="138188" anchor="ctr"/>
          <a:lstStyle/>
          <a:p>
            <a:pPr eaLnBrk="0" hangingPunct="0"/>
            <a:endParaRPr lang="vi-VN" sz="6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8" name="WordArt 226"/>
          <p:cNvSpPr>
            <a:spLocks noChangeArrowheads="1" noChangeShapeType="1" noTextEdit="1"/>
          </p:cNvSpPr>
          <p:nvPr/>
        </p:nvSpPr>
        <p:spPr bwMode="auto">
          <a:xfrm>
            <a:off x="2085577" y="15673643"/>
            <a:ext cx="1558801" cy="98388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109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628897" y="-1116954"/>
            <a:ext cx="5224671" cy="345167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276369" tIns="138188" rIns="276369" bIns="138188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1945814" y="-217742"/>
            <a:ext cx="2628463" cy="1479864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3</a:t>
            </a:r>
          </a:p>
        </p:txBody>
      </p:sp>
      <p:pic>
        <p:nvPicPr>
          <p:cNvPr id="61466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</a:blip>
          <a:srcRect/>
          <a:stretch>
            <a:fillRect/>
          </a:stretch>
        </p:blipFill>
        <p:spPr bwMode="auto">
          <a:xfrm>
            <a:off x="27671405" y="14516365"/>
            <a:ext cx="3289608" cy="29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WordArt 33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6" name="WordArt 34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7" name="WordArt 35"/>
          <p:cNvSpPr>
            <a:spLocks noChangeArrowheads="1" noChangeShapeType="1" noTextEdit="1"/>
          </p:cNvSpPr>
          <p:nvPr/>
        </p:nvSpPr>
        <p:spPr bwMode="auto">
          <a:xfrm>
            <a:off x="25333205" y="9677577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8" name="WordArt 36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9" name="WordArt 37"/>
          <p:cNvSpPr>
            <a:spLocks noChangeArrowheads="1" noChangeShapeType="1" noTextEdit="1"/>
          </p:cNvSpPr>
          <p:nvPr/>
        </p:nvSpPr>
        <p:spPr bwMode="auto">
          <a:xfrm>
            <a:off x="25478334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70" name="WordArt 38"/>
          <p:cNvSpPr>
            <a:spLocks noChangeArrowheads="1" noChangeShapeType="1" noTextEdit="1"/>
          </p:cNvSpPr>
          <p:nvPr/>
        </p:nvSpPr>
        <p:spPr bwMode="auto">
          <a:xfrm>
            <a:off x="25365457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71" name="WordArt 39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2" name="WordArt 40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3" name="WordArt 41"/>
          <p:cNvSpPr>
            <a:spLocks noChangeArrowheads="1" noChangeShapeType="1" noTextEdit="1"/>
          </p:cNvSpPr>
          <p:nvPr/>
        </p:nvSpPr>
        <p:spPr bwMode="auto">
          <a:xfrm>
            <a:off x="25333205" y="971386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4" name="WordArt 42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5" name="WordArt 43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76" name="WordArt 44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77" name="WordArt 45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78" name="WordArt 46"/>
          <p:cNvSpPr>
            <a:spLocks noChangeArrowheads="1" noChangeShapeType="1" noTextEdit="1"/>
          </p:cNvSpPr>
          <p:nvPr/>
        </p:nvSpPr>
        <p:spPr bwMode="auto">
          <a:xfrm>
            <a:off x="25284827" y="9701771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79" name="WordArt 47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25317078" y="9750159"/>
            <a:ext cx="2257574" cy="1887127"/>
          </a:xfrm>
          <a:prstGeom prst="rect">
            <a:avLst/>
          </a:prstGeom>
        </p:spPr>
        <p:txBody>
          <a:bodyPr wrap="none" lIns="276369" tIns="138188" rIns="276369" bIns="1381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3736777" y="5806546"/>
            <a:ext cx="5934194" cy="3871031"/>
            <a:chOff x="4320" y="2928"/>
            <a:chExt cx="1104" cy="1104"/>
          </a:xfrm>
        </p:grpSpPr>
        <p:sp>
          <p:nvSpPr>
            <p:cNvPr id="6148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181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48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109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7" grpId="0" animBg="1"/>
      <p:bldP spid="58" grpId="0" animBg="1"/>
      <p:bldP spid="59" grpId="0" animBg="1"/>
      <p:bldP spid="59" grpId="1" animBg="1"/>
      <p:bldP spid="60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2067272" y="1161311"/>
            <a:ext cx="8535779" cy="177179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76369" tIns="138188" rIns="276369" bIns="13818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PHẦN </a:t>
            </a:r>
            <a:r>
              <a:rPr lang="en-US" sz="97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</a:t>
            </a:r>
            <a:r>
              <a:rPr lang="en-US" sz="9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</a:t>
            </a:r>
            <a:endParaRPr lang="vi-VN" sz="97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9277562" y="3096830"/>
            <a:ext cx="13169181" cy="3064453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276369" tIns="138188" rIns="276369" bIns="138188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18100" b="1" dirty="0">
                <a:solidFill>
                  <a:srgbClr val="0000FF"/>
                </a:solidFill>
                <a:latin typeface="Times New Roman" pitchFamily="18" charset="0"/>
              </a:rPr>
              <a:t>VỀ ĐÍCH</a:t>
            </a:r>
          </a:p>
        </p:txBody>
      </p:sp>
      <p:pic>
        <p:nvPicPr>
          <p:cNvPr id="1026" name="Picture 2" descr="C:\Users\ONE\Desktop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6312" y="6576218"/>
            <a:ext cx="10836355" cy="10069213"/>
          </a:xfrm>
          <a:prstGeom prst="rect">
            <a:avLst/>
          </a:prstGeom>
          <a:noFill/>
        </p:spPr>
      </p:pic>
      <p:pic>
        <p:nvPicPr>
          <p:cNvPr id="11" name="Picture 4" descr="C:\Users\ONE\Desktop\em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5232" y="13258280"/>
            <a:ext cx="3225106" cy="2419394"/>
          </a:xfrm>
          <a:prstGeom prst="rect">
            <a:avLst/>
          </a:prstGeom>
          <a:noFill/>
        </p:spPr>
      </p:pic>
      <p:pic>
        <p:nvPicPr>
          <p:cNvPr id="16" name="Picture 4" descr="C:\Users\ONE\Desktop\em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1122" y="13161504"/>
            <a:ext cx="3225106" cy="2419394"/>
          </a:xfrm>
          <a:prstGeom prst="rect">
            <a:avLst/>
          </a:prstGeom>
          <a:noFill/>
        </p:spPr>
      </p:pic>
      <p:pic>
        <p:nvPicPr>
          <p:cNvPr id="17" name="Picture 4" descr="C:\Users\ONE\Desktop\em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21629" y="13064729"/>
            <a:ext cx="3225106" cy="2419394"/>
          </a:xfrm>
          <a:prstGeom prst="rect">
            <a:avLst/>
          </a:prstGeom>
          <a:noFill/>
        </p:spPr>
      </p:pic>
      <p:pic>
        <p:nvPicPr>
          <p:cNvPr id="18" name="Picture 4" descr="C:\Users\ONE\Desktop\em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07772" y="13064729"/>
            <a:ext cx="3225106" cy="2419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:\Users\ONE\Desktop\hinh-nen-powerpoint-dep-nhat-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70127" y="-2177455"/>
            <a:ext cx="38701266" cy="21774548"/>
          </a:xfrm>
          <a:prstGeom prst="rect">
            <a:avLst/>
          </a:prstGeom>
          <a:noFill/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365295" y="3387156"/>
            <a:ext cx="28278802" cy="569594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276369" tIns="138188" rIns="276369" bIns="138188">
            <a:spAutoFit/>
          </a:bodyPr>
          <a:lstStyle/>
          <a:p>
            <a:r>
              <a:rPr lang="pt-BR" sz="8800" b="1" dirty="0" smtClean="0">
                <a:latin typeface="Times New Roman" pitchFamily="18" charset="0"/>
                <a:cs typeface="Times New Roman" pitchFamily="18" charset="0"/>
              </a:rPr>
              <a:t>Hoà </a:t>
            </a:r>
            <a:r>
              <a:rPr lang="pt-BR" sz="8800" b="1" dirty="0">
                <a:latin typeface="Times New Roman" pitchFamily="18" charset="0"/>
                <a:cs typeface="Times New Roman" pitchFamily="18" charset="0"/>
              </a:rPr>
              <a:t>tan hoàn toàn 0,78 gam hỗn hợp kim loại Al, Mg bằng dung dịch H</a:t>
            </a:r>
            <a:r>
              <a:rPr lang="pt-BR" sz="88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88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pt-BR" sz="88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8800" b="1" dirty="0">
                <a:latin typeface="Times New Roman" pitchFamily="18" charset="0"/>
                <a:cs typeface="Times New Roman" pitchFamily="18" charset="0"/>
              </a:rPr>
              <a:t> loãng, thấy thoát ra 896 ml khí H</a:t>
            </a:r>
            <a:r>
              <a:rPr lang="pt-BR" sz="88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8800" b="1" dirty="0">
                <a:latin typeface="Times New Roman" pitchFamily="18" charset="0"/>
                <a:cs typeface="Times New Roman" pitchFamily="18" charset="0"/>
              </a:rPr>
              <a:t> (đktc). Cô cạn dung dịch sau phản ứng thu được bao nhiêu gam muối sulfate khan?</a:t>
            </a:r>
            <a:endParaRPr lang="en-US" sz="8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ONE\Desktop\hinh-dong-dep-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2076" y="14903468"/>
            <a:ext cx="27090886" cy="1354861"/>
          </a:xfrm>
          <a:prstGeom prst="rect">
            <a:avLst/>
          </a:prstGeom>
          <a:noFill/>
        </p:spPr>
      </p:pic>
      <p:pic>
        <p:nvPicPr>
          <p:cNvPr id="9" name="Picture 67" descr="avatar320552_104315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52359" y="0"/>
            <a:ext cx="4708654" cy="29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232106" y="10614819"/>
            <a:ext cx="1074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m=4,62 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ONE\Desktop\nhung-bai-tho-tinh-hoa-hoc-cuc-y-nghia-va-lang-man_1412324583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9106" y="708819"/>
            <a:ext cx="29946601" cy="16078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64506" y="3318490"/>
            <a:ext cx="28270200" cy="3170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atin typeface="Times New Roman" pitchFamily="18" charset="0"/>
                <a:cs typeface="Times New Roman" pitchFamily="18" charset="0"/>
              </a:rPr>
              <a:t>XIN CHÂN THÀNH CẢM ƠN CÁC </a:t>
            </a:r>
            <a:r>
              <a:rPr lang="en-US" sz="10000" b="1" dirty="0" smtClean="0">
                <a:latin typeface="Times New Roman" pitchFamily="18" charset="0"/>
                <a:cs typeface="Times New Roman" pitchFamily="18" charset="0"/>
              </a:rPr>
              <a:t>THẦY </a:t>
            </a:r>
            <a:endParaRPr lang="en-US" sz="10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0000" b="1" dirty="0">
                <a:latin typeface="Times New Roman" pitchFamily="18" charset="0"/>
                <a:cs typeface="Times New Roman" pitchFamily="18" charset="0"/>
              </a:rPr>
              <a:t>CÔ GIÁO VÀ CÁC EM</a:t>
            </a:r>
            <a:endParaRPr lang="vi-VN" sz="10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0E797-7DCE-4AF0-9C31-B1EA5AC8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4B97501-8B53-4292-8962-3AAE23B25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0961013" cy="17419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18CB43-3E29-4EC3-B430-A1F00262BDE9}"/>
              </a:ext>
            </a:extLst>
          </p:cNvPr>
          <p:cNvSpPr txBox="1"/>
          <p:nvPr/>
        </p:nvSpPr>
        <p:spPr>
          <a:xfrm>
            <a:off x="20258853" y="1089819"/>
            <a:ext cx="8305800" cy="156966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latin typeface="+mj-lt"/>
              </a:rPr>
              <a:t>Năm </a:t>
            </a:r>
            <a:r>
              <a:rPr lang="vi-VN" sz="96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98506" y="2842419"/>
            <a:ext cx="15240000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8506" y="6271419"/>
            <a:ext cx="14935200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VƯỢT CHƯỚNG NGẠI VẬT</a:t>
            </a:r>
            <a:endParaRPr lang="vi-VN" sz="8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4706" y="8633619"/>
            <a:ext cx="15011400" cy="132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TĂNG TỐC</a:t>
            </a:r>
            <a:endParaRPr lang="vi-VN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0906" y="11196380"/>
            <a:ext cx="14935200" cy="132343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ĐÍCH</a:t>
            </a:r>
            <a:endParaRPr lang="vi-VN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ONE\Desktop\hinh-dong-dep-1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1107" y="13075444"/>
            <a:ext cx="21031200" cy="3863975"/>
          </a:xfrm>
          <a:prstGeom prst="rect">
            <a:avLst/>
          </a:prstGeom>
          <a:noFill/>
        </p:spPr>
      </p:pic>
      <p:pic>
        <p:nvPicPr>
          <p:cNvPr id="11" name="Picture 4" descr="C:\Users\ONE\Desktop\em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6106" y="2156619"/>
            <a:ext cx="3225106" cy="2419394"/>
          </a:xfrm>
          <a:prstGeom prst="rect">
            <a:avLst/>
          </a:prstGeom>
          <a:noFill/>
        </p:spPr>
      </p:pic>
      <p:pic>
        <p:nvPicPr>
          <p:cNvPr id="12" name="Picture 4" descr="C:\Users\ONE\Desktop\em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3706" y="5680825"/>
            <a:ext cx="3225106" cy="2419394"/>
          </a:xfrm>
          <a:prstGeom prst="rect">
            <a:avLst/>
          </a:prstGeom>
          <a:noFill/>
        </p:spPr>
      </p:pic>
      <p:pic>
        <p:nvPicPr>
          <p:cNvPr id="13" name="Picture 4" descr="C:\Users\ONE\Desktop\em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8506" y="8043025"/>
            <a:ext cx="3225106" cy="2419394"/>
          </a:xfrm>
          <a:prstGeom prst="rect">
            <a:avLst/>
          </a:prstGeom>
          <a:noFill/>
        </p:spPr>
      </p:pic>
      <p:pic>
        <p:nvPicPr>
          <p:cNvPr id="14" name="Picture 4" descr="C:\Users\ONE\Desktop\em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8506" y="10633825"/>
            <a:ext cx="3225106" cy="2419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C:\Users\ONE\Desktop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6059" y="6387201"/>
            <a:ext cx="27348895" cy="11032437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62516" y="2709725"/>
            <a:ext cx="22919750" cy="4003171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76369" tIns="138188" rIns="276369" bIns="138188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200" b="1" dirty="0">
                <a:solidFill>
                  <a:srgbClr val="0000FF"/>
                </a:solidFill>
                <a:latin typeface="Times New Roman" pitchFamily="18" charset="0"/>
              </a:rPr>
              <a:t>KHỞI ĐỘNG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067271" y="1161311"/>
            <a:ext cx="6337331" cy="1771791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276369" tIns="138188" rIns="276369" bIns="13818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PHẦN I</a:t>
            </a:r>
            <a:endParaRPr lang="vi-VN" sz="97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8236797" y="1141150"/>
            <a:ext cx="12196709" cy="21236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096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Cấu</a:t>
            </a:r>
            <a:r>
              <a:rPr lang="en-US" altLang="en-US" sz="6096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6096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altLang="en-US" sz="6096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e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ngoài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nitrogen?</a:t>
            </a:r>
            <a:r>
              <a:rPr lang="en-US" altLang="en-US" sz="6096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en-US" sz="6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6775906" y="2467783"/>
            <a:ext cx="7788434" cy="103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</a:t>
            </a:r>
            <a:r>
              <a:rPr lang="en-US" altLang="en-US" sz="4572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2s</a:t>
            </a:r>
            <a:r>
              <a:rPr lang="en-US" altLang="en-US" sz="6096" b="1" i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2p</a:t>
            </a:r>
            <a:r>
              <a:rPr lang="en-US" altLang="en-US" sz="6096" b="1" i="1" baseline="30000" dirty="0" smtClean="0">
                <a:latin typeface="Times New Roman" panose="02020603050405020304" pitchFamily="18" charset="0"/>
              </a:rPr>
              <a:t>3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8196" name="AutoShape 12"/>
          <p:cNvSpPr>
            <a:spLocks noChangeArrowheads="1"/>
          </p:cNvSpPr>
          <p:nvPr/>
        </p:nvSpPr>
        <p:spPr bwMode="auto">
          <a:xfrm>
            <a:off x="3722252" y="766142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1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271145" y="3868023"/>
            <a:ext cx="19249879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096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hóa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nitrgen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198" name="AutoShape 14"/>
          <p:cNvSpPr>
            <a:spLocks noChangeArrowheads="1"/>
          </p:cNvSpPr>
          <p:nvPr/>
        </p:nvSpPr>
        <p:spPr bwMode="auto">
          <a:xfrm>
            <a:off x="3944030" y="3342798"/>
            <a:ext cx="4237971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2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6793706" y="5204619"/>
            <a:ext cx="2173539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                                         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-3, 0, +1, +2, +3, +4, +5</a:t>
            </a:r>
            <a:endParaRPr lang="en-US" altLang="en-US" sz="6096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8235986" y="6576219"/>
            <a:ext cx="19285038" cy="21236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nitrogen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gồm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bền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vững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6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201" name="AutoShape 17"/>
          <p:cNvSpPr>
            <a:spLocks noChangeArrowheads="1"/>
          </p:cNvSpPr>
          <p:nvPr/>
        </p:nvSpPr>
        <p:spPr bwMode="auto">
          <a:xfrm>
            <a:off x="3867416" y="6725916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3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21805106" y="7947819"/>
            <a:ext cx="4758279" cy="173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572" dirty="0">
                <a:latin typeface="Times New Roman" panose="02020603050405020304" pitchFamily="18" charset="0"/>
              </a:rPr>
              <a:t>                 </a:t>
            </a: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hai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, 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ba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8203" name="AutoShape 22"/>
          <p:cNvSpPr>
            <a:spLocks noChangeArrowheads="1"/>
          </p:cNvSpPr>
          <p:nvPr/>
        </p:nvSpPr>
        <p:spPr bwMode="auto">
          <a:xfrm>
            <a:off x="3980321" y="9975969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4</a:t>
            </a:r>
          </a:p>
        </p:txBody>
      </p:sp>
      <p:sp>
        <p:nvSpPr>
          <p:cNvPr id="45079" name="Text Box 2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0173968" y="11443734"/>
            <a:ext cx="15871225" cy="79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72">
                <a:solidFill>
                  <a:srgbClr val="00B050"/>
                </a:solidFill>
                <a:latin typeface="Times New Roman" panose="02020603050405020304" pitchFamily="18" charset="0"/>
              </a:rPr>
              <a:t>            N</a:t>
            </a:r>
            <a:r>
              <a:rPr lang="en-US" altLang="en-US" sz="4572" baseline="-25000">
                <a:solidFill>
                  <a:srgbClr val="00B05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4572">
                <a:solidFill>
                  <a:srgbClr val="00B050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8347327" y="9919516"/>
            <a:ext cx="19173697" cy="21236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nitrogen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nhiệt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mạnh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6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206" name="AutoShape 22"/>
          <p:cNvSpPr>
            <a:spLocks noChangeArrowheads="1"/>
          </p:cNvSpPr>
          <p:nvPr/>
        </p:nvSpPr>
        <p:spPr bwMode="auto">
          <a:xfrm>
            <a:off x="3944030" y="13258280"/>
            <a:ext cx="4237971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</a:t>
            </a:r>
            <a:r>
              <a:rPr lang="en-US" sz="7112"/>
              <a:t> </a:t>
            </a:r>
            <a:r>
              <a:rPr lang="en-US" sz="7112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8302970" y="13967619"/>
            <a:ext cx="19218054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nitrogen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1564958" y="15080890"/>
            <a:ext cx="23226186" cy="103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96" b="1" i="1" dirty="0">
                <a:latin typeface="Times New Roman" panose="02020603050405020304" pitchFamily="18" charset="0"/>
              </a:rPr>
              <a:t>                                                           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oxi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hóa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609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khử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4174718" y="100092"/>
            <a:ext cx="4564588" cy="243752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096" dirty="0">
                <a:solidFill>
                  <a:srgbClr val="FF0000"/>
                </a:solidFill>
              </a:rPr>
              <a:t>  </a:t>
            </a:r>
            <a:r>
              <a:rPr lang="en-US" sz="6096" dirty="0" smtClean="0"/>
              <a:t>CHỦ ĐỀ 1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6096" dirty="0" smtClean="0">
                <a:solidFill>
                  <a:srgbClr val="FF0000"/>
                </a:solidFill>
              </a:rPr>
              <a:t>NITROGEN </a:t>
            </a:r>
            <a:endParaRPr lang="en-US" sz="6096" dirty="0">
              <a:solidFill>
                <a:srgbClr val="FF0000"/>
              </a:solidFill>
            </a:endParaRPr>
          </a:p>
        </p:txBody>
      </p:sp>
      <p:pic>
        <p:nvPicPr>
          <p:cNvPr id="18" name="Picture 25" descr="a#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03" y="15677674"/>
            <a:ext cx="1548412" cy="174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 bwMode="auto">
          <a:xfrm>
            <a:off x="23654027" y="1409700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60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23654027" y="14105068"/>
            <a:ext cx="2983919" cy="2987953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59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23654027" y="1412523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58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23654027" y="1408087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57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23654027" y="14060715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56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23654027" y="1405264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55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23654027" y="1404458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54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23654027" y="1404458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53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23666123" y="14000228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52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23678221" y="1399216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51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23678221" y="13996197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50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49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48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23654027" y="13980067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47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23670156" y="1397200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46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23654027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45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3629833" y="1394780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44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23670156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3658058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42</a:t>
            </a:r>
          </a:p>
        </p:txBody>
      </p:sp>
      <p:sp>
        <p:nvSpPr>
          <p:cNvPr id="40" name="Oval 39"/>
          <p:cNvSpPr/>
          <p:nvPr/>
        </p:nvSpPr>
        <p:spPr bwMode="auto">
          <a:xfrm>
            <a:off x="23670156" y="13943775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23670156" y="13923616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40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23670156" y="1391555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39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23654027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38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37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36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23662092" y="1391555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35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2367015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34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3641929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33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23662092" y="13947810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30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29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28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23666123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27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23678221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26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23662092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25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24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23678221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23</a:t>
            </a:r>
          </a:p>
        </p:txBody>
      </p:sp>
      <p:sp>
        <p:nvSpPr>
          <p:cNvPr id="59" name="Oval 58"/>
          <p:cNvSpPr/>
          <p:nvPr/>
        </p:nvSpPr>
        <p:spPr bwMode="auto">
          <a:xfrm>
            <a:off x="23678221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22</a:t>
            </a:r>
          </a:p>
        </p:txBody>
      </p:sp>
      <p:sp>
        <p:nvSpPr>
          <p:cNvPr id="60" name="Oval 59"/>
          <p:cNvSpPr/>
          <p:nvPr/>
        </p:nvSpPr>
        <p:spPr bwMode="auto">
          <a:xfrm>
            <a:off x="2367015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21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368628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23678221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19</a:t>
            </a:r>
          </a:p>
        </p:txBody>
      </p:sp>
      <p:sp>
        <p:nvSpPr>
          <p:cNvPr id="63" name="Oval 62"/>
          <p:cNvSpPr/>
          <p:nvPr/>
        </p:nvSpPr>
        <p:spPr bwMode="auto">
          <a:xfrm>
            <a:off x="23678222" y="13919581"/>
            <a:ext cx="2987950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18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23654027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17</a:t>
            </a:r>
          </a:p>
        </p:txBody>
      </p:sp>
      <p:sp>
        <p:nvSpPr>
          <p:cNvPr id="65" name="Oval 64"/>
          <p:cNvSpPr/>
          <p:nvPr/>
        </p:nvSpPr>
        <p:spPr bwMode="auto">
          <a:xfrm>
            <a:off x="23670156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16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23645963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67" name="Oval 66"/>
          <p:cNvSpPr/>
          <p:nvPr/>
        </p:nvSpPr>
        <p:spPr bwMode="auto">
          <a:xfrm>
            <a:off x="23670156" y="1389135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23678221" y="1389135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69" name="Oval 68"/>
          <p:cNvSpPr/>
          <p:nvPr/>
        </p:nvSpPr>
        <p:spPr bwMode="auto">
          <a:xfrm>
            <a:off x="23686286" y="1390748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70" name="Oval 69"/>
          <p:cNvSpPr/>
          <p:nvPr/>
        </p:nvSpPr>
        <p:spPr bwMode="auto">
          <a:xfrm>
            <a:off x="23686286" y="1390748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71" name="Oval 70"/>
          <p:cNvSpPr/>
          <p:nvPr/>
        </p:nvSpPr>
        <p:spPr bwMode="auto">
          <a:xfrm>
            <a:off x="23670156" y="13891357"/>
            <a:ext cx="2983919" cy="2987950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72" name="Oval 71"/>
          <p:cNvSpPr/>
          <p:nvPr/>
        </p:nvSpPr>
        <p:spPr bwMode="auto">
          <a:xfrm>
            <a:off x="23702415" y="13899422"/>
            <a:ext cx="2983919" cy="2987950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73" name="Oval 72"/>
          <p:cNvSpPr/>
          <p:nvPr/>
        </p:nvSpPr>
        <p:spPr bwMode="auto">
          <a:xfrm>
            <a:off x="23702415" y="1386716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3694350" y="13891356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23710480" y="1388329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23686286" y="1388732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23702415" y="1387119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23686286" y="1387119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23694350" y="1388732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23686286" y="1388329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23670156" y="13855064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" name="Cloud 1"/>
          <p:cNvSpPr/>
          <p:nvPr/>
        </p:nvSpPr>
        <p:spPr>
          <a:xfrm>
            <a:off x="8546306" y="3909219"/>
            <a:ext cx="20242264" cy="831061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3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712610" y="12367419"/>
            <a:ext cx="7673896" cy="103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96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en-US" sz="6096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6096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96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6096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6096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vi-VN" altLang="en-US" sz="6096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2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3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3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332" presetID="2" presetClass="exit" presetSubtype="4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5064" grpId="0" animBg="1"/>
      <p:bldP spid="45065" grpId="0"/>
      <p:bldP spid="45069" grpId="0" animBg="1"/>
      <p:bldP spid="45071" grpId="0"/>
      <p:bldP spid="45072" grpId="0" animBg="1"/>
      <p:bldP spid="45077" grpId="0"/>
      <p:bldP spid="45079" grpId="0"/>
      <p:bldP spid="45080" grpId="0" animBg="1"/>
      <p:bldP spid="35" grpId="0" animBg="1"/>
      <p:bldP spid="36" grpId="0"/>
      <p:bldP spid="2" grpId="0" animBg="1"/>
      <p:bldP spid="2" grpId="1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8089106" y="1089819"/>
            <a:ext cx="10825109" cy="21236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096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Cấu</a:t>
            </a:r>
            <a:r>
              <a:rPr lang="en-US" altLang="en-US" sz="6096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6096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altLang="en-US" sz="6096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e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ngoài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sulfur?</a:t>
            </a:r>
            <a:r>
              <a:rPr lang="en-US" altLang="en-US" sz="6096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en-US" sz="6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8757106" y="2467783"/>
            <a:ext cx="4872727" cy="103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3s</a:t>
            </a:r>
            <a:r>
              <a:rPr lang="en-US" altLang="en-US" sz="6096" b="1" i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6096" b="1" i="1" dirty="0">
                <a:latin typeface="Times New Roman" panose="02020603050405020304" pitchFamily="18" charset="0"/>
              </a:rPr>
              <a:t>3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p</a:t>
            </a:r>
            <a:r>
              <a:rPr lang="en-US" altLang="en-US" sz="6096" b="1" i="1" baseline="30000" dirty="0" smtClean="0">
                <a:latin typeface="Times New Roman" panose="02020603050405020304" pitchFamily="18" charset="0"/>
              </a:rPr>
              <a:t>3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8196" name="AutoShape 12"/>
          <p:cNvSpPr>
            <a:spLocks noChangeArrowheads="1"/>
          </p:cNvSpPr>
          <p:nvPr/>
        </p:nvSpPr>
        <p:spPr bwMode="auto">
          <a:xfrm>
            <a:off x="3722252" y="766142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1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165306" y="3944223"/>
            <a:ext cx="19126200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096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sulfur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198" name="AutoShape 14"/>
          <p:cNvSpPr>
            <a:spLocks noChangeArrowheads="1"/>
          </p:cNvSpPr>
          <p:nvPr/>
        </p:nvSpPr>
        <p:spPr bwMode="auto">
          <a:xfrm>
            <a:off x="3944030" y="3342798"/>
            <a:ext cx="4237971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2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6793706" y="5280819"/>
            <a:ext cx="2173539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                                              </a:t>
            </a:r>
            <a:r>
              <a:rPr lang="en-US" sz="6600" b="1" i="1" dirty="0" smtClean="0">
                <a:latin typeface="Times New Roman" pitchFamily="18" charset="0"/>
                <a:cs typeface="Times New Roman" pitchFamily="18" charset="0"/>
              </a:rPr>
              <a:t>-2, 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0, </a:t>
            </a:r>
            <a:r>
              <a:rPr lang="en-US" sz="6600" b="1" i="1" dirty="0" smtClean="0">
                <a:latin typeface="Times New Roman" pitchFamily="18" charset="0"/>
                <a:cs typeface="Times New Roman" pitchFamily="18" charset="0"/>
              </a:rPr>
              <a:t>+4, +6</a:t>
            </a:r>
            <a:endParaRPr lang="en-US" altLang="en-US" sz="6600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8235986" y="6576219"/>
            <a:ext cx="19285038" cy="21236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dạng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gồm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</a:t>
            </a:r>
            <a:r>
              <a:rPr lang="en-US" sz="66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bền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201" name="AutoShape 17"/>
          <p:cNvSpPr>
            <a:spLocks noChangeArrowheads="1"/>
          </p:cNvSpPr>
          <p:nvPr/>
        </p:nvSpPr>
        <p:spPr bwMode="auto">
          <a:xfrm>
            <a:off x="3867416" y="6725916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3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21805106" y="7947819"/>
            <a:ext cx="4758279" cy="173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572" dirty="0">
                <a:latin typeface="Times New Roman" panose="02020603050405020304" pitchFamily="18" charset="0"/>
              </a:rPr>
              <a:t>                 </a:t>
            </a: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mạch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vòng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, 8  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8203" name="AutoShape 22"/>
          <p:cNvSpPr>
            <a:spLocks noChangeArrowheads="1"/>
          </p:cNvSpPr>
          <p:nvPr/>
        </p:nvSpPr>
        <p:spPr bwMode="auto">
          <a:xfrm>
            <a:off x="3980321" y="9700419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4</a:t>
            </a: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8347327" y="10310019"/>
            <a:ext cx="19173697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206" name="AutoShape 22"/>
          <p:cNvSpPr>
            <a:spLocks noChangeArrowheads="1"/>
          </p:cNvSpPr>
          <p:nvPr/>
        </p:nvSpPr>
        <p:spPr bwMode="auto">
          <a:xfrm>
            <a:off x="3944030" y="12596019"/>
            <a:ext cx="4237971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 dirty="0" err="1">
                <a:solidFill>
                  <a:schemeClr val="tx1"/>
                </a:solidFill>
              </a:rPr>
              <a:t>Câu</a:t>
            </a:r>
            <a:r>
              <a:rPr lang="en-US" sz="7112" dirty="0"/>
              <a:t> </a:t>
            </a:r>
            <a:r>
              <a:rPr lang="en-US" sz="7112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8302970" y="13205619"/>
            <a:ext cx="18988536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 dioxide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392906" y="14577219"/>
            <a:ext cx="23226186" cy="103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96" b="1" i="1" dirty="0">
                <a:latin typeface="Times New Roman" panose="02020603050405020304" pitchFamily="18" charset="0"/>
              </a:rPr>
              <a:t>                                    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chất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oxide acid,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oxi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hóa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609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khử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1374854" y="100092"/>
            <a:ext cx="9421852" cy="227690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096" dirty="0">
                <a:solidFill>
                  <a:srgbClr val="FF0000"/>
                </a:solidFill>
              </a:rPr>
              <a:t>  </a:t>
            </a:r>
            <a:r>
              <a:rPr lang="en-US" sz="5400" dirty="0" smtClean="0"/>
              <a:t>CHỦ ĐỀ 2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SULFUR. SULFUR DIOXIDE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8" name="Picture 25" descr="a#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03" y="15677674"/>
            <a:ext cx="1548412" cy="174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 bwMode="auto">
          <a:xfrm>
            <a:off x="23654027" y="1409700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60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23654027" y="14105068"/>
            <a:ext cx="2983919" cy="2987953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59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23654027" y="1412523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58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23654027" y="1408087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57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23654027" y="14060715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56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23654027" y="1405264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55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23654027" y="1404458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54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23654027" y="1404458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53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23666123" y="14000228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52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23678221" y="1399216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51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23678221" y="13996197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50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49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48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23654027" y="13980067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47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23670156" y="1397200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46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23654027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45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3629833" y="1394780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44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23670156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3658058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42</a:t>
            </a:r>
          </a:p>
        </p:txBody>
      </p:sp>
      <p:sp>
        <p:nvSpPr>
          <p:cNvPr id="40" name="Oval 39"/>
          <p:cNvSpPr/>
          <p:nvPr/>
        </p:nvSpPr>
        <p:spPr bwMode="auto">
          <a:xfrm>
            <a:off x="23670156" y="13943775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23670156" y="13923616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40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23670156" y="1391555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39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23654027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38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37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36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23662092" y="1391555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35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2367015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34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3641929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33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23662092" y="13947810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30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29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28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23666123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27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23678221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26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23662092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25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24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23678221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23</a:t>
            </a:r>
          </a:p>
        </p:txBody>
      </p:sp>
      <p:sp>
        <p:nvSpPr>
          <p:cNvPr id="59" name="Oval 58"/>
          <p:cNvSpPr/>
          <p:nvPr/>
        </p:nvSpPr>
        <p:spPr bwMode="auto">
          <a:xfrm>
            <a:off x="23678221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22</a:t>
            </a:r>
          </a:p>
        </p:txBody>
      </p:sp>
      <p:sp>
        <p:nvSpPr>
          <p:cNvPr id="60" name="Oval 59"/>
          <p:cNvSpPr/>
          <p:nvPr/>
        </p:nvSpPr>
        <p:spPr bwMode="auto">
          <a:xfrm>
            <a:off x="2367015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21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368628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23678221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19</a:t>
            </a:r>
          </a:p>
        </p:txBody>
      </p:sp>
      <p:sp>
        <p:nvSpPr>
          <p:cNvPr id="63" name="Oval 62"/>
          <p:cNvSpPr/>
          <p:nvPr/>
        </p:nvSpPr>
        <p:spPr bwMode="auto">
          <a:xfrm>
            <a:off x="23678222" y="13919581"/>
            <a:ext cx="2987950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18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23654027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17</a:t>
            </a:r>
          </a:p>
        </p:txBody>
      </p:sp>
      <p:sp>
        <p:nvSpPr>
          <p:cNvPr id="65" name="Oval 64"/>
          <p:cNvSpPr/>
          <p:nvPr/>
        </p:nvSpPr>
        <p:spPr bwMode="auto">
          <a:xfrm>
            <a:off x="23670156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16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23645963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67" name="Oval 66"/>
          <p:cNvSpPr/>
          <p:nvPr/>
        </p:nvSpPr>
        <p:spPr bwMode="auto">
          <a:xfrm>
            <a:off x="23670156" y="1389135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23678221" y="1389135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69" name="Oval 68"/>
          <p:cNvSpPr/>
          <p:nvPr/>
        </p:nvSpPr>
        <p:spPr bwMode="auto">
          <a:xfrm>
            <a:off x="23686286" y="1390748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70" name="Oval 69"/>
          <p:cNvSpPr/>
          <p:nvPr/>
        </p:nvSpPr>
        <p:spPr bwMode="auto">
          <a:xfrm>
            <a:off x="23686286" y="1390748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71" name="Oval 70"/>
          <p:cNvSpPr/>
          <p:nvPr/>
        </p:nvSpPr>
        <p:spPr bwMode="auto">
          <a:xfrm>
            <a:off x="23670156" y="13891357"/>
            <a:ext cx="2983919" cy="2987950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72" name="Oval 71"/>
          <p:cNvSpPr/>
          <p:nvPr/>
        </p:nvSpPr>
        <p:spPr bwMode="auto">
          <a:xfrm>
            <a:off x="23702415" y="13899422"/>
            <a:ext cx="2983919" cy="2987950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73" name="Oval 72"/>
          <p:cNvSpPr/>
          <p:nvPr/>
        </p:nvSpPr>
        <p:spPr bwMode="auto">
          <a:xfrm>
            <a:off x="23702415" y="1386716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3694350" y="13891356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23710480" y="1388329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23686286" y="1388732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23702415" y="1387119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23686286" y="1387119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23694350" y="1388732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23686286" y="1388329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23670156" y="13855064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" name="Cloud 1"/>
          <p:cNvSpPr/>
          <p:nvPr/>
        </p:nvSpPr>
        <p:spPr>
          <a:xfrm>
            <a:off x="8347327" y="3328884"/>
            <a:ext cx="20242264" cy="831061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3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822176" y="11757819"/>
            <a:ext cx="8012130" cy="103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096" b="1" i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609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>
                <a:latin typeface="Times New Roman" panose="02020603050405020304" pitchFamily="18" charset="0"/>
              </a:rPr>
              <a:t>oxi</a:t>
            </a:r>
            <a:r>
              <a:rPr lang="en-US" altLang="en-US" sz="609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>
                <a:latin typeface="Times New Roman" panose="02020603050405020304" pitchFamily="18" charset="0"/>
              </a:rPr>
              <a:t>hóa</a:t>
            </a:r>
            <a:r>
              <a:rPr lang="en-US" altLang="en-US" sz="609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609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609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>
                <a:latin typeface="Times New Roman" panose="02020603050405020304" pitchFamily="18" charset="0"/>
              </a:rPr>
              <a:t>khử</a:t>
            </a:r>
            <a:endParaRPr lang="vi-VN" altLang="en-US" sz="6096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6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3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325" presetID="2" presetClass="exit" presetSubtype="4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5064" grpId="0" animBg="1"/>
      <p:bldP spid="45065" grpId="0"/>
      <p:bldP spid="45069" grpId="0" animBg="1"/>
      <p:bldP spid="45071" grpId="0"/>
      <p:bldP spid="45072" grpId="0" animBg="1"/>
      <p:bldP spid="45077" grpId="0"/>
      <p:bldP spid="45080" grpId="0" animBg="1"/>
      <p:bldP spid="35" grpId="0" animBg="1"/>
      <p:bldP spid="36" grpId="0"/>
      <p:bldP spid="2" grpId="0" animBg="1"/>
      <p:bldP spid="2" grpId="1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8089106" y="1089819"/>
            <a:ext cx="10825109" cy="21236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ammonia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có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dạng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8757106" y="2467783"/>
            <a:ext cx="5427139" cy="103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chóp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tam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giác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8196" name="AutoShape 12"/>
          <p:cNvSpPr>
            <a:spLocks noChangeArrowheads="1"/>
          </p:cNvSpPr>
          <p:nvPr/>
        </p:nvSpPr>
        <p:spPr bwMode="auto">
          <a:xfrm>
            <a:off x="3722252" y="766142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1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165306" y="3944223"/>
            <a:ext cx="19355718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096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ammonia có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mùi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mmonia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có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198" name="AutoShape 14"/>
          <p:cNvSpPr>
            <a:spLocks noChangeArrowheads="1"/>
          </p:cNvSpPr>
          <p:nvPr/>
        </p:nvSpPr>
        <p:spPr bwMode="auto">
          <a:xfrm>
            <a:off x="3944030" y="3342798"/>
            <a:ext cx="4237971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2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6793706" y="5280819"/>
            <a:ext cx="2173539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                  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mùi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khai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 base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khử</a:t>
            </a:r>
            <a:endParaRPr lang="en-US" altLang="en-US" sz="6600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8235986" y="7068423"/>
            <a:ext cx="18826920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Ammonia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1" name="AutoShape 17"/>
          <p:cNvSpPr>
            <a:spLocks noChangeArrowheads="1"/>
          </p:cNvSpPr>
          <p:nvPr/>
        </p:nvSpPr>
        <p:spPr bwMode="auto">
          <a:xfrm>
            <a:off x="3867416" y="6725916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 dirty="0" err="1">
                <a:solidFill>
                  <a:schemeClr val="tx1"/>
                </a:solidFill>
              </a:rPr>
              <a:t>Câu</a:t>
            </a:r>
            <a:r>
              <a:rPr lang="en-US" sz="7112" dirty="0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18299906" y="7947819"/>
            <a:ext cx="8263479" cy="173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572" dirty="0">
                <a:latin typeface="Times New Roman" panose="02020603050405020304" pitchFamily="18" charset="0"/>
              </a:rPr>
              <a:t>                 </a:t>
            </a: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nitrogen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hydrogen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8203" name="AutoShape 22"/>
          <p:cNvSpPr>
            <a:spLocks noChangeArrowheads="1"/>
          </p:cNvSpPr>
          <p:nvPr/>
        </p:nvSpPr>
        <p:spPr bwMode="auto">
          <a:xfrm>
            <a:off x="3980321" y="9700419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4</a:t>
            </a: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8347327" y="10310019"/>
            <a:ext cx="19173697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Muối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ammonium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nhiệt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206" name="AutoShape 22"/>
          <p:cNvSpPr>
            <a:spLocks noChangeArrowheads="1"/>
          </p:cNvSpPr>
          <p:nvPr/>
        </p:nvSpPr>
        <p:spPr bwMode="auto">
          <a:xfrm>
            <a:off x="3944030" y="12596019"/>
            <a:ext cx="4237971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 dirty="0" err="1">
                <a:solidFill>
                  <a:schemeClr val="tx1"/>
                </a:solidFill>
              </a:rPr>
              <a:t>Câu</a:t>
            </a:r>
            <a:r>
              <a:rPr lang="en-US" sz="7112" dirty="0"/>
              <a:t> </a:t>
            </a:r>
            <a:r>
              <a:rPr lang="en-US" sz="7112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8302970" y="13205619"/>
            <a:ext cx="18310782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Ion ammonium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ion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10557128" y="14577219"/>
            <a:ext cx="1658197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phản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ứng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kiềm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́ có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mùi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khai</a:t>
            </a:r>
            <a:endParaRPr lang="en-US" altLang="en-US" sz="6096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0890707" y="100092"/>
            <a:ext cx="9906000" cy="227690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096" dirty="0">
                <a:solidFill>
                  <a:srgbClr val="FF0000"/>
                </a:solidFill>
              </a:rPr>
              <a:t>  </a:t>
            </a:r>
            <a:r>
              <a:rPr lang="en-US" sz="5400" dirty="0" smtClean="0"/>
              <a:t>CHỦ ĐỀ 3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AMONIA. MUỐI AMMONIUM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8" name="Picture 25" descr="a#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03" y="15677674"/>
            <a:ext cx="1548412" cy="174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 bwMode="auto">
          <a:xfrm>
            <a:off x="23654027" y="1409700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60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23654027" y="14105068"/>
            <a:ext cx="2983919" cy="2987953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59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23654027" y="1412523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58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23654027" y="1408087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57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23654027" y="14060715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56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23654027" y="1405264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55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23654027" y="1404458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54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23654027" y="1404458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53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23666123" y="14000228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52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23678221" y="1399216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51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23678221" y="13996197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50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49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48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23654027" y="13980067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47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23670156" y="1397200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46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23654027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45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3629833" y="1394780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44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23670156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3658058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42</a:t>
            </a:r>
          </a:p>
        </p:txBody>
      </p:sp>
      <p:sp>
        <p:nvSpPr>
          <p:cNvPr id="40" name="Oval 39"/>
          <p:cNvSpPr/>
          <p:nvPr/>
        </p:nvSpPr>
        <p:spPr bwMode="auto">
          <a:xfrm>
            <a:off x="23670156" y="13943775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23670156" y="13923616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40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23670156" y="1391555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39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23654027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38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37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36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23662092" y="1391555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35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2367015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34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3641929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33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23662092" y="13947810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30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29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28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23666123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27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23678221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26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23662092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25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24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23678221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23</a:t>
            </a:r>
          </a:p>
        </p:txBody>
      </p:sp>
      <p:sp>
        <p:nvSpPr>
          <p:cNvPr id="59" name="Oval 58"/>
          <p:cNvSpPr/>
          <p:nvPr/>
        </p:nvSpPr>
        <p:spPr bwMode="auto">
          <a:xfrm>
            <a:off x="23678221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22</a:t>
            </a:r>
          </a:p>
        </p:txBody>
      </p:sp>
      <p:sp>
        <p:nvSpPr>
          <p:cNvPr id="60" name="Oval 59"/>
          <p:cNvSpPr/>
          <p:nvPr/>
        </p:nvSpPr>
        <p:spPr bwMode="auto">
          <a:xfrm>
            <a:off x="2367015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21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368628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23678221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19</a:t>
            </a:r>
          </a:p>
        </p:txBody>
      </p:sp>
      <p:sp>
        <p:nvSpPr>
          <p:cNvPr id="63" name="Oval 62"/>
          <p:cNvSpPr/>
          <p:nvPr/>
        </p:nvSpPr>
        <p:spPr bwMode="auto">
          <a:xfrm>
            <a:off x="23678222" y="13919581"/>
            <a:ext cx="2987950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18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23654027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17</a:t>
            </a:r>
          </a:p>
        </p:txBody>
      </p:sp>
      <p:sp>
        <p:nvSpPr>
          <p:cNvPr id="65" name="Oval 64"/>
          <p:cNvSpPr/>
          <p:nvPr/>
        </p:nvSpPr>
        <p:spPr bwMode="auto">
          <a:xfrm>
            <a:off x="23670156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16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23645963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67" name="Oval 66"/>
          <p:cNvSpPr/>
          <p:nvPr/>
        </p:nvSpPr>
        <p:spPr bwMode="auto">
          <a:xfrm>
            <a:off x="23670156" y="1389135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23678221" y="1389135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69" name="Oval 68"/>
          <p:cNvSpPr/>
          <p:nvPr/>
        </p:nvSpPr>
        <p:spPr bwMode="auto">
          <a:xfrm>
            <a:off x="23686286" y="1390748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70" name="Oval 69"/>
          <p:cNvSpPr/>
          <p:nvPr/>
        </p:nvSpPr>
        <p:spPr bwMode="auto">
          <a:xfrm>
            <a:off x="23686286" y="1390748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71" name="Oval 70"/>
          <p:cNvSpPr/>
          <p:nvPr/>
        </p:nvSpPr>
        <p:spPr bwMode="auto">
          <a:xfrm>
            <a:off x="23670156" y="13891357"/>
            <a:ext cx="2983919" cy="2987950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72" name="Oval 71"/>
          <p:cNvSpPr/>
          <p:nvPr/>
        </p:nvSpPr>
        <p:spPr bwMode="auto">
          <a:xfrm>
            <a:off x="23702415" y="13899422"/>
            <a:ext cx="2983919" cy="2987950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73" name="Oval 72"/>
          <p:cNvSpPr/>
          <p:nvPr/>
        </p:nvSpPr>
        <p:spPr bwMode="auto">
          <a:xfrm>
            <a:off x="23702415" y="1386716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3694350" y="13891356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23710480" y="1388329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23686286" y="1388732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23702415" y="1387119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23686286" y="1387119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23694350" y="1388732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23686286" y="1388329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23670156" y="13855064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" name="Cloud 1"/>
          <p:cNvSpPr/>
          <p:nvPr/>
        </p:nvSpPr>
        <p:spPr>
          <a:xfrm>
            <a:off x="8546306" y="3510702"/>
            <a:ext cx="20242264" cy="831061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3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822176" y="11757819"/>
            <a:ext cx="5262979" cy="103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096" b="1" i="1" dirty="0" err="1">
                <a:latin typeface="Times New Roman" panose="02020603050405020304" pitchFamily="18" charset="0"/>
              </a:rPr>
              <a:t>d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ễ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tan,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kém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bền</a:t>
            </a:r>
            <a:endParaRPr lang="vi-VN" altLang="en-US" sz="6096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3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3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325" presetID="2" presetClass="exit" presetSubtype="4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5064" grpId="0" animBg="1"/>
      <p:bldP spid="45065" grpId="0"/>
      <p:bldP spid="45069" grpId="0" animBg="1"/>
      <p:bldP spid="45071" grpId="0"/>
      <p:bldP spid="45072" grpId="0" animBg="1"/>
      <p:bldP spid="45077" grpId="0"/>
      <p:bldP spid="45080" grpId="0" animBg="1"/>
      <p:bldP spid="35" grpId="0" animBg="1"/>
      <p:bldP spid="36" grpId="0"/>
      <p:bldP spid="2" grpId="0" animBg="1"/>
      <p:bldP spid="2" grpId="1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8089106" y="1089819"/>
            <a:ext cx="10825109" cy="21236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sulfuric acid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có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8816367" y="2574009"/>
            <a:ext cx="5427139" cy="103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6096" b="1" i="1" dirty="0" smtClean="0">
                <a:latin typeface="Times New Roman" panose="02020603050405020304" pitchFamily="18" charset="0"/>
              </a:rPr>
              <a:t> acid </a:t>
            </a:r>
            <a:r>
              <a:rPr lang="en-US" altLang="en-US" sz="6096" b="1" i="1" dirty="0" err="1" smtClean="0">
                <a:latin typeface="Times New Roman" panose="02020603050405020304" pitchFamily="18" charset="0"/>
              </a:rPr>
              <a:t>mạnh</a:t>
            </a:r>
            <a:endParaRPr lang="en-US" altLang="en-US" sz="6096" b="1" i="1" dirty="0">
              <a:latin typeface="Times New Roman" panose="02020603050405020304" pitchFamily="18" charset="0"/>
            </a:endParaRPr>
          </a:p>
        </p:txBody>
      </p:sp>
      <p:sp>
        <p:nvSpPr>
          <p:cNvPr id="8196" name="AutoShape 12"/>
          <p:cNvSpPr>
            <a:spLocks noChangeArrowheads="1"/>
          </p:cNvSpPr>
          <p:nvPr/>
        </p:nvSpPr>
        <p:spPr bwMode="auto">
          <a:xfrm>
            <a:off x="3722252" y="766142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1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165306" y="3944223"/>
            <a:ext cx="20955000" cy="21236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096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dịch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sulfur acid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…,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có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…,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có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mạnh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6600" dirty="0"/>
          </a:p>
        </p:txBody>
      </p:sp>
      <p:sp>
        <p:nvSpPr>
          <p:cNvPr id="8198" name="AutoShape 14"/>
          <p:cNvSpPr>
            <a:spLocks noChangeArrowheads="1"/>
          </p:cNvSpPr>
          <p:nvPr/>
        </p:nvSpPr>
        <p:spPr bwMode="auto">
          <a:xfrm>
            <a:off x="3944030" y="3526649"/>
            <a:ext cx="4237971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2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6793706" y="6154023"/>
            <a:ext cx="225552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                  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háo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bỏng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oxi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hóa</a:t>
            </a:r>
            <a:r>
              <a:rPr lang="en-US" altLang="en-US" sz="6600" b="1" i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6600" b="1" i="1" dirty="0" err="1" smtClean="0">
                <a:latin typeface="Times New Roman" panose="02020603050405020304" pitchFamily="18" charset="0"/>
                <a:cs typeface="Times New Roman" pitchFamily="18" charset="0"/>
              </a:rPr>
              <a:t>mạnh</a:t>
            </a:r>
            <a:endParaRPr lang="en-US" altLang="en-US" sz="6600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8213431" y="7525623"/>
            <a:ext cx="22583276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quản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sulfur acid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tắc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1" name="AutoShape 17"/>
          <p:cNvSpPr>
            <a:spLocks noChangeArrowheads="1"/>
          </p:cNvSpPr>
          <p:nvPr/>
        </p:nvSpPr>
        <p:spPr bwMode="auto">
          <a:xfrm>
            <a:off x="3867416" y="7109619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3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8698706" y="8725440"/>
            <a:ext cx="20955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572" dirty="0">
                <a:latin typeface="Times New Roman" panose="02020603050405020304" pitchFamily="18" charset="0"/>
              </a:rPr>
              <a:t>                 </a:t>
            </a:r>
            <a:r>
              <a:rPr lang="en-US" altLang="en-US" sz="4572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đảm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toàn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chống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cháy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i="1" dirty="0" err="1" smtClean="0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6600" b="1" i="1" dirty="0" smtClean="0">
                <a:latin typeface="Times New Roman" pitchFamily="18" charset="0"/>
                <a:cs typeface="Times New Roman" pitchFamily="18" charset="0"/>
              </a:rPr>
              <a:t>̉</a:t>
            </a:r>
            <a:endParaRPr lang="en-US" sz="6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3" name="AutoShape 22"/>
          <p:cNvSpPr>
            <a:spLocks noChangeArrowheads="1"/>
          </p:cNvSpPr>
          <p:nvPr/>
        </p:nvSpPr>
        <p:spPr bwMode="auto">
          <a:xfrm>
            <a:off x="3980321" y="9700419"/>
            <a:ext cx="4237973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>
                <a:solidFill>
                  <a:schemeClr val="tx1"/>
                </a:solidFill>
              </a:rPr>
              <a:t>Câu 4</a:t>
            </a: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8347327" y="10310019"/>
            <a:ext cx="20772978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 acid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liệu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6" name="AutoShape 22"/>
          <p:cNvSpPr>
            <a:spLocks noChangeArrowheads="1"/>
          </p:cNvSpPr>
          <p:nvPr/>
        </p:nvSpPr>
        <p:spPr bwMode="auto">
          <a:xfrm>
            <a:off x="3944030" y="12596019"/>
            <a:ext cx="4237971" cy="2516170"/>
          </a:xfrm>
          <a:prstGeom prst="cloudCallout">
            <a:avLst>
              <a:gd name="adj1" fmla="val -48213"/>
              <a:gd name="adj2" fmla="val -1313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7112" dirty="0" err="1">
                <a:solidFill>
                  <a:schemeClr val="tx1"/>
                </a:solidFill>
              </a:rPr>
              <a:t>Câu</a:t>
            </a:r>
            <a:r>
              <a:rPr lang="en-US" sz="7112" dirty="0"/>
              <a:t> </a:t>
            </a:r>
            <a:r>
              <a:rPr lang="en-US" sz="7112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8302970" y="13205619"/>
            <a:ext cx="20817336" cy="11079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Ion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sulfate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ion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18757106" y="14577219"/>
            <a:ext cx="6629398" cy="103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096" b="1" i="1" dirty="0">
                <a:latin typeface="Times New Roman" panose="02020603050405020304" pitchFamily="18" charset="0"/>
                <a:cs typeface="Times New Roman" pitchFamily="18" charset="0"/>
              </a:rPr>
              <a:t>i</a:t>
            </a:r>
            <a:r>
              <a:rPr lang="en-US" altLang="en-US" sz="6096" b="1" i="1" dirty="0" smtClean="0">
                <a:latin typeface="Times New Roman" panose="02020603050405020304" pitchFamily="18" charset="0"/>
                <a:cs typeface="Times New Roman" pitchFamily="18" charset="0"/>
              </a:rPr>
              <a:t>on Ba</a:t>
            </a:r>
            <a:r>
              <a:rPr lang="en-US" altLang="en-US" sz="6096" b="1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2+</a:t>
            </a:r>
            <a:endParaRPr lang="en-US" altLang="en-US" sz="6096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9671506" y="100092"/>
            <a:ext cx="11125201" cy="227690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096" dirty="0">
                <a:solidFill>
                  <a:srgbClr val="FF0000"/>
                </a:solidFill>
              </a:rPr>
              <a:t>  </a:t>
            </a:r>
            <a:r>
              <a:rPr lang="en-US" sz="5400" dirty="0" smtClean="0"/>
              <a:t>CHỦ ĐỀ </a:t>
            </a:r>
            <a:r>
              <a:rPr lang="en-US" sz="5400" dirty="0"/>
              <a:t>4</a:t>
            </a:r>
            <a:endParaRPr lang="en-US" sz="5400" dirty="0" smtClean="0"/>
          </a:p>
          <a:p>
            <a:pPr eaLnBrk="1" hangingPunct="1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00"/>
                </a:solidFill>
              </a:rPr>
              <a:t>SULFURIC </a:t>
            </a:r>
            <a:r>
              <a:rPr lang="en-US" sz="5400" dirty="0" smtClean="0">
                <a:solidFill>
                  <a:srgbClr val="FF0000"/>
                </a:solidFill>
              </a:rPr>
              <a:t>ACID. MUỐI SULFATE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8" name="Picture 25" descr="a#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03" y="15677674"/>
            <a:ext cx="1548412" cy="174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 bwMode="auto">
          <a:xfrm>
            <a:off x="23654027" y="1409700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60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23654027" y="14105068"/>
            <a:ext cx="2983919" cy="2987953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59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23654027" y="1412523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58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23654027" y="1408087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57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23654027" y="14060715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56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23654027" y="1405264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55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23654027" y="1404458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54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23654027" y="14044584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53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23666123" y="14000228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52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23678221" y="1399216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51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23678221" y="13996197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50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49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48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23654027" y="13980067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47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23670156" y="13972003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46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23654027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45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3629833" y="1394780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44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23670156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3658058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42</a:t>
            </a:r>
          </a:p>
        </p:txBody>
      </p:sp>
      <p:sp>
        <p:nvSpPr>
          <p:cNvPr id="40" name="Oval 39"/>
          <p:cNvSpPr/>
          <p:nvPr/>
        </p:nvSpPr>
        <p:spPr bwMode="auto">
          <a:xfrm>
            <a:off x="23670156" y="13943775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23670156" y="13923616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40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23670156" y="1391555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39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23654027" y="13931679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38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37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36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23662092" y="1391555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35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2367015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34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3641929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33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23662092" y="13947810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30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29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23654027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28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23666123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27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23678221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26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23662092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25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23678221" y="1395184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24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23678221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23</a:t>
            </a:r>
          </a:p>
        </p:txBody>
      </p:sp>
      <p:sp>
        <p:nvSpPr>
          <p:cNvPr id="59" name="Oval 58"/>
          <p:cNvSpPr/>
          <p:nvPr/>
        </p:nvSpPr>
        <p:spPr bwMode="auto">
          <a:xfrm>
            <a:off x="23678221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22</a:t>
            </a:r>
          </a:p>
        </p:txBody>
      </p:sp>
      <p:sp>
        <p:nvSpPr>
          <p:cNvPr id="60" name="Oval 59"/>
          <p:cNvSpPr/>
          <p:nvPr/>
        </p:nvSpPr>
        <p:spPr bwMode="auto">
          <a:xfrm>
            <a:off x="2367015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21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3686286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23678221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19</a:t>
            </a:r>
          </a:p>
        </p:txBody>
      </p:sp>
      <p:sp>
        <p:nvSpPr>
          <p:cNvPr id="63" name="Oval 62"/>
          <p:cNvSpPr/>
          <p:nvPr/>
        </p:nvSpPr>
        <p:spPr bwMode="auto">
          <a:xfrm>
            <a:off x="23678222" y="13919581"/>
            <a:ext cx="2987950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18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23654027" y="13935710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17</a:t>
            </a:r>
          </a:p>
        </p:txBody>
      </p:sp>
      <p:sp>
        <p:nvSpPr>
          <p:cNvPr id="65" name="Oval 64"/>
          <p:cNvSpPr/>
          <p:nvPr/>
        </p:nvSpPr>
        <p:spPr bwMode="auto">
          <a:xfrm>
            <a:off x="23670156" y="13919581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16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23645963" y="13903452"/>
            <a:ext cx="2983919" cy="298391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67" name="Oval 66"/>
          <p:cNvSpPr/>
          <p:nvPr/>
        </p:nvSpPr>
        <p:spPr bwMode="auto">
          <a:xfrm>
            <a:off x="23670156" y="1389135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23678221" y="1389135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69" name="Oval 68"/>
          <p:cNvSpPr/>
          <p:nvPr/>
        </p:nvSpPr>
        <p:spPr bwMode="auto">
          <a:xfrm>
            <a:off x="23686286" y="1390748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70" name="Oval 69"/>
          <p:cNvSpPr/>
          <p:nvPr/>
        </p:nvSpPr>
        <p:spPr bwMode="auto">
          <a:xfrm>
            <a:off x="23686286" y="13907487"/>
            <a:ext cx="2983919" cy="298795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71" name="Oval 70"/>
          <p:cNvSpPr/>
          <p:nvPr/>
        </p:nvSpPr>
        <p:spPr bwMode="auto">
          <a:xfrm>
            <a:off x="23670156" y="13891357"/>
            <a:ext cx="2983919" cy="2987950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72" name="Oval 71"/>
          <p:cNvSpPr/>
          <p:nvPr/>
        </p:nvSpPr>
        <p:spPr bwMode="auto">
          <a:xfrm>
            <a:off x="23702415" y="13899422"/>
            <a:ext cx="2983919" cy="2987950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73" name="Oval 72"/>
          <p:cNvSpPr/>
          <p:nvPr/>
        </p:nvSpPr>
        <p:spPr bwMode="auto">
          <a:xfrm>
            <a:off x="23702415" y="1386716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3694350" y="13891356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23710480" y="1388329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23686286" y="1388732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23702415" y="1387119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23686286" y="1387119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23694350" y="13887323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23686286" y="13883292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23670156" y="13855064"/>
            <a:ext cx="2983919" cy="2983919"/>
          </a:xfrm>
          <a:prstGeom prst="ellipse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764" dirty="0">
                <a:solidFill>
                  <a:srgbClr val="FFFF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" name="Cloud 1"/>
          <p:cNvSpPr/>
          <p:nvPr/>
        </p:nvSpPr>
        <p:spPr>
          <a:xfrm>
            <a:off x="8268442" y="3604419"/>
            <a:ext cx="20242264" cy="831061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3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861506" y="11640423"/>
            <a:ext cx="144963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sulfur, </a:t>
            </a:r>
            <a:r>
              <a:rPr lang="en-US" sz="6600" b="1" i="1" dirty="0" err="1">
                <a:latin typeface="Times New Roman" pitchFamily="18" charset="0"/>
                <a:cs typeface="Times New Roman" pitchFamily="18" charset="0"/>
              </a:rPr>
              <a:t>quặng</a:t>
            </a: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smtClean="0">
                <a:latin typeface="Times New Roman" pitchFamily="18" charset="0"/>
                <a:cs typeface="Times New Roman" pitchFamily="18" charset="0"/>
              </a:rPr>
              <a:t>pyrite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610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3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325" presetID="2" presetClass="exit" presetSubtype="4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5064" grpId="0" animBg="1"/>
      <p:bldP spid="45065" grpId="0"/>
      <p:bldP spid="45069" grpId="0" animBg="1"/>
      <p:bldP spid="45071" grpId="0"/>
      <p:bldP spid="45072" grpId="0" animBg="1"/>
      <p:bldP spid="45077" grpId="0"/>
      <p:bldP spid="45080" grpId="0" animBg="1"/>
      <p:bldP spid="35" grpId="0" animBg="1"/>
      <p:bldP spid="36" grpId="0"/>
      <p:bldP spid="2" grpId="0" animBg="1"/>
      <p:bldP spid="2" grpId="1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NE\Desktop\anh-dong-de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025" y="4645237"/>
            <a:ext cx="29670971" cy="12387298"/>
          </a:xfrm>
          <a:prstGeom prst="rect">
            <a:avLst/>
          </a:prstGeom>
          <a:noFill/>
        </p:spPr>
      </p:pic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2067271" y="774208"/>
            <a:ext cx="6337331" cy="177179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276369" tIns="138188" rIns="276369" bIns="13818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PHẦN I</a:t>
            </a:r>
            <a:r>
              <a:rPr lang="vi-VN" sz="9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354110" y="2322622"/>
            <a:ext cx="26058853" cy="2325789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76369" tIns="138188" rIns="276369" bIns="1381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13300" b="1" dirty="0">
                <a:solidFill>
                  <a:srgbClr val="002060"/>
                </a:solidFill>
                <a:latin typeface="Times New Roman" pitchFamily="18" charset="0"/>
              </a:rPr>
              <a:t>VƯỢT CHƯỚNG NGẠI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39&quot;&gt;&lt;/object&gt;&lt;object type=&quot;2&quot; unique_id=&quot;10040&quot;&gt;&lt;object type=&quot;3&quot; unique_id=&quot;10041&quot;&gt;&lt;property id=&quot;20148&quot; value=&quot;5&quot;/&gt;&lt;property id=&quot;20300&quot; value=&quot;Slide 4&quot;/&gt;&lt;property id=&quot;20307&quot; value=&quot;256&quot;/&gt;&lt;/object&gt;&lt;object type=&quot;3&quot; unique_id=&quot;10044&quot;&gt;&lt;property id=&quot;20148&quot; value=&quot;5&quot;/&gt;&lt;property id=&quot;20300&quot; value=&quot;Slide 6&quot;/&gt;&lt;property id=&quot;20307&quot; value=&quot;259&quot;/&gt;&lt;/object&gt;&lt;object type=&quot;3&quot; unique_id=&quot;10186&quot;&gt;&lt;property id=&quot;20148&quot; value=&quot;5&quot;/&gt;&lt;property id=&quot;20300&quot; value=&quot;Slide 5&quot;/&gt;&lt;property id=&quot;20307&quot; value=&quot;262&quot;/&gt;&lt;/object&gt;&lt;object type=&quot;3&quot; unique_id=&quot;10249&quot;&gt;&lt;property id=&quot;20148&quot; value=&quot;5&quot;/&gt;&lt;property id=&quot;20300&quot; value=&quot;Slide 7&quot;/&gt;&lt;property id=&quot;20307&quot; value=&quot;267&quot;/&gt;&lt;/object&gt;&lt;object type=&quot;3&quot; unique_id=&quot;10408&quot;&gt;&lt;property id=&quot;20148&quot; value=&quot;5&quot;/&gt;&lt;property id=&quot;20300&quot; value=&quot;Slide 13&quot;/&gt;&lt;property id=&quot;20307&quot; value=&quot;268&quot;/&gt;&lt;/object&gt;&lt;object type=&quot;3&quot; unique_id=&quot;10412&quot;&gt;&lt;property id=&quot;20148&quot; value=&quot;5&quot;/&gt;&lt;property id=&quot;20300&quot; value=&quot;Slide 16&quot;/&gt;&lt;property id=&quot;20307&quot; value=&quot;272&quot;/&gt;&lt;/object&gt;&lt;object type=&quot;3&quot; unique_id=&quot;10414&quot;&gt;&lt;property id=&quot;20148&quot; value=&quot;5&quot;/&gt;&lt;property id=&quot;20300&quot; value=&quot;Slide 18&quot;/&gt;&lt;property id=&quot;20307&quot; value=&quot;274&quot;/&gt;&lt;/object&gt;&lt;object type=&quot;3&quot; unique_id=&quot;10416&quot;&gt;&lt;property id=&quot;20148&quot; value=&quot;5&quot;/&gt;&lt;property id=&quot;20300&quot; value=&quot;Slide 20&quot;/&gt;&lt;property id=&quot;20307&quot; value=&quot;276&quot;/&gt;&lt;/object&gt;&lt;object type=&quot;3&quot; unique_id=&quot;10417&quot;&gt;&lt;property id=&quot;20148&quot; value=&quot;5&quot;/&gt;&lt;property id=&quot;20300&quot; value=&quot;Slide 21&quot;/&gt;&lt;property id=&quot;20307&quot; value=&quot;277&quot;/&gt;&lt;/object&gt;&lt;object type=&quot;3&quot; unique_id=&quot;10534&quot;&gt;&lt;property id=&quot;20148&quot; value=&quot;5&quot;/&gt;&lt;property id=&quot;20300&quot; value=&quot;Slide 8&quot;/&gt;&lt;property id=&quot;20307&quot; value=&quot;279&quot;/&gt;&lt;/object&gt;&lt;object type=&quot;3&quot; unique_id=&quot;10535&quot;&gt;&lt;property id=&quot;20148&quot; value=&quot;5&quot;/&gt;&lt;property id=&quot;20300&quot; value=&quot;Slide 9&quot;/&gt;&lt;property id=&quot;20307&quot; value=&quot;280&quot;/&gt;&lt;/object&gt;&lt;object type=&quot;3&quot; unique_id=&quot;10536&quot;&gt;&lt;property id=&quot;20148&quot; value=&quot;5&quot;/&gt;&lt;property id=&quot;20300&quot; value=&quot;Slide 10&quot;/&gt;&lt;property id=&quot;20307&quot; value=&quot;281&quot;/&gt;&lt;/object&gt;&lt;object type=&quot;3&quot; unique_id=&quot;10667&quot;&gt;&lt;property id=&quot;20148&quot; value=&quot;5&quot;/&gt;&lt;property id=&quot;20300&quot; value=&quot;Slide 11&quot;/&gt;&lt;property id=&quot;20307&quot; value=&quot;282&quot;/&gt;&lt;/object&gt;&lt;object type=&quot;3&quot; unique_id=&quot;10668&quot;&gt;&lt;property id=&quot;20148&quot; value=&quot;5&quot;/&gt;&lt;property id=&quot;20300&quot; value=&quot;Slide 12&quot;/&gt;&lt;property id=&quot;20307&quot; value=&quot;283&quot;/&gt;&lt;/object&gt;&lt;object type=&quot;3&quot; unique_id=&quot;13698&quot;&gt;&lt;property id=&quot;20148&quot; value=&quot;5&quot;/&gt;&lt;property id=&quot;20300&quot; value=&quot;Slide 1&quot;/&gt;&lt;property id=&quot;20307&quot; value=&quot;284&quot;/&gt;&lt;/object&gt;&lt;object type=&quot;3&quot; unique_id=&quot;14208&quot;&gt;&lt;property id=&quot;20148&quot; value=&quot;5&quot;/&gt;&lt;property id=&quot;20300&quot; value=&quot;Slide 14&quot;/&gt;&lt;property id=&quot;20307&quot; value=&quot;286&quot;/&gt;&lt;/object&gt;&lt;object type=&quot;3&quot; unique_id=&quot;14420&quot;&gt;&lt;property id=&quot;20148&quot; value=&quot;5&quot;/&gt;&lt;property id=&quot;20300&quot; value=&quot;Slide 15&quot;/&gt;&lt;property id=&quot;20307&quot; value=&quot;288&quot;/&gt;&lt;/object&gt;&lt;object type=&quot;3&quot; unique_id=&quot;14739&quot;&gt;&lt;property id=&quot;20148&quot; value=&quot;5&quot;/&gt;&lt;property id=&quot;20300&quot; value=&quot;Slide 22&quot;/&gt;&lt;property id=&quot;20307&quot; value=&quot;291&quot;/&gt;&lt;/object&gt;&lt;object type=&quot;3&quot; unique_id=&quot;14942&quot;&gt;&lt;property id=&quot;20148&quot; value=&quot;5&quot;/&gt;&lt;property id=&quot;20300&quot; value=&quot;Slide 17&quot;/&gt;&lt;property id=&quot;20307&quot; value=&quot;294&quot;/&gt;&lt;/object&gt;&lt;object type=&quot;3&quot; unique_id=&quot;14943&quot;&gt;&lt;property id=&quot;20148&quot; value=&quot;5&quot;/&gt;&lt;property id=&quot;20300&quot; value=&quot;Slide 19&quot;/&gt;&lt;property id=&quot;20307&quot; value=&quot;295&quot;/&gt;&lt;/object&gt;&lt;object type=&quot;3&quot; unique_id=&quot;18434&quot;&gt;&lt;property id=&quot;20148&quot; value=&quot;5&quot;/&gt;&lt;property id=&quot;20300&quot; value=&quot;Slide 2&quot;/&gt;&lt;property id=&quot;20307&quot; value=&quot;298&quot;/&gt;&lt;/object&gt;&lt;object type=&quot;3&quot; unique_id=&quot;18738&quot;&gt;&lt;property id=&quot;20148&quot; value=&quot;5&quot;/&gt;&lt;property id=&quot;20300&quot; value=&quot;Slide 3&quot;/&gt;&lt;property id=&quot;20307&quot; value=&quot;300&quot;/&gt;&lt;/object&gt;&lt;object type=&quot;3&quot; unique_id=&quot;18739&quot;&gt;&lt;property id=&quot;20148&quot; value=&quot;5&quot;/&gt;&lt;property id=&quot;20300&quot; value=&quot;Slide 24&quot;/&gt;&lt;property id=&quot;20307&quot; value=&quot;301&quot;/&gt;&lt;/object&gt;&lt;object type=&quot;3&quot; unique_id=&quot;18995&quot;&gt;&lt;property id=&quot;20148&quot; value=&quot;5&quot;/&gt;&lt;property id=&quot;20300&quot; value=&quot;Slide 23&quot;/&gt;&lt;property id=&quot;20307&quot; value=&quot;30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1203</Words>
  <Application>Microsoft Office PowerPoint</Application>
  <PresentationFormat>Custom</PresentationFormat>
  <Paragraphs>454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creator>VnTeach.Com; ONE</dc:creator>
  <cp:keywords>VnTeach.Com</cp:keywords>
  <cp:lastModifiedBy>andongnhi</cp:lastModifiedBy>
  <cp:revision>137</cp:revision>
  <dcterms:created xsi:type="dcterms:W3CDTF">2018-11-13T15:23:49Z</dcterms:created>
  <dcterms:modified xsi:type="dcterms:W3CDTF">2023-05-10T11:14:41Z</dcterms:modified>
</cp:coreProperties>
</file>