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fa72319780904051" Type="http://schemas.microsoft.com/office/2007/relationships/ui/extensibility" Target="customUI/customUI14.xml"/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1"/>
  </p:sldMasterIdLst>
  <p:notesMasterIdLst>
    <p:notesMasterId r:id="rId14"/>
  </p:notesMasterIdLst>
  <p:sldIdLst>
    <p:sldId id="365" r:id="rId2"/>
    <p:sldId id="368" r:id="rId3"/>
    <p:sldId id="396" r:id="rId4"/>
    <p:sldId id="403" r:id="rId5"/>
    <p:sldId id="373" r:id="rId6"/>
    <p:sldId id="397" r:id="rId7"/>
    <p:sldId id="398" r:id="rId8"/>
    <p:sldId id="399" r:id="rId9"/>
    <p:sldId id="400" r:id="rId10"/>
    <p:sldId id="372" r:id="rId11"/>
    <p:sldId id="401" r:id="rId12"/>
    <p:sldId id="40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en Hong" initials="TH" lastIdx="2" clrIdx="0">
    <p:extLst>
      <p:ext uri="{19B8F6BF-5375-455C-9EA6-DF929625EA0E}">
        <p15:presenceInfo xmlns:p15="http://schemas.microsoft.com/office/powerpoint/2012/main" userId="fa519c79159e40b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FF"/>
    <a:srgbClr val="EB4E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0" d="100"/>
          <a:sy n="70" d="100"/>
        </p:scale>
        <p:origin x="660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e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20.wmf"/><Relationship Id="rId6" Type="http://schemas.openxmlformats.org/officeDocument/2006/relationships/image" Target="../media/image22.emf"/><Relationship Id="rId5" Type="http://schemas.openxmlformats.org/officeDocument/2006/relationships/image" Target="../media/image21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emf"/><Relationship Id="rId4" Type="http://schemas.openxmlformats.org/officeDocument/2006/relationships/image" Target="../media/image2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emf"/><Relationship Id="rId1" Type="http://schemas.openxmlformats.org/officeDocument/2006/relationships/image" Target="../media/image35.emf"/><Relationship Id="rId5" Type="http://schemas.openxmlformats.org/officeDocument/2006/relationships/image" Target="../media/image39.emf"/><Relationship Id="rId4" Type="http://schemas.openxmlformats.org/officeDocument/2006/relationships/image" Target="../media/image38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wmf"/><Relationship Id="rId1" Type="http://schemas.openxmlformats.org/officeDocument/2006/relationships/image" Target="../media/image4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C029F-C9FE-4E4D-A29A-12B3968F70C2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2D862-C2CF-4112-A498-8E310701B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70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86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899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466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032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442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98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0538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89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3811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58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768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89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41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12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02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539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37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740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745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787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3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12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emf"/><Relationship Id="rId13" Type="http://schemas.openxmlformats.org/officeDocument/2006/relationships/image" Target="../media/image40.png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9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6.e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8.emf"/><Relationship Id="rId4" Type="http://schemas.openxmlformats.org/officeDocument/2006/relationships/image" Target="../media/image35.emf"/><Relationship Id="rId9" Type="http://schemas.openxmlformats.org/officeDocument/2006/relationships/oleObject" Target="../embeddings/oleObject3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e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41.emf"/><Relationship Id="rId9" Type="http://schemas.openxmlformats.org/officeDocument/2006/relationships/image" Target="../media/image4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8.bin"/><Relationship Id="rId3" Type="http://schemas.openxmlformats.org/officeDocument/2006/relationships/image" Target="../media/image12.gif"/><Relationship Id="rId21" Type="http://schemas.openxmlformats.org/officeDocument/2006/relationships/image" Target="../media/image11.w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0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9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16.wmf"/><Relationship Id="rId4" Type="http://schemas.openxmlformats.org/officeDocument/2006/relationships/image" Target="../media/image13.e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21.wmf"/><Relationship Id="rId3" Type="http://schemas.openxmlformats.org/officeDocument/2006/relationships/image" Target="../media/image23.png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18.wmf"/><Relationship Id="rId5" Type="http://schemas.openxmlformats.org/officeDocument/2006/relationships/image" Target="../media/image20.wmf"/><Relationship Id="rId15" Type="http://schemas.openxmlformats.org/officeDocument/2006/relationships/image" Target="../media/image22.e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2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13" Type="http://schemas.openxmlformats.org/officeDocument/2006/relationships/image" Target="../media/image28.emf"/><Relationship Id="rId18" Type="http://schemas.openxmlformats.org/officeDocument/2006/relationships/image" Target="../media/image29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oleObject" Target="../embeddings/oleObject27.bin"/><Relationship Id="rId17" Type="http://schemas.openxmlformats.org/officeDocument/2006/relationships/oleObject" Target="../embeddings/oleObject28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33.png"/><Relationship Id="rId1" Type="http://schemas.openxmlformats.org/officeDocument/2006/relationships/vmlDrawing" Target="../drawings/vmlDrawing4.vml"/><Relationship Id="rId6" Type="http://schemas.openxmlformats.org/officeDocument/2006/relationships/image" Target="../media/image25.wmf"/><Relationship Id="rId11" Type="http://schemas.openxmlformats.org/officeDocument/2006/relationships/image" Target="../media/image30.png"/><Relationship Id="rId5" Type="http://schemas.openxmlformats.org/officeDocument/2006/relationships/oleObject" Target="../embeddings/oleObject24.bin"/><Relationship Id="rId15" Type="http://schemas.openxmlformats.org/officeDocument/2006/relationships/image" Target="../media/image32.png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9836" y="735110"/>
            <a:ext cx="1074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THẦY CÔ VỀ DỰ GIỜ, THĂM LỚP</a:t>
            </a:r>
          </a:p>
        </p:txBody>
      </p:sp>
      <p:pic>
        <p:nvPicPr>
          <p:cNvPr id="8" name="Picture 2" descr="0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97812" y="5233086"/>
            <a:ext cx="6208184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1" descr="blumen-pflanzen04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679" y="4932730"/>
            <a:ext cx="3376494" cy="174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524000" y="3581400"/>
            <a:ext cx="975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91000" y="165222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ĐẠI SỐ 8</a:t>
            </a:r>
          </a:p>
        </p:txBody>
      </p:sp>
    </p:spTree>
    <p:extLst>
      <p:ext uri="{BB962C8B-B14F-4D97-AF65-F5344CB8AC3E}">
        <p14:creationId xmlns:p14="http://schemas.microsoft.com/office/powerpoint/2010/main" val="346974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C82E852-01C7-4E35-8270-8CE7CDCFF1C5}"/>
              </a:ext>
            </a:extLst>
          </p:cNvPr>
          <p:cNvSpPr/>
          <p:nvPr/>
        </p:nvSpPr>
        <p:spPr>
          <a:xfrm>
            <a:off x="3124200" y="381000"/>
            <a:ext cx="5787136" cy="1226917"/>
          </a:xfrm>
          <a:prstGeom prst="roundRect">
            <a:avLst/>
          </a:prstGeom>
          <a:solidFill>
            <a:srgbClr val="EB4E2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3" name="Rectangle 2"/>
          <p:cNvSpPr/>
          <p:nvPr/>
        </p:nvSpPr>
        <p:spPr>
          <a:xfrm>
            <a:off x="990600" y="1981200"/>
            <a:ext cx="66254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1) Vẽ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đồ thị hàm số bậc 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nhất                    và  </a:t>
            </a:r>
            <a:endParaRPr lang="vi-VN" sz="28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4124866"/>
              </p:ext>
            </p:extLst>
          </p:nvPr>
        </p:nvGraphicFramePr>
        <p:xfrm>
          <a:off x="5213043" y="2088495"/>
          <a:ext cx="1644957" cy="425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3" name="Equation" r:id="rId3" imgW="847009" imgH="219126" progId="Equation.DSMT4">
                  <p:embed/>
                </p:oleObj>
              </mc:Choice>
              <mc:Fallback>
                <p:oleObj name="Equation" r:id="rId3" imgW="847009" imgH="21912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13043" y="2088495"/>
                        <a:ext cx="1644957" cy="4251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8689665"/>
              </p:ext>
            </p:extLst>
          </p:nvPr>
        </p:nvGraphicFramePr>
        <p:xfrm>
          <a:off x="7413008" y="1774208"/>
          <a:ext cx="1152099" cy="909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4" name="Equation" r:id="rId5" imgW="542373" imgH="428537" progId="Equation.DSMT4">
                  <p:embed/>
                </p:oleObj>
              </mc:Choice>
              <mc:Fallback>
                <p:oleObj name="Equation" r:id="rId5" imgW="542373" imgH="42853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413008" y="1774208"/>
                        <a:ext cx="1152099" cy="9095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954206" y="2593539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*) Cho x = 0 thì y = 3, ta được giao điểm của đồ thị với trục Oy là A(0, 3)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90600" y="3547646"/>
            <a:ext cx="21707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Cho x = 1 thì </a:t>
            </a:r>
            <a:endParaRPr lang="vi-VN" sz="2800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566626"/>
              </p:ext>
            </p:extLst>
          </p:nvPr>
        </p:nvGraphicFramePr>
        <p:xfrm>
          <a:off x="3054825" y="3436204"/>
          <a:ext cx="798393" cy="7983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5" name="Equation" r:id="rId7" imgW="428360" imgH="428537" progId="Equation.DSMT4">
                  <p:embed/>
                </p:oleObj>
              </mc:Choice>
              <mc:Fallback>
                <p:oleObj name="Equation" r:id="rId7" imgW="428360" imgH="42853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54825" y="3436204"/>
                        <a:ext cx="798393" cy="7983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3857507" y="3515380"/>
            <a:ext cx="43604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 được giao điểm của đồ thị </a:t>
            </a:r>
            <a:endParaRPr lang="nl-NL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9808921"/>
              </p:ext>
            </p:extLst>
          </p:nvPr>
        </p:nvGraphicFramePr>
        <p:xfrm>
          <a:off x="3828197" y="4070866"/>
          <a:ext cx="1253319" cy="955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6" name="Equation" r:id="rId9" imgW="561436" imgH="428537" progId="Equation.DSMT4">
                  <p:embed/>
                </p:oleObj>
              </mc:Choice>
              <mc:Fallback>
                <p:oleObj name="Equation" r:id="rId9" imgW="561436" imgH="42853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828197" y="4070866"/>
                        <a:ext cx="1253319" cy="9559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/>
          <p:nvPr/>
        </p:nvSpPr>
        <p:spPr>
          <a:xfrm>
            <a:off x="1676019" y="4240143"/>
            <a:ext cx="21771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với trục Ox là</a:t>
            </a:r>
            <a:endParaRPr lang="vi-VN" sz="2800" dirty="0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7290126"/>
              </p:ext>
            </p:extLst>
          </p:nvPr>
        </p:nvGraphicFramePr>
        <p:xfrm>
          <a:off x="3299289" y="5013938"/>
          <a:ext cx="1782228" cy="460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7" name="Equation" r:id="rId11" imgW="847009" imgH="219126" progId="Equation.DSMT4">
                  <p:embed/>
                </p:oleObj>
              </mc:Choice>
              <mc:Fallback>
                <p:oleObj name="Equation" r:id="rId11" imgW="847009" imgH="21912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299289" y="5013938"/>
                        <a:ext cx="1782228" cy="4605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1178774" y="4938088"/>
            <a:ext cx="2297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Đồ thị hàm số </a:t>
            </a:r>
            <a:endParaRPr lang="vi-VN" sz="2800" dirty="0"/>
          </a:p>
        </p:txBody>
      </p:sp>
      <p:sp>
        <p:nvSpPr>
          <p:cNvPr id="24" name="Rectangle 23"/>
          <p:cNvSpPr/>
          <p:nvPr/>
        </p:nvSpPr>
        <p:spPr>
          <a:xfrm>
            <a:off x="4953000" y="4938088"/>
            <a:ext cx="29091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là đường thẳng AB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5" name="Picture 24"/>
          <p:cNvPicPr/>
          <p:nvPr/>
        </p:nvPicPr>
        <p:blipFill>
          <a:blip r:embed="rId13"/>
          <a:stretch>
            <a:fillRect/>
          </a:stretch>
        </p:blipFill>
        <p:spPr>
          <a:xfrm>
            <a:off x="8083453" y="2683759"/>
            <a:ext cx="3586004" cy="4039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830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4" grpId="0"/>
      <p:bldP spid="17" grpId="0"/>
      <p:bldP spid="19" grpId="0"/>
      <p:bldP spid="22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8278832"/>
              </p:ext>
            </p:extLst>
          </p:nvPr>
        </p:nvGraphicFramePr>
        <p:xfrm>
          <a:off x="3124200" y="569543"/>
          <a:ext cx="972722" cy="76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4" name="Equation" r:id="rId3" imgW="542373" imgH="428537" progId="Equation.DSMT4">
                  <p:embed/>
                </p:oleObj>
              </mc:Choice>
              <mc:Fallback>
                <p:oleObj name="Equation" r:id="rId3" imgW="542373" imgH="42853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4200" y="569543"/>
                        <a:ext cx="972722" cy="767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1828800" y="685800"/>
            <a:ext cx="13805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Hàm số </a:t>
            </a:r>
            <a:endParaRPr lang="vi-VN" sz="28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371600" y="1443502"/>
            <a:ext cx="85266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vi-V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 b = 0 nên đồ thị hàm số đi qua điểm gốc toạ độ             </a:t>
            </a:r>
          </a:p>
        </p:txBody>
      </p:sp>
      <p:graphicFrame>
        <p:nvGraphicFramePr>
          <p:cNvPr id="8" name="Object 7" descr="OPL20U25GSXzBJYl68kk8uQGfFKzs7yb1M4KJWUiLk6ZEvGF+qCIPSnY57AbBFCvTW13 2022 KNTT STT 66+K4lPs7H94VUqPe2XwIsfPRnrXQE//QTEXxb8/8N4CNc6FpgZahzpTjFhMzSA7T/nHJa11DE8Ng2TP3iAmRczFlmslSuUNOgUeb6yRvs0=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2509609"/>
              </p:ext>
            </p:extLst>
          </p:nvPr>
        </p:nvGraphicFramePr>
        <p:xfrm>
          <a:off x="8686800" y="1524000"/>
          <a:ext cx="990600" cy="45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5" name="Equation" r:id="rId5" imgW="558558" imgH="266584" progId="Equation.DSMT4">
                  <p:embed/>
                </p:oleObj>
              </mc:Choice>
              <mc:Fallback>
                <p:oleObj name="Equation" r:id="rId5" imgW="558558" imgH="266584" progId="Equation.DSMT4">
                  <p:embed/>
                  <p:pic>
                    <p:nvPicPr>
                      <p:cNvPr id="0" name="Object 1" descr="OPL20U25GSXzBJYl68kk8uQGfFKzs7yb1M4KJWUiLk6ZEvGF+qCIPSnY57AbBFCvTW13 2022 KNTT STT 66+K4lPs7H94VUqPe2XwIsfPRnrXQE//QTEXxb8/8N4CNc6FpgZahzpTjFhMzSA7T/nHJa11DE8Ng2TP3iAmRczFlmslSuUNOgUeb6yRvs0=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1524000"/>
                        <a:ext cx="990600" cy="453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6092594"/>
              </p:ext>
            </p:extLst>
          </p:nvPr>
        </p:nvGraphicFramePr>
        <p:xfrm>
          <a:off x="2675906" y="2127568"/>
          <a:ext cx="1066800" cy="891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6" name="Equation" r:id="rId7" imgW="580498" imgH="485387" progId="Equation.DSMT4">
                  <p:embed/>
                </p:oleObj>
              </mc:Choice>
              <mc:Fallback>
                <p:oleObj name="Equation" r:id="rId7" imgW="580498" imgH="48538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75906" y="2127568"/>
                        <a:ext cx="1066800" cy="8919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/>
          <p:cNvPicPr/>
          <p:nvPr/>
        </p:nvPicPr>
        <p:blipFill>
          <a:blip r:embed="rId9"/>
          <a:stretch>
            <a:fillRect/>
          </a:stretch>
        </p:blipFill>
        <p:spPr>
          <a:xfrm>
            <a:off x="4343400" y="2243044"/>
            <a:ext cx="4146314" cy="398014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371600" y="2257829"/>
            <a:ext cx="15087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alt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 điểm </a:t>
            </a:r>
            <a:r>
              <a:rPr lang="nl-NL" altLang="vi-VN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nl-NL" alt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902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71600" y="1905000"/>
            <a:ext cx="9448800" cy="356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Đọc lại toàn bộ nội dung bài đã học.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Ghi nhớ dạng hàm số bậc nhất, dạng đồ thị hàm số và cahcs vẽ đồ thị hàm số bậc nhất.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Làm bài tập: 7.28; 7.29 trong SGK trang 50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Hàm số bậc nhất khi xác định hệ số a, b có trường hợp a đương và có trường hợp a âm vậy hệ số a có tầm quan trọng gì?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Đọc tìm hiểu và soạn bài 29 hệ số góc của đường thẳng 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: Rounded Corners 3">
            <a:extLst>
              <a:ext uri="{FF2B5EF4-FFF2-40B4-BE49-F238E27FC236}">
                <a16:creationId xmlns:a16="http://schemas.microsoft.com/office/drawing/2014/main" id="{7C82E852-01C7-4E35-8270-8CE7CDCFF1C5}"/>
              </a:ext>
            </a:extLst>
          </p:cNvPr>
          <p:cNvSpPr/>
          <p:nvPr/>
        </p:nvSpPr>
        <p:spPr>
          <a:xfrm>
            <a:off x="1600200" y="457200"/>
            <a:ext cx="8458200" cy="1295400"/>
          </a:xfrm>
          <a:prstGeom prst="roundRect">
            <a:avLst/>
          </a:prstGeom>
          <a:solidFill>
            <a:srgbClr val="EB4E2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</a:p>
        </p:txBody>
      </p:sp>
      <p:pic>
        <p:nvPicPr>
          <p:cNvPr id="8" name="图片 37">
            <a:extLst>
              <a:ext uri="{FF2B5EF4-FFF2-40B4-BE49-F238E27FC236}">
                <a16:creationId xmlns:a16="http://schemas.microsoft.com/office/drawing/2014/main" id="{4EA8C493-7C53-4F3D-8A23-00B445A1D2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4" t="15742" r="21012" b="6334"/>
          <a:stretch/>
        </p:blipFill>
        <p:spPr>
          <a:xfrm>
            <a:off x="9759971" y="228600"/>
            <a:ext cx="2120858" cy="2285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32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C82E852-01C7-4E35-8270-8CE7CDCFF1C5}"/>
              </a:ext>
            </a:extLst>
          </p:cNvPr>
          <p:cNvSpPr/>
          <p:nvPr/>
        </p:nvSpPr>
        <p:spPr>
          <a:xfrm>
            <a:off x="2628900" y="1744883"/>
            <a:ext cx="6934200" cy="1684117"/>
          </a:xfrm>
          <a:prstGeom prst="roundRect">
            <a:avLst/>
          </a:prstGeom>
          <a:solidFill>
            <a:srgbClr val="EB4E2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MỞ ĐẦU</a:t>
            </a:r>
          </a:p>
        </p:txBody>
      </p:sp>
    </p:spTree>
    <p:extLst>
      <p:ext uri="{BB962C8B-B14F-4D97-AF65-F5344CB8AC3E}">
        <p14:creationId xmlns:p14="http://schemas.microsoft.com/office/powerpoint/2010/main" val="165838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NHO\SILE PP\tro choi\animpoohhoneydance.gif">
            <a:hlinkClick r:id="" action="ppaction://noaction"/>
            <a:extLst>
              <a:ext uri="{FF2B5EF4-FFF2-40B4-BE49-F238E27FC236}">
                <a16:creationId xmlns:a16="http://schemas.microsoft.com/office/drawing/2014/main" id="{5026F4F9-5FE7-6D4B-6736-25DA91F971B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514" y="1178968"/>
            <a:ext cx="2012881" cy="2415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600200" y="595148"/>
            <a:ext cx="9906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Câu 1: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Trong các hàm số sau, những hàm số nào là hàm số bậc nhất? Hãy xác định các hệ số a,b của chúng.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9373858"/>
              </p:ext>
            </p:extLst>
          </p:nvPr>
        </p:nvGraphicFramePr>
        <p:xfrm>
          <a:off x="2157957" y="1600200"/>
          <a:ext cx="2049010" cy="476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6" name="Equation" r:id="rId4" imgW="876240" imgH="203040" progId="Equation.DSMT4">
                  <p:embed/>
                </p:oleObj>
              </mc:Choice>
              <mc:Fallback>
                <p:oleObj name="Equation" r:id="rId4" imgW="876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57957" y="1600200"/>
                        <a:ext cx="2049010" cy="476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728785"/>
              </p:ext>
            </p:extLst>
          </p:nvPr>
        </p:nvGraphicFramePr>
        <p:xfrm>
          <a:off x="2169421" y="2202142"/>
          <a:ext cx="1769837" cy="4648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" name="Equation" r:id="rId6" imgW="774360" imgH="203040" progId="Equation.DSMT4">
                  <p:embed/>
                </p:oleObj>
              </mc:Choice>
              <mc:Fallback>
                <p:oleObj name="Equation" r:id="rId6" imgW="7743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69421" y="2202142"/>
                        <a:ext cx="1769837" cy="4648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052769"/>
              </p:ext>
            </p:extLst>
          </p:nvPr>
        </p:nvGraphicFramePr>
        <p:xfrm>
          <a:off x="2169421" y="2801703"/>
          <a:ext cx="1989627" cy="5510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" name="Equation" r:id="rId8" imgW="825480" imgH="228600" progId="Equation.DSMT4">
                  <p:embed/>
                </p:oleObj>
              </mc:Choice>
              <mc:Fallback>
                <p:oleObj name="Equation" r:id="rId8" imgW="825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169421" y="2801703"/>
                        <a:ext cx="1989627" cy="5510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5028250"/>
              </p:ext>
            </p:extLst>
          </p:nvPr>
        </p:nvGraphicFramePr>
        <p:xfrm>
          <a:off x="2125173" y="3314419"/>
          <a:ext cx="1814085" cy="952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" name="Equation" r:id="rId10" imgW="749160" imgH="393480" progId="Equation.DSMT4">
                  <p:embed/>
                </p:oleObj>
              </mc:Choice>
              <mc:Fallback>
                <p:oleObj name="Equation" r:id="rId10" imgW="749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125173" y="3314419"/>
                        <a:ext cx="1814085" cy="9527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308375"/>
              </p:ext>
            </p:extLst>
          </p:nvPr>
        </p:nvGraphicFramePr>
        <p:xfrm>
          <a:off x="6172200" y="1626918"/>
          <a:ext cx="1292042" cy="504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" name="Equation" r:id="rId12" imgW="520560" imgH="203040" progId="Equation.DSMT4">
                  <p:embed/>
                </p:oleObj>
              </mc:Choice>
              <mc:Fallback>
                <p:oleObj name="Equation" r:id="rId12" imgW="5205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172200" y="1626918"/>
                        <a:ext cx="1292042" cy="5042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075054"/>
              </p:ext>
            </p:extLst>
          </p:nvPr>
        </p:nvGraphicFramePr>
        <p:xfrm>
          <a:off x="6096000" y="2213421"/>
          <a:ext cx="2059578" cy="529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" name="Equation" r:id="rId14" imgW="888840" imgH="228600" progId="Equation.DSMT4">
                  <p:embed/>
                </p:oleObj>
              </mc:Choice>
              <mc:Fallback>
                <p:oleObj name="Equation" r:id="rId14" imgW="8888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096000" y="2213421"/>
                        <a:ext cx="2059578" cy="5297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3443427"/>
              </p:ext>
            </p:extLst>
          </p:nvPr>
        </p:nvGraphicFramePr>
        <p:xfrm>
          <a:off x="6096000" y="2887346"/>
          <a:ext cx="2678112" cy="5416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2" name="Equation" r:id="rId16" imgW="1193760" imgH="241200" progId="Equation.DSMT4">
                  <p:embed/>
                </p:oleObj>
              </mc:Choice>
              <mc:Fallback>
                <p:oleObj name="Equation" r:id="rId16" imgW="11937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096000" y="2887346"/>
                        <a:ext cx="2678112" cy="5416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4165814"/>
              </p:ext>
            </p:extLst>
          </p:nvPr>
        </p:nvGraphicFramePr>
        <p:xfrm>
          <a:off x="4421188" y="4419736"/>
          <a:ext cx="1674812" cy="462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3" name="Equation" r:id="rId18" imgW="736560" imgH="203040" progId="Equation.DSMT4">
                  <p:embed/>
                </p:oleObj>
              </mc:Choice>
              <mc:Fallback>
                <p:oleObj name="Equation" r:id="rId18" imgW="7365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421188" y="4419736"/>
                        <a:ext cx="1674812" cy="4627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36"/>
          <p:cNvSpPr/>
          <p:nvPr/>
        </p:nvSpPr>
        <p:spPr>
          <a:xfrm>
            <a:off x="1421761" y="4395524"/>
            <a:ext cx="31069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Câu 2: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Cho hàm số </a:t>
            </a:r>
            <a:endParaRPr lang="vi-VN" sz="2800" dirty="0"/>
          </a:p>
        </p:txBody>
      </p:sp>
      <p:sp>
        <p:nvSpPr>
          <p:cNvPr id="39" name="Rectangle 38"/>
          <p:cNvSpPr/>
          <p:nvPr/>
        </p:nvSpPr>
        <p:spPr>
          <a:xfrm>
            <a:off x="6096000" y="4353580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vi-VN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ìm 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 khi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x 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2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5150918"/>
              </p:ext>
            </p:extLst>
          </p:nvPr>
        </p:nvGraphicFramePr>
        <p:xfrm>
          <a:off x="4360863" y="5003800"/>
          <a:ext cx="15398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4" name="Equation" r:id="rId20" imgW="558720" imgH="203040" progId="Equation.DSMT4">
                  <p:embed/>
                </p:oleObj>
              </mc:Choice>
              <mc:Fallback>
                <p:oleObj name="Equation" r:id="rId20" imgW="5587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4360863" y="5003800"/>
                        <a:ext cx="1539875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Rectangle 41"/>
          <p:cNvSpPr/>
          <p:nvPr/>
        </p:nvSpPr>
        <p:spPr>
          <a:xfrm>
            <a:off x="1447800" y="4968875"/>
            <a:ext cx="31069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Câu 3: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Cho hàm số </a:t>
            </a:r>
            <a:endParaRPr lang="vi-VN" sz="2800" dirty="0"/>
          </a:p>
        </p:txBody>
      </p:sp>
      <p:sp>
        <p:nvSpPr>
          <p:cNvPr id="44" name="Rectangle 43"/>
          <p:cNvSpPr/>
          <p:nvPr/>
        </p:nvSpPr>
        <p:spPr>
          <a:xfrm>
            <a:off x="5868566" y="4973562"/>
            <a:ext cx="31165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vi-VN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ìm 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sao cho y = 10</a:t>
            </a:r>
            <a:endParaRPr lang="vi-VN" sz="2800" dirty="0"/>
          </a:p>
        </p:txBody>
      </p:sp>
    </p:spTree>
    <p:extLst>
      <p:ext uri="{BB962C8B-B14F-4D97-AF65-F5344CB8AC3E}">
        <p14:creationId xmlns:p14="http://schemas.microsoft.com/office/powerpoint/2010/main" val="243139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871008"/>
            <a:ext cx="1021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28: HÀM SỐ BẬC NHẤT VÀ ĐỒ THỊ       HÀM SỐ BẬC NHẤT 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(Tiết 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1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C82E852-01C7-4E35-8270-8CE7CDCFF1C5}"/>
              </a:ext>
            </a:extLst>
          </p:cNvPr>
          <p:cNvSpPr/>
          <p:nvPr/>
        </p:nvSpPr>
        <p:spPr>
          <a:xfrm>
            <a:off x="1786636" y="1219200"/>
            <a:ext cx="8610600" cy="2209800"/>
          </a:xfrm>
          <a:prstGeom prst="roundRect">
            <a:avLst/>
          </a:prstGeom>
          <a:solidFill>
            <a:srgbClr val="EB4E2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HÌNH </a:t>
            </a:r>
            <a:r>
              <a:rPr lang="en-US" sz="7200" b="1">
                <a:latin typeface="Times New Roman" panose="02020603050405020304" pitchFamily="18" charset="0"/>
                <a:cs typeface="Times New Roman" panose="02020603050405020304" pitchFamily="18" charset="0"/>
              </a:rPr>
              <a:t>THÀNH </a:t>
            </a:r>
            <a:endParaRPr lang="vi-VN" sz="7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7200" b="1">
                <a:latin typeface="Times New Roman" panose="02020603050405020304" pitchFamily="18" charset="0"/>
                <a:cs typeface="Times New Roman" panose="02020603050405020304" pitchFamily="18" charset="0"/>
              </a:rPr>
              <a:t>KIẾN 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</a:p>
        </p:txBody>
      </p:sp>
    </p:spTree>
    <p:extLst>
      <p:ext uri="{BB962C8B-B14F-4D97-AF65-F5344CB8AC3E}">
        <p14:creationId xmlns:p14="http://schemas.microsoft.com/office/powerpoint/2010/main" val="310833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51081" y="685800"/>
            <a:ext cx="4717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Đồ thị của hàm số bậc nhất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1447800"/>
            <a:ext cx="32816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Cho hàm số bậc nhất </a:t>
            </a:r>
            <a:endParaRPr lang="vi-VN" sz="28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6847015"/>
              </p:ext>
            </p:extLst>
          </p:nvPr>
        </p:nvGraphicFramePr>
        <p:xfrm>
          <a:off x="4196068" y="1468110"/>
          <a:ext cx="151674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3" name="Equation" r:id="rId3" imgW="628662" imgH="200005" progId="Equation.DSMT4">
                  <p:embed/>
                </p:oleObj>
              </mc:Choice>
              <mc:Fallback>
                <p:oleObj name="Equation" r:id="rId3" imgW="628662" imgH="20000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96068" y="1468110"/>
                        <a:ext cx="1516743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712501"/>
              </p:ext>
            </p:extLst>
          </p:nvPr>
        </p:nvGraphicFramePr>
        <p:xfrm>
          <a:off x="1551082" y="2230110"/>
          <a:ext cx="7745316" cy="11988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2443">
                  <a:extLst>
                    <a:ext uri="{9D8B030D-6E8A-4147-A177-3AD203B41FA5}">
                      <a16:colId xmlns:a16="http://schemas.microsoft.com/office/drawing/2014/main" val="3812912670"/>
                    </a:ext>
                  </a:extLst>
                </a:gridCol>
                <a:gridCol w="1231830">
                  <a:extLst>
                    <a:ext uri="{9D8B030D-6E8A-4147-A177-3AD203B41FA5}">
                      <a16:colId xmlns:a16="http://schemas.microsoft.com/office/drawing/2014/main" val="2941300848"/>
                    </a:ext>
                  </a:extLst>
                </a:gridCol>
                <a:gridCol w="1233223">
                  <a:extLst>
                    <a:ext uri="{9D8B030D-6E8A-4147-A177-3AD203B41FA5}">
                      <a16:colId xmlns:a16="http://schemas.microsoft.com/office/drawing/2014/main" val="1346352249"/>
                    </a:ext>
                  </a:extLst>
                </a:gridCol>
                <a:gridCol w="1233223">
                  <a:extLst>
                    <a:ext uri="{9D8B030D-6E8A-4147-A177-3AD203B41FA5}">
                      <a16:colId xmlns:a16="http://schemas.microsoft.com/office/drawing/2014/main" val="443876173"/>
                    </a:ext>
                  </a:extLst>
                </a:gridCol>
                <a:gridCol w="1233223">
                  <a:extLst>
                    <a:ext uri="{9D8B030D-6E8A-4147-A177-3AD203B41FA5}">
                      <a16:colId xmlns:a16="http://schemas.microsoft.com/office/drawing/2014/main" val="2009991888"/>
                    </a:ext>
                  </a:extLst>
                </a:gridCol>
                <a:gridCol w="1191374">
                  <a:extLst>
                    <a:ext uri="{9D8B030D-6E8A-4147-A177-3AD203B41FA5}">
                      <a16:colId xmlns:a16="http://schemas.microsoft.com/office/drawing/2014/main" val="2991789115"/>
                    </a:ext>
                  </a:extLst>
                </a:gridCol>
              </a:tblGrid>
              <a:tr h="5994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vi-VN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endParaRPr lang="vi-VN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vi-VN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vi-VN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vi-VN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vi-VN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3782838"/>
                  </a:ext>
                </a:extLst>
              </a:tr>
              <a:tr h="5994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NL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vi-VN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vi-VN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vi-VN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vi-VN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vi-VN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7107077"/>
                  </a:ext>
                </a:extLst>
              </a:tr>
            </a:tbl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9604831"/>
              </p:ext>
            </p:extLst>
          </p:nvPr>
        </p:nvGraphicFramePr>
        <p:xfrm>
          <a:off x="1551081" y="2865816"/>
          <a:ext cx="1594354" cy="507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4" name="Equation" r:id="rId5" imgW="622030" imgH="203112" progId="Equation.DSMT4">
                  <p:embed/>
                </p:oleObj>
              </mc:Choice>
              <mc:Fallback>
                <p:oleObj name="Equation" r:id="rId5" imgW="622030" imgH="203112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1081" y="2865816"/>
                        <a:ext cx="1594354" cy="507294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558636" y="280849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-5</a:t>
            </a:r>
            <a:endParaRPr lang="vi-V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87739" y="2822298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endParaRPr lang="vi-V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54216" y="2829555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endParaRPr lang="vi-V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20693" y="280849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vi-V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487170" y="2857853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8808406"/>
              </p:ext>
            </p:extLst>
          </p:nvPr>
        </p:nvGraphicFramePr>
        <p:xfrm>
          <a:off x="7565961" y="4267201"/>
          <a:ext cx="1220788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5" name="Equation" r:id="rId7" imgW="533160" imgH="253800" progId="Equation.DSMT4">
                  <p:embed/>
                </p:oleObj>
              </mc:Choice>
              <mc:Fallback>
                <p:oleObj name="Equation" r:id="rId7" imgW="53316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5961" y="4267201"/>
                        <a:ext cx="1220788" cy="5603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1349687" y="3574534"/>
            <a:ext cx="10230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HĐ5:</a:t>
            </a:r>
            <a:endParaRPr lang="vi-VN" alt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2895600" y="3483938"/>
            <a:ext cx="663036" cy="6687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839585"/>
              </p:ext>
            </p:extLst>
          </p:nvPr>
        </p:nvGraphicFramePr>
        <p:xfrm>
          <a:off x="1551081" y="4207630"/>
          <a:ext cx="1725519" cy="6054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6" name="Equation" r:id="rId9" imgW="723600" imgH="253800" progId="Equation.DSMT4">
                  <p:embed/>
                </p:oleObj>
              </mc:Choice>
              <mc:Fallback>
                <p:oleObj name="Equation" r:id="rId9" imgW="7236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51081" y="4207630"/>
                        <a:ext cx="1725519" cy="6054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7035441"/>
              </p:ext>
            </p:extLst>
          </p:nvPr>
        </p:nvGraphicFramePr>
        <p:xfrm>
          <a:off x="3334282" y="4238095"/>
          <a:ext cx="1650586" cy="589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7" name="Equation" r:id="rId11" imgW="711000" imgH="253800" progId="Equation.DSMT4">
                  <p:embed/>
                </p:oleObj>
              </mc:Choice>
              <mc:Fallback>
                <p:oleObj name="Equation" r:id="rId11" imgW="711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334282" y="4238095"/>
                        <a:ext cx="1650586" cy="5894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Arrow Connector 28"/>
          <p:cNvCxnSpPr/>
          <p:nvPr/>
        </p:nvCxnSpPr>
        <p:spPr>
          <a:xfrm flipH="1">
            <a:off x="4213764" y="3505200"/>
            <a:ext cx="663036" cy="6687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666897"/>
              </p:ext>
            </p:extLst>
          </p:nvPr>
        </p:nvGraphicFramePr>
        <p:xfrm>
          <a:off x="5024391" y="4228004"/>
          <a:ext cx="1404173" cy="585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8" name="Equation" r:id="rId13" imgW="609480" imgH="253800" progId="Equation.DSMT4">
                  <p:embed/>
                </p:oleObj>
              </mc:Choice>
              <mc:Fallback>
                <p:oleObj name="Equation" r:id="rId13" imgW="6094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024391" y="4228004"/>
                        <a:ext cx="1404173" cy="585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Arrow Connector 30"/>
          <p:cNvCxnSpPr/>
          <p:nvPr/>
        </p:nvCxnSpPr>
        <p:spPr>
          <a:xfrm flipH="1">
            <a:off x="5712811" y="3483025"/>
            <a:ext cx="663036" cy="6687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6996979"/>
              </p:ext>
            </p:extLst>
          </p:nvPr>
        </p:nvGraphicFramePr>
        <p:xfrm>
          <a:off x="6493789" y="4262133"/>
          <a:ext cx="1050011" cy="538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9" name="Equation" r:id="rId15" imgW="495000" imgH="253800" progId="Equation.DSMT4">
                  <p:embed/>
                </p:oleObj>
              </mc:Choice>
              <mc:Fallback>
                <p:oleObj name="Equation" r:id="rId15" imgW="495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493789" y="4262133"/>
                        <a:ext cx="1050011" cy="5384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Straight Arrow Connector 32"/>
          <p:cNvCxnSpPr/>
          <p:nvPr/>
        </p:nvCxnSpPr>
        <p:spPr>
          <a:xfrm flipH="1">
            <a:off x="7085344" y="3475987"/>
            <a:ext cx="663036" cy="6687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8198504" y="3483025"/>
            <a:ext cx="663036" cy="6687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364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6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5410200" y="381000"/>
            <a:ext cx="6172200" cy="58674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26519" y="762000"/>
            <a:ext cx="10230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HĐ6: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8079887"/>
              </p:ext>
            </p:extLst>
          </p:nvPr>
        </p:nvGraphicFramePr>
        <p:xfrm>
          <a:off x="2759090" y="2673581"/>
          <a:ext cx="1220788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1" name="Equation" r:id="rId4" imgW="533160" imgH="253800" progId="Equation.DSMT4">
                  <p:embed/>
                </p:oleObj>
              </mc:Choice>
              <mc:Fallback>
                <p:oleObj name="Equation" r:id="rId4" imgW="533160" imgH="25380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9090" y="2673581"/>
                        <a:ext cx="1220788" cy="5603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3473731"/>
              </p:ext>
            </p:extLst>
          </p:nvPr>
        </p:nvGraphicFramePr>
        <p:xfrm>
          <a:off x="1219200" y="2057400"/>
          <a:ext cx="1725519" cy="6054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2" name="Equation" r:id="rId6" imgW="723600" imgH="253800" progId="Equation.DSMT4">
                  <p:embed/>
                </p:oleObj>
              </mc:Choice>
              <mc:Fallback>
                <p:oleObj name="Equation" r:id="rId6" imgW="723600" imgH="25380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19200" y="2057400"/>
                        <a:ext cx="1725519" cy="6054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07345"/>
              </p:ext>
            </p:extLst>
          </p:nvPr>
        </p:nvGraphicFramePr>
        <p:xfrm>
          <a:off x="3002401" y="2087865"/>
          <a:ext cx="1650586" cy="589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3" name="Equation" r:id="rId8" imgW="711000" imgH="253800" progId="Equation.DSMT4">
                  <p:embed/>
                </p:oleObj>
              </mc:Choice>
              <mc:Fallback>
                <p:oleObj name="Equation" r:id="rId8" imgW="711000" imgH="253800" progId="Equation.DSMT4">
                  <p:embed/>
                  <p:pic>
                    <p:nvPicPr>
                      <p:cNvPr id="28" name="Object 27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002401" y="2087865"/>
                        <a:ext cx="1650586" cy="5894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945535"/>
              </p:ext>
            </p:extLst>
          </p:nvPr>
        </p:nvGraphicFramePr>
        <p:xfrm>
          <a:off x="4692510" y="2077774"/>
          <a:ext cx="1404173" cy="585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4" name="Equation" r:id="rId10" imgW="609480" imgH="253800" progId="Equation.DSMT4">
                  <p:embed/>
                </p:oleObj>
              </mc:Choice>
              <mc:Fallback>
                <p:oleObj name="Equation" r:id="rId10" imgW="609480" imgH="253800" progId="Equation.DSMT4">
                  <p:embed/>
                  <p:pic>
                    <p:nvPicPr>
                      <p:cNvPr id="30" name="Object 2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692510" y="2077774"/>
                        <a:ext cx="1404173" cy="585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142985"/>
              </p:ext>
            </p:extLst>
          </p:nvPr>
        </p:nvGraphicFramePr>
        <p:xfrm>
          <a:off x="1471613" y="2662238"/>
          <a:ext cx="10223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5" name="Equation" r:id="rId12" imgW="482400" imgH="253800" progId="Equation.DSMT4">
                  <p:embed/>
                </p:oleObj>
              </mc:Choice>
              <mc:Fallback>
                <p:oleObj name="Equation" r:id="rId12" imgW="482400" imgH="253800" progId="Equation.DSMT4">
                  <p:embed/>
                  <p:pic>
                    <p:nvPicPr>
                      <p:cNvPr id="32" name="Object 31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471613" y="2662238"/>
                        <a:ext cx="1022350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614886" y="5457372"/>
            <a:ext cx="669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84796" y="4419600"/>
            <a:ext cx="669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55419" y="3381828"/>
            <a:ext cx="669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694942" y="2071486"/>
            <a:ext cx="669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379366" y="1008175"/>
            <a:ext cx="669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84012" y="756615"/>
            <a:ext cx="34531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vi-VN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ẽ 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hệ trục toạ độ Oxy </a:t>
            </a:r>
            <a:endParaRPr lang="vi-VN" sz="2800" dirty="0"/>
          </a:p>
        </p:txBody>
      </p:sp>
      <p:sp>
        <p:nvSpPr>
          <p:cNvPr id="20" name="Rectangle 19"/>
          <p:cNvSpPr/>
          <p:nvPr/>
        </p:nvSpPr>
        <p:spPr>
          <a:xfrm>
            <a:off x="1275576" y="1393840"/>
            <a:ext cx="65528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biểu diễn các điểm A, B, C, E, F trong HĐ5 </a:t>
            </a:r>
            <a:endParaRPr lang="vi-VN" sz="2800" dirty="0"/>
          </a:p>
        </p:txBody>
      </p:sp>
      <p:sp>
        <p:nvSpPr>
          <p:cNvPr id="22" name="Rectangle 21"/>
          <p:cNvSpPr/>
          <p:nvPr/>
        </p:nvSpPr>
        <p:spPr>
          <a:xfrm>
            <a:off x="1063429" y="3419366"/>
            <a:ext cx="43347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*) Tổng quát: Đồ thị hàm số </a:t>
            </a:r>
            <a:endParaRPr lang="vi-VN" sz="2800" dirty="0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732109"/>
              </p:ext>
            </p:extLst>
          </p:nvPr>
        </p:nvGraphicFramePr>
        <p:xfrm>
          <a:off x="1097456" y="3875519"/>
          <a:ext cx="3130269" cy="722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6" name="Equation" r:id="rId14" imgW="1114580" imgH="257089" progId="Equation.DSMT4">
                  <p:embed/>
                </p:oleObj>
              </mc:Choice>
              <mc:Fallback>
                <p:oleObj name="Equation" r:id="rId14" imgW="1114580" imgH="25708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097456" y="3875519"/>
                        <a:ext cx="3130269" cy="7223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/>
          <p:cNvSpPr/>
          <p:nvPr/>
        </p:nvSpPr>
        <p:spPr>
          <a:xfrm>
            <a:off x="1314248" y="4474665"/>
            <a:ext cx="29883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là một </a:t>
            </a: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đường thẳng</a:t>
            </a:r>
            <a:endParaRPr lang="vi-VN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6858000" y="293916"/>
            <a:ext cx="3505200" cy="5867400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6044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22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00200" y="685800"/>
            <a:ext cx="60051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*) Cách vẽ đồ thị của hàm số bậc nhất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7" name="Object 6" descr="OPL20U25GSXzBJYl68kk8uQGfFKzs7yb1M4KJWUiLk6ZEvGF+qCIPSnY57AbBFCvTW13 2022 KNTT STT 66+K4lPs7H94VUqPe2XwIsfPRnrXQE//QTEXxb8/8N4CNc6FpgZahzpTjFhMzSA7T/nHJa11DE8Ng2TP3iAmRczFlmslSuUNOgUeb6yRvs0=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8839160"/>
              </p:ext>
            </p:extLst>
          </p:nvPr>
        </p:nvGraphicFramePr>
        <p:xfrm>
          <a:off x="4381697" y="1299122"/>
          <a:ext cx="952303" cy="453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62" name="Equation" r:id="rId3" imgW="393529" imgH="190417" progId="Equation.DSMT4">
                  <p:embed/>
                </p:oleObj>
              </mc:Choice>
              <mc:Fallback>
                <p:oleObj name="Equation" r:id="rId3" imgW="393529" imgH="190417" progId="Equation.DSMT4">
                  <p:embed/>
                  <p:pic>
                    <p:nvPicPr>
                      <p:cNvPr id="0" name="Object 2" descr="OPL20U25GSXzBJYl68kk8uQGfFKzs7yb1M4KJWUiLk6ZEvGF+qCIPSnY57AbBFCvTW13 2022 KNTT STT 66+K4lPs7H94VUqPe2XwIsfPRnrXQE//QTEXxb8/8N4CNc6FpgZahzpTjFhMzSA7T/nHJa11DE8Ng2TP3iAmRczFlmslSuUNOgUeb6yRvs0=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697" y="1299122"/>
                        <a:ext cx="952303" cy="45347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 descr="OPL20U25GSXzBJYl68kk8uQGfFKzs7yb1M4KJWUiLk6ZEvGF+qCIPSnY57AbBFCvTW13 2022 KNTT STT 66+K4lPs7H94VUqPe2XwIsfPRnrXQE//QTEXxb8/8N4CNc6FpgZahzpTjFhMzSA7T/nHJa11DE8Ng2TP3iAmRczFlmslSuUNOgUeb6yRvs0=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2724783"/>
              </p:ext>
            </p:extLst>
          </p:nvPr>
        </p:nvGraphicFramePr>
        <p:xfrm>
          <a:off x="5836920" y="1348154"/>
          <a:ext cx="1249680" cy="4806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63" name="Equation" r:id="rId5" imgW="495085" imgH="190417" progId="Equation.DSMT4">
                  <p:embed/>
                </p:oleObj>
              </mc:Choice>
              <mc:Fallback>
                <p:oleObj name="Equation" r:id="rId5" imgW="495085" imgH="190417" progId="Equation.DSMT4">
                  <p:embed/>
                  <p:pic>
                    <p:nvPicPr>
                      <p:cNvPr id="0" name="Object 1" descr="OPL20U25GSXzBJYl68kk8uQGfFKzs7yb1M4KJWUiLk6ZEvGF+qCIPSnY57AbBFCvTW13 2022 KNTT STT 66+K4lPs7H94VUqPe2XwIsfPRnrXQE//QTEXxb8/8N4CNc6FpgZahzpTjFhMzSA7T/nHJa11DE8Ng2TP3iAmRczFlmslSuUNOgUeb6yRvs0=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6920" y="1348154"/>
                        <a:ext cx="1249680" cy="4806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949165" y="74711"/>
            <a:ext cx="29367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vi-V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endParaRPr kumimoji="0" lang="nl-NL" altLang="vi-V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838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12" name="Rectangle 11"/>
          <p:cNvSpPr/>
          <p:nvPr/>
        </p:nvSpPr>
        <p:spPr>
          <a:xfrm>
            <a:off x="1240091" y="1242080"/>
            <a:ext cx="31561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altLang="vi-VN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 hợp 1</a:t>
            </a:r>
            <a:r>
              <a:rPr lang="nl-NL" alt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Khi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34000" y="1229380"/>
            <a:ext cx="6527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thì </a:t>
            </a:r>
            <a:endParaRPr lang="vi-VN" sz="2800" dirty="0"/>
          </a:p>
        </p:txBody>
      </p:sp>
      <p:sp>
        <p:nvSpPr>
          <p:cNvPr id="17" name="Rectangle 16"/>
          <p:cNvSpPr/>
          <p:nvPr/>
        </p:nvSpPr>
        <p:spPr>
          <a:xfrm>
            <a:off x="1240091" y="1716087"/>
            <a:ext cx="459132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Đồ thị hàm số là đường thẳng </a:t>
            </a:r>
            <a:endParaRPr lang="nl-NL" sz="2800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nl-NL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đi </a:t>
            </a:r>
            <a:r>
              <a:rPr lang="nl-NL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qua </a:t>
            </a:r>
            <a:r>
              <a:rPr lang="nl-NL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gốc </a:t>
            </a:r>
            <a:r>
              <a:rPr lang="nl-NL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toạ độ </a:t>
            </a:r>
            <a:endParaRPr lang="vi-VN" sz="2800" dirty="0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9841567"/>
              </p:ext>
            </p:extLst>
          </p:nvPr>
        </p:nvGraphicFramePr>
        <p:xfrm>
          <a:off x="3886200" y="2211615"/>
          <a:ext cx="1088571" cy="5442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64" name="Equation" r:id="rId7" imgW="552448" imgH="276117" progId="Equation.DSMT4">
                  <p:embed/>
                </p:oleObj>
              </mc:Choice>
              <mc:Fallback>
                <p:oleObj name="Equation" r:id="rId7" imgW="552448" imgH="27611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86200" y="2211615"/>
                        <a:ext cx="1088571" cy="5442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5"/>
          <p:cNvSpPr/>
          <p:nvPr/>
        </p:nvSpPr>
        <p:spPr>
          <a:xfrm>
            <a:off x="4974771" y="2133600"/>
            <a:ext cx="14189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và điểm </a:t>
            </a:r>
            <a:endParaRPr lang="vi-VN" sz="2800" dirty="0"/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755292"/>
              </p:ext>
            </p:extLst>
          </p:nvPr>
        </p:nvGraphicFramePr>
        <p:xfrm>
          <a:off x="6292850" y="2168525"/>
          <a:ext cx="111125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65" name="Equation" r:id="rId9" imgW="545760" imgH="266400" progId="Equation.DSMT4">
                  <p:embed/>
                </p:oleObj>
              </mc:Choice>
              <mc:Fallback>
                <p:oleObj name="Equation" r:id="rId9" imgW="54576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292850" y="2168525"/>
                        <a:ext cx="1111250" cy="542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" name="Picture 27"/>
          <p:cNvPicPr/>
          <p:nvPr/>
        </p:nvPicPr>
        <p:blipFill>
          <a:blip r:embed="rId11"/>
          <a:stretch>
            <a:fillRect/>
          </a:stretch>
        </p:blipFill>
        <p:spPr>
          <a:xfrm>
            <a:off x="7663823" y="188546"/>
            <a:ext cx="4451977" cy="3467100"/>
          </a:xfrm>
          <a:prstGeom prst="rect">
            <a:avLst/>
          </a:prstGeom>
        </p:spPr>
      </p:pic>
      <p:sp>
        <p:nvSpPr>
          <p:cNvPr id="33" name="Rectangle 32"/>
          <p:cNvSpPr/>
          <p:nvPr/>
        </p:nvSpPr>
        <p:spPr>
          <a:xfrm>
            <a:off x="1159612" y="2637418"/>
            <a:ext cx="31561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altLang="vi-VN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 hợp </a:t>
            </a:r>
            <a:r>
              <a:rPr lang="nl-NL" altLang="vi-VN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nl-NL" altLang="vi-VN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alt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Khi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4439231"/>
              </p:ext>
            </p:extLst>
          </p:nvPr>
        </p:nvGraphicFramePr>
        <p:xfrm>
          <a:off x="4291319" y="2708447"/>
          <a:ext cx="971701" cy="462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66" name="Equation" r:id="rId12" imgW="400019" imgH="190280" progId="Equation.DSMT4">
                  <p:embed/>
                </p:oleObj>
              </mc:Choice>
              <mc:Fallback>
                <p:oleObj name="Equation" r:id="rId12" imgW="400019" imgH="190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291319" y="2708447"/>
                        <a:ext cx="971701" cy="4627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5" name="Picture 34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30658" y="3162157"/>
            <a:ext cx="7260264" cy="1020038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944109" y="5012908"/>
            <a:ext cx="5881931" cy="6524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nl-NL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vẽ </a:t>
            </a:r>
            <a:r>
              <a:rPr lang="nl-NL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 thẳng đi qua hai điểm P, Q.</a:t>
            </a:r>
            <a:endParaRPr lang="vi-VN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9" name="Picture 38"/>
          <p:cNvPicPr/>
          <p:nvPr/>
        </p:nvPicPr>
        <p:blipFill>
          <a:blip r:embed="rId15"/>
          <a:stretch>
            <a:fillRect/>
          </a:stretch>
        </p:blipFill>
        <p:spPr>
          <a:xfrm>
            <a:off x="7478038" y="3731847"/>
            <a:ext cx="4485362" cy="2973753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99179" y="4097919"/>
            <a:ext cx="3877990" cy="1020524"/>
          </a:xfrm>
          <a:prstGeom prst="rect">
            <a:avLst/>
          </a:prstGeom>
        </p:spPr>
      </p:pic>
      <p:sp>
        <p:nvSpPr>
          <p:cNvPr id="43" name="Rectangle 42"/>
          <p:cNvSpPr/>
          <p:nvPr/>
        </p:nvSpPr>
        <p:spPr>
          <a:xfrm>
            <a:off x="4766990" y="4316597"/>
            <a:ext cx="21499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 được điểm </a:t>
            </a:r>
            <a:endParaRPr lang="vi-VN" sz="2800" dirty="0"/>
          </a:p>
        </p:txBody>
      </p:sp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7356913"/>
              </p:ext>
            </p:extLst>
          </p:nvPr>
        </p:nvGraphicFramePr>
        <p:xfrm>
          <a:off x="6771280" y="4131653"/>
          <a:ext cx="1372115" cy="9147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67" name="Equation" r:id="rId17" imgW="647640" imgH="431640" progId="Equation.DSMT4">
                  <p:embed/>
                </p:oleObj>
              </mc:Choice>
              <mc:Fallback>
                <p:oleObj name="Equation" r:id="rId17" imgW="64764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771280" y="4131653"/>
                        <a:ext cx="1372115" cy="9147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6" name="Straight Connector 45"/>
          <p:cNvCxnSpPr/>
          <p:nvPr/>
        </p:nvCxnSpPr>
        <p:spPr>
          <a:xfrm flipH="1">
            <a:off x="8346238" y="228599"/>
            <a:ext cx="2732788" cy="3276602"/>
          </a:xfrm>
          <a:prstGeom prst="line">
            <a:avLst/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8150242" y="3620476"/>
            <a:ext cx="2136758" cy="3184771"/>
          </a:xfrm>
          <a:prstGeom prst="line">
            <a:avLst/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758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5" grpId="0"/>
      <p:bldP spid="17" grpId="0"/>
      <p:bldP spid="26" grpId="0"/>
      <p:bldP spid="33" grpId="0"/>
      <p:bldP spid="38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31516" y="685800"/>
            <a:ext cx="13933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Ví dụ </a:t>
            </a:r>
            <a:r>
              <a:rPr lang="nl-NL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3.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61765" y="685800"/>
            <a:ext cx="42066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Vẽ đồ thị hàm số y = 2x + 4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209020"/>
            <a:ext cx="4343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Cho x = 0 thì y = 4, </a:t>
            </a:r>
            <a:endParaRPr lang="nl-NL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ta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được giao điểm của đồ thị </a:t>
            </a:r>
            <a:endParaRPr lang="nl-NL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với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trục Oy là P(0, 4)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42759" y="2673967"/>
            <a:ext cx="444844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Cho y = 0 thì x = -2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algn="just">
              <a:spcAft>
                <a:spcPts val="0"/>
              </a:spcAft>
            </a:pP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 được giao điểm của đồ thị </a:t>
            </a:r>
            <a:endParaRPr lang="nl-NL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với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trục Ox là Q(-2; 0)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05719" y="4058962"/>
            <a:ext cx="386836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Đồ thị hàm số y = 2x + 4 </a:t>
            </a:r>
            <a:endParaRPr lang="nl-NL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là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đường thẳng PQ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2"/>
          <a:stretch>
            <a:fillRect/>
          </a:stretch>
        </p:blipFill>
        <p:spPr>
          <a:xfrm>
            <a:off x="6594098" y="1371600"/>
            <a:ext cx="4759702" cy="4096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118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UI/customUI14.xml>ID132022KNTTSTT 66
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2802</TotalTime>
  <Words>484</Words>
  <PresentationFormat>Widescreen</PresentationFormat>
  <Paragraphs>79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Century Gothic</vt:lpstr>
      <vt:lpstr>Tahoma</vt:lpstr>
      <vt:lpstr>Times New Roman</vt:lpstr>
      <vt:lpstr>Wingdings 3</vt:lpstr>
      <vt:lpstr>Wisp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2006-08-16T00:00:00Z</dcterms:created>
  <dcterms:modified xsi:type="dcterms:W3CDTF">2023-07-05T12:54:52Z</dcterms:modified>
</cp:coreProperties>
</file>