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1" r:id="rId3"/>
    <p:sldId id="259" r:id="rId4"/>
    <p:sldId id="265" r:id="rId5"/>
    <p:sldId id="266" r:id="rId6"/>
    <p:sldId id="260" r:id="rId7"/>
    <p:sldId id="262" r:id="rId8"/>
    <p:sldId id="263" r:id="rId9"/>
    <p:sldId id="267" r:id="rId10"/>
    <p:sldId id="268" r:id="rId11"/>
    <p:sldId id="256" r:id="rId12"/>
    <p:sldId id="257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.VnTim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66"/>
    <a:srgbClr val="0000FF"/>
    <a:srgbClr val="3333CC"/>
    <a:srgbClr val="6600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4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e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e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DE900-050A-46D2-87C1-4F5D34DCF7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3516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C3E5C-D0B5-4B45-B296-176610C93B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8225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6E382-0FE4-4FE2-ABC8-AF7B732356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293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F9FCE-01F8-4C74-A089-FEE97590A3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952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19139-99C7-4D2B-A92C-352E4461A3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3104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FEC73-5656-4D7B-A80B-3908F55D75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6960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ED530-20BF-4E72-8C84-73305B9072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6466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9B83F-FFF9-4999-ACD9-B63CBB1CE5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460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18D6B-AA7E-4A12-9280-7C0B9D7F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064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96771-D354-4360-B202-12181A6AE3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677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8860A-8E88-4BA0-B924-022860DCE9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128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4E6530A7-F1A5-4F2A-B12D-7AEA6E97706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0" i="0" u="none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emf"/><Relationship Id="rId4" Type="http://schemas.openxmlformats.org/officeDocument/2006/relationships/image" Target="../media/image6.emf"/><Relationship Id="rId9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7.e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e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e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e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3.emf"/><Relationship Id="rId4" Type="http://schemas.openxmlformats.org/officeDocument/2006/relationships/image" Target="../media/image10.e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3.wmf"/><Relationship Id="rId4" Type="http://schemas.openxmlformats.org/officeDocument/2006/relationships/image" Target="../media/image20.emf"/><Relationship Id="rId9" Type="http://schemas.openxmlformats.org/officeDocument/2006/relationships/oleObject" Target="../embeddings/oleObject23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7.wmf"/><Relationship Id="rId4" Type="http://schemas.openxmlformats.org/officeDocument/2006/relationships/image" Target="../media/image24.emf"/><Relationship Id="rId9" Type="http://schemas.openxmlformats.org/officeDocument/2006/relationships/oleObject" Target="../embeddings/oleObject2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e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76250" y="285750"/>
            <a:ext cx="3619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FF66"/>
                </a:solidFill>
              </a:rPr>
              <a:t>KiÓm tra bµi cò: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47700" y="876300"/>
            <a:ext cx="7372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/>
              <a:t>   Em h·y cho biÕt : </a:t>
            </a:r>
            <a:r>
              <a:rPr lang="en-US" altLang="en-US" sz="2800" b="1" smtClean="0"/>
              <a:t>ph­ư¬ng</a:t>
            </a:r>
            <a:r>
              <a:rPr lang="en-US" altLang="en-US" sz="2800" b="1"/>
              <a:t>, chiÒu vµ ®é lín cña lùc c¨ng bÒ mÆt?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76250" y="1924050"/>
            <a:ext cx="828675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FF66"/>
                </a:solidFill>
              </a:rPr>
              <a:t>Tr¶ lêi:</a:t>
            </a:r>
            <a:r>
              <a:rPr lang="en-US" altLang="en-US" sz="2800" b="1"/>
              <a:t> Lùc c¨ng bÒ mÆt t¸c dông lªn mét ®o¹n </a:t>
            </a:r>
            <a:r>
              <a:rPr lang="en-US" altLang="en-US" sz="2800" b="1" smtClean="0"/>
              <a:t>®ưêng </a:t>
            </a:r>
            <a:r>
              <a:rPr lang="en-US" altLang="en-US" sz="2800" b="1"/>
              <a:t>nhá bÊt kú trªn bÒ mÆt chÊt láng lu«n cã </a:t>
            </a:r>
            <a:r>
              <a:rPr lang="en-US" altLang="en-US" sz="2800" b="1" smtClean="0"/>
              <a:t>phư¬ng </a:t>
            </a:r>
            <a:r>
              <a:rPr lang="en-US" altLang="en-US" sz="2800" b="1"/>
              <a:t>vu«ng gãc víi ®o¹n </a:t>
            </a:r>
            <a:r>
              <a:rPr lang="en-US" altLang="en-US" sz="2800" b="1" smtClean="0"/>
              <a:t>®ư­êng </a:t>
            </a:r>
            <a:r>
              <a:rPr lang="en-US" altLang="en-US" sz="2800" b="1"/>
              <a:t>nµy vµ tiÕp tuyÕn víi bÒ mÆt chÊt láng, cã chiÒu lµm gi¶m diÖn tÝch bÒ mÆt chÊt láng vµ cã ®é lín f tØ lÖ thuËn víi ®é dµi l cña ®o¹n </a:t>
            </a:r>
            <a:r>
              <a:rPr lang="en-US" altLang="en-US" sz="2800" b="1" smtClean="0"/>
              <a:t>®­ưêng </a:t>
            </a:r>
            <a:r>
              <a:rPr lang="en-US" altLang="en-US" sz="2800" b="1"/>
              <a:t>®ã.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  <p:bldP spid="133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65125" y="231775"/>
            <a:ext cx="4527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FF66"/>
                </a:solidFill>
              </a:rPr>
              <a:t>*)TÝnh hÖ sè c¨ng bÒ mÆt:</a:t>
            </a:r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4889500" y="82550"/>
          <a:ext cx="240188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3" imgW="749160" imgH="215640" progId="Equation.3">
                  <p:embed/>
                </p:oleObj>
              </mc:Choice>
              <mc:Fallback>
                <p:oleObj name="Equation" r:id="rId3" imgW="749160" imgH="215640" progId="Equation.3">
                  <p:embed/>
                  <p:pic>
                    <p:nvPicPr>
                      <p:cNvPr id="184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0" y="82550"/>
                        <a:ext cx="2401888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076450" y="1485900"/>
            <a:ext cx="1581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Trong ®ã:</a:t>
            </a:r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3949700" y="1071563"/>
          <a:ext cx="1319213" cy="121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5" imgW="469800" imgH="431640" progId="Equation.3">
                  <p:embed/>
                </p:oleObj>
              </mc:Choice>
              <mc:Fallback>
                <p:oleObj name="Equation" r:id="rId5" imgW="469800" imgH="431640" progId="Equation.3">
                  <p:embed/>
                  <p:pic>
                    <p:nvPicPr>
                      <p:cNvPr id="184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9700" y="1071563"/>
                        <a:ext cx="1319213" cy="121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057400" y="2667000"/>
            <a:ext cx="2247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Sai sè phÐp ®o:</a:t>
            </a:r>
          </a:p>
        </p:txBody>
      </p:sp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4503738" y="2408238"/>
          <a:ext cx="3668712" cy="118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7" imgW="1371600" imgH="444240" progId="Equation.3">
                  <p:embed/>
                </p:oleObj>
              </mc:Choice>
              <mc:Fallback>
                <p:oleObj name="Equation" r:id="rId7" imgW="1371600" imgH="444240" progId="Equation.3">
                  <p:embed/>
                  <p:pic>
                    <p:nvPicPr>
                      <p:cNvPr id="184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3738" y="2408238"/>
                        <a:ext cx="3668712" cy="1189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2" name="Object 10"/>
          <p:cNvGraphicFramePr>
            <a:graphicFrameLocks noChangeAspect="1"/>
          </p:cNvGraphicFramePr>
          <p:nvPr/>
        </p:nvGraphicFramePr>
        <p:xfrm>
          <a:off x="4606925" y="3930650"/>
          <a:ext cx="21272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9" imgW="723600" imgH="215640" progId="Equation.3">
                  <p:embed/>
                </p:oleObj>
              </mc:Choice>
              <mc:Fallback>
                <p:oleObj name="Equation" r:id="rId9" imgW="723600" imgH="215640" progId="Equation.3">
                  <p:embed/>
                  <p:pic>
                    <p:nvPicPr>
                      <p:cNvPr id="1844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6925" y="3930650"/>
                        <a:ext cx="212725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8" grpId="0"/>
      <p:bldP spid="184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431925" y="1158875"/>
          <a:ext cx="2449513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Equation" r:id="rId3" imgW="1002960" imgH="469800" progId="Equation.3">
                  <p:embed/>
                </p:oleObj>
              </mc:Choice>
              <mc:Fallback>
                <p:oleObj name="Equation" r:id="rId3" imgW="1002960" imgH="469800" progId="Equation.3">
                  <p:embed/>
                  <p:pic>
                    <p:nvPicPr>
                      <p:cNvPr id="2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1925" y="1158875"/>
                        <a:ext cx="2449513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841375" y="2960688"/>
          <a:ext cx="5594350" cy="113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Equation" r:id="rId5" imgW="2197080" imgH="444240" progId="Equation.3">
                  <p:embed/>
                </p:oleObj>
              </mc:Choice>
              <mc:Fallback>
                <p:oleObj name="Equation" r:id="rId5" imgW="2197080" imgH="444240" progId="Equation.3">
                  <p:embed/>
                  <p:pic>
                    <p:nvPicPr>
                      <p:cNvPr id="20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2960688"/>
                        <a:ext cx="5594350" cy="1131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66700" y="628650"/>
            <a:ext cx="674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+) Gi¸ trÞ trung b×nh cña hÖ sè c¨ng bÒ mÆt: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304800" y="2343150"/>
            <a:ext cx="487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+) Sai sè tØ ®èi cña phÐp ®o:</a:t>
            </a:r>
          </a:p>
        </p:txBody>
      </p:sp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2625725" y="4217988"/>
          <a:ext cx="291623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7" imgW="1104840" imgH="253800" progId="Equation.3">
                  <p:embed/>
                </p:oleObj>
              </mc:Choice>
              <mc:Fallback>
                <p:oleObj name="Equation" r:id="rId7" imgW="1104840" imgH="253800" progId="Equation.3">
                  <p:embed/>
                  <p:pic>
                    <p:nvPicPr>
                      <p:cNvPr id="206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5725" y="4217988"/>
                        <a:ext cx="2916238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781050" y="4229100"/>
            <a:ext cx="1733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trong ®ã:</a:t>
            </a:r>
          </a:p>
        </p:txBody>
      </p:sp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6172200" y="4183063"/>
          <a:ext cx="25050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9" imgW="977760" imgH="203040" progId="Equation.3">
                  <p:embed/>
                </p:oleObj>
              </mc:Choice>
              <mc:Fallback>
                <p:oleObj name="Equation" r:id="rId9" imgW="977760" imgH="203040" progId="Equation.3">
                  <p:embed/>
                  <p:pic>
                    <p:nvPicPr>
                      <p:cNvPr id="206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183063"/>
                        <a:ext cx="2505075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6234113" y="4719638"/>
          <a:ext cx="2341562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11" imgW="914400" imgH="215640" progId="Equation.3">
                  <p:embed/>
                </p:oleObj>
              </mc:Choice>
              <mc:Fallback>
                <p:oleObj name="Equation" r:id="rId11" imgW="914400" imgH="215640" progId="Equation.3">
                  <p:embed/>
                  <p:pic>
                    <p:nvPicPr>
                      <p:cNvPr id="206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4113" y="4719638"/>
                        <a:ext cx="2341562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/>
        </p:nvGraphicFramePr>
        <p:xfrm>
          <a:off x="914400" y="5421313"/>
          <a:ext cx="7366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13" imgW="279360" imgH="164880" progId="Equation.3">
                  <p:embed/>
                </p:oleObj>
              </mc:Choice>
              <mc:Fallback>
                <p:oleObj name="Equation" r:id="rId13" imgW="279360" imgH="164880" progId="Equation.3">
                  <p:embed/>
                  <p:pic>
                    <p:nvPicPr>
                      <p:cNvPr id="206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421313"/>
                        <a:ext cx="7366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600200" y="5334000"/>
            <a:ext cx="541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: nöa §CNN cña lùc kÕ (</a:t>
            </a:r>
            <a:r>
              <a:rPr lang="en-US" altLang="en-US" sz="2800">
                <a:solidFill>
                  <a:srgbClr val="FFFF66"/>
                </a:solidFill>
              </a:rPr>
              <a:t>0,0005</a:t>
            </a:r>
            <a:r>
              <a:rPr lang="en-US" altLang="en-US" sz="2800"/>
              <a:t>N)</a:t>
            </a:r>
          </a:p>
        </p:txBody>
      </p:sp>
      <p:graphicFrame>
        <p:nvGraphicFramePr>
          <p:cNvPr id="2068" name="Object 20"/>
          <p:cNvGraphicFramePr>
            <a:graphicFrameLocks noChangeAspect="1"/>
          </p:cNvGraphicFramePr>
          <p:nvPr/>
        </p:nvGraphicFramePr>
        <p:xfrm>
          <a:off x="876300" y="6061075"/>
          <a:ext cx="71437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15" imgW="279360" imgH="164880" progId="Equation.3">
                  <p:embed/>
                </p:oleObj>
              </mc:Choice>
              <mc:Fallback>
                <p:oleObj name="Equation" r:id="rId15" imgW="279360" imgH="164880" progId="Equation.3">
                  <p:embed/>
                  <p:pic>
                    <p:nvPicPr>
                      <p:cNvPr id="206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" y="6061075"/>
                        <a:ext cx="714375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9" name="Object 21"/>
          <p:cNvGraphicFramePr>
            <a:graphicFrameLocks noChangeAspect="1"/>
          </p:cNvGraphicFramePr>
          <p:nvPr/>
        </p:nvGraphicFramePr>
        <p:xfrm>
          <a:off x="2049463" y="6064250"/>
          <a:ext cx="6508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17" imgW="253800" imgH="177480" progId="Equation.3">
                  <p:embed/>
                </p:oleObj>
              </mc:Choice>
              <mc:Fallback>
                <p:oleObj name="Equation" r:id="rId17" imgW="253800" imgH="177480" progId="Equation.3">
                  <p:embed/>
                  <p:pic>
                    <p:nvPicPr>
                      <p:cNvPr id="206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9463" y="6064250"/>
                        <a:ext cx="65087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1524000" y="6019800"/>
            <a:ext cx="666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vµ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2686050" y="6000750"/>
            <a:ext cx="561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: mét §CNN cña th­íc kÑp (</a:t>
            </a:r>
            <a:r>
              <a:rPr lang="en-US" altLang="en-US" sz="2800">
                <a:solidFill>
                  <a:srgbClr val="FFFF66"/>
                </a:solidFill>
              </a:rPr>
              <a:t>0,02</a:t>
            </a:r>
            <a:r>
              <a:rPr lang="en-US" altLang="en-US" sz="2800"/>
              <a:t>mm)</a:t>
            </a: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1600200" y="171450"/>
            <a:ext cx="609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FF66"/>
                </a:solidFill>
              </a:rPr>
              <a:t>VÒ nhµ tÝnh sai sè theo s¸ch gi¸o khoa: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2247900" y="1073150"/>
          <a:ext cx="24638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3" imgW="838080" imgH="215640" progId="Equation.3">
                  <p:embed/>
                </p:oleObj>
              </mc:Choice>
              <mc:Fallback>
                <p:oleObj name="Equation" r:id="rId3" imgW="838080" imgH="215640" progId="Equation.3">
                  <p:embed/>
                  <p:pic>
                    <p:nvPicPr>
                      <p:cNvPr id="30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0" y="1073150"/>
                        <a:ext cx="24638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2266950" y="2673350"/>
          <a:ext cx="280828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5" imgW="876240" imgH="215640" progId="Equation.3">
                  <p:embed/>
                </p:oleObj>
              </mc:Choice>
              <mc:Fallback>
                <p:oleObj name="Equation" r:id="rId5" imgW="876240" imgH="215640" progId="Equation.3">
                  <p:embed/>
                  <p:pic>
                    <p:nvPicPr>
                      <p:cNvPr id="308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2673350"/>
                        <a:ext cx="2808288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342900" y="400050"/>
            <a:ext cx="5543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/>
              <a:t>+) Sai sè tuyÖt ®èi cña phÐp ®o: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23850" y="1809750"/>
            <a:ext cx="723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/>
              <a:t>+) KÕt qu¶ cña phÐp ®o hÖ sè c¨ng bÒ mÆt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28600" y="34925"/>
            <a:ext cx="8534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BÁO CÁO THỰC HÀNH</a:t>
            </a:r>
          </a:p>
          <a:p>
            <a:r>
              <a:rPr lang="fr-FR" altLang="en-US">
                <a:solidFill>
                  <a:schemeClr val="bg1"/>
                </a:solidFill>
                <a:latin typeface=".VnTime" pitchFamily="34" charset="0"/>
              </a:rPr>
              <a:t>Hä vµ tªn :...................................   Líp : .................. Ngµy :.......</a:t>
            </a:r>
            <a:endParaRPr lang="en-US" altLang="en-US">
              <a:solidFill>
                <a:schemeClr val="bg1"/>
              </a:solidFill>
              <a:latin typeface=".VnTime" pitchFamily="34" charset="0"/>
            </a:endParaRPr>
          </a:p>
          <a:p>
            <a:r>
              <a:rPr lang="en-US" altLang="en-US">
                <a:solidFill>
                  <a:schemeClr val="bg1"/>
                </a:solidFill>
                <a:latin typeface=".VnTime" pitchFamily="34" charset="0"/>
              </a:rPr>
              <a:t>Tªn bµi thùc hµnh :......................................................................</a:t>
            </a:r>
          </a:p>
        </p:txBody>
      </p:sp>
      <p:graphicFrame>
        <p:nvGraphicFramePr>
          <p:cNvPr id="20483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1371600" y="1752600"/>
          <a:ext cx="6108700" cy="267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Worksheet" r:id="rId3" imgW="4343400" imgH="1943100" progId="Excel.Sheet.8">
                  <p:embed/>
                </p:oleObj>
              </mc:Choice>
              <mc:Fallback>
                <p:oleObj name="Worksheet" r:id="rId3" imgW="4343400" imgH="1943100" progId="Excel.Sheet.8">
                  <p:embed/>
                  <p:pic>
                    <p:nvPicPr>
                      <p:cNvPr id="2048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752600"/>
                        <a:ext cx="6108700" cy="267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250950" y="1257300"/>
            <a:ext cx="6369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vi-VN" altLang="en-US">
                <a:latin typeface="Times New Roman" panose="02020603050405020304" pitchFamily="18" charset="0"/>
              </a:rPr>
              <a:t>Bảng 1</a:t>
            </a:r>
            <a:r>
              <a:rPr lang="en-US" altLang="en-US">
                <a:latin typeface="Times New Roman" panose="02020603050405020304" pitchFamily="18" charset="0"/>
              </a:rPr>
              <a:t>. </a:t>
            </a:r>
            <a:r>
              <a:rPr lang="vi-VN" altLang="en-US">
                <a:latin typeface="Arial" panose="020B0604020202020204" pitchFamily="34" charset="0"/>
              </a:rPr>
              <a:t>Độ chia nhỏ nhất của lực kế : 0,001 N</a:t>
            </a:r>
          </a:p>
        </p:txBody>
      </p:sp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1208088" y="4700588"/>
          <a:ext cx="307975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5" imgW="1968480" imgH="431640" progId="Equation.DSMT4">
                  <p:embed/>
                </p:oleObj>
              </mc:Choice>
              <mc:Fallback>
                <p:oleObj name="Equation" r:id="rId5" imgW="1968480" imgH="431640" progId="Equation.DSMT4">
                  <p:embed/>
                  <p:pic>
                    <p:nvPicPr>
                      <p:cNvPr id="2049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088" y="4700588"/>
                        <a:ext cx="3079750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3" name="Object 13"/>
          <p:cNvGraphicFramePr>
            <a:graphicFrameLocks noChangeAspect="1"/>
          </p:cNvGraphicFramePr>
          <p:nvPr/>
        </p:nvGraphicFramePr>
        <p:xfrm>
          <a:off x="5291138" y="4657725"/>
          <a:ext cx="190341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7" imgW="1028520" imgH="304560" progId="Equation.DSMT4">
                  <p:embed/>
                </p:oleObj>
              </mc:Choice>
              <mc:Fallback>
                <p:oleObj name="Equation" r:id="rId7" imgW="1028520" imgH="304560" progId="Equation.DSMT4">
                  <p:embed/>
                  <p:pic>
                    <p:nvPicPr>
                      <p:cNvPr id="2049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657725"/>
                        <a:ext cx="1903412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3" name="Object 23"/>
          <p:cNvGraphicFramePr>
            <a:graphicFrameLocks noGrp="1" noChangeAspect="1"/>
          </p:cNvGraphicFramePr>
          <p:nvPr>
            <p:ph sz="half" idx="2"/>
          </p:nvPr>
        </p:nvGraphicFramePr>
        <p:xfrm>
          <a:off x="1228725" y="5487988"/>
          <a:ext cx="394335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9" imgW="2577960" imgH="431640" progId="Equation.DSMT4">
                  <p:embed/>
                </p:oleObj>
              </mc:Choice>
              <mc:Fallback>
                <p:oleObj name="Equation" r:id="rId9" imgW="2577960" imgH="431640" progId="Equation.DSMT4">
                  <p:embed/>
                  <p:pic>
                    <p:nvPicPr>
                      <p:cNvPr id="2050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5487988"/>
                        <a:ext cx="394335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104900" y="800100"/>
          <a:ext cx="6362700" cy="261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Worksheet" r:id="rId3" imgW="4724400" imgH="1943100" progId="Excel.Sheet.8">
                  <p:embed/>
                </p:oleObj>
              </mc:Choice>
              <mc:Fallback>
                <p:oleObj name="Worksheet" r:id="rId3" imgW="4724400" imgH="1943100" progId="Excel.Sheet.8">
                  <p:embed/>
                  <p:pic>
                    <p:nvPicPr>
                      <p:cNvPr id="2150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800100"/>
                        <a:ext cx="6362700" cy="261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82600" y="3556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vi-VN" altLang="en-US">
                <a:latin typeface="Times New Roman" panose="02020603050405020304" pitchFamily="18" charset="0"/>
              </a:rPr>
              <a:t>Bảng 2</a:t>
            </a:r>
            <a:r>
              <a:rPr lang="en-US" altLang="en-US">
                <a:latin typeface="Times New Roman" panose="02020603050405020304" pitchFamily="18" charset="0"/>
              </a:rPr>
              <a:t>. </a:t>
            </a:r>
            <a:r>
              <a:rPr lang="vi-VN" altLang="en-US">
                <a:latin typeface="Times New Roman" panose="02020603050405020304" pitchFamily="18" charset="0"/>
              </a:rPr>
              <a:t>Độ</a:t>
            </a:r>
            <a:r>
              <a:rPr lang="en-US" altLang="en-US">
                <a:latin typeface="Times New Roman" panose="02020603050405020304" pitchFamily="18" charset="0"/>
              </a:rPr>
              <a:t> chia nh</a:t>
            </a:r>
            <a:r>
              <a:rPr lang="vi-VN" altLang="en-US">
                <a:latin typeface="Times New Roman" panose="02020603050405020304" pitchFamily="18" charset="0"/>
              </a:rPr>
              <a:t>ỏ</a:t>
            </a:r>
            <a:r>
              <a:rPr lang="en-US" altLang="en-US">
                <a:latin typeface="Times New Roman" panose="02020603050405020304" pitchFamily="18" charset="0"/>
              </a:rPr>
              <a:t> nh</a:t>
            </a:r>
            <a:r>
              <a:rPr lang="vi-VN" altLang="en-US">
                <a:latin typeface="Times New Roman" panose="02020603050405020304" pitchFamily="18" charset="0"/>
              </a:rPr>
              <a:t>ất</a:t>
            </a:r>
            <a:r>
              <a:rPr lang="en-US" altLang="en-US">
                <a:latin typeface="Times New Roman" panose="02020603050405020304" pitchFamily="18" charset="0"/>
              </a:rPr>
              <a:t> c</a:t>
            </a:r>
            <a:r>
              <a:rPr lang="vi-VN" altLang="en-US">
                <a:latin typeface="Times New Roman" panose="02020603050405020304" pitchFamily="18" charset="0"/>
              </a:rPr>
              <a:t>ủa</a:t>
            </a:r>
            <a:r>
              <a:rPr lang="en-US" altLang="en-US">
                <a:latin typeface="Times New Roman" panose="02020603050405020304" pitchFamily="18" charset="0"/>
              </a:rPr>
              <a:t> th</a:t>
            </a:r>
            <a:r>
              <a:rPr lang="en-US" altLang="en-US"/>
              <a:t>ước kẹp</a:t>
            </a:r>
            <a:r>
              <a:rPr lang="en-US" altLang="en-US">
                <a:latin typeface="Times New Roman" panose="02020603050405020304" pitchFamily="18" charset="0"/>
              </a:rPr>
              <a:t> : 0.05 mm</a:t>
            </a:r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06400" y="5075664"/>
            <a:ext cx="85055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Symbol" panose="05050102010706020507" pitchFamily="18" charset="2"/>
              <a:buChar char=""/>
            </a:pPr>
            <a:r>
              <a:rPr lang="en-US" altLang="en-US">
                <a:solidFill>
                  <a:schemeClr val="bg1"/>
                </a:solidFill>
                <a:latin typeface=".VnTime" pitchFamily="34" charset="0"/>
              </a:rPr>
              <a:t>1. TÝnh gi¸ trÞ trung b×nh, sai sè tuyÖt ®èi vµ sai sè tuyÖt ®èi trung b×nh cña c¸c lùc P, F, </a:t>
            </a:r>
            <a:r>
              <a:rPr lang="en-US" altLang="en-US" smtClean="0">
                <a:solidFill>
                  <a:schemeClr val="bg1"/>
                </a:solidFill>
                <a:latin typeface=".VnTime" pitchFamily="34" charset="0"/>
              </a:rPr>
              <a:t>®­ưêng </a:t>
            </a:r>
            <a:r>
              <a:rPr lang="en-US" altLang="en-US">
                <a:solidFill>
                  <a:schemeClr val="bg1"/>
                </a:solidFill>
                <a:latin typeface=".VnTime" pitchFamily="34" charset="0"/>
              </a:rPr>
              <a:t>kÝnh D, d vµ ghi vµo b¶ng1 vµ 2.</a:t>
            </a:r>
          </a:p>
        </p:txBody>
      </p:sp>
      <p:graphicFrame>
        <p:nvGraphicFramePr>
          <p:cNvPr id="21511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3140075" y="3557588"/>
          <a:ext cx="34734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5" imgW="2361960" imgH="431640" progId="Equation.DSMT4">
                  <p:embed/>
                </p:oleObj>
              </mc:Choice>
              <mc:Fallback>
                <p:oleObj name="Equation" r:id="rId5" imgW="2361960" imgH="431640" progId="Equation.DSMT4">
                  <p:embed/>
                  <p:pic>
                    <p:nvPicPr>
                      <p:cNvPr id="2151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0075" y="3557588"/>
                        <a:ext cx="347345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5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3213100" y="4256088"/>
          <a:ext cx="335438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7" imgW="2234880" imgH="431640" progId="Equation.DSMT4">
                  <p:embed/>
                </p:oleObj>
              </mc:Choice>
              <mc:Fallback>
                <p:oleObj name="Equation" r:id="rId7" imgW="2234880" imgH="431640" progId="Equation.DSMT4">
                  <p:embed/>
                  <p:pic>
                    <p:nvPicPr>
                      <p:cNvPr id="2151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100" y="4256088"/>
                        <a:ext cx="3354388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8" name="Object 14"/>
          <p:cNvGraphicFramePr>
            <a:graphicFrameLocks noChangeAspect="1"/>
          </p:cNvGraphicFramePr>
          <p:nvPr/>
        </p:nvGraphicFramePr>
        <p:xfrm>
          <a:off x="1217613" y="4229100"/>
          <a:ext cx="153670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9" imgW="825480" imgH="304560" progId="Equation.DSMT4">
                  <p:embed/>
                </p:oleObj>
              </mc:Choice>
              <mc:Fallback>
                <p:oleObj name="Equation" r:id="rId9" imgW="825480" imgH="304560" progId="Equation.DSMT4">
                  <p:embed/>
                  <p:pic>
                    <p:nvPicPr>
                      <p:cNvPr id="2151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613" y="4229100"/>
                        <a:ext cx="1536700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0" name="Object 16"/>
          <p:cNvGraphicFramePr>
            <a:graphicFrameLocks noChangeAspect="1"/>
          </p:cNvGraphicFramePr>
          <p:nvPr/>
        </p:nvGraphicFramePr>
        <p:xfrm>
          <a:off x="1154113" y="3619500"/>
          <a:ext cx="14859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quation" r:id="rId11" imgW="888840" imgH="304560" progId="Equation.DSMT4">
                  <p:embed/>
                </p:oleObj>
              </mc:Choice>
              <mc:Fallback>
                <p:oleObj name="Equation" r:id="rId11" imgW="888840" imgH="304560" progId="Equation.DSMT4">
                  <p:embed/>
                  <p:pic>
                    <p:nvPicPr>
                      <p:cNvPr id="2152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113" y="3619500"/>
                        <a:ext cx="14859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47700" y="207963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4572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Symbol" panose="05050102010706020507" pitchFamily="18" charset="2"/>
              <a:buNone/>
            </a:pPr>
            <a:r>
              <a:rPr lang="en-US" altLang="en-US">
                <a:solidFill>
                  <a:schemeClr val="bg1"/>
                </a:solidFill>
                <a:latin typeface=".VnTime" pitchFamily="34" charset="0"/>
                <a:cs typeface="Times New Roman" panose="02020603050405020304" pitchFamily="18" charset="0"/>
              </a:rPr>
              <a:t>1. TÝnh gi¸ trÞ trung b</a:t>
            </a:r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en-US" altLang="en-US">
                <a:solidFill>
                  <a:schemeClr val="bg1"/>
                </a:solidFill>
                <a:latin typeface=".VnTime" pitchFamily="34" charset="0"/>
                <a:cs typeface="Times New Roman" panose="02020603050405020304" pitchFamily="18" charset="0"/>
              </a:rPr>
              <a:t>nh cña hÖ sè c</a:t>
            </a:r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>
                <a:solidFill>
                  <a:schemeClr val="bg1"/>
                </a:solidFill>
                <a:latin typeface=".VnTime" pitchFamily="34" charset="0"/>
                <a:cs typeface="Times New Roman" panose="02020603050405020304" pitchFamily="18" charset="0"/>
              </a:rPr>
              <a:t>ng bÒ mÆt cña </a:t>
            </a:r>
            <a:r>
              <a:rPr lang="en-US" altLang="en-US" smtClean="0">
                <a:solidFill>
                  <a:schemeClr val="bg1"/>
                </a:solidFill>
                <a:latin typeface=".VnTime" pitchFamily="34" charset="0"/>
                <a:cs typeface="Times New Roman" panose="02020603050405020304" pitchFamily="18" charset="0"/>
              </a:rPr>
              <a:t>nư­íc </a:t>
            </a:r>
            <a:endParaRPr lang="en-US" altLang="en-US">
              <a:solidFill>
                <a:schemeClr val="bg1"/>
              </a:solidFill>
              <a:latin typeface=".VnTime" pitchFamily="34" charset="0"/>
            </a:endParaRP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3375025" y="642938"/>
          <a:ext cx="2114550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3" imgW="1180800" imgH="533160" progId="Equation.DSMT4">
                  <p:embed/>
                </p:oleObj>
              </mc:Choice>
              <mc:Fallback>
                <p:oleObj name="Equation" r:id="rId3" imgW="1180800" imgH="533160" progId="Equation.DSMT4">
                  <p:embed/>
                  <p:pic>
                    <p:nvPicPr>
                      <p:cNvPr id="225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5025" y="642938"/>
                        <a:ext cx="2114550" cy="950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2132013" y="2108200"/>
          <a:ext cx="434022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5" imgW="2273040" imgH="457200" progId="Equation.DSMT4">
                  <p:embed/>
                </p:oleObj>
              </mc:Choice>
              <mc:Fallback>
                <p:oleObj name="Equation" r:id="rId5" imgW="2273040" imgH="457200" progId="Equation.DSMT4">
                  <p:embed/>
                  <p:pic>
                    <p:nvPicPr>
                      <p:cNvPr id="225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2013" y="2108200"/>
                        <a:ext cx="4340225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2979738" y="3127375"/>
          <a:ext cx="19605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7" imgW="1079280" imgH="253800" progId="Equation.DSMT4">
                  <p:embed/>
                </p:oleObj>
              </mc:Choice>
              <mc:Fallback>
                <p:oleObj name="Equation" r:id="rId7" imgW="1079280" imgH="253800" progId="Equation.DSMT4">
                  <p:embed/>
                  <p:pic>
                    <p:nvPicPr>
                      <p:cNvPr id="225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9738" y="3127375"/>
                        <a:ext cx="196056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1927225" y="5003800"/>
          <a:ext cx="1741488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9" imgW="977760" imgH="203040" progId="Equation.DSMT4">
                  <p:embed/>
                </p:oleObj>
              </mc:Choice>
              <mc:Fallback>
                <p:oleObj name="Equation" r:id="rId9" imgW="977760" imgH="203040" progId="Equation.DSMT4">
                  <p:embed/>
                  <p:pic>
                    <p:nvPicPr>
                      <p:cNvPr id="2253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7225" y="5003800"/>
                        <a:ext cx="1741488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4051300" y="4927600"/>
          <a:ext cx="1878013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11" imgW="888840" imgH="203040" progId="Equation.DSMT4">
                  <p:embed/>
                </p:oleObj>
              </mc:Choice>
              <mc:Fallback>
                <p:oleObj name="Equation" r:id="rId11" imgW="888840" imgH="203040" progId="Equation.DSMT4">
                  <p:embed/>
                  <p:pic>
                    <p:nvPicPr>
                      <p:cNvPr id="225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1300" y="4927600"/>
                        <a:ext cx="1878013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660400" y="1638300"/>
            <a:ext cx="474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4572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Symbol" panose="05050102010706020507" pitchFamily="18" charset="2"/>
              <a:buChar char=""/>
            </a:pPr>
            <a:r>
              <a:rPr lang="en-US" altLang="en-US">
                <a:solidFill>
                  <a:schemeClr val="bg1"/>
                </a:solidFill>
                <a:latin typeface=".VnTime" pitchFamily="34" charset="0"/>
                <a:cs typeface="Times New Roman" panose="02020603050405020304" pitchFamily="18" charset="0"/>
              </a:rPr>
              <a:t>2. TÝnh sai sè tû ®èi cña phÐp ®o :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1422400" y="311150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altLang="en-US" sz="2000">
                <a:cs typeface="Times New Roman" panose="02020603050405020304" pitchFamily="18" charset="0"/>
              </a:rPr>
              <a:t>     trong ®ã     </a:t>
            </a: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622300" y="3924300"/>
            <a:ext cx="7162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altLang="en-US">
                <a:cs typeface="Times New Roman" panose="02020603050405020304" pitchFamily="18" charset="0"/>
              </a:rPr>
              <a:t> (</a:t>
            </a:r>
            <a:r>
              <a:rPr lang="en-US" altLang="en-US">
                <a:cs typeface="Times New Roman" panose="02020603050405020304" pitchFamily="18" charset="0"/>
                <a:sym typeface="Symbol" panose="05050102010706020507" pitchFamily="18" charset="2"/>
              </a:rPr>
              <a:t>F’ </a:t>
            </a:r>
            <a:r>
              <a:rPr lang="en-US" altLang="en-US">
                <a:cs typeface="Times New Roman" panose="02020603050405020304" pitchFamily="18" charset="0"/>
              </a:rPr>
              <a:t>lµ sai sè dông cô cña lùc kÕ, lÊy b»ng mét nöa ®é chia nhá nhÊt cña lùc kÕ )                         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381000" y="5731302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(D’, </a:t>
            </a:r>
            <a:r>
              <a:rPr lang="en-US" altLang="en-US">
                <a:cs typeface="Times New Roman" panose="02020603050405020304" pitchFamily="18" charset="0"/>
              </a:rPr>
              <a:t>d</a:t>
            </a:r>
            <a:r>
              <a:rPr lang="en-US" altLang="en-US">
                <a:sym typeface="Symbol" panose="05050102010706020507" pitchFamily="18" charset="2"/>
              </a:rPr>
              <a:t>’</a:t>
            </a:r>
            <a:r>
              <a:rPr lang="en-US" altLang="en-US">
                <a:cs typeface="Times New Roman" panose="02020603050405020304" pitchFamily="18" charset="0"/>
              </a:rPr>
              <a:t> lµ sai sè dông cô cña </a:t>
            </a:r>
            <a:r>
              <a:rPr lang="en-US" altLang="en-US" smtClean="0">
                <a:cs typeface="Times New Roman" panose="02020603050405020304" pitchFamily="18" charset="0"/>
              </a:rPr>
              <a:t>thư­íc </a:t>
            </a:r>
            <a:r>
              <a:rPr lang="en-US" altLang="en-US">
                <a:cs typeface="Times New Roman" panose="02020603050405020304" pitchFamily="18" charset="0"/>
              </a:rPr>
              <a:t>kÑp, lÊy b»ng mét ®é chia nhá nhÊt cña </a:t>
            </a:r>
            <a:r>
              <a:rPr lang="en-US" altLang="en-US" smtClean="0">
                <a:cs typeface="Times New Roman" panose="02020603050405020304" pitchFamily="18" charset="0"/>
              </a:rPr>
              <a:t>thư­íc </a:t>
            </a:r>
            <a:r>
              <a:rPr lang="en-US" altLang="en-US">
                <a:cs typeface="Times New Roman" panose="02020603050405020304" pitchFamily="18" charset="0"/>
              </a:rPr>
              <a:t>kÑp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876300" y="609600"/>
            <a:ext cx="4359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Symbol" panose="05050102010706020507" pitchFamily="18" charset="2"/>
              <a:buChar char=""/>
            </a:pPr>
            <a:r>
              <a:rPr lang="en-US" altLang="en-US">
                <a:solidFill>
                  <a:schemeClr val="bg1"/>
                </a:solidFill>
                <a:latin typeface=".VnTime" pitchFamily="34" charset="0"/>
              </a:rPr>
              <a:t>TÝnh sai sè tuyÖt ®èi cña phÐp ®o :</a:t>
            </a: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048000" y="1373188"/>
          <a:ext cx="248920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3" imgW="1307880" imgH="215640" progId="Equation.DSMT4">
                  <p:embed/>
                </p:oleObj>
              </mc:Choice>
              <mc:Fallback>
                <p:oleObj name="Equation" r:id="rId3" imgW="1307880" imgH="215640" progId="Equation.DSMT4">
                  <p:embed/>
                  <p:pic>
                    <p:nvPicPr>
                      <p:cNvPr id="2355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373188"/>
                        <a:ext cx="2489200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003300" y="2159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Kết quả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159000" y="29845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 = 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±  = ….. ± ….. (N/m)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26" name="Group 110"/>
          <p:cNvGrpSpPr>
            <a:grpSpLocks/>
          </p:cNvGrpSpPr>
          <p:nvPr/>
        </p:nvGrpSpPr>
        <p:grpSpPr bwMode="auto">
          <a:xfrm>
            <a:off x="703263" y="1162050"/>
            <a:ext cx="3544887" cy="4381500"/>
            <a:chOff x="443" y="732"/>
            <a:chExt cx="2233" cy="2760"/>
          </a:xfrm>
        </p:grpSpPr>
        <p:sp>
          <p:nvSpPr>
            <p:cNvPr id="9219" name="Rectangle 3"/>
            <p:cNvSpPr>
              <a:spLocks noChangeArrowheads="1"/>
            </p:cNvSpPr>
            <p:nvPr/>
          </p:nvSpPr>
          <p:spPr bwMode="auto">
            <a:xfrm>
              <a:off x="829" y="2055"/>
              <a:ext cx="295" cy="60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0" name="Rectangle 4"/>
            <p:cNvSpPr>
              <a:spLocks noChangeArrowheads="1"/>
            </p:cNvSpPr>
            <p:nvPr/>
          </p:nvSpPr>
          <p:spPr bwMode="auto">
            <a:xfrm>
              <a:off x="1931" y="2056"/>
              <a:ext cx="295" cy="60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1" name="Freeform 5"/>
            <p:cNvSpPr>
              <a:spLocks/>
            </p:cNvSpPr>
            <p:nvPr/>
          </p:nvSpPr>
          <p:spPr bwMode="auto">
            <a:xfrm>
              <a:off x="1123" y="2658"/>
              <a:ext cx="434" cy="223"/>
            </a:xfrm>
            <a:custGeom>
              <a:avLst/>
              <a:gdLst>
                <a:gd name="T0" fmla="*/ 0 w 268"/>
                <a:gd name="T1" fmla="*/ 0 h 227"/>
                <a:gd name="T2" fmla="*/ 80 w 268"/>
                <a:gd name="T3" fmla="*/ 160 h 227"/>
                <a:gd name="T4" fmla="*/ 268 w 268"/>
                <a:gd name="T5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8" h="227">
                  <a:moveTo>
                    <a:pt x="0" y="0"/>
                  </a:moveTo>
                  <a:cubicBezTo>
                    <a:pt x="17" y="61"/>
                    <a:pt x="35" y="122"/>
                    <a:pt x="80" y="160"/>
                  </a:cubicBezTo>
                  <a:cubicBezTo>
                    <a:pt x="125" y="198"/>
                    <a:pt x="237" y="218"/>
                    <a:pt x="268" y="227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2" name="Freeform 6"/>
            <p:cNvSpPr>
              <a:spLocks/>
            </p:cNvSpPr>
            <p:nvPr/>
          </p:nvSpPr>
          <p:spPr bwMode="auto">
            <a:xfrm flipH="1">
              <a:off x="443" y="2662"/>
              <a:ext cx="384" cy="171"/>
            </a:xfrm>
            <a:custGeom>
              <a:avLst/>
              <a:gdLst>
                <a:gd name="T0" fmla="*/ 0 w 268"/>
                <a:gd name="T1" fmla="*/ 0 h 227"/>
                <a:gd name="T2" fmla="*/ 80 w 268"/>
                <a:gd name="T3" fmla="*/ 160 h 227"/>
                <a:gd name="T4" fmla="*/ 268 w 268"/>
                <a:gd name="T5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8" h="227">
                  <a:moveTo>
                    <a:pt x="0" y="0"/>
                  </a:moveTo>
                  <a:cubicBezTo>
                    <a:pt x="17" y="61"/>
                    <a:pt x="35" y="122"/>
                    <a:pt x="80" y="160"/>
                  </a:cubicBezTo>
                  <a:cubicBezTo>
                    <a:pt x="125" y="198"/>
                    <a:pt x="237" y="218"/>
                    <a:pt x="268" y="227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1124" y="2652"/>
              <a:ext cx="112" cy="356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 flipH="1">
              <a:off x="708" y="2660"/>
              <a:ext cx="120" cy="336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>
              <a:off x="1120" y="2660"/>
              <a:ext cx="0" cy="44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Line 10"/>
            <p:cNvSpPr>
              <a:spLocks noChangeShapeType="1"/>
            </p:cNvSpPr>
            <p:nvPr/>
          </p:nvSpPr>
          <p:spPr bwMode="auto">
            <a:xfrm>
              <a:off x="828" y="2664"/>
              <a:ext cx="0" cy="44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Freeform 11"/>
            <p:cNvSpPr>
              <a:spLocks/>
            </p:cNvSpPr>
            <p:nvPr/>
          </p:nvSpPr>
          <p:spPr bwMode="auto">
            <a:xfrm>
              <a:off x="2227" y="2658"/>
              <a:ext cx="446" cy="181"/>
            </a:xfrm>
            <a:custGeom>
              <a:avLst/>
              <a:gdLst>
                <a:gd name="T0" fmla="*/ 0 w 268"/>
                <a:gd name="T1" fmla="*/ 0 h 227"/>
                <a:gd name="T2" fmla="*/ 80 w 268"/>
                <a:gd name="T3" fmla="*/ 160 h 227"/>
                <a:gd name="T4" fmla="*/ 268 w 268"/>
                <a:gd name="T5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8" h="227">
                  <a:moveTo>
                    <a:pt x="0" y="0"/>
                  </a:moveTo>
                  <a:cubicBezTo>
                    <a:pt x="17" y="61"/>
                    <a:pt x="35" y="122"/>
                    <a:pt x="80" y="160"/>
                  </a:cubicBezTo>
                  <a:cubicBezTo>
                    <a:pt x="125" y="198"/>
                    <a:pt x="237" y="218"/>
                    <a:pt x="268" y="227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Freeform 12"/>
            <p:cNvSpPr>
              <a:spLocks/>
            </p:cNvSpPr>
            <p:nvPr/>
          </p:nvSpPr>
          <p:spPr bwMode="auto">
            <a:xfrm flipH="1">
              <a:off x="1553" y="2662"/>
              <a:ext cx="378" cy="219"/>
            </a:xfrm>
            <a:custGeom>
              <a:avLst/>
              <a:gdLst>
                <a:gd name="T0" fmla="*/ 0 w 268"/>
                <a:gd name="T1" fmla="*/ 0 h 227"/>
                <a:gd name="T2" fmla="*/ 80 w 268"/>
                <a:gd name="T3" fmla="*/ 160 h 227"/>
                <a:gd name="T4" fmla="*/ 268 w 268"/>
                <a:gd name="T5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8" h="227">
                  <a:moveTo>
                    <a:pt x="0" y="0"/>
                  </a:moveTo>
                  <a:cubicBezTo>
                    <a:pt x="17" y="61"/>
                    <a:pt x="35" y="122"/>
                    <a:pt x="80" y="160"/>
                  </a:cubicBezTo>
                  <a:cubicBezTo>
                    <a:pt x="125" y="198"/>
                    <a:pt x="237" y="218"/>
                    <a:pt x="268" y="227"/>
                  </a:cubicBezTo>
                </a:path>
              </a:pathLst>
            </a:custGeom>
            <a:noFill/>
            <a:ln w="12700" cmpd="sng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>
              <a:off x="2228" y="2652"/>
              <a:ext cx="112" cy="356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Line 14"/>
            <p:cNvSpPr>
              <a:spLocks noChangeShapeType="1"/>
            </p:cNvSpPr>
            <p:nvPr/>
          </p:nvSpPr>
          <p:spPr bwMode="auto">
            <a:xfrm flipH="1">
              <a:off x="1812" y="2660"/>
              <a:ext cx="120" cy="341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Line 15"/>
            <p:cNvSpPr>
              <a:spLocks noChangeShapeType="1"/>
            </p:cNvSpPr>
            <p:nvPr/>
          </p:nvSpPr>
          <p:spPr bwMode="auto">
            <a:xfrm>
              <a:off x="2224" y="2660"/>
              <a:ext cx="0" cy="44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Line 16"/>
            <p:cNvSpPr>
              <a:spLocks noChangeShapeType="1"/>
            </p:cNvSpPr>
            <p:nvPr/>
          </p:nvSpPr>
          <p:spPr bwMode="auto">
            <a:xfrm>
              <a:off x="1932" y="2664"/>
              <a:ext cx="0" cy="44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Line 17"/>
            <p:cNvSpPr>
              <a:spLocks noChangeShapeType="1"/>
            </p:cNvSpPr>
            <p:nvPr/>
          </p:nvSpPr>
          <p:spPr bwMode="auto">
            <a:xfrm>
              <a:off x="834" y="2052"/>
              <a:ext cx="139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18"/>
            <p:cNvSpPr>
              <a:spLocks noChangeShapeType="1"/>
            </p:cNvSpPr>
            <p:nvPr/>
          </p:nvSpPr>
          <p:spPr bwMode="auto">
            <a:xfrm>
              <a:off x="828" y="2652"/>
              <a:ext cx="139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Line 19"/>
            <p:cNvSpPr>
              <a:spLocks noChangeShapeType="1"/>
            </p:cNvSpPr>
            <p:nvPr/>
          </p:nvSpPr>
          <p:spPr bwMode="auto">
            <a:xfrm flipV="1">
              <a:off x="832" y="1592"/>
              <a:ext cx="692" cy="4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Line 20"/>
            <p:cNvSpPr>
              <a:spLocks noChangeShapeType="1"/>
            </p:cNvSpPr>
            <p:nvPr/>
          </p:nvSpPr>
          <p:spPr bwMode="auto">
            <a:xfrm rot="14978962" flipV="1">
              <a:off x="1532" y="1574"/>
              <a:ext cx="670" cy="498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Line 21"/>
            <p:cNvSpPr>
              <a:spLocks noChangeShapeType="1"/>
            </p:cNvSpPr>
            <p:nvPr/>
          </p:nvSpPr>
          <p:spPr bwMode="auto">
            <a:xfrm>
              <a:off x="1516" y="808"/>
              <a:ext cx="0" cy="788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22"/>
            <p:cNvSpPr>
              <a:spLocks noChangeShapeType="1"/>
            </p:cNvSpPr>
            <p:nvPr/>
          </p:nvSpPr>
          <p:spPr bwMode="auto">
            <a:xfrm>
              <a:off x="444" y="2472"/>
              <a:ext cx="0" cy="102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Line 23"/>
            <p:cNvSpPr>
              <a:spLocks noChangeShapeType="1"/>
            </p:cNvSpPr>
            <p:nvPr/>
          </p:nvSpPr>
          <p:spPr bwMode="auto">
            <a:xfrm>
              <a:off x="2676" y="2472"/>
              <a:ext cx="0" cy="102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24"/>
            <p:cNvSpPr>
              <a:spLocks noChangeShapeType="1"/>
            </p:cNvSpPr>
            <p:nvPr/>
          </p:nvSpPr>
          <p:spPr bwMode="auto">
            <a:xfrm>
              <a:off x="444" y="3492"/>
              <a:ext cx="2232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Line 25"/>
            <p:cNvSpPr>
              <a:spLocks noChangeShapeType="1"/>
            </p:cNvSpPr>
            <p:nvPr/>
          </p:nvSpPr>
          <p:spPr bwMode="auto">
            <a:xfrm>
              <a:off x="588" y="3126"/>
              <a:ext cx="96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26"/>
            <p:cNvSpPr>
              <a:spLocks noChangeShapeType="1"/>
            </p:cNvSpPr>
            <p:nvPr/>
          </p:nvSpPr>
          <p:spPr bwMode="auto">
            <a:xfrm>
              <a:off x="1206" y="3156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27"/>
            <p:cNvSpPr>
              <a:spLocks noChangeShapeType="1"/>
            </p:cNvSpPr>
            <p:nvPr/>
          </p:nvSpPr>
          <p:spPr bwMode="auto">
            <a:xfrm>
              <a:off x="882" y="2946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Line 28"/>
            <p:cNvSpPr>
              <a:spLocks noChangeShapeType="1"/>
            </p:cNvSpPr>
            <p:nvPr/>
          </p:nvSpPr>
          <p:spPr bwMode="auto">
            <a:xfrm>
              <a:off x="900" y="3156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Line 29"/>
            <p:cNvSpPr>
              <a:spLocks noChangeShapeType="1"/>
            </p:cNvSpPr>
            <p:nvPr/>
          </p:nvSpPr>
          <p:spPr bwMode="auto">
            <a:xfrm>
              <a:off x="1248" y="3336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Line 30"/>
            <p:cNvSpPr>
              <a:spLocks noChangeShapeType="1"/>
            </p:cNvSpPr>
            <p:nvPr/>
          </p:nvSpPr>
          <p:spPr bwMode="auto">
            <a:xfrm>
              <a:off x="894" y="3330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Line 31"/>
            <p:cNvSpPr>
              <a:spLocks noChangeShapeType="1"/>
            </p:cNvSpPr>
            <p:nvPr/>
          </p:nvSpPr>
          <p:spPr bwMode="auto">
            <a:xfrm>
              <a:off x="600" y="3294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Line 32"/>
            <p:cNvSpPr>
              <a:spLocks noChangeShapeType="1"/>
            </p:cNvSpPr>
            <p:nvPr/>
          </p:nvSpPr>
          <p:spPr bwMode="auto">
            <a:xfrm>
              <a:off x="1506" y="3078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Line 33"/>
            <p:cNvSpPr>
              <a:spLocks noChangeShapeType="1"/>
            </p:cNvSpPr>
            <p:nvPr/>
          </p:nvSpPr>
          <p:spPr bwMode="auto">
            <a:xfrm>
              <a:off x="1212" y="3042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Line 34"/>
            <p:cNvSpPr>
              <a:spLocks noChangeShapeType="1"/>
            </p:cNvSpPr>
            <p:nvPr/>
          </p:nvSpPr>
          <p:spPr bwMode="auto">
            <a:xfrm>
              <a:off x="498" y="2952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Line 35"/>
            <p:cNvSpPr>
              <a:spLocks noChangeShapeType="1"/>
            </p:cNvSpPr>
            <p:nvPr/>
          </p:nvSpPr>
          <p:spPr bwMode="auto">
            <a:xfrm>
              <a:off x="1734" y="3132"/>
              <a:ext cx="96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Line 36"/>
            <p:cNvSpPr>
              <a:spLocks noChangeShapeType="1"/>
            </p:cNvSpPr>
            <p:nvPr/>
          </p:nvSpPr>
          <p:spPr bwMode="auto">
            <a:xfrm>
              <a:off x="2352" y="3162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Line 37"/>
            <p:cNvSpPr>
              <a:spLocks noChangeShapeType="1"/>
            </p:cNvSpPr>
            <p:nvPr/>
          </p:nvSpPr>
          <p:spPr bwMode="auto">
            <a:xfrm>
              <a:off x="2028" y="2952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Line 38"/>
            <p:cNvSpPr>
              <a:spLocks noChangeShapeType="1"/>
            </p:cNvSpPr>
            <p:nvPr/>
          </p:nvSpPr>
          <p:spPr bwMode="auto">
            <a:xfrm>
              <a:off x="2046" y="3162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Line 39"/>
            <p:cNvSpPr>
              <a:spLocks noChangeShapeType="1"/>
            </p:cNvSpPr>
            <p:nvPr/>
          </p:nvSpPr>
          <p:spPr bwMode="auto">
            <a:xfrm>
              <a:off x="2394" y="3342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Line 40"/>
            <p:cNvSpPr>
              <a:spLocks noChangeShapeType="1"/>
            </p:cNvSpPr>
            <p:nvPr/>
          </p:nvSpPr>
          <p:spPr bwMode="auto">
            <a:xfrm>
              <a:off x="2040" y="3336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Line 41"/>
            <p:cNvSpPr>
              <a:spLocks noChangeShapeType="1"/>
            </p:cNvSpPr>
            <p:nvPr/>
          </p:nvSpPr>
          <p:spPr bwMode="auto">
            <a:xfrm>
              <a:off x="1746" y="3300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Line 42"/>
            <p:cNvSpPr>
              <a:spLocks noChangeShapeType="1"/>
            </p:cNvSpPr>
            <p:nvPr/>
          </p:nvSpPr>
          <p:spPr bwMode="auto">
            <a:xfrm>
              <a:off x="1500" y="3252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Line 43"/>
            <p:cNvSpPr>
              <a:spLocks noChangeShapeType="1"/>
            </p:cNvSpPr>
            <p:nvPr/>
          </p:nvSpPr>
          <p:spPr bwMode="auto">
            <a:xfrm>
              <a:off x="2358" y="3048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Line 44"/>
            <p:cNvSpPr>
              <a:spLocks noChangeShapeType="1"/>
            </p:cNvSpPr>
            <p:nvPr/>
          </p:nvSpPr>
          <p:spPr bwMode="auto">
            <a:xfrm>
              <a:off x="1644" y="2958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Line 45"/>
            <p:cNvSpPr>
              <a:spLocks noChangeShapeType="1"/>
            </p:cNvSpPr>
            <p:nvPr/>
          </p:nvSpPr>
          <p:spPr bwMode="auto">
            <a:xfrm>
              <a:off x="2466" y="2922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2" name="Line 46"/>
            <p:cNvSpPr>
              <a:spLocks noChangeShapeType="1"/>
            </p:cNvSpPr>
            <p:nvPr/>
          </p:nvSpPr>
          <p:spPr bwMode="auto">
            <a:xfrm>
              <a:off x="2004" y="2778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3" name="Line 47"/>
            <p:cNvSpPr>
              <a:spLocks noChangeShapeType="1"/>
            </p:cNvSpPr>
            <p:nvPr/>
          </p:nvSpPr>
          <p:spPr bwMode="auto">
            <a:xfrm>
              <a:off x="888" y="2808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4" name="Line 48"/>
            <p:cNvSpPr>
              <a:spLocks noChangeShapeType="1"/>
            </p:cNvSpPr>
            <p:nvPr/>
          </p:nvSpPr>
          <p:spPr bwMode="auto">
            <a:xfrm>
              <a:off x="1296" y="2922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6" name="Text Box 50"/>
            <p:cNvSpPr txBox="1">
              <a:spLocks noChangeArrowheads="1"/>
            </p:cNvSpPr>
            <p:nvPr/>
          </p:nvSpPr>
          <p:spPr bwMode="auto">
            <a:xfrm>
              <a:off x="1572" y="732"/>
              <a:ext cx="3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Arial" panose="020B0604020202020204" pitchFamily="34" charset="0"/>
                </a:rPr>
                <a:t>F</a:t>
              </a:r>
            </a:p>
          </p:txBody>
        </p:sp>
        <p:sp>
          <p:nvSpPr>
            <p:cNvPr id="9267" name="Line 51"/>
            <p:cNvSpPr>
              <a:spLocks noChangeShapeType="1"/>
            </p:cNvSpPr>
            <p:nvPr/>
          </p:nvSpPr>
          <p:spPr bwMode="auto">
            <a:xfrm>
              <a:off x="1608" y="756"/>
              <a:ext cx="18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327" name="Group 111"/>
          <p:cNvGrpSpPr>
            <a:grpSpLocks/>
          </p:cNvGrpSpPr>
          <p:nvPr/>
        </p:nvGrpSpPr>
        <p:grpSpPr bwMode="auto">
          <a:xfrm>
            <a:off x="5124450" y="133350"/>
            <a:ext cx="3543300" cy="5410200"/>
            <a:chOff x="3228" y="84"/>
            <a:chExt cx="2232" cy="3408"/>
          </a:xfrm>
        </p:grpSpPr>
        <p:sp>
          <p:nvSpPr>
            <p:cNvPr id="9269" name="Rectangle 53"/>
            <p:cNvSpPr>
              <a:spLocks noChangeArrowheads="1"/>
            </p:cNvSpPr>
            <p:nvPr/>
          </p:nvSpPr>
          <p:spPr bwMode="auto">
            <a:xfrm>
              <a:off x="3625" y="1671"/>
              <a:ext cx="295" cy="60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0" name="Rectangle 54"/>
            <p:cNvSpPr>
              <a:spLocks noChangeArrowheads="1"/>
            </p:cNvSpPr>
            <p:nvPr/>
          </p:nvSpPr>
          <p:spPr bwMode="auto">
            <a:xfrm>
              <a:off x="4727" y="1672"/>
              <a:ext cx="295" cy="60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1" name="Line 55"/>
            <p:cNvSpPr>
              <a:spLocks noChangeShapeType="1"/>
            </p:cNvSpPr>
            <p:nvPr/>
          </p:nvSpPr>
          <p:spPr bwMode="auto">
            <a:xfrm>
              <a:off x="3920" y="2268"/>
              <a:ext cx="4" cy="452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2" name="Line 56"/>
            <p:cNvSpPr>
              <a:spLocks noChangeShapeType="1"/>
            </p:cNvSpPr>
            <p:nvPr/>
          </p:nvSpPr>
          <p:spPr bwMode="auto">
            <a:xfrm>
              <a:off x="3630" y="1668"/>
              <a:ext cx="139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3" name="Line 57"/>
            <p:cNvSpPr>
              <a:spLocks noChangeShapeType="1"/>
            </p:cNvSpPr>
            <p:nvPr/>
          </p:nvSpPr>
          <p:spPr bwMode="auto">
            <a:xfrm>
              <a:off x="3624" y="2268"/>
              <a:ext cx="139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4" name="Line 58"/>
            <p:cNvSpPr>
              <a:spLocks noChangeShapeType="1"/>
            </p:cNvSpPr>
            <p:nvPr/>
          </p:nvSpPr>
          <p:spPr bwMode="auto">
            <a:xfrm flipV="1">
              <a:off x="3628" y="1208"/>
              <a:ext cx="692" cy="4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5" name="Line 59"/>
            <p:cNvSpPr>
              <a:spLocks noChangeShapeType="1"/>
            </p:cNvSpPr>
            <p:nvPr/>
          </p:nvSpPr>
          <p:spPr bwMode="auto">
            <a:xfrm rot="14978962" flipV="1">
              <a:off x="4328" y="1190"/>
              <a:ext cx="670" cy="498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6" name="Line 60"/>
            <p:cNvSpPr>
              <a:spLocks noChangeShapeType="1"/>
            </p:cNvSpPr>
            <p:nvPr/>
          </p:nvSpPr>
          <p:spPr bwMode="auto">
            <a:xfrm>
              <a:off x="4312" y="148"/>
              <a:ext cx="0" cy="10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7" name="Line 61"/>
            <p:cNvSpPr>
              <a:spLocks noChangeShapeType="1"/>
            </p:cNvSpPr>
            <p:nvPr/>
          </p:nvSpPr>
          <p:spPr bwMode="auto">
            <a:xfrm>
              <a:off x="3228" y="2472"/>
              <a:ext cx="0" cy="102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8" name="Line 62"/>
            <p:cNvSpPr>
              <a:spLocks noChangeShapeType="1"/>
            </p:cNvSpPr>
            <p:nvPr/>
          </p:nvSpPr>
          <p:spPr bwMode="auto">
            <a:xfrm>
              <a:off x="5460" y="2472"/>
              <a:ext cx="0" cy="102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9" name="Line 63"/>
            <p:cNvSpPr>
              <a:spLocks noChangeShapeType="1"/>
            </p:cNvSpPr>
            <p:nvPr/>
          </p:nvSpPr>
          <p:spPr bwMode="auto">
            <a:xfrm>
              <a:off x="3232" y="3492"/>
              <a:ext cx="222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0" name="Line 64"/>
            <p:cNvSpPr>
              <a:spLocks noChangeShapeType="1"/>
            </p:cNvSpPr>
            <p:nvPr/>
          </p:nvSpPr>
          <p:spPr bwMode="auto">
            <a:xfrm>
              <a:off x="3628" y="2268"/>
              <a:ext cx="4" cy="452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1" name="Line 65"/>
            <p:cNvSpPr>
              <a:spLocks noChangeShapeType="1"/>
            </p:cNvSpPr>
            <p:nvPr/>
          </p:nvSpPr>
          <p:spPr bwMode="auto">
            <a:xfrm>
              <a:off x="5020" y="2274"/>
              <a:ext cx="4" cy="452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2" name="Line 66"/>
            <p:cNvSpPr>
              <a:spLocks noChangeShapeType="1"/>
            </p:cNvSpPr>
            <p:nvPr/>
          </p:nvSpPr>
          <p:spPr bwMode="auto">
            <a:xfrm>
              <a:off x="4730" y="2274"/>
              <a:ext cx="4" cy="452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3" name="Freeform 67"/>
            <p:cNvSpPr>
              <a:spLocks/>
            </p:cNvSpPr>
            <p:nvPr/>
          </p:nvSpPr>
          <p:spPr bwMode="auto">
            <a:xfrm>
              <a:off x="3230" y="2268"/>
              <a:ext cx="396" cy="534"/>
            </a:xfrm>
            <a:custGeom>
              <a:avLst/>
              <a:gdLst>
                <a:gd name="T0" fmla="*/ 0 w 396"/>
                <a:gd name="T1" fmla="*/ 534 h 534"/>
                <a:gd name="T2" fmla="*/ 264 w 396"/>
                <a:gd name="T3" fmla="*/ 462 h 534"/>
                <a:gd name="T4" fmla="*/ 372 w 396"/>
                <a:gd name="T5" fmla="*/ 240 h 534"/>
                <a:gd name="T6" fmla="*/ 396 w 396"/>
                <a:gd name="T7" fmla="*/ 0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6" h="534">
                  <a:moveTo>
                    <a:pt x="0" y="534"/>
                  </a:moveTo>
                  <a:cubicBezTo>
                    <a:pt x="101" y="522"/>
                    <a:pt x="202" y="511"/>
                    <a:pt x="264" y="462"/>
                  </a:cubicBezTo>
                  <a:cubicBezTo>
                    <a:pt x="326" y="413"/>
                    <a:pt x="350" y="317"/>
                    <a:pt x="372" y="240"/>
                  </a:cubicBezTo>
                  <a:cubicBezTo>
                    <a:pt x="394" y="163"/>
                    <a:pt x="395" y="81"/>
                    <a:pt x="396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4" name="Freeform 68"/>
            <p:cNvSpPr>
              <a:spLocks/>
            </p:cNvSpPr>
            <p:nvPr/>
          </p:nvSpPr>
          <p:spPr bwMode="auto">
            <a:xfrm>
              <a:off x="5020" y="2268"/>
              <a:ext cx="436" cy="477"/>
            </a:xfrm>
            <a:custGeom>
              <a:avLst/>
              <a:gdLst>
                <a:gd name="T0" fmla="*/ 0 w 436"/>
                <a:gd name="T1" fmla="*/ 0 h 477"/>
                <a:gd name="T2" fmla="*/ 44 w 436"/>
                <a:gd name="T3" fmla="*/ 244 h 477"/>
                <a:gd name="T4" fmla="*/ 196 w 436"/>
                <a:gd name="T5" fmla="*/ 440 h 477"/>
                <a:gd name="T6" fmla="*/ 436 w 436"/>
                <a:gd name="T7" fmla="*/ 464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6" h="477">
                  <a:moveTo>
                    <a:pt x="0" y="0"/>
                  </a:moveTo>
                  <a:cubicBezTo>
                    <a:pt x="5" y="85"/>
                    <a:pt x="11" y="171"/>
                    <a:pt x="44" y="244"/>
                  </a:cubicBezTo>
                  <a:cubicBezTo>
                    <a:pt x="77" y="317"/>
                    <a:pt x="131" y="403"/>
                    <a:pt x="196" y="440"/>
                  </a:cubicBezTo>
                  <a:cubicBezTo>
                    <a:pt x="261" y="477"/>
                    <a:pt x="348" y="470"/>
                    <a:pt x="436" y="464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5" name="Freeform 69"/>
            <p:cNvSpPr>
              <a:spLocks/>
            </p:cNvSpPr>
            <p:nvPr/>
          </p:nvSpPr>
          <p:spPr bwMode="auto">
            <a:xfrm>
              <a:off x="3920" y="2268"/>
              <a:ext cx="804" cy="476"/>
            </a:xfrm>
            <a:custGeom>
              <a:avLst/>
              <a:gdLst>
                <a:gd name="T0" fmla="*/ 808 w 808"/>
                <a:gd name="T1" fmla="*/ 0 h 464"/>
                <a:gd name="T2" fmla="*/ 780 w 808"/>
                <a:gd name="T3" fmla="*/ 244 h 464"/>
                <a:gd name="T4" fmla="*/ 676 w 808"/>
                <a:gd name="T5" fmla="*/ 424 h 464"/>
                <a:gd name="T6" fmla="*/ 176 w 808"/>
                <a:gd name="T7" fmla="*/ 448 h 464"/>
                <a:gd name="T8" fmla="*/ 56 w 808"/>
                <a:gd name="T9" fmla="*/ 328 h 464"/>
                <a:gd name="T10" fmla="*/ 0 w 808"/>
                <a:gd name="T11" fmla="*/ 4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8" h="464">
                  <a:moveTo>
                    <a:pt x="808" y="0"/>
                  </a:moveTo>
                  <a:cubicBezTo>
                    <a:pt x="805" y="86"/>
                    <a:pt x="802" y="173"/>
                    <a:pt x="780" y="244"/>
                  </a:cubicBezTo>
                  <a:cubicBezTo>
                    <a:pt x="758" y="315"/>
                    <a:pt x="777" y="390"/>
                    <a:pt x="676" y="424"/>
                  </a:cubicBezTo>
                  <a:cubicBezTo>
                    <a:pt x="575" y="458"/>
                    <a:pt x="279" y="464"/>
                    <a:pt x="176" y="448"/>
                  </a:cubicBezTo>
                  <a:cubicBezTo>
                    <a:pt x="73" y="432"/>
                    <a:pt x="85" y="402"/>
                    <a:pt x="56" y="328"/>
                  </a:cubicBezTo>
                  <a:cubicBezTo>
                    <a:pt x="27" y="254"/>
                    <a:pt x="13" y="129"/>
                    <a:pt x="0" y="4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6" name="Line 70"/>
            <p:cNvSpPr>
              <a:spLocks noChangeShapeType="1"/>
            </p:cNvSpPr>
            <p:nvPr/>
          </p:nvSpPr>
          <p:spPr bwMode="auto">
            <a:xfrm>
              <a:off x="3384" y="3126"/>
              <a:ext cx="96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7" name="Line 71"/>
            <p:cNvSpPr>
              <a:spLocks noChangeShapeType="1"/>
            </p:cNvSpPr>
            <p:nvPr/>
          </p:nvSpPr>
          <p:spPr bwMode="auto">
            <a:xfrm>
              <a:off x="4002" y="3156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8" name="Line 72"/>
            <p:cNvSpPr>
              <a:spLocks noChangeShapeType="1"/>
            </p:cNvSpPr>
            <p:nvPr/>
          </p:nvSpPr>
          <p:spPr bwMode="auto">
            <a:xfrm>
              <a:off x="3678" y="2946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9" name="Line 73"/>
            <p:cNvSpPr>
              <a:spLocks noChangeShapeType="1"/>
            </p:cNvSpPr>
            <p:nvPr/>
          </p:nvSpPr>
          <p:spPr bwMode="auto">
            <a:xfrm>
              <a:off x="3696" y="3156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0" name="Line 74"/>
            <p:cNvSpPr>
              <a:spLocks noChangeShapeType="1"/>
            </p:cNvSpPr>
            <p:nvPr/>
          </p:nvSpPr>
          <p:spPr bwMode="auto">
            <a:xfrm>
              <a:off x="4044" y="3336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1" name="Line 75"/>
            <p:cNvSpPr>
              <a:spLocks noChangeShapeType="1"/>
            </p:cNvSpPr>
            <p:nvPr/>
          </p:nvSpPr>
          <p:spPr bwMode="auto">
            <a:xfrm>
              <a:off x="3690" y="3330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2" name="Line 76"/>
            <p:cNvSpPr>
              <a:spLocks noChangeShapeType="1"/>
            </p:cNvSpPr>
            <p:nvPr/>
          </p:nvSpPr>
          <p:spPr bwMode="auto">
            <a:xfrm>
              <a:off x="3396" y="3294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3" name="Line 77"/>
            <p:cNvSpPr>
              <a:spLocks noChangeShapeType="1"/>
            </p:cNvSpPr>
            <p:nvPr/>
          </p:nvSpPr>
          <p:spPr bwMode="auto">
            <a:xfrm>
              <a:off x="4302" y="3078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4" name="Line 78"/>
            <p:cNvSpPr>
              <a:spLocks noChangeShapeType="1"/>
            </p:cNvSpPr>
            <p:nvPr/>
          </p:nvSpPr>
          <p:spPr bwMode="auto">
            <a:xfrm>
              <a:off x="4008" y="3042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5" name="Line 79"/>
            <p:cNvSpPr>
              <a:spLocks noChangeShapeType="1"/>
            </p:cNvSpPr>
            <p:nvPr/>
          </p:nvSpPr>
          <p:spPr bwMode="auto">
            <a:xfrm>
              <a:off x="3294" y="2952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6" name="Line 80"/>
            <p:cNvSpPr>
              <a:spLocks noChangeShapeType="1"/>
            </p:cNvSpPr>
            <p:nvPr/>
          </p:nvSpPr>
          <p:spPr bwMode="auto">
            <a:xfrm>
              <a:off x="4530" y="3132"/>
              <a:ext cx="96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7" name="Line 81"/>
            <p:cNvSpPr>
              <a:spLocks noChangeShapeType="1"/>
            </p:cNvSpPr>
            <p:nvPr/>
          </p:nvSpPr>
          <p:spPr bwMode="auto">
            <a:xfrm>
              <a:off x="5148" y="3162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8" name="Line 82"/>
            <p:cNvSpPr>
              <a:spLocks noChangeShapeType="1"/>
            </p:cNvSpPr>
            <p:nvPr/>
          </p:nvSpPr>
          <p:spPr bwMode="auto">
            <a:xfrm>
              <a:off x="4824" y="2952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9" name="Line 83"/>
            <p:cNvSpPr>
              <a:spLocks noChangeShapeType="1"/>
            </p:cNvSpPr>
            <p:nvPr/>
          </p:nvSpPr>
          <p:spPr bwMode="auto">
            <a:xfrm>
              <a:off x="4842" y="3162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0" name="Line 84"/>
            <p:cNvSpPr>
              <a:spLocks noChangeShapeType="1"/>
            </p:cNvSpPr>
            <p:nvPr/>
          </p:nvSpPr>
          <p:spPr bwMode="auto">
            <a:xfrm>
              <a:off x="5190" y="3342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1" name="Line 85"/>
            <p:cNvSpPr>
              <a:spLocks noChangeShapeType="1"/>
            </p:cNvSpPr>
            <p:nvPr/>
          </p:nvSpPr>
          <p:spPr bwMode="auto">
            <a:xfrm>
              <a:off x="4836" y="3336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2" name="Line 86"/>
            <p:cNvSpPr>
              <a:spLocks noChangeShapeType="1"/>
            </p:cNvSpPr>
            <p:nvPr/>
          </p:nvSpPr>
          <p:spPr bwMode="auto">
            <a:xfrm>
              <a:off x="4542" y="3300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3" name="Line 87"/>
            <p:cNvSpPr>
              <a:spLocks noChangeShapeType="1"/>
            </p:cNvSpPr>
            <p:nvPr/>
          </p:nvSpPr>
          <p:spPr bwMode="auto">
            <a:xfrm>
              <a:off x="4296" y="3252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4" name="Line 88"/>
            <p:cNvSpPr>
              <a:spLocks noChangeShapeType="1"/>
            </p:cNvSpPr>
            <p:nvPr/>
          </p:nvSpPr>
          <p:spPr bwMode="auto">
            <a:xfrm>
              <a:off x="5154" y="3048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5" name="Line 89"/>
            <p:cNvSpPr>
              <a:spLocks noChangeShapeType="1"/>
            </p:cNvSpPr>
            <p:nvPr/>
          </p:nvSpPr>
          <p:spPr bwMode="auto">
            <a:xfrm>
              <a:off x="4440" y="2958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6" name="Line 90"/>
            <p:cNvSpPr>
              <a:spLocks noChangeShapeType="1"/>
            </p:cNvSpPr>
            <p:nvPr/>
          </p:nvSpPr>
          <p:spPr bwMode="auto">
            <a:xfrm>
              <a:off x="5262" y="2922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7" name="Line 91"/>
            <p:cNvSpPr>
              <a:spLocks noChangeShapeType="1"/>
            </p:cNvSpPr>
            <p:nvPr/>
          </p:nvSpPr>
          <p:spPr bwMode="auto">
            <a:xfrm>
              <a:off x="5028" y="2784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8" name="Line 92"/>
            <p:cNvSpPr>
              <a:spLocks noChangeShapeType="1"/>
            </p:cNvSpPr>
            <p:nvPr/>
          </p:nvSpPr>
          <p:spPr bwMode="auto">
            <a:xfrm>
              <a:off x="3462" y="2838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9" name="Line 93"/>
            <p:cNvSpPr>
              <a:spLocks noChangeShapeType="1"/>
            </p:cNvSpPr>
            <p:nvPr/>
          </p:nvSpPr>
          <p:spPr bwMode="auto">
            <a:xfrm>
              <a:off x="4092" y="2922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0" name="Line 94"/>
            <p:cNvSpPr>
              <a:spLocks noChangeShapeType="1"/>
            </p:cNvSpPr>
            <p:nvPr/>
          </p:nvSpPr>
          <p:spPr bwMode="auto">
            <a:xfrm>
              <a:off x="3678" y="2394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1" name="Line 95"/>
            <p:cNvSpPr>
              <a:spLocks noChangeShapeType="1"/>
            </p:cNvSpPr>
            <p:nvPr/>
          </p:nvSpPr>
          <p:spPr bwMode="auto">
            <a:xfrm>
              <a:off x="3702" y="2586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2" name="Line 96"/>
            <p:cNvSpPr>
              <a:spLocks noChangeShapeType="1"/>
            </p:cNvSpPr>
            <p:nvPr/>
          </p:nvSpPr>
          <p:spPr bwMode="auto">
            <a:xfrm>
              <a:off x="4824" y="2424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3" name="Line 97"/>
            <p:cNvSpPr>
              <a:spLocks noChangeShapeType="1"/>
            </p:cNvSpPr>
            <p:nvPr/>
          </p:nvSpPr>
          <p:spPr bwMode="auto">
            <a:xfrm>
              <a:off x="4836" y="2580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4" name="Line 98"/>
            <p:cNvSpPr>
              <a:spLocks noChangeShapeType="1"/>
            </p:cNvSpPr>
            <p:nvPr/>
          </p:nvSpPr>
          <p:spPr bwMode="auto">
            <a:xfrm>
              <a:off x="5070" y="2874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5" name="Line 99"/>
            <p:cNvSpPr>
              <a:spLocks noChangeShapeType="1"/>
            </p:cNvSpPr>
            <p:nvPr/>
          </p:nvSpPr>
          <p:spPr bwMode="auto">
            <a:xfrm>
              <a:off x="4470" y="2832"/>
              <a:ext cx="96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6" name="Line 100"/>
            <p:cNvSpPr>
              <a:spLocks noChangeShapeType="1"/>
            </p:cNvSpPr>
            <p:nvPr/>
          </p:nvSpPr>
          <p:spPr bwMode="auto">
            <a:xfrm>
              <a:off x="4650" y="3030"/>
              <a:ext cx="1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8" name="Text Box 102"/>
            <p:cNvSpPr txBox="1">
              <a:spLocks noChangeArrowheads="1"/>
            </p:cNvSpPr>
            <p:nvPr/>
          </p:nvSpPr>
          <p:spPr bwMode="auto">
            <a:xfrm>
              <a:off x="3684" y="2712"/>
              <a:ext cx="30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>
                  <a:solidFill>
                    <a:srgbClr val="FF0000"/>
                  </a:solidFill>
                  <a:latin typeface="Arial" panose="020B0604020202020204" pitchFamily="34" charset="0"/>
                </a:rPr>
                <a:t>f</a:t>
              </a:r>
            </a:p>
          </p:txBody>
        </p:sp>
        <p:sp>
          <p:nvSpPr>
            <p:cNvPr id="9319" name="Line 103"/>
            <p:cNvSpPr>
              <a:spLocks noChangeShapeType="1"/>
            </p:cNvSpPr>
            <p:nvPr/>
          </p:nvSpPr>
          <p:spPr bwMode="auto">
            <a:xfrm>
              <a:off x="3720" y="2748"/>
              <a:ext cx="138" cy="0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1" name="Text Box 105"/>
            <p:cNvSpPr txBox="1">
              <a:spLocks noChangeArrowheads="1"/>
            </p:cNvSpPr>
            <p:nvPr/>
          </p:nvSpPr>
          <p:spPr bwMode="auto">
            <a:xfrm>
              <a:off x="4806" y="2724"/>
              <a:ext cx="30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>
                  <a:solidFill>
                    <a:srgbClr val="FF0000"/>
                  </a:solidFill>
                  <a:latin typeface="Arial" panose="020B0604020202020204" pitchFamily="34" charset="0"/>
                </a:rPr>
                <a:t>f</a:t>
              </a:r>
            </a:p>
          </p:txBody>
        </p:sp>
        <p:sp>
          <p:nvSpPr>
            <p:cNvPr id="9322" name="Line 106"/>
            <p:cNvSpPr>
              <a:spLocks noChangeShapeType="1"/>
            </p:cNvSpPr>
            <p:nvPr/>
          </p:nvSpPr>
          <p:spPr bwMode="auto">
            <a:xfrm>
              <a:off x="4866" y="2760"/>
              <a:ext cx="120" cy="0"/>
            </a:xfrm>
            <a:prstGeom prst="line">
              <a:avLst/>
            </a:prstGeom>
            <a:noFill/>
            <a:ln w="9525">
              <a:solidFill>
                <a:srgbClr val="FF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4" name="Text Box 108"/>
            <p:cNvSpPr txBox="1">
              <a:spLocks noChangeArrowheads="1"/>
            </p:cNvSpPr>
            <p:nvPr/>
          </p:nvSpPr>
          <p:spPr bwMode="auto">
            <a:xfrm>
              <a:off x="4392" y="84"/>
              <a:ext cx="3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Arial" panose="020B0604020202020204" pitchFamily="34" charset="0"/>
                </a:rPr>
                <a:t>F</a:t>
              </a:r>
            </a:p>
          </p:txBody>
        </p:sp>
        <p:sp>
          <p:nvSpPr>
            <p:cNvPr id="9325" name="Line 109"/>
            <p:cNvSpPr>
              <a:spLocks noChangeShapeType="1"/>
            </p:cNvSpPr>
            <p:nvPr/>
          </p:nvSpPr>
          <p:spPr bwMode="auto">
            <a:xfrm>
              <a:off x="4428" y="108"/>
              <a:ext cx="18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3400" y="0"/>
            <a:ext cx="81153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/>
              <a:t>Bµi 40.</a:t>
            </a:r>
            <a:r>
              <a:rPr lang="en-US" altLang="en-US" sz="2800" b="1">
                <a:latin typeface=".VnTimeH" pitchFamily="34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altLang="en-US" sz="2800" b="1">
                <a:latin typeface=".VnTimeH" pitchFamily="34" charset="0"/>
              </a:rPr>
              <a:t>§o hÖ sè c¨ng  bÒ mÆt cña chÊt láng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" y="1123950"/>
            <a:ext cx="362803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FFFF66"/>
                </a:solidFill>
              </a:rPr>
              <a:t>I – Môc ®Ých: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85800" y="1600200"/>
            <a:ext cx="82677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- §o </a:t>
            </a:r>
            <a:r>
              <a:rPr lang="en-US" altLang="en-US" b="1" smtClean="0"/>
              <a:t>®ư­îc </a:t>
            </a:r>
            <a:r>
              <a:rPr lang="en-US" altLang="en-US" b="1"/>
              <a:t>lùc c¨ng bÒ mÆt cña </a:t>
            </a:r>
            <a:r>
              <a:rPr lang="en-US" altLang="en-US" b="1" smtClean="0"/>
              <a:t>nư­íc </a:t>
            </a:r>
            <a:r>
              <a:rPr lang="en-US" altLang="en-US" b="1"/>
              <a:t>t¸c dông lªn mét chiÕc vßng kim lo¹i nhóng ch¹m vµo mÆt </a:t>
            </a:r>
            <a:r>
              <a:rPr lang="en-US" altLang="en-US" b="1" smtClean="0"/>
              <a:t>nư­íc</a:t>
            </a:r>
            <a:r>
              <a:rPr lang="en-US" altLang="en-US" b="1"/>
              <a:t>, tõ ®ã x¸c ®Þnh hÖ sè c¨ng bÒ mÆt cña </a:t>
            </a:r>
            <a:r>
              <a:rPr lang="en-US" altLang="en-US" b="1" smtClean="0"/>
              <a:t>n­ưíc </a:t>
            </a:r>
            <a:r>
              <a:rPr lang="en-US" altLang="en-US" b="1"/>
              <a:t>ë nhiÖt ®é phßng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66750" y="27813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- RÌn luyÖn kü n¨ng thùc hµnh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14300" y="3162300"/>
            <a:ext cx="2476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FFFF66"/>
                </a:solidFill>
              </a:rPr>
              <a:t>II – Dông cô: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838200" y="3695700"/>
            <a:ext cx="4476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1. Lùc kÕ 0,1N cã §CNN 0,001N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838200" y="4114800"/>
            <a:ext cx="485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2. Vßng kim lo¹i (nh«m) cã d©y treo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800100" y="455295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3. Hai cèc nhùa ®ùng </a:t>
            </a:r>
            <a:r>
              <a:rPr lang="en-US" altLang="en-US" b="1" smtClean="0"/>
              <a:t>n­ưíc </a:t>
            </a:r>
            <a:r>
              <a:rPr lang="en-US" altLang="en-US" b="1"/>
              <a:t>nèi th«ng nhau b»ng èng silicon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800100" y="5029200"/>
            <a:ext cx="5657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4. </a:t>
            </a:r>
            <a:r>
              <a:rPr lang="en-US" altLang="en-US" b="1" smtClean="0"/>
              <a:t>Th­ưíc </a:t>
            </a:r>
            <a:r>
              <a:rPr lang="en-US" altLang="en-US" b="1"/>
              <a:t>kÑp 0 – 150mm , §CNN 0,02mm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781050" y="5467350"/>
            <a:ext cx="2476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5. Gi¸ treo lùc kÕ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/>
      <p:bldP spid="6150" grpId="0"/>
      <p:bldP spid="6151" grpId="0"/>
      <p:bldP spid="6152" grpId="0"/>
      <p:bldP spid="6153" grpId="0"/>
      <p:bldP spid="6154" grpId="0"/>
      <p:bldP spid="6155" grpId="0"/>
      <p:bldP spid="6156" grpId="0"/>
      <p:bldP spid="61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20" name="Group 60"/>
          <p:cNvGrpSpPr>
            <a:grpSpLocks/>
          </p:cNvGrpSpPr>
          <p:nvPr/>
        </p:nvGrpSpPr>
        <p:grpSpPr bwMode="auto">
          <a:xfrm>
            <a:off x="5395913" y="147638"/>
            <a:ext cx="3205162" cy="5108575"/>
            <a:chOff x="3027" y="117"/>
            <a:chExt cx="2019" cy="3218"/>
          </a:xfrm>
        </p:grpSpPr>
        <p:sp>
          <p:nvSpPr>
            <p:cNvPr id="15362" name="Line 2"/>
            <p:cNvSpPr>
              <a:spLocks noChangeShapeType="1"/>
            </p:cNvSpPr>
            <p:nvPr/>
          </p:nvSpPr>
          <p:spPr bwMode="auto">
            <a:xfrm>
              <a:off x="3604" y="117"/>
              <a:ext cx="0" cy="3153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" name="Line 3"/>
            <p:cNvSpPr>
              <a:spLocks noChangeShapeType="1"/>
            </p:cNvSpPr>
            <p:nvPr/>
          </p:nvSpPr>
          <p:spPr bwMode="auto">
            <a:xfrm>
              <a:off x="3467" y="693"/>
              <a:ext cx="1365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" name="Rectangle 4"/>
            <p:cNvSpPr>
              <a:spLocks noChangeArrowheads="1"/>
            </p:cNvSpPr>
            <p:nvPr/>
          </p:nvSpPr>
          <p:spPr bwMode="auto">
            <a:xfrm>
              <a:off x="4431" y="890"/>
              <a:ext cx="107" cy="9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5" name="Line 5"/>
            <p:cNvSpPr>
              <a:spLocks noChangeShapeType="1"/>
            </p:cNvSpPr>
            <p:nvPr/>
          </p:nvSpPr>
          <p:spPr bwMode="auto">
            <a:xfrm>
              <a:off x="4483" y="693"/>
              <a:ext cx="0" cy="19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" name="Line 6"/>
            <p:cNvSpPr>
              <a:spLocks noChangeShapeType="1"/>
            </p:cNvSpPr>
            <p:nvPr/>
          </p:nvSpPr>
          <p:spPr bwMode="auto">
            <a:xfrm>
              <a:off x="4483" y="1815"/>
              <a:ext cx="0" cy="81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" name="Rectangle 7"/>
            <p:cNvSpPr>
              <a:spLocks noChangeArrowheads="1"/>
            </p:cNvSpPr>
            <p:nvPr/>
          </p:nvSpPr>
          <p:spPr bwMode="auto">
            <a:xfrm>
              <a:off x="4347" y="2649"/>
              <a:ext cx="273" cy="1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1" name="Rectangle 11"/>
            <p:cNvSpPr>
              <a:spLocks noChangeArrowheads="1"/>
            </p:cNvSpPr>
            <p:nvPr/>
          </p:nvSpPr>
          <p:spPr bwMode="auto">
            <a:xfrm>
              <a:off x="3027" y="3279"/>
              <a:ext cx="2019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2" name="Oval 12"/>
            <p:cNvSpPr>
              <a:spLocks noChangeArrowheads="1"/>
            </p:cNvSpPr>
            <p:nvPr/>
          </p:nvSpPr>
          <p:spPr bwMode="auto">
            <a:xfrm>
              <a:off x="4458" y="216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7" name="Oval 57"/>
            <p:cNvSpPr>
              <a:spLocks noChangeArrowheads="1"/>
            </p:cNvSpPr>
            <p:nvPr/>
          </p:nvSpPr>
          <p:spPr bwMode="auto">
            <a:xfrm>
              <a:off x="3582" y="64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418" name="Text Box 58"/>
          <p:cNvSpPr txBox="1">
            <a:spLocks noChangeArrowheads="1"/>
          </p:cNvSpPr>
          <p:nvPr/>
        </p:nvSpPr>
        <p:spPr bwMode="auto">
          <a:xfrm>
            <a:off x="304800" y="0"/>
            <a:ext cx="3619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altLang="en-US"/>
          </a:p>
        </p:txBody>
      </p:sp>
      <p:sp>
        <p:nvSpPr>
          <p:cNvPr id="15419" name="Text Box 59"/>
          <p:cNvSpPr txBox="1">
            <a:spLocks noChangeArrowheads="1"/>
          </p:cNvSpPr>
          <p:nvPr/>
        </p:nvSpPr>
        <p:spPr bwMode="auto">
          <a:xfrm>
            <a:off x="190500" y="57150"/>
            <a:ext cx="4476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FFFF66"/>
                </a:solidFill>
              </a:rPr>
              <a:t>III – Tr×nh tù thÝ nghiÖm:</a:t>
            </a:r>
          </a:p>
        </p:txBody>
      </p:sp>
      <p:sp>
        <p:nvSpPr>
          <p:cNvPr id="15421" name="Text Box 61"/>
          <p:cNvSpPr txBox="1">
            <a:spLocks noChangeArrowheads="1"/>
          </p:cNvSpPr>
          <p:nvPr/>
        </p:nvSpPr>
        <p:spPr bwMode="auto">
          <a:xfrm>
            <a:off x="323850" y="723900"/>
            <a:ext cx="5810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/>
              <a:t>1. §o träng </a:t>
            </a:r>
            <a:r>
              <a:rPr lang="en-US" altLang="en-US" sz="2800" b="1" smtClean="0"/>
              <a:t>l­ưîng </a:t>
            </a:r>
            <a:r>
              <a:rPr lang="en-US" altLang="en-US" sz="2800" b="1"/>
              <a:t>P cña vßng nh«m </a:t>
            </a:r>
          </a:p>
        </p:txBody>
      </p:sp>
      <p:sp>
        <p:nvSpPr>
          <p:cNvPr id="15422" name="Text Box 62"/>
          <p:cNvSpPr txBox="1">
            <a:spLocks noChangeArrowheads="1"/>
          </p:cNvSpPr>
          <p:nvPr/>
        </p:nvSpPr>
        <p:spPr bwMode="auto">
          <a:xfrm>
            <a:off x="723900" y="1352550"/>
            <a:ext cx="468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- §o 5 lÇn, ghi sè liÖu vµo b¶ng</a:t>
            </a:r>
          </a:p>
        </p:txBody>
      </p:sp>
      <p:sp>
        <p:nvSpPr>
          <p:cNvPr id="15423" name="Text Box 63"/>
          <p:cNvSpPr txBox="1">
            <a:spLocks noChangeArrowheads="1"/>
          </p:cNvSpPr>
          <p:nvPr/>
        </p:nvSpPr>
        <p:spPr bwMode="auto">
          <a:xfrm>
            <a:off x="704850" y="1828800"/>
            <a:ext cx="3981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- TÝnh gi¸ trÞ trung b×nh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19" grpId="0"/>
      <p:bldP spid="15421" grpId="0"/>
      <p:bldP spid="15422" grpId="0"/>
      <p:bldP spid="154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0500" y="57150"/>
            <a:ext cx="4476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FFFF66"/>
                </a:solidFill>
              </a:rPr>
              <a:t>III – Tr×nh tù thÝ nghiÖm: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38150" y="742950"/>
            <a:ext cx="7677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FF66"/>
                </a:solidFill>
              </a:rPr>
              <a:t>2. §o </a:t>
            </a:r>
            <a:r>
              <a:rPr lang="en-US" altLang="en-US" sz="2800" b="1" smtClean="0">
                <a:solidFill>
                  <a:srgbClr val="FFFF66"/>
                </a:solidFill>
              </a:rPr>
              <a:t>®­ưêng </a:t>
            </a:r>
            <a:r>
              <a:rPr lang="en-US" altLang="en-US" sz="2800" b="1">
                <a:solidFill>
                  <a:srgbClr val="FFFF66"/>
                </a:solidFill>
              </a:rPr>
              <a:t>kÝnh trong vµ ngoµi cña vßng nh«m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876300" y="1238250"/>
            <a:ext cx="4667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FF66"/>
                </a:solidFill>
              </a:rPr>
              <a:t>- §o 5 lÇn, ghi sè liÖu vµo b¶ng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857250" y="1714500"/>
            <a:ext cx="3905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FF66"/>
                </a:solidFill>
              </a:rPr>
              <a:t>- TÝnh gi¸ trÞ trung b×nh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1809750" y="3162300"/>
            <a:ext cx="1733550" cy="173355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11" name="Group 27"/>
          <p:cNvGrpSpPr>
            <a:grpSpLocks/>
          </p:cNvGrpSpPr>
          <p:nvPr/>
        </p:nvGrpSpPr>
        <p:grpSpPr bwMode="auto">
          <a:xfrm>
            <a:off x="1466850" y="2533650"/>
            <a:ext cx="6553200" cy="2047875"/>
            <a:chOff x="924" y="1596"/>
            <a:chExt cx="4128" cy="1290"/>
          </a:xfrm>
        </p:grpSpPr>
        <p:sp>
          <p:nvSpPr>
            <p:cNvPr id="16394" name="Rectangle 10"/>
            <p:cNvSpPr>
              <a:spLocks noChangeArrowheads="1"/>
            </p:cNvSpPr>
            <p:nvPr/>
          </p:nvSpPr>
          <p:spPr bwMode="auto">
            <a:xfrm>
              <a:off x="924" y="1596"/>
              <a:ext cx="216" cy="11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5" name="Rectangle 11"/>
            <p:cNvSpPr>
              <a:spLocks noChangeArrowheads="1"/>
            </p:cNvSpPr>
            <p:nvPr/>
          </p:nvSpPr>
          <p:spPr bwMode="auto">
            <a:xfrm>
              <a:off x="1140" y="1596"/>
              <a:ext cx="3912" cy="3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7" name="Rectangle 13"/>
            <p:cNvSpPr>
              <a:spLocks noChangeArrowheads="1"/>
            </p:cNvSpPr>
            <p:nvPr/>
          </p:nvSpPr>
          <p:spPr bwMode="auto">
            <a:xfrm>
              <a:off x="2226" y="1992"/>
              <a:ext cx="1344" cy="3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9" name="Rectangle 15"/>
            <p:cNvSpPr>
              <a:spLocks noChangeArrowheads="1"/>
            </p:cNvSpPr>
            <p:nvPr/>
          </p:nvSpPr>
          <p:spPr bwMode="auto">
            <a:xfrm>
              <a:off x="2226" y="2286"/>
              <a:ext cx="240" cy="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0" name="Line 16"/>
            <p:cNvSpPr>
              <a:spLocks noChangeShapeType="1"/>
            </p:cNvSpPr>
            <p:nvPr/>
          </p:nvSpPr>
          <p:spPr bwMode="auto">
            <a:xfrm>
              <a:off x="1704" y="1808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1" name="Line 17"/>
            <p:cNvSpPr>
              <a:spLocks noChangeShapeType="1"/>
            </p:cNvSpPr>
            <p:nvPr/>
          </p:nvSpPr>
          <p:spPr bwMode="auto">
            <a:xfrm>
              <a:off x="2112" y="1808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2" name="Line 18"/>
            <p:cNvSpPr>
              <a:spLocks noChangeShapeType="1"/>
            </p:cNvSpPr>
            <p:nvPr/>
          </p:nvSpPr>
          <p:spPr bwMode="auto">
            <a:xfrm>
              <a:off x="2496" y="1814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3" name="Line 19"/>
            <p:cNvSpPr>
              <a:spLocks noChangeShapeType="1"/>
            </p:cNvSpPr>
            <p:nvPr/>
          </p:nvSpPr>
          <p:spPr bwMode="auto">
            <a:xfrm>
              <a:off x="2846" y="1812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4" name="Line 20"/>
            <p:cNvSpPr>
              <a:spLocks noChangeShapeType="1"/>
            </p:cNvSpPr>
            <p:nvPr/>
          </p:nvSpPr>
          <p:spPr bwMode="auto">
            <a:xfrm>
              <a:off x="2484" y="1992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5" name="Line 21"/>
            <p:cNvSpPr>
              <a:spLocks noChangeShapeType="1"/>
            </p:cNvSpPr>
            <p:nvPr/>
          </p:nvSpPr>
          <p:spPr bwMode="auto">
            <a:xfrm>
              <a:off x="2580" y="1992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6" name="Line 22"/>
            <p:cNvSpPr>
              <a:spLocks noChangeShapeType="1"/>
            </p:cNvSpPr>
            <p:nvPr/>
          </p:nvSpPr>
          <p:spPr bwMode="auto">
            <a:xfrm>
              <a:off x="2688" y="1992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7" name="Line 23"/>
            <p:cNvSpPr>
              <a:spLocks noChangeShapeType="1"/>
            </p:cNvSpPr>
            <p:nvPr/>
          </p:nvSpPr>
          <p:spPr bwMode="auto">
            <a:xfrm>
              <a:off x="2784" y="1992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8" name="Line 24"/>
            <p:cNvSpPr>
              <a:spLocks noChangeShapeType="1"/>
            </p:cNvSpPr>
            <p:nvPr/>
          </p:nvSpPr>
          <p:spPr bwMode="auto">
            <a:xfrm>
              <a:off x="2884" y="1992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9" name="Line 25"/>
            <p:cNvSpPr>
              <a:spLocks noChangeShapeType="1"/>
            </p:cNvSpPr>
            <p:nvPr/>
          </p:nvSpPr>
          <p:spPr bwMode="auto">
            <a:xfrm>
              <a:off x="2980" y="1992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0" name="Line 26"/>
            <p:cNvSpPr>
              <a:spLocks noChangeShapeType="1"/>
            </p:cNvSpPr>
            <p:nvPr/>
          </p:nvSpPr>
          <p:spPr bwMode="auto">
            <a:xfrm>
              <a:off x="3080" y="1992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  <p:bldP spid="163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41" name="Group 73"/>
          <p:cNvGrpSpPr>
            <a:grpSpLocks/>
          </p:cNvGrpSpPr>
          <p:nvPr/>
        </p:nvGrpSpPr>
        <p:grpSpPr bwMode="auto">
          <a:xfrm>
            <a:off x="595313" y="490538"/>
            <a:ext cx="5294312" cy="5108575"/>
            <a:chOff x="375" y="309"/>
            <a:chExt cx="3335" cy="3218"/>
          </a:xfrm>
        </p:grpSpPr>
        <p:sp>
          <p:nvSpPr>
            <p:cNvPr id="7172" name="Line 4"/>
            <p:cNvSpPr>
              <a:spLocks noChangeShapeType="1"/>
            </p:cNvSpPr>
            <p:nvPr/>
          </p:nvSpPr>
          <p:spPr bwMode="auto">
            <a:xfrm>
              <a:off x="952" y="309"/>
              <a:ext cx="0" cy="3153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" name="Line 5"/>
            <p:cNvSpPr>
              <a:spLocks noChangeShapeType="1"/>
            </p:cNvSpPr>
            <p:nvPr/>
          </p:nvSpPr>
          <p:spPr bwMode="auto">
            <a:xfrm>
              <a:off x="815" y="885"/>
              <a:ext cx="1365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1779" y="1082"/>
              <a:ext cx="107" cy="9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" name="Line 7"/>
            <p:cNvSpPr>
              <a:spLocks noChangeShapeType="1"/>
            </p:cNvSpPr>
            <p:nvPr/>
          </p:nvSpPr>
          <p:spPr bwMode="auto">
            <a:xfrm>
              <a:off x="1831" y="885"/>
              <a:ext cx="0" cy="19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Line 8"/>
            <p:cNvSpPr>
              <a:spLocks noChangeShapeType="1"/>
            </p:cNvSpPr>
            <p:nvPr/>
          </p:nvSpPr>
          <p:spPr bwMode="auto">
            <a:xfrm>
              <a:off x="1831" y="2007"/>
              <a:ext cx="0" cy="81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1695" y="2841"/>
              <a:ext cx="273" cy="1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Line 10"/>
            <p:cNvSpPr>
              <a:spLocks noChangeShapeType="1"/>
            </p:cNvSpPr>
            <p:nvPr/>
          </p:nvSpPr>
          <p:spPr bwMode="auto">
            <a:xfrm>
              <a:off x="1497" y="2701"/>
              <a:ext cx="0" cy="561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Line 11"/>
            <p:cNvSpPr>
              <a:spLocks noChangeShapeType="1"/>
            </p:cNvSpPr>
            <p:nvPr/>
          </p:nvSpPr>
          <p:spPr bwMode="auto">
            <a:xfrm>
              <a:off x="2180" y="2701"/>
              <a:ext cx="0" cy="561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Line 12"/>
            <p:cNvSpPr>
              <a:spLocks noChangeShapeType="1"/>
            </p:cNvSpPr>
            <p:nvPr/>
          </p:nvSpPr>
          <p:spPr bwMode="auto">
            <a:xfrm>
              <a:off x="1497" y="3265"/>
              <a:ext cx="683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auto">
            <a:xfrm>
              <a:off x="375" y="3471"/>
              <a:ext cx="2019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auto">
            <a:xfrm>
              <a:off x="1806" y="235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Line 15"/>
            <p:cNvSpPr>
              <a:spLocks noChangeShapeType="1"/>
            </p:cNvSpPr>
            <p:nvPr/>
          </p:nvSpPr>
          <p:spPr bwMode="auto">
            <a:xfrm>
              <a:off x="3027" y="2959"/>
              <a:ext cx="0" cy="561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16"/>
            <p:cNvSpPr>
              <a:spLocks noChangeShapeType="1"/>
            </p:cNvSpPr>
            <p:nvPr/>
          </p:nvSpPr>
          <p:spPr bwMode="auto">
            <a:xfrm>
              <a:off x="3710" y="2959"/>
              <a:ext cx="0" cy="561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17"/>
            <p:cNvSpPr>
              <a:spLocks noChangeShapeType="1"/>
            </p:cNvSpPr>
            <p:nvPr/>
          </p:nvSpPr>
          <p:spPr bwMode="auto">
            <a:xfrm>
              <a:off x="3027" y="3523"/>
              <a:ext cx="683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Freeform 18"/>
            <p:cNvSpPr>
              <a:spLocks/>
            </p:cNvSpPr>
            <p:nvPr/>
          </p:nvSpPr>
          <p:spPr bwMode="auto">
            <a:xfrm>
              <a:off x="2178" y="3079"/>
              <a:ext cx="846" cy="373"/>
            </a:xfrm>
            <a:custGeom>
              <a:avLst/>
              <a:gdLst>
                <a:gd name="T0" fmla="*/ 0 w 846"/>
                <a:gd name="T1" fmla="*/ 35 h 373"/>
                <a:gd name="T2" fmla="*/ 288 w 846"/>
                <a:gd name="T3" fmla="*/ 35 h 373"/>
                <a:gd name="T4" fmla="*/ 426 w 846"/>
                <a:gd name="T5" fmla="*/ 245 h 373"/>
                <a:gd name="T6" fmla="*/ 630 w 846"/>
                <a:gd name="T7" fmla="*/ 353 h 373"/>
                <a:gd name="T8" fmla="*/ 846 w 846"/>
                <a:gd name="T9" fmla="*/ 365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6" h="373">
                  <a:moveTo>
                    <a:pt x="0" y="35"/>
                  </a:moveTo>
                  <a:cubicBezTo>
                    <a:pt x="108" y="17"/>
                    <a:pt x="217" y="0"/>
                    <a:pt x="288" y="35"/>
                  </a:cubicBezTo>
                  <a:cubicBezTo>
                    <a:pt x="359" y="70"/>
                    <a:pt x="369" y="192"/>
                    <a:pt x="426" y="245"/>
                  </a:cubicBezTo>
                  <a:cubicBezTo>
                    <a:pt x="483" y="298"/>
                    <a:pt x="560" y="333"/>
                    <a:pt x="630" y="353"/>
                  </a:cubicBezTo>
                  <a:cubicBezTo>
                    <a:pt x="700" y="373"/>
                    <a:pt x="773" y="369"/>
                    <a:pt x="846" y="365"/>
                  </a:cubicBezTo>
                </a:path>
              </a:pathLst>
            </a:custGeom>
            <a:noFill/>
            <a:ln w="9525">
              <a:solidFill>
                <a:srgbClr val="FF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Freeform 19"/>
            <p:cNvSpPr>
              <a:spLocks/>
            </p:cNvSpPr>
            <p:nvPr/>
          </p:nvSpPr>
          <p:spPr bwMode="auto">
            <a:xfrm>
              <a:off x="2178" y="3115"/>
              <a:ext cx="846" cy="373"/>
            </a:xfrm>
            <a:custGeom>
              <a:avLst/>
              <a:gdLst>
                <a:gd name="T0" fmla="*/ 0 w 846"/>
                <a:gd name="T1" fmla="*/ 35 h 373"/>
                <a:gd name="T2" fmla="*/ 288 w 846"/>
                <a:gd name="T3" fmla="*/ 35 h 373"/>
                <a:gd name="T4" fmla="*/ 426 w 846"/>
                <a:gd name="T5" fmla="*/ 245 h 373"/>
                <a:gd name="T6" fmla="*/ 630 w 846"/>
                <a:gd name="T7" fmla="*/ 353 h 373"/>
                <a:gd name="T8" fmla="*/ 846 w 846"/>
                <a:gd name="T9" fmla="*/ 365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6" h="373">
                  <a:moveTo>
                    <a:pt x="0" y="35"/>
                  </a:moveTo>
                  <a:cubicBezTo>
                    <a:pt x="108" y="17"/>
                    <a:pt x="217" y="0"/>
                    <a:pt x="288" y="35"/>
                  </a:cubicBezTo>
                  <a:cubicBezTo>
                    <a:pt x="359" y="70"/>
                    <a:pt x="369" y="192"/>
                    <a:pt x="426" y="245"/>
                  </a:cubicBezTo>
                  <a:cubicBezTo>
                    <a:pt x="483" y="298"/>
                    <a:pt x="560" y="333"/>
                    <a:pt x="630" y="353"/>
                  </a:cubicBezTo>
                  <a:cubicBezTo>
                    <a:pt x="700" y="373"/>
                    <a:pt x="773" y="369"/>
                    <a:pt x="846" y="365"/>
                  </a:cubicBezTo>
                </a:path>
              </a:pathLst>
            </a:custGeom>
            <a:noFill/>
            <a:ln w="9525">
              <a:solidFill>
                <a:srgbClr val="FF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Line 20"/>
            <p:cNvSpPr>
              <a:spLocks noChangeShapeType="1"/>
            </p:cNvSpPr>
            <p:nvPr/>
          </p:nvSpPr>
          <p:spPr bwMode="auto">
            <a:xfrm>
              <a:off x="1494" y="3000"/>
              <a:ext cx="68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21"/>
            <p:cNvSpPr>
              <a:spLocks noChangeShapeType="1"/>
            </p:cNvSpPr>
            <p:nvPr/>
          </p:nvSpPr>
          <p:spPr bwMode="auto">
            <a:xfrm>
              <a:off x="3024" y="3234"/>
              <a:ext cx="68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Rectangle 22"/>
            <p:cNvSpPr>
              <a:spLocks noChangeArrowheads="1"/>
            </p:cNvSpPr>
            <p:nvPr/>
          </p:nvSpPr>
          <p:spPr bwMode="auto">
            <a:xfrm>
              <a:off x="1308" y="3276"/>
              <a:ext cx="102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1" name="Line 23"/>
            <p:cNvSpPr>
              <a:spLocks noChangeShapeType="1"/>
            </p:cNvSpPr>
            <p:nvPr/>
          </p:nvSpPr>
          <p:spPr bwMode="auto">
            <a:xfrm>
              <a:off x="1584" y="3066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Line 24"/>
            <p:cNvSpPr>
              <a:spLocks noChangeShapeType="1"/>
            </p:cNvSpPr>
            <p:nvPr/>
          </p:nvSpPr>
          <p:spPr bwMode="auto">
            <a:xfrm>
              <a:off x="1584" y="3126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Line 25"/>
            <p:cNvSpPr>
              <a:spLocks noChangeShapeType="1"/>
            </p:cNvSpPr>
            <p:nvPr/>
          </p:nvSpPr>
          <p:spPr bwMode="auto">
            <a:xfrm>
              <a:off x="1638" y="318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Line 26"/>
            <p:cNvSpPr>
              <a:spLocks noChangeShapeType="1"/>
            </p:cNvSpPr>
            <p:nvPr/>
          </p:nvSpPr>
          <p:spPr bwMode="auto">
            <a:xfrm>
              <a:off x="1698" y="310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27"/>
            <p:cNvSpPr>
              <a:spLocks noChangeShapeType="1"/>
            </p:cNvSpPr>
            <p:nvPr/>
          </p:nvSpPr>
          <p:spPr bwMode="auto">
            <a:xfrm>
              <a:off x="1734" y="322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Line 28"/>
            <p:cNvSpPr>
              <a:spLocks noChangeShapeType="1"/>
            </p:cNvSpPr>
            <p:nvPr/>
          </p:nvSpPr>
          <p:spPr bwMode="auto">
            <a:xfrm>
              <a:off x="1746" y="316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Line 29"/>
            <p:cNvSpPr>
              <a:spLocks noChangeShapeType="1"/>
            </p:cNvSpPr>
            <p:nvPr/>
          </p:nvSpPr>
          <p:spPr bwMode="auto">
            <a:xfrm>
              <a:off x="1554" y="3216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30"/>
            <p:cNvSpPr>
              <a:spLocks noChangeShapeType="1"/>
            </p:cNvSpPr>
            <p:nvPr/>
          </p:nvSpPr>
          <p:spPr bwMode="auto">
            <a:xfrm>
              <a:off x="1764" y="306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Line 31"/>
            <p:cNvSpPr>
              <a:spLocks noChangeShapeType="1"/>
            </p:cNvSpPr>
            <p:nvPr/>
          </p:nvSpPr>
          <p:spPr bwMode="auto">
            <a:xfrm>
              <a:off x="1884" y="305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32"/>
            <p:cNvSpPr>
              <a:spLocks noChangeShapeType="1"/>
            </p:cNvSpPr>
            <p:nvPr/>
          </p:nvSpPr>
          <p:spPr bwMode="auto">
            <a:xfrm>
              <a:off x="1884" y="311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Line 33"/>
            <p:cNvSpPr>
              <a:spLocks noChangeShapeType="1"/>
            </p:cNvSpPr>
            <p:nvPr/>
          </p:nvSpPr>
          <p:spPr bwMode="auto">
            <a:xfrm>
              <a:off x="1938" y="3168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Line 34"/>
            <p:cNvSpPr>
              <a:spLocks noChangeShapeType="1"/>
            </p:cNvSpPr>
            <p:nvPr/>
          </p:nvSpPr>
          <p:spPr bwMode="auto">
            <a:xfrm>
              <a:off x="1998" y="309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3" name="Line 35"/>
            <p:cNvSpPr>
              <a:spLocks noChangeShapeType="1"/>
            </p:cNvSpPr>
            <p:nvPr/>
          </p:nvSpPr>
          <p:spPr bwMode="auto">
            <a:xfrm>
              <a:off x="2034" y="321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Line 36"/>
            <p:cNvSpPr>
              <a:spLocks noChangeShapeType="1"/>
            </p:cNvSpPr>
            <p:nvPr/>
          </p:nvSpPr>
          <p:spPr bwMode="auto">
            <a:xfrm>
              <a:off x="2046" y="315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Line 37"/>
            <p:cNvSpPr>
              <a:spLocks noChangeShapeType="1"/>
            </p:cNvSpPr>
            <p:nvPr/>
          </p:nvSpPr>
          <p:spPr bwMode="auto">
            <a:xfrm>
              <a:off x="1854" y="320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Line 38"/>
            <p:cNvSpPr>
              <a:spLocks noChangeShapeType="1"/>
            </p:cNvSpPr>
            <p:nvPr/>
          </p:nvSpPr>
          <p:spPr bwMode="auto">
            <a:xfrm>
              <a:off x="2064" y="3048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Line 39"/>
            <p:cNvSpPr>
              <a:spLocks noChangeShapeType="1"/>
            </p:cNvSpPr>
            <p:nvPr/>
          </p:nvSpPr>
          <p:spPr bwMode="auto">
            <a:xfrm>
              <a:off x="3120" y="3306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Line 40"/>
            <p:cNvSpPr>
              <a:spLocks noChangeShapeType="1"/>
            </p:cNvSpPr>
            <p:nvPr/>
          </p:nvSpPr>
          <p:spPr bwMode="auto">
            <a:xfrm>
              <a:off x="3120" y="3366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Line 41"/>
            <p:cNvSpPr>
              <a:spLocks noChangeShapeType="1"/>
            </p:cNvSpPr>
            <p:nvPr/>
          </p:nvSpPr>
          <p:spPr bwMode="auto">
            <a:xfrm>
              <a:off x="3174" y="342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0" name="Line 42"/>
            <p:cNvSpPr>
              <a:spLocks noChangeShapeType="1"/>
            </p:cNvSpPr>
            <p:nvPr/>
          </p:nvSpPr>
          <p:spPr bwMode="auto">
            <a:xfrm>
              <a:off x="3234" y="334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1" name="Line 43"/>
            <p:cNvSpPr>
              <a:spLocks noChangeShapeType="1"/>
            </p:cNvSpPr>
            <p:nvPr/>
          </p:nvSpPr>
          <p:spPr bwMode="auto">
            <a:xfrm>
              <a:off x="3270" y="346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2" name="Line 44"/>
            <p:cNvSpPr>
              <a:spLocks noChangeShapeType="1"/>
            </p:cNvSpPr>
            <p:nvPr/>
          </p:nvSpPr>
          <p:spPr bwMode="auto">
            <a:xfrm>
              <a:off x="3282" y="340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3" name="Line 45"/>
            <p:cNvSpPr>
              <a:spLocks noChangeShapeType="1"/>
            </p:cNvSpPr>
            <p:nvPr/>
          </p:nvSpPr>
          <p:spPr bwMode="auto">
            <a:xfrm>
              <a:off x="3090" y="3456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Line 46"/>
            <p:cNvSpPr>
              <a:spLocks noChangeShapeType="1"/>
            </p:cNvSpPr>
            <p:nvPr/>
          </p:nvSpPr>
          <p:spPr bwMode="auto">
            <a:xfrm>
              <a:off x="3300" y="330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5" name="Line 47"/>
            <p:cNvSpPr>
              <a:spLocks noChangeShapeType="1"/>
            </p:cNvSpPr>
            <p:nvPr/>
          </p:nvSpPr>
          <p:spPr bwMode="auto">
            <a:xfrm>
              <a:off x="3420" y="329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6" name="Line 48"/>
            <p:cNvSpPr>
              <a:spLocks noChangeShapeType="1"/>
            </p:cNvSpPr>
            <p:nvPr/>
          </p:nvSpPr>
          <p:spPr bwMode="auto">
            <a:xfrm>
              <a:off x="3420" y="335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7" name="Line 49"/>
            <p:cNvSpPr>
              <a:spLocks noChangeShapeType="1"/>
            </p:cNvSpPr>
            <p:nvPr/>
          </p:nvSpPr>
          <p:spPr bwMode="auto">
            <a:xfrm>
              <a:off x="3474" y="3408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8" name="Line 50"/>
            <p:cNvSpPr>
              <a:spLocks noChangeShapeType="1"/>
            </p:cNvSpPr>
            <p:nvPr/>
          </p:nvSpPr>
          <p:spPr bwMode="auto">
            <a:xfrm>
              <a:off x="3534" y="333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9" name="Line 51"/>
            <p:cNvSpPr>
              <a:spLocks noChangeShapeType="1"/>
            </p:cNvSpPr>
            <p:nvPr/>
          </p:nvSpPr>
          <p:spPr bwMode="auto">
            <a:xfrm>
              <a:off x="3570" y="345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0" name="Line 52"/>
            <p:cNvSpPr>
              <a:spLocks noChangeShapeType="1"/>
            </p:cNvSpPr>
            <p:nvPr/>
          </p:nvSpPr>
          <p:spPr bwMode="auto">
            <a:xfrm>
              <a:off x="3582" y="339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1" name="Line 53"/>
            <p:cNvSpPr>
              <a:spLocks noChangeShapeType="1"/>
            </p:cNvSpPr>
            <p:nvPr/>
          </p:nvSpPr>
          <p:spPr bwMode="auto">
            <a:xfrm>
              <a:off x="3390" y="344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2" name="Line 54"/>
            <p:cNvSpPr>
              <a:spLocks noChangeShapeType="1"/>
            </p:cNvSpPr>
            <p:nvPr/>
          </p:nvSpPr>
          <p:spPr bwMode="auto">
            <a:xfrm>
              <a:off x="3600" y="3288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4" name="Oval 56"/>
            <p:cNvSpPr>
              <a:spLocks noChangeArrowheads="1"/>
            </p:cNvSpPr>
            <p:nvPr/>
          </p:nvSpPr>
          <p:spPr bwMode="auto">
            <a:xfrm>
              <a:off x="930" y="85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38" name="Group 70"/>
          <p:cNvGrpSpPr>
            <a:grpSpLocks/>
          </p:cNvGrpSpPr>
          <p:nvPr/>
        </p:nvGrpSpPr>
        <p:grpSpPr bwMode="auto">
          <a:xfrm>
            <a:off x="3105150" y="2228850"/>
            <a:ext cx="1447800" cy="457200"/>
            <a:chOff x="1956" y="1404"/>
            <a:chExt cx="912" cy="288"/>
          </a:xfrm>
        </p:grpSpPr>
        <p:sp>
          <p:nvSpPr>
            <p:cNvPr id="7225" name="Text Box 57"/>
            <p:cNvSpPr txBox="1">
              <a:spLocks noChangeArrowheads="1"/>
            </p:cNvSpPr>
            <p:nvPr/>
          </p:nvSpPr>
          <p:spPr bwMode="auto">
            <a:xfrm>
              <a:off x="2220" y="1404"/>
              <a:ext cx="6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Lùc kÕ</a:t>
              </a:r>
            </a:p>
          </p:txBody>
        </p:sp>
        <p:sp>
          <p:nvSpPr>
            <p:cNvPr id="7231" name="Line 63"/>
            <p:cNvSpPr>
              <a:spLocks noChangeShapeType="1"/>
            </p:cNvSpPr>
            <p:nvPr/>
          </p:nvSpPr>
          <p:spPr bwMode="auto">
            <a:xfrm flipV="1">
              <a:off x="1956" y="1560"/>
              <a:ext cx="276" cy="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39" name="Group 71"/>
          <p:cNvGrpSpPr>
            <a:grpSpLocks/>
          </p:cNvGrpSpPr>
          <p:nvPr/>
        </p:nvGrpSpPr>
        <p:grpSpPr bwMode="auto">
          <a:xfrm>
            <a:off x="3028950" y="3543300"/>
            <a:ext cx="2971800" cy="876300"/>
            <a:chOff x="1908" y="2232"/>
            <a:chExt cx="1872" cy="552"/>
          </a:xfrm>
        </p:grpSpPr>
        <p:sp>
          <p:nvSpPr>
            <p:cNvPr id="7226" name="Text Box 58"/>
            <p:cNvSpPr txBox="1">
              <a:spLocks noChangeArrowheads="1"/>
            </p:cNvSpPr>
            <p:nvPr/>
          </p:nvSpPr>
          <p:spPr bwMode="auto">
            <a:xfrm>
              <a:off x="2556" y="2232"/>
              <a:ext cx="12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Vßng kim lo¹i</a:t>
              </a:r>
            </a:p>
          </p:txBody>
        </p:sp>
        <p:sp>
          <p:nvSpPr>
            <p:cNvPr id="7232" name="Line 64"/>
            <p:cNvSpPr>
              <a:spLocks noChangeShapeType="1"/>
            </p:cNvSpPr>
            <p:nvPr/>
          </p:nvSpPr>
          <p:spPr bwMode="auto">
            <a:xfrm flipV="1">
              <a:off x="1908" y="2412"/>
              <a:ext cx="684" cy="37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40" name="Group 72"/>
          <p:cNvGrpSpPr>
            <a:grpSpLocks/>
          </p:cNvGrpSpPr>
          <p:nvPr/>
        </p:nvGrpSpPr>
        <p:grpSpPr bwMode="auto">
          <a:xfrm>
            <a:off x="2362200" y="5257800"/>
            <a:ext cx="3467100" cy="1257300"/>
            <a:chOff x="1488" y="3312"/>
            <a:chExt cx="2184" cy="792"/>
          </a:xfrm>
        </p:grpSpPr>
        <p:sp>
          <p:nvSpPr>
            <p:cNvPr id="7227" name="Text Box 59"/>
            <p:cNvSpPr txBox="1">
              <a:spLocks noChangeArrowheads="1"/>
            </p:cNvSpPr>
            <p:nvPr/>
          </p:nvSpPr>
          <p:spPr bwMode="auto">
            <a:xfrm>
              <a:off x="1488" y="3816"/>
              <a:ext cx="21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 Hai cèc nhùa ®ùng </a:t>
              </a:r>
              <a:r>
                <a:rPr lang="en-US" altLang="en-US" smtClean="0"/>
                <a:t>n­ưíc</a:t>
              </a:r>
              <a:endParaRPr lang="en-US" altLang="en-US"/>
            </a:p>
          </p:txBody>
        </p:sp>
        <p:sp>
          <p:nvSpPr>
            <p:cNvPr id="7233" name="Line 65"/>
            <p:cNvSpPr>
              <a:spLocks noChangeShapeType="1"/>
            </p:cNvSpPr>
            <p:nvPr/>
          </p:nvSpPr>
          <p:spPr bwMode="auto">
            <a:xfrm>
              <a:off x="1908" y="3312"/>
              <a:ext cx="300" cy="5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4" name="Line 66"/>
            <p:cNvSpPr>
              <a:spLocks noChangeShapeType="1"/>
            </p:cNvSpPr>
            <p:nvPr/>
          </p:nvSpPr>
          <p:spPr bwMode="auto">
            <a:xfrm flipV="1">
              <a:off x="2436" y="3612"/>
              <a:ext cx="624" cy="22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37" name="Group 69"/>
          <p:cNvGrpSpPr>
            <a:grpSpLocks/>
          </p:cNvGrpSpPr>
          <p:nvPr/>
        </p:nvGrpSpPr>
        <p:grpSpPr bwMode="auto">
          <a:xfrm>
            <a:off x="2019300" y="266700"/>
            <a:ext cx="2171700" cy="914400"/>
            <a:chOff x="1272" y="168"/>
            <a:chExt cx="1368" cy="576"/>
          </a:xfrm>
        </p:grpSpPr>
        <p:sp>
          <p:nvSpPr>
            <p:cNvPr id="7229" name="Text Box 61"/>
            <p:cNvSpPr txBox="1">
              <a:spLocks noChangeArrowheads="1"/>
            </p:cNvSpPr>
            <p:nvPr/>
          </p:nvSpPr>
          <p:spPr bwMode="auto">
            <a:xfrm>
              <a:off x="1812" y="168"/>
              <a:ext cx="82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Gi¸ treo lùc kÕ</a:t>
              </a:r>
            </a:p>
          </p:txBody>
        </p:sp>
        <p:sp>
          <p:nvSpPr>
            <p:cNvPr id="7235" name="Line 67"/>
            <p:cNvSpPr>
              <a:spLocks noChangeShapeType="1"/>
            </p:cNvSpPr>
            <p:nvPr/>
          </p:nvSpPr>
          <p:spPr bwMode="auto">
            <a:xfrm flipH="1">
              <a:off x="1272" y="432"/>
              <a:ext cx="516" cy="31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42" name="Text Box 74"/>
          <p:cNvSpPr txBox="1">
            <a:spLocks noChangeArrowheads="1"/>
          </p:cNvSpPr>
          <p:nvPr/>
        </p:nvSpPr>
        <p:spPr bwMode="auto">
          <a:xfrm>
            <a:off x="4857750" y="400050"/>
            <a:ext cx="3314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FF66"/>
                </a:solidFill>
              </a:rPr>
              <a:t>3. §o lùc c¨ng F</a:t>
            </a:r>
            <a:r>
              <a:rPr lang="en-US" altLang="en-US" sz="3200" b="1" baseline="-25000">
                <a:solidFill>
                  <a:srgbClr val="FFFF66"/>
                </a:solidFill>
              </a:rPr>
              <a:t>c</a:t>
            </a:r>
            <a:endParaRPr lang="en-US" altLang="en-US" sz="3200" b="1">
              <a:solidFill>
                <a:srgbClr val="FFFF66"/>
              </a:solidFill>
            </a:endParaRPr>
          </a:p>
        </p:txBody>
      </p:sp>
      <p:sp>
        <p:nvSpPr>
          <p:cNvPr id="7243" name="Text Box 75"/>
          <p:cNvSpPr txBox="1">
            <a:spLocks noChangeArrowheads="1"/>
          </p:cNvSpPr>
          <p:nvPr/>
        </p:nvSpPr>
        <p:spPr bwMode="auto">
          <a:xfrm>
            <a:off x="1847850" y="451485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</a:t>
            </a:r>
          </a:p>
        </p:txBody>
      </p:sp>
      <p:sp>
        <p:nvSpPr>
          <p:cNvPr id="7244" name="Text Box 76"/>
          <p:cNvSpPr txBox="1">
            <a:spLocks noChangeArrowheads="1"/>
          </p:cNvSpPr>
          <p:nvPr/>
        </p:nvSpPr>
        <p:spPr bwMode="auto">
          <a:xfrm>
            <a:off x="5981700" y="4781550"/>
            <a:ext cx="419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2" grpId="0"/>
      <p:bldP spid="7243" grpId="0"/>
      <p:bldP spid="72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4305300" y="1676400"/>
            <a:ext cx="43624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/>
              <a:t>- N©ng cèc B lªn cho n­íc ngËp vµo vßng nh«m</a:t>
            </a:r>
          </a:p>
        </p:txBody>
      </p:sp>
      <p:grpSp>
        <p:nvGrpSpPr>
          <p:cNvPr id="10302" name="Group 62"/>
          <p:cNvGrpSpPr>
            <a:grpSpLocks/>
          </p:cNvGrpSpPr>
          <p:nvPr/>
        </p:nvGrpSpPr>
        <p:grpSpPr bwMode="auto">
          <a:xfrm>
            <a:off x="252413" y="490538"/>
            <a:ext cx="5824537" cy="5108575"/>
            <a:chOff x="159" y="309"/>
            <a:chExt cx="3669" cy="3218"/>
          </a:xfrm>
        </p:grpSpPr>
        <p:sp>
          <p:nvSpPr>
            <p:cNvPr id="10242" name="Line 2"/>
            <p:cNvSpPr>
              <a:spLocks noChangeShapeType="1"/>
            </p:cNvSpPr>
            <p:nvPr/>
          </p:nvSpPr>
          <p:spPr bwMode="auto">
            <a:xfrm>
              <a:off x="736" y="309"/>
              <a:ext cx="0" cy="3153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3" name="Line 3"/>
            <p:cNvSpPr>
              <a:spLocks noChangeShapeType="1"/>
            </p:cNvSpPr>
            <p:nvPr/>
          </p:nvSpPr>
          <p:spPr bwMode="auto">
            <a:xfrm>
              <a:off x="599" y="885"/>
              <a:ext cx="1365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1563" y="1082"/>
              <a:ext cx="107" cy="9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>
              <a:off x="1615" y="885"/>
              <a:ext cx="0" cy="19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1615" y="2007"/>
              <a:ext cx="0" cy="81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1479" y="2841"/>
              <a:ext cx="273" cy="1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1281" y="2701"/>
              <a:ext cx="0" cy="561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1964" y="2701"/>
              <a:ext cx="0" cy="561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1281" y="3265"/>
              <a:ext cx="683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159" y="3471"/>
              <a:ext cx="2019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Oval 12"/>
            <p:cNvSpPr>
              <a:spLocks noChangeArrowheads="1"/>
            </p:cNvSpPr>
            <p:nvPr/>
          </p:nvSpPr>
          <p:spPr bwMode="auto">
            <a:xfrm>
              <a:off x="1590" y="235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2811" y="2611"/>
              <a:ext cx="0" cy="561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Line 14"/>
            <p:cNvSpPr>
              <a:spLocks noChangeShapeType="1"/>
            </p:cNvSpPr>
            <p:nvPr/>
          </p:nvSpPr>
          <p:spPr bwMode="auto">
            <a:xfrm>
              <a:off x="3494" y="2611"/>
              <a:ext cx="0" cy="561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Line 15"/>
            <p:cNvSpPr>
              <a:spLocks noChangeShapeType="1"/>
            </p:cNvSpPr>
            <p:nvPr/>
          </p:nvSpPr>
          <p:spPr bwMode="auto">
            <a:xfrm>
              <a:off x="2811" y="3175"/>
              <a:ext cx="683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Freeform 16"/>
            <p:cNvSpPr>
              <a:spLocks/>
            </p:cNvSpPr>
            <p:nvPr/>
          </p:nvSpPr>
          <p:spPr bwMode="auto">
            <a:xfrm flipV="1">
              <a:off x="1962" y="3052"/>
              <a:ext cx="858" cy="27"/>
            </a:xfrm>
            <a:custGeom>
              <a:avLst/>
              <a:gdLst>
                <a:gd name="T0" fmla="*/ 0 w 846"/>
                <a:gd name="T1" fmla="*/ 35 h 373"/>
                <a:gd name="T2" fmla="*/ 288 w 846"/>
                <a:gd name="T3" fmla="*/ 35 h 373"/>
                <a:gd name="T4" fmla="*/ 426 w 846"/>
                <a:gd name="T5" fmla="*/ 245 h 373"/>
                <a:gd name="T6" fmla="*/ 630 w 846"/>
                <a:gd name="T7" fmla="*/ 353 h 373"/>
                <a:gd name="T8" fmla="*/ 846 w 846"/>
                <a:gd name="T9" fmla="*/ 365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6" h="373">
                  <a:moveTo>
                    <a:pt x="0" y="35"/>
                  </a:moveTo>
                  <a:cubicBezTo>
                    <a:pt x="108" y="17"/>
                    <a:pt x="217" y="0"/>
                    <a:pt x="288" y="35"/>
                  </a:cubicBezTo>
                  <a:cubicBezTo>
                    <a:pt x="359" y="70"/>
                    <a:pt x="369" y="192"/>
                    <a:pt x="426" y="245"/>
                  </a:cubicBezTo>
                  <a:cubicBezTo>
                    <a:pt x="483" y="298"/>
                    <a:pt x="560" y="333"/>
                    <a:pt x="630" y="353"/>
                  </a:cubicBezTo>
                  <a:cubicBezTo>
                    <a:pt x="700" y="373"/>
                    <a:pt x="773" y="369"/>
                    <a:pt x="846" y="365"/>
                  </a:cubicBezTo>
                </a:path>
              </a:pathLst>
            </a:custGeom>
            <a:noFill/>
            <a:ln w="9525">
              <a:solidFill>
                <a:srgbClr val="FF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Freeform 17"/>
            <p:cNvSpPr>
              <a:spLocks/>
            </p:cNvSpPr>
            <p:nvPr/>
          </p:nvSpPr>
          <p:spPr bwMode="auto">
            <a:xfrm flipV="1">
              <a:off x="1962" y="3088"/>
              <a:ext cx="858" cy="27"/>
            </a:xfrm>
            <a:custGeom>
              <a:avLst/>
              <a:gdLst>
                <a:gd name="T0" fmla="*/ 0 w 846"/>
                <a:gd name="T1" fmla="*/ 35 h 373"/>
                <a:gd name="T2" fmla="*/ 288 w 846"/>
                <a:gd name="T3" fmla="*/ 35 h 373"/>
                <a:gd name="T4" fmla="*/ 426 w 846"/>
                <a:gd name="T5" fmla="*/ 245 h 373"/>
                <a:gd name="T6" fmla="*/ 630 w 846"/>
                <a:gd name="T7" fmla="*/ 353 h 373"/>
                <a:gd name="T8" fmla="*/ 846 w 846"/>
                <a:gd name="T9" fmla="*/ 365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6" h="373">
                  <a:moveTo>
                    <a:pt x="0" y="35"/>
                  </a:moveTo>
                  <a:cubicBezTo>
                    <a:pt x="108" y="17"/>
                    <a:pt x="217" y="0"/>
                    <a:pt x="288" y="35"/>
                  </a:cubicBezTo>
                  <a:cubicBezTo>
                    <a:pt x="359" y="70"/>
                    <a:pt x="369" y="192"/>
                    <a:pt x="426" y="245"/>
                  </a:cubicBezTo>
                  <a:cubicBezTo>
                    <a:pt x="483" y="298"/>
                    <a:pt x="560" y="333"/>
                    <a:pt x="630" y="353"/>
                  </a:cubicBezTo>
                  <a:cubicBezTo>
                    <a:pt x="700" y="373"/>
                    <a:pt x="773" y="369"/>
                    <a:pt x="846" y="365"/>
                  </a:cubicBezTo>
                </a:path>
              </a:pathLst>
            </a:custGeom>
            <a:noFill/>
            <a:ln w="9525">
              <a:solidFill>
                <a:srgbClr val="FF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>
              <a:off x="1278" y="2940"/>
              <a:ext cx="68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Line 19"/>
            <p:cNvSpPr>
              <a:spLocks noChangeShapeType="1"/>
            </p:cNvSpPr>
            <p:nvPr/>
          </p:nvSpPr>
          <p:spPr bwMode="auto">
            <a:xfrm>
              <a:off x="2808" y="2934"/>
              <a:ext cx="68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1092" y="3276"/>
              <a:ext cx="102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" name="Line 21"/>
            <p:cNvSpPr>
              <a:spLocks noChangeShapeType="1"/>
            </p:cNvSpPr>
            <p:nvPr/>
          </p:nvSpPr>
          <p:spPr bwMode="auto">
            <a:xfrm>
              <a:off x="1368" y="3066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2" name="Line 22"/>
            <p:cNvSpPr>
              <a:spLocks noChangeShapeType="1"/>
            </p:cNvSpPr>
            <p:nvPr/>
          </p:nvSpPr>
          <p:spPr bwMode="auto">
            <a:xfrm>
              <a:off x="1368" y="3126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3" name="Line 23"/>
            <p:cNvSpPr>
              <a:spLocks noChangeShapeType="1"/>
            </p:cNvSpPr>
            <p:nvPr/>
          </p:nvSpPr>
          <p:spPr bwMode="auto">
            <a:xfrm>
              <a:off x="1422" y="318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4" name="Line 24"/>
            <p:cNvSpPr>
              <a:spLocks noChangeShapeType="1"/>
            </p:cNvSpPr>
            <p:nvPr/>
          </p:nvSpPr>
          <p:spPr bwMode="auto">
            <a:xfrm>
              <a:off x="1482" y="310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5" name="Line 25"/>
            <p:cNvSpPr>
              <a:spLocks noChangeShapeType="1"/>
            </p:cNvSpPr>
            <p:nvPr/>
          </p:nvSpPr>
          <p:spPr bwMode="auto">
            <a:xfrm>
              <a:off x="1518" y="322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6" name="Line 26"/>
            <p:cNvSpPr>
              <a:spLocks noChangeShapeType="1"/>
            </p:cNvSpPr>
            <p:nvPr/>
          </p:nvSpPr>
          <p:spPr bwMode="auto">
            <a:xfrm>
              <a:off x="1530" y="316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7" name="Line 27"/>
            <p:cNvSpPr>
              <a:spLocks noChangeShapeType="1"/>
            </p:cNvSpPr>
            <p:nvPr/>
          </p:nvSpPr>
          <p:spPr bwMode="auto">
            <a:xfrm>
              <a:off x="1338" y="3216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8" name="Line 28"/>
            <p:cNvSpPr>
              <a:spLocks noChangeShapeType="1"/>
            </p:cNvSpPr>
            <p:nvPr/>
          </p:nvSpPr>
          <p:spPr bwMode="auto">
            <a:xfrm>
              <a:off x="1548" y="306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9" name="Line 29"/>
            <p:cNvSpPr>
              <a:spLocks noChangeShapeType="1"/>
            </p:cNvSpPr>
            <p:nvPr/>
          </p:nvSpPr>
          <p:spPr bwMode="auto">
            <a:xfrm>
              <a:off x="1668" y="305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Line 30"/>
            <p:cNvSpPr>
              <a:spLocks noChangeShapeType="1"/>
            </p:cNvSpPr>
            <p:nvPr/>
          </p:nvSpPr>
          <p:spPr bwMode="auto">
            <a:xfrm>
              <a:off x="1668" y="311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1" name="Line 31"/>
            <p:cNvSpPr>
              <a:spLocks noChangeShapeType="1"/>
            </p:cNvSpPr>
            <p:nvPr/>
          </p:nvSpPr>
          <p:spPr bwMode="auto">
            <a:xfrm>
              <a:off x="1722" y="3168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2" name="Line 32"/>
            <p:cNvSpPr>
              <a:spLocks noChangeShapeType="1"/>
            </p:cNvSpPr>
            <p:nvPr/>
          </p:nvSpPr>
          <p:spPr bwMode="auto">
            <a:xfrm>
              <a:off x="1782" y="309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3" name="Line 33"/>
            <p:cNvSpPr>
              <a:spLocks noChangeShapeType="1"/>
            </p:cNvSpPr>
            <p:nvPr/>
          </p:nvSpPr>
          <p:spPr bwMode="auto">
            <a:xfrm>
              <a:off x="1818" y="321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4" name="Line 34"/>
            <p:cNvSpPr>
              <a:spLocks noChangeShapeType="1"/>
            </p:cNvSpPr>
            <p:nvPr/>
          </p:nvSpPr>
          <p:spPr bwMode="auto">
            <a:xfrm>
              <a:off x="1830" y="315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5" name="Line 35"/>
            <p:cNvSpPr>
              <a:spLocks noChangeShapeType="1"/>
            </p:cNvSpPr>
            <p:nvPr/>
          </p:nvSpPr>
          <p:spPr bwMode="auto">
            <a:xfrm>
              <a:off x="1638" y="320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6" name="Line 36"/>
            <p:cNvSpPr>
              <a:spLocks noChangeShapeType="1"/>
            </p:cNvSpPr>
            <p:nvPr/>
          </p:nvSpPr>
          <p:spPr bwMode="auto">
            <a:xfrm>
              <a:off x="1848" y="3048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7" name="Line 37"/>
            <p:cNvSpPr>
              <a:spLocks noChangeShapeType="1"/>
            </p:cNvSpPr>
            <p:nvPr/>
          </p:nvSpPr>
          <p:spPr bwMode="auto">
            <a:xfrm>
              <a:off x="2904" y="297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8" name="Line 38"/>
            <p:cNvSpPr>
              <a:spLocks noChangeShapeType="1"/>
            </p:cNvSpPr>
            <p:nvPr/>
          </p:nvSpPr>
          <p:spPr bwMode="auto">
            <a:xfrm>
              <a:off x="2904" y="3018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9" name="Line 39"/>
            <p:cNvSpPr>
              <a:spLocks noChangeShapeType="1"/>
            </p:cNvSpPr>
            <p:nvPr/>
          </p:nvSpPr>
          <p:spPr bwMode="auto">
            <a:xfrm>
              <a:off x="2958" y="307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0" name="Line 40"/>
            <p:cNvSpPr>
              <a:spLocks noChangeShapeType="1"/>
            </p:cNvSpPr>
            <p:nvPr/>
          </p:nvSpPr>
          <p:spPr bwMode="auto">
            <a:xfrm>
              <a:off x="3018" y="299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1" name="Line 41"/>
            <p:cNvSpPr>
              <a:spLocks noChangeShapeType="1"/>
            </p:cNvSpPr>
            <p:nvPr/>
          </p:nvSpPr>
          <p:spPr bwMode="auto">
            <a:xfrm>
              <a:off x="3054" y="311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2" name="Line 42"/>
            <p:cNvSpPr>
              <a:spLocks noChangeShapeType="1"/>
            </p:cNvSpPr>
            <p:nvPr/>
          </p:nvSpPr>
          <p:spPr bwMode="auto">
            <a:xfrm>
              <a:off x="3066" y="305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3" name="Line 43"/>
            <p:cNvSpPr>
              <a:spLocks noChangeShapeType="1"/>
            </p:cNvSpPr>
            <p:nvPr/>
          </p:nvSpPr>
          <p:spPr bwMode="auto">
            <a:xfrm>
              <a:off x="2874" y="3108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4" name="Line 44"/>
            <p:cNvSpPr>
              <a:spLocks noChangeShapeType="1"/>
            </p:cNvSpPr>
            <p:nvPr/>
          </p:nvSpPr>
          <p:spPr bwMode="auto">
            <a:xfrm>
              <a:off x="3084" y="296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5" name="Line 45"/>
            <p:cNvSpPr>
              <a:spLocks noChangeShapeType="1"/>
            </p:cNvSpPr>
            <p:nvPr/>
          </p:nvSpPr>
          <p:spPr bwMode="auto">
            <a:xfrm>
              <a:off x="3204" y="297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6" name="Line 46"/>
            <p:cNvSpPr>
              <a:spLocks noChangeShapeType="1"/>
            </p:cNvSpPr>
            <p:nvPr/>
          </p:nvSpPr>
          <p:spPr bwMode="auto">
            <a:xfrm>
              <a:off x="3204" y="3006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7" name="Line 47"/>
            <p:cNvSpPr>
              <a:spLocks noChangeShapeType="1"/>
            </p:cNvSpPr>
            <p:nvPr/>
          </p:nvSpPr>
          <p:spPr bwMode="auto">
            <a:xfrm>
              <a:off x="3258" y="306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8" name="Line 48"/>
            <p:cNvSpPr>
              <a:spLocks noChangeShapeType="1"/>
            </p:cNvSpPr>
            <p:nvPr/>
          </p:nvSpPr>
          <p:spPr bwMode="auto">
            <a:xfrm>
              <a:off x="3318" y="298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9" name="Line 49"/>
            <p:cNvSpPr>
              <a:spLocks noChangeShapeType="1"/>
            </p:cNvSpPr>
            <p:nvPr/>
          </p:nvSpPr>
          <p:spPr bwMode="auto">
            <a:xfrm>
              <a:off x="3354" y="310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0" name="Line 50"/>
            <p:cNvSpPr>
              <a:spLocks noChangeShapeType="1"/>
            </p:cNvSpPr>
            <p:nvPr/>
          </p:nvSpPr>
          <p:spPr bwMode="auto">
            <a:xfrm>
              <a:off x="3366" y="304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1" name="Line 51"/>
            <p:cNvSpPr>
              <a:spLocks noChangeShapeType="1"/>
            </p:cNvSpPr>
            <p:nvPr/>
          </p:nvSpPr>
          <p:spPr bwMode="auto">
            <a:xfrm>
              <a:off x="3174" y="3096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2" name="Line 52"/>
            <p:cNvSpPr>
              <a:spLocks noChangeShapeType="1"/>
            </p:cNvSpPr>
            <p:nvPr/>
          </p:nvSpPr>
          <p:spPr bwMode="auto">
            <a:xfrm>
              <a:off x="3384" y="295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3" name="Line 53"/>
            <p:cNvSpPr>
              <a:spLocks noChangeShapeType="1"/>
            </p:cNvSpPr>
            <p:nvPr/>
          </p:nvSpPr>
          <p:spPr bwMode="auto">
            <a:xfrm>
              <a:off x="1368" y="3006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4" name="Line 54"/>
            <p:cNvSpPr>
              <a:spLocks noChangeShapeType="1"/>
            </p:cNvSpPr>
            <p:nvPr/>
          </p:nvSpPr>
          <p:spPr bwMode="auto">
            <a:xfrm>
              <a:off x="1560" y="301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5" name="Line 55"/>
            <p:cNvSpPr>
              <a:spLocks noChangeShapeType="1"/>
            </p:cNvSpPr>
            <p:nvPr/>
          </p:nvSpPr>
          <p:spPr bwMode="auto">
            <a:xfrm>
              <a:off x="1770" y="3006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6" name="Line 56"/>
            <p:cNvSpPr>
              <a:spLocks noChangeShapeType="1"/>
            </p:cNvSpPr>
            <p:nvPr/>
          </p:nvSpPr>
          <p:spPr bwMode="auto">
            <a:xfrm>
              <a:off x="2184" y="2976"/>
              <a:ext cx="408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7" name="Oval 57"/>
            <p:cNvSpPr>
              <a:spLocks noChangeArrowheads="1"/>
            </p:cNvSpPr>
            <p:nvPr/>
          </p:nvSpPr>
          <p:spPr bwMode="auto">
            <a:xfrm>
              <a:off x="714" y="84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0" name="Text Box 60"/>
            <p:cNvSpPr txBox="1">
              <a:spLocks noChangeArrowheads="1"/>
            </p:cNvSpPr>
            <p:nvPr/>
          </p:nvSpPr>
          <p:spPr bwMode="auto">
            <a:xfrm>
              <a:off x="1008" y="2868"/>
              <a:ext cx="3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10301" name="Text Box 61"/>
            <p:cNvSpPr txBox="1">
              <a:spLocks noChangeArrowheads="1"/>
            </p:cNvSpPr>
            <p:nvPr/>
          </p:nvSpPr>
          <p:spPr bwMode="auto">
            <a:xfrm>
              <a:off x="3528" y="2748"/>
              <a:ext cx="3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4324350" y="361950"/>
            <a:ext cx="42862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/>
              <a:t>- H¹ tõ tõ cèc B xuèng ®Ó </a:t>
            </a:r>
            <a:r>
              <a:rPr lang="en-US" altLang="en-US" sz="2800" b="1" smtClean="0"/>
              <a:t>nư­íc </a:t>
            </a:r>
            <a:r>
              <a:rPr lang="en-US" altLang="en-US" sz="2800" b="1"/>
              <a:t>trong cèc A ch¶y sang cho ®Õn khi vßng nh«m rêi khái mÆt </a:t>
            </a:r>
            <a:r>
              <a:rPr lang="en-US" altLang="en-US" sz="2800" b="1" smtClean="0"/>
              <a:t>nư­íc</a:t>
            </a:r>
            <a:endParaRPr lang="en-US" altLang="en-US" sz="2800" b="1"/>
          </a:p>
        </p:txBody>
      </p:sp>
      <p:grpSp>
        <p:nvGrpSpPr>
          <p:cNvPr id="11322" name="Group 58"/>
          <p:cNvGrpSpPr>
            <a:grpSpLocks/>
          </p:cNvGrpSpPr>
          <p:nvPr/>
        </p:nvGrpSpPr>
        <p:grpSpPr bwMode="auto">
          <a:xfrm>
            <a:off x="252413" y="490538"/>
            <a:ext cx="5824537" cy="5140325"/>
            <a:chOff x="159" y="309"/>
            <a:chExt cx="3669" cy="3238"/>
          </a:xfrm>
        </p:grpSpPr>
        <p:sp>
          <p:nvSpPr>
            <p:cNvPr id="11266" name="Line 2"/>
            <p:cNvSpPr>
              <a:spLocks noChangeShapeType="1"/>
            </p:cNvSpPr>
            <p:nvPr/>
          </p:nvSpPr>
          <p:spPr bwMode="auto">
            <a:xfrm>
              <a:off x="736" y="309"/>
              <a:ext cx="0" cy="3153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7" name="Line 3"/>
            <p:cNvSpPr>
              <a:spLocks noChangeShapeType="1"/>
            </p:cNvSpPr>
            <p:nvPr/>
          </p:nvSpPr>
          <p:spPr bwMode="auto">
            <a:xfrm>
              <a:off x="599" y="885"/>
              <a:ext cx="1365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1563" y="1082"/>
              <a:ext cx="107" cy="9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Line 5"/>
            <p:cNvSpPr>
              <a:spLocks noChangeShapeType="1"/>
            </p:cNvSpPr>
            <p:nvPr/>
          </p:nvSpPr>
          <p:spPr bwMode="auto">
            <a:xfrm>
              <a:off x="1615" y="885"/>
              <a:ext cx="0" cy="19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0" name="Line 6"/>
            <p:cNvSpPr>
              <a:spLocks noChangeShapeType="1"/>
            </p:cNvSpPr>
            <p:nvPr/>
          </p:nvSpPr>
          <p:spPr bwMode="auto">
            <a:xfrm>
              <a:off x="1615" y="2007"/>
              <a:ext cx="0" cy="81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1479" y="2841"/>
              <a:ext cx="273" cy="1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>
              <a:off x="1281" y="2701"/>
              <a:ext cx="0" cy="561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>
              <a:off x="1964" y="2701"/>
              <a:ext cx="0" cy="561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4" name="Line 10"/>
            <p:cNvSpPr>
              <a:spLocks noChangeShapeType="1"/>
            </p:cNvSpPr>
            <p:nvPr/>
          </p:nvSpPr>
          <p:spPr bwMode="auto">
            <a:xfrm>
              <a:off x="1281" y="3265"/>
              <a:ext cx="683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159" y="3471"/>
              <a:ext cx="2019" cy="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Oval 12"/>
            <p:cNvSpPr>
              <a:spLocks noChangeArrowheads="1"/>
            </p:cNvSpPr>
            <p:nvPr/>
          </p:nvSpPr>
          <p:spPr bwMode="auto">
            <a:xfrm>
              <a:off x="1590" y="235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>
              <a:off x="2811" y="2983"/>
              <a:ext cx="0" cy="561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Line 14"/>
            <p:cNvSpPr>
              <a:spLocks noChangeShapeType="1"/>
            </p:cNvSpPr>
            <p:nvPr/>
          </p:nvSpPr>
          <p:spPr bwMode="auto">
            <a:xfrm>
              <a:off x="3494" y="2983"/>
              <a:ext cx="0" cy="561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Line 15"/>
            <p:cNvSpPr>
              <a:spLocks noChangeShapeType="1"/>
            </p:cNvSpPr>
            <p:nvPr/>
          </p:nvSpPr>
          <p:spPr bwMode="auto">
            <a:xfrm>
              <a:off x="2811" y="3547"/>
              <a:ext cx="683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Freeform 16"/>
            <p:cNvSpPr>
              <a:spLocks/>
            </p:cNvSpPr>
            <p:nvPr/>
          </p:nvSpPr>
          <p:spPr bwMode="auto">
            <a:xfrm>
              <a:off x="1962" y="3079"/>
              <a:ext cx="846" cy="373"/>
            </a:xfrm>
            <a:custGeom>
              <a:avLst/>
              <a:gdLst>
                <a:gd name="T0" fmla="*/ 0 w 846"/>
                <a:gd name="T1" fmla="*/ 35 h 373"/>
                <a:gd name="T2" fmla="*/ 288 w 846"/>
                <a:gd name="T3" fmla="*/ 35 h 373"/>
                <a:gd name="T4" fmla="*/ 426 w 846"/>
                <a:gd name="T5" fmla="*/ 245 h 373"/>
                <a:gd name="T6" fmla="*/ 630 w 846"/>
                <a:gd name="T7" fmla="*/ 353 h 373"/>
                <a:gd name="T8" fmla="*/ 846 w 846"/>
                <a:gd name="T9" fmla="*/ 365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6" h="373">
                  <a:moveTo>
                    <a:pt x="0" y="35"/>
                  </a:moveTo>
                  <a:cubicBezTo>
                    <a:pt x="108" y="17"/>
                    <a:pt x="217" y="0"/>
                    <a:pt x="288" y="35"/>
                  </a:cubicBezTo>
                  <a:cubicBezTo>
                    <a:pt x="359" y="70"/>
                    <a:pt x="369" y="192"/>
                    <a:pt x="426" y="245"/>
                  </a:cubicBezTo>
                  <a:cubicBezTo>
                    <a:pt x="483" y="298"/>
                    <a:pt x="560" y="333"/>
                    <a:pt x="630" y="353"/>
                  </a:cubicBezTo>
                  <a:cubicBezTo>
                    <a:pt x="700" y="373"/>
                    <a:pt x="773" y="369"/>
                    <a:pt x="846" y="365"/>
                  </a:cubicBezTo>
                </a:path>
              </a:pathLst>
            </a:custGeom>
            <a:noFill/>
            <a:ln w="9525">
              <a:solidFill>
                <a:srgbClr val="FF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Freeform 17"/>
            <p:cNvSpPr>
              <a:spLocks/>
            </p:cNvSpPr>
            <p:nvPr/>
          </p:nvSpPr>
          <p:spPr bwMode="auto">
            <a:xfrm>
              <a:off x="1962" y="3115"/>
              <a:ext cx="846" cy="373"/>
            </a:xfrm>
            <a:custGeom>
              <a:avLst/>
              <a:gdLst>
                <a:gd name="T0" fmla="*/ 0 w 846"/>
                <a:gd name="T1" fmla="*/ 35 h 373"/>
                <a:gd name="T2" fmla="*/ 288 w 846"/>
                <a:gd name="T3" fmla="*/ 35 h 373"/>
                <a:gd name="T4" fmla="*/ 426 w 846"/>
                <a:gd name="T5" fmla="*/ 245 h 373"/>
                <a:gd name="T6" fmla="*/ 630 w 846"/>
                <a:gd name="T7" fmla="*/ 353 h 373"/>
                <a:gd name="T8" fmla="*/ 846 w 846"/>
                <a:gd name="T9" fmla="*/ 365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6" h="373">
                  <a:moveTo>
                    <a:pt x="0" y="35"/>
                  </a:moveTo>
                  <a:cubicBezTo>
                    <a:pt x="108" y="17"/>
                    <a:pt x="217" y="0"/>
                    <a:pt x="288" y="35"/>
                  </a:cubicBezTo>
                  <a:cubicBezTo>
                    <a:pt x="359" y="70"/>
                    <a:pt x="369" y="192"/>
                    <a:pt x="426" y="245"/>
                  </a:cubicBezTo>
                  <a:cubicBezTo>
                    <a:pt x="483" y="298"/>
                    <a:pt x="560" y="333"/>
                    <a:pt x="630" y="353"/>
                  </a:cubicBezTo>
                  <a:cubicBezTo>
                    <a:pt x="700" y="373"/>
                    <a:pt x="773" y="369"/>
                    <a:pt x="846" y="365"/>
                  </a:cubicBezTo>
                </a:path>
              </a:pathLst>
            </a:custGeom>
            <a:noFill/>
            <a:ln w="9525">
              <a:solidFill>
                <a:srgbClr val="FF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Line 18"/>
            <p:cNvSpPr>
              <a:spLocks noChangeShapeType="1"/>
            </p:cNvSpPr>
            <p:nvPr/>
          </p:nvSpPr>
          <p:spPr bwMode="auto">
            <a:xfrm>
              <a:off x="1278" y="3000"/>
              <a:ext cx="68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Line 19"/>
            <p:cNvSpPr>
              <a:spLocks noChangeShapeType="1"/>
            </p:cNvSpPr>
            <p:nvPr/>
          </p:nvSpPr>
          <p:spPr bwMode="auto">
            <a:xfrm>
              <a:off x="2808" y="3258"/>
              <a:ext cx="68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1092" y="3276"/>
              <a:ext cx="102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Line 21"/>
            <p:cNvSpPr>
              <a:spLocks noChangeShapeType="1"/>
            </p:cNvSpPr>
            <p:nvPr/>
          </p:nvSpPr>
          <p:spPr bwMode="auto">
            <a:xfrm>
              <a:off x="1368" y="3066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Line 22"/>
            <p:cNvSpPr>
              <a:spLocks noChangeShapeType="1"/>
            </p:cNvSpPr>
            <p:nvPr/>
          </p:nvSpPr>
          <p:spPr bwMode="auto">
            <a:xfrm>
              <a:off x="1368" y="3126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Line 23"/>
            <p:cNvSpPr>
              <a:spLocks noChangeShapeType="1"/>
            </p:cNvSpPr>
            <p:nvPr/>
          </p:nvSpPr>
          <p:spPr bwMode="auto">
            <a:xfrm>
              <a:off x="1422" y="318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Line 24"/>
            <p:cNvSpPr>
              <a:spLocks noChangeShapeType="1"/>
            </p:cNvSpPr>
            <p:nvPr/>
          </p:nvSpPr>
          <p:spPr bwMode="auto">
            <a:xfrm>
              <a:off x="1482" y="310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Line 25"/>
            <p:cNvSpPr>
              <a:spLocks noChangeShapeType="1"/>
            </p:cNvSpPr>
            <p:nvPr/>
          </p:nvSpPr>
          <p:spPr bwMode="auto">
            <a:xfrm>
              <a:off x="1518" y="322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Line 26"/>
            <p:cNvSpPr>
              <a:spLocks noChangeShapeType="1"/>
            </p:cNvSpPr>
            <p:nvPr/>
          </p:nvSpPr>
          <p:spPr bwMode="auto">
            <a:xfrm>
              <a:off x="1530" y="316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Line 27"/>
            <p:cNvSpPr>
              <a:spLocks noChangeShapeType="1"/>
            </p:cNvSpPr>
            <p:nvPr/>
          </p:nvSpPr>
          <p:spPr bwMode="auto">
            <a:xfrm>
              <a:off x="1338" y="3216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Line 28"/>
            <p:cNvSpPr>
              <a:spLocks noChangeShapeType="1"/>
            </p:cNvSpPr>
            <p:nvPr/>
          </p:nvSpPr>
          <p:spPr bwMode="auto">
            <a:xfrm>
              <a:off x="1548" y="306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Line 29"/>
            <p:cNvSpPr>
              <a:spLocks noChangeShapeType="1"/>
            </p:cNvSpPr>
            <p:nvPr/>
          </p:nvSpPr>
          <p:spPr bwMode="auto">
            <a:xfrm>
              <a:off x="1668" y="305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4" name="Line 30"/>
            <p:cNvSpPr>
              <a:spLocks noChangeShapeType="1"/>
            </p:cNvSpPr>
            <p:nvPr/>
          </p:nvSpPr>
          <p:spPr bwMode="auto">
            <a:xfrm>
              <a:off x="1668" y="311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Line 31"/>
            <p:cNvSpPr>
              <a:spLocks noChangeShapeType="1"/>
            </p:cNvSpPr>
            <p:nvPr/>
          </p:nvSpPr>
          <p:spPr bwMode="auto">
            <a:xfrm>
              <a:off x="1722" y="3168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Line 32"/>
            <p:cNvSpPr>
              <a:spLocks noChangeShapeType="1"/>
            </p:cNvSpPr>
            <p:nvPr/>
          </p:nvSpPr>
          <p:spPr bwMode="auto">
            <a:xfrm>
              <a:off x="1782" y="309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7" name="Line 33"/>
            <p:cNvSpPr>
              <a:spLocks noChangeShapeType="1"/>
            </p:cNvSpPr>
            <p:nvPr/>
          </p:nvSpPr>
          <p:spPr bwMode="auto">
            <a:xfrm>
              <a:off x="1818" y="321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Line 34"/>
            <p:cNvSpPr>
              <a:spLocks noChangeShapeType="1"/>
            </p:cNvSpPr>
            <p:nvPr/>
          </p:nvSpPr>
          <p:spPr bwMode="auto">
            <a:xfrm>
              <a:off x="1830" y="315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9" name="Line 35"/>
            <p:cNvSpPr>
              <a:spLocks noChangeShapeType="1"/>
            </p:cNvSpPr>
            <p:nvPr/>
          </p:nvSpPr>
          <p:spPr bwMode="auto">
            <a:xfrm>
              <a:off x="1638" y="320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0" name="Line 36"/>
            <p:cNvSpPr>
              <a:spLocks noChangeShapeType="1"/>
            </p:cNvSpPr>
            <p:nvPr/>
          </p:nvSpPr>
          <p:spPr bwMode="auto">
            <a:xfrm>
              <a:off x="1848" y="3048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Line 37"/>
            <p:cNvSpPr>
              <a:spLocks noChangeShapeType="1"/>
            </p:cNvSpPr>
            <p:nvPr/>
          </p:nvSpPr>
          <p:spPr bwMode="auto">
            <a:xfrm>
              <a:off x="2904" y="333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2" name="Line 38"/>
            <p:cNvSpPr>
              <a:spLocks noChangeShapeType="1"/>
            </p:cNvSpPr>
            <p:nvPr/>
          </p:nvSpPr>
          <p:spPr bwMode="auto">
            <a:xfrm>
              <a:off x="2904" y="339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3" name="Line 39"/>
            <p:cNvSpPr>
              <a:spLocks noChangeShapeType="1"/>
            </p:cNvSpPr>
            <p:nvPr/>
          </p:nvSpPr>
          <p:spPr bwMode="auto">
            <a:xfrm>
              <a:off x="2958" y="344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Line 40"/>
            <p:cNvSpPr>
              <a:spLocks noChangeShapeType="1"/>
            </p:cNvSpPr>
            <p:nvPr/>
          </p:nvSpPr>
          <p:spPr bwMode="auto">
            <a:xfrm>
              <a:off x="3018" y="3366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5" name="Line 41"/>
            <p:cNvSpPr>
              <a:spLocks noChangeShapeType="1"/>
            </p:cNvSpPr>
            <p:nvPr/>
          </p:nvSpPr>
          <p:spPr bwMode="auto">
            <a:xfrm>
              <a:off x="3054" y="3486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6" name="Line 42"/>
            <p:cNvSpPr>
              <a:spLocks noChangeShapeType="1"/>
            </p:cNvSpPr>
            <p:nvPr/>
          </p:nvSpPr>
          <p:spPr bwMode="auto">
            <a:xfrm>
              <a:off x="3066" y="3426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7" name="Line 43"/>
            <p:cNvSpPr>
              <a:spLocks noChangeShapeType="1"/>
            </p:cNvSpPr>
            <p:nvPr/>
          </p:nvSpPr>
          <p:spPr bwMode="auto">
            <a:xfrm>
              <a:off x="2874" y="3480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8" name="Line 44"/>
            <p:cNvSpPr>
              <a:spLocks noChangeShapeType="1"/>
            </p:cNvSpPr>
            <p:nvPr/>
          </p:nvSpPr>
          <p:spPr bwMode="auto">
            <a:xfrm>
              <a:off x="3084" y="332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9" name="Line 45"/>
            <p:cNvSpPr>
              <a:spLocks noChangeShapeType="1"/>
            </p:cNvSpPr>
            <p:nvPr/>
          </p:nvSpPr>
          <p:spPr bwMode="auto">
            <a:xfrm>
              <a:off x="3204" y="3318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0" name="Line 46"/>
            <p:cNvSpPr>
              <a:spLocks noChangeShapeType="1"/>
            </p:cNvSpPr>
            <p:nvPr/>
          </p:nvSpPr>
          <p:spPr bwMode="auto">
            <a:xfrm>
              <a:off x="3204" y="3378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1" name="Line 47"/>
            <p:cNvSpPr>
              <a:spLocks noChangeShapeType="1"/>
            </p:cNvSpPr>
            <p:nvPr/>
          </p:nvSpPr>
          <p:spPr bwMode="auto">
            <a:xfrm>
              <a:off x="3258" y="343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2" name="Line 48"/>
            <p:cNvSpPr>
              <a:spLocks noChangeShapeType="1"/>
            </p:cNvSpPr>
            <p:nvPr/>
          </p:nvSpPr>
          <p:spPr bwMode="auto">
            <a:xfrm>
              <a:off x="3318" y="335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3" name="Line 49"/>
            <p:cNvSpPr>
              <a:spLocks noChangeShapeType="1"/>
            </p:cNvSpPr>
            <p:nvPr/>
          </p:nvSpPr>
          <p:spPr bwMode="auto">
            <a:xfrm>
              <a:off x="3354" y="347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4" name="Line 50"/>
            <p:cNvSpPr>
              <a:spLocks noChangeShapeType="1"/>
            </p:cNvSpPr>
            <p:nvPr/>
          </p:nvSpPr>
          <p:spPr bwMode="auto">
            <a:xfrm>
              <a:off x="3366" y="3414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5" name="Line 51"/>
            <p:cNvSpPr>
              <a:spLocks noChangeShapeType="1"/>
            </p:cNvSpPr>
            <p:nvPr/>
          </p:nvSpPr>
          <p:spPr bwMode="auto">
            <a:xfrm>
              <a:off x="3174" y="3468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6" name="Line 52"/>
            <p:cNvSpPr>
              <a:spLocks noChangeShapeType="1"/>
            </p:cNvSpPr>
            <p:nvPr/>
          </p:nvSpPr>
          <p:spPr bwMode="auto">
            <a:xfrm>
              <a:off x="3384" y="3312"/>
              <a:ext cx="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Line 53"/>
            <p:cNvSpPr>
              <a:spLocks noChangeShapeType="1"/>
            </p:cNvSpPr>
            <p:nvPr/>
          </p:nvSpPr>
          <p:spPr bwMode="auto">
            <a:xfrm>
              <a:off x="2280" y="3024"/>
              <a:ext cx="300" cy="30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8" name="Oval 54"/>
            <p:cNvSpPr>
              <a:spLocks noChangeArrowheads="1"/>
            </p:cNvSpPr>
            <p:nvPr/>
          </p:nvSpPr>
          <p:spPr bwMode="auto">
            <a:xfrm>
              <a:off x="714" y="85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0" name="Text Box 56"/>
            <p:cNvSpPr txBox="1">
              <a:spLocks noChangeArrowheads="1"/>
            </p:cNvSpPr>
            <p:nvPr/>
          </p:nvSpPr>
          <p:spPr bwMode="auto">
            <a:xfrm>
              <a:off x="960" y="2928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11321" name="Text Box 57"/>
            <p:cNvSpPr txBox="1">
              <a:spLocks noChangeArrowheads="1"/>
            </p:cNvSpPr>
            <p:nvPr/>
          </p:nvSpPr>
          <p:spPr bwMode="auto">
            <a:xfrm>
              <a:off x="3540" y="3108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81000" y="342900"/>
            <a:ext cx="53721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FF66"/>
                </a:solidFill>
              </a:rPr>
              <a:t>*)KÕt qu¶ c¸c phÐp ®o trùc tiÕp: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90550" y="952500"/>
            <a:ext cx="179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a) Lùc c¨ng</a:t>
            </a:r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2806700" y="841375"/>
          <a:ext cx="22987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3" imgW="812520" imgH="253800" progId="Equation.3">
                  <p:embed/>
                </p:oleObj>
              </mc:Choice>
              <mc:Fallback>
                <p:oleObj name="Equation" r:id="rId3" imgW="812520" imgH="253800" progId="Equation.3">
                  <p:embed/>
                  <p:pic>
                    <p:nvPicPr>
                      <p:cNvPr id="174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6700" y="841375"/>
                        <a:ext cx="2298700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857250" y="1809750"/>
            <a:ext cx="1581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Trong ®ã:</a:t>
            </a:r>
          </a:p>
        </p:txBody>
      </p:sp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2700338" y="1698625"/>
          <a:ext cx="557530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5" imgW="2006280" imgH="253800" progId="Equation.3">
                  <p:embed/>
                </p:oleObj>
              </mc:Choice>
              <mc:Fallback>
                <p:oleObj name="Equation" r:id="rId5" imgW="2006280" imgH="253800" progId="Equation.3">
                  <p:embed/>
                  <p:pic>
                    <p:nvPicPr>
                      <p:cNvPr id="1741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1698625"/>
                        <a:ext cx="5575300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552450" y="2552700"/>
            <a:ext cx="3619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b) Tæng chu vi vßng trßn</a:t>
            </a:r>
          </a:p>
        </p:txBody>
      </p:sp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4340225" y="2436813"/>
          <a:ext cx="180340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7" imgW="698400" imgH="203040" progId="Equation.3">
                  <p:embed/>
                </p:oleObj>
              </mc:Choice>
              <mc:Fallback>
                <p:oleObj name="Equation" r:id="rId7" imgW="698400" imgH="203040" progId="Equation.3">
                  <p:embed/>
                  <p:pic>
                    <p:nvPicPr>
                      <p:cNvPr id="1741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0225" y="2436813"/>
                        <a:ext cx="1803400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895350" y="3238500"/>
            <a:ext cx="1581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Trong ®ã:</a:t>
            </a:r>
          </a:p>
        </p:txBody>
      </p:sp>
      <p:graphicFrame>
        <p:nvGraphicFramePr>
          <p:cNvPr id="17420" name="Object 12"/>
          <p:cNvGraphicFramePr>
            <a:graphicFrameLocks noChangeAspect="1"/>
          </p:cNvGraphicFramePr>
          <p:nvPr/>
        </p:nvGraphicFramePr>
        <p:xfrm>
          <a:off x="2789238" y="3187700"/>
          <a:ext cx="4525962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9" imgW="1841400" imgH="241200" progId="Equation.3">
                  <p:embed/>
                </p:oleObj>
              </mc:Choice>
              <mc:Fallback>
                <p:oleObj name="Equation" r:id="rId9" imgW="1841400" imgH="241200" progId="Equation.3">
                  <p:embed/>
                  <p:pic>
                    <p:nvPicPr>
                      <p:cNvPr id="1742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238" y="3187700"/>
                        <a:ext cx="4525962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1" name="Object 13"/>
          <p:cNvGraphicFramePr>
            <a:graphicFrameLocks noChangeAspect="1"/>
          </p:cNvGraphicFramePr>
          <p:nvPr/>
        </p:nvGraphicFramePr>
        <p:xfrm>
          <a:off x="2752725" y="3832225"/>
          <a:ext cx="608012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11" imgW="2476440" imgH="253800" progId="Equation.3">
                  <p:embed/>
                </p:oleObj>
              </mc:Choice>
              <mc:Fallback>
                <p:oleObj name="Equation" r:id="rId11" imgW="2476440" imgH="253800" progId="Equation.3">
                  <p:embed/>
                  <p:pic>
                    <p:nvPicPr>
                      <p:cNvPr id="1742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2725" y="3832225"/>
                        <a:ext cx="6080125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/>
      <p:bldP spid="17415" grpId="0"/>
      <p:bldP spid="17417" grpId="0"/>
      <p:bldP spid="174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64&quot;/&gt;&lt;/object&gt;&lt;object type=&quot;3&quot; unique_id=&quot;10004&quot;&gt;&lt;property id=&quot;20148&quot; value=&quot;5&quot;/&gt;&lt;property id=&quot;20300&quot; value=&quot;Slide 2&quot;/&gt;&lt;property id=&quot;20307&quot; value=&quot;261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5&quot;/&gt;&lt;/object&gt;&lt;object type=&quot;3&quot; unique_id=&quot;10007&quot;&gt;&lt;property id=&quot;20148&quot; value=&quot;5&quot;/&gt;&lt;property id=&quot;20300&quot; value=&quot;Slide 5&quot;/&gt;&lt;property id=&quot;20307&quot; value=&quot;266&quot;/&gt;&lt;/object&gt;&lt;object type=&quot;3&quot; unique_id=&quot;10008&quot;&gt;&lt;property id=&quot;20148&quot; value=&quot;5&quot;/&gt;&lt;property id=&quot;20300&quot; value=&quot;Slide 6&quot;/&gt;&lt;property id=&quot;20307&quot; value=&quot;260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010&quot;&gt;&lt;property id=&quot;20148&quot; value=&quot;5&quot;/&gt;&lt;property id=&quot;20300&quot; value=&quot;Slide 8&quot;/&gt;&lt;property id=&quot;20307&quot; value=&quot;263&quot;/&gt;&lt;/object&gt;&lt;object type=&quot;3&quot; unique_id=&quot;10011&quot;&gt;&lt;property id=&quot;20148&quot; value=&quot;5&quot;/&gt;&lt;property id=&quot;20300&quot; value=&quot;Slide 9&quot;/&gt;&lt;property id=&quot;20307&quot; value=&quot;267&quot;/&gt;&lt;/object&gt;&lt;object type=&quot;3&quot; unique_id=&quot;10012&quot;&gt;&lt;property id=&quot;20148&quot; value=&quot;5&quot;/&gt;&lt;property id=&quot;20300&quot; value=&quot;Slide 10&quot;/&gt;&lt;property id=&quot;20307&quot; value=&quot;268&quot;/&gt;&lt;/object&gt;&lt;object type=&quot;3&quot; unique_id=&quot;10013&quot;&gt;&lt;property id=&quot;20148&quot; value=&quot;5&quot;/&gt;&lt;property id=&quot;20300&quot; value=&quot;Slide 11&quot;/&gt;&lt;property id=&quot;20307&quot; value=&quot;256&quot;/&gt;&lt;/object&gt;&lt;object type=&quot;3&quot; unique_id=&quot;10014&quot;&gt;&lt;property id=&quot;20148&quot; value=&quot;5&quot;/&gt;&lt;property id=&quot;20300&quot; value=&quot;Slide 12&quot;/&gt;&lt;property id=&quot;20307&quot; value=&quot;257&quot;/&gt;&lt;/object&gt;&lt;object type=&quot;3&quot; unique_id=&quot;10015&quot;&gt;&lt;property id=&quot;20148&quot; value=&quot;5&quot;/&gt;&lt;property id=&quot;20300&quot; value=&quot;Slide 13&quot;/&gt;&lt;property id=&quot;20307&quot; value=&quot;269&quot;/&gt;&lt;/object&gt;&lt;object type=&quot;3&quot; unique_id=&quot;10016&quot;&gt;&lt;property id=&quot;20148&quot; value=&quot;5&quot;/&gt;&lt;property id=&quot;20300&quot; value=&quot;Slide 14&quot;/&gt;&lt;property id=&quot;20307&quot; value=&quot;270&quot;/&gt;&lt;/object&gt;&lt;object type=&quot;3&quot; unique_id=&quot;10017&quot;&gt;&lt;property id=&quot;20148&quot; value=&quot;5&quot;/&gt;&lt;property id=&quot;20300&quot; value=&quot;Slide 15&quot;/&gt;&lt;property id=&quot;20307&quot; value=&quot;271&quot;/&gt;&lt;/object&gt;&lt;object type=&quot;3&quot; unique_id=&quot;10018&quot;&gt;&lt;property id=&quot;20148&quot; value=&quot;5&quot;/&gt;&lt;property id=&quot;20300&quot; value=&quot;Slide 16&quot;/&gt;&lt;property id=&quot;20307&quot; value=&quot;272&quot;/&gt;&lt;/object&gt;&lt;/object&gt;&lt;object type=&quot;8&quot; unique_id=&quot;10036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702</Words>
  <Application>Microsoft Office PowerPoint</Application>
  <PresentationFormat>On-screen Show (4:3)</PresentationFormat>
  <Paragraphs>70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.VnTime</vt:lpstr>
      <vt:lpstr>.VnTimeH</vt:lpstr>
      <vt:lpstr>Arial</vt:lpstr>
      <vt:lpstr>Symbol</vt:lpstr>
      <vt:lpstr>Times New Roman</vt:lpstr>
      <vt:lpstr>Default Design</vt:lpstr>
      <vt:lpstr>Equation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 Van Trang</dc:creator>
  <cp:lastModifiedBy>Admin</cp:lastModifiedBy>
  <cp:revision>94</cp:revision>
  <dcterms:created xsi:type="dcterms:W3CDTF">2007-11-16T11:38:14Z</dcterms:created>
  <dcterms:modified xsi:type="dcterms:W3CDTF">2016-04-18T04:17:29Z</dcterms:modified>
</cp:coreProperties>
</file>