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59" r:id="rId5"/>
    <p:sldId id="269" r:id="rId6"/>
    <p:sldId id="261" r:id="rId7"/>
    <p:sldId id="263" r:id="rId8"/>
    <p:sldId id="262" r:id="rId9"/>
    <p:sldId id="264" r:id="rId10"/>
    <p:sldId id="265" r:id="rId11"/>
    <p:sldId id="270" r:id="rId12"/>
    <p:sldId id="267" r:id="rId13"/>
    <p:sldId id="271" r:id="rId14"/>
    <p:sldId id="272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36" autoAdjust="0"/>
    <p:restoredTop sz="94660"/>
  </p:normalViewPr>
  <p:slideViewPr>
    <p:cSldViewPr snapToGrid="0">
      <p:cViewPr varScale="1">
        <p:scale>
          <a:sx n="83" d="100"/>
          <a:sy n="83" d="100"/>
        </p:scale>
        <p:origin x="8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CEE51-9634-4CA2-9DC3-16CFD6860D33}" type="datetimeFigureOut">
              <a:rPr lang="en-US" smtClean="0"/>
              <a:t>20/04/28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6EC12-435E-47D2-85F7-9260E36CB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631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CEE51-9634-4CA2-9DC3-16CFD6860D33}" type="datetimeFigureOut">
              <a:rPr lang="en-US" smtClean="0"/>
              <a:t>20/04/28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6EC12-435E-47D2-85F7-9260E36CB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992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CEE51-9634-4CA2-9DC3-16CFD6860D33}" type="datetimeFigureOut">
              <a:rPr lang="en-US" smtClean="0"/>
              <a:t>20/04/28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6EC12-435E-47D2-85F7-9260E36CB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401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CEE51-9634-4CA2-9DC3-16CFD6860D33}" type="datetimeFigureOut">
              <a:rPr lang="en-US" smtClean="0"/>
              <a:t>20/04/28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6EC12-435E-47D2-85F7-9260E36CB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55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CEE51-9634-4CA2-9DC3-16CFD6860D33}" type="datetimeFigureOut">
              <a:rPr lang="en-US" smtClean="0"/>
              <a:t>20/04/28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6EC12-435E-47D2-85F7-9260E36CB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76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CEE51-9634-4CA2-9DC3-16CFD6860D33}" type="datetimeFigureOut">
              <a:rPr lang="en-US" smtClean="0"/>
              <a:t>20/04/28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6EC12-435E-47D2-85F7-9260E36CB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641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CEE51-9634-4CA2-9DC3-16CFD6860D33}" type="datetimeFigureOut">
              <a:rPr lang="en-US" smtClean="0"/>
              <a:t>20/04/28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6EC12-435E-47D2-85F7-9260E36CB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730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CEE51-9634-4CA2-9DC3-16CFD6860D33}" type="datetimeFigureOut">
              <a:rPr lang="en-US" smtClean="0"/>
              <a:t>20/04/28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6EC12-435E-47D2-85F7-9260E36CB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60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CEE51-9634-4CA2-9DC3-16CFD6860D33}" type="datetimeFigureOut">
              <a:rPr lang="en-US" smtClean="0"/>
              <a:t>20/04/28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6EC12-435E-47D2-85F7-9260E36CB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029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CEE51-9634-4CA2-9DC3-16CFD6860D33}" type="datetimeFigureOut">
              <a:rPr lang="en-US" smtClean="0"/>
              <a:t>20/04/28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6EC12-435E-47D2-85F7-9260E36CB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199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CEE51-9634-4CA2-9DC3-16CFD6860D33}" type="datetimeFigureOut">
              <a:rPr lang="en-US" smtClean="0"/>
              <a:t>20/04/28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6EC12-435E-47D2-85F7-9260E36CB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364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9CEE51-9634-4CA2-9DC3-16CFD6860D33}" type="datetimeFigureOut">
              <a:rPr lang="en-US" smtClean="0"/>
              <a:t>20/04/28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E6EC12-435E-47D2-85F7-9260E36CB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006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2.png"/><Relationship Id="rId18" Type="http://schemas.openxmlformats.org/officeDocument/2006/relationships/image" Target="../media/image68.png"/><Relationship Id="rId26" Type="http://schemas.openxmlformats.org/officeDocument/2006/relationships/image" Target="../media/image61.png"/><Relationship Id="rId3" Type="http://schemas.openxmlformats.org/officeDocument/2006/relationships/image" Target="../media/image28.emf"/><Relationship Id="rId21" Type="http://schemas.openxmlformats.org/officeDocument/2006/relationships/image" Target="../media/image71.png"/><Relationship Id="rId7" Type="http://schemas.openxmlformats.org/officeDocument/2006/relationships/image" Target="../media/image57.png"/><Relationship Id="rId12" Type="http://schemas.openxmlformats.org/officeDocument/2006/relationships/image" Target="../media/image41.png"/><Relationship Id="rId17" Type="http://schemas.openxmlformats.org/officeDocument/2006/relationships/image" Target="../media/image67.png"/><Relationship Id="rId25" Type="http://schemas.openxmlformats.org/officeDocument/2006/relationships/image" Target="../media/image75.png"/><Relationship Id="rId33" Type="http://schemas.openxmlformats.org/officeDocument/2006/relationships/image" Target="../media/image400.png"/><Relationship Id="rId2" Type="http://schemas.openxmlformats.org/officeDocument/2006/relationships/image" Target="../media/image27.emf"/><Relationship Id="rId16" Type="http://schemas.openxmlformats.org/officeDocument/2006/relationships/image" Target="../media/image66.png"/><Relationship Id="rId20" Type="http://schemas.openxmlformats.org/officeDocument/2006/relationships/image" Target="../media/image46.png"/><Relationship Id="rId29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11" Type="http://schemas.openxmlformats.org/officeDocument/2006/relationships/image" Target="../media/image40.png"/><Relationship Id="rId24" Type="http://schemas.openxmlformats.org/officeDocument/2006/relationships/image" Target="../media/image60.png"/><Relationship Id="rId32" Type="http://schemas.openxmlformats.org/officeDocument/2006/relationships/image" Target="../media/image390.png"/><Relationship Id="rId5" Type="http://schemas.openxmlformats.org/officeDocument/2006/relationships/image" Target="../media/image55.png"/><Relationship Id="rId15" Type="http://schemas.openxmlformats.org/officeDocument/2006/relationships/image" Target="../media/image65.png"/><Relationship Id="rId23" Type="http://schemas.openxmlformats.org/officeDocument/2006/relationships/image" Target="../media/image73.png"/><Relationship Id="rId28" Type="http://schemas.openxmlformats.org/officeDocument/2006/relationships/image" Target="../media/image62.png"/><Relationship Id="rId10" Type="http://schemas.openxmlformats.org/officeDocument/2006/relationships/image" Target="../media/image39.png"/><Relationship Id="rId19" Type="http://schemas.openxmlformats.org/officeDocument/2006/relationships/image" Target="../media/image44.png"/><Relationship Id="rId31" Type="http://schemas.openxmlformats.org/officeDocument/2006/relationships/image" Target="../media/image69.png"/><Relationship Id="rId4" Type="http://schemas.openxmlformats.org/officeDocument/2006/relationships/image" Target="../media/image54.png"/><Relationship Id="rId9" Type="http://schemas.openxmlformats.org/officeDocument/2006/relationships/image" Target="../media/image59.png"/><Relationship Id="rId14" Type="http://schemas.openxmlformats.org/officeDocument/2006/relationships/image" Target="../media/image43.png"/><Relationship Id="rId22" Type="http://schemas.openxmlformats.org/officeDocument/2006/relationships/image" Target="../media/image53.png"/><Relationship Id="rId27" Type="http://schemas.openxmlformats.org/officeDocument/2006/relationships/image" Target="../media/image77.png"/><Relationship Id="rId30" Type="http://schemas.openxmlformats.org/officeDocument/2006/relationships/image" Target="../media/image64.png"/><Relationship Id="rId8" Type="http://schemas.openxmlformats.org/officeDocument/2006/relationships/image" Target="../media/image58.png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2.png"/><Relationship Id="rId18" Type="http://schemas.openxmlformats.org/officeDocument/2006/relationships/image" Target="../media/image91.png"/><Relationship Id="rId26" Type="http://schemas.openxmlformats.org/officeDocument/2006/relationships/image" Target="../media/image99.png"/><Relationship Id="rId39" Type="http://schemas.openxmlformats.org/officeDocument/2006/relationships/image" Target="../media/image390.png"/><Relationship Id="rId21" Type="http://schemas.openxmlformats.org/officeDocument/2006/relationships/image" Target="../media/image94.png"/><Relationship Id="rId34" Type="http://schemas.openxmlformats.org/officeDocument/2006/relationships/image" Target="../media/image96.png"/><Relationship Id="rId7" Type="http://schemas.openxmlformats.org/officeDocument/2006/relationships/image" Target="../media/image430.png"/><Relationship Id="rId12" Type="http://schemas.openxmlformats.org/officeDocument/2006/relationships/image" Target="../media/image84.png"/><Relationship Id="rId17" Type="http://schemas.openxmlformats.org/officeDocument/2006/relationships/image" Target="../media/image90.png"/><Relationship Id="rId25" Type="http://schemas.openxmlformats.org/officeDocument/2006/relationships/image" Target="../media/image78.png"/><Relationship Id="rId33" Type="http://schemas.openxmlformats.org/officeDocument/2006/relationships/image" Target="../media/image95.png"/><Relationship Id="rId38" Type="http://schemas.openxmlformats.org/officeDocument/2006/relationships/image" Target="../media/image58.png"/><Relationship Id="rId2" Type="http://schemas.openxmlformats.org/officeDocument/2006/relationships/image" Target="../media/image70.emf"/><Relationship Id="rId16" Type="http://schemas.openxmlformats.org/officeDocument/2006/relationships/image" Target="../media/image89.png"/><Relationship Id="rId20" Type="http://schemas.openxmlformats.org/officeDocument/2006/relationships/image" Target="../media/image93.png"/><Relationship Id="rId29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png"/><Relationship Id="rId11" Type="http://schemas.openxmlformats.org/officeDocument/2006/relationships/image" Target="../media/image82.png"/><Relationship Id="rId24" Type="http://schemas.openxmlformats.org/officeDocument/2006/relationships/image" Target="../media/image97.png"/><Relationship Id="rId32" Type="http://schemas.openxmlformats.org/officeDocument/2006/relationships/image" Target="../media/image85.png"/><Relationship Id="rId37" Type="http://schemas.openxmlformats.org/officeDocument/2006/relationships/image" Target="../media/image57.png"/><Relationship Id="rId40" Type="http://schemas.openxmlformats.org/officeDocument/2006/relationships/image" Target="../media/image400.png"/><Relationship Id="rId5" Type="http://schemas.openxmlformats.org/officeDocument/2006/relationships/image" Target="../media/image28.emf"/><Relationship Id="rId15" Type="http://schemas.openxmlformats.org/officeDocument/2006/relationships/image" Target="../media/image88.png"/><Relationship Id="rId23" Type="http://schemas.openxmlformats.org/officeDocument/2006/relationships/image" Target="../media/image76.png"/><Relationship Id="rId28" Type="http://schemas.openxmlformats.org/officeDocument/2006/relationships/image" Target="../media/image101.png"/><Relationship Id="rId36" Type="http://schemas.openxmlformats.org/officeDocument/2006/relationships/image" Target="../media/image56.png"/><Relationship Id="rId10" Type="http://schemas.openxmlformats.org/officeDocument/2006/relationships/image" Target="../media/image530.png"/><Relationship Id="rId19" Type="http://schemas.openxmlformats.org/officeDocument/2006/relationships/image" Target="../media/image92.png"/><Relationship Id="rId31" Type="http://schemas.openxmlformats.org/officeDocument/2006/relationships/image" Target="../media/image81.png"/><Relationship Id="rId4" Type="http://schemas.openxmlformats.org/officeDocument/2006/relationships/image" Target="../media/image71.emf"/><Relationship Id="rId9" Type="http://schemas.openxmlformats.org/officeDocument/2006/relationships/image" Target="../media/image460.png"/><Relationship Id="rId14" Type="http://schemas.openxmlformats.org/officeDocument/2006/relationships/image" Target="../media/image87.png"/><Relationship Id="rId22" Type="http://schemas.openxmlformats.org/officeDocument/2006/relationships/image" Target="../media/image74.png"/><Relationship Id="rId27" Type="http://schemas.openxmlformats.org/officeDocument/2006/relationships/image" Target="../media/image79.png"/><Relationship Id="rId30" Type="http://schemas.openxmlformats.org/officeDocument/2006/relationships/image" Target="../media/image103.png"/><Relationship Id="rId35" Type="http://schemas.openxmlformats.org/officeDocument/2006/relationships/image" Target="../media/image55.png"/><Relationship Id="rId8" Type="http://schemas.openxmlformats.org/officeDocument/2006/relationships/image" Target="../media/image440.png"/><Relationship Id="rId3" Type="http://schemas.openxmlformats.org/officeDocument/2006/relationships/image" Target="../media/image27.emf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50.png"/><Relationship Id="rId18" Type="http://schemas.openxmlformats.org/officeDocument/2006/relationships/image" Target="../media/image126.png"/><Relationship Id="rId26" Type="http://schemas.openxmlformats.org/officeDocument/2006/relationships/image" Target="../media/image130.png"/><Relationship Id="rId39" Type="http://schemas.openxmlformats.org/officeDocument/2006/relationships/image" Target="../media/image137.png"/><Relationship Id="rId21" Type="http://schemas.openxmlformats.org/officeDocument/2006/relationships/image" Target="../media/image1130.png"/><Relationship Id="rId34" Type="http://schemas.openxmlformats.org/officeDocument/2006/relationships/image" Target="../media/image134.png"/><Relationship Id="rId42" Type="http://schemas.openxmlformats.org/officeDocument/2006/relationships/image" Target="../media/image140.png"/><Relationship Id="rId7" Type="http://schemas.openxmlformats.org/officeDocument/2006/relationships/image" Target="../media/image990.png"/><Relationship Id="rId2" Type="http://schemas.openxmlformats.org/officeDocument/2006/relationships/image" Target="../media/image97.emf"/><Relationship Id="rId16" Type="http://schemas.openxmlformats.org/officeDocument/2006/relationships/image" Target="../media/image1080.png"/><Relationship Id="rId20" Type="http://schemas.openxmlformats.org/officeDocument/2006/relationships/image" Target="../media/image127.png"/><Relationship Id="rId29" Type="http://schemas.openxmlformats.org/officeDocument/2006/relationships/image" Target="../media/image131.png"/><Relationship Id="rId41" Type="http://schemas.openxmlformats.org/officeDocument/2006/relationships/image" Target="../media/image1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2.png"/><Relationship Id="rId24" Type="http://schemas.openxmlformats.org/officeDocument/2006/relationships/image" Target="../media/image1160.png"/><Relationship Id="rId32" Type="http://schemas.openxmlformats.org/officeDocument/2006/relationships/image" Target="../media/image132.png"/><Relationship Id="rId37" Type="http://schemas.openxmlformats.org/officeDocument/2006/relationships/image" Target="../media/image1290.png"/><Relationship Id="rId40" Type="http://schemas.openxmlformats.org/officeDocument/2006/relationships/image" Target="../media/image138.png"/><Relationship Id="rId5" Type="http://schemas.openxmlformats.org/officeDocument/2006/relationships/image" Target="../media/image121.png"/><Relationship Id="rId15" Type="http://schemas.openxmlformats.org/officeDocument/2006/relationships/image" Target="../media/image1070.png"/><Relationship Id="rId23" Type="http://schemas.openxmlformats.org/officeDocument/2006/relationships/image" Target="../media/image129.png"/><Relationship Id="rId28" Type="http://schemas.openxmlformats.org/officeDocument/2006/relationships/image" Target="../media/image1200.png"/><Relationship Id="rId36" Type="http://schemas.openxmlformats.org/officeDocument/2006/relationships/image" Target="../media/image136.png"/><Relationship Id="rId19" Type="http://schemas.openxmlformats.org/officeDocument/2006/relationships/image" Target="../media/image1110.png"/><Relationship Id="rId31" Type="http://schemas.openxmlformats.org/officeDocument/2006/relationships/image" Target="../media/image123.png"/><Relationship Id="rId4" Type="http://schemas.openxmlformats.org/officeDocument/2006/relationships/image" Target="../media/image120.png"/><Relationship Id="rId9" Type="http://schemas.openxmlformats.org/officeDocument/2006/relationships/image" Target="../media/image100.emf"/><Relationship Id="rId14" Type="http://schemas.openxmlformats.org/officeDocument/2006/relationships/image" Target="../media/image1060.png"/><Relationship Id="rId22" Type="http://schemas.openxmlformats.org/officeDocument/2006/relationships/image" Target="../media/image128.png"/><Relationship Id="rId27" Type="http://schemas.openxmlformats.org/officeDocument/2006/relationships/image" Target="../media/image119.png"/><Relationship Id="rId30" Type="http://schemas.openxmlformats.org/officeDocument/2006/relationships/image" Target="../media/image1220.png"/><Relationship Id="rId35" Type="http://schemas.openxmlformats.org/officeDocument/2006/relationships/image" Target="../media/image135.png"/><Relationship Id="rId43" Type="http://schemas.openxmlformats.org/officeDocument/2006/relationships/image" Target="../media/image141.png"/><Relationship Id="rId8" Type="http://schemas.openxmlformats.org/officeDocument/2006/relationships/image" Target="../media/image99.emf"/><Relationship Id="rId3" Type="http://schemas.openxmlformats.org/officeDocument/2006/relationships/image" Target="../media/image98.emf"/><Relationship Id="rId12" Type="http://schemas.openxmlformats.org/officeDocument/2006/relationships/image" Target="../media/image1040.png"/><Relationship Id="rId17" Type="http://schemas.openxmlformats.org/officeDocument/2006/relationships/image" Target="../media/image125.png"/><Relationship Id="rId25" Type="http://schemas.openxmlformats.org/officeDocument/2006/relationships/image" Target="../media/image1170.png"/><Relationship Id="rId33" Type="http://schemas.openxmlformats.org/officeDocument/2006/relationships/image" Target="../media/image133.png"/><Relationship Id="rId38" Type="http://schemas.openxmlformats.org/officeDocument/2006/relationships/image" Target="../media/image130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emf"/><Relationship Id="rId13" Type="http://schemas.openxmlformats.org/officeDocument/2006/relationships/image" Target="../media/image1050.png"/><Relationship Id="rId18" Type="http://schemas.openxmlformats.org/officeDocument/2006/relationships/image" Target="../media/image126.png"/><Relationship Id="rId26" Type="http://schemas.openxmlformats.org/officeDocument/2006/relationships/image" Target="../media/image130.png"/><Relationship Id="rId3" Type="http://schemas.openxmlformats.org/officeDocument/2006/relationships/image" Target="../media/image98.emf"/><Relationship Id="rId21" Type="http://schemas.openxmlformats.org/officeDocument/2006/relationships/image" Target="../media/image1130.png"/><Relationship Id="rId7" Type="http://schemas.openxmlformats.org/officeDocument/2006/relationships/image" Target="../media/image990.png"/><Relationship Id="rId12" Type="http://schemas.openxmlformats.org/officeDocument/2006/relationships/image" Target="../media/image1040.png"/><Relationship Id="rId17" Type="http://schemas.openxmlformats.org/officeDocument/2006/relationships/image" Target="../media/image125.png"/><Relationship Id="rId25" Type="http://schemas.openxmlformats.org/officeDocument/2006/relationships/image" Target="../media/image1170.png"/><Relationship Id="rId2" Type="http://schemas.openxmlformats.org/officeDocument/2006/relationships/image" Target="../media/image97.emf"/><Relationship Id="rId16" Type="http://schemas.openxmlformats.org/officeDocument/2006/relationships/image" Target="../media/image1080.png"/><Relationship Id="rId20" Type="http://schemas.openxmlformats.org/officeDocument/2006/relationships/image" Target="../media/image127.png"/><Relationship Id="rId29" Type="http://schemas.openxmlformats.org/officeDocument/2006/relationships/image" Target="../media/image1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2.png"/><Relationship Id="rId24" Type="http://schemas.openxmlformats.org/officeDocument/2006/relationships/image" Target="../media/image1160.png"/><Relationship Id="rId32" Type="http://schemas.openxmlformats.org/officeDocument/2006/relationships/image" Target="../media/image140.png"/><Relationship Id="rId5" Type="http://schemas.openxmlformats.org/officeDocument/2006/relationships/image" Target="../media/image121.png"/><Relationship Id="rId15" Type="http://schemas.openxmlformats.org/officeDocument/2006/relationships/image" Target="../media/image1070.png"/><Relationship Id="rId23" Type="http://schemas.openxmlformats.org/officeDocument/2006/relationships/image" Target="../media/image129.png"/><Relationship Id="rId28" Type="http://schemas.openxmlformats.org/officeDocument/2006/relationships/image" Target="../media/image1200.png"/><Relationship Id="rId19" Type="http://schemas.openxmlformats.org/officeDocument/2006/relationships/image" Target="../media/image1110.png"/><Relationship Id="rId31" Type="http://schemas.openxmlformats.org/officeDocument/2006/relationships/image" Target="../media/image139.png"/><Relationship Id="rId4" Type="http://schemas.openxmlformats.org/officeDocument/2006/relationships/image" Target="../media/image120.png"/><Relationship Id="rId9" Type="http://schemas.openxmlformats.org/officeDocument/2006/relationships/image" Target="../media/image100.emf"/><Relationship Id="rId14" Type="http://schemas.openxmlformats.org/officeDocument/2006/relationships/image" Target="../media/image1060.png"/><Relationship Id="rId22" Type="http://schemas.openxmlformats.org/officeDocument/2006/relationships/image" Target="../media/image128.png"/><Relationship Id="rId27" Type="http://schemas.openxmlformats.org/officeDocument/2006/relationships/image" Target="../media/image119.png"/><Relationship Id="rId30" Type="http://schemas.openxmlformats.org/officeDocument/2006/relationships/image" Target="../media/image13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png"/><Relationship Id="rId3" Type="http://schemas.openxmlformats.org/officeDocument/2006/relationships/image" Target="../media/image3.emf"/><Relationship Id="rId7" Type="http://schemas.openxmlformats.org/officeDocument/2006/relationships/image" Target="../media/image6.emf"/><Relationship Id="rId12" Type="http://schemas.openxmlformats.org/officeDocument/2006/relationships/image" Target="../media/image11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11" Type="http://schemas.openxmlformats.org/officeDocument/2006/relationships/image" Target="../media/image10.png"/><Relationship Id="rId5" Type="http://schemas.openxmlformats.org/officeDocument/2006/relationships/image" Target="../media/image5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4.emf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7" Type="http://schemas.openxmlformats.org/officeDocument/2006/relationships/image" Target="../media/image13.emf"/><Relationship Id="rId17" Type="http://schemas.openxmlformats.org/officeDocument/2006/relationships/image" Target="../media/image16.emf"/><Relationship Id="rId2" Type="http://schemas.openxmlformats.org/officeDocument/2006/relationships/image" Target="../media/image8.emf"/><Relationship Id="rId16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15" Type="http://schemas.openxmlformats.org/officeDocument/2006/relationships/image" Target="../media/image14.emf"/><Relationship Id="rId4" Type="http://schemas.openxmlformats.org/officeDocument/2006/relationships/image" Target="../media/image10.emf"/><Relationship Id="rId1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4.png"/><Relationship Id="rId3" Type="http://schemas.openxmlformats.org/officeDocument/2006/relationships/image" Target="../media/image17.emf"/><Relationship Id="rId7" Type="http://schemas.openxmlformats.org/officeDocument/2006/relationships/image" Target="../media/image29.png"/><Relationship Id="rId12" Type="http://schemas.openxmlformats.org/officeDocument/2006/relationships/image" Target="../media/image32.png"/><Relationship Id="rId17" Type="http://schemas.openxmlformats.org/officeDocument/2006/relationships/image" Target="../media/image38.png"/><Relationship Id="rId2" Type="http://schemas.openxmlformats.org/officeDocument/2006/relationships/image" Target="../media/image11.emf"/><Relationship Id="rId16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5" Type="http://schemas.openxmlformats.org/officeDocument/2006/relationships/image" Target="../media/image36.png"/><Relationship Id="rId10" Type="http://schemas.openxmlformats.org/officeDocument/2006/relationships/image" Target="../media/image28.png"/><Relationship Id="rId4" Type="http://schemas.openxmlformats.org/officeDocument/2006/relationships/image" Target="../media/image18.emf"/><Relationship Id="rId9" Type="http://schemas.openxmlformats.org/officeDocument/2006/relationships/image" Target="../media/image31.png"/><Relationship Id="rId14" Type="http://schemas.openxmlformats.org/officeDocument/2006/relationships/image" Target="../media/image35.png"/></Relationships>
</file>

<file path=ppt/slides/_rels/slide6.xml.rels><?xml version="1.0" encoding="UTF-8" standalone="yes"?>
<Relationships xmlns="http://schemas.openxmlformats.org/package/2006/relationships"><Relationship Id="rId18" Type="http://schemas.openxmlformats.org/officeDocument/2006/relationships/image" Target="../media/image22.emf"/><Relationship Id="rId3" Type="http://schemas.openxmlformats.org/officeDocument/2006/relationships/image" Target="../media/image20.emf"/><Relationship Id="rId17" Type="http://schemas.openxmlformats.org/officeDocument/2006/relationships/image" Target="../media/image300.png"/><Relationship Id="rId2" Type="http://schemas.openxmlformats.org/officeDocument/2006/relationships/image" Target="../media/image19.emf"/><Relationship Id="rId16" Type="http://schemas.openxmlformats.org/officeDocument/2006/relationships/image" Target="../media/image29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10.emf"/><Relationship Id="rId7" Type="http://schemas.openxmlformats.org/officeDocument/2006/relationships/image" Target="../media/image19.emf"/><Relationship Id="rId12" Type="http://schemas.openxmlformats.org/officeDocument/2006/relationships/image" Target="../media/image18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emf"/><Relationship Id="rId11" Type="http://schemas.openxmlformats.org/officeDocument/2006/relationships/image" Target="../media/image17.emf"/><Relationship Id="rId5" Type="http://schemas.openxmlformats.org/officeDocument/2006/relationships/image" Target="../media/image12.emf"/><Relationship Id="rId10" Type="http://schemas.openxmlformats.org/officeDocument/2006/relationships/image" Target="../media/image22.emf"/><Relationship Id="rId4" Type="http://schemas.openxmlformats.org/officeDocument/2006/relationships/image" Target="../media/image11.emf"/><Relationship Id="rId9" Type="http://schemas.openxmlformats.org/officeDocument/2006/relationships/image" Target="../media/image21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24.emf"/><Relationship Id="rId7" Type="http://schemas.openxmlformats.org/officeDocument/2006/relationships/image" Target="../media/image47.png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26.emf"/><Relationship Id="rId4" Type="http://schemas.openxmlformats.org/officeDocument/2006/relationships/image" Target="../media/image25.emf"/><Relationship Id="rId9" Type="http://schemas.openxmlformats.org/officeDocument/2006/relationships/image" Target="../media/image4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8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42788" y="481656"/>
            <a:ext cx="677781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SỞ GIÁO DỤC VÀ ĐÀO TẠO HÀ NỘI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5239" y="1686018"/>
            <a:ext cx="1892913" cy="189291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43203" y="3792415"/>
            <a:ext cx="1077698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CHƯƠNG TRÌNH DẠY HỌC TRÊN TRUYỀN HÌNH</a:t>
            </a:r>
          </a:p>
          <a:p>
            <a:pPr algn="ctr">
              <a:lnSpc>
                <a:spcPct val="150000"/>
              </a:lnSpc>
            </a:pPr>
            <a:r>
              <a:rPr lang="en-US" sz="36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MÔN TOÁN 7</a:t>
            </a:r>
          </a:p>
        </p:txBody>
      </p:sp>
    </p:spTree>
    <p:extLst>
      <p:ext uri="{BB962C8B-B14F-4D97-AF65-F5344CB8AC3E}">
        <p14:creationId xmlns:p14="http://schemas.microsoft.com/office/powerpoint/2010/main" val="135742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4259712" y="326009"/>
            <a:ext cx="0" cy="6422482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8612569" y="326009"/>
            <a:ext cx="0" cy="6422482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575" y="466798"/>
            <a:ext cx="3133569" cy="265288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575" y="1630337"/>
            <a:ext cx="3133569" cy="1727885"/>
          </a:xfrm>
          <a:prstGeom prst="rect">
            <a:avLst/>
          </a:prstGeom>
        </p:spPr>
      </p:pic>
      <p:sp>
        <p:nvSpPr>
          <p:cNvPr id="66" name="Oval 19"/>
          <p:cNvSpPr>
            <a:spLocks noChangeArrowheads="1"/>
          </p:cNvSpPr>
          <p:nvPr/>
        </p:nvSpPr>
        <p:spPr bwMode="auto">
          <a:xfrm>
            <a:off x="494992" y="2986606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8" name="Oval 19"/>
          <p:cNvSpPr>
            <a:spLocks noChangeArrowheads="1"/>
          </p:cNvSpPr>
          <p:nvPr/>
        </p:nvSpPr>
        <p:spPr bwMode="auto">
          <a:xfrm>
            <a:off x="3418532" y="2986606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9" name="Oval 19"/>
          <p:cNvSpPr>
            <a:spLocks noChangeArrowheads="1"/>
          </p:cNvSpPr>
          <p:nvPr/>
        </p:nvSpPr>
        <p:spPr bwMode="auto">
          <a:xfrm>
            <a:off x="1424632" y="540586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0" name="Oval 19"/>
          <p:cNvSpPr>
            <a:spLocks noChangeArrowheads="1"/>
          </p:cNvSpPr>
          <p:nvPr/>
        </p:nvSpPr>
        <p:spPr bwMode="auto">
          <a:xfrm>
            <a:off x="936952" y="1805939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1" name="Oval 19"/>
          <p:cNvSpPr>
            <a:spLocks noChangeArrowheads="1"/>
          </p:cNvSpPr>
          <p:nvPr/>
        </p:nvSpPr>
        <p:spPr bwMode="auto">
          <a:xfrm>
            <a:off x="2366972" y="1694179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2" name="Oval 19"/>
          <p:cNvSpPr>
            <a:spLocks noChangeArrowheads="1"/>
          </p:cNvSpPr>
          <p:nvPr/>
        </p:nvSpPr>
        <p:spPr bwMode="auto">
          <a:xfrm>
            <a:off x="1683712" y="2164079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/>
              <p:cNvSpPr txBox="1"/>
              <p:nvPr/>
            </p:nvSpPr>
            <p:spPr>
              <a:xfrm>
                <a:off x="1320939" y="837037"/>
                <a:ext cx="41992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o</m:t>
                          </m:r>
                        </m:sup>
                      </m:sSup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58" name="TextBox 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0939" y="837037"/>
                <a:ext cx="419923" cy="276999"/>
              </a:xfrm>
              <a:prstGeom prst="rect">
                <a:avLst/>
              </a:prstGeom>
              <a:blipFill rotWithShape="0">
                <a:blip r:embed="rId4"/>
                <a:stretch>
                  <a:fillRect l="-13043" r="-2899" b="-65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6" name="Rectangle 21"/>
          <p:cNvSpPr>
            <a:spLocks noChangeArrowheads="1"/>
          </p:cNvSpPr>
          <p:nvPr/>
        </p:nvSpPr>
        <p:spPr bwMode="auto">
          <a:xfrm>
            <a:off x="367796" y="3015181"/>
            <a:ext cx="18434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7" name="Rectangle 21"/>
          <p:cNvSpPr>
            <a:spLocks noChangeArrowheads="1"/>
          </p:cNvSpPr>
          <p:nvPr/>
        </p:nvSpPr>
        <p:spPr bwMode="auto">
          <a:xfrm>
            <a:off x="3397533" y="3015181"/>
            <a:ext cx="16190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8" name="Rectangle 21"/>
          <p:cNvSpPr>
            <a:spLocks noChangeArrowheads="1"/>
          </p:cNvSpPr>
          <p:nvPr/>
        </p:nvSpPr>
        <p:spPr bwMode="auto">
          <a:xfrm>
            <a:off x="1158422" y="212263"/>
            <a:ext cx="18434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9" name="Rectangle 21"/>
          <p:cNvSpPr>
            <a:spLocks noChangeArrowheads="1"/>
          </p:cNvSpPr>
          <p:nvPr/>
        </p:nvSpPr>
        <p:spPr bwMode="auto">
          <a:xfrm>
            <a:off x="2485982" y="1412775"/>
            <a:ext cx="19877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0" name="Rectangle 21"/>
          <p:cNvSpPr>
            <a:spLocks noChangeArrowheads="1"/>
          </p:cNvSpPr>
          <p:nvPr/>
        </p:nvSpPr>
        <p:spPr bwMode="auto">
          <a:xfrm>
            <a:off x="692684" y="1623962"/>
            <a:ext cx="1635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1" name="Rectangle 21"/>
          <p:cNvSpPr>
            <a:spLocks noChangeArrowheads="1"/>
          </p:cNvSpPr>
          <p:nvPr/>
        </p:nvSpPr>
        <p:spPr bwMode="auto">
          <a:xfrm>
            <a:off x="1661117" y="1748382"/>
            <a:ext cx="9938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82" name="Straight Connector 81"/>
          <p:cNvCxnSpPr/>
          <p:nvPr/>
        </p:nvCxnSpPr>
        <p:spPr>
          <a:xfrm>
            <a:off x="479136" y="3351498"/>
            <a:ext cx="0" cy="257090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81280" y="4714340"/>
            <a:ext cx="411201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4395" y="3801374"/>
            <a:ext cx="4905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GT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4395" y="5267954"/>
            <a:ext cx="4844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KL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6" name="Rectangle 85"/>
              <p:cNvSpPr/>
              <p:nvPr/>
            </p:nvSpPr>
            <p:spPr>
              <a:xfrm>
                <a:off x="478815" y="3305198"/>
                <a:ext cx="1810945" cy="4104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Δ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ABC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A</m:t>
                        </m:r>
                      </m:e>
                    </m:acc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6</m:t>
                        </m:r>
                        <m:r>
                          <a:rPr lang="en-US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sz="20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o</m:t>
                        </m:r>
                      </m:sup>
                    </m:sSup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6" name="Rectangle 8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815" y="3305198"/>
                <a:ext cx="1810945" cy="410433"/>
              </a:xfrm>
              <a:prstGeom prst="rect">
                <a:avLst/>
              </a:prstGeom>
              <a:blipFill rotWithShape="0">
                <a:blip r:embed="rId5"/>
                <a:stretch>
                  <a:fillRect t="-7353" b="-235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7" name="Rectangle 86"/>
              <p:cNvSpPr/>
              <p:nvPr/>
            </p:nvSpPr>
            <p:spPr>
              <a:xfrm>
                <a:off x="466206" y="3601319"/>
                <a:ext cx="388689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b="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BD </a:t>
                </a:r>
                <a:r>
                  <a:rPr lang="en-US" sz="2000" b="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b="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đ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ườ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ng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ph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â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n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gi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á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c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7" name="Rectangle 8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206" y="3601319"/>
                <a:ext cx="3886898" cy="400110"/>
              </a:xfrm>
              <a:prstGeom prst="rect">
                <a:avLst/>
              </a:prstGeom>
              <a:blipFill rotWithShape="0">
                <a:blip r:embed="rId6"/>
                <a:stretch>
                  <a:fillRect l="-1567" t="-9231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8" name="Rectangle 87"/>
              <p:cNvSpPr/>
              <p:nvPr/>
            </p:nvSpPr>
            <p:spPr>
              <a:xfrm>
                <a:off x="478815" y="3961138"/>
                <a:ext cx="371447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CE</a:t>
                </a:r>
                <a:r>
                  <a:rPr lang="en-US" sz="2000" b="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b="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b="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đ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ườ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ng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ph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â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n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gi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á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c</m:t>
                    </m:r>
                  </m:oMath>
                </a14:m>
                <a:r>
                  <a:rPr lang="en-US" sz="20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của </a:t>
                </a:r>
                <a14:m>
                  <m:oMath xmlns:m="http://schemas.openxmlformats.org/officeDocument/2006/math">
                    <m:r>
                      <a:rPr lang="en-US" sz="200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8" name="Rectangle 8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815" y="3961138"/>
                <a:ext cx="3714478" cy="400110"/>
              </a:xfrm>
              <a:prstGeom prst="rect">
                <a:avLst/>
              </a:prstGeom>
              <a:blipFill rotWithShape="0">
                <a:blip r:embed="rId7"/>
                <a:stretch>
                  <a:fillRect l="-1806" t="-9231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9" name="Rectangle 88"/>
          <p:cNvSpPr/>
          <p:nvPr/>
        </p:nvSpPr>
        <p:spPr>
          <a:xfrm>
            <a:off x="466206" y="4285917"/>
            <a:ext cx="17187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BD </a:t>
            </a:r>
            <a:r>
              <a:rPr lang="en-US" sz="2000" b="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cắt</a:t>
            </a:r>
            <a:r>
              <a:rPr lang="en-US" sz="2000" b="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CE </a:t>
            </a:r>
            <a:r>
              <a:rPr lang="en-US" sz="2000" b="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tại</a:t>
            </a:r>
            <a:r>
              <a:rPr lang="en-US" sz="2000" b="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I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0" name="TextBox 89"/>
              <p:cNvSpPr txBox="1"/>
              <p:nvPr/>
            </p:nvSpPr>
            <p:spPr>
              <a:xfrm>
                <a:off x="494313" y="4735516"/>
                <a:ext cx="1694583" cy="410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a)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0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BIC</m:t>
                        </m:r>
                        <m:r>
                          <a:rPr lang="en-US" sz="20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 </m:t>
                        </m:r>
                      </m:e>
                    </m:acc>
                    <m:r>
                      <a:rPr lang="en-US" sz="20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=?</m:t>
                    </m:r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90" name="TextBox 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313" y="4735516"/>
                <a:ext cx="1694583" cy="410177"/>
              </a:xfrm>
              <a:prstGeom prst="rect">
                <a:avLst/>
              </a:prstGeom>
              <a:blipFill rotWithShape="0">
                <a:blip r:embed="rId8"/>
                <a:stretch>
                  <a:fillRect l="-3597" t="-7463" r="-17266" b="-253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4271950" y="212263"/>
                <a:ext cx="1694583" cy="410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a)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Tính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BIC</m:t>
                        </m:r>
                      </m:e>
                    </m:acc>
                  </m:oMath>
                </a14:m>
                <a:endParaRPr lang="en-US" sz="20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1950" y="212263"/>
                <a:ext cx="1694583" cy="410177"/>
              </a:xfrm>
              <a:prstGeom prst="rect">
                <a:avLst/>
              </a:prstGeom>
              <a:blipFill rotWithShape="0">
                <a:blip r:embed="rId9"/>
                <a:stretch>
                  <a:fillRect l="-3957" t="-7463" r="-21223" b="-253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Rectangle 32"/>
          <p:cNvSpPr/>
          <p:nvPr/>
        </p:nvSpPr>
        <p:spPr>
          <a:xfrm>
            <a:off x="9133846" y="965588"/>
            <a:ext cx="18758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Sơ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đồ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phân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tích</a:t>
            </a:r>
            <a:endParaRPr lang="en-US" sz="20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Box 33"/>
              <p:cNvSpPr txBox="1"/>
              <p:nvPr/>
            </p:nvSpPr>
            <p:spPr>
              <a:xfrm>
                <a:off x="9405347" y="1401815"/>
                <a:ext cx="1694583" cy="410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0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BIC</m:t>
                        </m:r>
                        <m:r>
                          <a:rPr lang="en-US" sz="20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 </m:t>
                        </m:r>
                      </m:e>
                    </m:acc>
                    <m:r>
                      <a:rPr lang="en-US" sz="20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=?</m:t>
                    </m:r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05347" y="1401815"/>
                <a:ext cx="1694583" cy="410177"/>
              </a:xfrm>
              <a:prstGeom prst="rect">
                <a:avLst/>
              </a:prstGeom>
              <a:blipFill rotWithShape="0">
                <a:blip r:embed="rId10"/>
                <a:stretch>
                  <a:fillRect t="-7463" r="-215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5" name="Straight Arrow Connector 34"/>
          <p:cNvCxnSpPr/>
          <p:nvPr/>
        </p:nvCxnSpPr>
        <p:spPr>
          <a:xfrm flipV="1">
            <a:off x="10118755" y="1793239"/>
            <a:ext cx="0" cy="303371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9659188" y="2094921"/>
                <a:ext cx="1432122" cy="3178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  </m:t>
                              </m:r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B</m:t>
                              </m:r>
                            </m:e>
                            <m:sub>
                              <m:r>
                                <a:rPr lang="en-US" sz="200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US" sz="200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acc>
                        <m:accPr>
                          <m:chr m:val="̂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C</m:t>
                              </m:r>
                            </m:e>
                            <m:sub>
                              <m:r>
                                <a:rPr lang="en-US" sz="200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=?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59188" y="2094921"/>
                <a:ext cx="1432122" cy="317844"/>
              </a:xfrm>
              <a:prstGeom prst="rect">
                <a:avLst/>
              </a:prstGeom>
              <a:blipFill rotWithShape="0">
                <a:blip r:embed="rId11"/>
                <a:stretch>
                  <a:fillRect t="-25000" r="-27350" b="-173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7" name="Straight Connector 36"/>
          <p:cNvCxnSpPr/>
          <p:nvPr/>
        </p:nvCxnSpPr>
        <p:spPr>
          <a:xfrm flipV="1">
            <a:off x="9308182" y="2773284"/>
            <a:ext cx="1701499" cy="671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9325124" y="2773284"/>
            <a:ext cx="0" cy="37267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10991925" y="2773284"/>
            <a:ext cx="0" cy="37267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V="1">
            <a:off x="10132125" y="2452877"/>
            <a:ext cx="0" cy="303371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Rectangle 2"/>
              <p:cNvSpPr/>
              <p:nvPr/>
            </p:nvSpPr>
            <p:spPr>
              <a:xfrm>
                <a:off x="8538067" y="3152673"/>
                <a:ext cx="1661801" cy="6685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B</m:t>
                              </m:r>
                            </m:e>
                            <m:sub>
                              <m:r>
                                <a:rPr lang="en-US" sz="200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acc>
                        <m:accPr>
                          <m:chr m:val="̂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0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ABC</m:t>
                          </m:r>
                          <m:r>
                            <a:rPr lang="en-US" sz="20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acc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38067" y="3152673"/>
                <a:ext cx="1661801" cy="668516"/>
              </a:xfrm>
              <a:prstGeom prst="rect">
                <a:avLst/>
              </a:prstGeom>
              <a:blipFill rotWithShape="0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/>
              <p:cNvSpPr/>
              <p:nvPr/>
            </p:nvSpPr>
            <p:spPr>
              <a:xfrm>
                <a:off x="8541979" y="3805151"/>
                <a:ext cx="1648977" cy="6685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C</m:t>
                              </m:r>
                            </m:e>
                            <m:sub>
                              <m:r>
                                <a:rPr lang="en-US" sz="200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acc>
                        <m:accPr>
                          <m:chr m:val="̂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0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ACB</m:t>
                          </m:r>
                          <m:r>
                            <a:rPr lang="en-US" sz="20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acc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41979" y="3805151"/>
                <a:ext cx="1648977" cy="668516"/>
              </a:xfrm>
              <a:prstGeom prst="rect">
                <a:avLst/>
              </a:prstGeom>
              <a:blipFill rotWithShape="0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6"/>
              <p:cNvSpPr/>
              <p:nvPr/>
            </p:nvSpPr>
            <p:spPr>
              <a:xfrm>
                <a:off x="10109422" y="3298979"/>
                <a:ext cx="2067489" cy="4104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0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ABC</m:t>
                          </m:r>
                          <m:r>
                            <a:rPr lang="en-US" sz="20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acc>
                      <m: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acc>
                        <m:accPr>
                          <m:chr m:val="̂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0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ACB</m:t>
                          </m:r>
                          <m:r>
                            <a:rPr lang="en-US" sz="20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acc>
                      <m: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=?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09422" y="3298979"/>
                <a:ext cx="2067489" cy="410433"/>
              </a:xfrm>
              <a:prstGeom prst="rect">
                <a:avLst/>
              </a:prstGeom>
              <a:blipFill rotWithShape="0">
                <a:blip r:embed="rId14"/>
                <a:stretch>
                  <a:fillRect t="-7463" r="-447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Rectangle 46"/>
              <p:cNvSpPr/>
              <p:nvPr/>
            </p:nvSpPr>
            <p:spPr>
              <a:xfrm>
                <a:off x="8647629" y="4767255"/>
                <a:ext cx="1838543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000" b="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BD, CE </a:t>
                </a:r>
                <a:r>
                  <a:rPr lang="en-US" sz="2000" b="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b="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đ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ườ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ng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ph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â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n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gi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á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c</m:t>
                    </m:r>
                  </m:oMath>
                </a14:m>
                <a:endParaRPr lang="en-US" sz="2000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algn="ctr"/>
                <a:r>
                  <a:rPr lang="en-US" sz="2000" dirty="0" err="1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ủa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7" name="Rectangle 4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47629" y="4767255"/>
                <a:ext cx="1838543" cy="1015663"/>
              </a:xfrm>
              <a:prstGeom prst="rect">
                <a:avLst/>
              </a:prstGeom>
              <a:blipFill rotWithShape="0">
                <a:blip r:embed="rId15"/>
                <a:stretch>
                  <a:fillRect l="-4319" t="-2994" r="-6312" b="-95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0" name="Straight Arrow Connector 49"/>
          <p:cNvCxnSpPr/>
          <p:nvPr/>
        </p:nvCxnSpPr>
        <p:spPr>
          <a:xfrm flipV="1">
            <a:off x="9354129" y="4507232"/>
            <a:ext cx="0" cy="303371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flipV="1">
            <a:off x="10968143" y="3698058"/>
            <a:ext cx="0" cy="303371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Rectangle 51"/>
              <p:cNvSpPr/>
              <p:nvPr/>
            </p:nvSpPr>
            <p:spPr>
              <a:xfrm>
                <a:off x="10290423" y="4048098"/>
                <a:ext cx="1619015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Tổng 3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góc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trong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2" name="Rectangle 5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90423" y="4048098"/>
                <a:ext cx="1619015" cy="707886"/>
              </a:xfrm>
              <a:prstGeom prst="rect">
                <a:avLst/>
              </a:prstGeom>
              <a:blipFill rotWithShape="0">
                <a:blip r:embed="rId16"/>
                <a:stretch>
                  <a:fillRect t="-4310" b="-146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ectangle 52"/>
              <p:cNvSpPr/>
              <p:nvPr/>
            </p:nvSpPr>
            <p:spPr>
              <a:xfrm>
                <a:off x="4292617" y="623752"/>
                <a:ext cx="405521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Vì BD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phân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giác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(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gt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3" name="Rectangle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2617" y="623752"/>
                <a:ext cx="4055213" cy="369332"/>
              </a:xfrm>
              <a:prstGeom prst="rect">
                <a:avLst/>
              </a:prstGeom>
              <a:blipFill rotWithShape="0">
                <a:blip r:embed="rId17"/>
                <a:stretch>
                  <a:fillRect l="-1203" t="-9836" r="-1203" b="-229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54"/>
              <p:cNvSpPr/>
              <p:nvPr/>
            </p:nvSpPr>
            <p:spPr>
              <a:xfrm>
                <a:off x="4284015" y="1471233"/>
                <a:ext cx="404508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Vì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CE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phân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giác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 </a:t>
                </a:r>
                <a14:m>
                  <m:oMath xmlns:m="http://schemas.openxmlformats.org/officeDocument/2006/math">
                    <m:r>
                      <a:rPr lang="en-US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r>
                  <a:rPr lang="en-US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(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gt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5" name="Rectangle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4015" y="1471233"/>
                <a:ext cx="4045082" cy="369332"/>
              </a:xfrm>
              <a:prstGeom prst="rect">
                <a:avLst/>
              </a:prstGeom>
              <a:blipFill rotWithShape="0">
                <a:blip r:embed="rId18"/>
                <a:stretch>
                  <a:fillRect l="-1357" t="-9836" r="-603" b="-229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Rectangle 14"/>
              <p:cNvSpPr/>
              <p:nvPr/>
            </p:nvSpPr>
            <p:spPr>
              <a:xfrm>
                <a:off x="4225615" y="2324611"/>
                <a:ext cx="3299749" cy="61093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sSub>
                            <m:sSubPr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B</m:t>
                              </m:r>
                            </m:e>
                            <m:sub>
                              <m:r>
                                <a:rPr lang="en-US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US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C</m:t>
                              </m:r>
                            </m:e>
                            <m:sub>
                              <m:r>
                                <a:rPr lang="en-US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US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ABC</m:t>
                          </m:r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acc>
                      <m:r>
                        <a:rPr lang="en-US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ACB</m:t>
                          </m:r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acc>
                    </m:oMath>
                  </m:oMathPara>
                </a14:m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5615" y="2324611"/>
                <a:ext cx="3299749" cy="610936"/>
              </a:xfrm>
              <a:prstGeom prst="rect">
                <a:avLst/>
              </a:prstGeom>
              <a:blipFill rotWithShape="0"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Rectangle 15"/>
              <p:cNvSpPr/>
              <p:nvPr/>
            </p:nvSpPr>
            <p:spPr>
              <a:xfrm>
                <a:off x="4226426" y="2925210"/>
                <a:ext cx="3340402" cy="61093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B</m:t>
                              </m:r>
                            </m:e>
                            <m:sub>
                              <m:r>
                                <a:rPr lang="en-US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US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sSub>
                            <m:sSubPr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C</m:t>
                              </m:r>
                            </m:e>
                            <m:sub>
                              <m:r>
                                <a:rPr lang="en-US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US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d>
                        <m:d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̂"/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ABC</m:t>
                              </m:r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acc>
                          <m: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acc>
                            <m:accPr>
                              <m:chr m:val="̂"/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ACB</m:t>
                              </m:r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acc>
                        </m:e>
                      </m:d>
                    </m:oMath>
                  </m:oMathPara>
                </a14:m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6426" y="2925210"/>
                <a:ext cx="3340402" cy="610936"/>
              </a:xfrm>
              <a:prstGeom prst="rect">
                <a:avLst/>
              </a:prstGeom>
              <a:blipFill rotWithShape="0"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4317825" y="3424392"/>
                <a:ext cx="144174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Xét </a:t>
                </a:r>
                <a14:m>
                  <m:oMath xmlns:m="http://schemas.openxmlformats.org/officeDocument/2006/math">
                    <m: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có:</a:t>
                </a:r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7825" y="3424392"/>
                <a:ext cx="1441741" cy="369332"/>
              </a:xfrm>
              <a:prstGeom prst="rect">
                <a:avLst/>
              </a:prstGeom>
              <a:blipFill rotWithShape="0">
                <a:blip r:embed="rId21"/>
                <a:stretch>
                  <a:fillRect l="-3376" t="-11667" r="-2954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Rectangle 17"/>
              <p:cNvSpPr/>
              <p:nvPr/>
            </p:nvSpPr>
            <p:spPr>
              <a:xfrm>
                <a:off x="4326349" y="3725095"/>
                <a:ext cx="2832186" cy="65562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ABC</m:t>
                        </m:r>
                        <m:r>
                          <a:rPr lang="en-US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acc>
                    <m:r>
                      <a:rPr lang="en-US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̂"/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ACB</m:t>
                        </m:r>
                        <m:r>
                          <a:rPr lang="en-US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acc>
                    <m:r>
                      <a:rPr lang="en-US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̂"/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</m:e>
                    </m:acc>
                    <m:r>
                      <a:rPr lang="en-US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180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o</m:t>
                        </m:r>
                      </m:sup>
                    </m:sSup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b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</a:b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(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tổng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3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góc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trong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tam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giác</a:t>
                </a:r>
                <a:r>
                  <a:rPr lang="en-US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</a:p>
            </p:txBody>
          </p:sp>
        </mc:Choice>
        <mc:Fallback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6349" y="3725095"/>
                <a:ext cx="2832186" cy="655629"/>
              </a:xfrm>
              <a:prstGeom prst="rect">
                <a:avLst/>
              </a:prstGeom>
              <a:blipFill rotWithShape="0">
                <a:blip r:embed="rId22"/>
                <a:stretch>
                  <a:fillRect l="-1940" r="-1509" b="-129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4466196" y="4326575"/>
                <a:ext cx="1768369" cy="3786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Mà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</m:e>
                    </m:acc>
                    <m: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o</m:t>
                        </m:r>
                      </m:sup>
                    </m:sSup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(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gt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6196" y="4326575"/>
                <a:ext cx="1768369" cy="378630"/>
              </a:xfrm>
              <a:prstGeom prst="rect">
                <a:avLst/>
              </a:prstGeom>
              <a:blipFill rotWithShape="0">
                <a:blip r:embed="rId23"/>
                <a:stretch>
                  <a:fillRect l="-3103" t="-8065" r="-2414" b="-241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Right Brace 19"/>
          <p:cNvSpPr/>
          <p:nvPr/>
        </p:nvSpPr>
        <p:spPr>
          <a:xfrm>
            <a:off x="7087672" y="3795969"/>
            <a:ext cx="91715" cy="918371"/>
          </a:xfrm>
          <a:prstGeom prst="rightBrace">
            <a:avLst>
              <a:gd name="adj1" fmla="val 68743"/>
              <a:gd name="adj2" fmla="val 5000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Rectangle 20"/>
              <p:cNvSpPr/>
              <p:nvPr/>
            </p:nvSpPr>
            <p:spPr>
              <a:xfrm>
                <a:off x="4225859" y="4684931"/>
                <a:ext cx="2608343" cy="3786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ABC</m:t>
                          </m:r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acc>
                      <m:r>
                        <a:rPr lang="en-US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ACB</m:t>
                          </m:r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acc>
                      <m:r>
                        <a:rPr lang="en-US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18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o</m:t>
                          </m:r>
                        </m:sup>
                      </m:sSup>
                    </m:oMath>
                  </m:oMathPara>
                </a14:m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5859" y="4684931"/>
                <a:ext cx="2608343" cy="378630"/>
              </a:xfrm>
              <a:prstGeom prst="rect">
                <a:avLst/>
              </a:prstGeom>
              <a:blipFill rotWithShape="0">
                <a:blip r:embed="rId24"/>
                <a:stretch>
                  <a:fillRect r="-140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Box 21"/>
          <p:cNvSpPr txBox="1"/>
          <p:nvPr/>
        </p:nvSpPr>
        <p:spPr>
          <a:xfrm>
            <a:off x="7376581" y="3052540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(1)</a:t>
            </a:r>
            <a:endParaRPr lang="en-US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648373" y="4679200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(2)</a:t>
            </a:r>
            <a:endParaRPr lang="en-US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4256119" y="5055073"/>
                <a:ext cx="169854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Từ </a:t>
                </a:r>
                <a:r>
                  <a:rPr lang="en-US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(1)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và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(2) 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6119" y="5055073"/>
                <a:ext cx="1698542" cy="369332"/>
              </a:xfrm>
              <a:prstGeom prst="rect">
                <a:avLst/>
              </a:prstGeom>
              <a:blipFill rotWithShape="0">
                <a:blip r:embed="rId25"/>
                <a:stretch>
                  <a:fillRect l="-2867" t="-9836" b="-229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Rectangle 23"/>
              <p:cNvSpPr/>
              <p:nvPr/>
            </p:nvSpPr>
            <p:spPr>
              <a:xfrm>
                <a:off x="5752755" y="4907388"/>
                <a:ext cx="2850780" cy="61093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B</m:t>
                              </m:r>
                            </m:e>
                            <m:sub>
                              <m:r>
                                <a:rPr lang="en-US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US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sSub>
                            <m:sSubPr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C</m:t>
                              </m:r>
                            </m:e>
                            <m:sub>
                              <m:r>
                                <a:rPr lang="en-US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US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⋅</m:t>
                      </m:r>
                      <m:sSup>
                        <m:sSup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18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o</m:t>
                          </m:r>
                        </m:sup>
                      </m:sSup>
                      <m:r>
                        <a:rPr lang="en-US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59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o</m:t>
                          </m:r>
                        </m:sup>
                      </m:sSup>
                    </m:oMath>
                  </m:oMathPara>
                </a14:m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2755" y="4907388"/>
                <a:ext cx="2850780" cy="610936"/>
              </a:xfrm>
              <a:prstGeom prst="rect">
                <a:avLst/>
              </a:prstGeom>
              <a:blipFill rotWithShape="0">
                <a:blip r:embed="rId2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3" name="TextBox 72"/>
              <p:cNvSpPr txBox="1"/>
              <p:nvPr/>
            </p:nvSpPr>
            <p:spPr>
              <a:xfrm>
                <a:off x="4317453" y="5482408"/>
                <a:ext cx="13728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Xét </a:t>
                </a:r>
                <a14:m>
                  <m:oMath xmlns:m="http://schemas.openxmlformats.org/officeDocument/2006/math">
                    <m: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IBC</m:t>
                    </m:r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có:</a:t>
                </a:r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3" name="TextBox 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7453" y="5482408"/>
                <a:ext cx="1372812" cy="369332"/>
              </a:xfrm>
              <a:prstGeom prst="rect">
                <a:avLst/>
              </a:prstGeom>
              <a:blipFill rotWithShape="0">
                <a:blip r:embed="rId27"/>
                <a:stretch>
                  <a:fillRect l="-3556" t="-9836" r="-3556" b="-229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4" name="Rectangle 73"/>
              <p:cNvSpPr/>
              <p:nvPr/>
            </p:nvSpPr>
            <p:spPr>
              <a:xfrm>
                <a:off x="5730638" y="5479426"/>
                <a:ext cx="2942793" cy="6553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B</m:t>
                            </m:r>
                          </m:e>
                          <m:sub>
                            <m:r>
                              <a:rPr lang="en-US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en-US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̂"/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C</m:t>
                            </m:r>
                          </m:e>
                          <m:sub>
                            <m:r>
                              <a:rPr lang="en-US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en-US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̂"/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BIC</m:t>
                        </m:r>
                        <m:r>
                          <a:rPr lang="en-US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acc>
                    <m:r>
                      <a:rPr lang="en-US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180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o</m:t>
                        </m:r>
                      </m:sup>
                    </m:sSup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b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</a:b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(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tổng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ba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góc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trong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tam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giác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>
          <p:sp>
            <p:nvSpPr>
              <p:cNvPr id="74" name="Rectangle 7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0638" y="5479426"/>
                <a:ext cx="2942793" cy="655372"/>
              </a:xfrm>
              <a:prstGeom prst="rect">
                <a:avLst/>
              </a:prstGeom>
              <a:blipFill rotWithShape="0">
                <a:blip r:embed="rId28"/>
                <a:stretch>
                  <a:fillRect l="-1449" r="-6832" b="-140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5" name="Right Brace 74"/>
          <p:cNvSpPr/>
          <p:nvPr/>
        </p:nvSpPr>
        <p:spPr>
          <a:xfrm>
            <a:off x="8459466" y="5064667"/>
            <a:ext cx="101061" cy="787073"/>
          </a:xfrm>
          <a:prstGeom prst="rightBrace">
            <a:avLst>
              <a:gd name="adj1" fmla="val 68743"/>
              <a:gd name="adj2" fmla="val 5000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Rectangle 24"/>
              <p:cNvSpPr/>
              <p:nvPr/>
            </p:nvSpPr>
            <p:spPr>
              <a:xfrm>
                <a:off x="4221150" y="6122077"/>
                <a:ext cx="3185296" cy="3786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BIC</m:t>
                          </m:r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acc>
                      <m:r>
                        <a:rPr lang="en-US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180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o</m:t>
                          </m:r>
                        </m:sup>
                      </m:sSup>
                      <m:r>
                        <a:rPr lang="en-US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59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o</m:t>
                          </m:r>
                        </m:sup>
                      </m:sSup>
                      <m:r>
                        <a:rPr lang="en-US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o</m:t>
                          </m:r>
                        </m:sup>
                      </m:sSup>
                    </m:oMath>
                  </m:oMathPara>
                </a14:m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1150" y="6122077"/>
                <a:ext cx="3185296" cy="378630"/>
              </a:xfrm>
              <a:prstGeom prst="rect">
                <a:avLst/>
              </a:prstGeom>
              <a:blipFill rotWithShape="0">
                <a:blip r:embed="rId2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748835" y="2743784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endParaRPr lang="en-US" sz="1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633548" y="2529542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2785831" y="2734752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endParaRPr lang="en-US" sz="1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2907481" y="2549235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Rectangle 8"/>
              <p:cNvSpPr/>
              <p:nvPr/>
            </p:nvSpPr>
            <p:spPr>
              <a:xfrm>
                <a:off x="4225615" y="899622"/>
                <a:ext cx="1782283" cy="61093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B</m:t>
                              </m:r>
                            </m:e>
                            <m:sub>
                              <m:r>
                                <a:rPr lang="en-US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US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ABC</m:t>
                          </m:r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acc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5615" y="899622"/>
                <a:ext cx="1782283" cy="610936"/>
              </a:xfrm>
              <a:prstGeom prst="rect">
                <a:avLst/>
              </a:prstGeom>
              <a:blipFill rotWithShape="0">
                <a:blip r:embed="rId3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Rectangle 11"/>
              <p:cNvSpPr/>
              <p:nvPr/>
            </p:nvSpPr>
            <p:spPr>
              <a:xfrm>
                <a:off x="4229717" y="1793239"/>
                <a:ext cx="1771062" cy="61093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C</m:t>
                              </m:r>
                            </m:e>
                            <m:sub>
                              <m:r>
                                <a:rPr lang="en-US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US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ACB</m:t>
                          </m:r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acc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9717" y="1793239"/>
                <a:ext cx="1771062" cy="610936"/>
              </a:xfrm>
              <a:prstGeom prst="rect">
                <a:avLst/>
              </a:prstGeom>
              <a:blipFill rotWithShape="0">
                <a:blip r:embed="rId3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1" name="TextBox 90"/>
              <p:cNvSpPr txBox="1"/>
              <p:nvPr/>
            </p:nvSpPr>
            <p:spPr>
              <a:xfrm>
                <a:off x="488035" y="5128638"/>
                <a:ext cx="1939524" cy="410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b)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0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BAI</m:t>
                        </m:r>
                        <m:r>
                          <a:rPr lang="en-US" sz="20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 </m:t>
                        </m:r>
                      </m:e>
                    </m:acc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=?</m:t>
                    </m:r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91" name="TextBox 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035" y="5128638"/>
                <a:ext cx="1939524" cy="410177"/>
              </a:xfrm>
              <a:prstGeom prst="rect">
                <a:avLst/>
              </a:prstGeom>
              <a:blipFill rotWithShape="0">
                <a:blip r:embed="rId32"/>
                <a:stretch>
                  <a:fillRect l="-3145" t="-7353" r="-16352" b="-235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2" name="TextBox 91"/>
              <p:cNvSpPr txBox="1"/>
              <p:nvPr/>
            </p:nvSpPr>
            <p:spPr>
              <a:xfrm>
                <a:off x="502487" y="5522294"/>
                <a:ext cx="360703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 I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cách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đều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ba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cạnh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92" name="TextBox 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487" y="5522294"/>
                <a:ext cx="3607037" cy="400110"/>
              </a:xfrm>
              <a:prstGeom prst="rect">
                <a:avLst/>
              </a:prstGeom>
              <a:blipFill rotWithShape="0">
                <a:blip r:embed="rId33"/>
                <a:stretch>
                  <a:fillRect l="-1689" t="-9091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095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33" grpId="0"/>
      <p:bldP spid="34" grpId="0"/>
      <p:bldP spid="2" grpId="0"/>
      <p:bldP spid="3" grpId="0"/>
      <p:bldP spid="6" grpId="0"/>
      <p:bldP spid="7" grpId="0"/>
      <p:bldP spid="47" grpId="0"/>
      <p:bldP spid="52" grpId="0"/>
      <p:bldP spid="53" grpId="0"/>
      <p:bldP spid="55" grpId="0"/>
      <p:bldP spid="15" grpId="0"/>
      <p:bldP spid="16" grpId="0"/>
      <p:bldP spid="17" grpId="0"/>
      <p:bldP spid="18" grpId="0"/>
      <p:bldP spid="19" grpId="0"/>
      <p:bldP spid="20" grpId="0" animBg="1"/>
      <p:bldP spid="21" grpId="0"/>
      <p:bldP spid="22" grpId="0"/>
      <p:bldP spid="67" grpId="0"/>
      <p:bldP spid="23" grpId="0"/>
      <p:bldP spid="24" grpId="0"/>
      <p:bldP spid="73" grpId="0"/>
      <p:bldP spid="74" grpId="0"/>
      <p:bldP spid="75" grpId="0" animBg="1"/>
      <p:bldP spid="25" grpId="0"/>
      <p:bldP spid="9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950" y="491943"/>
            <a:ext cx="715983" cy="48844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575" y="466798"/>
            <a:ext cx="3133569" cy="265288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5690" y="461885"/>
            <a:ext cx="458534" cy="1824048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4138287" y="380060"/>
            <a:ext cx="0" cy="6422482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8476982" y="351885"/>
            <a:ext cx="0" cy="6422482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4575" y="1630337"/>
            <a:ext cx="3133569" cy="1727885"/>
          </a:xfrm>
          <a:prstGeom prst="rect">
            <a:avLst/>
          </a:prstGeom>
        </p:spPr>
      </p:pic>
      <p:sp>
        <p:nvSpPr>
          <p:cNvPr id="8" name="Oval 19"/>
          <p:cNvSpPr>
            <a:spLocks noChangeArrowheads="1"/>
          </p:cNvSpPr>
          <p:nvPr/>
        </p:nvSpPr>
        <p:spPr bwMode="auto">
          <a:xfrm>
            <a:off x="494992" y="2986606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Oval 19"/>
          <p:cNvSpPr>
            <a:spLocks noChangeArrowheads="1"/>
          </p:cNvSpPr>
          <p:nvPr/>
        </p:nvSpPr>
        <p:spPr bwMode="auto">
          <a:xfrm>
            <a:off x="3418532" y="2986606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0" name="Oval 19"/>
          <p:cNvSpPr>
            <a:spLocks noChangeArrowheads="1"/>
          </p:cNvSpPr>
          <p:nvPr/>
        </p:nvSpPr>
        <p:spPr bwMode="auto">
          <a:xfrm>
            <a:off x="1424632" y="540586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Oval 19"/>
          <p:cNvSpPr>
            <a:spLocks noChangeArrowheads="1"/>
          </p:cNvSpPr>
          <p:nvPr/>
        </p:nvSpPr>
        <p:spPr bwMode="auto">
          <a:xfrm>
            <a:off x="936952" y="1805939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Oval 19"/>
          <p:cNvSpPr>
            <a:spLocks noChangeArrowheads="1"/>
          </p:cNvSpPr>
          <p:nvPr/>
        </p:nvSpPr>
        <p:spPr bwMode="auto">
          <a:xfrm>
            <a:off x="2366972" y="1694179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Oval 19"/>
          <p:cNvSpPr>
            <a:spLocks noChangeArrowheads="1"/>
          </p:cNvSpPr>
          <p:nvPr/>
        </p:nvSpPr>
        <p:spPr bwMode="auto">
          <a:xfrm>
            <a:off x="1683712" y="2164079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1318823" y="958931"/>
                <a:ext cx="419923" cy="276999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o</m:t>
                          </m:r>
                        </m:sup>
                      </m:sSup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8823" y="958931"/>
                <a:ext cx="419923" cy="276999"/>
              </a:xfrm>
              <a:prstGeom prst="rect">
                <a:avLst/>
              </a:prstGeom>
              <a:blipFill rotWithShape="0">
                <a:blip r:embed="rId6"/>
                <a:stretch>
                  <a:fillRect l="-11594" r="-4348" b="-65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Rectangle 21"/>
          <p:cNvSpPr>
            <a:spLocks noChangeArrowheads="1"/>
          </p:cNvSpPr>
          <p:nvPr/>
        </p:nvSpPr>
        <p:spPr bwMode="auto">
          <a:xfrm>
            <a:off x="367796" y="3015181"/>
            <a:ext cx="18434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8" name="Rectangle 21"/>
          <p:cNvSpPr>
            <a:spLocks noChangeArrowheads="1"/>
          </p:cNvSpPr>
          <p:nvPr/>
        </p:nvSpPr>
        <p:spPr bwMode="auto">
          <a:xfrm>
            <a:off x="3397533" y="3015181"/>
            <a:ext cx="16190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9" name="Rectangle 21"/>
          <p:cNvSpPr>
            <a:spLocks noChangeArrowheads="1"/>
          </p:cNvSpPr>
          <p:nvPr/>
        </p:nvSpPr>
        <p:spPr bwMode="auto">
          <a:xfrm>
            <a:off x="1158422" y="212263"/>
            <a:ext cx="18434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0" name="Rectangle 21"/>
          <p:cNvSpPr>
            <a:spLocks noChangeArrowheads="1"/>
          </p:cNvSpPr>
          <p:nvPr/>
        </p:nvSpPr>
        <p:spPr bwMode="auto">
          <a:xfrm>
            <a:off x="2485982" y="1412775"/>
            <a:ext cx="19877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1" name="Rectangle 21"/>
          <p:cNvSpPr>
            <a:spLocks noChangeArrowheads="1"/>
          </p:cNvSpPr>
          <p:nvPr/>
        </p:nvSpPr>
        <p:spPr bwMode="auto">
          <a:xfrm>
            <a:off x="692684" y="1623962"/>
            <a:ext cx="1635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650215" y="2221229"/>
            <a:ext cx="9938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8476982" y="324905"/>
                <a:ext cx="1694583" cy="410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b)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Tính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0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000" b="0" i="0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BAI</m:t>
                        </m:r>
                        <m:r>
                          <a:rPr lang="en-US" sz="2000" b="0" i="0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 </m:t>
                        </m:r>
                      </m:e>
                    </m:acc>
                  </m:oMath>
                </a14:m>
                <a:endParaRPr lang="en-US" sz="20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76982" y="324905"/>
                <a:ext cx="1694583" cy="410177"/>
              </a:xfrm>
              <a:prstGeom prst="rect">
                <a:avLst/>
              </a:prstGeom>
              <a:blipFill rotWithShape="0">
                <a:blip r:embed="rId7"/>
                <a:stretch>
                  <a:fillRect l="-3957" t="-7353" r="-51079" b="-235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8575474" y="677595"/>
                <a:ext cx="144174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Xét </a:t>
                </a:r>
                <a14:m>
                  <m:oMath xmlns:m="http://schemas.openxmlformats.org/officeDocument/2006/math">
                    <m: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có:</a:t>
                </a:r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75474" y="677595"/>
                <a:ext cx="1441741" cy="369332"/>
              </a:xfrm>
              <a:prstGeom prst="rect">
                <a:avLst/>
              </a:prstGeom>
              <a:blipFill rotWithShape="0">
                <a:blip r:embed="rId8"/>
                <a:stretch>
                  <a:fillRect l="-3814" t="-9836" r="-2966" b="-229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/>
              <p:cNvSpPr/>
              <p:nvPr/>
            </p:nvSpPr>
            <p:spPr>
              <a:xfrm>
                <a:off x="8556169" y="944065"/>
                <a:ext cx="239681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b="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BD </a:t>
                </a:r>
                <a:r>
                  <a:rPr lang="en-US" b="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b="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đ</m:t>
                    </m:r>
                    <m: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ườ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ng</m:t>
                    </m:r>
                    <m: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ph</m:t>
                    </m:r>
                    <m: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â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n</m:t>
                    </m:r>
                    <m: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gi</m:t>
                    </m:r>
                    <m: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á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c</m:t>
                    </m:r>
                  </m:oMath>
                </a14:m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8" name="Rectangle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56169" y="944065"/>
                <a:ext cx="2396810" cy="369332"/>
              </a:xfrm>
              <a:prstGeom prst="rect">
                <a:avLst/>
              </a:prstGeom>
              <a:blipFill rotWithShape="0">
                <a:blip r:embed="rId9"/>
                <a:stretch>
                  <a:fillRect l="-2290" t="-11667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/>
              <p:cNvSpPr/>
              <p:nvPr/>
            </p:nvSpPr>
            <p:spPr>
              <a:xfrm>
                <a:off x="8516901" y="1268666"/>
                <a:ext cx="236635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CE</a:t>
                </a:r>
                <a:r>
                  <a:rPr lang="en-US" b="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b="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b="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đ</m:t>
                    </m:r>
                    <m: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ườ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ng</m:t>
                    </m:r>
                    <m: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ph</m:t>
                    </m:r>
                    <m: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â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n</m:t>
                    </m:r>
                    <m: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gi</m:t>
                    </m:r>
                    <m: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á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c</m:t>
                    </m:r>
                  </m:oMath>
                </a14:m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9" name="Rectangle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16901" y="1268666"/>
                <a:ext cx="2366353" cy="369332"/>
              </a:xfrm>
              <a:prstGeom prst="rect">
                <a:avLst/>
              </a:prstGeom>
              <a:blipFill rotWithShape="0">
                <a:blip r:embed="rId10"/>
                <a:stretch>
                  <a:fillRect l="-2062" t="-9836" r="-258" b="-229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Rectangle 39"/>
          <p:cNvSpPr/>
          <p:nvPr/>
        </p:nvSpPr>
        <p:spPr>
          <a:xfrm>
            <a:off x="8542288" y="1547652"/>
            <a:ext cx="15680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BD </a:t>
            </a:r>
            <a:r>
              <a:rPr lang="en-US" b="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cắt</a:t>
            </a:r>
            <a:r>
              <a:rPr lang="en-US" b="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CE </a:t>
            </a:r>
            <a:r>
              <a:rPr lang="en-US" b="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tại</a:t>
            </a:r>
            <a:r>
              <a:rPr lang="en-US" b="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I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1" name="Right Brace 40"/>
          <p:cNvSpPr/>
          <p:nvPr/>
        </p:nvSpPr>
        <p:spPr>
          <a:xfrm>
            <a:off x="10891302" y="1029240"/>
            <a:ext cx="180888" cy="851055"/>
          </a:xfrm>
          <a:prstGeom prst="rightBrace">
            <a:avLst>
              <a:gd name="adj1" fmla="val 36639"/>
              <a:gd name="adj2" fmla="val 5000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/>
              <p:cNvSpPr txBox="1"/>
              <p:nvPr/>
            </p:nvSpPr>
            <p:spPr>
              <a:xfrm>
                <a:off x="8476982" y="1949695"/>
                <a:ext cx="320594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I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giao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ba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phân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giác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76982" y="1949695"/>
                <a:ext cx="3205943" cy="646331"/>
              </a:xfrm>
              <a:prstGeom prst="rect">
                <a:avLst/>
              </a:prstGeom>
              <a:blipFill rotWithShape="0">
                <a:blip r:embed="rId11"/>
                <a:stretch>
                  <a:fillRect l="-1714" t="-6604" r="-571" b="-132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/>
              <p:cNvSpPr txBox="1"/>
              <p:nvPr/>
            </p:nvSpPr>
            <p:spPr>
              <a:xfrm>
                <a:off x="8476982" y="2502701"/>
                <a:ext cx="3139001" cy="3786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AI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tia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phân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giác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BAC</m:t>
                        </m:r>
                        <m:r>
                          <a:rPr lang="en-US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acc>
                  </m:oMath>
                </a14:m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76982" y="2502701"/>
                <a:ext cx="3139001" cy="378630"/>
              </a:xfrm>
              <a:prstGeom prst="rect">
                <a:avLst/>
              </a:prstGeom>
              <a:blipFill rotWithShape="0">
                <a:blip r:embed="rId12"/>
                <a:stretch>
                  <a:fillRect t="-8065" r="-36893" b="-241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5" name="Rectangle 44"/>
              <p:cNvSpPr/>
              <p:nvPr/>
            </p:nvSpPr>
            <p:spPr>
              <a:xfrm>
                <a:off x="8454371" y="2793006"/>
                <a:ext cx="1949573" cy="61093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BAI</m:t>
                          </m:r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acc>
                      <m:r>
                        <a:rPr lang="en-US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BAC</m:t>
                          </m:r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acc>
                    </m:oMath>
                  </m:oMathPara>
                </a14:m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>
          <p:sp>
            <p:nvSpPr>
              <p:cNvPr id="45" name="Rectangle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54371" y="2793006"/>
                <a:ext cx="1949573" cy="610936"/>
              </a:xfrm>
              <a:prstGeom prst="rect">
                <a:avLst/>
              </a:prstGeom>
              <a:blipFill rotWithShape="0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/>
              <p:cNvSpPr txBox="1"/>
              <p:nvPr/>
            </p:nvSpPr>
            <p:spPr>
              <a:xfrm>
                <a:off x="8505460" y="3330902"/>
                <a:ext cx="2141868" cy="3786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Mà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BAC</m:t>
                        </m:r>
                        <m:r>
                          <a:rPr lang="en-US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acc>
                    <m: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o</m:t>
                        </m:r>
                      </m:sup>
                    </m:sSup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(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gt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5460" y="3330902"/>
                <a:ext cx="2141868" cy="378630"/>
              </a:xfrm>
              <a:prstGeom prst="rect">
                <a:avLst/>
              </a:prstGeom>
              <a:blipFill rotWithShape="0">
                <a:blip r:embed="rId14"/>
                <a:stretch>
                  <a:fillRect l="-2273" t="-6349" r="-4261" b="-222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Right Brace 46"/>
          <p:cNvSpPr/>
          <p:nvPr/>
        </p:nvSpPr>
        <p:spPr>
          <a:xfrm>
            <a:off x="10569508" y="2860723"/>
            <a:ext cx="180888" cy="851055"/>
          </a:xfrm>
          <a:prstGeom prst="rightBrace">
            <a:avLst>
              <a:gd name="adj1" fmla="val 36639"/>
              <a:gd name="adj2" fmla="val 5000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Rectangle 47"/>
              <p:cNvSpPr/>
              <p:nvPr/>
            </p:nvSpPr>
            <p:spPr>
              <a:xfrm>
                <a:off x="8448775" y="3690908"/>
                <a:ext cx="2597058" cy="61093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BAI</m:t>
                          </m:r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acc>
                      <m:r>
                        <a:rPr lang="en-US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⋅</m:t>
                      </m:r>
                      <m:sSup>
                        <m:sSupPr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o</m:t>
                          </m:r>
                        </m:sup>
                      </m:sSup>
                      <m:r>
                        <a:rPr lang="en-US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o</m:t>
                          </m:r>
                        </m:sup>
                      </m:sSup>
                    </m:oMath>
                  </m:oMathPara>
                </a14:m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8" name="Rectangle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48775" y="3690908"/>
                <a:ext cx="2597058" cy="610936"/>
              </a:xfrm>
              <a:prstGeom prst="rect">
                <a:avLst/>
              </a:prstGeom>
              <a:blipFill rotWithShape="0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/>
              <p:cNvSpPr txBox="1"/>
              <p:nvPr/>
            </p:nvSpPr>
            <p:spPr>
              <a:xfrm>
                <a:off x="8476982" y="4315587"/>
                <a:ext cx="383430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c) I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cách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đều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ba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cạnh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endParaRPr lang="en-US" sz="20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76982" y="4315587"/>
                <a:ext cx="3834301" cy="400110"/>
              </a:xfrm>
              <a:prstGeom prst="rect">
                <a:avLst/>
              </a:prstGeom>
              <a:blipFill rotWithShape="0">
                <a:blip r:embed="rId16"/>
                <a:stretch>
                  <a:fillRect l="-1749" t="-9091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/>
              <p:cNvSpPr txBox="1"/>
              <p:nvPr/>
            </p:nvSpPr>
            <p:spPr>
              <a:xfrm>
                <a:off x="8447070" y="4711278"/>
                <a:ext cx="323585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Vì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I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giao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ba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phân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giác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(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cmt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47070" y="4711278"/>
                <a:ext cx="3235855" cy="646331"/>
              </a:xfrm>
              <a:prstGeom prst="rect">
                <a:avLst/>
              </a:prstGeom>
              <a:blipFill rotWithShape="0">
                <a:blip r:embed="rId17"/>
                <a:stretch>
                  <a:fillRect l="-1698" t="-6604" b="-132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/>
              <p:cNvSpPr txBox="1"/>
              <p:nvPr/>
            </p:nvSpPr>
            <p:spPr>
              <a:xfrm>
                <a:off x="8420435" y="5308009"/>
                <a:ext cx="450492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I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cách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đều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ba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cạnh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i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1" name="TextBox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20435" y="5308009"/>
                <a:ext cx="4504922" cy="369332"/>
              </a:xfrm>
              <a:prstGeom prst="rect">
                <a:avLst/>
              </a:prstGeom>
              <a:blipFill rotWithShape="0">
                <a:blip r:embed="rId18"/>
                <a:stretch>
                  <a:fillRect t="-11667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7" name="Straight Connector 56"/>
          <p:cNvCxnSpPr/>
          <p:nvPr/>
        </p:nvCxnSpPr>
        <p:spPr>
          <a:xfrm flipH="1">
            <a:off x="1415030" y="741646"/>
            <a:ext cx="19204" cy="12293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1544579" y="789090"/>
            <a:ext cx="58574" cy="11129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Rectangle 62"/>
          <p:cNvSpPr/>
          <p:nvPr/>
        </p:nvSpPr>
        <p:spPr>
          <a:xfrm>
            <a:off x="8414148" y="5602340"/>
            <a:ext cx="32018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tính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chất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giao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phân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tam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extBox 52"/>
              <p:cNvSpPr txBox="1"/>
              <p:nvPr/>
            </p:nvSpPr>
            <p:spPr>
              <a:xfrm>
                <a:off x="4148792" y="267418"/>
                <a:ext cx="1694583" cy="410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a)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Tính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BIC</m:t>
                        </m:r>
                      </m:e>
                    </m:acc>
                  </m:oMath>
                </a14:m>
                <a:endParaRPr lang="en-US" sz="20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3" name="TextBox 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8792" y="267418"/>
                <a:ext cx="1694583" cy="410177"/>
              </a:xfrm>
              <a:prstGeom prst="rect">
                <a:avLst/>
              </a:prstGeom>
              <a:blipFill rotWithShape="0">
                <a:blip r:embed="rId19"/>
                <a:stretch>
                  <a:fillRect l="-3957" t="-7463" r="-21223" b="-253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ectangle 53"/>
              <p:cNvSpPr/>
              <p:nvPr/>
            </p:nvSpPr>
            <p:spPr>
              <a:xfrm>
                <a:off x="4169459" y="678907"/>
                <a:ext cx="405521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Vì BD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phân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giác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(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gt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4" name="Rectangle 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9459" y="678907"/>
                <a:ext cx="4055213" cy="369332"/>
              </a:xfrm>
              <a:prstGeom prst="rect">
                <a:avLst/>
              </a:prstGeom>
              <a:blipFill rotWithShape="0">
                <a:blip r:embed="rId20"/>
                <a:stretch>
                  <a:fillRect l="-1353" t="-9836" r="-1053" b="-229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54"/>
              <p:cNvSpPr/>
              <p:nvPr/>
            </p:nvSpPr>
            <p:spPr>
              <a:xfrm>
                <a:off x="4160857" y="1526388"/>
                <a:ext cx="404508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Vì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CE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phân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giác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 </a:t>
                </a:r>
                <a14:m>
                  <m:oMath xmlns:m="http://schemas.openxmlformats.org/officeDocument/2006/math">
                    <m:r>
                      <a:rPr lang="en-US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r>
                  <a:rPr lang="en-US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(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gt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5" name="Rectangle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0857" y="1526388"/>
                <a:ext cx="4045082" cy="369332"/>
              </a:xfrm>
              <a:prstGeom prst="rect">
                <a:avLst/>
              </a:prstGeom>
              <a:blipFill rotWithShape="0">
                <a:blip r:embed="rId21"/>
                <a:stretch>
                  <a:fillRect l="-1357" t="-9836" r="-603" b="-229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6" name="Rectangle 55"/>
              <p:cNvSpPr/>
              <p:nvPr/>
            </p:nvSpPr>
            <p:spPr>
              <a:xfrm>
                <a:off x="4102457" y="2379766"/>
                <a:ext cx="3299749" cy="61093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B</m:t>
                              </m:r>
                            </m:e>
                            <m:sub>
                              <m:r>
                                <a:rPr lang="en-US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US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C</m:t>
                              </m:r>
                            </m:e>
                            <m:sub>
                              <m:r>
                                <a:rPr lang="en-US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US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ABC</m:t>
                          </m:r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acc>
                      <m:r>
                        <a:rPr lang="en-US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ACB</m:t>
                          </m:r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acc>
                    </m:oMath>
                  </m:oMathPara>
                </a14:m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>
          <p:sp>
            <p:nvSpPr>
              <p:cNvPr id="56" name="Rectangle 5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2457" y="2379766"/>
                <a:ext cx="3299749" cy="610936"/>
              </a:xfrm>
              <a:prstGeom prst="rect">
                <a:avLst/>
              </a:prstGeom>
              <a:blipFill rotWithShape="0"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8" name="Rectangle 57"/>
              <p:cNvSpPr/>
              <p:nvPr/>
            </p:nvSpPr>
            <p:spPr>
              <a:xfrm>
                <a:off x="4103268" y="2980365"/>
                <a:ext cx="3340402" cy="61093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B</m:t>
                              </m:r>
                            </m:e>
                            <m:sub>
                              <m:r>
                                <a:rPr lang="en-US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US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C</m:t>
                              </m:r>
                            </m:e>
                            <m:sub>
                              <m:r>
                                <a:rPr lang="en-US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US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d>
                        <m:d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̂"/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ABC</m:t>
                              </m:r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acc>
                          <m: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acc>
                            <m:accPr>
                              <m:chr m:val="̂"/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ACB</m:t>
                              </m:r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acc>
                        </m:e>
                      </m:d>
                    </m:oMath>
                  </m:oMathPara>
                </a14:m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>
          <p:sp>
            <p:nvSpPr>
              <p:cNvPr id="58" name="Rectangle 5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3268" y="2980365"/>
                <a:ext cx="3340402" cy="610936"/>
              </a:xfrm>
              <a:prstGeom prst="rect">
                <a:avLst/>
              </a:prstGeom>
              <a:blipFill rotWithShape="0">
                <a:blip r:embed="rId2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Box 58"/>
              <p:cNvSpPr txBox="1"/>
              <p:nvPr/>
            </p:nvSpPr>
            <p:spPr>
              <a:xfrm>
                <a:off x="4194667" y="3479547"/>
                <a:ext cx="144174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Xét </a:t>
                </a:r>
                <a14:m>
                  <m:oMath xmlns:m="http://schemas.openxmlformats.org/officeDocument/2006/math">
                    <m: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có:</a:t>
                </a:r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9" name="TextBox 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4667" y="3479547"/>
                <a:ext cx="1441741" cy="369332"/>
              </a:xfrm>
              <a:prstGeom prst="rect">
                <a:avLst/>
              </a:prstGeom>
              <a:blipFill rotWithShape="0">
                <a:blip r:embed="rId24"/>
                <a:stretch>
                  <a:fillRect l="-3376" t="-11667" r="-2954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1" name="Rectangle 60"/>
              <p:cNvSpPr/>
              <p:nvPr/>
            </p:nvSpPr>
            <p:spPr>
              <a:xfrm>
                <a:off x="4203191" y="3780250"/>
                <a:ext cx="2832186" cy="65562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ABC</m:t>
                        </m:r>
                        <m:r>
                          <a:rPr lang="en-US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acc>
                    <m:r>
                      <a:rPr lang="en-US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̂"/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ACB</m:t>
                        </m:r>
                        <m:r>
                          <a:rPr lang="en-US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acc>
                    <m:r>
                      <a:rPr lang="en-US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̂"/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</m:e>
                    </m:acc>
                    <m:r>
                      <a:rPr lang="en-US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180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o</m:t>
                        </m:r>
                      </m:sup>
                    </m:sSup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b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</a:b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(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tổng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3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góc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trong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tam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giác</a:t>
                </a:r>
                <a:r>
                  <a:rPr lang="en-US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</a:p>
            </p:txBody>
          </p:sp>
        </mc:Choice>
        <mc:Fallback>
          <p:sp>
            <p:nvSpPr>
              <p:cNvPr id="61" name="Rectangle 6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3191" y="3780250"/>
                <a:ext cx="2832186" cy="655629"/>
              </a:xfrm>
              <a:prstGeom prst="rect">
                <a:avLst/>
              </a:prstGeom>
              <a:blipFill rotWithShape="0">
                <a:blip r:embed="rId25"/>
                <a:stretch>
                  <a:fillRect l="-1720" r="-1505" b="-129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Box 61"/>
              <p:cNvSpPr txBox="1"/>
              <p:nvPr/>
            </p:nvSpPr>
            <p:spPr>
              <a:xfrm>
                <a:off x="4343038" y="4381730"/>
                <a:ext cx="1768369" cy="3786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Mà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</m:e>
                    </m:acc>
                    <m: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o</m:t>
                        </m:r>
                      </m:sup>
                    </m:sSup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(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gt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2" name="TextBox 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3038" y="4381730"/>
                <a:ext cx="1768369" cy="378630"/>
              </a:xfrm>
              <a:prstGeom prst="rect">
                <a:avLst/>
              </a:prstGeom>
              <a:blipFill rotWithShape="0">
                <a:blip r:embed="rId26"/>
                <a:stretch>
                  <a:fillRect l="-2749" t="-8065" r="-2405" b="-241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4" name="Right Brace 63"/>
          <p:cNvSpPr/>
          <p:nvPr/>
        </p:nvSpPr>
        <p:spPr>
          <a:xfrm>
            <a:off x="6964514" y="3851124"/>
            <a:ext cx="91715" cy="918371"/>
          </a:xfrm>
          <a:prstGeom prst="rightBrace">
            <a:avLst>
              <a:gd name="adj1" fmla="val 68743"/>
              <a:gd name="adj2" fmla="val 5000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5" name="Rectangle 64"/>
              <p:cNvSpPr/>
              <p:nvPr/>
            </p:nvSpPr>
            <p:spPr>
              <a:xfrm>
                <a:off x="4102701" y="4740086"/>
                <a:ext cx="2608343" cy="3786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ABC</m:t>
                          </m:r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acc>
                      <m:r>
                        <a:rPr lang="en-US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ACB</m:t>
                          </m:r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acc>
                      <m:r>
                        <a:rPr lang="en-US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18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o</m:t>
                          </m:r>
                        </m:sup>
                      </m:sSup>
                    </m:oMath>
                  </m:oMathPara>
                </a14:m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>
          <p:sp>
            <p:nvSpPr>
              <p:cNvPr id="65" name="Rectangle 6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2701" y="4740086"/>
                <a:ext cx="2608343" cy="378630"/>
              </a:xfrm>
              <a:prstGeom prst="rect">
                <a:avLst/>
              </a:prstGeom>
              <a:blipFill rotWithShape="0">
                <a:blip r:embed="rId27"/>
                <a:stretch>
                  <a:fillRect r="-140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6" name="TextBox 65"/>
          <p:cNvSpPr txBox="1"/>
          <p:nvPr/>
        </p:nvSpPr>
        <p:spPr>
          <a:xfrm>
            <a:off x="7227781" y="3107695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(1)</a:t>
            </a:r>
            <a:endParaRPr lang="en-US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481643" y="4734355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(2)</a:t>
            </a:r>
            <a:endParaRPr lang="en-US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8" name="TextBox 67"/>
              <p:cNvSpPr txBox="1"/>
              <p:nvPr/>
            </p:nvSpPr>
            <p:spPr>
              <a:xfrm>
                <a:off x="4132961" y="5110228"/>
                <a:ext cx="169854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Từ </a:t>
                </a:r>
                <a:r>
                  <a:rPr lang="en-US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(1)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và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(2) 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8" name="TextBox 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2961" y="5110228"/>
                <a:ext cx="1698542" cy="369332"/>
              </a:xfrm>
              <a:prstGeom prst="rect">
                <a:avLst/>
              </a:prstGeom>
              <a:blipFill rotWithShape="0">
                <a:blip r:embed="rId28"/>
                <a:stretch>
                  <a:fillRect l="-3226" t="-9836" b="-229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9" name="Rectangle 68"/>
              <p:cNvSpPr/>
              <p:nvPr/>
            </p:nvSpPr>
            <p:spPr>
              <a:xfrm>
                <a:off x="5629597" y="4962543"/>
                <a:ext cx="2850780" cy="61093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B</m:t>
                              </m:r>
                            </m:e>
                            <m:sub>
                              <m:r>
                                <a:rPr lang="en-US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US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sSub>
                            <m:sSubPr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C</m:t>
                              </m:r>
                            </m:e>
                            <m:sub>
                              <m:r>
                                <a:rPr lang="en-US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US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⋅</m:t>
                      </m:r>
                      <m:sSup>
                        <m:sSup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18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o</m:t>
                          </m:r>
                        </m:sup>
                      </m:sSup>
                      <m:r>
                        <a:rPr lang="en-US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59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o</m:t>
                          </m:r>
                        </m:sup>
                      </m:sSup>
                    </m:oMath>
                  </m:oMathPara>
                </a14:m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>
          <p:sp>
            <p:nvSpPr>
              <p:cNvPr id="69" name="Rectangle 6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9597" y="4962543"/>
                <a:ext cx="2850780" cy="610936"/>
              </a:xfrm>
              <a:prstGeom prst="rect">
                <a:avLst/>
              </a:prstGeom>
              <a:blipFill rotWithShape="0">
                <a:blip r:embed="rId2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0" name="TextBox 69"/>
              <p:cNvSpPr txBox="1"/>
              <p:nvPr/>
            </p:nvSpPr>
            <p:spPr>
              <a:xfrm>
                <a:off x="4194295" y="5537563"/>
                <a:ext cx="13728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Xét </a:t>
                </a:r>
                <a14:m>
                  <m:oMath xmlns:m="http://schemas.openxmlformats.org/officeDocument/2006/math">
                    <m: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IBC</m:t>
                    </m:r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có:</a:t>
                </a:r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0" name="TextBox 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4295" y="5537563"/>
                <a:ext cx="1372812" cy="369332"/>
              </a:xfrm>
              <a:prstGeom prst="rect">
                <a:avLst/>
              </a:prstGeom>
              <a:blipFill rotWithShape="0">
                <a:blip r:embed="rId30"/>
                <a:stretch>
                  <a:fillRect l="-3556" t="-9836" r="-3556" b="-229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1" name="Rectangle 70"/>
              <p:cNvSpPr/>
              <p:nvPr/>
            </p:nvSpPr>
            <p:spPr>
              <a:xfrm>
                <a:off x="5393736" y="5533519"/>
                <a:ext cx="2942793" cy="6553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B</m:t>
                            </m:r>
                          </m:e>
                          <m:sub>
                            <m:r>
                              <a:rPr lang="en-US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en-US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̂"/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C</m:t>
                            </m:r>
                          </m:e>
                          <m:sub>
                            <m:r>
                              <a:rPr lang="en-US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en-US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̂"/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BIC</m:t>
                        </m:r>
                        <m:r>
                          <a:rPr lang="en-US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acc>
                    <m:r>
                      <a:rPr lang="en-US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180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o</m:t>
                        </m:r>
                      </m:sup>
                    </m:sSup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b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</a:b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(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tổng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ba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góc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trong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tam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giác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>
          <p:sp>
            <p:nvSpPr>
              <p:cNvPr id="71" name="Rectangle 7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3736" y="5533519"/>
                <a:ext cx="2942793" cy="655372"/>
              </a:xfrm>
              <a:prstGeom prst="rect">
                <a:avLst/>
              </a:prstGeom>
              <a:blipFill rotWithShape="0">
                <a:blip r:embed="rId31"/>
                <a:stretch>
                  <a:fillRect l="-1656" r="-6625" b="-140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2" name="Right Brace 71"/>
          <p:cNvSpPr/>
          <p:nvPr/>
        </p:nvSpPr>
        <p:spPr>
          <a:xfrm>
            <a:off x="8300448" y="5119822"/>
            <a:ext cx="101061" cy="787073"/>
          </a:xfrm>
          <a:prstGeom prst="rightBrace">
            <a:avLst>
              <a:gd name="adj1" fmla="val 68743"/>
              <a:gd name="adj2" fmla="val 5000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3" name="Rectangle 72"/>
              <p:cNvSpPr/>
              <p:nvPr/>
            </p:nvSpPr>
            <p:spPr>
              <a:xfrm>
                <a:off x="4097992" y="6177232"/>
                <a:ext cx="3185296" cy="3786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BIC</m:t>
                          </m:r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acc>
                      <m:r>
                        <a:rPr lang="en-US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180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o</m:t>
                          </m:r>
                        </m:sup>
                      </m:sSup>
                      <m:r>
                        <a:rPr lang="en-US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59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o</m:t>
                          </m:r>
                        </m:sup>
                      </m:sSup>
                      <m:r>
                        <a:rPr lang="en-US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o</m:t>
                          </m:r>
                        </m:sup>
                      </m:sSup>
                    </m:oMath>
                  </m:oMathPara>
                </a14:m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>
          <p:sp>
            <p:nvSpPr>
              <p:cNvPr id="73" name="Rectangle 7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7992" y="6177232"/>
                <a:ext cx="3185296" cy="378630"/>
              </a:xfrm>
              <a:prstGeom prst="rect">
                <a:avLst/>
              </a:prstGeom>
              <a:blipFill rotWithShape="0">
                <a:blip r:embed="rId3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4" name="Rectangle 73"/>
              <p:cNvSpPr/>
              <p:nvPr/>
            </p:nvSpPr>
            <p:spPr>
              <a:xfrm>
                <a:off x="4102457" y="954777"/>
                <a:ext cx="1782283" cy="61093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B</m:t>
                              </m:r>
                            </m:e>
                            <m:sub>
                              <m:r>
                                <a:rPr lang="en-US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US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ABC</m:t>
                          </m:r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acc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74" name="Rectangle 7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2457" y="954777"/>
                <a:ext cx="1782283" cy="610936"/>
              </a:xfrm>
              <a:prstGeom prst="rect">
                <a:avLst/>
              </a:prstGeom>
              <a:blipFill rotWithShape="0">
                <a:blip r:embed="rId3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5" name="Rectangle 74"/>
              <p:cNvSpPr/>
              <p:nvPr/>
            </p:nvSpPr>
            <p:spPr>
              <a:xfrm>
                <a:off x="4106559" y="1848394"/>
                <a:ext cx="1771062" cy="61093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C</m:t>
                              </m:r>
                            </m:e>
                            <m:sub>
                              <m:r>
                                <a:rPr lang="en-US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US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ACB</m:t>
                          </m:r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acc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75" name="Rectangle 7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6559" y="1848394"/>
                <a:ext cx="1771062" cy="610936"/>
              </a:xfrm>
              <a:prstGeom prst="rect">
                <a:avLst/>
              </a:prstGeom>
              <a:blipFill rotWithShape="0">
                <a:blip r:embed="rId3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6" name="Straight Connector 75"/>
          <p:cNvCxnSpPr/>
          <p:nvPr/>
        </p:nvCxnSpPr>
        <p:spPr>
          <a:xfrm>
            <a:off x="479136" y="3351498"/>
            <a:ext cx="0" cy="257090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>
            <a:off x="81280" y="4714340"/>
            <a:ext cx="411201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4395" y="3801374"/>
            <a:ext cx="4905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GT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395" y="5267954"/>
            <a:ext cx="4844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KL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0" name="Rectangle 79"/>
              <p:cNvSpPr/>
              <p:nvPr/>
            </p:nvSpPr>
            <p:spPr>
              <a:xfrm>
                <a:off x="478815" y="3305198"/>
                <a:ext cx="1810945" cy="4104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Δ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ABC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A</m:t>
                        </m:r>
                      </m:e>
                    </m:acc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6</m:t>
                        </m:r>
                        <m:r>
                          <a:rPr lang="en-US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sz="20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o</m:t>
                        </m:r>
                      </m:sup>
                    </m:sSup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6" name="Rectangle 8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815" y="3305198"/>
                <a:ext cx="1810945" cy="410433"/>
              </a:xfrm>
              <a:prstGeom prst="rect">
                <a:avLst/>
              </a:prstGeom>
              <a:blipFill rotWithShape="0">
                <a:blip r:embed="rId35"/>
                <a:stretch>
                  <a:fillRect t="-7353" b="-235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1" name="Rectangle 80"/>
              <p:cNvSpPr/>
              <p:nvPr/>
            </p:nvSpPr>
            <p:spPr>
              <a:xfrm>
                <a:off x="466206" y="3601319"/>
                <a:ext cx="388689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b="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BD </a:t>
                </a:r>
                <a:r>
                  <a:rPr lang="en-US" sz="2000" b="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b="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đ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ườ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ng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ph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â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n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gi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á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c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7" name="Rectangle 8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206" y="3601319"/>
                <a:ext cx="3886898" cy="400110"/>
              </a:xfrm>
              <a:prstGeom prst="rect">
                <a:avLst/>
              </a:prstGeom>
              <a:blipFill rotWithShape="0">
                <a:blip r:embed="rId36"/>
                <a:stretch>
                  <a:fillRect l="-1567" t="-9231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2" name="Rectangle 81"/>
              <p:cNvSpPr/>
              <p:nvPr/>
            </p:nvSpPr>
            <p:spPr>
              <a:xfrm>
                <a:off x="478815" y="3961138"/>
                <a:ext cx="371447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CE</a:t>
                </a:r>
                <a:r>
                  <a:rPr lang="en-US" sz="2000" b="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b="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b="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đ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ườ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ng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ph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â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n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gi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á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c</m:t>
                    </m:r>
                  </m:oMath>
                </a14:m>
                <a:r>
                  <a:rPr lang="en-US" sz="20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của </a:t>
                </a:r>
                <a14:m>
                  <m:oMath xmlns:m="http://schemas.openxmlformats.org/officeDocument/2006/math">
                    <m:r>
                      <a:rPr lang="en-US" sz="200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8" name="Rectangle 8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815" y="3961138"/>
                <a:ext cx="3714478" cy="400110"/>
              </a:xfrm>
              <a:prstGeom prst="rect">
                <a:avLst/>
              </a:prstGeom>
              <a:blipFill rotWithShape="0">
                <a:blip r:embed="rId37"/>
                <a:stretch>
                  <a:fillRect l="-1806" t="-9231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3" name="Rectangle 82"/>
          <p:cNvSpPr/>
          <p:nvPr/>
        </p:nvSpPr>
        <p:spPr>
          <a:xfrm>
            <a:off x="466206" y="4285917"/>
            <a:ext cx="17187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BD </a:t>
            </a:r>
            <a:r>
              <a:rPr lang="en-US" sz="2000" b="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cắt</a:t>
            </a:r>
            <a:r>
              <a:rPr lang="en-US" sz="2000" b="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CE </a:t>
            </a:r>
            <a:r>
              <a:rPr lang="en-US" sz="2000" b="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tại</a:t>
            </a:r>
            <a:r>
              <a:rPr lang="en-US" sz="2000" b="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I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4" name="TextBox 83"/>
              <p:cNvSpPr txBox="1"/>
              <p:nvPr/>
            </p:nvSpPr>
            <p:spPr>
              <a:xfrm>
                <a:off x="494313" y="4735516"/>
                <a:ext cx="1694583" cy="410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a)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0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BIC</m:t>
                        </m:r>
                        <m:r>
                          <a:rPr lang="en-US" sz="20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 </m:t>
                        </m:r>
                      </m:e>
                    </m:acc>
                    <m:r>
                      <a:rPr lang="en-US" sz="20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=?</m:t>
                    </m:r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90" name="TextBox 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313" y="4735516"/>
                <a:ext cx="1694583" cy="410177"/>
              </a:xfrm>
              <a:prstGeom prst="rect">
                <a:avLst/>
              </a:prstGeom>
              <a:blipFill rotWithShape="0">
                <a:blip r:embed="rId38"/>
                <a:stretch>
                  <a:fillRect l="-3597" t="-7463" r="-17266" b="-253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5" name="TextBox 84"/>
              <p:cNvSpPr txBox="1"/>
              <p:nvPr/>
            </p:nvSpPr>
            <p:spPr>
              <a:xfrm>
                <a:off x="488035" y="5128638"/>
                <a:ext cx="1939524" cy="410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b)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0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BAI</m:t>
                        </m:r>
                        <m:r>
                          <a:rPr lang="en-US" sz="20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 </m:t>
                        </m:r>
                      </m:e>
                    </m:acc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=?</m:t>
                    </m:r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5" name="TextBox 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035" y="5128638"/>
                <a:ext cx="1939524" cy="410177"/>
              </a:xfrm>
              <a:prstGeom prst="rect">
                <a:avLst/>
              </a:prstGeom>
              <a:blipFill rotWithShape="0">
                <a:blip r:embed="rId39"/>
                <a:stretch>
                  <a:fillRect l="-3145" t="-7353" r="-16352" b="-235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6" name="TextBox 85"/>
              <p:cNvSpPr txBox="1"/>
              <p:nvPr/>
            </p:nvSpPr>
            <p:spPr>
              <a:xfrm>
                <a:off x="502487" y="5522294"/>
                <a:ext cx="360703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 I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cách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đều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ba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cạnh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6" name="TextBox 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487" y="5522294"/>
                <a:ext cx="3607037" cy="400110"/>
              </a:xfrm>
              <a:prstGeom prst="rect">
                <a:avLst/>
              </a:prstGeom>
              <a:blipFill rotWithShape="0">
                <a:blip r:embed="rId40"/>
                <a:stretch>
                  <a:fillRect l="-1689" t="-9091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04177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  <p:bldP spid="41" grpId="0" animBg="1"/>
      <p:bldP spid="42" grpId="0"/>
      <p:bldP spid="44" grpId="0"/>
      <p:bldP spid="45" grpId="0"/>
      <p:bldP spid="46" grpId="0"/>
      <p:bldP spid="47" grpId="0" animBg="1"/>
      <p:bldP spid="48" grpId="0"/>
      <p:bldP spid="49" grpId="0"/>
      <p:bldP spid="50" grpId="0"/>
      <p:bldP spid="51" grpId="0"/>
      <p:bldP spid="6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745" y="1602968"/>
            <a:ext cx="2990372" cy="1184486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7033" y="3283687"/>
            <a:ext cx="487478" cy="47776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368292" y="395162"/>
                <a:ext cx="892875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Bài 3: 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Cho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DEF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có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phân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giác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DA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đồng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thời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tuyến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. </a:t>
                </a:r>
                <a:b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</a:b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Chứng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minh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rằng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i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DEF</m:t>
                    </m:r>
                  </m:oMath>
                </a14:m>
                <a:r>
                  <a:rPr lang="en-US" sz="20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cân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tại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D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292" y="395162"/>
                <a:ext cx="8928750" cy="707886"/>
              </a:xfrm>
              <a:prstGeom prst="rect">
                <a:avLst/>
              </a:prstGeom>
              <a:blipFill rotWithShape="0">
                <a:blip r:embed="rId4"/>
                <a:stretch>
                  <a:fillRect l="-683" t="-5172" b="-146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Straight Connector 5"/>
          <p:cNvCxnSpPr/>
          <p:nvPr/>
        </p:nvCxnSpPr>
        <p:spPr>
          <a:xfrm>
            <a:off x="672377" y="3826212"/>
            <a:ext cx="0" cy="127243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77633" y="4803239"/>
            <a:ext cx="334094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4261" y="4229792"/>
            <a:ext cx="4905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GT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4239" y="4758792"/>
            <a:ext cx="4844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KL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3646757" y="1390426"/>
            <a:ext cx="0" cy="5372452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684985" y="3818906"/>
                <a:ext cx="848309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Δ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DEF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985" y="3818906"/>
                <a:ext cx="848309" cy="400110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Rectangle 23"/>
          <p:cNvSpPr/>
          <p:nvPr/>
        </p:nvSpPr>
        <p:spPr>
          <a:xfrm>
            <a:off x="679567" y="4101817"/>
            <a:ext cx="2867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tuyến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72376" y="4389244"/>
            <a:ext cx="26368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phân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/>
              <p:cNvSpPr/>
              <p:nvPr/>
            </p:nvSpPr>
            <p:spPr>
              <a:xfrm>
                <a:off x="744649" y="4783461"/>
                <a:ext cx="179408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Δ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DEF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cân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tại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D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27" name="Rectangle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4649" y="4783461"/>
                <a:ext cx="1794081" cy="400110"/>
              </a:xfrm>
              <a:prstGeom prst="rect">
                <a:avLst/>
              </a:prstGeom>
              <a:blipFill rotWithShape="0">
                <a:blip r:embed="rId6"/>
                <a:stretch>
                  <a:fillRect t="-9231" r="-3061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6" name="Group 25"/>
          <p:cNvGrpSpPr/>
          <p:nvPr/>
        </p:nvGrpSpPr>
        <p:grpSpPr>
          <a:xfrm>
            <a:off x="1854197" y="2163491"/>
            <a:ext cx="178998" cy="211225"/>
            <a:chOff x="10130299" y="3252580"/>
            <a:chExt cx="178998" cy="211225"/>
          </a:xfrm>
        </p:grpSpPr>
        <p:cxnSp>
          <p:nvCxnSpPr>
            <p:cNvPr id="31" name="Straight Connector 30"/>
            <p:cNvCxnSpPr/>
            <p:nvPr/>
          </p:nvCxnSpPr>
          <p:spPr>
            <a:xfrm>
              <a:off x="10130299" y="3319383"/>
              <a:ext cx="154892" cy="14442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10154405" y="3252580"/>
              <a:ext cx="154892" cy="14442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Group 37"/>
          <p:cNvGrpSpPr/>
          <p:nvPr/>
        </p:nvGrpSpPr>
        <p:grpSpPr>
          <a:xfrm>
            <a:off x="1840858" y="3070365"/>
            <a:ext cx="178998" cy="211225"/>
            <a:chOff x="1325880" y="3987697"/>
            <a:chExt cx="178998" cy="211225"/>
          </a:xfrm>
        </p:grpSpPr>
        <p:cxnSp>
          <p:nvCxnSpPr>
            <p:cNvPr id="39" name="Straight Connector 38"/>
            <p:cNvCxnSpPr/>
            <p:nvPr/>
          </p:nvCxnSpPr>
          <p:spPr>
            <a:xfrm>
              <a:off x="1325880" y="4054500"/>
              <a:ext cx="154892" cy="14442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1349986" y="3987697"/>
              <a:ext cx="154892" cy="14442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4" name="Straight Connector 43"/>
          <p:cNvCxnSpPr/>
          <p:nvPr/>
        </p:nvCxnSpPr>
        <p:spPr>
          <a:xfrm>
            <a:off x="8286312" y="1333880"/>
            <a:ext cx="0" cy="5437385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/>
              <p:cNvSpPr txBox="1"/>
              <p:nvPr/>
            </p:nvSpPr>
            <p:spPr>
              <a:xfrm>
                <a:off x="3621450" y="1333880"/>
                <a:ext cx="47808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Trên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tia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đối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tia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AD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lấy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điểm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B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sao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cho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</a:rPr>
                      <m:t>AD</m:t>
                    </m:r>
                    <m:r>
                      <a:rPr lang="en-US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</a:rPr>
                      <m:t>AB</m:t>
                    </m:r>
                  </m:oMath>
                </a14:m>
                <a:endParaRPr lang="en-US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1450" y="1333880"/>
                <a:ext cx="4780853" cy="369332"/>
              </a:xfrm>
              <a:prstGeom prst="rect">
                <a:avLst/>
              </a:prstGeom>
              <a:blipFill rotWithShape="0">
                <a:blip r:embed="rId7"/>
                <a:stretch>
                  <a:fillRect l="-1020" t="-11667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54197" y="2618600"/>
            <a:ext cx="191944" cy="118448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32063" y="2612771"/>
            <a:ext cx="1591920" cy="1184486"/>
          </a:xfrm>
          <a:prstGeom prst="rect">
            <a:avLst/>
          </a:prstGeom>
        </p:spPr>
      </p:pic>
      <p:sp>
        <p:nvSpPr>
          <p:cNvPr id="45" name="Oval 19"/>
          <p:cNvSpPr>
            <a:spLocks noChangeArrowheads="1"/>
          </p:cNvSpPr>
          <p:nvPr/>
        </p:nvSpPr>
        <p:spPr bwMode="auto">
          <a:xfrm>
            <a:off x="1917276" y="1671950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6" name="Oval 19"/>
          <p:cNvSpPr>
            <a:spLocks noChangeArrowheads="1"/>
          </p:cNvSpPr>
          <p:nvPr/>
        </p:nvSpPr>
        <p:spPr bwMode="auto">
          <a:xfrm>
            <a:off x="542664" y="2654523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8" name="Oval 19"/>
          <p:cNvSpPr>
            <a:spLocks noChangeArrowheads="1"/>
          </p:cNvSpPr>
          <p:nvPr/>
        </p:nvSpPr>
        <p:spPr bwMode="auto">
          <a:xfrm>
            <a:off x="1921086" y="2662143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9" name="Oval 19"/>
          <p:cNvSpPr>
            <a:spLocks noChangeArrowheads="1"/>
          </p:cNvSpPr>
          <p:nvPr/>
        </p:nvSpPr>
        <p:spPr bwMode="auto">
          <a:xfrm>
            <a:off x="1920455" y="3658440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0" name="Oval 19"/>
          <p:cNvSpPr>
            <a:spLocks noChangeArrowheads="1"/>
          </p:cNvSpPr>
          <p:nvPr/>
        </p:nvSpPr>
        <p:spPr bwMode="auto">
          <a:xfrm>
            <a:off x="3308144" y="2662143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51" name="Straight Connector 50"/>
          <p:cNvCxnSpPr/>
          <p:nvPr/>
        </p:nvCxnSpPr>
        <p:spPr>
          <a:xfrm>
            <a:off x="1209214" y="2618600"/>
            <a:ext cx="154892" cy="14442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2543660" y="2618600"/>
            <a:ext cx="154892" cy="14442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21"/>
          <p:cNvSpPr>
            <a:spLocks noChangeArrowheads="1"/>
          </p:cNvSpPr>
          <p:nvPr/>
        </p:nvSpPr>
        <p:spPr bwMode="auto">
          <a:xfrm>
            <a:off x="1741472" y="1370244"/>
            <a:ext cx="19877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4" name="Rectangle 21"/>
          <p:cNvSpPr>
            <a:spLocks noChangeArrowheads="1"/>
          </p:cNvSpPr>
          <p:nvPr/>
        </p:nvSpPr>
        <p:spPr bwMode="auto">
          <a:xfrm>
            <a:off x="379896" y="2662143"/>
            <a:ext cx="1635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5" name="Rectangle 21"/>
          <p:cNvSpPr>
            <a:spLocks noChangeArrowheads="1"/>
          </p:cNvSpPr>
          <p:nvPr/>
        </p:nvSpPr>
        <p:spPr bwMode="auto">
          <a:xfrm>
            <a:off x="3338159" y="2681624"/>
            <a:ext cx="1554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6" name="Rectangle 21"/>
          <p:cNvSpPr>
            <a:spLocks noChangeArrowheads="1"/>
          </p:cNvSpPr>
          <p:nvPr/>
        </p:nvSpPr>
        <p:spPr bwMode="auto">
          <a:xfrm>
            <a:off x="1681055" y="2665166"/>
            <a:ext cx="18434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7" name="Rectangle 21"/>
          <p:cNvSpPr>
            <a:spLocks noChangeArrowheads="1"/>
          </p:cNvSpPr>
          <p:nvPr/>
        </p:nvSpPr>
        <p:spPr bwMode="auto">
          <a:xfrm>
            <a:off x="1718080" y="3593082"/>
            <a:ext cx="18434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3611385" y="1712469"/>
                <a:ext cx="432522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Vì DA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tuyến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DEF</m:t>
                    </m:r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(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gt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1385" y="1712469"/>
                <a:ext cx="4325223" cy="369332"/>
              </a:xfrm>
              <a:prstGeom prst="rect">
                <a:avLst/>
              </a:prstGeom>
              <a:blipFill rotWithShape="0">
                <a:blip r:embed="rId12"/>
                <a:stretch>
                  <a:fillRect l="-1127" t="-11475" b="-229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3700511" y="2087182"/>
                <a:ext cx="246702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A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điểm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EF</a:t>
                </a:r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0511" y="2087182"/>
                <a:ext cx="2467022" cy="276999"/>
              </a:xfrm>
              <a:prstGeom prst="rect">
                <a:avLst/>
              </a:prstGeom>
              <a:blipFill rotWithShape="0">
                <a:blip r:embed="rId13"/>
                <a:stretch>
                  <a:fillRect l="-2716" t="-30435" r="-5185" b="-478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/>
              <p:cNvSpPr txBox="1"/>
              <p:nvPr/>
            </p:nvSpPr>
            <p:spPr>
              <a:xfrm>
                <a:off x="6232198" y="2092306"/>
                <a:ext cx="116217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AE</m:t>
                      </m:r>
                      <m:r>
                        <a:rPr lang="en-US" b="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AF</m:t>
                      </m:r>
                    </m:oMath>
                  </m:oMathPara>
                </a14:m>
                <a:endParaRPr lang="en-US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8" name="TextBox 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2198" y="2092306"/>
                <a:ext cx="1162177" cy="276999"/>
              </a:xfrm>
              <a:prstGeom prst="rect">
                <a:avLst/>
              </a:prstGeom>
              <a:blipFill rotWithShape="0">
                <a:blip r:embed="rId14"/>
                <a:stretch>
                  <a:fillRect l="-3141" r="-4712" b="-86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3608963" y="2321240"/>
                <a:ext cx="237828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Xét </a:t>
                </a:r>
                <a14:m>
                  <m:oMath xmlns:m="http://schemas.openxmlformats.org/officeDocument/2006/math">
                    <m: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DAE</m:t>
                    </m:r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và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BAF</m:t>
                    </m:r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có:</a:t>
                </a:r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8963" y="2321240"/>
                <a:ext cx="2378280" cy="369332"/>
              </a:xfrm>
              <a:prstGeom prst="rect">
                <a:avLst/>
              </a:prstGeom>
              <a:blipFill rotWithShape="0">
                <a:blip r:embed="rId15"/>
                <a:stretch>
                  <a:fillRect l="-2051" t="-11667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/>
              <p:cNvSpPr/>
              <p:nvPr/>
            </p:nvSpPr>
            <p:spPr>
              <a:xfrm>
                <a:off x="4313719" y="2537899"/>
                <a:ext cx="201241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AD</m:t>
                    </m:r>
                    <m: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AB</m:t>
                    </m:r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(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cách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vẽ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6" name="Rectangle 3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3719" y="2537899"/>
                <a:ext cx="2012410" cy="369332"/>
              </a:xfrm>
              <a:prstGeom prst="rect">
                <a:avLst/>
              </a:prstGeom>
              <a:blipFill rotWithShape="0">
                <a:blip r:embed="rId16"/>
                <a:stretch>
                  <a:fillRect t="-9836" r="-1818" b="-229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Rectangle 58"/>
              <p:cNvSpPr/>
              <p:nvPr/>
            </p:nvSpPr>
            <p:spPr>
              <a:xfrm>
                <a:off x="4326644" y="2799987"/>
                <a:ext cx="168071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AE</m:t>
                    </m:r>
                    <m: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AF</m:t>
                    </m:r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(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cmt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9" name="Rectangle 5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6644" y="2799987"/>
                <a:ext cx="1680717" cy="369332"/>
              </a:xfrm>
              <a:prstGeom prst="rect">
                <a:avLst/>
              </a:prstGeom>
              <a:blipFill rotWithShape="0">
                <a:blip r:embed="rId17"/>
                <a:stretch>
                  <a:fillRect t="-9836" r="-364" b="-229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/>
              <p:cNvSpPr txBox="1"/>
              <p:nvPr/>
            </p:nvSpPr>
            <p:spPr>
              <a:xfrm>
                <a:off x="4274701" y="3137187"/>
                <a:ext cx="2282676" cy="2862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DAE</m:t>
                        </m:r>
                      </m:e>
                    </m:acc>
                    <m: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BAF</m:t>
                        </m:r>
                        <m:r>
                          <a:rPr lang="en-US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acc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(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đối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đỉnh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0" name="TextBox 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4701" y="3137187"/>
                <a:ext cx="2282676" cy="286297"/>
              </a:xfrm>
              <a:prstGeom prst="rect">
                <a:avLst/>
              </a:prstGeom>
              <a:blipFill rotWithShape="0">
                <a:blip r:embed="rId18"/>
                <a:stretch>
                  <a:fillRect l="-3467" t="-25532" r="-10133" b="-468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/>
              <p:cNvSpPr txBox="1"/>
              <p:nvPr/>
            </p:nvSpPr>
            <p:spPr>
              <a:xfrm>
                <a:off x="3694689" y="3431912"/>
                <a:ext cx="238892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⇒∆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DAE</m:t>
                    </m:r>
                    <m: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=∆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BAF</m:t>
                    </m:r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(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c.g.c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1" name="TextBox 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4689" y="3431912"/>
                <a:ext cx="2388924" cy="276999"/>
              </a:xfrm>
              <a:prstGeom prst="rect">
                <a:avLst/>
              </a:prstGeom>
              <a:blipFill rotWithShape="0">
                <a:blip r:embed="rId19"/>
                <a:stretch>
                  <a:fillRect l="-2806" t="-31111" r="-3061" b="-48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Box 61"/>
              <p:cNvSpPr txBox="1"/>
              <p:nvPr/>
            </p:nvSpPr>
            <p:spPr>
              <a:xfrm>
                <a:off x="3627833" y="3715590"/>
                <a:ext cx="3264868" cy="61786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m:rPr>
                                  <m:nor/>
                                </m:rP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en-US" dirty="0">
                                  <a:solidFill>
                                    <a:schemeClr val="bg1"/>
                                  </a:solidFill>
                                  <a:latin typeface="Cambria" panose="02040503050406030204" pitchFamily="18" charset="0"/>
                                  <a:ea typeface="Cambria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en-US" b="0" i="0" dirty="0" smtClean="0">
                                  <a:solidFill>
                                    <a:schemeClr val="bg1"/>
                                  </a:solidFill>
                                  <a:latin typeface="Cambria" panose="02040503050406030204" pitchFamily="18" charset="0"/>
                                  <a:ea typeface="Cambria" panose="02040503050406030204" pitchFamily="18" charset="0"/>
                                </a:rPr>
                                <m:t>                 </m:t>
                              </m:r>
                              <m:r>
                                <m:rPr>
                                  <m:nor/>
                                </m:rPr>
                                <a:rPr lang="en-US" dirty="0">
                                  <a:solidFill>
                                    <a:schemeClr val="bg1"/>
                                  </a:solidFill>
                                  <a:latin typeface="Cambria" panose="02040503050406030204" pitchFamily="18" charset="0"/>
                                  <a:ea typeface="Cambria" panose="02040503050406030204" pitchFamily="18" charset="0"/>
                                </a:rPr>
                                <m:t>(2 </m:t>
                              </m:r>
                              <m:r>
                                <m:rPr>
                                  <m:nor/>
                                </m:rPr>
                                <a:rPr lang="en-US" dirty="0" err="1">
                                  <a:solidFill>
                                    <a:schemeClr val="bg1"/>
                                  </a:solidFill>
                                  <a:latin typeface="Cambria" panose="02040503050406030204" pitchFamily="18" charset="0"/>
                                  <a:ea typeface="Cambria" panose="02040503050406030204" pitchFamily="18" charset="0"/>
                                </a:rPr>
                                <m:t>g</m:t>
                              </m:r>
                              <m:r>
                                <m:rPr>
                                  <m:nor/>
                                </m:rPr>
                                <a:rPr lang="en-US" dirty="0" err="1">
                                  <a:solidFill>
                                    <a:schemeClr val="bg1"/>
                                  </a:solidFill>
                                  <a:latin typeface="Cambria" panose="02040503050406030204" pitchFamily="18" charset="0"/>
                                  <a:ea typeface="Cambria" panose="02040503050406030204" pitchFamily="18" charset="0"/>
                                </a:rPr>
                                <m:t>ó</m:t>
                              </m:r>
                              <m:r>
                                <m:rPr>
                                  <m:nor/>
                                </m:rPr>
                                <a:rPr lang="en-US" dirty="0" err="1">
                                  <a:solidFill>
                                    <a:schemeClr val="bg1"/>
                                  </a:solidFill>
                                  <a:latin typeface="Cambria" panose="02040503050406030204" pitchFamily="18" charset="0"/>
                                  <a:ea typeface="Cambria" panose="02040503050406030204" pitchFamily="18" charset="0"/>
                                </a:rPr>
                                <m:t>c</m:t>
                              </m:r>
                              <m:r>
                                <m:rPr>
                                  <m:nor/>
                                </m:rPr>
                                <a:rPr lang="en-US" dirty="0">
                                  <a:solidFill>
                                    <a:schemeClr val="bg1"/>
                                  </a:solidFill>
                                  <a:latin typeface="Cambria" panose="02040503050406030204" pitchFamily="18" charset="0"/>
                                  <a:ea typeface="Cambria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en-US" dirty="0" err="1">
                                  <a:solidFill>
                                    <a:schemeClr val="bg1"/>
                                  </a:solidFill>
                                  <a:latin typeface="Cambria" panose="02040503050406030204" pitchFamily="18" charset="0"/>
                                  <a:ea typeface="Cambria" panose="02040503050406030204" pitchFamily="18" charset="0"/>
                                </a:rPr>
                                <m:t>t</m:t>
                              </m:r>
                              <m:r>
                                <m:rPr>
                                  <m:nor/>
                                </m:rPr>
                                <a:rPr lang="en-US" dirty="0" err="1">
                                  <a:solidFill>
                                    <a:schemeClr val="bg1"/>
                                  </a:solidFill>
                                  <a:latin typeface="Cambria" panose="02040503050406030204" pitchFamily="18" charset="0"/>
                                  <a:ea typeface="Cambria" panose="02040503050406030204" pitchFamily="18" charset="0"/>
                                </a:rPr>
                                <m:t>ươ</m:t>
                              </m:r>
                              <m:r>
                                <m:rPr>
                                  <m:nor/>
                                </m:rPr>
                                <a:rPr lang="en-US" dirty="0" err="1">
                                  <a:solidFill>
                                    <a:schemeClr val="bg1"/>
                                  </a:solidFill>
                                  <a:latin typeface="Cambria" panose="02040503050406030204" pitchFamily="18" charset="0"/>
                                  <a:ea typeface="Cambria" panose="02040503050406030204" pitchFamily="18" charset="0"/>
                                </a:rPr>
                                <m:t>ng</m:t>
                              </m:r>
                              <m:r>
                                <m:rPr>
                                  <m:nor/>
                                </m:rPr>
                                <a:rPr lang="en-US" dirty="0">
                                  <a:solidFill>
                                    <a:schemeClr val="bg1"/>
                                  </a:solidFill>
                                  <a:latin typeface="Cambria" panose="02040503050406030204" pitchFamily="18" charset="0"/>
                                  <a:ea typeface="Cambria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en-US" dirty="0" err="1">
                                  <a:solidFill>
                                    <a:schemeClr val="bg1"/>
                                  </a:solidFill>
                                  <a:latin typeface="Cambria" panose="02040503050406030204" pitchFamily="18" charset="0"/>
                                  <a:ea typeface="Cambria" panose="02040503050406030204" pitchFamily="18" charset="0"/>
                                </a:rPr>
                                <m:t>ứ</m:t>
                              </m:r>
                              <m:r>
                                <m:rPr>
                                  <m:nor/>
                                </m:rPr>
                                <a:rPr lang="en-US" dirty="0" err="1">
                                  <a:solidFill>
                                    <a:schemeClr val="bg1"/>
                                  </a:solidFill>
                                  <a:latin typeface="Cambria" panose="02040503050406030204" pitchFamily="18" charset="0"/>
                                  <a:ea typeface="Cambria" panose="02040503050406030204" pitchFamily="18" charset="0"/>
                                </a:rPr>
                                <m:t>ng</m:t>
                              </m:r>
                              <m:r>
                                <m:rPr>
                                  <m:nor/>
                                </m:rPr>
                                <a:rPr lang="en-US" dirty="0">
                                  <a:solidFill>
                                    <a:schemeClr val="bg1"/>
                                  </a:solidFill>
                                  <a:latin typeface="Cambria" panose="02040503050406030204" pitchFamily="18" charset="0"/>
                                  <a:ea typeface="Cambria" panose="02040503050406030204" pitchFamily="18" charset="0"/>
                                </a:rPr>
                                <m:t>) </m:t>
                              </m:r>
                            </m:e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DE</m:t>
                              </m:r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</m:t>
                              </m:r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BF</m:t>
                              </m:r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(2 </m:t>
                              </m:r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c</m:t>
                              </m:r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ạ</m:t>
                              </m:r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nh</m:t>
                              </m:r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t</m:t>
                              </m:r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ươ</m:t>
                              </m:r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ng</m:t>
                              </m:r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ứ</m:t>
                              </m:r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ng</m:t>
                              </m:r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)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2" name="TextBox 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7833" y="3715590"/>
                <a:ext cx="3264868" cy="617861"/>
              </a:xfrm>
              <a:prstGeom prst="rect">
                <a:avLst/>
              </a:prstGeom>
              <a:blipFill rotWithShape="0"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/>
              <p:cNvSpPr txBox="1"/>
              <p:nvPr/>
            </p:nvSpPr>
            <p:spPr>
              <a:xfrm>
                <a:off x="3627833" y="4398237"/>
                <a:ext cx="42499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Mà DA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phân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giác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i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DEF</m:t>
                    </m:r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(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gt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 </a:t>
                </a:r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3" name="TextBox 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7833" y="4398237"/>
                <a:ext cx="4249946" cy="369332"/>
              </a:xfrm>
              <a:prstGeom prst="rect">
                <a:avLst/>
              </a:prstGeom>
              <a:blipFill rotWithShape="0">
                <a:blip r:embed="rId21"/>
                <a:stretch>
                  <a:fillRect l="-1148" t="-9836" b="-229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Box 63"/>
              <p:cNvSpPr txBox="1"/>
              <p:nvPr/>
            </p:nvSpPr>
            <p:spPr>
              <a:xfrm>
                <a:off x="6072135" y="4764841"/>
                <a:ext cx="25167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</m:oMath>
                  </m:oMathPara>
                </a14:m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4" name="TextBox 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2135" y="4764841"/>
                <a:ext cx="251672" cy="276999"/>
              </a:xfrm>
              <a:prstGeom prst="rect">
                <a:avLst/>
              </a:prstGeom>
              <a:blipFill rotWithShape="0">
                <a:blip r:embed="rId22"/>
                <a:stretch>
                  <a:fillRect l="-17073" r="-17073" b="-44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5" name="TextBox 64"/>
          <p:cNvSpPr txBox="1"/>
          <p:nvPr/>
        </p:nvSpPr>
        <p:spPr>
          <a:xfrm>
            <a:off x="6963448" y="3683862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(1)</a:t>
            </a:r>
            <a:endParaRPr lang="en-US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379204" y="4764841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(2)</a:t>
            </a:r>
            <a:endParaRPr lang="en-US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7" name="TextBox 66"/>
              <p:cNvSpPr txBox="1"/>
              <p:nvPr/>
            </p:nvSpPr>
            <p:spPr>
              <a:xfrm>
                <a:off x="3623003" y="5045150"/>
                <a:ext cx="169854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Từ </a:t>
                </a:r>
                <a:r>
                  <a:rPr lang="en-US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(1)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và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(2) </a:t>
                </a:r>
                <a14:m>
                  <m:oMath xmlns:m="http://schemas.openxmlformats.org/officeDocument/2006/math">
                    <m: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7" name="TextBox 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3003" y="5045150"/>
                <a:ext cx="1698542" cy="369332"/>
              </a:xfrm>
              <a:prstGeom prst="rect">
                <a:avLst/>
              </a:prstGeom>
              <a:blipFill rotWithShape="0">
                <a:blip r:embed="rId23"/>
                <a:stretch>
                  <a:fillRect l="-2867" t="-11667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8" name="TextBox 67"/>
              <p:cNvSpPr txBox="1"/>
              <p:nvPr/>
            </p:nvSpPr>
            <p:spPr>
              <a:xfrm>
                <a:off x="3723699" y="5419394"/>
                <a:ext cx="173868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⇒∆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DBF</m:t>
                    </m:r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cân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tại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F</a:t>
                </a:r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8" name="TextBox 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3699" y="5419394"/>
                <a:ext cx="1738681" cy="276999"/>
              </a:xfrm>
              <a:prstGeom prst="rect">
                <a:avLst/>
              </a:prstGeom>
              <a:blipFill rotWithShape="0">
                <a:blip r:embed="rId24"/>
                <a:stretch>
                  <a:fillRect l="-3860" t="-31111" r="-4561" b="-5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TextBox 68"/>
              <p:cNvSpPr txBox="1"/>
              <p:nvPr/>
            </p:nvSpPr>
            <p:spPr>
              <a:xfrm>
                <a:off x="5463071" y="5419394"/>
                <a:ext cx="115736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FD</m:t>
                      </m:r>
                      <m: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FB</m:t>
                      </m:r>
                    </m:oMath>
                  </m:oMathPara>
                </a14:m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9" name="TextBox 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3071" y="5419394"/>
                <a:ext cx="1157368" cy="276999"/>
              </a:xfrm>
              <a:prstGeom prst="rect">
                <a:avLst/>
              </a:prstGeom>
              <a:blipFill rotWithShape="0">
                <a:blip r:embed="rId25"/>
                <a:stretch>
                  <a:fillRect l="-3158" r="-4737" b="-1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0" name="Rectangle 69"/>
              <p:cNvSpPr/>
              <p:nvPr/>
            </p:nvSpPr>
            <p:spPr>
              <a:xfrm>
                <a:off x="4749100" y="5675348"/>
                <a:ext cx="204979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Mà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DE</m:t>
                    </m:r>
                    <m:r>
                      <a:rPr lang="en-US" i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FB</m:t>
                    </m:r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(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cmt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0" name="Rectangle 6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9100" y="5675348"/>
                <a:ext cx="2049792" cy="369332"/>
              </a:xfrm>
              <a:prstGeom prst="rect">
                <a:avLst/>
              </a:prstGeom>
              <a:blipFill rotWithShape="0">
                <a:blip r:embed="rId26"/>
                <a:stretch>
                  <a:fillRect l="-2381" t="-11475" b="-229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1" name="TextBox 70"/>
              <p:cNvSpPr txBox="1"/>
              <p:nvPr/>
            </p:nvSpPr>
            <p:spPr>
              <a:xfrm>
                <a:off x="4907101" y="6132117"/>
                <a:ext cx="171361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⇒∆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DEF</m:t>
                    </m:r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cân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tại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D</a:t>
                </a:r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1" name="TextBox 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7101" y="6132117"/>
                <a:ext cx="1713611" cy="276999"/>
              </a:xfrm>
              <a:prstGeom prst="rect">
                <a:avLst/>
              </a:prstGeom>
              <a:blipFill rotWithShape="0">
                <a:blip r:embed="rId27"/>
                <a:stretch>
                  <a:fillRect l="-3915" t="-31111" r="-7473" b="-48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2" name="TextBox 71"/>
              <p:cNvSpPr txBox="1"/>
              <p:nvPr/>
            </p:nvSpPr>
            <p:spPr>
              <a:xfrm>
                <a:off x="3675410" y="6132117"/>
                <a:ext cx="117820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FD</m:t>
                      </m:r>
                      <m: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DE</m:t>
                      </m:r>
                    </m:oMath>
                  </m:oMathPara>
                </a14:m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2" name="TextBox 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5410" y="6132117"/>
                <a:ext cx="1178208" cy="276999"/>
              </a:xfrm>
              <a:prstGeom prst="rect">
                <a:avLst/>
              </a:prstGeom>
              <a:blipFill rotWithShape="0">
                <a:blip r:embed="rId28"/>
                <a:stretch>
                  <a:fillRect l="-3109" r="-4663" b="-8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3" name="TextBox 72"/>
              <p:cNvSpPr txBox="1"/>
              <p:nvPr/>
            </p:nvSpPr>
            <p:spPr>
              <a:xfrm>
                <a:off x="3684338" y="4762109"/>
                <a:ext cx="2390077" cy="28443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r>
                        <m:rPr>
                          <m:sty m:val="p"/>
                        </m:rPr>
                        <a:rPr lang="en-US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A</m:t>
                      </m:r>
                      <m: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l</m:t>
                      </m:r>
                      <m: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à 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ph</m:t>
                      </m:r>
                      <m: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â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n</m:t>
                      </m:r>
                      <m: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gi</m:t>
                      </m:r>
                      <m: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á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c</m:t>
                      </m:r>
                      <m: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acc>
                        <m:accPr>
                          <m:chr m:val="̂"/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EDF</m:t>
                          </m:r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</m:e>
                      </m:acc>
                    </m:oMath>
                  </m:oMathPara>
                </a14:m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3" name="TextBox 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4338" y="4762109"/>
                <a:ext cx="2390077" cy="284437"/>
              </a:xfrm>
              <a:prstGeom prst="rect">
                <a:avLst/>
              </a:prstGeom>
              <a:blipFill rotWithShape="0">
                <a:blip r:embed="rId29"/>
                <a:stretch>
                  <a:fillRect l="-1276" t="-14894" r="-52551" b="-382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4" name="Right Brace 73"/>
          <p:cNvSpPr/>
          <p:nvPr/>
        </p:nvSpPr>
        <p:spPr>
          <a:xfrm>
            <a:off x="6644256" y="5417786"/>
            <a:ext cx="101039" cy="641992"/>
          </a:xfrm>
          <a:prstGeom prst="rightBrace">
            <a:avLst>
              <a:gd name="adj1" fmla="val 38078"/>
              <a:gd name="adj2" fmla="val 5000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9178250" y="1321433"/>
            <a:ext cx="18758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Sơ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đồ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phân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tích</a:t>
            </a:r>
            <a:endParaRPr lang="en-US" sz="20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8" name="Rectangle 77"/>
              <p:cNvSpPr/>
              <p:nvPr/>
            </p:nvSpPr>
            <p:spPr>
              <a:xfrm>
                <a:off x="9320417" y="1671950"/>
                <a:ext cx="168821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Δ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DEF</m:t>
                    </m:r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cân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tại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D</a:t>
                </a:r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8" name="Rectangle 7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20417" y="1671950"/>
                <a:ext cx="1688219" cy="369332"/>
              </a:xfrm>
              <a:prstGeom prst="rect">
                <a:avLst/>
              </a:prstGeom>
              <a:blipFill rotWithShape="0">
                <a:blip r:embed="rId30"/>
                <a:stretch>
                  <a:fillRect t="-9836" b="-229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9" name="Straight Arrow Connector 78"/>
          <p:cNvCxnSpPr/>
          <p:nvPr/>
        </p:nvCxnSpPr>
        <p:spPr>
          <a:xfrm flipV="1">
            <a:off x="10145388" y="2045321"/>
            <a:ext cx="0" cy="303371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0" name="TextBox 79"/>
              <p:cNvSpPr txBox="1"/>
              <p:nvPr/>
            </p:nvSpPr>
            <p:spPr>
              <a:xfrm>
                <a:off x="9656247" y="2396622"/>
                <a:ext cx="91371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DF</m:t>
                      </m:r>
                    </m:oMath>
                  </m:oMathPara>
                </a14:m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0" name="TextBox 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56247" y="2396622"/>
                <a:ext cx="913712" cy="276999"/>
              </a:xfrm>
              <a:prstGeom prst="rect">
                <a:avLst/>
              </a:prstGeom>
              <a:blipFill rotWithShape="0">
                <a:blip r:embed="rId31"/>
                <a:stretch>
                  <a:fillRect l="-5333" r="-6000" b="-86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1" name="Straight Connector 80"/>
          <p:cNvCxnSpPr/>
          <p:nvPr/>
        </p:nvCxnSpPr>
        <p:spPr>
          <a:xfrm>
            <a:off x="9020777" y="2991331"/>
            <a:ext cx="2298513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>
            <a:off x="9020777" y="2991331"/>
            <a:ext cx="0" cy="20486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11319290" y="2987243"/>
            <a:ext cx="0" cy="20486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/>
          <p:nvPr/>
        </p:nvCxnSpPr>
        <p:spPr>
          <a:xfrm flipV="1">
            <a:off x="10144360" y="2670924"/>
            <a:ext cx="0" cy="303371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5" name="TextBox 84"/>
              <p:cNvSpPr txBox="1"/>
              <p:nvPr/>
            </p:nvSpPr>
            <p:spPr>
              <a:xfrm>
                <a:off x="8617524" y="3204195"/>
                <a:ext cx="90249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DE</m:t>
                      </m:r>
                      <m: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BF</m:t>
                      </m:r>
                    </m:oMath>
                  </m:oMathPara>
                </a14:m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5" name="TextBox 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17524" y="3204195"/>
                <a:ext cx="902490" cy="276999"/>
              </a:xfrm>
              <a:prstGeom prst="rect">
                <a:avLst/>
              </a:prstGeom>
              <a:blipFill rotWithShape="0">
                <a:blip r:embed="rId32"/>
                <a:stretch>
                  <a:fillRect l="-6081" r="-5405" b="-8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6" name="TextBox 85"/>
              <p:cNvSpPr txBox="1"/>
              <p:nvPr/>
            </p:nvSpPr>
            <p:spPr>
              <a:xfrm>
                <a:off x="10872854" y="3195818"/>
                <a:ext cx="89287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DF</m:t>
                      </m:r>
                      <m: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BF</m:t>
                      </m:r>
                    </m:oMath>
                  </m:oMathPara>
                </a14:m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6" name="TextBox 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72854" y="3195818"/>
                <a:ext cx="892872" cy="276999"/>
              </a:xfrm>
              <a:prstGeom prst="rect">
                <a:avLst/>
              </a:prstGeom>
              <a:blipFill rotWithShape="0">
                <a:blip r:embed="rId33"/>
                <a:stretch>
                  <a:fillRect l="-6164" r="-6164" b="-86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7" name="Rectangle 86"/>
              <p:cNvSpPr/>
              <p:nvPr/>
            </p:nvSpPr>
            <p:spPr>
              <a:xfrm>
                <a:off x="8242579" y="4646010"/>
                <a:ext cx="165141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DAE</m:t>
                    </m:r>
                    <m: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=∆</m:t>
                    </m:r>
                    <m:r>
                      <m:rPr>
                        <m:sty m:val="p"/>
                      </m:rP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BAF</m:t>
                    </m:r>
                  </m:oMath>
                </a14:m>
                <a:r>
                  <a:rPr lang="en-US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87" name="Rectangle 8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42579" y="4646010"/>
                <a:ext cx="1651414" cy="369332"/>
              </a:xfrm>
              <a:prstGeom prst="rect">
                <a:avLst/>
              </a:prstGeom>
              <a:blipFill rotWithShape="0">
                <a:blip r:embed="rId3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8" name="Straight Arrow Connector 87"/>
          <p:cNvCxnSpPr>
            <a:stCxn id="87" idx="0"/>
            <a:endCxn id="85" idx="2"/>
          </p:cNvCxnSpPr>
          <p:nvPr/>
        </p:nvCxnSpPr>
        <p:spPr>
          <a:xfrm flipV="1">
            <a:off x="9068286" y="3481194"/>
            <a:ext cx="483" cy="1164816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9" name="Rectangle 88"/>
              <p:cNvSpPr/>
              <p:nvPr/>
            </p:nvSpPr>
            <p:spPr>
              <a:xfrm>
                <a:off x="10727622" y="3721009"/>
                <a:ext cx="1183337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DBF</m:t>
                    </m:r>
                  </m:oMath>
                </a14:m>
                <a:r>
                  <a:rPr lang="en-US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cân</a:t>
                </a:r>
                <a:r>
                  <a:rPr lang="en-US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/>
                </a:r>
                <a:b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</a:b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tại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F</a:t>
                </a:r>
              </a:p>
            </p:txBody>
          </p:sp>
        </mc:Choice>
        <mc:Fallback xmlns="">
          <p:sp>
            <p:nvSpPr>
              <p:cNvPr id="89" name="Rectangle 8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27622" y="3721009"/>
                <a:ext cx="1183337" cy="646331"/>
              </a:xfrm>
              <a:prstGeom prst="rect">
                <a:avLst/>
              </a:prstGeom>
              <a:blipFill rotWithShape="0">
                <a:blip r:embed="rId35"/>
                <a:stretch>
                  <a:fillRect t="-5660" b="-132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0" name="Straight Arrow Connector 89"/>
          <p:cNvCxnSpPr/>
          <p:nvPr/>
        </p:nvCxnSpPr>
        <p:spPr>
          <a:xfrm flipV="1">
            <a:off x="11320170" y="3485066"/>
            <a:ext cx="0" cy="303371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1" name="Rectangle 90"/>
              <p:cNvSpPr/>
              <p:nvPr/>
            </p:nvSpPr>
            <p:spPr>
              <a:xfrm>
                <a:off x="10814539" y="4644406"/>
                <a:ext cx="1091902" cy="3765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B</m:t>
                          </m:r>
                          <m:r>
                            <a:rPr lang="en-US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acc>
                      <m:r>
                        <a:rPr lang="en-US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D</m:t>
                              </m:r>
                            </m:e>
                            <m:sub>
                              <m:r>
                                <a:rPr lang="en-US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</m:oMath>
                  </m:oMathPara>
                </a14:m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91" name="Rectangle 9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14539" y="4644406"/>
                <a:ext cx="1091902" cy="376513"/>
              </a:xfrm>
              <a:prstGeom prst="rect">
                <a:avLst/>
              </a:prstGeom>
              <a:blipFill rotWithShape="0">
                <a:blip r:embed="rId36"/>
                <a:stretch>
                  <a:fillRect r="-51397" b="-16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2" name="Straight Connector 91"/>
          <p:cNvCxnSpPr/>
          <p:nvPr/>
        </p:nvCxnSpPr>
        <p:spPr>
          <a:xfrm>
            <a:off x="8638871" y="5274089"/>
            <a:ext cx="2499679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>
            <a:off x="8644031" y="5267371"/>
            <a:ext cx="0" cy="37267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>
            <a:off x="11122138" y="5287899"/>
            <a:ext cx="0" cy="37267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/>
          <p:nvPr/>
        </p:nvCxnSpPr>
        <p:spPr>
          <a:xfrm flipV="1">
            <a:off x="9027498" y="4946963"/>
            <a:ext cx="0" cy="303371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9942817" y="5260489"/>
            <a:ext cx="0" cy="37267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8" name="Rectangle 97"/>
              <p:cNvSpPr/>
              <p:nvPr/>
            </p:nvSpPr>
            <p:spPr>
              <a:xfrm>
                <a:off x="8252474" y="5604923"/>
                <a:ext cx="1120820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AD</m:t>
                      </m:r>
                      <m:r>
                        <a:rPr lang="en-US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AB</m:t>
                      </m:r>
                    </m:oMath>
                  </m:oMathPara>
                </a14:m>
                <a:endParaRPr lang="en-US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algn="ctr"/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(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cách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vẽ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98" name="Rectangle 9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52474" y="5604923"/>
                <a:ext cx="1120820" cy="646331"/>
              </a:xfrm>
              <a:prstGeom prst="rect">
                <a:avLst/>
              </a:prstGeom>
              <a:blipFill rotWithShape="0">
                <a:blip r:embed="rId37"/>
                <a:stretch>
                  <a:fillRect l="-2717" r="-2174" b="-132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" name="Rectangle 99"/>
              <p:cNvSpPr/>
              <p:nvPr/>
            </p:nvSpPr>
            <p:spPr>
              <a:xfrm>
                <a:off x="9386954" y="5585995"/>
                <a:ext cx="108234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AE</m:t>
                      </m:r>
                      <m:r>
                        <a:rPr lang="en-US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AF</m:t>
                      </m:r>
                    </m:oMath>
                  </m:oMathPara>
                </a14:m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00" name="Rectangle 9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86954" y="5585995"/>
                <a:ext cx="1082348" cy="369332"/>
              </a:xfrm>
              <a:prstGeom prst="rect">
                <a:avLst/>
              </a:prstGeom>
              <a:blipFill rotWithShape="0">
                <a:blip r:embed="rId3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" name="Rectangle 100"/>
              <p:cNvSpPr/>
              <p:nvPr/>
            </p:nvSpPr>
            <p:spPr>
              <a:xfrm>
                <a:off x="10362673" y="5559834"/>
                <a:ext cx="1478290" cy="65562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DAE</m:t>
                          </m:r>
                        </m:e>
                      </m:acc>
                      <m:r>
                        <a:rPr lang="en-US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BAF</m:t>
                          </m:r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acc>
                    </m:oMath>
                    <m:oMath xmlns:m="http://schemas.openxmlformats.org/officeDocument/2006/math">
                      <m: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(đố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i</m:t>
                      </m:r>
                      <m: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đỉ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nh</m:t>
                      </m:r>
                      <m: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01" name="Rectangle 10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62673" y="5559834"/>
                <a:ext cx="1478290" cy="655629"/>
              </a:xfrm>
              <a:prstGeom prst="rect">
                <a:avLst/>
              </a:prstGeom>
              <a:blipFill rotWithShape="0">
                <a:blip r:embed="rId39"/>
                <a:stretch>
                  <a:fillRect l="-826" r="-50826" b="-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3" name="Straight Arrow Connector 102"/>
          <p:cNvCxnSpPr/>
          <p:nvPr/>
        </p:nvCxnSpPr>
        <p:spPr>
          <a:xfrm flipV="1">
            <a:off x="9942817" y="5914623"/>
            <a:ext cx="0" cy="303371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Rectangle 103"/>
          <p:cNvSpPr/>
          <p:nvPr/>
        </p:nvSpPr>
        <p:spPr>
          <a:xfrm>
            <a:off x="8739491" y="6213381"/>
            <a:ext cx="26047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 </a:t>
            </a: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tuyến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109" name="Straight Arrow Connector 108"/>
          <p:cNvCxnSpPr/>
          <p:nvPr/>
        </p:nvCxnSpPr>
        <p:spPr>
          <a:xfrm flipV="1">
            <a:off x="11319290" y="4326531"/>
            <a:ext cx="0" cy="303371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9" name="Group 98"/>
          <p:cNvGrpSpPr/>
          <p:nvPr/>
        </p:nvGrpSpPr>
        <p:grpSpPr>
          <a:xfrm>
            <a:off x="2448017" y="3060879"/>
            <a:ext cx="269349" cy="299927"/>
            <a:chOff x="1822335" y="2700962"/>
            <a:chExt cx="269349" cy="299927"/>
          </a:xfrm>
        </p:grpSpPr>
        <p:cxnSp>
          <p:nvCxnSpPr>
            <p:cNvPr id="102" name="Straight Connector 101"/>
            <p:cNvCxnSpPr/>
            <p:nvPr/>
          </p:nvCxnSpPr>
          <p:spPr>
            <a:xfrm>
              <a:off x="1913809" y="2700962"/>
              <a:ext cx="93312" cy="299927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/>
            <p:cNvCxnSpPr/>
            <p:nvPr/>
          </p:nvCxnSpPr>
          <p:spPr>
            <a:xfrm flipH="1">
              <a:off x="1822335" y="2862669"/>
              <a:ext cx="269349" cy="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Group 106"/>
          <p:cNvGrpSpPr/>
          <p:nvPr/>
        </p:nvGrpSpPr>
        <p:grpSpPr>
          <a:xfrm>
            <a:off x="1130596" y="2016901"/>
            <a:ext cx="269349" cy="299927"/>
            <a:chOff x="1822335" y="2700962"/>
            <a:chExt cx="269349" cy="299927"/>
          </a:xfrm>
        </p:grpSpPr>
        <p:cxnSp>
          <p:nvCxnSpPr>
            <p:cNvPr id="108" name="Straight Connector 107"/>
            <p:cNvCxnSpPr/>
            <p:nvPr/>
          </p:nvCxnSpPr>
          <p:spPr>
            <a:xfrm>
              <a:off x="1913809" y="2700962"/>
              <a:ext cx="93312" cy="299927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/>
            <p:cNvCxnSpPr/>
            <p:nvPr/>
          </p:nvCxnSpPr>
          <p:spPr>
            <a:xfrm flipH="1">
              <a:off x="1822335" y="2862669"/>
              <a:ext cx="269349" cy="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1" name="Group 110"/>
          <p:cNvGrpSpPr/>
          <p:nvPr/>
        </p:nvGrpSpPr>
        <p:grpSpPr>
          <a:xfrm>
            <a:off x="2430502" y="1968702"/>
            <a:ext cx="269349" cy="299927"/>
            <a:chOff x="1822335" y="2700962"/>
            <a:chExt cx="269349" cy="299927"/>
          </a:xfrm>
        </p:grpSpPr>
        <p:cxnSp>
          <p:nvCxnSpPr>
            <p:cNvPr id="112" name="Straight Connector 111"/>
            <p:cNvCxnSpPr/>
            <p:nvPr/>
          </p:nvCxnSpPr>
          <p:spPr>
            <a:xfrm>
              <a:off x="1913809" y="2700962"/>
              <a:ext cx="93312" cy="299927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/>
            <p:cNvCxnSpPr/>
            <p:nvPr/>
          </p:nvCxnSpPr>
          <p:spPr>
            <a:xfrm flipH="1">
              <a:off x="1822335" y="2862669"/>
              <a:ext cx="269349" cy="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4" name="TextBox 113"/>
          <p:cNvSpPr txBox="1"/>
          <p:nvPr/>
        </p:nvSpPr>
        <p:spPr>
          <a:xfrm>
            <a:off x="1643513" y="1839490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endParaRPr lang="en-US" sz="1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1973803" y="1920375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4030292" y="3717557"/>
                <a:ext cx="1088182" cy="3765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D</m:t>
                              </m:r>
                            </m:e>
                            <m:sub>
                              <m:r>
                                <a:rPr lang="en-US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US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B</m:t>
                          </m:r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acc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0292" y="3717557"/>
                <a:ext cx="1088182" cy="376513"/>
              </a:xfrm>
              <a:prstGeom prst="rect">
                <a:avLst/>
              </a:prstGeom>
              <a:blipFill rotWithShape="0">
                <a:blip r:embed="rId40"/>
                <a:stretch>
                  <a:fillRect t="-1613" r="-536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6317013" y="4756422"/>
                <a:ext cx="1155445" cy="3765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D</m:t>
                              </m:r>
                            </m:e>
                            <m:sub>
                              <m:r>
                                <a:rPr lang="en-US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US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D</m:t>
                              </m:r>
                            </m:e>
                            <m:sub>
                              <m:r>
                                <a:rPr lang="en-US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7013" y="4756422"/>
                <a:ext cx="1155445" cy="376513"/>
              </a:xfrm>
              <a:prstGeom prst="rect">
                <a:avLst/>
              </a:prstGeom>
              <a:blipFill rotWithShape="0">
                <a:blip r:embed="rId41"/>
                <a:stretch>
                  <a:fillRect t="-1613" r="-478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/>
              <p:cNvSpPr/>
              <p:nvPr/>
            </p:nvSpPr>
            <p:spPr>
              <a:xfrm>
                <a:off x="5222209" y="5047777"/>
                <a:ext cx="1093504" cy="3765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B</m:t>
                          </m:r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acc>
                      <m:r>
                        <a:rPr lang="en-US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D</m:t>
                              </m:r>
                            </m:e>
                            <m:sub>
                              <m:r>
                                <a:rPr lang="en-US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2209" y="5047777"/>
                <a:ext cx="1093504" cy="376513"/>
              </a:xfrm>
              <a:prstGeom prst="rect">
                <a:avLst/>
              </a:prstGeom>
              <a:blipFill rotWithShape="0">
                <a:blip r:embed="rId42"/>
                <a:stretch>
                  <a:fillRect t="-1613" r="-508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" name="Rectangle 115"/>
              <p:cNvSpPr/>
              <p:nvPr/>
            </p:nvSpPr>
            <p:spPr>
              <a:xfrm>
                <a:off x="9788982" y="4648729"/>
                <a:ext cx="1088182" cy="3765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D</m:t>
                              </m:r>
                            </m:e>
                            <m:sub>
                              <m:r>
                                <a:rPr lang="en-US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US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B</m:t>
                          </m:r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acc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16" name="Rectangle 1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88982" y="4648729"/>
                <a:ext cx="1088182" cy="376513"/>
              </a:xfrm>
              <a:prstGeom prst="rect">
                <a:avLst/>
              </a:prstGeom>
              <a:blipFill rotWithShape="0">
                <a:blip r:embed="rId43"/>
                <a:stretch>
                  <a:fillRect t="-1639" r="-53933" b="-16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5" name="Straight Arrow Connector 74"/>
          <p:cNvCxnSpPr/>
          <p:nvPr/>
        </p:nvCxnSpPr>
        <p:spPr>
          <a:xfrm>
            <a:off x="9788982" y="4854891"/>
            <a:ext cx="149985" cy="0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/>
          <p:cNvCxnSpPr/>
          <p:nvPr/>
        </p:nvCxnSpPr>
        <p:spPr>
          <a:xfrm>
            <a:off x="10780961" y="4854891"/>
            <a:ext cx="149985" cy="0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649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23" grpId="0"/>
      <p:bldP spid="24" grpId="0"/>
      <p:bldP spid="25" grpId="0"/>
      <p:bldP spid="27" grpId="0"/>
      <p:bldP spid="47" grpId="0"/>
      <p:bldP spid="45" grpId="0" animBg="1"/>
      <p:bldP spid="46" grpId="0" animBg="1"/>
      <p:bldP spid="48" grpId="0" animBg="1"/>
      <p:bldP spid="49" grpId="0" animBg="1"/>
      <p:bldP spid="50" grpId="0" animBg="1"/>
      <p:bldP spid="53" grpId="0"/>
      <p:bldP spid="54" grpId="0"/>
      <p:bldP spid="55" grpId="0"/>
      <p:bldP spid="56" grpId="0"/>
      <p:bldP spid="57" grpId="0"/>
      <p:bldP spid="32" grpId="0"/>
      <p:bldP spid="33" grpId="0"/>
      <p:bldP spid="58" grpId="0"/>
      <p:bldP spid="34" grpId="0"/>
      <p:bldP spid="36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 animBg="1"/>
      <p:bldP spid="77" grpId="0"/>
      <p:bldP spid="78" grpId="0"/>
      <p:bldP spid="80" grpId="0"/>
      <p:bldP spid="85" grpId="0"/>
      <p:bldP spid="86" grpId="0"/>
      <p:bldP spid="87" grpId="0"/>
      <p:bldP spid="89" grpId="0"/>
      <p:bldP spid="91" grpId="0"/>
      <p:bldP spid="98" grpId="0"/>
      <p:bldP spid="100" grpId="0"/>
      <p:bldP spid="101" grpId="0"/>
      <p:bldP spid="104" grpId="0"/>
      <p:bldP spid="114" grpId="0"/>
      <p:bldP spid="115" grpId="0"/>
      <p:bldP spid="18" grpId="0"/>
      <p:bldP spid="19" grpId="0"/>
      <p:bldP spid="21" grpId="0"/>
      <p:bldP spid="1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ounded Rectangle 85"/>
          <p:cNvSpPr/>
          <p:nvPr/>
        </p:nvSpPr>
        <p:spPr>
          <a:xfrm>
            <a:off x="8454246" y="1390425"/>
            <a:ext cx="3536473" cy="1746743"/>
          </a:xfrm>
          <a:prstGeom prst="roundRect">
            <a:avLst>
              <a:gd name="adj" fmla="val 19233"/>
            </a:avLst>
          </a:prstGeom>
          <a:solidFill>
            <a:schemeClr val="accent2">
              <a:lumMod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000" b="1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Định</a:t>
            </a:r>
            <a:r>
              <a:rPr lang="en-US" sz="2000" b="1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lý</a:t>
            </a:r>
            <a:r>
              <a:rPr lang="en-US" sz="2000" b="1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Nếu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tam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tuyến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đồng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thời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phân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thì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tam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đó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tam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cân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87" name="Picture 8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745" y="1602968"/>
            <a:ext cx="2990372" cy="1184486"/>
          </a:xfrm>
          <a:prstGeom prst="rect">
            <a:avLst/>
          </a:prstGeom>
        </p:spPr>
      </p:pic>
      <p:pic>
        <p:nvPicPr>
          <p:cNvPr id="88" name="Picture 8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7033" y="3283687"/>
            <a:ext cx="487478" cy="47776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9" name="TextBox 88"/>
              <p:cNvSpPr txBox="1"/>
              <p:nvPr/>
            </p:nvSpPr>
            <p:spPr>
              <a:xfrm>
                <a:off x="368292" y="395162"/>
                <a:ext cx="892875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Bài 3: 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Cho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DEF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có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phân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giác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DA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đồng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thời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tuyến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. </a:t>
                </a:r>
                <a:b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</a:b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Chứng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minh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rằng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i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DEF</m:t>
                    </m:r>
                  </m:oMath>
                </a14:m>
                <a:r>
                  <a:rPr lang="en-US" sz="20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cân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tại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D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9" name="TextBox 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292" y="395162"/>
                <a:ext cx="8928750" cy="707886"/>
              </a:xfrm>
              <a:prstGeom prst="rect">
                <a:avLst/>
              </a:prstGeom>
              <a:blipFill rotWithShape="0">
                <a:blip r:embed="rId4"/>
                <a:stretch>
                  <a:fillRect l="-683" t="-5172" b="-146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0" name="Straight Connector 89"/>
          <p:cNvCxnSpPr/>
          <p:nvPr/>
        </p:nvCxnSpPr>
        <p:spPr>
          <a:xfrm>
            <a:off x="672377" y="3826212"/>
            <a:ext cx="0" cy="127243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77633" y="4803239"/>
            <a:ext cx="334094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74261" y="4229792"/>
            <a:ext cx="4905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GT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94239" y="4758792"/>
            <a:ext cx="4844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KL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94" name="Straight Connector 93"/>
          <p:cNvCxnSpPr/>
          <p:nvPr/>
        </p:nvCxnSpPr>
        <p:spPr>
          <a:xfrm>
            <a:off x="3646757" y="1390426"/>
            <a:ext cx="0" cy="5372452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5" name="Rectangle 94"/>
              <p:cNvSpPr/>
              <p:nvPr/>
            </p:nvSpPr>
            <p:spPr>
              <a:xfrm>
                <a:off x="684985" y="3818906"/>
                <a:ext cx="848309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Δ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DEF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95" name="Rectangle 9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985" y="3818906"/>
                <a:ext cx="848309" cy="400110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6" name="Rectangle 95"/>
          <p:cNvSpPr/>
          <p:nvPr/>
        </p:nvSpPr>
        <p:spPr>
          <a:xfrm>
            <a:off x="679567" y="4101817"/>
            <a:ext cx="2867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tuyến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672376" y="4389244"/>
            <a:ext cx="26368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phân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8" name="Rectangle 97"/>
              <p:cNvSpPr/>
              <p:nvPr/>
            </p:nvSpPr>
            <p:spPr>
              <a:xfrm>
                <a:off x="744649" y="4783461"/>
                <a:ext cx="179408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Δ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DEF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cân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tại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D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98" name="Rectangle 9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4649" y="4783461"/>
                <a:ext cx="1794081" cy="400110"/>
              </a:xfrm>
              <a:prstGeom prst="rect">
                <a:avLst/>
              </a:prstGeom>
              <a:blipFill rotWithShape="0">
                <a:blip r:embed="rId6"/>
                <a:stretch>
                  <a:fillRect t="-9231" r="-3061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9" name="Group 98"/>
          <p:cNvGrpSpPr/>
          <p:nvPr/>
        </p:nvGrpSpPr>
        <p:grpSpPr>
          <a:xfrm>
            <a:off x="1854197" y="2163491"/>
            <a:ext cx="178998" cy="211225"/>
            <a:chOff x="10130299" y="3252580"/>
            <a:chExt cx="178998" cy="211225"/>
          </a:xfrm>
        </p:grpSpPr>
        <p:cxnSp>
          <p:nvCxnSpPr>
            <p:cNvPr id="100" name="Straight Connector 99"/>
            <p:cNvCxnSpPr/>
            <p:nvPr/>
          </p:nvCxnSpPr>
          <p:spPr>
            <a:xfrm>
              <a:off x="10130299" y="3319383"/>
              <a:ext cx="154892" cy="14442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/>
            <p:cNvCxnSpPr/>
            <p:nvPr/>
          </p:nvCxnSpPr>
          <p:spPr>
            <a:xfrm>
              <a:off x="10154405" y="3252580"/>
              <a:ext cx="154892" cy="14442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" name="Group 101"/>
          <p:cNvGrpSpPr/>
          <p:nvPr/>
        </p:nvGrpSpPr>
        <p:grpSpPr>
          <a:xfrm>
            <a:off x="1840858" y="3070365"/>
            <a:ext cx="178998" cy="211225"/>
            <a:chOff x="1325880" y="3987697"/>
            <a:chExt cx="178998" cy="211225"/>
          </a:xfrm>
        </p:grpSpPr>
        <p:cxnSp>
          <p:nvCxnSpPr>
            <p:cNvPr id="103" name="Straight Connector 102"/>
            <p:cNvCxnSpPr/>
            <p:nvPr/>
          </p:nvCxnSpPr>
          <p:spPr>
            <a:xfrm>
              <a:off x="1325880" y="4054500"/>
              <a:ext cx="154892" cy="14442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/>
            <p:cNvCxnSpPr/>
            <p:nvPr/>
          </p:nvCxnSpPr>
          <p:spPr>
            <a:xfrm>
              <a:off x="1349986" y="3987697"/>
              <a:ext cx="154892" cy="14442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5" name="Straight Connector 104"/>
          <p:cNvCxnSpPr/>
          <p:nvPr/>
        </p:nvCxnSpPr>
        <p:spPr>
          <a:xfrm>
            <a:off x="8286312" y="1333880"/>
            <a:ext cx="0" cy="5437385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6" name="TextBox 105"/>
              <p:cNvSpPr txBox="1"/>
              <p:nvPr/>
            </p:nvSpPr>
            <p:spPr>
              <a:xfrm>
                <a:off x="3621450" y="1333880"/>
                <a:ext cx="47808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Trên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tia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đối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tia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AD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lấy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điểm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B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sao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cho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</a:rPr>
                      <m:t>AD</m:t>
                    </m:r>
                    <m:r>
                      <a:rPr lang="en-US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</a:rPr>
                      <m:t>AB</m:t>
                    </m:r>
                  </m:oMath>
                </a14:m>
                <a:endParaRPr lang="en-US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1450" y="1333880"/>
                <a:ext cx="4780853" cy="369332"/>
              </a:xfrm>
              <a:prstGeom prst="rect">
                <a:avLst/>
              </a:prstGeom>
              <a:blipFill rotWithShape="0">
                <a:blip r:embed="rId7"/>
                <a:stretch>
                  <a:fillRect l="-1020" t="-11667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7" name="Picture 10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54197" y="2618600"/>
            <a:ext cx="191944" cy="1184486"/>
          </a:xfrm>
          <a:prstGeom prst="rect">
            <a:avLst/>
          </a:prstGeom>
        </p:spPr>
      </p:pic>
      <p:pic>
        <p:nvPicPr>
          <p:cNvPr id="108" name="Picture 10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51657" y="2603951"/>
            <a:ext cx="1591920" cy="1184486"/>
          </a:xfrm>
          <a:prstGeom prst="rect">
            <a:avLst/>
          </a:prstGeom>
        </p:spPr>
      </p:pic>
      <p:sp>
        <p:nvSpPr>
          <p:cNvPr id="109" name="Oval 19"/>
          <p:cNvSpPr>
            <a:spLocks noChangeArrowheads="1"/>
          </p:cNvSpPr>
          <p:nvPr/>
        </p:nvSpPr>
        <p:spPr bwMode="auto">
          <a:xfrm>
            <a:off x="1917276" y="1671950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0" name="Oval 19"/>
          <p:cNvSpPr>
            <a:spLocks noChangeArrowheads="1"/>
          </p:cNvSpPr>
          <p:nvPr/>
        </p:nvSpPr>
        <p:spPr bwMode="auto">
          <a:xfrm>
            <a:off x="542664" y="2654523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1" name="Oval 19"/>
          <p:cNvSpPr>
            <a:spLocks noChangeArrowheads="1"/>
          </p:cNvSpPr>
          <p:nvPr/>
        </p:nvSpPr>
        <p:spPr bwMode="auto">
          <a:xfrm>
            <a:off x="1921086" y="2662143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2" name="Oval 19"/>
          <p:cNvSpPr>
            <a:spLocks noChangeArrowheads="1"/>
          </p:cNvSpPr>
          <p:nvPr/>
        </p:nvSpPr>
        <p:spPr bwMode="auto">
          <a:xfrm>
            <a:off x="1920455" y="3658440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3" name="Oval 19"/>
          <p:cNvSpPr>
            <a:spLocks noChangeArrowheads="1"/>
          </p:cNvSpPr>
          <p:nvPr/>
        </p:nvSpPr>
        <p:spPr bwMode="auto">
          <a:xfrm>
            <a:off x="3308144" y="2662143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114" name="Straight Connector 113"/>
          <p:cNvCxnSpPr/>
          <p:nvPr/>
        </p:nvCxnSpPr>
        <p:spPr>
          <a:xfrm>
            <a:off x="1209214" y="2618600"/>
            <a:ext cx="154892" cy="14442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>
            <a:off x="2543660" y="2618600"/>
            <a:ext cx="154892" cy="14442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Rectangle 21"/>
          <p:cNvSpPr>
            <a:spLocks noChangeArrowheads="1"/>
          </p:cNvSpPr>
          <p:nvPr/>
        </p:nvSpPr>
        <p:spPr bwMode="auto">
          <a:xfrm>
            <a:off x="1741472" y="1370244"/>
            <a:ext cx="19877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7" name="Rectangle 21"/>
          <p:cNvSpPr>
            <a:spLocks noChangeArrowheads="1"/>
          </p:cNvSpPr>
          <p:nvPr/>
        </p:nvSpPr>
        <p:spPr bwMode="auto">
          <a:xfrm>
            <a:off x="379896" y="2662143"/>
            <a:ext cx="1635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8" name="Rectangle 21"/>
          <p:cNvSpPr>
            <a:spLocks noChangeArrowheads="1"/>
          </p:cNvSpPr>
          <p:nvPr/>
        </p:nvSpPr>
        <p:spPr bwMode="auto">
          <a:xfrm>
            <a:off x="3338159" y="2681624"/>
            <a:ext cx="1554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9" name="Rectangle 21"/>
          <p:cNvSpPr>
            <a:spLocks noChangeArrowheads="1"/>
          </p:cNvSpPr>
          <p:nvPr/>
        </p:nvSpPr>
        <p:spPr bwMode="auto">
          <a:xfrm>
            <a:off x="1681055" y="2665166"/>
            <a:ext cx="18434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0" name="Rectangle 21"/>
          <p:cNvSpPr>
            <a:spLocks noChangeArrowheads="1"/>
          </p:cNvSpPr>
          <p:nvPr/>
        </p:nvSpPr>
        <p:spPr bwMode="auto">
          <a:xfrm>
            <a:off x="1718080" y="3593082"/>
            <a:ext cx="18434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1" name="TextBox 120"/>
              <p:cNvSpPr txBox="1"/>
              <p:nvPr/>
            </p:nvSpPr>
            <p:spPr>
              <a:xfrm>
                <a:off x="3611385" y="1712469"/>
                <a:ext cx="432522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Vì DA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tuyến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DEF</m:t>
                    </m:r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(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gt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1385" y="1712469"/>
                <a:ext cx="4325223" cy="369332"/>
              </a:xfrm>
              <a:prstGeom prst="rect">
                <a:avLst/>
              </a:prstGeom>
              <a:blipFill rotWithShape="0">
                <a:blip r:embed="rId12"/>
                <a:stretch>
                  <a:fillRect l="-1127" t="-11475" b="-229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2" name="TextBox 121"/>
              <p:cNvSpPr txBox="1"/>
              <p:nvPr/>
            </p:nvSpPr>
            <p:spPr>
              <a:xfrm>
                <a:off x="3700511" y="2087182"/>
                <a:ext cx="246702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A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điểm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EF</a:t>
                </a:r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0511" y="2087182"/>
                <a:ext cx="2467022" cy="276999"/>
              </a:xfrm>
              <a:prstGeom prst="rect">
                <a:avLst/>
              </a:prstGeom>
              <a:blipFill rotWithShape="0">
                <a:blip r:embed="rId13"/>
                <a:stretch>
                  <a:fillRect l="-2716" t="-30435" r="-5185" b="-478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3" name="TextBox 122"/>
              <p:cNvSpPr txBox="1"/>
              <p:nvPr/>
            </p:nvSpPr>
            <p:spPr>
              <a:xfrm>
                <a:off x="6232198" y="2092306"/>
                <a:ext cx="116217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AE</m:t>
                      </m:r>
                      <m:r>
                        <a:rPr lang="en-US" b="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AF</m:t>
                      </m:r>
                    </m:oMath>
                  </m:oMathPara>
                </a14:m>
                <a:endParaRPr lang="en-US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8" name="TextBox 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2198" y="2092306"/>
                <a:ext cx="1162177" cy="276999"/>
              </a:xfrm>
              <a:prstGeom prst="rect">
                <a:avLst/>
              </a:prstGeom>
              <a:blipFill rotWithShape="0">
                <a:blip r:embed="rId14"/>
                <a:stretch>
                  <a:fillRect l="-3141" r="-4712" b="-86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4" name="TextBox 123"/>
              <p:cNvSpPr txBox="1"/>
              <p:nvPr/>
            </p:nvSpPr>
            <p:spPr>
              <a:xfrm>
                <a:off x="3608963" y="2321240"/>
                <a:ext cx="237828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Xét </a:t>
                </a:r>
                <a14:m>
                  <m:oMath xmlns:m="http://schemas.openxmlformats.org/officeDocument/2006/math">
                    <m: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DAE</m:t>
                    </m:r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và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BAF</m:t>
                    </m:r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có:</a:t>
                </a:r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8963" y="2321240"/>
                <a:ext cx="2378280" cy="369332"/>
              </a:xfrm>
              <a:prstGeom prst="rect">
                <a:avLst/>
              </a:prstGeom>
              <a:blipFill rotWithShape="0">
                <a:blip r:embed="rId15"/>
                <a:stretch>
                  <a:fillRect l="-2051" t="-11667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5" name="Rectangle 124"/>
              <p:cNvSpPr/>
              <p:nvPr/>
            </p:nvSpPr>
            <p:spPr>
              <a:xfrm>
                <a:off x="4313719" y="2537899"/>
                <a:ext cx="201241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AD</m:t>
                    </m:r>
                    <m: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AB</m:t>
                    </m:r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(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cách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vẽ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6" name="Rectangle 3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3719" y="2537899"/>
                <a:ext cx="2012410" cy="369332"/>
              </a:xfrm>
              <a:prstGeom prst="rect">
                <a:avLst/>
              </a:prstGeom>
              <a:blipFill rotWithShape="0">
                <a:blip r:embed="rId16"/>
                <a:stretch>
                  <a:fillRect t="-9836" r="-1818" b="-229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6" name="Rectangle 125"/>
              <p:cNvSpPr/>
              <p:nvPr/>
            </p:nvSpPr>
            <p:spPr>
              <a:xfrm>
                <a:off x="4326644" y="2799987"/>
                <a:ext cx="168071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AE</m:t>
                    </m:r>
                    <m: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AF</m:t>
                    </m:r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(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cmt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26" name="Rectangle 1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6644" y="2799987"/>
                <a:ext cx="1680717" cy="369332"/>
              </a:xfrm>
              <a:prstGeom prst="rect">
                <a:avLst/>
              </a:prstGeom>
              <a:blipFill rotWithShape="0">
                <a:blip r:embed="rId17"/>
                <a:stretch>
                  <a:fillRect t="-9836" r="-364" b="-229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7" name="TextBox 126"/>
              <p:cNvSpPr txBox="1"/>
              <p:nvPr/>
            </p:nvSpPr>
            <p:spPr>
              <a:xfrm>
                <a:off x="4274701" y="3137187"/>
                <a:ext cx="2282676" cy="2862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DAE</m:t>
                        </m:r>
                      </m:e>
                    </m:acc>
                    <m: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BAF</m:t>
                        </m:r>
                        <m:r>
                          <a:rPr lang="en-US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acc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(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đối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đỉnh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27" name="TextBox 1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4701" y="3137187"/>
                <a:ext cx="2282676" cy="286297"/>
              </a:xfrm>
              <a:prstGeom prst="rect">
                <a:avLst/>
              </a:prstGeom>
              <a:blipFill rotWithShape="0">
                <a:blip r:embed="rId18"/>
                <a:stretch>
                  <a:fillRect l="-3467" t="-25532" r="-10133" b="-468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8" name="TextBox 127"/>
              <p:cNvSpPr txBox="1"/>
              <p:nvPr/>
            </p:nvSpPr>
            <p:spPr>
              <a:xfrm>
                <a:off x="3694689" y="3431912"/>
                <a:ext cx="238892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⇒∆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DAE</m:t>
                    </m:r>
                    <m: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=∆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BAF</m:t>
                    </m:r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(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c.g.c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1" name="TextBox 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4689" y="3431912"/>
                <a:ext cx="2388924" cy="276999"/>
              </a:xfrm>
              <a:prstGeom prst="rect">
                <a:avLst/>
              </a:prstGeom>
              <a:blipFill rotWithShape="0">
                <a:blip r:embed="rId19"/>
                <a:stretch>
                  <a:fillRect l="-2806" t="-31111" r="-3061" b="-48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9" name="TextBox 128"/>
              <p:cNvSpPr txBox="1"/>
              <p:nvPr/>
            </p:nvSpPr>
            <p:spPr>
              <a:xfrm>
                <a:off x="3627833" y="3715590"/>
                <a:ext cx="3264868" cy="61786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m:rPr>
                                  <m:nor/>
                                </m:rP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en-US" dirty="0">
                                  <a:solidFill>
                                    <a:schemeClr val="bg1"/>
                                  </a:solidFill>
                                  <a:latin typeface="Cambria" panose="02040503050406030204" pitchFamily="18" charset="0"/>
                                  <a:ea typeface="Cambria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en-US" b="0" i="0" dirty="0" smtClean="0">
                                  <a:solidFill>
                                    <a:schemeClr val="bg1"/>
                                  </a:solidFill>
                                  <a:latin typeface="Cambria" panose="02040503050406030204" pitchFamily="18" charset="0"/>
                                  <a:ea typeface="Cambria" panose="02040503050406030204" pitchFamily="18" charset="0"/>
                                </a:rPr>
                                <m:t>                 </m:t>
                              </m:r>
                              <m:r>
                                <m:rPr>
                                  <m:nor/>
                                </m:rPr>
                                <a:rPr lang="en-US" dirty="0">
                                  <a:solidFill>
                                    <a:schemeClr val="bg1"/>
                                  </a:solidFill>
                                  <a:latin typeface="Cambria" panose="02040503050406030204" pitchFamily="18" charset="0"/>
                                  <a:ea typeface="Cambria" panose="02040503050406030204" pitchFamily="18" charset="0"/>
                                </a:rPr>
                                <m:t>(2 </m:t>
                              </m:r>
                              <m:r>
                                <m:rPr>
                                  <m:nor/>
                                </m:rPr>
                                <a:rPr lang="en-US" dirty="0" err="1">
                                  <a:solidFill>
                                    <a:schemeClr val="bg1"/>
                                  </a:solidFill>
                                  <a:latin typeface="Cambria" panose="02040503050406030204" pitchFamily="18" charset="0"/>
                                  <a:ea typeface="Cambria" panose="02040503050406030204" pitchFamily="18" charset="0"/>
                                </a:rPr>
                                <m:t>g</m:t>
                              </m:r>
                              <m:r>
                                <m:rPr>
                                  <m:nor/>
                                </m:rPr>
                                <a:rPr lang="en-US" dirty="0" err="1">
                                  <a:solidFill>
                                    <a:schemeClr val="bg1"/>
                                  </a:solidFill>
                                  <a:latin typeface="Cambria" panose="02040503050406030204" pitchFamily="18" charset="0"/>
                                  <a:ea typeface="Cambria" panose="02040503050406030204" pitchFamily="18" charset="0"/>
                                </a:rPr>
                                <m:t>ó</m:t>
                              </m:r>
                              <m:r>
                                <m:rPr>
                                  <m:nor/>
                                </m:rPr>
                                <a:rPr lang="en-US" dirty="0" err="1">
                                  <a:solidFill>
                                    <a:schemeClr val="bg1"/>
                                  </a:solidFill>
                                  <a:latin typeface="Cambria" panose="02040503050406030204" pitchFamily="18" charset="0"/>
                                  <a:ea typeface="Cambria" panose="02040503050406030204" pitchFamily="18" charset="0"/>
                                </a:rPr>
                                <m:t>c</m:t>
                              </m:r>
                              <m:r>
                                <m:rPr>
                                  <m:nor/>
                                </m:rPr>
                                <a:rPr lang="en-US" dirty="0">
                                  <a:solidFill>
                                    <a:schemeClr val="bg1"/>
                                  </a:solidFill>
                                  <a:latin typeface="Cambria" panose="02040503050406030204" pitchFamily="18" charset="0"/>
                                  <a:ea typeface="Cambria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en-US" dirty="0" err="1">
                                  <a:solidFill>
                                    <a:schemeClr val="bg1"/>
                                  </a:solidFill>
                                  <a:latin typeface="Cambria" panose="02040503050406030204" pitchFamily="18" charset="0"/>
                                  <a:ea typeface="Cambria" panose="02040503050406030204" pitchFamily="18" charset="0"/>
                                </a:rPr>
                                <m:t>t</m:t>
                              </m:r>
                              <m:r>
                                <m:rPr>
                                  <m:nor/>
                                </m:rPr>
                                <a:rPr lang="en-US" dirty="0" err="1">
                                  <a:solidFill>
                                    <a:schemeClr val="bg1"/>
                                  </a:solidFill>
                                  <a:latin typeface="Cambria" panose="02040503050406030204" pitchFamily="18" charset="0"/>
                                  <a:ea typeface="Cambria" panose="02040503050406030204" pitchFamily="18" charset="0"/>
                                </a:rPr>
                                <m:t>ươ</m:t>
                              </m:r>
                              <m:r>
                                <m:rPr>
                                  <m:nor/>
                                </m:rPr>
                                <a:rPr lang="en-US" dirty="0" err="1">
                                  <a:solidFill>
                                    <a:schemeClr val="bg1"/>
                                  </a:solidFill>
                                  <a:latin typeface="Cambria" panose="02040503050406030204" pitchFamily="18" charset="0"/>
                                  <a:ea typeface="Cambria" panose="02040503050406030204" pitchFamily="18" charset="0"/>
                                </a:rPr>
                                <m:t>ng</m:t>
                              </m:r>
                              <m:r>
                                <m:rPr>
                                  <m:nor/>
                                </m:rPr>
                                <a:rPr lang="en-US" dirty="0">
                                  <a:solidFill>
                                    <a:schemeClr val="bg1"/>
                                  </a:solidFill>
                                  <a:latin typeface="Cambria" panose="02040503050406030204" pitchFamily="18" charset="0"/>
                                  <a:ea typeface="Cambria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en-US" dirty="0" err="1">
                                  <a:solidFill>
                                    <a:schemeClr val="bg1"/>
                                  </a:solidFill>
                                  <a:latin typeface="Cambria" panose="02040503050406030204" pitchFamily="18" charset="0"/>
                                  <a:ea typeface="Cambria" panose="02040503050406030204" pitchFamily="18" charset="0"/>
                                </a:rPr>
                                <m:t>ứ</m:t>
                              </m:r>
                              <m:r>
                                <m:rPr>
                                  <m:nor/>
                                </m:rPr>
                                <a:rPr lang="en-US" dirty="0" err="1">
                                  <a:solidFill>
                                    <a:schemeClr val="bg1"/>
                                  </a:solidFill>
                                  <a:latin typeface="Cambria" panose="02040503050406030204" pitchFamily="18" charset="0"/>
                                  <a:ea typeface="Cambria" panose="02040503050406030204" pitchFamily="18" charset="0"/>
                                </a:rPr>
                                <m:t>ng</m:t>
                              </m:r>
                              <m:r>
                                <m:rPr>
                                  <m:nor/>
                                </m:rPr>
                                <a:rPr lang="en-US" dirty="0">
                                  <a:solidFill>
                                    <a:schemeClr val="bg1"/>
                                  </a:solidFill>
                                  <a:latin typeface="Cambria" panose="02040503050406030204" pitchFamily="18" charset="0"/>
                                  <a:ea typeface="Cambria" panose="02040503050406030204" pitchFamily="18" charset="0"/>
                                </a:rPr>
                                <m:t>) </m:t>
                              </m:r>
                            </m:e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DE</m:t>
                              </m:r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</m:t>
                              </m:r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BF</m:t>
                              </m:r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(2 </m:t>
                              </m:r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c</m:t>
                              </m:r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ạ</m:t>
                              </m:r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nh</m:t>
                              </m:r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t</m:t>
                              </m:r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ươ</m:t>
                              </m:r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ng</m:t>
                              </m:r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ứ</m:t>
                              </m:r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ng</m:t>
                              </m:r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)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29" name="TextBox 1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7833" y="3715590"/>
                <a:ext cx="3264868" cy="617861"/>
              </a:xfrm>
              <a:prstGeom prst="rect">
                <a:avLst/>
              </a:prstGeom>
              <a:blipFill rotWithShape="0"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0" name="TextBox 129"/>
              <p:cNvSpPr txBox="1"/>
              <p:nvPr/>
            </p:nvSpPr>
            <p:spPr>
              <a:xfrm>
                <a:off x="3627833" y="4398237"/>
                <a:ext cx="42499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Mà DA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phân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giác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i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DEF</m:t>
                    </m:r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(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gt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 </a:t>
                </a:r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3" name="TextBox 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7833" y="4398237"/>
                <a:ext cx="4249946" cy="369332"/>
              </a:xfrm>
              <a:prstGeom prst="rect">
                <a:avLst/>
              </a:prstGeom>
              <a:blipFill rotWithShape="0">
                <a:blip r:embed="rId21"/>
                <a:stretch>
                  <a:fillRect l="-1148" t="-9836" b="-229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1" name="TextBox 130"/>
              <p:cNvSpPr txBox="1"/>
              <p:nvPr/>
            </p:nvSpPr>
            <p:spPr>
              <a:xfrm>
                <a:off x="6072135" y="4764841"/>
                <a:ext cx="25167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</m:oMath>
                  </m:oMathPara>
                </a14:m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31" name="TextBox 1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2135" y="4764841"/>
                <a:ext cx="251672" cy="276999"/>
              </a:xfrm>
              <a:prstGeom prst="rect">
                <a:avLst/>
              </a:prstGeom>
              <a:blipFill rotWithShape="0">
                <a:blip r:embed="rId22"/>
                <a:stretch>
                  <a:fillRect l="-17073" r="-17073" b="-44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2" name="TextBox 131"/>
          <p:cNvSpPr txBox="1"/>
          <p:nvPr/>
        </p:nvSpPr>
        <p:spPr>
          <a:xfrm>
            <a:off x="6963448" y="3683862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(1)</a:t>
            </a:r>
            <a:endParaRPr lang="en-US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7379204" y="4764841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(2)</a:t>
            </a:r>
            <a:endParaRPr lang="en-US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4" name="TextBox 133"/>
              <p:cNvSpPr txBox="1"/>
              <p:nvPr/>
            </p:nvSpPr>
            <p:spPr>
              <a:xfrm>
                <a:off x="3623003" y="5045150"/>
                <a:ext cx="169854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Từ </a:t>
                </a:r>
                <a:r>
                  <a:rPr lang="en-US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(1)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và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(2) </a:t>
                </a:r>
                <a14:m>
                  <m:oMath xmlns:m="http://schemas.openxmlformats.org/officeDocument/2006/math">
                    <m: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34" name="TextBox 1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3003" y="5045150"/>
                <a:ext cx="1698542" cy="369332"/>
              </a:xfrm>
              <a:prstGeom prst="rect">
                <a:avLst/>
              </a:prstGeom>
              <a:blipFill rotWithShape="0">
                <a:blip r:embed="rId23"/>
                <a:stretch>
                  <a:fillRect l="-2867" t="-11667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5" name="TextBox 134"/>
              <p:cNvSpPr txBox="1"/>
              <p:nvPr/>
            </p:nvSpPr>
            <p:spPr>
              <a:xfrm>
                <a:off x="3723699" y="5419394"/>
                <a:ext cx="173868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⇒∆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DBF</m:t>
                    </m:r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cân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tại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F</a:t>
                </a:r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8" name="TextBox 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3699" y="5419394"/>
                <a:ext cx="1738681" cy="276999"/>
              </a:xfrm>
              <a:prstGeom prst="rect">
                <a:avLst/>
              </a:prstGeom>
              <a:blipFill rotWithShape="0">
                <a:blip r:embed="rId24"/>
                <a:stretch>
                  <a:fillRect l="-3860" t="-31111" r="-4561" b="-5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6" name="TextBox 135"/>
              <p:cNvSpPr txBox="1"/>
              <p:nvPr/>
            </p:nvSpPr>
            <p:spPr>
              <a:xfrm>
                <a:off x="5463071" y="5419394"/>
                <a:ext cx="115736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FD</m:t>
                      </m:r>
                      <m: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FB</m:t>
                      </m:r>
                    </m:oMath>
                  </m:oMathPara>
                </a14:m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9" name="TextBox 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3071" y="5419394"/>
                <a:ext cx="1157368" cy="276999"/>
              </a:xfrm>
              <a:prstGeom prst="rect">
                <a:avLst/>
              </a:prstGeom>
              <a:blipFill rotWithShape="0">
                <a:blip r:embed="rId25"/>
                <a:stretch>
                  <a:fillRect l="-3158" r="-4737" b="-1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7" name="Rectangle 136"/>
              <p:cNvSpPr/>
              <p:nvPr/>
            </p:nvSpPr>
            <p:spPr>
              <a:xfrm>
                <a:off x="4749100" y="5675348"/>
                <a:ext cx="204979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Mà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DE</m:t>
                    </m:r>
                    <m:r>
                      <a:rPr lang="en-US" i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FB</m:t>
                    </m:r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(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cmt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37" name="Rectangle 1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9100" y="5675348"/>
                <a:ext cx="2049792" cy="369332"/>
              </a:xfrm>
              <a:prstGeom prst="rect">
                <a:avLst/>
              </a:prstGeom>
              <a:blipFill rotWithShape="0">
                <a:blip r:embed="rId26"/>
                <a:stretch>
                  <a:fillRect l="-2381" t="-11475" b="-229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8" name="TextBox 137"/>
              <p:cNvSpPr txBox="1"/>
              <p:nvPr/>
            </p:nvSpPr>
            <p:spPr>
              <a:xfrm>
                <a:off x="4907101" y="6132117"/>
                <a:ext cx="171361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⇒∆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DEF</m:t>
                    </m:r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cân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tại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D</a:t>
                </a:r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1" name="TextBox 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7101" y="6132117"/>
                <a:ext cx="1713611" cy="276999"/>
              </a:xfrm>
              <a:prstGeom prst="rect">
                <a:avLst/>
              </a:prstGeom>
              <a:blipFill rotWithShape="0">
                <a:blip r:embed="rId27"/>
                <a:stretch>
                  <a:fillRect l="-3915" t="-31111" r="-7473" b="-48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9" name="TextBox 138"/>
              <p:cNvSpPr txBox="1"/>
              <p:nvPr/>
            </p:nvSpPr>
            <p:spPr>
              <a:xfrm>
                <a:off x="3675410" y="6132117"/>
                <a:ext cx="117820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FD</m:t>
                      </m:r>
                      <m: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DE</m:t>
                      </m:r>
                    </m:oMath>
                  </m:oMathPara>
                </a14:m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2" name="TextBox 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5410" y="6132117"/>
                <a:ext cx="1178208" cy="276999"/>
              </a:xfrm>
              <a:prstGeom prst="rect">
                <a:avLst/>
              </a:prstGeom>
              <a:blipFill rotWithShape="0">
                <a:blip r:embed="rId28"/>
                <a:stretch>
                  <a:fillRect l="-3109" r="-4663" b="-8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0" name="TextBox 139"/>
              <p:cNvSpPr txBox="1"/>
              <p:nvPr/>
            </p:nvSpPr>
            <p:spPr>
              <a:xfrm>
                <a:off x="3684338" y="4762109"/>
                <a:ext cx="2390077" cy="28443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r>
                        <m:rPr>
                          <m:sty m:val="p"/>
                        </m:rPr>
                        <a:rPr lang="en-US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A</m:t>
                      </m:r>
                      <m: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l</m:t>
                      </m:r>
                      <m: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à 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ph</m:t>
                      </m:r>
                      <m: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â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n</m:t>
                      </m:r>
                      <m: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gi</m:t>
                      </m:r>
                      <m: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á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c</m:t>
                      </m:r>
                      <m: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acc>
                        <m:accPr>
                          <m:chr m:val="̂"/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EDF</m:t>
                          </m:r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</m:e>
                      </m:acc>
                    </m:oMath>
                  </m:oMathPara>
                </a14:m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40" name="TextBox 1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4338" y="4762109"/>
                <a:ext cx="2390077" cy="284437"/>
              </a:xfrm>
              <a:prstGeom prst="rect">
                <a:avLst/>
              </a:prstGeom>
              <a:blipFill rotWithShape="0">
                <a:blip r:embed="rId29"/>
                <a:stretch>
                  <a:fillRect l="-1276" t="-14894" r="-52551" b="-382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1" name="Right Brace 140"/>
          <p:cNvSpPr/>
          <p:nvPr/>
        </p:nvSpPr>
        <p:spPr>
          <a:xfrm>
            <a:off x="6644256" y="5417786"/>
            <a:ext cx="101039" cy="641992"/>
          </a:xfrm>
          <a:prstGeom prst="rightBrace">
            <a:avLst>
              <a:gd name="adj1" fmla="val 38078"/>
              <a:gd name="adj2" fmla="val 5000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2" name="Group 141"/>
          <p:cNvGrpSpPr/>
          <p:nvPr/>
        </p:nvGrpSpPr>
        <p:grpSpPr>
          <a:xfrm>
            <a:off x="2448017" y="3060879"/>
            <a:ext cx="269349" cy="299927"/>
            <a:chOff x="1822335" y="2700962"/>
            <a:chExt cx="269349" cy="299927"/>
          </a:xfrm>
        </p:grpSpPr>
        <p:cxnSp>
          <p:nvCxnSpPr>
            <p:cNvPr id="143" name="Straight Connector 142"/>
            <p:cNvCxnSpPr/>
            <p:nvPr/>
          </p:nvCxnSpPr>
          <p:spPr>
            <a:xfrm>
              <a:off x="1913809" y="2700962"/>
              <a:ext cx="93312" cy="299927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/>
            <p:cNvCxnSpPr/>
            <p:nvPr/>
          </p:nvCxnSpPr>
          <p:spPr>
            <a:xfrm flipH="1">
              <a:off x="1822335" y="2862669"/>
              <a:ext cx="269349" cy="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5" name="Group 144"/>
          <p:cNvGrpSpPr/>
          <p:nvPr/>
        </p:nvGrpSpPr>
        <p:grpSpPr>
          <a:xfrm>
            <a:off x="1130596" y="2016901"/>
            <a:ext cx="269349" cy="299927"/>
            <a:chOff x="1822335" y="2700962"/>
            <a:chExt cx="269349" cy="299927"/>
          </a:xfrm>
        </p:grpSpPr>
        <p:cxnSp>
          <p:nvCxnSpPr>
            <p:cNvPr id="146" name="Straight Connector 145"/>
            <p:cNvCxnSpPr/>
            <p:nvPr/>
          </p:nvCxnSpPr>
          <p:spPr>
            <a:xfrm>
              <a:off x="1913809" y="2700962"/>
              <a:ext cx="93312" cy="299927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/>
            <p:cNvCxnSpPr/>
            <p:nvPr/>
          </p:nvCxnSpPr>
          <p:spPr>
            <a:xfrm flipH="1">
              <a:off x="1822335" y="2862669"/>
              <a:ext cx="269349" cy="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8" name="Group 147"/>
          <p:cNvGrpSpPr/>
          <p:nvPr/>
        </p:nvGrpSpPr>
        <p:grpSpPr>
          <a:xfrm>
            <a:off x="2430502" y="1968702"/>
            <a:ext cx="269349" cy="299927"/>
            <a:chOff x="1822335" y="2700962"/>
            <a:chExt cx="269349" cy="299927"/>
          </a:xfrm>
        </p:grpSpPr>
        <p:cxnSp>
          <p:nvCxnSpPr>
            <p:cNvPr id="149" name="Straight Connector 148"/>
            <p:cNvCxnSpPr/>
            <p:nvPr/>
          </p:nvCxnSpPr>
          <p:spPr>
            <a:xfrm>
              <a:off x="1913809" y="2700962"/>
              <a:ext cx="93312" cy="299927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 flipH="1">
              <a:off x="1822335" y="2862669"/>
              <a:ext cx="269349" cy="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1" name="TextBox 150"/>
          <p:cNvSpPr txBox="1"/>
          <p:nvPr/>
        </p:nvSpPr>
        <p:spPr>
          <a:xfrm>
            <a:off x="1643513" y="1839490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endParaRPr lang="en-US" sz="1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1973803" y="1920375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3" name="Rectangle 152"/>
              <p:cNvSpPr/>
              <p:nvPr/>
            </p:nvSpPr>
            <p:spPr>
              <a:xfrm>
                <a:off x="4030292" y="3717557"/>
                <a:ext cx="1088182" cy="3765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D</m:t>
                              </m:r>
                            </m:e>
                            <m:sub>
                              <m:r>
                                <a:rPr lang="en-US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US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B</m:t>
                          </m:r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acc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53" name="Rectangle 1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0292" y="3717557"/>
                <a:ext cx="1088182" cy="376513"/>
              </a:xfrm>
              <a:prstGeom prst="rect">
                <a:avLst/>
              </a:prstGeom>
              <a:blipFill rotWithShape="0">
                <a:blip r:embed="rId30"/>
                <a:stretch>
                  <a:fillRect t="-1613" r="-536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4" name="Rectangle 153"/>
              <p:cNvSpPr/>
              <p:nvPr/>
            </p:nvSpPr>
            <p:spPr>
              <a:xfrm>
                <a:off x="6317013" y="4756422"/>
                <a:ext cx="1155445" cy="3765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D</m:t>
                              </m:r>
                            </m:e>
                            <m:sub>
                              <m:r>
                                <a:rPr lang="en-US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US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D</m:t>
                              </m:r>
                            </m:e>
                            <m:sub>
                              <m:r>
                                <a:rPr lang="en-US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54" name="Rectangle 1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7013" y="4756422"/>
                <a:ext cx="1155445" cy="376513"/>
              </a:xfrm>
              <a:prstGeom prst="rect">
                <a:avLst/>
              </a:prstGeom>
              <a:blipFill rotWithShape="0">
                <a:blip r:embed="rId31"/>
                <a:stretch>
                  <a:fillRect t="-1613" r="-478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5" name="Rectangle 154"/>
              <p:cNvSpPr/>
              <p:nvPr/>
            </p:nvSpPr>
            <p:spPr>
              <a:xfrm>
                <a:off x="5222209" y="5047777"/>
                <a:ext cx="1093504" cy="3765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B</m:t>
                          </m:r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acc>
                      <m:r>
                        <a:rPr lang="en-US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D</m:t>
                              </m:r>
                            </m:e>
                            <m:sub>
                              <m:r>
                                <a:rPr lang="en-US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55" name="Rectangle 1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2209" y="5047777"/>
                <a:ext cx="1093504" cy="376513"/>
              </a:xfrm>
              <a:prstGeom prst="rect">
                <a:avLst/>
              </a:prstGeom>
              <a:blipFill rotWithShape="0">
                <a:blip r:embed="rId32"/>
                <a:stretch>
                  <a:fillRect t="-1613" r="-508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12219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28720" y="1201430"/>
            <a:ext cx="36211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HƯỚNG DẪN VỀ NHÀ</a:t>
            </a:r>
            <a:endParaRPr lang="en-US" sz="2800" b="1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98383" y="1924705"/>
            <a:ext cx="59305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Ôn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tập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phần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lý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thuyết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bài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tập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đã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làm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98383" y="2386370"/>
            <a:ext cx="54526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Làm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bài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48, 49, 50 (SBT –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trang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46)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98383" y="2848035"/>
            <a:ext cx="75546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Chuẩn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bị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bài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sau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“</a:t>
            </a:r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Ôn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tập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chương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IV – </a:t>
            </a:r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Biểu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đại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”</a:t>
            </a:r>
            <a:endParaRPr lang="en-US" sz="24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22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2303" y="4068473"/>
            <a:ext cx="103187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 CHẤT BA ĐƯỜNG PHÂN GIÁC CỦA TAM GIÁC</a:t>
            </a:r>
            <a:endParaRPr lang="vi-VN" sz="3200" b="1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08093" y="5279841"/>
            <a:ext cx="664720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GIÁO VIÊN</a:t>
            </a:r>
            <a:r>
              <a:rPr lang="vi-VN" sz="24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4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THÁI HOÀNG DUY</a:t>
            </a:r>
            <a:endParaRPr lang="vi-VN" sz="2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vi-VN" sz="24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 THCS </a:t>
            </a:r>
            <a:r>
              <a:rPr lang="en-US" sz="24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YÊN HÒA</a:t>
            </a:r>
            <a:r>
              <a:rPr lang="vi-VN" sz="24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vi-VN" sz="24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QUẬN CẦU GIẤY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742788" y="481656"/>
            <a:ext cx="677781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SỞ GIÁO DỤC VÀ ĐÀO TẠO HÀ NỘI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5239" y="1686018"/>
            <a:ext cx="1892913" cy="1892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77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054" y="1861212"/>
            <a:ext cx="1581257" cy="280552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942" y="3372277"/>
            <a:ext cx="344281" cy="105016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2141" y="3386138"/>
            <a:ext cx="658095" cy="105016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366415" y="547682"/>
                <a:ext cx="7454541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Bài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toán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: 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Cho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,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tia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phân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giác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góc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A 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góc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B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cắt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nhau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tại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I. </a:t>
                </a:r>
                <a:b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</a:b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Chứng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minh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rằng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: I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cách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đều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ba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cạnh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415" y="547682"/>
                <a:ext cx="7454541" cy="707886"/>
              </a:xfrm>
              <a:prstGeom prst="rect">
                <a:avLst/>
              </a:prstGeom>
              <a:blipFill rotWithShape="0">
                <a:blip r:embed="rId5"/>
                <a:stretch>
                  <a:fillRect l="-818" t="-5172" b="-146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Straight Connector 5"/>
          <p:cNvCxnSpPr/>
          <p:nvPr/>
        </p:nvCxnSpPr>
        <p:spPr>
          <a:xfrm>
            <a:off x="5151120" y="1686560"/>
            <a:ext cx="0" cy="486664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9054" y="1861212"/>
            <a:ext cx="3448906" cy="256740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68487" y="2559014"/>
            <a:ext cx="810432" cy="101200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68150" y="3038867"/>
            <a:ext cx="1200414" cy="535766"/>
          </a:xfrm>
          <a:prstGeom prst="rect">
            <a:avLst/>
          </a:prstGeom>
        </p:spPr>
      </p:pic>
      <p:sp>
        <p:nvSpPr>
          <p:cNvPr id="47" name="Oval 19"/>
          <p:cNvSpPr>
            <a:spLocks noChangeArrowheads="1"/>
          </p:cNvSpPr>
          <p:nvPr/>
        </p:nvSpPr>
        <p:spPr bwMode="auto">
          <a:xfrm>
            <a:off x="2162502" y="1937850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8" name="Oval 19"/>
          <p:cNvSpPr>
            <a:spLocks noChangeArrowheads="1"/>
          </p:cNvSpPr>
          <p:nvPr/>
        </p:nvSpPr>
        <p:spPr bwMode="auto">
          <a:xfrm>
            <a:off x="1139780" y="4292430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9" name="Oval 19"/>
          <p:cNvSpPr>
            <a:spLocks noChangeArrowheads="1"/>
          </p:cNvSpPr>
          <p:nvPr/>
        </p:nvSpPr>
        <p:spPr bwMode="auto">
          <a:xfrm>
            <a:off x="4383732" y="4292430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0" name="Oval 19"/>
          <p:cNvSpPr>
            <a:spLocks noChangeArrowheads="1"/>
          </p:cNvSpPr>
          <p:nvPr/>
        </p:nvSpPr>
        <p:spPr bwMode="auto">
          <a:xfrm>
            <a:off x="3038802" y="2859870"/>
            <a:ext cx="57150" cy="57150"/>
          </a:xfrm>
          <a:prstGeom prst="ellipse">
            <a:avLst/>
          </a:prstGeom>
          <a:solidFill>
            <a:srgbClr val="FFFF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1" name="Oval 19"/>
          <p:cNvSpPr>
            <a:spLocks noChangeArrowheads="1"/>
          </p:cNvSpPr>
          <p:nvPr/>
        </p:nvSpPr>
        <p:spPr bwMode="auto">
          <a:xfrm>
            <a:off x="1654001" y="3100947"/>
            <a:ext cx="57150" cy="57150"/>
          </a:xfrm>
          <a:prstGeom prst="ellipse">
            <a:avLst/>
          </a:prstGeom>
          <a:solidFill>
            <a:srgbClr val="FFFF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2" name="Oval 19"/>
          <p:cNvSpPr>
            <a:spLocks noChangeArrowheads="1"/>
          </p:cNvSpPr>
          <p:nvPr/>
        </p:nvSpPr>
        <p:spPr bwMode="auto">
          <a:xfrm>
            <a:off x="2426519" y="4292430"/>
            <a:ext cx="57150" cy="57150"/>
          </a:xfrm>
          <a:prstGeom prst="ellipse">
            <a:avLst/>
          </a:prstGeom>
          <a:solidFill>
            <a:srgbClr val="FFFF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3" name="Oval 19"/>
          <p:cNvSpPr>
            <a:spLocks noChangeArrowheads="1"/>
          </p:cNvSpPr>
          <p:nvPr/>
        </p:nvSpPr>
        <p:spPr bwMode="auto">
          <a:xfrm>
            <a:off x="2426519" y="3438990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4" name="Rectangle 21"/>
          <p:cNvSpPr>
            <a:spLocks noChangeArrowheads="1"/>
          </p:cNvSpPr>
          <p:nvPr/>
        </p:nvSpPr>
        <p:spPr bwMode="auto">
          <a:xfrm>
            <a:off x="1978156" y="1652282"/>
            <a:ext cx="18434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5" name="Rectangle 21"/>
          <p:cNvSpPr>
            <a:spLocks noChangeArrowheads="1"/>
          </p:cNvSpPr>
          <p:nvPr/>
        </p:nvSpPr>
        <p:spPr bwMode="auto">
          <a:xfrm>
            <a:off x="899596" y="4151728"/>
            <a:ext cx="18434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6" name="Rectangle 21"/>
          <p:cNvSpPr>
            <a:spLocks noChangeArrowheads="1"/>
          </p:cNvSpPr>
          <p:nvPr/>
        </p:nvSpPr>
        <p:spPr bwMode="auto">
          <a:xfrm>
            <a:off x="4419162" y="4295521"/>
            <a:ext cx="16190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7" name="Rectangle 21"/>
          <p:cNvSpPr>
            <a:spLocks noChangeArrowheads="1"/>
          </p:cNvSpPr>
          <p:nvPr/>
        </p:nvSpPr>
        <p:spPr bwMode="auto">
          <a:xfrm>
            <a:off x="2460412" y="3031183"/>
            <a:ext cx="19072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8" name="Rectangle 21"/>
          <p:cNvSpPr>
            <a:spLocks noChangeArrowheads="1"/>
          </p:cNvSpPr>
          <p:nvPr/>
        </p:nvSpPr>
        <p:spPr bwMode="auto">
          <a:xfrm>
            <a:off x="3130153" y="2595926"/>
            <a:ext cx="20358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9" name="Rectangle 21"/>
          <p:cNvSpPr>
            <a:spLocks noChangeArrowheads="1"/>
          </p:cNvSpPr>
          <p:nvPr/>
        </p:nvSpPr>
        <p:spPr bwMode="auto">
          <a:xfrm>
            <a:off x="2227170" y="4304616"/>
            <a:ext cx="19236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0" name="Rectangle 21"/>
          <p:cNvSpPr>
            <a:spLocks noChangeArrowheads="1"/>
          </p:cNvSpPr>
          <p:nvPr/>
        </p:nvSpPr>
        <p:spPr bwMode="auto">
          <a:xfrm>
            <a:off x="1442703" y="2869590"/>
            <a:ext cx="1554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/>
              <p:cNvSpPr txBox="1"/>
              <p:nvPr/>
            </p:nvSpPr>
            <p:spPr>
              <a:xfrm>
                <a:off x="5203763" y="1686560"/>
                <a:ext cx="504195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Kẻ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I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H</m:t>
                    </m:r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⊥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AC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tại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H,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I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K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⊥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BC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tại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K,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I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L</m:t>
                    </m:r>
                    <m:r>
                      <a:rPr lang="en-US" sz="200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⊥</m:t>
                    </m:r>
                    <m:r>
                      <m:rPr>
                        <m:sty m:val="p"/>
                      </m:rPr>
                      <a:rPr lang="en-US" sz="200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</m:t>
                    </m:r>
                  </m:oMath>
                </a14:m>
                <a:r>
                  <a:rPr lang="en-US" sz="20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tại</a:t>
                </a:r>
                <a:r>
                  <a:rPr lang="en-US" sz="20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 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1" name="TextBox 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3763" y="1686560"/>
                <a:ext cx="5041958" cy="400110"/>
              </a:xfrm>
              <a:prstGeom prst="rect">
                <a:avLst/>
              </a:prstGeom>
              <a:blipFill rotWithShape="0">
                <a:blip r:embed="rId9"/>
                <a:stretch>
                  <a:fillRect l="-1330" t="-9231" r="-242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/>
              <p:cNvSpPr txBox="1"/>
              <p:nvPr/>
            </p:nvSpPr>
            <p:spPr>
              <a:xfrm>
                <a:off x="5216627" y="2025274"/>
                <a:ext cx="3429529" cy="4104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Vì I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thuộc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phân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giác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0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BAC</m:t>
                        </m:r>
                        <m:r>
                          <a:rPr lang="en-US" sz="20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 </m:t>
                        </m:r>
                      </m:e>
                    </m:acc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(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gt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3" name="TextBox 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6627" y="2025274"/>
                <a:ext cx="3429529" cy="410433"/>
              </a:xfrm>
              <a:prstGeom prst="rect">
                <a:avLst/>
              </a:prstGeom>
              <a:blipFill rotWithShape="0">
                <a:blip r:embed="rId10"/>
                <a:stretch>
                  <a:fillRect l="-1957" t="-7353" r="-24555" b="-235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5258522" y="2421805"/>
                <a:ext cx="6019725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IH</m:t>
                    </m:r>
                    <m:r>
                      <a:rPr lang="en-US" sz="20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IL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(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tính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chất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điểm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thuộc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phân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giác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một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góc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8522" y="2421805"/>
                <a:ext cx="6019725" cy="307777"/>
              </a:xfrm>
              <a:prstGeom prst="rect">
                <a:avLst/>
              </a:prstGeom>
              <a:blipFill rotWithShape="0">
                <a:blip r:embed="rId11"/>
                <a:stretch>
                  <a:fillRect l="-1216" t="-25490" r="-2432" b="-490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Box 63"/>
              <p:cNvSpPr txBox="1"/>
              <p:nvPr/>
            </p:nvSpPr>
            <p:spPr>
              <a:xfrm>
                <a:off x="5216627" y="2740657"/>
                <a:ext cx="3429529" cy="4104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Vì I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thuộc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phân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giác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0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ABC</m:t>
                        </m:r>
                        <m:r>
                          <a:rPr lang="en-US" sz="20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 </m:t>
                        </m:r>
                      </m:e>
                    </m:acc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(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gt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4" name="TextBox 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6627" y="2740657"/>
                <a:ext cx="3429529" cy="410433"/>
              </a:xfrm>
              <a:prstGeom prst="rect">
                <a:avLst/>
              </a:prstGeom>
              <a:blipFill rotWithShape="0">
                <a:blip r:embed="rId12"/>
                <a:stretch>
                  <a:fillRect l="-1957" t="-7463" r="-24555" b="-253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Box 64"/>
              <p:cNvSpPr txBox="1"/>
              <p:nvPr/>
            </p:nvSpPr>
            <p:spPr>
              <a:xfrm>
                <a:off x="5249298" y="3142201"/>
                <a:ext cx="6019725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IL</m:t>
                    </m:r>
                    <m:r>
                      <a:rPr lang="en-US" sz="20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IK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(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tính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chất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điểm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thuộc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phân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giác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một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góc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5" name="TextBox 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9298" y="3142201"/>
                <a:ext cx="6019725" cy="307777"/>
              </a:xfrm>
              <a:prstGeom prst="rect">
                <a:avLst/>
              </a:prstGeom>
              <a:blipFill rotWithShape="0">
                <a:blip r:embed="rId13"/>
                <a:stretch>
                  <a:fillRect l="-1215" t="-25490" r="-2227" b="-490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5258522" y="3449978"/>
                <a:ext cx="3146439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Từ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(1)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(2)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IH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IK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IL</m:t>
                    </m:r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8522" y="3449978"/>
                <a:ext cx="3146439" cy="307777"/>
              </a:xfrm>
              <a:prstGeom prst="rect">
                <a:avLst/>
              </a:prstGeom>
              <a:blipFill rotWithShape="0">
                <a:blip r:embed="rId14"/>
                <a:stretch>
                  <a:fillRect l="-5039" t="-26000" r="-1938" b="-5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/>
              <p:cNvSpPr txBox="1"/>
              <p:nvPr/>
            </p:nvSpPr>
            <p:spPr>
              <a:xfrm>
                <a:off x="5245866" y="3769883"/>
                <a:ext cx="3385542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</a:rPr>
                  <a:t> </a:t>
                </a:r>
                <a:r>
                  <a:rPr lang="en-US" sz="20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I </a:t>
                </a:r>
                <a:r>
                  <a:rPr lang="en-US" sz="2000" dirty="0" err="1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cách</a:t>
                </a:r>
                <a:r>
                  <a:rPr lang="en-US" sz="20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đều</a:t>
                </a:r>
                <a:r>
                  <a:rPr lang="en-US" sz="20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ba</a:t>
                </a:r>
                <a:r>
                  <a:rPr lang="en-US" sz="20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cạnh</a:t>
                </a:r>
                <a:r>
                  <a:rPr lang="en-US" sz="20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0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6" name="TextBox 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5866" y="3769883"/>
                <a:ext cx="3385542" cy="307777"/>
              </a:xfrm>
              <a:prstGeom prst="rect">
                <a:avLst/>
              </a:prstGeom>
              <a:blipFill rotWithShape="0">
                <a:blip r:embed="rId15"/>
                <a:stretch>
                  <a:fillRect l="-2162" t="-29412" r="-1802" b="-450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7" name="Straight Connector 66"/>
          <p:cNvCxnSpPr/>
          <p:nvPr/>
        </p:nvCxnSpPr>
        <p:spPr>
          <a:xfrm>
            <a:off x="2662714" y="3149863"/>
            <a:ext cx="204946" cy="67053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2378641" y="3819623"/>
            <a:ext cx="152905" cy="16135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flipH="1">
            <a:off x="1951098" y="3200492"/>
            <a:ext cx="123989" cy="181553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19"/>
          <p:cNvSpPr>
            <a:spLocks noChangeArrowheads="1"/>
          </p:cNvSpPr>
          <p:nvPr/>
        </p:nvSpPr>
        <p:spPr bwMode="auto">
          <a:xfrm>
            <a:off x="2574381" y="4305371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0" name="Rectangle 21"/>
          <p:cNvSpPr>
            <a:spLocks noChangeArrowheads="1"/>
          </p:cNvSpPr>
          <p:nvPr/>
        </p:nvSpPr>
        <p:spPr bwMode="auto">
          <a:xfrm>
            <a:off x="2583678" y="4340338"/>
            <a:ext cx="19877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03620" y="2375638"/>
            <a:ext cx="5229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(1)</a:t>
            </a:r>
            <a:endParaRPr lang="en-US" sz="20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1203620" y="3110883"/>
            <a:ext cx="5229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(2)</a:t>
            </a:r>
            <a:endParaRPr lang="en-US" sz="20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4835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3" grpId="0"/>
      <p:bldP spid="23" grpId="0"/>
      <p:bldP spid="64" grpId="0"/>
      <p:bldP spid="65" grpId="0"/>
      <p:bldP spid="32" grpId="0"/>
      <p:bldP spid="66" grpId="0"/>
      <p:bldP spid="39" grpId="0" animBg="1"/>
      <p:bldP spid="40" grpId="0"/>
      <p:bldP spid="7" grpId="0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029" y="2777305"/>
            <a:ext cx="2087015" cy="15844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23543" y="164469"/>
            <a:ext cx="7112203" cy="5777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TÍNH CHẤT BA ĐƯỜNG PHÂN GIÁC CỦA TAM GIÁC</a:t>
            </a:r>
            <a:endParaRPr lang="vi-VN" sz="2400" b="1" dirty="0" smtClean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68292" y="761499"/>
            <a:ext cx="50470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I. ĐƯỜNG PHÂN GIÁC CỦA TAM GIÁC</a:t>
            </a:r>
            <a:endParaRPr lang="en-US" sz="24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2164" y="1677077"/>
            <a:ext cx="973432" cy="269104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7651" y="1677078"/>
            <a:ext cx="2725306" cy="269104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0894" y="4175794"/>
            <a:ext cx="3505271" cy="192326"/>
          </a:xfrm>
          <a:prstGeom prst="rect">
            <a:avLst/>
          </a:prstGeom>
        </p:spPr>
      </p:pic>
      <p:sp>
        <p:nvSpPr>
          <p:cNvPr id="13" name="Oval 19"/>
          <p:cNvSpPr>
            <a:spLocks noChangeArrowheads="1"/>
          </p:cNvSpPr>
          <p:nvPr/>
        </p:nvSpPr>
        <p:spPr bwMode="auto">
          <a:xfrm>
            <a:off x="1255722" y="4239572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Oval 19"/>
          <p:cNvSpPr>
            <a:spLocks noChangeArrowheads="1"/>
          </p:cNvSpPr>
          <p:nvPr/>
        </p:nvSpPr>
        <p:spPr bwMode="auto">
          <a:xfrm>
            <a:off x="4555182" y="4239572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68253" y="1670665"/>
            <a:ext cx="810432" cy="2691043"/>
          </a:xfrm>
          <a:prstGeom prst="rect">
            <a:avLst/>
          </a:prstGeom>
        </p:spPr>
      </p:pic>
      <p:sp>
        <p:nvSpPr>
          <p:cNvPr id="16" name="Oval 19"/>
          <p:cNvSpPr>
            <a:spLocks noChangeArrowheads="1"/>
          </p:cNvSpPr>
          <p:nvPr/>
        </p:nvSpPr>
        <p:spPr bwMode="auto">
          <a:xfrm>
            <a:off x="2036772" y="1744810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7" name="Rectangle 21"/>
          <p:cNvSpPr>
            <a:spLocks noChangeArrowheads="1"/>
          </p:cNvSpPr>
          <p:nvPr/>
        </p:nvSpPr>
        <p:spPr bwMode="auto">
          <a:xfrm>
            <a:off x="1809748" y="1473696"/>
            <a:ext cx="18434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8" name="Rectangle 21"/>
          <p:cNvSpPr>
            <a:spLocks noChangeArrowheads="1"/>
          </p:cNvSpPr>
          <p:nvPr/>
        </p:nvSpPr>
        <p:spPr bwMode="auto">
          <a:xfrm>
            <a:off x="1068168" y="4262621"/>
            <a:ext cx="18434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9" name="Rectangle 21"/>
          <p:cNvSpPr>
            <a:spLocks noChangeArrowheads="1"/>
          </p:cNvSpPr>
          <p:nvPr/>
        </p:nvSpPr>
        <p:spPr bwMode="auto">
          <a:xfrm>
            <a:off x="4526433" y="4296722"/>
            <a:ext cx="16190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5" name="Oval 19"/>
          <p:cNvSpPr>
            <a:spLocks noChangeArrowheads="1"/>
          </p:cNvSpPr>
          <p:nvPr/>
        </p:nvSpPr>
        <p:spPr bwMode="auto">
          <a:xfrm>
            <a:off x="2653992" y="4239572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2563143" y="4374534"/>
            <a:ext cx="19877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5151120" y="1686560"/>
            <a:ext cx="0" cy="486664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415379" y="1880096"/>
            <a:ext cx="626862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tam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ABC,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tia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phân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góc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cắt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cạnh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BC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tại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đó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đoạn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thẳng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AD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được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gọi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phân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xuất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phát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từ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đỉnh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A)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tam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ABC.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63908" y="2974517"/>
            <a:ext cx="3124429" cy="1393603"/>
          </a:xfrm>
          <a:prstGeom prst="rect">
            <a:avLst/>
          </a:prstGeom>
        </p:spPr>
      </p:pic>
      <p:sp>
        <p:nvSpPr>
          <p:cNvPr id="32" name="Oval 19"/>
          <p:cNvSpPr>
            <a:spLocks noChangeArrowheads="1"/>
          </p:cNvSpPr>
          <p:nvPr/>
        </p:nvSpPr>
        <p:spPr bwMode="auto">
          <a:xfrm>
            <a:off x="3160203" y="2843393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3" name="Oval 19"/>
          <p:cNvSpPr>
            <a:spLocks noChangeArrowheads="1"/>
          </p:cNvSpPr>
          <p:nvPr/>
        </p:nvSpPr>
        <p:spPr bwMode="auto">
          <a:xfrm>
            <a:off x="1628636" y="3034896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 flipH="1">
            <a:off x="1409639" y="3974451"/>
            <a:ext cx="89701" cy="119959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1430166" y="4175793"/>
            <a:ext cx="129122" cy="4881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5415379" y="3422586"/>
            <a:ext cx="108876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Chú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ý: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TextBox 55"/>
              <p:cNvSpPr txBox="1"/>
              <p:nvPr/>
            </p:nvSpPr>
            <p:spPr>
              <a:xfrm>
                <a:off x="5606076" y="3834923"/>
                <a:ext cx="5926017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+)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thẳng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AD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cũng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gọi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phân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giác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2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  <a:endParaRPr lang="en-US" sz="22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6" name="TextBox 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6076" y="3834923"/>
                <a:ext cx="5926017" cy="769441"/>
              </a:xfrm>
              <a:prstGeom prst="rect">
                <a:avLst/>
              </a:prstGeom>
              <a:blipFill rotWithShape="0">
                <a:blip r:embed="rId14"/>
                <a:stretch>
                  <a:fillRect l="-1337" t="-5556" r="-412" b="-158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TextBox 33"/>
          <p:cNvSpPr txBox="1"/>
          <p:nvPr/>
        </p:nvSpPr>
        <p:spPr>
          <a:xfrm>
            <a:off x="5606075" y="4565490"/>
            <a:ext cx="59260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+)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Mỗi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tam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phân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5" name="Rectangle 21"/>
          <p:cNvSpPr>
            <a:spLocks noChangeArrowheads="1"/>
          </p:cNvSpPr>
          <p:nvPr/>
        </p:nvSpPr>
        <p:spPr bwMode="auto">
          <a:xfrm>
            <a:off x="3265446" y="2504839"/>
            <a:ext cx="1635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6" name="Rectangle 21"/>
          <p:cNvSpPr>
            <a:spLocks noChangeArrowheads="1"/>
          </p:cNvSpPr>
          <p:nvPr/>
        </p:nvSpPr>
        <p:spPr bwMode="auto">
          <a:xfrm>
            <a:off x="1316038" y="2787634"/>
            <a:ext cx="1554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772303" y="1708523"/>
            <a:ext cx="715983" cy="48844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176853" y="3878284"/>
            <a:ext cx="487478" cy="71740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103419" y="3811934"/>
            <a:ext cx="543843" cy="54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74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  <p:bldP spid="17" grpId="0"/>
      <p:bldP spid="18" grpId="0"/>
      <p:bldP spid="19" grpId="0"/>
      <p:bldP spid="25" grpId="0" animBg="1"/>
      <p:bldP spid="26" grpId="0"/>
      <p:bldP spid="3" grpId="0"/>
      <p:bldP spid="32" grpId="0" animBg="1"/>
      <p:bldP spid="33" grpId="0" animBg="1"/>
      <p:bldP spid="55" grpId="0"/>
      <p:bldP spid="56" grpId="0"/>
      <p:bldP spid="34" grpId="0"/>
      <p:bldP spid="35" grpId="0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894" y="4165634"/>
            <a:ext cx="3505271" cy="192326"/>
          </a:xfrm>
          <a:prstGeom prst="rect">
            <a:avLst/>
          </a:prstGeom>
        </p:spPr>
      </p:pic>
      <p:sp>
        <p:nvSpPr>
          <p:cNvPr id="5" name="Oval 19"/>
          <p:cNvSpPr>
            <a:spLocks noChangeArrowheads="1"/>
          </p:cNvSpPr>
          <p:nvPr/>
        </p:nvSpPr>
        <p:spPr bwMode="auto">
          <a:xfrm>
            <a:off x="1255722" y="4229412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Oval 19"/>
          <p:cNvSpPr>
            <a:spLocks noChangeArrowheads="1"/>
          </p:cNvSpPr>
          <p:nvPr/>
        </p:nvSpPr>
        <p:spPr bwMode="auto">
          <a:xfrm>
            <a:off x="4555182" y="4229412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Rectangle 21"/>
          <p:cNvSpPr>
            <a:spLocks noChangeArrowheads="1"/>
          </p:cNvSpPr>
          <p:nvPr/>
        </p:nvSpPr>
        <p:spPr bwMode="auto">
          <a:xfrm>
            <a:off x="1068168" y="4252461"/>
            <a:ext cx="18434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Rectangle 21"/>
          <p:cNvSpPr>
            <a:spLocks noChangeArrowheads="1"/>
          </p:cNvSpPr>
          <p:nvPr/>
        </p:nvSpPr>
        <p:spPr bwMode="auto">
          <a:xfrm>
            <a:off x="4526433" y="4286562"/>
            <a:ext cx="16190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2665814" y="4261797"/>
            <a:ext cx="19877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076" y="1102469"/>
            <a:ext cx="3448906" cy="3254285"/>
          </a:xfrm>
          <a:prstGeom prst="rect">
            <a:avLst/>
          </a:prstGeom>
        </p:spPr>
      </p:pic>
      <p:sp>
        <p:nvSpPr>
          <p:cNvPr id="12" name="Oval 19"/>
          <p:cNvSpPr>
            <a:spLocks noChangeArrowheads="1"/>
          </p:cNvSpPr>
          <p:nvPr/>
        </p:nvSpPr>
        <p:spPr bwMode="auto">
          <a:xfrm>
            <a:off x="2909262" y="1155530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2682238" y="884416"/>
            <a:ext cx="18434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Oval 19"/>
          <p:cNvSpPr>
            <a:spLocks noChangeArrowheads="1"/>
          </p:cNvSpPr>
          <p:nvPr/>
        </p:nvSpPr>
        <p:spPr bwMode="auto">
          <a:xfrm>
            <a:off x="2913070" y="4229412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3143" y="1128860"/>
            <a:ext cx="715983" cy="488448"/>
          </a:xfrm>
          <a:prstGeom prst="rect">
            <a:avLst/>
          </a:prstGeom>
        </p:spPr>
      </p:pic>
      <p:cxnSp>
        <p:nvCxnSpPr>
          <p:cNvPr id="16" name="Straight Connector 15"/>
          <p:cNvCxnSpPr/>
          <p:nvPr/>
        </p:nvCxnSpPr>
        <p:spPr>
          <a:xfrm>
            <a:off x="5151120" y="629920"/>
            <a:ext cx="0" cy="592328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178560" y="4765040"/>
            <a:ext cx="0" cy="1240144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508000" y="5549501"/>
            <a:ext cx="457749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632366" y="4934991"/>
            <a:ext cx="4905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GT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32366" y="5651241"/>
            <a:ext cx="4844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KL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1257266" y="4818985"/>
                <a:ext cx="1638334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cân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tại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A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7266" y="4818985"/>
                <a:ext cx="1638334" cy="307777"/>
              </a:xfrm>
              <a:prstGeom prst="rect">
                <a:avLst/>
              </a:prstGeom>
              <a:blipFill rotWithShape="0">
                <a:blip r:embed="rId5"/>
                <a:stretch>
                  <a:fillRect l="-5204" t="-26000" r="-6691" b="-5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TextBox 25"/>
          <p:cNvSpPr txBox="1"/>
          <p:nvPr/>
        </p:nvSpPr>
        <p:spPr>
          <a:xfrm>
            <a:off x="1257266" y="5124943"/>
            <a:ext cx="245971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AD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phân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1257266" y="5697407"/>
                <a:ext cx="3828227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AD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tuyến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7266" y="5697407"/>
                <a:ext cx="3828227" cy="307777"/>
              </a:xfrm>
              <a:prstGeom prst="rect">
                <a:avLst/>
              </a:prstGeom>
              <a:blipFill rotWithShape="0">
                <a:blip r:embed="rId6"/>
                <a:stretch>
                  <a:fillRect l="-3981" t="-26000" r="-796" b="-5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2" name="Straight Connector 31"/>
          <p:cNvCxnSpPr/>
          <p:nvPr/>
        </p:nvCxnSpPr>
        <p:spPr>
          <a:xfrm>
            <a:off x="1990073" y="2698431"/>
            <a:ext cx="172720" cy="1930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3688080" y="2691286"/>
            <a:ext cx="223520" cy="20732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Group 37"/>
          <p:cNvGrpSpPr/>
          <p:nvPr/>
        </p:nvGrpSpPr>
        <p:grpSpPr>
          <a:xfrm>
            <a:off x="2125962" y="4148426"/>
            <a:ext cx="169794" cy="243840"/>
            <a:chOff x="7305040" y="3230880"/>
            <a:chExt cx="169794" cy="243840"/>
          </a:xfrm>
        </p:grpSpPr>
        <p:cxnSp>
          <p:nvCxnSpPr>
            <p:cNvPr id="36" name="Straight Connector 35"/>
            <p:cNvCxnSpPr/>
            <p:nvPr/>
          </p:nvCxnSpPr>
          <p:spPr>
            <a:xfrm>
              <a:off x="7305040" y="3230880"/>
              <a:ext cx="91440" cy="24384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7383394" y="3230880"/>
              <a:ext cx="91440" cy="24384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oup 38"/>
          <p:cNvGrpSpPr/>
          <p:nvPr/>
        </p:nvGrpSpPr>
        <p:grpSpPr>
          <a:xfrm>
            <a:off x="3597408" y="4130541"/>
            <a:ext cx="169794" cy="243840"/>
            <a:chOff x="7305040" y="3230880"/>
            <a:chExt cx="169794" cy="243840"/>
          </a:xfrm>
        </p:grpSpPr>
        <p:cxnSp>
          <p:nvCxnSpPr>
            <p:cNvPr id="40" name="Straight Connector 39"/>
            <p:cNvCxnSpPr/>
            <p:nvPr/>
          </p:nvCxnSpPr>
          <p:spPr>
            <a:xfrm>
              <a:off x="7305040" y="3230880"/>
              <a:ext cx="91440" cy="24384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7383394" y="3230880"/>
              <a:ext cx="91440" cy="24384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/>
              <p:cNvSpPr txBox="1"/>
              <p:nvPr/>
            </p:nvSpPr>
            <p:spPr>
              <a:xfrm>
                <a:off x="5235344" y="1522693"/>
                <a:ext cx="2594685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Xét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ABD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ACD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có: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5344" y="1522693"/>
                <a:ext cx="2594685" cy="400110"/>
              </a:xfrm>
              <a:prstGeom prst="rect">
                <a:avLst/>
              </a:prstGeom>
              <a:blipFill rotWithShape="0">
                <a:blip r:embed="rId7"/>
                <a:stretch>
                  <a:fillRect l="-2588" t="-9231" r="-1647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/>
              <p:cNvSpPr/>
              <p:nvPr/>
            </p:nvSpPr>
            <p:spPr>
              <a:xfrm>
                <a:off x="5235344" y="756456"/>
                <a:ext cx="254787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Vì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Δ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ABC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cân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tại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A (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gt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3" name="Rectangle 4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5344" y="756456"/>
                <a:ext cx="2547877" cy="400110"/>
              </a:xfrm>
              <a:prstGeom prst="rect">
                <a:avLst/>
              </a:prstGeom>
              <a:blipFill rotWithShape="0">
                <a:blip r:embed="rId8"/>
                <a:stretch>
                  <a:fillRect l="-2632" t="-7576" r="-1675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/>
              <p:cNvSpPr txBox="1"/>
              <p:nvPr/>
            </p:nvSpPr>
            <p:spPr>
              <a:xfrm>
                <a:off x="7784040" y="817094"/>
                <a:ext cx="1306961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AB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AC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84040" y="817094"/>
                <a:ext cx="1306961" cy="307777"/>
              </a:xfrm>
              <a:prstGeom prst="rect">
                <a:avLst/>
              </a:prstGeom>
              <a:blipFill rotWithShape="0">
                <a:blip r:embed="rId9"/>
                <a:stretch>
                  <a:fillRect l="-2804" r="-4206" b="-98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/>
              <p:cNvSpPr txBox="1"/>
              <p:nvPr/>
            </p:nvSpPr>
            <p:spPr>
              <a:xfrm>
                <a:off x="5458774" y="1174405"/>
                <a:ext cx="2494594" cy="4104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AD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phân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giác</a:t>
                </a:r>
                <a:r>
                  <a:rPr lang="en-US" sz="20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0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BAC</m:t>
                        </m:r>
                        <m:r>
                          <a:rPr lang="en-US" sz="20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acc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8774" y="1174405"/>
                <a:ext cx="2494594" cy="410433"/>
              </a:xfrm>
              <a:prstGeom prst="rect">
                <a:avLst/>
              </a:prstGeom>
              <a:blipFill rotWithShape="0">
                <a:blip r:embed="rId10"/>
                <a:stretch>
                  <a:fillRect l="-2439" t="-7463" r="-52439" b="-253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/>
              <p:cNvSpPr txBox="1"/>
              <p:nvPr/>
            </p:nvSpPr>
            <p:spPr>
              <a:xfrm>
                <a:off x="7571192" y="1200121"/>
                <a:ext cx="2061945" cy="31810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acc>
                        <m:accPr>
                          <m:chr m:val="̂"/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US" sz="20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  <m:t>BAD</m:t>
                          </m:r>
                        </m:e>
                      </m:acc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US" sz="20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  <m:t>DAC</m:t>
                          </m:r>
                        </m:e>
                      </m:acc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1192" y="1200121"/>
                <a:ext cx="2061945" cy="318100"/>
              </a:xfrm>
              <a:prstGeom prst="rect">
                <a:avLst/>
              </a:prstGeom>
              <a:blipFill rotWithShape="0">
                <a:blip r:embed="rId11"/>
                <a:stretch>
                  <a:fillRect t="-25000" r="-59763" b="-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/>
              <p:cNvSpPr txBox="1"/>
              <p:nvPr/>
            </p:nvSpPr>
            <p:spPr>
              <a:xfrm>
                <a:off x="5822765" y="1909705"/>
                <a:ext cx="1622047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A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B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AC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(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cmt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2765" y="1909705"/>
                <a:ext cx="1622047" cy="307777"/>
              </a:xfrm>
              <a:prstGeom prst="rect">
                <a:avLst/>
              </a:prstGeom>
              <a:blipFill rotWithShape="0">
                <a:blip r:embed="rId12"/>
                <a:stretch>
                  <a:fillRect l="-5263" t="-25490" r="-9023" b="-490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/>
              <p:cNvSpPr txBox="1"/>
              <p:nvPr/>
            </p:nvSpPr>
            <p:spPr>
              <a:xfrm>
                <a:off x="5660596" y="2215614"/>
                <a:ext cx="2140555" cy="31810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BAD</m:t>
                        </m:r>
                      </m:e>
                    </m:acc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DAC</m:t>
                        </m:r>
                      </m:e>
                    </m:acc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(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cmt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8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60596" y="2215614"/>
                <a:ext cx="2140555" cy="318100"/>
              </a:xfrm>
              <a:prstGeom prst="rect">
                <a:avLst/>
              </a:prstGeom>
              <a:blipFill rotWithShape="0">
                <a:blip r:embed="rId13"/>
                <a:stretch>
                  <a:fillRect l="-4274" t="-22642" r="-29060" b="-452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Rectangle 48"/>
          <p:cNvSpPr/>
          <p:nvPr/>
        </p:nvSpPr>
        <p:spPr>
          <a:xfrm>
            <a:off x="5767549" y="2479743"/>
            <a:ext cx="12261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AD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chung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/>
              <p:cNvSpPr txBox="1"/>
              <p:nvPr/>
            </p:nvSpPr>
            <p:spPr>
              <a:xfrm>
                <a:off x="5303058" y="2869315"/>
                <a:ext cx="2606996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ABD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ACD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(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c.g.c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3058" y="2869315"/>
                <a:ext cx="2606996" cy="307777"/>
              </a:xfrm>
              <a:prstGeom prst="rect">
                <a:avLst/>
              </a:prstGeom>
              <a:blipFill rotWithShape="0">
                <a:blip r:embed="rId14"/>
                <a:stretch>
                  <a:fillRect l="-2804" t="-26000" r="-5374" b="-5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Rectangle 50"/>
              <p:cNvSpPr/>
              <p:nvPr/>
            </p:nvSpPr>
            <p:spPr>
              <a:xfrm>
                <a:off x="5206796" y="3139712"/>
                <a:ext cx="363715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DB</m:t>
                    </m:r>
                    <m:r>
                      <a:rPr lang="en-US" sz="200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DC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(2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cạnh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tương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ứng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1" name="Rectangle 5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6796" y="3139712"/>
                <a:ext cx="3637150" cy="400110"/>
              </a:xfrm>
              <a:prstGeom prst="rect">
                <a:avLst/>
              </a:prstGeom>
              <a:blipFill rotWithShape="0">
                <a:blip r:embed="rId15"/>
                <a:stretch>
                  <a:fillRect t="-7576" r="-838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Rectangle 51"/>
              <p:cNvSpPr/>
              <p:nvPr/>
            </p:nvSpPr>
            <p:spPr>
              <a:xfrm>
                <a:off x="5201219" y="3502711"/>
                <a:ext cx="250741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D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điểm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BC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2" name="Rectangle 5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1219" y="3502711"/>
                <a:ext cx="2507418" cy="400110"/>
              </a:xfrm>
              <a:prstGeom prst="rect">
                <a:avLst/>
              </a:prstGeom>
              <a:blipFill rotWithShape="0">
                <a:blip r:embed="rId16"/>
                <a:stretch>
                  <a:fillRect t="-9231" r="-1699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ectangle 52"/>
              <p:cNvSpPr/>
              <p:nvPr/>
            </p:nvSpPr>
            <p:spPr>
              <a:xfrm>
                <a:off x="5200846" y="3865441"/>
                <a:ext cx="425969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AD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tuyến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3" name="Rectangle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0846" y="3865441"/>
                <a:ext cx="4259692" cy="400110"/>
              </a:xfrm>
              <a:prstGeom prst="rect">
                <a:avLst/>
              </a:prstGeom>
              <a:blipFill rotWithShape="0">
                <a:blip r:embed="rId17"/>
                <a:stretch>
                  <a:fillRect t="-7576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4" name="Rounded Rectangle 53"/>
          <p:cNvSpPr/>
          <p:nvPr/>
        </p:nvSpPr>
        <p:spPr>
          <a:xfrm>
            <a:off x="5313480" y="4406828"/>
            <a:ext cx="4256785" cy="1421153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000" b="1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Tính</a:t>
            </a:r>
            <a:r>
              <a:rPr lang="en-US" sz="2000" b="1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chất</a:t>
            </a:r>
            <a:r>
              <a:rPr lang="en-US" sz="2000" b="1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tam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cân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phân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xuất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phát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từ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đỉnh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đối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diện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đáy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đồng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thời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tuyến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ứng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cạnh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đáy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3729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027" y="1672867"/>
            <a:ext cx="3619524" cy="257656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8725" y="2820767"/>
            <a:ext cx="944488" cy="42128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5662" y="2520685"/>
            <a:ext cx="763208" cy="148976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68292" y="759121"/>
            <a:ext cx="71026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II. TÍNH CHẤT BA ĐƯỜNG PHÂN GIÁC CỦA TAM GIÁC</a:t>
            </a:r>
            <a:endParaRPr lang="en-US" sz="24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5151120" y="1686560"/>
            <a:ext cx="0" cy="486664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147912" y="1686560"/>
            <a:ext cx="6839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phân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tam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cùng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qua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141899" y="2077065"/>
            <a:ext cx="540975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này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cách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đều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cạnh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tam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đó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5167890" y="2507952"/>
                <a:ext cx="1749453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Trong </a:t>
                </a:r>
                <a14:m>
                  <m:oMath xmlns:m="http://schemas.openxmlformats.org/officeDocument/2006/math">
                    <m:r>
                      <a:rPr lang="en-US" sz="22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2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:</a:t>
                </a:r>
                <a:endParaRPr lang="en-US" sz="22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7890" y="2507952"/>
                <a:ext cx="1749453" cy="430887"/>
              </a:xfrm>
              <a:prstGeom prst="rect">
                <a:avLst/>
              </a:prstGeom>
              <a:blipFill rotWithShape="0">
                <a:blip r:embed="rId16"/>
                <a:stretch>
                  <a:fillRect l="-4530" t="-8451" r="-1394" b="-281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TextBox 37"/>
          <p:cNvSpPr txBox="1"/>
          <p:nvPr/>
        </p:nvSpPr>
        <p:spPr>
          <a:xfrm>
            <a:off x="5160343" y="2898457"/>
            <a:ext cx="64601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+) Ba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phân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AD, BE, CF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cùng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qua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I (hay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đồng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quy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tại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I)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5167890" y="3673682"/>
                <a:ext cx="2303052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+)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2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IH</m:t>
                    </m:r>
                    <m:r>
                      <a:rPr lang="en-US" sz="22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22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IK</m:t>
                    </m:r>
                    <m:r>
                      <a:rPr lang="en-US" sz="22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22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IL</m:t>
                    </m:r>
                  </m:oMath>
                </a14:m>
                <a:endParaRPr lang="en-US" sz="22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7890" y="3673682"/>
                <a:ext cx="2303052" cy="430887"/>
              </a:xfrm>
              <a:prstGeom prst="rect">
                <a:avLst/>
              </a:prstGeom>
              <a:blipFill rotWithShape="0">
                <a:blip r:embed="rId17"/>
                <a:stretch>
                  <a:fillRect l="-3439" t="-10000" b="-28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0" name="Oval 19"/>
          <p:cNvSpPr>
            <a:spLocks noChangeArrowheads="1"/>
          </p:cNvSpPr>
          <p:nvPr/>
        </p:nvSpPr>
        <p:spPr bwMode="auto">
          <a:xfrm>
            <a:off x="1624022" y="1744810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1" name="Rectangle 21"/>
          <p:cNvSpPr>
            <a:spLocks noChangeArrowheads="1"/>
          </p:cNvSpPr>
          <p:nvPr/>
        </p:nvSpPr>
        <p:spPr bwMode="auto">
          <a:xfrm>
            <a:off x="1391918" y="1478776"/>
            <a:ext cx="18434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2" name="Oval 19"/>
          <p:cNvSpPr>
            <a:spLocks noChangeArrowheads="1"/>
          </p:cNvSpPr>
          <p:nvPr/>
        </p:nvSpPr>
        <p:spPr bwMode="auto">
          <a:xfrm>
            <a:off x="1445131" y="3886030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3" name="Rectangle 21"/>
          <p:cNvSpPr>
            <a:spLocks noChangeArrowheads="1"/>
          </p:cNvSpPr>
          <p:nvPr/>
        </p:nvSpPr>
        <p:spPr bwMode="auto">
          <a:xfrm>
            <a:off x="1210027" y="3740248"/>
            <a:ext cx="18434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4" name="Oval 19"/>
          <p:cNvSpPr>
            <a:spLocks noChangeArrowheads="1"/>
          </p:cNvSpPr>
          <p:nvPr/>
        </p:nvSpPr>
        <p:spPr bwMode="auto">
          <a:xfrm>
            <a:off x="4683341" y="3876761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5" name="Rectangle 21"/>
          <p:cNvSpPr>
            <a:spLocks noChangeArrowheads="1"/>
          </p:cNvSpPr>
          <p:nvPr/>
        </p:nvSpPr>
        <p:spPr bwMode="auto">
          <a:xfrm>
            <a:off x="4713691" y="3895092"/>
            <a:ext cx="16190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6" name="Oval 19"/>
          <p:cNvSpPr>
            <a:spLocks noChangeArrowheads="1"/>
          </p:cNvSpPr>
          <p:nvPr/>
        </p:nvSpPr>
        <p:spPr bwMode="auto">
          <a:xfrm>
            <a:off x="2268869" y="3120563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7" name="Rectangle 21"/>
          <p:cNvSpPr>
            <a:spLocks noChangeArrowheads="1"/>
          </p:cNvSpPr>
          <p:nvPr/>
        </p:nvSpPr>
        <p:spPr bwMode="auto">
          <a:xfrm>
            <a:off x="2297852" y="2724100"/>
            <a:ext cx="19072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8" name="Oval 19"/>
          <p:cNvSpPr>
            <a:spLocks noChangeArrowheads="1"/>
          </p:cNvSpPr>
          <p:nvPr/>
        </p:nvSpPr>
        <p:spPr bwMode="auto">
          <a:xfrm>
            <a:off x="1510463" y="3059517"/>
            <a:ext cx="57150" cy="57150"/>
          </a:xfrm>
          <a:prstGeom prst="ellipse">
            <a:avLst/>
          </a:prstGeom>
          <a:solidFill>
            <a:srgbClr val="FFFF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9" name="Rectangle 21"/>
          <p:cNvSpPr>
            <a:spLocks noChangeArrowheads="1"/>
          </p:cNvSpPr>
          <p:nvPr/>
        </p:nvSpPr>
        <p:spPr bwMode="auto">
          <a:xfrm>
            <a:off x="1318214" y="2918815"/>
            <a:ext cx="1554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0" name="Oval 19"/>
          <p:cNvSpPr>
            <a:spLocks noChangeArrowheads="1"/>
          </p:cNvSpPr>
          <p:nvPr/>
        </p:nvSpPr>
        <p:spPr bwMode="auto">
          <a:xfrm>
            <a:off x="2708602" y="2489537"/>
            <a:ext cx="57150" cy="57150"/>
          </a:xfrm>
          <a:prstGeom prst="ellipse">
            <a:avLst/>
          </a:prstGeom>
          <a:solidFill>
            <a:srgbClr val="FFFF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1" name="Rectangle 21"/>
          <p:cNvSpPr>
            <a:spLocks noChangeArrowheads="1"/>
          </p:cNvSpPr>
          <p:nvPr/>
        </p:nvSpPr>
        <p:spPr bwMode="auto">
          <a:xfrm>
            <a:off x="2714473" y="2166557"/>
            <a:ext cx="20358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2" name="Oval 19"/>
          <p:cNvSpPr>
            <a:spLocks noChangeArrowheads="1"/>
          </p:cNvSpPr>
          <p:nvPr/>
        </p:nvSpPr>
        <p:spPr bwMode="auto">
          <a:xfrm>
            <a:off x="2272398" y="3886030"/>
            <a:ext cx="57150" cy="57150"/>
          </a:xfrm>
          <a:prstGeom prst="ellipse">
            <a:avLst/>
          </a:prstGeom>
          <a:solidFill>
            <a:srgbClr val="FFFF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3" name="Rectangle 21"/>
          <p:cNvSpPr>
            <a:spLocks noChangeArrowheads="1"/>
          </p:cNvSpPr>
          <p:nvPr/>
        </p:nvSpPr>
        <p:spPr bwMode="auto">
          <a:xfrm>
            <a:off x="2209292" y="3921781"/>
            <a:ext cx="19236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94" name="Straight Connector 93"/>
          <p:cNvCxnSpPr/>
          <p:nvPr/>
        </p:nvCxnSpPr>
        <p:spPr>
          <a:xfrm>
            <a:off x="2448767" y="2731317"/>
            <a:ext cx="204946" cy="67053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>
            <a:off x="2224024" y="3434057"/>
            <a:ext cx="152905" cy="16135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 flipH="1">
            <a:off x="1851886" y="3025890"/>
            <a:ext cx="123989" cy="181553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242743" y="3452191"/>
            <a:ext cx="543843" cy="544925"/>
          </a:xfrm>
          <a:prstGeom prst="rect">
            <a:avLst/>
          </a:prstGeom>
        </p:spPr>
      </p:pic>
      <p:sp>
        <p:nvSpPr>
          <p:cNvPr id="97" name="Oval 19"/>
          <p:cNvSpPr>
            <a:spLocks noChangeArrowheads="1"/>
          </p:cNvSpPr>
          <p:nvPr/>
        </p:nvSpPr>
        <p:spPr bwMode="auto">
          <a:xfrm>
            <a:off x="2842054" y="2587675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8" name="Oval 19"/>
          <p:cNvSpPr>
            <a:spLocks noChangeArrowheads="1"/>
          </p:cNvSpPr>
          <p:nvPr/>
        </p:nvSpPr>
        <p:spPr bwMode="auto">
          <a:xfrm>
            <a:off x="2626957" y="3886030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9" name="Rectangle 21"/>
          <p:cNvSpPr>
            <a:spLocks noChangeArrowheads="1"/>
          </p:cNvSpPr>
          <p:nvPr/>
        </p:nvSpPr>
        <p:spPr bwMode="auto">
          <a:xfrm>
            <a:off x="2596235" y="3901706"/>
            <a:ext cx="19877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00" name="Rectangle 21"/>
          <p:cNvSpPr>
            <a:spLocks noChangeArrowheads="1"/>
          </p:cNvSpPr>
          <p:nvPr/>
        </p:nvSpPr>
        <p:spPr bwMode="auto">
          <a:xfrm>
            <a:off x="2942238" y="2343621"/>
            <a:ext cx="1635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01" name="Oval 19"/>
          <p:cNvSpPr>
            <a:spLocks noChangeArrowheads="1"/>
          </p:cNvSpPr>
          <p:nvPr/>
        </p:nvSpPr>
        <p:spPr bwMode="auto">
          <a:xfrm>
            <a:off x="1526036" y="2884897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02" name="Rectangle 21"/>
          <p:cNvSpPr>
            <a:spLocks noChangeArrowheads="1"/>
          </p:cNvSpPr>
          <p:nvPr/>
        </p:nvSpPr>
        <p:spPr bwMode="auto">
          <a:xfrm>
            <a:off x="1378147" y="2603157"/>
            <a:ext cx="1554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103" name="Straight Connector 102"/>
          <p:cNvCxnSpPr/>
          <p:nvPr/>
        </p:nvCxnSpPr>
        <p:spPr>
          <a:xfrm flipH="1">
            <a:off x="1563625" y="3595413"/>
            <a:ext cx="68458" cy="1070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 flipH="1">
            <a:off x="1629006" y="3797469"/>
            <a:ext cx="129122" cy="4881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7080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  <p:bldP spid="80" grpId="0" animBg="1"/>
      <p:bldP spid="81" grpId="0"/>
      <p:bldP spid="82" grpId="0" animBg="1"/>
      <p:bldP spid="83" grpId="0"/>
      <p:bldP spid="84" grpId="0" animBg="1"/>
      <p:bldP spid="85" grpId="0"/>
      <p:bldP spid="86" grpId="0" animBg="1"/>
      <p:bldP spid="87" grpId="0"/>
      <p:bldP spid="88" grpId="0" animBg="1"/>
      <p:bldP spid="89" grpId="0"/>
      <p:bldP spid="90" grpId="0" animBg="1"/>
      <p:bldP spid="91" grpId="0"/>
      <p:bldP spid="92" grpId="0" animBg="1"/>
      <p:bldP spid="93" grpId="0"/>
      <p:bldP spid="97" grpId="0" animBg="1"/>
      <p:bldP spid="98" grpId="0" animBg="1"/>
      <p:bldP spid="99" grpId="0"/>
      <p:bldP spid="100" grpId="0"/>
      <p:bldP spid="101" grpId="0" animBg="1"/>
      <p:bldP spid="10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2640363" y="3465618"/>
            <a:ext cx="1676158" cy="1857063"/>
          </a:xfrm>
          <a:custGeom>
            <a:avLst/>
            <a:gdLst>
              <a:gd name="connsiteX0" fmla="*/ 0 w 1656292"/>
              <a:gd name="connsiteY0" fmla="*/ 0 h 1296469"/>
              <a:gd name="connsiteX1" fmla="*/ 828146 w 1656292"/>
              <a:gd name="connsiteY1" fmla="*/ 0 h 1296469"/>
              <a:gd name="connsiteX2" fmla="*/ 828146 w 1656292"/>
              <a:gd name="connsiteY2" fmla="*/ 1296469 h 1296469"/>
              <a:gd name="connsiteX3" fmla="*/ 1656292 w 1656292"/>
              <a:gd name="connsiteY3" fmla="*/ 1296469 h 1296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6292" h="1296469">
                <a:moveTo>
                  <a:pt x="0" y="0"/>
                </a:moveTo>
                <a:lnTo>
                  <a:pt x="828146" y="0"/>
                </a:lnTo>
                <a:lnTo>
                  <a:pt x="828146" y="1296469"/>
                </a:lnTo>
                <a:lnTo>
                  <a:pt x="1656292" y="1296469"/>
                </a:lnTo>
              </a:path>
            </a:pathLst>
          </a:cu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88263" tIns="595651" rIns="788261" bIns="595650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700" kern="1200"/>
          </a:p>
        </p:txBody>
      </p:sp>
      <p:sp>
        <p:nvSpPr>
          <p:cNvPr id="11" name="Freeform 10"/>
          <p:cNvSpPr/>
          <p:nvPr/>
        </p:nvSpPr>
        <p:spPr>
          <a:xfrm>
            <a:off x="2640363" y="3297507"/>
            <a:ext cx="1676158" cy="91440"/>
          </a:xfrm>
          <a:custGeom>
            <a:avLst/>
            <a:gdLst>
              <a:gd name="connsiteX0" fmla="*/ 0 w 1656292"/>
              <a:gd name="connsiteY0" fmla="*/ 45720 h 91440"/>
              <a:gd name="connsiteX1" fmla="*/ 828146 w 1656292"/>
              <a:gd name="connsiteY1" fmla="*/ 45720 h 91440"/>
              <a:gd name="connsiteX2" fmla="*/ 828146 w 1656292"/>
              <a:gd name="connsiteY2" fmla="*/ 54664 h 91440"/>
              <a:gd name="connsiteX3" fmla="*/ 1656292 w 1656292"/>
              <a:gd name="connsiteY3" fmla="*/ 54664 h 9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6292" h="91440">
                <a:moveTo>
                  <a:pt x="0" y="45720"/>
                </a:moveTo>
                <a:lnTo>
                  <a:pt x="828146" y="45720"/>
                </a:lnTo>
                <a:lnTo>
                  <a:pt x="828146" y="54664"/>
                </a:lnTo>
                <a:lnTo>
                  <a:pt x="1656292" y="54664"/>
                </a:lnTo>
              </a:path>
            </a:pathLst>
          </a:cu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99439" tIns="4312" rIns="799438" bIns="4313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500" kern="1200"/>
          </a:p>
        </p:txBody>
      </p:sp>
      <p:sp>
        <p:nvSpPr>
          <p:cNvPr id="12" name="Freeform 11"/>
          <p:cNvSpPr/>
          <p:nvPr/>
        </p:nvSpPr>
        <p:spPr>
          <a:xfrm>
            <a:off x="2640363" y="1449875"/>
            <a:ext cx="1676158" cy="2024845"/>
          </a:xfrm>
          <a:custGeom>
            <a:avLst/>
            <a:gdLst>
              <a:gd name="connsiteX0" fmla="*/ 0 w 1656292"/>
              <a:gd name="connsiteY0" fmla="*/ 1278579 h 1278579"/>
              <a:gd name="connsiteX1" fmla="*/ 828146 w 1656292"/>
              <a:gd name="connsiteY1" fmla="*/ 1278579 h 1278579"/>
              <a:gd name="connsiteX2" fmla="*/ 828146 w 1656292"/>
              <a:gd name="connsiteY2" fmla="*/ 0 h 1278579"/>
              <a:gd name="connsiteX3" fmla="*/ 1656292 w 1656292"/>
              <a:gd name="connsiteY3" fmla="*/ 0 h 1278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6292" h="1278579">
                <a:moveTo>
                  <a:pt x="0" y="1278579"/>
                </a:moveTo>
                <a:lnTo>
                  <a:pt x="828146" y="1278579"/>
                </a:lnTo>
                <a:lnTo>
                  <a:pt x="828146" y="0"/>
                </a:lnTo>
                <a:lnTo>
                  <a:pt x="1656292" y="0"/>
                </a:lnTo>
              </a:path>
            </a:pathLst>
          </a:cu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88537" tIns="586981" rIns="788536" bIns="586979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700" kern="1200"/>
          </a:p>
        </p:txBody>
      </p:sp>
      <p:sp>
        <p:nvSpPr>
          <p:cNvPr id="13" name="Freeform 12"/>
          <p:cNvSpPr/>
          <p:nvPr/>
        </p:nvSpPr>
        <p:spPr>
          <a:xfrm>
            <a:off x="286274" y="2828217"/>
            <a:ext cx="3464232" cy="1030019"/>
          </a:xfrm>
          <a:custGeom>
            <a:avLst/>
            <a:gdLst>
              <a:gd name="connsiteX0" fmla="*/ 0 w 3210571"/>
              <a:gd name="connsiteY0" fmla="*/ 0 h 1030019"/>
              <a:gd name="connsiteX1" fmla="*/ 3210571 w 3210571"/>
              <a:gd name="connsiteY1" fmla="*/ 0 h 1030019"/>
              <a:gd name="connsiteX2" fmla="*/ 3210571 w 3210571"/>
              <a:gd name="connsiteY2" fmla="*/ 1030019 h 1030019"/>
              <a:gd name="connsiteX3" fmla="*/ 0 w 3210571"/>
              <a:gd name="connsiteY3" fmla="*/ 1030019 h 1030019"/>
              <a:gd name="connsiteX4" fmla="*/ 0 w 3210571"/>
              <a:gd name="connsiteY4" fmla="*/ 0 h 1030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0571" h="1030019">
                <a:moveTo>
                  <a:pt x="0" y="0"/>
                </a:moveTo>
                <a:lnTo>
                  <a:pt x="3210571" y="0"/>
                </a:lnTo>
                <a:lnTo>
                  <a:pt x="3210571" y="1030019"/>
                </a:lnTo>
                <a:lnTo>
                  <a:pt x="0" y="10300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875" tIns="15875" rIns="15875" bIns="15875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 kern="1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Tính</a:t>
            </a:r>
            <a:r>
              <a:rPr lang="en-US" sz="2400" b="1" kern="1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kern="1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chất</a:t>
            </a:r>
            <a:r>
              <a:rPr lang="en-US" sz="2400" b="1" kern="1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kern="1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ba</a:t>
            </a:r>
            <a:r>
              <a:rPr lang="en-US" sz="2400" b="1" kern="1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kern="1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400" b="1" kern="1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kern="1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phân</a:t>
            </a:r>
            <a:r>
              <a:rPr lang="en-US" sz="2400" b="1" kern="1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kern="1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400" b="1" kern="1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kern="1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400" b="1" kern="1200" dirty="0" smtClean="0">
                <a:latin typeface="Cambria" panose="02040503050406030204" pitchFamily="18" charset="0"/>
                <a:ea typeface="Cambria" panose="02040503050406030204" pitchFamily="18" charset="0"/>
              </a:rPr>
              <a:t> tam </a:t>
            </a:r>
            <a:r>
              <a:rPr lang="en-US" sz="2400" b="1" kern="1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endParaRPr lang="en-US" sz="2400" b="1" kern="1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4275999" y="938694"/>
            <a:ext cx="4461601" cy="1030019"/>
          </a:xfrm>
          <a:custGeom>
            <a:avLst/>
            <a:gdLst>
              <a:gd name="connsiteX0" fmla="*/ 0 w 3378465"/>
              <a:gd name="connsiteY0" fmla="*/ 0 h 1030019"/>
              <a:gd name="connsiteX1" fmla="*/ 3378465 w 3378465"/>
              <a:gd name="connsiteY1" fmla="*/ 0 h 1030019"/>
              <a:gd name="connsiteX2" fmla="*/ 3378465 w 3378465"/>
              <a:gd name="connsiteY2" fmla="*/ 1030019 h 1030019"/>
              <a:gd name="connsiteX3" fmla="*/ 0 w 3378465"/>
              <a:gd name="connsiteY3" fmla="*/ 1030019 h 1030019"/>
              <a:gd name="connsiteX4" fmla="*/ 0 w 3378465"/>
              <a:gd name="connsiteY4" fmla="*/ 0 h 1030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78465" h="1030019">
                <a:moveTo>
                  <a:pt x="0" y="0"/>
                </a:moveTo>
                <a:lnTo>
                  <a:pt x="3378465" y="0"/>
                </a:lnTo>
                <a:lnTo>
                  <a:pt x="3378465" y="1030019"/>
                </a:lnTo>
                <a:lnTo>
                  <a:pt x="0" y="10300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875" tIns="15875" rIns="15875" bIns="15875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phân</a:t>
            </a:r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 tam </a:t>
            </a:r>
            <a:r>
              <a:rPr lang="en-US" sz="24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endParaRPr lang="en-US" sz="2400" kern="1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4316521" y="4692232"/>
            <a:ext cx="4421079" cy="1196035"/>
          </a:xfrm>
          <a:custGeom>
            <a:avLst/>
            <a:gdLst>
              <a:gd name="connsiteX0" fmla="*/ 0 w 3378465"/>
              <a:gd name="connsiteY0" fmla="*/ 0 h 1030019"/>
              <a:gd name="connsiteX1" fmla="*/ 3378465 w 3378465"/>
              <a:gd name="connsiteY1" fmla="*/ 0 h 1030019"/>
              <a:gd name="connsiteX2" fmla="*/ 3378465 w 3378465"/>
              <a:gd name="connsiteY2" fmla="*/ 1030019 h 1030019"/>
              <a:gd name="connsiteX3" fmla="*/ 0 w 3378465"/>
              <a:gd name="connsiteY3" fmla="*/ 1030019 h 1030019"/>
              <a:gd name="connsiteX4" fmla="*/ 0 w 3378465"/>
              <a:gd name="connsiteY4" fmla="*/ 0 h 1030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78465" h="1030019">
                <a:moveTo>
                  <a:pt x="0" y="0"/>
                </a:moveTo>
                <a:lnTo>
                  <a:pt x="3378465" y="0"/>
                </a:lnTo>
                <a:lnTo>
                  <a:pt x="3378465" y="1030019"/>
                </a:lnTo>
                <a:lnTo>
                  <a:pt x="0" y="10300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875" tIns="15875" rIns="15875" bIns="15875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 </a:t>
            </a:r>
            <a:r>
              <a:rPr lang="en-US" sz="24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phân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tam </a:t>
            </a:r>
            <a:r>
              <a:rPr lang="en-US" sz="24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cùng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qua </a:t>
            </a:r>
            <a:r>
              <a:rPr lang="en-US" sz="24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4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iểm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này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cách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đều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cạnh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tam </a:t>
            </a:r>
            <a:r>
              <a:rPr lang="en-US" sz="24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đó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400" kern="1200" dirty="0"/>
          </a:p>
        </p:txBody>
      </p:sp>
      <p:sp>
        <p:nvSpPr>
          <p:cNvPr id="16" name="Freeform 15"/>
          <p:cNvSpPr/>
          <p:nvPr/>
        </p:nvSpPr>
        <p:spPr>
          <a:xfrm>
            <a:off x="4296260" y="2559714"/>
            <a:ext cx="4441340" cy="1541517"/>
          </a:xfrm>
          <a:custGeom>
            <a:avLst/>
            <a:gdLst>
              <a:gd name="connsiteX0" fmla="*/ 0 w 3378465"/>
              <a:gd name="connsiteY0" fmla="*/ 0 h 1030019"/>
              <a:gd name="connsiteX1" fmla="*/ 3378465 w 3378465"/>
              <a:gd name="connsiteY1" fmla="*/ 0 h 1030019"/>
              <a:gd name="connsiteX2" fmla="*/ 3378465 w 3378465"/>
              <a:gd name="connsiteY2" fmla="*/ 1030019 h 1030019"/>
              <a:gd name="connsiteX3" fmla="*/ 0 w 3378465"/>
              <a:gd name="connsiteY3" fmla="*/ 1030019 h 1030019"/>
              <a:gd name="connsiteX4" fmla="*/ 0 w 3378465"/>
              <a:gd name="connsiteY4" fmla="*/ 0 h 1030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78465" h="1030019">
                <a:moveTo>
                  <a:pt x="0" y="0"/>
                </a:moveTo>
                <a:lnTo>
                  <a:pt x="3378465" y="0"/>
                </a:lnTo>
                <a:lnTo>
                  <a:pt x="3378465" y="1030019"/>
                </a:lnTo>
                <a:lnTo>
                  <a:pt x="0" y="10300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875" tIns="15875" rIns="15875" bIns="15875" numCol="1" spcCol="1270" anchor="ctr" anchorCtr="0">
            <a:noAutofit/>
          </a:bodyPr>
          <a:lstStyle/>
          <a:p>
            <a:pPr algn="just"/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tam </a:t>
            </a:r>
            <a:r>
              <a:rPr lang="en-US" sz="24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cân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4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phân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xuất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phát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từ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đỉnh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đối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diện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đáy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đồng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thời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tuyến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ứng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cạnh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đáy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816043" y="58540"/>
            <a:ext cx="2577256" cy="2542776"/>
            <a:chOff x="1068168" y="1386790"/>
            <a:chExt cx="3627997" cy="3326298"/>
          </a:xfrm>
        </p:grpSpPr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2164" y="1677077"/>
              <a:ext cx="973432" cy="2691043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67651" y="1677078"/>
              <a:ext cx="2725306" cy="2691043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0894" y="4175794"/>
              <a:ext cx="3505271" cy="192326"/>
            </a:xfrm>
            <a:prstGeom prst="rect">
              <a:avLst/>
            </a:prstGeom>
          </p:spPr>
        </p:pic>
        <p:sp>
          <p:nvSpPr>
            <p:cNvPr id="34" name="Oval 19"/>
            <p:cNvSpPr>
              <a:spLocks noChangeArrowheads="1"/>
            </p:cNvSpPr>
            <p:nvPr/>
          </p:nvSpPr>
          <p:spPr bwMode="auto">
            <a:xfrm>
              <a:off x="1255722" y="4239572"/>
              <a:ext cx="57150" cy="57150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 sz="2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35" name="Oval 19"/>
            <p:cNvSpPr>
              <a:spLocks noChangeArrowheads="1"/>
            </p:cNvSpPr>
            <p:nvPr/>
          </p:nvSpPr>
          <p:spPr bwMode="auto">
            <a:xfrm>
              <a:off x="4555182" y="4239572"/>
              <a:ext cx="57150" cy="57150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 sz="2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968253" y="1670665"/>
              <a:ext cx="810432" cy="2691043"/>
            </a:xfrm>
            <a:prstGeom prst="rect">
              <a:avLst/>
            </a:prstGeom>
          </p:spPr>
        </p:pic>
        <p:sp>
          <p:nvSpPr>
            <p:cNvPr id="37" name="Oval 19"/>
            <p:cNvSpPr>
              <a:spLocks noChangeArrowheads="1"/>
            </p:cNvSpPr>
            <p:nvPr/>
          </p:nvSpPr>
          <p:spPr bwMode="auto">
            <a:xfrm>
              <a:off x="2036772" y="1744810"/>
              <a:ext cx="57150" cy="57150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 sz="2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38" name="Rectangle 21"/>
            <p:cNvSpPr>
              <a:spLocks noChangeArrowheads="1"/>
            </p:cNvSpPr>
            <p:nvPr/>
          </p:nvSpPr>
          <p:spPr bwMode="auto">
            <a:xfrm>
              <a:off x="1762214" y="1386790"/>
              <a:ext cx="18434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200" b="1" dirty="0">
                  <a:solidFill>
                    <a:srgbClr val="FFFFFF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A</a:t>
              </a:r>
              <a:endParaRPr kumimoji="0" lang="vi-VN" sz="2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39" name="Rectangle 21"/>
            <p:cNvSpPr>
              <a:spLocks noChangeArrowheads="1"/>
            </p:cNvSpPr>
            <p:nvPr/>
          </p:nvSpPr>
          <p:spPr bwMode="auto">
            <a:xfrm>
              <a:off x="1068168" y="4262621"/>
              <a:ext cx="18434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200" b="1" dirty="0">
                  <a:solidFill>
                    <a:srgbClr val="FFFFFF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</a:t>
              </a:r>
              <a:endParaRPr kumimoji="0" lang="vi-VN" sz="2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40" name="Rectangle 21"/>
            <p:cNvSpPr>
              <a:spLocks noChangeArrowheads="1"/>
            </p:cNvSpPr>
            <p:nvPr/>
          </p:nvSpPr>
          <p:spPr bwMode="auto">
            <a:xfrm>
              <a:off x="4526433" y="4296722"/>
              <a:ext cx="1619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200" b="1" dirty="0">
                  <a:solidFill>
                    <a:srgbClr val="FFFFFF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</a:t>
              </a:r>
              <a:endParaRPr kumimoji="0" lang="vi-VN" sz="2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41" name="Oval 19"/>
            <p:cNvSpPr>
              <a:spLocks noChangeArrowheads="1"/>
            </p:cNvSpPr>
            <p:nvPr/>
          </p:nvSpPr>
          <p:spPr bwMode="auto">
            <a:xfrm>
              <a:off x="2653992" y="4239572"/>
              <a:ext cx="57150" cy="57150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 sz="2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42" name="Rectangle 41"/>
            <p:cNvSpPr>
              <a:spLocks noChangeArrowheads="1"/>
            </p:cNvSpPr>
            <p:nvPr/>
          </p:nvSpPr>
          <p:spPr bwMode="auto">
            <a:xfrm>
              <a:off x="2563143" y="4374534"/>
              <a:ext cx="1987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200" b="1" dirty="0">
                  <a:solidFill>
                    <a:srgbClr val="FFFFFF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</a:t>
              </a:r>
              <a:endParaRPr kumimoji="0" lang="vi-VN" sz="2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772303" y="1708523"/>
              <a:ext cx="715983" cy="488448"/>
            </a:xfrm>
            <a:prstGeom prst="rect">
              <a:avLst/>
            </a:prstGeom>
          </p:spPr>
        </p:pic>
      </p:grpSp>
      <p:grpSp>
        <p:nvGrpSpPr>
          <p:cNvPr id="74" name="Group 73"/>
          <p:cNvGrpSpPr/>
          <p:nvPr/>
        </p:nvGrpSpPr>
        <p:grpSpPr>
          <a:xfrm>
            <a:off x="1250289" y="4184865"/>
            <a:ext cx="2806289" cy="2428973"/>
            <a:chOff x="1210027" y="1438643"/>
            <a:chExt cx="3665568" cy="2821692"/>
          </a:xfrm>
        </p:grpSpPr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10027" y="1672867"/>
              <a:ext cx="3619524" cy="2576563"/>
            </a:xfrm>
            <a:prstGeom prst="rect">
              <a:avLst/>
            </a:prstGeom>
          </p:spPr>
        </p:pic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448725" y="2820767"/>
              <a:ext cx="944488" cy="421286"/>
            </a:xfrm>
            <a:prstGeom prst="rect">
              <a:avLst/>
            </a:prstGeom>
          </p:spPr>
        </p:pic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205662" y="2520685"/>
              <a:ext cx="763208" cy="1489766"/>
            </a:xfrm>
            <a:prstGeom prst="rect">
              <a:avLst/>
            </a:prstGeom>
          </p:spPr>
        </p:pic>
        <p:sp>
          <p:nvSpPr>
            <p:cNvPr id="48" name="Oval 19"/>
            <p:cNvSpPr>
              <a:spLocks noChangeArrowheads="1"/>
            </p:cNvSpPr>
            <p:nvPr/>
          </p:nvSpPr>
          <p:spPr bwMode="auto">
            <a:xfrm>
              <a:off x="1624022" y="1744810"/>
              <a:ext cx="57150" cy="57150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 sz="2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49" name="Rectangle 21"/>
            <p:cNvSpPr>
              <a:spLocks noChangeArrowheads="1"/>
            </p:cNvSpPr>
            <p:nvPr/>
          </p:nvSpPr>
          <p:spPr bwMode="auto">
            <a:xfrm>
              <a:off x="1311408" y="1438643"/>
              <a:ext cx="18434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200" b="1" dirty="0">
                  <a:solidFill>
                    <a:srgbClr val="FFFFFF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A</a:t>
              </a:r>
              <a:endParaRPr kumimoji="0" lang="vi-VN" sz="2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0" name="Oval 19"/>
            <p:cNvSpPr>
              <a:spLocks noChangeArrowheads="1"/>
            </p:cNvSpPr>
            <p:nvPr/>
          </p:nvSpPr>
          <p:spPr bwMode="auto">
            <a:xfrm>
              <a:off x="1445131" y="3886030"/>
              <a:ext cx="57150" cy="57150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 sz="2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1" name="Rectangle 21"/>
            <p:cNvSpPr>
              <a:spLocks noChangeArrowheads="1"/>
            </p:cNvSpPr>
            <p:nvPr/>
          </p:nvSpPr>
          <p:spPr bwMode="auto">
            <a:xfrm>
              <a:off x="1210027" y="3740248"/>
              <a:ext cx="18434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200" b="1" dirty="0">
                  <a:solidFill>
                    <a:srgbClr val="FFFFFF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</a:t>
              </a:r>
              <a:endParaRPr kumimoji="0" lang="vi-VN" sz="2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2" name="Oval 19"/>
            <p:cNvSpPr>
              <a:spLocks noChangeArrowheads="1"/>
            </p:cNvSpPr>
            <p:nvPr/>
          </p:nvSpPr>
          <p:spPr bwMode="auto">
            <a:xfrm>
              <a:off x="4683341" y="3876761"/>
              <a:ext cx="57150" cy="57150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 sz="2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3" name="Rectangle 21"/>
            <p:cNvSpPr>
              <a:spLocks noChangeArrowheads="1"/>
            </p:cNvSpPr>
            <p:nvPr/>
          </p:nvSpPr>
          <p:spPr bwMode="auto">
            <a:xfrm>
              <a:off x="4713691" y="3895092"/>
              <a:ext cx="1619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200" b="1" dirty="0">
                  <a:solidFill>
                    <a:srgbClr val="FFFFFF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</a:t>
              </a:r>
              <a:endParaRPr kumimoji="0" lang="vi-VN" sz="2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4" name="Oval 19"/>
            <p:cNvSpPr>
              <a:spLocks noChangeArrowheads="1"/>
            </p:cNvSpPr>
            <p:nvPr/>
          </p:nvSpPr>
          <p:spPr bwMode="auto">
            <a:xfrm>
              <a:off x="2268869" y="3120563"/>
              <a:ext cx="57150" cy="57150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 sz="2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5" name="Rectangle 21"/>
            <p:cNvSpPr>
              <a:spLocks noChangeArrowheads="1"/>
            </p:cNvSpPr>
            <p:nvPr/>
          </p:nvSpPr>
          <p:spPr bwMode="auto">
            <a:xfrm>
              <a:off x="2242692" y="2562040"/>
              <a:ext cx="19072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200" b="1" dirty="0">
                  <a:solidFill>
                    <a:srgbClr val="FFFFFF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I</a:t>
              </a:r>
              <a:endParaRPr kumimoji="0" lang="vi-VN" sz="2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6" name="Oval 19"/>
            <p:cNvSpPr>
              <a:spLocks noChangeArrowheads="1"/>
            </p:cNvSpPr>
            <p:nvPr/>
          </p:nvSpPr>
          <p:spPr bwMode="auto">
            <a:xfrm>
              <a:off x="1510463" y="3059517"/>
              <a:ext cx="57150" cy="57150"/>
            </a:xfrm>
            <a:prstGeom prst="ellipse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 sz="2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7" name="Rectangle 21"/>
            <p:cNvSpPr>
              <a:spLocks noChangeArrowheads="1"/>
            </p:cNvSpPr>
            <p:nvPr/>
          </p:nvSpPr>
          <p:spPr bwMode="auto">
            <a:xfrm>
              <a:off x="1276229" y="2918815"/>
              <a:ext cx="15549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200" b="1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L</a:t>
              </a:r>
              <a:endParaRPr kumimoji="0" lang="vi-VN" sz="2200" b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8" name="Oval 19"/>
            <p:cNvSpPr>
              <a:spLocks noChangeArrowheads="1"/>
            </p:cNvSpPr>
            <p:nvPr/>
          </p:nvSpPr>
          <p:spPr bwMode="auto">
            <a:xfrm>
              <a:off x="2708602" y="2489537"/>
              <a:ext cx="57150" cy="57150"/>
            </a:xfrm>
            <a:prstGeom prst="ellipse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 sz="2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9" name="Rectangle 21"/>
            <p:cNvSpPr>
              <a:spLocks noChangeArrowheads="1"/>
            </p:cNvSpPr>
            <p:nvPr/>
          </p:nvSpPr>
          <p:spPr bwMode="auto">
            <a:xfrm>
              <a:off x="2650414" y="2092219"/>
              <a:ext cx="203581" cy="338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200" b="1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</a:t>
              </a:r>
              <a:endParaRPr kumimoji="0" lang="vi-VN" sz="2200" b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60" name="Oval 19"/>
            <p:cNvSpPr>
              <a:spLocks noChangeArrowheads="1"/>
            </p:cNvSpPr>
            <p:nvPr/>
          </p:nvSpPr>
          <p:spPr bwMode="auto">
            <a:xfrm>
              <a:off x="2272398" y="3886030"/>
              <a:ext cx="57150" cy="57150"/>
            </a:xfrm>
            <a:prstGeom prst="ellipse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 sz="2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61" name="Rectangle 21"/>
            <p:cNvSpPr>
              <a:spLocks noChangeArrowheads="1"/>
            </p:cNvSpPr>
            <p:nvPr/>
          </p:nvSpPr>
          <p:spPr bwMode="auto">
            <a:xfrm>
              <a:off x="2209292" y="3921781"/>
              <a:ext cx="19236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200" b="1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K</a:t>
              </a:r>
              <a:endParaRPr kumimoji="0" lang="vi-VN" sz="2200" b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cxnSp>
          <p:nvCxnSpPr>
            <p:cNvPr id="62" name="Straight Connector 61"/>
            <p:cNvCxnSpPr/>
            <p:nvPr/>
          </p:nvCxnSpPr>
          <p:spPr>
            <a:xfrm>
              <a:off x="2448767" y="2731317"/>
              <a:ext cx="204946" cy="67053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2224024" y="3434057"/>
              <a:ext cx="152905" cy="161356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flipH="1">
              <a:off x="1851886" y="3025890"/>
              <a:ext cx="123989" cy="181553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242743" y="3452191"/>
              <a:ext cx="543843" cy="544925"/>
            </a:xfrm>
            <a:prstGeom prst="rect">
              <a:avLst/>
            </a:prstGeom>
          </p:spPr>
        </p:pic>
        <p:sp>
          <p:nvSpPr>
            <p:cNvPr id="66" name="Oval 19"/>
            <p:cNvSpPr>
              <a:spLocks noChangeArrowheads="1"/>
            </p:cNvSpPr>
            <p:nvPr/>
          </p:nvSpPr>
          <p:spPr bwMode="auto">
            <a:xfrm>
              <a:off x="2842054" y="2587675"/>
              <a:ext cx="57150" cy="57150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 sz="2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67" name="Oval 19"/>
            <p:cNvSpPr>
              <a:spLocks noChangeArrowheads="1"/>
            </p:cNvSpPr>
            <p:nvPr/>
          </p:nvSpPr>
          <p:spPr bwMode="auto">
            <a:xfrm>
              <a:off x="2626957" y="3886030"/>
              <a:ext cx="57150" cy="57150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 sz="2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68" name="Rectangle 21"/>
            <p:cNvSpPr>
              <a:spLocks noChangeArrowheads="1"/>
            </p:cNvSpPr>
            <p:nvPr/>
          </p:nvSpPr>
          <p:spPr bwMode="auto">
            <a:xfrm>
              <a:off x="2596235" y="3901706"/>
              <a:ext cx="1987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200" b="1" dirty="0">
                  <a:solidFill>
                    <a:srgbClr val="FFFFFF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</a:t>
              </a:r>
              <a:endParaRPr kumimoji="0" lang="vi-VN" sz="2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69" name="Rectangle 21"/>
            <p:cNvSpPr>
              <a:spLocks noChangeArrowheads="1"/>
            </p:cNvSpPr>
            <p:nvPr/>
          </p:nvSpPr>
          <p:spPr bwMode="auto">
            <a:xfrm>
              <a:off x="2945685" y="2293298"/>
              <a:ext cx="163506" cy="338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200" b="1" dirty="0">
                  <a:solidFill>
                    <a:srgbClr val="FFFFFF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E</a:t>
              </a:r>
              <a:endParaRPr kumimoji="0" lang="vi-VN" sz="2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70" name="Oval 19"/>
            <p:cNvSpPr>
              <a:spLocks noChangeArrowheads="1"/>
            </p:cNvSpPr>
            <p:nvPr/>
          </p:nvSpPr>
          <p:spPr bwMode="auto">
            <a:xfrm>
              <a:off x="1526036" y="2884897"/>
              <a:ext cx="57150" cy="57150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 sz="2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71" name="Rectangle 21"/>
            <p:cNvSpPr>
              <a:spLocks noChangeArrowheads="1"/>
            </p:cNvSpPr>
            <p:nvPr/>
          </p:nvSpPr>
          <p:spPr bwMode="auto">
            <a:xfrm>
              <a:off x="1308906" y="2587675"/>
              <a:ext cx="15549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200" b="1" dirty="0">
                  <a:solidFill>
                    <a:srgbClr val="FFFFFF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F</a:t>
              </a:r>
              <a:endParaRPr kumimoji="0" lang="vi-VN" sz="2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cxnSp>
          <p:nvCxnSpPr>
            <p:cNvPr id="72" name="Straight Connector 71"/>
            <p:cNvCxnSpPr/>
            <p:nvPr/>
          </p:nvCxnSpPr>
          <p:spPr>
            <a:xfrm flipH="1">
              <a:off x="1563625" y="3595413"/>
              <a:ext cx="68458" cy="10705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flipH="1">
              <a:off x="1629006" y="3797469"/>
              <a:ext cx="129122" cy="48812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4" name="Group 93"/>
          <p:cNvGrpSpPr/>
          <p:nvPr/>
        </p:nvGrpSpPr>
        <p:grpSpPr>
          <a:xfrm>
            <a:off x="9263001" y="1853974"/>
            <a:ext cx="2159418" cy="2799058"/>
            <a:chOff x="1068168" y="772759"/>
            <a:chExt cx="3627997" cy="3852357"/>
          </a:xfrm>
        </p:grpSpPr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0894" y="4165634"/>
              <a:ext cx="3505271" cy="192326"/>
            </a:xfrm>
            <a:prstGeom prst="rect">
              <a:avLst/>
            </a:prstGeom>
          </p:spPr>
        </p:pic>
        <p:sp>
          <p:nvSpPr>
            <p:cNvPr id="76" name="Oval 19"/>
            <p:cNvSpPr>
              <a:spLocks noChangeArrowheads="1"/>
            </p:cNvSpPr>
            <p:nvPr/>
          </p:nvSpPr>
          <p:spPr bwMode="auto">
            <a:xfrm>
              <a:off x="1255722" y="4229412"/>
              <a:ext cx="57150" cy="57150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 sz="2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77" name="Oval 19"/>
            <p:cNvSpPr>
              <a:spLocks noChangeArrowheads="1"/>
            </p:cNvSpPr>
            <p:nvPr/>
          </p:nvSpPr>
          <p:spPr bwMode="auto">
            <a:xfrm>
              <a:off x="4555182" y="4229412"/>
              <a:ext cx="57150" cy="57150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 sz="2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78" name="Rectangle 21"/>
            <p:cNvSpPr>
              <a:spLocks noChangeArrowheads="1"/>
            </p:cNvSpPr>
            <p:nvPr/>
          </p:nvSpPr>
          <p:spPr bwMode="auto">
            <a:xfrm>
              <a:off x="1068168" y="4252461"/>
              <a:ext cx="18434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200" b="1" dirty="0">
                  <a:solidFill>
                    <a:srgbClr val="FFFFFF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</a:t>
              </a:r>
              <a:endParaRPr kumimoji="0" lang="vi-VN" sz="2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79" name="Rectangle 21"/>
            <p:cNvSpPr>
              <a:spLocks noChangeArrowheads="1"/>
            </p:cNvSpPr>
            <p:nvPr/>
          </p:nvSpPr>
          <p:spPr bwMode="auto">
            <a:xfrm>
              <a:off x="4526433" y="4286562"/>
              <a:ext cx="1619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200" b="1" dirty="0">
                  <a:solidFill>
                    <a:srgbClr val="FFFFFF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</a:t>
              </a:r>
              <a:endParaRPr kumimoji="0" lang="vi-VN" sz="2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80" name="Rectangle 79"/>
            <p:cNvSpPr>
              <a:spLocks noChangeArrowheads="1"/>
            </p:cNvSpPr>
            <p:nvPr/>
          </p:nvSpPr>
          <p:spPr bwMode="auto">
            <a:xfrm>
              <a:off x="2665814" y="4261797"/>
              <a:ext cx="1987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200" b="1" dirty="0">
                  <a:solidFill>
                    <a:srgbClr val="FFFFFF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</a:t>
              </a:r>
              <a:endParaRPr kumimoji="0" lang="vi-VN" sz="2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pic>
          <p:nvPicPr>
            <p:cNvPr id="81" name="Picture 80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219076" y="1102469"/>
              <a:ext cx="3448905" cy="3254285"/>
            </a:xfrm>
            <a:prstGeom prst="rect">
              <a:avLst/>
            </a:prstGeom>
          </p:spPr>
        </p:pic>
        <p:sp>
          <p:nvSpPr>
            <p:cNvPr id="82" name="Oval 19"/>
            <p:cNvSpPr>
              <a:spLocks noChangeArrowheads="1"/>
            </p:cNvSpPr>
            <p:nvPr/>
          </p:nvSpPr>
          <p:spPr bwMode="auto">
            <a:xfrm>
              <a:off x="2909262" y="1155530"/>
              <a:ext cx="57150" cy="57150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 sz="2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83" name="Rectangle 21"/>
            <p:cNvSpPr>
              <a:spLocks noChangeArrowheads="1"/>
            </p:cNvSpPr>
            <p:nvPr/>
          </p:nvSpPr>
          <p:spPr bwMode="auto">
            <a:xfrm>
              <a:off x="2548131" y="772759"/>
              <a:ext cx="18434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200" b="1" dirty="0">
                  <a:solidFill>
                    <a:srgbClr val="FFFFFF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A</a:t>
              </a:r>
              <a:endParaRPr kumimoji="0" lang="vi-VN" sz="2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84" name="Oval 19"/>
            <p:cNvSpPr>
              <a:spLocks noChangeArrowheads="1"/>
            </p:cNvSpPr>
            <p:nvPr/>
          </p:nvSpPr>
          <p:spPr bwMode="auto">
            <a:xfrm>
              <a:off x="2913070" y="4229412"/>
              <a:ext cx="57150" cy="57150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 sz="2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pic>
          <p:nvPicPr>
            <p:cNvPr id="85" name="Picture 84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2563143" y="1128860"/>
              <a:ext cx="715983" cy="488448"/>
            </a:xfrm>
            <a:prstGeom prst="rect">
              <a:avLst/>
            </a:prstGeom>
          </p:spPr>
        </p:pic>
        <p:cxnSp>
          <p:nvCxnSpPr>
            <p:cNvPr id="86" name="Straight Connector 85"/>
            <p:cNvCxnSpPr/>
            <p:nvPr/>
          </p:nvCxnSpPr>
          <p:spPr>
            <a:xfrm>
              <a:off x="1990073" y="2698431"/>
              <a:ext cx="172720" cy="19304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flipH="1">
              <a:off x="3688080" y="2691286"/>
              <a:ext cx="223520" cy="2073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8" name="Group 87"/>
            <p:cNvGrpSpPr/>
            <p:nvPr/>
          </p:nvGrpSpPr>
          <p:grpSpPr>
            <a:xfrm>
              <a:off x="2125962" y="4148426"/>
              <a:ext cx="169794" cy="243840"/>
              <a:chOff x="7305040" y="3230880"/>
              <a:chExt cx="169794" cy="243840"/>
            </a:xfrm>
          </p:grpSpPr>
          <p:cxnSp>
            <p:nvCxnSpPr>
              <p:cNvPr id="89" name="Straight Connector 88"/>
              <p:cNvCxnSpPr/>
              <p:nvPr/>
            </p:nvCxnSpPr>
            <p:spPr>
              <a:xfrm>
                <a:off x="7305040" y="3230880"/>
                <a:ext cx="91440" cy="2438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Straight Connector 89"/>
              <p:cNvCxnSpPr/>
              <p:nvPr/>
            </p:nvCxnSpPr>
            <p:spPr>
              <a:xfrm>
                <a:off x="7383394" y="3230880"/>
                <a:ext cx="91440" cy="2438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1" name="Group 90"/>
            <p:cNvGrpSpPr/>
            <p:nvPr/>
          </p:nvGrpSpPr>
          <p:grpSpPr>
            <a:xfrm>
              <a:off x="3597408" y="4130541"/>
              <a:ext cx="169794" cy="243840"/>
              <a:chOff x="7305040" y="3230880"/>
              <a:chExt cx="169794" cy="243840"/>
            </a:xfrm>
          </p:grpSpPr>
          <p:cxnSp>
            <p:nvCxnSpPr>
              <p:cNvPr id="92" name="Straight Connector 91"/>
              <p:cNvCxnSpPr/>
              <p:nvPr/>
            </p:nvCxnSpPr>
            <p:spPr>
              <a:xfrm>
                <a:off x="7305040" y="3230880"/>
                <a:ext cx="91440" cy="2438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Straight Connector 92"/>
              <p:cNvCxnSpPr/>
              <p:nvPr/>
            </p:nvCxnSpPr>
            <p:spPr>
              <a:xfrm>
                <a:off x="7383394" y="3230880"/>
                <a:ext cx="91440" cy="24384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634032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7434" y="3179703"/>
            <a:ext cx="772348" cy="2205648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9291" y="3161839"/>
            <a:ext cx="3066541" cy="2205648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5270" y="4043088"/>
            <a:ext cx="2029127" cy="131728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71250" y="4139007"/>
            <a:ext cx="2544025" cy="151876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68292" y="759121"/>
            <a:ext cx="16808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III. BÀI TẬP</a:t>
            </a:r>
            <a:endParaRPr lang="en-US" sz="24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368292" y="1220786"/>
                <a:ext cx="1050290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Bài</a:t>
                </a:r>
                <a:r>
                  <a:rPr lang="en-US" sz="2400" b="1" dirty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b="1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1: 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Cho </a:t>
                </a:r>
                <a14:m>
                  <m:oMath xmlns:m="http://schemas.openxmlformats.org/officeDocument/2006/math">
                    <m:r>
                      <a:rPr lang="en-US" sz="24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4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,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các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phân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giác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BD, CE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cắt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nhau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ở I. </a:t>
                </a:r>
                <a:b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</a:b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Trong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các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khẳng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định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sau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,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khẳng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định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nào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đúng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,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khẳng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định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nào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sai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?</a:t>
                </a:r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292" y="1220786"/>
                <a:ext cx="10502908" cy="830997"/>
              </a:xfrm>
              <a:prstGeom prst="rect">
                <a:avLst/>
              </a:prstGeom>
              <a:blipFill rotWithShape="0">
                <a:blip r:embed="rId6"/>
                <a:stretch>
                  <a:fillRect l="-871" t="-5839" b="-153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923770" y="3132189"/>
                <a:ext cx="510794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Điểm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I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cách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đều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ba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đỉnh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4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3770" y="3132189"/>
                <a:ext cx="5107948" cy="461665"/>
              </a:xfrm>
              <a:prstGeom prst="rect">
                <a:avLst/>
              </a:prstGeom>
              <a:blipFill rotWithShape="0">
                <a:blip r:embed="rId7"/>
                <a:stretch>
                  <a:fillRect l="-1912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1244493" y="2218868"/>
                <a:ext cx="1609287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BI</m:t>
                      </m:r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B</m:t>
                      </m:r>
                      <m:r>
                        <m:rPr>
                          <m:nor/>
                        </m:rPr>
                        <a:rPr lang="en-US" sz="240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4493" y="2218868"/>
                <a:ext cx="1609287" cy="786177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923770" y="3895813"/>
                <a:ext cx="572770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c)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Điểm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I </a:t>
                </a:r>
                <a:r>
                  <a:rPr lang="en-US" sz="2400" dirty="0" err="1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cách</a:t>
                </a:r>
                <a:r>
                  <a:rPr lang="en-US" sz="24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đều</a:t>
                </a:r>
                <a:r>
                  <a:rPr lang="en-US" sz="24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ba</a:t>
                </a:r>
                <a:r>
                  <a:rPr lang="en-US" sz="24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cạnh</a:t>
                </a:r>
                <a:r>
                  <a:rPr lang="en-US" sz="24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4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40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3770" y="3895813"/>
                <a:ext cx="5727708" cy="461665"/>
              </a:xfrm>
              <a:prstGeom prst="rect">
                <a:avLst/>
              </a:prstGeom>
              <a:blipFill rotWithShape="0">
                <a:blip r:embed="rId9"/>
                <a:stretch>
                  <a:fillRect l="-1704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Oval 1"/>
          <p:cNvSpPr/>
          <p:nvPr/>
        </p:nvSpPr>
        <p:spPr>
          <a:xfrm>
            <a:off x="6268409" y="3833135"/>
            <a:ext cx="1191522" cy="58702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Đúng</a:t>
            </a:r>
            <a:endParaRPr lang="en-US" sz="20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248045" y="2342873"/>
            <a:ext cx="1191522" cy="58702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Sai</a:t>
            </a:r>
            <a:endParaRPr lang="en-US" sz="20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251439" y="3069511"/>
            <a:ext cx="1191522" cy="58702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Sai</a:t>
            </a:r>
            <a:endParaRPr lang="en-US" sz="20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Oval 19"/>
          <p:cNvSpPr>
            <a:spLocks noChangeArrowheads="1"/>
          </p:cNvSpPr>
          <p:nvPr/>
        </p:nvSpPr>
        <p:spPr bwMode="auto">
          <a:xfrm>
            <a:off x="8036037" y="5228172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Oval 19"/>
          <p:cNvSpPr>
            <a:spLocks noChangeArrowheads="1"/>
          </p:cNvSpPr>
          <p:nvPr/>
        </p:nvSpPr>
        <p:spPr bwMode="auto">
          <a:xfrm>
            <a:off x="10907784" y="5235284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5" name="Oval 19"/>
          <p:cNvSpPr>
            <a:spLocks noChangeArrowheads="1"/>
          </p:cNvSpPr>
          <p:nvPr/>
        </p:nvSpPr>
        <p:spPr bwMode="auto">
          <a:xfrm>
            <a:off x="9869497" y="3224221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6" name="Oval 19"/>
          <p:cNvSpPr>
            <a:spLocks noChangeArrowheads="1"/>
          </p:cNvSpPr>
          <p:nvPr/>
        </p:nvSpPr>
        <p:spPr bwMode="auto">
          <a:xfrm>
            <a:off x="9694868" y="4506299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8" name="Oval 19"/>
          <p:cNvSpPr>
            <a:spLocks noChangeArrowheads="1"/>
          </p:cNvSpPr>
          <p:nvPr/>
        </p:nvSpPr>
        <p:spPr bwMode="auto">
          <a:xfrm>
            <a:off x="9055073" y="4110525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9" name="Oval 19"/>
          <p:cNvSpPr>
            <a:spLocks noChangeArrowheads="1"/>
          </p:cNvSpPr>
          <p:nvPr/>
        </p:nvSpPr>
        <p:spPr bwMode="auto">
          <a:xfrm>
            <a:off x="10369797" y="4204745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0" name="Rectangle 21"/>
          <p:cNvSpPr>
            <a:spLocks noChangeArrowheads="1"/>
          </p:cNvSpPr>
          <p:nvPr/>
        </p:nvSpPr>
        <p:spPr bwMode="auto">
          <a:xfrm>
            <a:off x="11118447" y="5235284"/>
            <a:ext cx="16190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1" name="Rectangle 21"/>
          <p:cNvSpPr>
            <a:spLocks noChangeArrowheads="1"/>
          </p:cNvSpPr>
          <p:nvPr/>
        </p:nvSpPr>
        <p:spPr bwMode="auto">
          <a:xfrm>
            <a:off x="7791018" y="5203627"/>
            <a:ext cx="18434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9836772" y="2911258"/>
            <a:ext cx="18434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10437204" y="3942602"/>
            <a:ext cx="19877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8903517" y="3817107"/>
            <a:ext cx="1635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9597709" y="4135919"/>
            <a:ext cx="9938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7" name="Oval 19"/>
          <p:cNvSpPr>
            <a:spLocks noChangeArrowheads="1"/>
          </p:cNvSpPr>
          <p:nvPr/>
        </p:nvSpPr>
        <p:spPr bwMode="auto">
          <a:xfrm>
            <a:off x="9597709" y="5236305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4" name="Rectangle 21"/>
          <p:cNvSpPr>
            <a:spLocks noChangeArrowheads="1"/>
          </p:cNvSpPr>
          <p:nvPr/>
        </p:nvSpPr>
        <p:spPr bwMode="auto">
          <a:xfrm>
            <a:off x="9581894" y="5281815"/>
            <a:ext cx="1554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755239" y="3906992"/>
            <a:ext cx="8130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cạnh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923770" y="2403266"/>
            <a:ext cx="5196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a) </a:t>
            </a:r>
            <a:endParaRPr lang="en-US" sz="2400" dirty="0"/>
          </a:p>
        </p:txBody>
      </p:sp>
      <p:cxnSp>
        <p:nvCxnSpPr>
          <p:cNvPr id="41" name="Straight Connector 40"/>
          <p:cNvCxnSpPr/>
          <p:nvPr/>
        </p:nvCxnSpPr>
        <p:spPr>
          <a:xfrm flipH="1">
            <a:off x="9760188" y="3423825"/>
            <a:ext cx="56569" cy="12847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9939110" y="3504203"/>
            <a:ext cx="27850" cy="10287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3511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2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7" grpId="0" animBg="1"/>
      <p:bldP spid="27" grpId="1" animBg="1"/>
      <p:bldP spid="34" grpId="0"/>
      <p:bldP spid="34" grpId="1"/>
      <p:bldP spid="28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368292" y="1220786"/>
                <a:ext cx="10502908" cy="4741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Bài 2: 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Cho </a:t>
                </a:r>
                <a14:m>
                  <m:oMath xmlns:m="http://schemas.openxmlformats.org/officeDocument/2006/math">
                    <m:r>
                      <a:rPr lang="en-US" sz="24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4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có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4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A</m:t>
                        </m:r>
                      </m:e>
                    </m:acc>
                    <m:r>
                      <a:rPr lang="en-US" sz="24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6</m:t>
                        </m:r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o</m:t>
                        </m:r>
                      </m:sup>
                    </m:sSup>
                  </m:oMath>
                </a14:m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,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các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phân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giác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BD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và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CE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cắt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nhau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tại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I. </a:t>
                </a:r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292" y="1220786"/>
                <a:ext cx="10502908" cy="474169"/>
              </a:xfrm>
              <a:prstGeom prst="rect">
                <a:avLst/>
              </a:prstGeom>
              <a:blipFill rotWithShape="0">
                <a:blip r:embed="rId2"/>
                <a:stretch>
                  <a:fillRect l="-871" t="-7692" b="-282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698097" y="1694955"/>
                <a:ext cx="2206468" cy="4737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a)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Tính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4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BIC</m:t>
                        </m:r>
                        <m:r>
                          <a:rPr lang="en-US" sz="24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 </m:t>
                        </m:r>
                      </m:e>
                    </m:acc>
                  </m:oMath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8097" y="1694955"/>
                <a:ext cx="2206468" cy="473719"/>
              </a:xfrm>
              <a:prstGeom prst="rect">
                <a:avLst/>
              </a:prstGeom>
              <a:blipFill rotWithShape="0">
                <a:blip r:embed="rId3"/>
                <a:stretch>
                  <a:fillRect l="-4432" t="-7692" b="-282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698096" y="2166494"/>
                <a:ext cx="2849776" cy="4737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b)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Tính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4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BAI</m:t>
                        </m:r>
                        <m:r>
                          <a:rPr lang="en-US" sz="24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 </m:t>
                        </m:r>
                      </m:e>
                    </m:acc>
                  </m:oMath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8096" y="2166494"/>
                <a:ext cx="2849776" cy="473719"/>
              </a:xfrm>
              <a:prstGeom prst="rect">
                <a:avLst/>
              </a:prstGeom>
              <a:blipFill rotWithShape="0">
                <a:blip r:embed="rId4"/>
                <a:stretch>
                  <a:fillRect l="-3426" t="-7692" b="-282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698095" y="2638033"/>
                <a:ext cx="660822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c)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Chứng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minh </a:t>
                </a:r>
                <a:r>
                  <a:rPr lang="en-US" sz="2400" dirty="0" err="1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iểm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I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cách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đều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ba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cạnh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4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8095" y="2638033"/>
                <a:ext cx="6608227" cy="461665"/>
              </a:xfrm>
              <a:prstGeom prst="rect">
                <a:avLst/>
              </a:prstGeom>
              <a:blipFill rotWithShape="0">
                <a:blip r:embed="rId5"/>
                <a:stretch>
                  <a:fillRect l="-1476" t="-10667" b="-30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49652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1917</TotalTime>
  <Words>1342</Words>
  <Application>Microsoft Office PowerPoint</Application>
  <PresentationFormat>Widescreen</PresentationFormat>
  <Paragraphs>308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Cambria</vt:lpstr>
      <vt:lpstr>Cambria Math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Duy Thai</dc:creator>
  <cp:lastModifiedBy>Duy Thai</cp:lastModifiedBy>
  <cp:revision>127</cp:revision>
  <dcterms:created xsi:type="dcterms:W3CDTF">2020-04-22T13:35:39Z</dcterms:created>
  <dcterms:modified xsi:type="dcterms:W3CDTF">2020-04-28T08:02:45Z</dcterms:modified>
</cp:coreProperties>
</file>