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8"/>
  </p:notesMasterIdLst>
  <p:sldIdLst>
    <p:sldId id="432" r:id="rId2"/>
    <p:sldId id="265" r:id="rId3"/>
    <p:sldId id="261" r:id="rId4"/>
    <p:sldId id="444" r:id="rId5"/>
    <p:sldId id="269" r:id="rId6"/>
    <p:sldId id="270" r:id="rId7"/>
    <p:sldId id="433" r:id="rId8"/>
    <p:sldId id="434" r:id="rId9"/>
    <p:sldId id="277" r:id="rId10"/>
    <p:sldId id="280" r:id="rId11"/>
    <p:sldId id="279" r:id="rId12"/>
    <p:sldId id="435" r:id="rId13"/>
    <p:sldId id="436" r:id="rId14"/>
    <p:sldId id="437" r:id="rId15"/>
    <p:sldId id="278" r:id="rId16"/>
    <p:sldId id="438" r:id="rId17"/>
    <p:sldId id="285" r:id="rId18"/>
    <p:sldId id="439" r:id="rId19"/>
    <p:sldId id="440" r:id="rId20"/>
    <p:sldId id="441" r:id="rId21"/>
    <p:sldId id="296" r:id="rId22"/>
    <p:sldId id="293" r:id="rId23"/>
    <p:sldId id="297" r:id="rId24"/>
    <p:sldId id="442" r:id="rId25"/>
    <p:sldId id="299" r:id="rId26"/>
    <p:sldId id="44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5" userDrawn="1">
          <p15:clr>
            <a:srgbClr val="A4A3A4"/>
          </p15:clr>
        </p15:guide>
        <p15:guide id="2" pos="7272" userDrawn="1">
          <p15:clr>
            <a:srgbClr val="A4A3A4"/>
          </p15:clr>
        </p15:guide>
        <p15:guide id="3" orient="horz" pos="648" userDrawn="1">
          <p15:clr>
            <a:srgbClr val="A4A3A4"/>
          </p15:clr>
        </p15:guide>
        <p15:guide id="4" orient="horz" pos="720" userDrawn="1">
          <p15:clr>
            <a:srgbClr val="A4A3A4"/>
          </p15:clr>
        </p15:guide>
        <p15:guide id="5" orient="horz" pos="3906" userDrawn="1">
          <p15:clr>
            <a:srgbClr val="A4A3A4"/>
          </p15:clr>
        </p15:guide>
        <p15:guide id="6" orient="horz" pos="38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showGuides="1">
      <p:cViewPr varScale="1">
        <p:scale>
          <a:sx n="84" d="100"/>
          <a:sy n="84" d="100"/>
        </p:scale>
        <p:origin x="533" y="82"/>
      </p:cViewPr>
      <p:guideLst>
        <p:guide pos="415"/>
        <p:guide pos="7272"/>
        <p:guide orient="horz" pos="648"/>
        <p:guide orient="horz" pos="720"/>
        <p:guide orient="horz" pos="3906"/>
        <p:guide orient="horz" pos="38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95397B-7DD1-4536-B5BB-627D710AE79D}" type="datetimeFigureOut">
              <a:rPr lang="vi-VN" smtClean="0"/>
              <a:t>28/06/2022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D6E1CD-006D-445D-994F-9EECB625F32C}" type="slidenum">
              <a:rPr lang="vi-VN" smtClean="0"/>
              <a:t>‹#›</a:t>
            </a:fld>
            <a:endParaRPr lang="vi-VN"/>
          </a:p>
        </p:txBody>
      </p:sp>
    </p:spTree>
    <p:extLst>
      <p:ext uri="{BB962C8B-B14F-4D97-AF65-F5344CB8AC3E}">
        <p14:creationId xmlns:p14="http://schemas.microsoft.com/office/powerpoint/2010/main" val="2434679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C25AD59-3FCA-4675-8B45-6E8FD956C9A2}" type="slidenum">
              <a:rPr lang="en-US" altLang="vi-VN">
                <a:solidFill>
                  <a:srgbClr val="000000"/>
                </a:solidFill>
              </a:rPr>
              <a:pPr/>
              <a:t>1</a:t>
            </a:fld>
            <a:endParaRPr lang="en-US" altLang="vi-VN">
              <a:solidFill>
                <a:srgbClr val="000000"/>
              </a:solidFill>
            </a:endParaRPr>
          </a:p>
        </p:txBody>
      </p:sp>
    </p:spTree>
    <p:extLst>
      <p:ext uri="{BB962C8B-B14F-4D97-AF65-F5344CB8AC3E}">
        <p14:creationId xmlns:p14="http://schemas.microsoft.com/office/powerpoint/2010/main" val="2290571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smtClean="0">
              <a:latin typeface="Calibri" panose="020F0502020204030204" pitchFamily="34" charset="0"/>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3736BAA-61DC-424F-8849-149187931B0B}" type="slidenum">
              <a:rPr lang="en-US" altLang="vi-VN">
                <a:solidFill>
                  <a:srgbClr val="000000"/>
                </a:solidFill>
              </a:rPr>
              <a:pPr/>
              <a:t>26</a:t>
            </a:fld>
            <a:endParaRPr lang="en-US" altLang="vi-VN">
              <a:solidFill>
                <a:srgbClr val="000000"/>
              </a:solidFill>
            </a:endParaRPr>
          </a:p>
        </p:txBody>
      </p:sp>
    </p:spTree>
    <p:extLst>
      <p:ext uri="{BB962C8B-B14F-4D97-AF65-F5344CB8AC3E}">
        <p14:creationId xmlns:p14="http://schemas.microsoft.com/office/powerpoint/2010/main" val="1592439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7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62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32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8713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8379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559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0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010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989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595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9327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714185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jfif"/><Relationship Id="rId5" Type="http://schemas.openxmlformats.org/officeDocument/2006/relationships/image" Target="../media/image7.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jfif"/><Relationship Id="rId5" Type="http://schemas.openxmlformats.org/officeDocument/2006/relationships/image" Target="../media/image7.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17.gif"/><Relationship Id="rId4" Type="http://schemas.openxmlformats.org/officeDocument/2006/relationships/image" Target="../media/image16.gi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jfif"/><Relationship Id="rId5" Type="http://schemas.openxmlformats.org/officeDocument/2006/relationships/image" Target="../media/image5.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youtu.be/5BUEkZgsEOA"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jfif"/><Relationship Id="rId5" Type="http://schemas.openxmlformats.org/officeDocument/2006/relationships/image" Target="../media/image7.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fif"/><Relationship Id="rId5" Type="http://schemas.openxmlformats.org/officeDocument/2006/relationships/image" Target="../media/image7.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0.jfi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a:xfrm>
            <a:off x="3529584" y="212690"/>
            <a:ext cx="4419600" cy="960439"/>
          </a:xfrm>
        </p:spPr>
        <p:txBody>
          <a:bodyPr/>
          <a:lstStyle/>
          <a:p>
            <a:r>
              <a:rPr lang="en-US" altLang="vi-VN" sz="2000" b="1" dirty="0">
                <a:latin typeface="Times New Roman" panose="02020603050405020304" pitchFamily="18" charset="0"/>
                <a:cs typeface="Times New Roman" panose="02020603050405020304" pitchFamily="18" charset="0"/>
              </a:rPr>
              <a:t>DỰ ÁN SOẠN GIÁO ÁN MIỄN PHÍ</a:t>
            </a:r>
            <a:r>
              <a:rPr lang="vi-VN" altLang="vi-VN" sz="2000" dirty="0">
                <a:solidFill>
                  <a:srgbClr val="002060"/>
                </a:solidFill>
                <a:latin typeface="Times New Roman" panose="02020603050405020304" pitchFamily="18" charset="0"/>
                <a:cs typeface="Times New Roman" panose="02020603050405020304" pitchFamily="18" charset="0"/>
              </a:rPr>
              <a:t/>
            </a:r>
            <a:br>
              <a:rPr lang="vi-VN" altLang="vi-VN" sz="2000" dirty="0">
                <a:solidFill>
                  <a:srgbClr val="002060"/>
                </a:solidFill>
                <a:latin typeface="Times New Roman" panose="02020603050405020304" pitchFamily="18" charset="0"/>
                <a:cs typeface="Times New Roman" panose="02020603050405020304" pitchFamily="18" charset="0"/>
              </a:rPr>
            </a:br>
            <a:r>
              <a:rPr lang="vi-VN" altLang="vi-VN" sz="2000" dirty="0">
                <a:solidFill>
                  <a:srgbClr val="002060"/>
                </a:solidFill>
                <a:latin typeface="Times New Roman" panose="02020603050405020304" pitchFamily="18" charset="0"/>
                <a:cs typeface="Times New Roman" panose="02020603050405020304" pitchFamily="18" charset="0"/>
              </a:rPr>
              <a:t>--------------------</a:t>
            </a:r>
            <a:endParaRPr lang="en-US" altLang="vi-VN" sz="2000" dirty="0">
              <a:solidFill>
                <a:srgbClr val="002060"/>
              </a:solidFill>
              <a:latin typeface="Times New Roman" panose="02020603050405020304" pitchFamily="18" charset="0"/>
              <a:cs typeface="Times New Roman" panose="02020603050405020304" pitchFamily="18" charset="0"/>
            </a:endParaRPr>
          </a:p>
        </p:txBody>
      </p:sp>
      <p:sp>
        <p:nvSpPr>
          <p:cNvPr id="37891" name="Subtitle 2"/>
          <p:cNvSpPr>
            <a:spLocks noGrp="1"/>
          </p:cNvSpPr>
          <p:nvPr>
            <p:ph type="subTitle" idx="1"/>
          </p:nvPr>
        </p:nvSpPr>
        <p:spPr>
          <a:xfrm>
            <a:off x="1865376" y="1195715"/>
            <a:ext cx="8458200" cy="3111109"/>
          </a:xfrm>
        </p:spPr>
        <p:txBody>
          <a:bodyPr/>
          <a:lstStyle/>
          <a:p>
            <a:r>
              <a:rPr lang="en-US" altLang="vi-VN" b="1" dirty="0">
                <a:solidFill>
                  <a:srgbClr val="FF0000"/>
                </a:solidFill>
                <a:latin typeface="Times New Roman" panose="02020603050405020304" pitchFamily="18" charset="0"/>
                <a:cs typeface="Times New Roman" panose="02020603050405020304" pitchFamily="18" charset="0"/>
              </a:rPr>
              <a:t>BÀI 3: TRUYỆN KHOA HỌC VIỄN TƯỞNG</a:t>
            </a:r>
          </a:p>
          <a:p>
            <a:r>
              <a:rPr lang="en-US" altLang="vi-VN" b="1" dirty="0" smtClean="0">
                <a:solidFill>
                  <a:srgbClr val="FF0000"/>
                </a:solidFill>
                <a:latin typeface="Times New Roman" panose="02020603050405020304" pitchFamily="18" charset="0"/>
                <a:cs typeface="Times New Roman" panose="02020603050405020304" pitchFamily="18" charset="0"/>
              </a:rPr>
              <a:t>THỰC HÀNH ĐỌC HIỂU VĂN BẢN 3:</a:t>
            </a:r>
            <a:endParaRPr lang="en-US" altLang="vi-VN" b="1" dirty="0">
              <a:solidFill>
                <a:srgbClr val="FF0000"/>
              </a:solidFill>
              <a:latin typeface="Times New Roman" panose="02020603050405020304" pitchFamily="18" charset="0"/>
              <a:cs typeface="Times New Roman" panose="02020603050405020304" pitchFamily="18" charset="0"/>
            </a:endParaRPr>
          </a:p>
          <a:p>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smtClean="0">
                <a:solidFill>
                  <a:srgbClr val="FF0000"/>
                </a:solidFill>
                <a:latin typeface="Times New Roman" panose="02020603050405020304" pitchFamily="18" charset="0"/>
                <a:cs typeface="Times New Roman" panose="02020603050405020304" pitchFamily="18" charset="0"/>
              </a:rPr>
              <a:t>NHẬT TRÌNH SOL 6</a:t>
            </a:r>
            <a:endParaRPr lang="en-US" altLang="vi-VN" b="1" dirty="0">
              <a:solidFill>
                <a:srgbClr val="FF0000"/>
              </a:solidFill>
              <a:latin typeface="Times New Roman" panose="02020603050405020304" pitchFamily="18" charset="0"/>
              <a:cs typeface="Times New Roman" panose="02020603050405020304" pitchFamily="18" charset="0"/>
            </a:endParaRPr>
          </a:p>
          <a:p>
            <a:r>
              <a:rPr lang="en-US" altLang="vi-VN" b="1" i="1" dirty="0">
                <a:solidFill>
                  <a:srgbClr val="FF0000"/>
                </a:solidFill>
                <a:latin typeface="Times New Roman" panose="02020603050405020304" pitchFamily="18" charset="0"/>
                <a:cs typeface="Times New Roman" panose="02020603050405020304" pitchFamily="18" charset="0"/>
              </a:rPr>
              <a:t>(</a:t>
            </a:r>
            <a:r>
              <a:rPr lang="en-US" altLang="vi-VN" b="1" i="1" dirty="0" err="1">
                <a:solidFill>
                  <a:srgbClr val="FF0000"/>
                </a:solidFill>
                <a:latin typeface="Times New Roman" panose="02020603050405020304" pitchFamily="18" charset="0"/>
                <a:cs typeface="Times New Roman" panose="02020603050405020304" pitchFamily="18" charset="0"/>
              </a:rPr>
              <a:t>Trích</a:t>
            </a:r>
            <a:r>
              <a:rPr lang="en-US" altLang="vi-VN" b="1" i="1" dirty="0">
                <a:solidFill>
                  <a:srgbClr val="FF0000"/>
                </a:solidFill>
                <a:latin typeface="Times New Roman" panose="02020603050405020304" pitchFamily="18" charset="0"/>
                <a:cs typeface="Times New Roman" panose="02020603050405020304" pitchFamily="18" charset="0"/>
              </a:rPr>
              <a:t> </a:t>
            </a:r>
            <a:r>
              <a:rPr lang="en-US" altLang="vi-VN" b="1" i="1" dirty="0" err="1">
                <a:solidFill>
                  <a:srgbClr val="FF0000"/>
                </a:solidFill>
                <a:latin typeface="Times New Roman" panose="02020603050405020304" pitchFamily="18" charset="0"/>
                <a:cs typeface="Times New Roman" panose="02020603050405020304" pitchFamily="18" charset="0"/>
              </a:rPr>
              <a:t>tiểu</a:t>
            </a:r>
            <a:r>
              <a:rPr lang="en-US" altLang="vi-VN" b="1" i="1" dirty="0">
                <a:solidFill>
                  <a:srgbClr val="FF0000"/>
                </a:solidFill>
                <a:latin typeface="Times New Roman" panose="02020603050405020304" pitchFamily="18" charset="0"/>
                <a:cs typeface="Times New Roman" panose="02020603050405020304" pitchFamily="18" charset="0"/>
              </a:rPr>
              <a:t> </a:t>
            </a:r>
            <a:r>
              <a:rPr lang="en-US" altLang="vi-VN" b="1" i="1" dirty="0" err="1">
                <a:solidFill>
                  <a:srgbClr val="FF0000"/>
                </a:solidFill>
                <a:latin typeface="Times New Roman" panose="02020603050405020304" pitchFamily="18" charset="0"/>
                <a:cs typeface="Times New Roman" panose="02020603050405020304" pitchFamily="18" charset="0"/>
              </a:rPr>
              <a:t>thuyết</a:t>
            </a:r>
            <a:r>
              <a:rPr lang="en-US" altLang="vi-VN" b="1" i="1" dirty="0">
                <a:solidFill>
                  <a:srgbClr val="FF0000"/>
                </a:solidFill>
                <a:latin typeface="Times New Roman" panose="02020603050405020304" pitchFamily="18" charset="0"/>
                <a:cs typeface="Times New Roman" panose="02020603050405020304" pitchFamily="18" charset="0"/>
              </a:rPr>
              <a:t>: </a:t>
            </a:r>
            <a:r>
              <a:rPr lang="en-US" altLang="vi-VN" b="1" i="1" dirty="0" err="1" smtClean="0">
                <a:solidFill>
                  <a:srgbClr val="FF0000"/>
                </a:solidFill>
                <a:latin typeface="Times New Roman" panose="02020603050405020304" pitchFamily="18" charset="0"/>
                <a:cs typeface="Times New Roman" panose="02020603050405020304" pitchFamily="18" charset="0"/>
              </a:rPr>
              <a:t>Người</a:t>
            </a:r>
            <a:r>
              <a:rPr lang="en-US" altLang="vi-VN" b="1" i="1" dirty="0" smtClean="0">
                <a:solidFill>
                  <a:srgbClr val="FF0000"/>
                </a:solidFill>
                <a:latin typeface="Times New Roman" panose="02020603050405020304" pitchFamily="18" charset="0"/>
                <a:cs typeface="Times New Roman" panose="02020603050405020304" pitchFamily="18" charset="0"/>
              </a:rPr>
              <a:t> </a:t>
            </a:r>
            <a:r>
              <a:rPr lang="en-US" altLang="vi-VN" b="1" i="1" dirty="0" err="1" smtClean="0">
                <a:solidFill>
                  <a:srgbClr val="FF0000"/>
                </a:solidFill>
                <a:latin typeface="Times New Roman" panose="02020603050405020304" pitchFamily="18" charset="0"/>
                <a:cs typeface="Times New Roman" panose="02020603050405020304" pitchFamily="18" charset="0"/>
              </a:rPr>
              <a:t>về</a:t>
            </a:r>
            <a:r>
              <a:rPr lang="en-US" altLang="vi-VN" b="1" i="1" dirty="0" smtClean="0">
                <a:solidFill>
                  <a:srgbClr val="FF0000"/>
                </a:solidFill>
                <a:latin typeface="Times New Roman" panose="02020603050405020304" pitchFamily="18" charset="0"/>
                <a:cs typeface="Times New Roman" panose="02020603050405020304" pitchFamily="18" charset="0"/>
              </a:rPr>
              <a:t> </a:t>
            </a:r>
            <a:r>
              <a:rPr lang="en-US" altLang="vi-VN" b="1" i="1" dirty="0" err="1" smtClean="0">
                <a:solidFill>
                  <a:srgbClr val="FF0000"/>
                </a:solidFill>
                <a:latin typeface="Times New Roman" panose="02020603050405020304" pitchFamily="18" charset="0"/>
                <a:cs typeface="Times New Roman" panose="02020603050405020304" pitchFamily="18" charset="0"/>
              </a:rPr>
              <a:t>từ</a:t>
            </a:r>
            <a:r>
              <a:rPr lang="en-US" altLang="vi-VN" b="1" i="1" dirty="0" smtClean="0">
                <a:solidFill>
                  <a:srgbClr val="FF0000"/>
                </a:solidFill>
                <a:latin typeface="Times New Roman" panose="02020603050405020304" pitchFamily="18" charset="0"/>
                <a:cs typeface="Times New Roman" panose="02020603050405020304" pitchFamily="18" charset="0"/>
              </a:rPr>
              <a:t> Sao </a:t>
            </a:r>
            <a:r>
              <a:rPr lang="en-US" altLang="vi-VN" b="1" i="1" dirty="0" err="1" smtClean="0">
                <a:solidFill>
                  <a:srgbClr val="FF0000"/>
                </a:solidFill>
                <a:latin typeface="Times New Roman" panose="02020603050405020304" pitchFamily="18" charset="0"/>
                <a:cs typeface="Times New Roman" panose="02020603050405020304" pitchFamily="18" charset="0"/>
              </a:rPr>
              <a:t>Hỏa</a:t>
            </a:r>
            <a:r>
              <a:rPr lang="en-US" altLang="vi-VN" b="1" i="1" dirty="0" smtClean="0">
                <a:solidFill>
                  <a:srgbClr val="FF0000"/>
                </a:solidFill>
                <a:latin typeface="Times New Roman" panose="02020603050405020304" pitchFamily="18" charset="0"/>
                <a:cs typeface="Times New Roman" panose="02020603050405020304" pitchFamily="18" charset="0"/>
              </a:rPr>
              <a:t>)</a:t>
            </a:r>
            <a:endParaRPr lang="en-US" altLang="vi-VN" b="1" i="1" dirty="0">
              <a:solidFill>
                <a:srgbClr val="FF0000"/>
              </a:solidFill>
              <a:latin typeface="Times New Roman" panose="02020603050405020304" pitchFamily="18" charset="0"/>
              <a:cs typeface="Times New Roman" panose="02020603050405020304" pitchFamily="18" charset="0"/>
            </a:endParaRPr>
          </a:p>
          <a:p>
            <a:r>
              <a:rPr lang="en-US" altLang="vi-VN" sz="2000" b="1" dirty="0" err="1">
                <a:latin typeface="Times New Roman" panose="02020603050405020304" pitchFamily="18" charset="0"/>
                <a:cs typeface="Times New Roman" panose="02020603050405020304" pitchFamily="18" charset="0"/>
              </a:rPr>
              <a:t>Môn</a:t>
            </a:r>
            <a:r>
              <a:rPr lang="en-US" altLang="vi-VN" sz="2000" b="1" dirty="0">
                <a:latin typeface="Times New Roman" panose="02020603050405020304" pitchFamily="18" charset="0"/>
                <a:cs typeface="Times New Roman" panose="02020603050405020304" pitchFamily="18" charset="0"/>
              </a:rPr>
              <a:t>: </a:t>
            </a:r>
            <a:r>
              <a:rPr lang="en-US" altLang="vi-VN" sz="2000" b="1" dirty="0" err="1">
                <a:latin typeface="Times New Roman" panose="02020603050405020304" pitchFamily="18" charset="0"/>
                <a:cs typeface="Times New Roman" panose="02020603050405020304" pitchFamily="18" charset="0"/>
              </a:rPr>
              <a:t>Ngữ</a:t>
            </a:r>
            <a:r>
              <a:rPr lang="en-US" altLang="vi-VN" sz="2000" b="1" dirty="0">
                <a:latin typeface="Times New Roman" panose="02020603050405020304" pitchFamily="18" charset="0"/>
                <a:cs typeface="Times New Roman" panose="02020603050405020304" pitchFamily="18" charset="0"/>
              </a:rPr>
              <a:t> </a:t>
            </a:r>
            <a:r>
              <a:rPr lang="en-US" altLang="vi-VN" sz="2000" b="1" dirty="0" err="1">
                <a:latin typeface="Times New Roman" panose="02020603050405020304" pitchFamily="18" charset="0"/>
                <a:cs typeface="Times New Roman" panose="02020603050405020304" pitchFamily="18" charset="0"/>
              </a:rPr>
              <a:t>Văn</a:t>
            </a:r>
            <a:r>
              <a:rPr lang="en-US" altLang="vi-VN" sz="2000" b="1" dirty="0">
                <a:latin typeface="Times New Roman" panose="02020603050405020304" pitchFamily="18" charset="0"/>
                <a:cs typeface="Times New Roman" panose="02020603050405020304" pitchFamily="18" charset="0"/>
              </a:rPr>
              <a:t> 7</a:t>
            </a:r>
          </a:p>
          <a:p>
            <a:r>
              <a:rPr lang="en-US" altLang="vi-VN" sz="2000" b="1" dirty="0" err="1">
                <a:latin typeface="Times New Roman" panose="02020603050405020304" pitchFamily="18" charset="0"/>
                <a:cs typeface="Times New Roman" panose="02020603050405020304" pitchFamily="18" charset="0"/>
              </a:rPr>
              <a:t>Gi</a:t>
            </a:r>
            <a:r>
              <a:rPr lang="vi-VN" altLang="vi-VN" sz="2000" b="1" dirty="0">
                <a:latin typeface="Times New Roman" panose="02020603050405020304" pitchFamily="18" charset="0"/>
                <a:cs typeface="Times New Roman" panose="02020603050405020304" pitchFamily="18" charset="0"/>
              </a:rPr>
              <a:t>áo viên: </a:t>
            </a:r>
            <a:r>
              <a:rPr lang="vi-VN" altLang="vi-VN" sz="2000" b="1" dirty="0" smtClean="0">
                <a:latin typeface="Times New Roman" panose="02020603050405020304" pitchFamily="18" charset="0"/>
                <a:cs typeface="Times New Roman" panose="02020603050405020304" pitchFamily="18" charset="0"/>
              </a:rPr>
              <a:t>Bùi Thị Huyền, Bùi Thị Hồng Liên </a:t>
            </a:r>
            <a:endParaRPr lang="vi-VN" altLang="vi-VN" sz="2000" b="1" dirty="0">
              <a:latin typeface="Times New Roman" panose="02020603050405020304" pitchFamily="18" charset="0"/>
              <a:cs typeface="Times New Roman" panose="02020603050405020304" pitchFamily="18" charset="0"/>
            </a:endParaRPr>
          </a:p>
          <a:p>
            <a:r>
              <a:rPr lang="vi-VN" altLang="vi-VN" sz="2000" b="1" dirty="0" smtClean="0">
                <a:latin typeface="Times New Roman" panose="02020603050405020304" pitchFamily="18" charset="0"/>
                <a:cs typeface="Times New Roman" panose="02020603050405020304" pitchFamily="18" charset="0"/>
              </a:rPr>
              <a:t>Tháng </a:t>
            </a:r>
            <a:r>
              <a:rPr lang="en-US" altLang="vi-VN" sz="2000" b="1" dirty="0">
                <a:latin typeface="Times New Roman" panose="02020603050405020304" pitchFamily="18" charset="0"/>
                <a:cs typeface="Times New Roman" panose="02020603050405020304" pitchFamily="18" charset="0"/>
              </a:rPr>
              <a:t>6</a:t>
            </a:r>
            <a:r>
              <a:rPr lang="vi-VN" altLang="vi-VN" sz="2000" b="1" dirty="0">
                <a:latin typeface="Times New Roman" panose="02020603050405020304" pitchFamily="18" charset="0"/>
                <a:cs typeface="Times New Roman" panose="02020603050405020304" pitchFamily="18" charset="0"/>
              </a:rPr>
              <a:t>/202</a:t>
            </a:r>
            <a:r>
              <a:rPr lang="en-US" altLang="vi-VN" sz="2000" b="1" dirty="0">
                <a:latin typeface="Times New Roman" panose="02020603050405020304" pitchFamily="18" charset="0"/>
                <a:cs typeface="Times New Roman" panose="02020603050405020304" pitchFamily="18" charset="0"/>
              </a:rPr>
              <a:t>2</a:t>
            </a:r>
          </a:p>
        </p:txBody>
      </p:sp>
      <p:sp>
        <p:nvSpPr>
          <p:cNvPr id="37894" name="Oval 1"/>
          <p:cNvSpPr>
            <a:spLocks noChangeArrowheads="1"/>
          </p:cNvSpPr>
          <p:nvPr/>
        </p:nvSpPr>
        <p:spPr bwMode="auto">
          <a:xfrm>
            <a:off x="8915400" y="914400"/>
            <a:ext cx="914400" cy="56263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vi-VN" altLang="vi-VN" sz="2000">
              <a:latin typeface="Arial" panose="020B0604020202020204" pitchFamily="34" charset="0"/>
            </a:endParaRPr>
          </a:p>
        </p:txBody>
      </p:sp>
    </p:spTree>
    <p:custDataLst>
      <p:tags r:id="rId1"/>
    </p:custDataLst>
    <p:extLst>
      <p:ext uri="{BB962C8B-B14F-4D97-AF65-F5344CB8AC3E}">
        <p14:creationId xmlns:p14="http://schemas.microsoft.com/office/powerpoint/2010/main" val="374678450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197" y="0"/>
            <a:ext cx="3920155" cy="466731"/>
          </a:xfrm>
          <a:prstGeom prst="rect">
            <a:avLst/>
          </a:prstGeom>
        </p:spPr>
        <p:txBody>
          <a:bodyPr wrap="square">
            <a:spAutoFit/>
          </a:bodyPr>
          <a:lstStyle/>
          <a:p>
            <a:pPr>
              <a:lnSpc>
                <a:spcPct val="115000"/>
              </a:lnSpc>
              <a:spcAft>
                <a:spcPts val="0"/>
              </a:spcAft>
            </a:pPr>
            <a:r>
              <a:rPr lang="pt-BR" sz="2300" b="1" dirty="0">
                <a:solidFill>
                  <a:srgbClr val="FF0000"/>
                </a:solidFill>
                <a:latin typeface="Times New Roman" panose="02020603050405020304" pitchFamily="18" charset="0"/>
                <a:ea typeface="Times New Roman" panose="02020603050405020304" pitchFamily="18" charset="0"/>
              </a:rPr>
              <a:t>PHIẾU HỌC TẬP SỐ </a:t>
            </a:r>
            <a:r>
              <a:rPr lang="pt-BR" sz="2300" b="1" dirty="0" smtClean="0">
                <a:solidFill>
                  <a:srgbClr val="FF0000"/>
                </a:solidFill>
                <a:latin typeface="Times New Roman" panose="02020603050405020304" pitchFamily="18" charset="0"/>
                <a:ea typeface="Times New Roman" panose="02020603050405020304" pitchFamily="18" charset="0"/>
              </a:rPr>
              <a:t>02</a:t>
            </a:r>
            <a:endParaRPr lang="en-US" sz="2300" dirty="0">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24745773"/>
              </p:ext>
            </p:extLst>
          </p:nvPr>
        </p:nvGraphicFramePr>
        <p:xfrm>
          <a:off x="182879" y="448057"/>
          <a:ext cx="11841481" cy="5847281"/>
        </p:xfrm>
        <a:graphic>
          <a:graphicData uri="http://schemas.openxmlformats.org/drawingml/2006/table">
            <a:tbl>
              <a:tblPr>
                <a:tableStyleId>{5C22544A-7EE6-4342-B048-85BDC9FD1C3A}</a:tableStyleId>
              </a:tblPr>
              <a:tblGrid>
                <a:gridCol w="6235804">
                  <a:extLst>
                    <a:ext uri="{9D8B030D-6E8A-4147-A177-3AD203B41FA5}">
                      <a16:colId xmlns:a16="http://schemas.microsoft.com/office/drawing/2014/main" val="4111031587"/>
                    </a:ext>
                  </a:extLst>
                </a:gridCol>
                <a:gridCol w="5605677">
                  <a:extLst>
                    <a:ext uri="{9D8B030D-6E8A-4147-A177-3AD203B41FA5}">
                      <a16:colId xmlns:a16="http://schemas.microsoft.com/office/drawing/2014/main" val="1955457416"/>
                    </a:ext>
                  </a:extLst>
                </a:gridCol>
              </a:tblGrid>
              <a:tr h="395734">
                <a:tc gridSpan="2">
                  <a:txBody>
                    <a:bodyPr/>
                    <a:lstStyle/>
                    <a:p>
                      <a:pPr algn="ctr">
                        <a:lnSpc>
                          <a:spcPct val="100000"/>
                        </a:lnSpc>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QUÁ TRÌNH TÔI GẶP VÀ VƯỢT QUA TAI NẠN</a:t>
                      </a:r>
                      <a:endParaRPr lang="vi-VN"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vi-VN"/>
                    </a:p>
                  </a:txBody>
                  <a:tcPr/>
                </a:tc>
                <a:extLst>
                  <a:ext uri="{0D108BD9-81ED-4DB2-BD59-A6C34878D82A}">
                    <a16:rowId xmlns:a16="http://schemas.microsoft.com/office/drawing/2014/main" val="1727672874"/>
                  </a:ext>
                </a:extLst>
              </a:tr>
              <a:tr h="715232">
                <a:tc>
                  <a:txBody>
                    <a:bodyPr/>
                    <a:lstStyle/>
                    <a:p>
                      <a:pPr marR="87630" algn="just">
                        <a:lnSpc>
                          <a:spcPct val="100000"/>
                        </a:lnSpc>
                        <a:spcAft>
                          <a:spcPts val="0"/>
                        </a:spcAft>
                      </a:pPr>
                      <a:r>
                        <a:rPr lang="en-US" sz="2300" dirty="0" smtClean="0">
                          <a:solidFill>
                            <a:schemeClr val="tx1"/>
                          </a:solidFill>
                          <a:effectLst/>
                          <a:latin typeface="Times New Roman" panose="02020603050405020304" pitchFamily="18" charset="0"/>
                          <a:cs typeface="Times New Roman" panose="02020603050405020304" pitchFamily="18" charset="0"/>
                        </a:rPr>
                        <a:t>1. </a:t>
                      </a:r>
                      <a:r>
                        <a:rPr lang="en-US" sz="2300" dirty="0" err="1">
                          <a:solidFill>
                            <a:schemeClr val="tx1"/>
                          </a:solidFill>
                          <a:effectLst/>
                          <a:latin typeface="Times New Roman" panose="02020603050405020304" pitchFamily="18" charset="0"/>
                          <a:cs typeface="Times New Roman" panose="02020603050405020304" pitchFamily="18" charset="0"/>
                        </a:rPr>
                        <a:t>Vì</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sao</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nhân</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vật</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tôi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lại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bị</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thương?Cảm</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giác</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của</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tôi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khi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đó</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như</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thế</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nào</a:t>
                      </a:r>
                      <a:r>
                        <a:rPr lang="en-US" sz="2300" dirty="0">
                          <a:solidFill>
                            <a:schemeClr val="tx1"/>
                          </a:solidFill>
                          <a:effectLst/>
                          <a:latin typeface="Times New Roman" panose="02020603050405020304" pitchFamily="18" charset="0"/>
                          <a:cs typeface="Times New Roman" panose="02020603050405020304" pitchFamily="18" charset="0"/>
                        </a:rPr>
                        <a:t>? </a:t>
                      </a:r>
                      <a:endParaRPr lang="vi-VN"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nSpc>
                          <a:spcPct val="100000"/>
                        </a:lnSpc>
                        <a:spcAft>
                          <a:spcPts val="0"/>
                        </a:spcAft>
                      </a:pPr>
                      <a:endParaRPr lang="vi-VN" sz="2300" dirty="0">
                        <a:solidFill>
                          <a:schemeClr val="tx1"/>
                        </a:solidFill>
                        <a:effectLst/>
                        <a:latin typeface="Times New Roman" panose="02020603050405020304" pitchFamily="18" charset="0"/>
                        <a:cs typeface="Times New Roman" panose="02020603050405020304" pitchFamily="18" charset="0"/>
                      </a:endParaRPr>
                    </a:p>
                  </a:txBody>
                  <a:tcPr marL="57575" marR="57575" marT="28788" marB="2878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269321547"/>
                  </a:ext>
                </a:extLst>
              </a:tr>
              <a:tr h="416357">
                <a:tc>
                  <a:txBody>
                    <a:bodyPr/>
                    <a:lstStyle/>
                    <a:p>
                      <a:pPr marR="87630" algn="just">
                        <a:lnSpc>
                          <a:spcPct val="100000"/>
                        </a:lnSpc>
                        <a:spcAft>
                          <a:spcPts val="0"/>
                        </a:spcAft>
                      </a:pPr>
                      <a:r>
                        <a:rPr lang="en-US" sz="2300" dirty="0" smtClean="0">
                          <a:solidFill>
                            <a:schemeClr val="tx1"/>
                          </a:solidFill>
                          <a:effectLst/>
                          <a:latin typeface="Times New Roman" panose="02020603050405020304" pitchFamily="18" charset="0"/>
                          <a:cs typeface="Times New Roman" panose="02020603050405020304" pitchFamily="18" charset="0"/>
                        </a:rPr>
                        <a:t>2. </a:t>
                      </a:r>
                      <a:r>
                        <a:rPr lang="en-US" sz="2300" dirty="0" err="1">
                          <a:solidFill>
                            <a:schemeClr val="tx1"/>
                          </a:solidFill>
                          <a:effectLst/>
                          <a:latin typeface="Times New Roman" panose="02020603050405020304" pitchFamily="18" charset="0"/>
                          <a:cs typeface="Times New Roman" panose="02020603050405020304" pitchFamily="18" charset="0"/>
                        </a:rPr>
                        <a:t>Tôi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tỉnh</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lại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như</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thế</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nào</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Tình</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trạng</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khi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đó</a:t>
                      </a:r>
                      <a:r>
                        <a:rPr lang="en-US" sz="2300" dirty="0">
                          <a:solidFill>
                            <a:schemeClr val="tx1"/>
                          </a:solidFill>
                          <a:effectLst/>
                          <a:latin typeface="Times New Roman" panose="02020603050405020304" pitchFamily="18" charset="0"/>
                          <a:cs typeface="Times New Roman" panose="02020603050405020304" pitchFamily="18" charset="0"/>
                        </a:rPr>
                        <a:t>? </a:t>
                      </a:r>
                      <a:endParaRPr lang="vi-VN"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nSpc>
                          <a:spcPct val="100000"/>
                        </a:lnSpc>
                        <a:spcAft>
                          <a:spcPts val="0"/>
                        </a:spcAft>
                      </a:pPr>
                      <a:endParaRPr lang="vi-VN" sz="2300" dirty="0">
                        <a:solidFill>
                          <a:schemeClr val="tx1"/>
                        </a:solidFill>
                        <a:effectLst/>
                        <a:latin typeface="Times New Roman" panose="02020603050405020304" pitchFamily="18" charset="0"/>
                        <a:cs typeface="Times New Roman" panose="02020603050405020304" pitchFamily="18" charset="0"/>
                      </a:endParaRPr>
                    </a:p>
                  </a:txBody>
                  <a:tcPr marL="57575" marR="57575" marT="28788" marB="2878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399659212"/>
                  </a:ext>
                </a:extLst>
              </a:tr>
              <a:tr h="714427">
                <a:tc>
                  <a:txBody>
                    <a:bodyPr/>
                    <a:lstStyle/>
                    <a:p>
                      <a:pPr marR="87630" algn="just">
                        <a:lnSpc>
                          <a:spcPct val="100000"/>
                        </a:lnSpc>
                        <a:spcAft>
                          <a:spcPts val="0"/>
                        </a:spcAft>
                      </a:pPr>
                      <a:r>
                        <a:rPr lang="en-US" sz="2300" dirty="0" smtClean="0">
                          <a:solidFill>
                            <a:schemeClr val="tx1"/>
                          </a:solidFill>
                          <a:effectLst/>
                          <a:latin typeface="Times New Roman" panose="02020603050405020304" pitchFamily="18" charset="0"/>
                          <a:cs typeface="Times New Roman" panose="02020603050405020304" pitchFamily="18" charset="0"/>
                        </a:rPr>
                        <a:t>3. </a:t>
                      </a:r>
                      <a:r>
                        <a:rPr lang="en-US" sz="2300" dirty="0" err="1">
                          <a:solidFill>
                            <a:schemeClr val="tx1"/>
                          </a:solidFill>
                          <a:effectLst/>
                          <a:latin typeface="Times New Roman" panose="02020603050405020304" pitchFamily="18" charset="0"/>
                          <a:cs typeface="Times New Roman" panose="02020603050405020304" pitchFamily="18" charset="0"/>
                        </a:rPr>
                        <a:t>Dụng</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cụ</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nào</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đã</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giúp</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tôi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vượt</a:t>
                      </a:r>
                      <a:r>
                        <a:rPr lang="en-US" sz="2300" dirty="0">
                          <a:solidFill>
                            <a:schemeClr val="tx1"/>
                          </a:solidFill>
                          <a:effectLst/>
                          <a:latin typeface="Times New Roman" panose="02020603050405020304" pitchFamily="18" charset="0"/>
                          <a:cs typeface="Times New Roman" panose="02020603050405020304" pitchFamily="18" charset="0"/>
                        </a:rPr>
                        <a:t> qua tai </a:t>
                      </a:r>
                      <a:r>
                        <a:rPr lang="en-US" sz="2300" dirty="0" err="1">
                          <a:solidFill>
                            <a:schemeClr val="tx1"/>
                          </a:solidFill>
                          <a:effectLst/>
                          <a:latin typeface="Times New Roman" panose="02020603050405020304" pitchFamily="18" charset="0"/>
                          <a:cs typeface="Times New Roman" panose="02020603050405020304" pitchFamily="18" charset="0"/>
                        </a:rPr>
                        <a:t>nạn</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Vì</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sao</a:t>
                      </a:r>
                      <a:r>
                        <a:rPr lang="en-US" sz="2300" dirty="0">
                          <a:solidFill>
                            <a:schemeClr val="tx1"/>
                          </a:solidFill>
                          <a:effectLst/>
                          <a:latin typeface="Times New Roman" panose="02020603050405020304" pitchFamily="18" charset="0"/>
                          <a:cs typeface="Times New Roman" panose="02020603050405020304" pitchFamily="18" charset="0"/>
                        </a:rPr>
                        <a:t>? </a:t>
                      </a:r>
                      <a:endParaRPr lang="vi-VN"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0000"/>
                        </a:lnSpc>
                        <a:spcAft>
                          <a:spcPts val="0"/>
                        </a:spcAft>
                      </a:pPr>
                      <a:r>
                        <a:rPr lang="en-US" sz="2300" dirty="0">
                          <a:solidFill>
                            <a:schemeClr val="tx1"/>
                          </a:solidFill>
                          <a:effectLst/>
                          <a:latin typeface="Times New Roman" panose="02020603050405020304" pitchFamily="18" charset="0"/>
                          <a:cs typeface="Times New Roman" panose="02020603050405020304" pitchFamily="18" charset="0"/>
                        </a:rPr>
                        <a:t> </a:t>
                      </a:r>
                      <a:endParaRPr lang="vi-VN"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575" marR="57575" marT="28788" marB="2878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304940443"/>
                  </a:ext>
                </a:extLst>
              </a:tr>
              <a:tr h="416357">
                <a:tc>
                  <a:txBody>
                    <a:bodyPr/>
                    <a:lstStyle/>
                    <a:p>
                      <a:pPr marR="87630" algn="just">
                        <a:lnSpc>
                          <a:spcPct val="100000"/>
                        </a:lnSpc>
                        <a:spcAft>
                          <a:spcPts val="0"/>
                        </a:spcAft>
                      </a:pPr>
                      <a:r>
                        <a:rPr lang="en-US" sz="2300" dirty="0" smtClean="0">
                          <a:solidFill>
                            <a:schemeClr val="tx1"/>
                          </a:solidFill>
                          <a:effectLst/>
                          <a:latin typeface="Times New Roman" panose="02020603050405020304" pitchFamily="18" charset="0"/>
                          <a:cs typeface="Times New Roman" panose="02020603050405020304" pitchFamily="18" charset="0"/>
                        </a:rPr>
                        <a:t>4. </a:t>
                      </a:r>
                      <a:r>
                        <a:rPr lang="en-US" sz="2300" dirty="0" err="1">
                          <a:solidFill>
                            <a:schemeClr val="tx1"/>
                          </a:solidFill>
                          <a:effectLst/>
                          <a:latin typeface="Times New Roman" panose="02020603050405020304" pitchFamily="18" charset="0"/>
                          <a:cs typeface="Times New Roman" panose="02020603050405020304" pitchFamily="18" charset="0"/>
                        </a:rPr>
                        <a:t>Sau</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khi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tỉnh</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lại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tôi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đã</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làm</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gì</a:t>
                      </a:r>
                      <a:r>
                        <a:rPr lang="en-US" sz="2300" dirty="0">
                          <a:solidFill>
                            <a:schemeClr val="tx1"/>
                          </a:solidFill>
                          <a:effectLst/>
                          <a:latin typeface="Times New Roman" panose="02020603050405020304" pitchFamily="18" charset="0"/>
                          <a:cs typeface="Times New Roman" panose="02020603050405020304" pitchFamily="18" charset="0"/>
                        </a:rPr>
                        <a:t>? </a:t>
                      </a:r>
                      <a:endParaRPr lang="vi-VN"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0000"/>
                        </a:lnSpc>
                        <a:spcAft>
                          <a:spcPts val="0"/>
                        </a:spcAft>
                      </a:pPr>
                      <a:r>
                        <a:rPr lang="en-US" sz="2300" dirty="0">
                          <a:solidFill>
                            <a:schemeClr val="tx1"/>
                          </a:solidFill>
                          <a:effectLst/>
                          <a:latin typeface="Times New Roman" panose="02020603050405020304" pitchFamily="18" charset="0"/>
                          <a:cs typeface="Times New Roman" panose="02020603050405020304" pitchFamily="18" charset="0"/>
                        </a:rPr>
                        <a:t> </a:t>
                      </a:r>
                      <a:endParaRPr lang="vi-VN"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575" marR="57575" marT="28788" marB="2878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1170615"/>
                  </a:ext>
                </a:extLst>
              </a:tr>
              <a:tr h="692222">
                <a:tc>
                  <a:txBody>
                    <a:bodyPr/>
                    <a:lstStyle/>
                    <a:p>
                      <a:pPr marR="87630" algn="just">
                        <a:lnSpc>
                          <a:spcPct val="100000"/>
                        </a:lnSpc>
                        <a:spcAft>
                          <a:spcPts val="0"/>
                        </a:spcAft>
                      </a:pPr>
                      <a:r>
                        <a:rPr lang="en-US" sz="2300" dirty="0" smtClean="0">
                          <a:solidFill>
                            <a:schemeClr val="tx1"/>
                          </a:solidFill>
                          <a:effectLst/>
                          <a:latin typeface="Times New Roman" panose="02020603050405020304" pitchFamily="18" charset="0"/>
                          <a:cs typeface="Times New Roman" panose="02020603050405020304" pitchFamily="18" charset="0"/>
                        </a:rPr>
                        <a:t>5. </a:t>
                      </a:r>
                      <a:r>
                        <a:rPr lang="nl-NL" sz="2300" dirty="0">
                          <a:solidFill>
                            <a:schemeClr val="tx1"/>
                          </a:solidFill>
                          <a:effectLst/>
                          <a:latin typeface="Times New Roman" panose="02020603050405020304" pitchFamily="18" charset="0"/>
                          <a:cs typeface="Times New Roman" panose="02020603050405020304" pitchFamily="18" charset="0"/>
                        </a:rPr>
                        <a:t>Nhận xét về nghệ thuật kể chuyện của nhà văn?</a:t>
                      </a:r>
                      <a:endParaRPr lang="vi-VN"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0000"/>
                        </a:lnSpc>
                        <a:spcAft>
                          <a:spcPts val="0"/>
                        </a:spcAft>
                      </a:pPr>
                      <a:r>
                        <a:rPr lang="en-US" sz="2300" dirty="0">
                          <a:solidFill>
                            <a:schemeClr val="tx1"/>
                          </a:solidFill>
                          <a:effectLst/>
                          <a:latin typeface="Times New Roman" panose="02020603050405020304" pitchFamily="18" charset="0"/>
                          <a:cs typeface="Times New Roman" panose="02020603050405020304" pitchFamily="18" charset="0"/>
                        </a:rPr>
                        <a:t> </a:t>
                      </a:r>
                      <a:endParaRPr lang="vi-VN"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575" marR="57575" marT="28788" marB="2878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999942955"/>
                  </a:ext>
                </a:extLst>
              </a:tr>
              <a:tr h="1430463">
                <a:tc gridSpan="2">
                  <a:txBody>
                    <a:bodyPr/>
                    <a:lstStyle/>
                    <a:p>
                      <a:pPr algn="just">
                        <a:lnSpc>
                          <a:spcPct val="100000"/>
                        </a:lnSpc>
                        <a:spcAft>
                          <a:spcPts val="0"/>
                        </a:spcAft>
                      </a:pPr>
                      <a:r>
                        <a:rPr lang="vi-VN" sz="2300" dirty="0">
                          <a:solidFill>
                            <a:schemeClr val="tx1"/>
                          </a:solidFill>
                          <a:effectLst/>
                          <a:latin typeface="Times New Roman" panose="02020603050405020304" pitchFamily="18" charset="0"/>
                          <a:cs typeface="Times New Roman" panose="02020603050405020304" pitchFamily="18" charset="0"/>
                        </a:rPr>
                        <a:t>* </a:t>
                      </a:r>
                      <a:r>
                        <a:rPr lang="nl-NL" sz="2300" dirty="0">
                          <a:solidFill>
                            <a:schemeClr val="tx1"/>
                          </a:solidFill>
                          <a:effectLst/>
                          <a:latin typeface="Times New Roman" panose="02020603050405020304" pitchFamily="18" charset="0"/>
                          <a:cs typeface="Times New Roman" panose="02020603050405020304" pitchFamily="18" charset="0"/>
                        </a:rPr>
                        <a:t>Qua đó em nhận xét gì về tình huống tôi và đồng đội đã gặp phải – Đặc biệt là tình huống của tôi? Dự đoán điều tệ nhất có thể xảy ra trong tình huống đó? </a:t>
                      </a:r>
                      <a:endParaRPr lang="vi-VN" sz="23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nl-NL" sz="2300" dirty="0" smtClean="0">
                          <a:solidFill>
                            <a:schemeClr val="tx1"/>
                          </a:solidFill>
                          <a:effectLst/>
                          <a:latin typeface="Times New Roman" panose="02020603050405020304" pitchFamily="18" charset="0"/>
                          <a:cs typeface="Times New Roman" panose="02020603050405020304" pitchFamily="18" charset="0"/>
                        </a:rPr>
                        <a:t>..................................................................................................................................................................</a:t>
                      </a:r>
                      <a:endParaRPr lang="vi-VN" sz="23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nl-NL" sz="2300" dirty="0" smtClean="0">
                          <a:solidFill>
                            <a:schemeClr val="tx1"/>
                          </a:solidFill>
                          <a:effectLst/>
                          <a:latin typeface="Times New Roman" panose="02020603050405020304" pitchFamily="18" charset="0"/>
                          <a:cs typeface="Times New Roman" panose="02020603050405020304" pitchFamily="18" charset="0"/>
                        </a:rPr>
                        <a:t>,.................................................................................................................................................................</a:t>
                      </a:r>
                      <a:endParaRPr lang="vi-VN" sz="2300" dirty="0">
                        <a:solidFill>
                          <a:schemeClr val="tx1"/>
                        </a:solidFill>
                        <a:effectLst/>
                        <a:latin typeface="Times New Roman" panose="02020603050405020304" pitchFamily="18" charset="0"/>
                        <a:cs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vi-VN"/>
                    </a:p>
                  </a:txBody>
                  <a:tcPr/>
                </a:tc>
                <a:extLst>
                  <a:ext uri="{0D108BD9-81ED-4DB2-BD59-A6C34878D82A}">
                    <a16:rowId xmlns:a16="http://schemas.microsoft.com/office/drawing/2014/main" val="2451140266"/>
                  </a:ext>
                </a:extLst>
              </a:tr>
              <a:tr h="1066489">
                <a:tc gridSpan="2">
                  <a:txBody>
                    <a:bodyPr/>
                    <a:lstStyle/>
                    <a:p>
                      <a:pPr algn="just">
                        <a:lnSpc>
                          <a:spcPct val="115000"/>
                        </a:lnSpc>
                        <a:spcAft>
                          <a:spcPts val="0"/>
                        </a:spcAft>
                      </a:pPr>
                      <a:r>
                        <a:rPr lang="nl-NL" sz="2300" dirty="0">
                          <a:solidFill>
                            <a:schemeClr val="tx1"/>
                          </a:solidFill>
                          <a:effectLst/>
                          <a:latin typeface="Times New Roman" panose="02020603050405020304" pitchFamily="18" charset="0"/>
                          <a:cs typeface="Times New Roman" panose="02020603050405020304" pitchFamily="18" charset="0"/>
                        </a:rPr>
                        <a:t>=&gt; Kết quả của tình huống? Từ việc tôi đã làm, nhận xét, đánh giá về nhân vật?</a:t>
                      </a:r>
                      <a:endParaRPr lang="vi-VN" sz="2300" dirty="0">
                        <a:solidFill>
                          <a:schemeClr val="tx1"/>
                        </a:solidFill>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2300" dirty="0" smtClean="0">
                          <a:solidFill>
                            <a:schemeClr val="tx1"/>
                          </a:solidFill>
                          <a:effectLst/>
                          <a:latin typeface="Times New Roman" panose="02020603050405020304" pitchFamily="18" charset="0"/>
                          <a:cs typeface="Times New Roman" panose="02020603050405020304" pitchFamily="18" charset="0"/>
                        </a:rPr>
                        <a:t>………………………………………………………………………………………………………</a:t>
                      </a:r>
                      <a:endParaRPr lang="vi-VN" sz="2300" dirty="0">
                        <a:solidFill>
                          <a:schemeClr val="tx1"/>
                        </a:solidFill>
                        <a:effectLst/>
                        <a:latin typeface="Times New Roman" panose="02020603050405020304" pitchFamily="18" charset="0"/>
                        <a:cs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accent6">
                        <a:lumMod val="60000"/>
                        <a:lumOff val="40000"/>
                      </a:schemeClr>
                    </a:solidFill>
                  </a:tcPr>
                </a:tc>
                <a:tc hMerge="1">
                  <a:txBody>
                    <a:bodyPr/>
                    <a:lstStyle/>
                    <a:p>
                      <a:endParaRPr lang="vi-VN"/>
                    </a:p>
                  </a:txBody>
                  <a:tcPr/>
                </a:tc>
                <a:extLst>
                  <a:ext uri="{0D108BD9-81ED-4DB2-BD59-A6C34878D82A}">
                    <a16:rowId xmlns:a16="http://schemas.microsoft.com/office/drawing/2014/main" val="2338471500"/>
                  </a:ext>
                </a:extLst>
              </a:tr>
            </a:tbl>
          </a:graphicData>
        </a:graphic>
      </p:graphicFrame>
    </p:spTree>
    <p:extLst>
      <p:ext uri="{BB962C8B-B14F-4D97-AF65-F5344CB8AC3E}">
        <p14:creationId xmlns:p14="http://schemas.microsoft.com/office/powerpoint/2010/main" val="4022467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7</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4348973" y="700801"/>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7" name="Rectangle 6"/>
          <p:cNvSpPr/>
          <p:nvPr/>
        </p:nvSpPr>
        <p:spPr>
          <a:xfrm>
            <a:off x="359908" y="1334971"/>
            <a:ext cx="10858500" cy="587853"/>
          </a:xfrm>
          <a:prstGeom prst="rect">
            <a:avLst/>
          </a:prstGeom>
        </p:spPr>
        <p:txBody>
          <a:bodyPr>
            <a:spAutoFit/>
          </a:bodyPr>
          <a:lstStyle/>
          <a:p>
            <a:pPr>
              <a:lnSpc>
                <a:spcPct val="115000"/>
              </a:lnSpc>
              <a:spcAft>
                <a:spcPts val="0"/>
              </a:spcAft>
            </a:pPr>
            <a:r>
              <a:rPr lang="en-US" sz="2800" b="1" dirty="0" smtClean="0">
                <a:solidFill>
                  <a:srgbClr val="7030A0"/>
                </a:solidFill>
                <a:latin typeface="Times New Roman" panose="02020603050405020304" pitchFamily="18" charset="0"/>
                <a:ea typeface="Times New Roman" panose="02020603050405020304" pitchFamily="18" charset="0"/>
              </a:rPr>
              <a:t>1</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Nguyên</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nhân</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smtClean="0">
                <a:solidFill>
                  <a:srgbClr val="7030A0"/>
                </a:solidFill>
                <a:latin typeface="Times New Roman" panose="02020603050405020304" pitchFamily="18" charset="0"/>
                <a:ea typeface="Times New Roman" panose="02020603050405020304" pitchFamily="18" charset="0"/>
              </a:rPr>
              <a:t>và</a:t>
            </a:r>
            <a:r>
              <a:rPr lang="en-US" sz="2800" b="1" dirty="0" smtClean="0">
                <a:solidFill>
                  <a:srgbClr val="7030A0"/>
                </a:solidFill>
                <a:latin typeface="Times New Roman" panose="02020603050405020304" pitchFamily="18" charset="0"/>
                <a:ea typeface="Times New Roman" panose="02020603050405020304" pitchFamily="18" charset="0"/>
              </a:rPr>
              <a:t> </a:t>
            </a:r>
            <a:r>
              <a:rPr lang="en-US" sz="2800" b="1" dirty="0" err="1" smtClean="0">
                <a:solidFill>
                  <a:srgbClr val="7030A0"/>
                </a:solidFill>
                <a:latin typeface="Times New Roman" panose="02020603050405020304" pitchFamily="18" charset="0"/>
                <a:ea typeface="Times New Roman" panose="02020603050405020304" pitchFamily="18" charset="0"/>
              </a:rPr>
              <a:t>quá</a:t>
            </a:r>
            <a:r>
              <a:rPr lang="en-US" sz="2800" b="1" dirty="0" smtClean="0">
                <a:solidFill>
                  <a:srgbClr val="7030A0"/>
                </a:solidFill>
                <a:latin typeface="Times New Roman" panose="02020603050405020304" pitchFamily="18" charset="0"/>
                <a:ea typeface="Times New Roman" panose="02020603050405020304" pitchFamily="18" charset="0"/>
              </a:rPr>
              <a:t> </a:t>
            </a:r>
            <a:r>
              <a:rPr lang="en-US" sz="2800" b="1" dirty="0" err="1" smtClean="0">
                <a:solidFill>
                  <a:srgbClr val="7030A0"/>
                </a:solidFill>
                <a:latin typeface="Times New Roman" panose="02020603050405020304" pitchFamily="18" charset="0"/>
                <a:ea typeface="Times New Roman" panose="02020603050405020304" pitchFamily="18" charset="0"/>
              </a:rPr>
              <a:t>trình</a:t>
            </a:r>
            <a:r>
              <a:rPr lang="en-US" sz="2800" b="1" dirty="0" smtClean="0">
                <a:solidFill>
                  <a:srgbClr val="7030A0"/>
                </a:solidFill>
                <a:latin typeface="Times New Roman" panose="02020603050405020304" pitchFamily="18" charset="0"/>
                <a:ea typeface="Times New Roman" panose="02020603050405020304" pitchFamily="18" charset="0"/>
              </a:rPr>
              <a:t> </a:t>
            </a:r>
            <a:r>
              <a:rPr lang="en-US" sz="2800" b="1" dirty="0" err="1" smtClean="0">
                <a:solidFill>
                  <a:srgbClr val="7030A0"/>
                </a:solidFill>
                <a:latin typeface="Times New Roman" panose="02020603050405020304" pitchFamily="18" charset="0"/>
                <a:ea typeface="Times New Roman" panose="02020603050405020304" pitchFamily="18" charset="0"/>
              </a:rPr>
              <a:t>mắc</a:t>
            </a:r>
            <a:r>
              <a:rPr lang="en-US" sz="2800" b="1" dirty="0" smtClean="0">
                <a:solidFill>
                  <a:srgbClr val="7030A0"/>
                </a:solidFill>
                <a:latin typeface="Times New Roman" panose="02020603050405020304" pitchFamily="18" charset="0"/>
                <a:ea typeface="Times New Roman" panose="02020603050405020304" pitchFamily="18" charset="0"/>
              </a:rPr>
              <a:t> </a:t>
            </a:r>
            <a:r>
              <a:rPr lang="en-US" sz="2800" b="1" dirty="0" err="1" smtClean="0">
                <a:solidFill>
                  <a:srgbClr val="7030A0"/>
                </a:solidFill>
                <a:latin typeface="Times New Roman" panose="02020603050405020304" pitchFamily="18" charset="0"/>
                <a:ea typeface="Times New Roman" panose="02020603050405020304" pitchFamily="18" charset="0"/>
              </a:rPr>
              <a:t>nạn</a:t>
            </a:r>
            <a:r>
              <a:rPr lang="en-US" sz="2800" b="1" dirty="0" smtClean="0">
                <a:solidFill>
                  <a:srgbClr val="7030A0"/>
                </a:solidFill>
                <a:latin typeface="Times New Roman" panose="02020603050405020304" pitchFamily="18" charset="0"/>
                <a:ea typeface="Times New Roman" panose="02020603050405020304" pitchFamily="18" charset="0"/>
              </a:rPr>
              <a:t> </a:t>
            </a:r>
            <a:r>
              <a:rPr lang="en-US" sz="2800" b="1" dirty="0" err="1" smtClean="0">
                <a:solidFill>
                  <a:srgbClr val="7030A0"/>
                </a:solidFill>
                <a:latin typeface="Times New Roman" panose="02020603050405020304" pitchFamily="18" charset="0"/>
                <a:ea typeface="Times New Roman" panose="02020603050405020304" pitchFamily="18" charset="0"/>
              </a:rPr>
              <a:t>của</a:t>
            </a:r>
            <a:r>
              <a:rPr lang="en-US" sz="2800" b="1" dirty="0" smtClean="0">
                <a:solidFill>
                  <a:srgbClr val="7030A0"/>
                </a:solidFill>
                <a:latin typeface="Times New Roman" panose="02020603050405020304" pitchFamily="18" charset="0"/>
                <a:ea typeface="Times New Roman" panose="02020603050405020304" pitchFamily="18" charset="0"/>
              </a:rPr>
              <a:t> </a:t>
            </a:r>
            <a:r>
              <a:rPr lang="en-US" sz="2800" b="1" dirty="0" err="1" smtClean="0">
                <a:solidFill>
                  <a:srgbClr val="7030A0"/>
                </a:solidFill>
                <a:latin typeface="Times New Roman" panose="02020603050405020304" pitchFamily="18" charset="0"/>
                <a:ea typeface="Times New Roman" panose="02020603050405020304" pitchFamily="18" charset="0"/>
              </a:rPr>
              <a:t>nhân</a:t>
            </a:r>
            <a:r>
              <a:rPr lang="en-US" sz="2800" b="1" dirty="0" smtClean="0">
                <a:solidFill>
                  <a:srgbClr val="7030A0"/>
                </a:solidFill>
                <a:latin typeface="Times New Roman" panose="02020603050405020304" pitchFamily="18" charset="0"/>
                <a:ea typeface="Times New Roman" panose="02020603050405020304" pitchFamily="18" charset="0"/>
              </a:rPr>
              <a:t> </a:t>
            </a:r>
            <a:r>
              <a:rPr lang="en-US" sz="2800" b="1" dirty="0" err="1" smtClean="0">
                <a:solidFill>
                  <a:srgbClr val="7030A0"/>
                </a:solidFill>
                <a:latin typeface="Times New Roman" panose="02020603050405020304" pitchFamily="18" charset="0"/>
                <a:ea typeface="Times New Roman" panose="02020603050405020304" pitchFamily="18" charset="0"/>
              </a:rPr>
              <a:t>vật</a:t>
            </a:r>
            <a:r>
              <a:rPr lang="en-US" sz="2800" b="1" dirty="0" smtClean="0">
                <a:solidFill>
                  <a:srgbClr val="7030A0"/>
                </a:solidFill>
                <a:latin typeface="Times New Roman" panose="02020603050405020304" pitchFamily="18" charset="0"/>
                <a:ea typeface="Times New Roman" panose="02020603050405020304" pitchFamily="18" charset="0"/>
              </a:rPr>
              <a:t> </a:t>
            </a:r>
            <a:r>
              <a:rPr lang="en-US" sz="2800" b="1" dirty="0" err="1" smtClean="0">
                <a:solidFill>
                  <a:srgbClr val="7030A0"/>
                </a:solidFill>
                <a:latin typeface="Times New Roman" panose="02020603050405020304" pitchFamily="18" charset="0"/>
                <a:ea typeface="Times New Roman" panose="02020603050405020304" pitchFamily="18" charset="0"/>
              </a:rPr>
              <a:t>tôi</a:t>
            </a:r>
            <a:r>
              <a:rPr lang="en-US" sz="2800" b="1" dirty="0" smtClean="0">
                <a:solidFill>
                  <a:srgbClr val="7030A0"/>
                </a:solidFill>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11" name="Freeform 10"/>
          <p:cNvSpPr/>
          <p:nvPr/>
        </p:nvSpPr>
        <p:spPr>
          <a:xfrm>
            <a:off x="2928937" y="4409617"/>
            <a:ext cx="8567666" cy="1567369"/>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6242" tIns="99568" rIns="99567" bIns="99568" numCol="1" spcCol="1270" anchor="ctr" anchorCtr="0">
            <a:noAutofit/>
          </a:bodyPr>
          <a:lstStyle/>
          <a:p>
            <a:pPr algn="just"/>
            <a:r>
              <a:rPr lang="nl-NL" sz="2500" dirty="0">
                <a:latin typeface="Times New Roman" panose="02020603050405020304" pitchFamily="18" charset="0"/>
                <a:cs typeface="Times New Roman" panose="02020603050405020304" pitchFamily="18" charset="0"/>
              </a:rPr>
              <a:t>- Trận bão cát ác liệt đã khiến Na Sa hủy nhiệm vụ. Tôi cùng những người đồng hành phải từ căn cứ quay lại tàu không gian (MAV) trong bộ đồ chuyên dụng của phi hành gia.</a:t>
            </a:r>
            <a:endParaRPr lang="vi-VN" sz="2500" dirty="0">
              <a:latin typeface="Times New Roman" panose="02020603050405020304" pitchFamily="18" charset="0"/>
              <a:cs typeface="Times New Roman" panose="02020603050405020304" pitchFamily="18" charset="0"/>
            </a:endParaRPr>
          </a:p>
        </p:txBody>
      </p:sp>
      <p:sp>
        <p:nvSpPr>
          <p:cNvPr id="12" name="Freeform 11"/>
          <p:cNvSpPr/>
          <p:nvPr/>
        </p:nvSpPr>
        <p:spPr>
          <a:xfrm>
            <a:off x="248765" y="3277126"/>
            <a:ext cx="2614518" cy="1450322"/>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lvl="0" algn="ctr" defTabSz="1866900">
              <a:lnSpc>
                <a:spcPct val="90000"/>
              </a:lnSpc>
              <a:spcBef>
                <a:spcPct val="0"/>
              </a:spcBef>
              <a:spcAft>
                <a:spcPct val="35000"/>
              </a:spcAft>
            </a:pPr>
            <a:r>
              <a:rPr lang="en-US" sz="2300" dirty="0" smtClean="0">
                <a:latin typeface="Times New Roman" panose="02020603050405020304" pitchFamily="18" charset="0"/>
                <a:cs typeface="Times New Roman" panose="02020603050405020304" pitchFamily="18" charset="0"/>
              </a:rPr>
              <a:t>a. </a:t>
            </a:r>
            <a:r>
              <a:rPr lang="en-US" sz="2500" kern="1200" dirty="0" err="1" smtClean="0">
                <a:latin typeface="Times New Roman" panose="02020603050405020304" pitchFamily="18" charset="0"/>
                <a:cs typeface="Times New Roman" panose="02020603050405020304" pitchFamily="18" charset="0"/>
              </a:rPr>
              <a:t>Nguyên</a:t>
            </a:r>
            <a:r>
              <a:rPr lang="en-US" sz="2500" kern="1200" dirty="0" smtClean="0">
                <a:latin typeface="Times New Roman" panose="02020603050405020304" pitchFamily="18" charset="0"/>
                <a:cs typeface="Times New Roman" panose="02020603050405020304" pitchFamily="18" charset="0"/>
              </a:rPr>
              <a:t> </a:t>
            </a:r>
            <a:r>
              <a:rPr lang="en-US" sz="2500" kern="1200" dirty="0" err="1" smtClean="0">
                <a:latin typeface="Times New Roman" panose="02020603050405020304" pitchFamily="18" charset="0"/>
                <a:cs typeface="Times New Roman" panose="02020603050405020304" pitchFamily="18" charset="0"/>
              </a:rPr>
              <a:t>nhân</a:t>
            </a:r>
            <a:r>
              <a:rPr lang="en-US" sz="2500" kern="1200" dirty="0" smtClean="0">
                <a:latin typeface="Times New Roman" panose="02020603050405020304" pitchFamily="18" charset="0"/>
                <a:cs typeface="Times New Roman" panose="02020603050405020304" pitchFamily="18" charset="0"/>
              </a:rPr>
              <a:t> </a:t>
            </a:r>
            <a:endParaRPr lang="en-US" sz="2500" kern="1200" dirty="0">
              <a:latin typeface="Times New Roman" panose="02020603050405020304" pitchFamily="18" charset="0"/>
              <a:cs typeface="Times New Roman" panose="02020603050405020304" pitchFamily="18" charset="0"/>
            </a:endParaRPr>
          </a:p>
        </p:txBody>
      </p:sp>
      <p:sp>
        <p:nvSpPr>
          <p:cNvPr id="19" name="Rectangle 18"/>
          <p:cNvSpPr/>
          <p:nvPr/>
        </p:nvSpPr>
        <p:spPr>
          <a:xfrm>
            <a:off x="1344529" y="77093"/>
            <a:ext cx="10087922"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noProof="0" dirty="0" smtClean="0">
                <a:solidFill>
                  <a:srgbClr val="0070C0"/>
                </a:solidFill>
                <a:latin typeface="Times New Roman" panose="02020603050405020304" pitchFamily="18" charset="0"/>
                <a:ea typeface="Segoe UI" panose="020B0502040204020203" pitchFamily="34" charset="0"/>
              </a:rPr>
              <a:t>NHẬT TRÌNH SOL 6 (</a:t>
            </a:r>
            <a:r>
              <a:rPr lang="en-US" sz="2400" b="1" i="1" noProof="0" dirty="0" err="1" smtClean="0">
                <a:solidFill>
                  <a:srgbClr val="0070C0"/>
                </a:solidFill>
                <a:latin typeface="Times New Roman" panose="02020603050405020304" pitchFamily="18" charset="0"/>
                <a:ea typeface="Segoe UI" panose="020B0502040204020203" pitchFamily="34" charset="0"/>
              </a:rPr>
              <a:t>Trích</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tiểu</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thuyết</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Người</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về</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từ</a:t>
            </a:r>
            <a:r>
              <a:rPr lang="en-US" sz="2400" b="1" i="1" noProof="0" dirty="0" smtClean="0">
                <a:solidFill>
                  <a:srgbClr val="0070C0"/>
                </a:solidFill>
                <a:latin typeface="Times New Roman" panose="02020603050405020304" pitchFamily="18" charset="0"/>
                <a:ea typeface="Segoe UI" panose="020B0502040204020203" pitchFamily="34" charset="0"/>
              </a:rPr>
              <a:t> Sao </a:t>
            </a:r>
            <a:r>
              <a:rPr lang="en-US" sz="2400" b="1" i="1" noProof="0" dirty="0" err="1" smtClean="0">
                <a:solidFill>
                  <a:srgbClr val="0070C0"/>
                </a:solidFill>
                <a:latin typeface="Times New Roman" panose="02020603050405020304" pitchFamily="18" charset="0"/>
                <a:ea typeface="Segoe UI" panose="020B0502040204020203" pitchFamily="34" charset="0"/>
              </a:rPr>
              <a:t>Hỏa</a:t>
            </a:r>
            <a:endParaRPr kumimoji="0" lang="en-US" sz="2400" b="1" i="0" u="none" strike="noStrike" kern="120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mn-cs"/>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4426" y="1996091"/>
            <a:ext cx="8522177" cy="2165782"/>
          </a:xfrm>
          <a:prstGeom prst="rect">
            <a:avLst/>
          </a:prstGeom>
        </p:spPr>
      </p:pic>
    </p:spTree>
    <p:extLst>
      <p:ext uri="{BB962C8B-B14F-4D97-AF65-F5344CB8AC3E}">
        <p14:creationId xmlns:p14="http://schemas.microsoft.com/office/powerpoint/2010/main" val="101009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7</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4348973" y="700801"/>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12" name="Freeform 11"/>
          <p:cNvSpPr/>
          <p:nvPr/>
        </p:nvSpPr>
        <p:spPr>
          <a:xfrm>
            <a:off x="720390" y="1340998"/>
            <a:ext cx="6832167" cy="512064"/>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lvl="0" algn="ctr" defTabSz="1866900">
              <a:lnSpc>
                <a:spcPct val="90000"/>
              </a:lnSpc>
              <a:spcBef>
                <a:spcPct val="0"/>
              </a:spcBef>
              <a:spcAft>
                <a:spcPct val="35000"/>
              </a:spcAft>
            </a:pPr>
            <a:r>
              <a:rPr lang="en-US" sz="3200" kern="1200" dirty="0" smtClean="0">
                <a:latin typeface="Times New Roman" panose="02020603050405020304" pitchFamily="18" charset="0"/>
                <a:cs typeface="Times New Roman" panose="02020603050405020304" pitchFamily="18" charset="0"/>
              </a:rPr>
              <a:t> </a:t>
            </a:r>
            <a:r>
              <a:rPr lang="en-US" sz="2500" b="1" kern="1200" dirty="0" smtClean="0">
                <a:latin typeface="Times New Roman" panose="02020603050405020304" pitchFamily="18" charset="0"/>
                <a:cs typeface="Times New Roman" panose="02020603050405020304" pitchFamily="18" charset="0"/>
              </a:rPr>
              <a:t>b. </a:t>
            </a:r>
            <a:r>
              <a:rPr lang="en-US" sz="2500" b="1" kern="1200" dirty="0" err="1" smtClean="0">
                <a:latin typeface="Times New Roman" panose="02020603050405020304" pitchFamily="18" charset="0"/>
                <a:cs typeface="Times New Roman" panose="02020603050405020304" pitchFamily="18" charset="0"/>
              </a:rPr>
              <a:t>Quá</a:t>
            </a:r>
            <a:r>
              <a:rPr lang="en-US" sz="2500" b="1" kern="1200" dirty="0" smtClean="0">
                <a:latin typeface="Times New Roman" panose="02020603050405020304" pitchFamily="18" charset="0"/>
                <a:cs typeface="Times New Roman" panose="02020603050405020304" pitchFamily="18" charset="0"/>
              </a:rPr>
              <a:t> </a:t>
            </a:r>
            <a:r>
              <a:rPr lang="en-US" sz="2500" b="1" kern="1200" dirty="0" err="1" smtClean="0">
                <a:latin typeface="Times New Roman" panose="02020603050405020304" pitchFamily="18" charset="0"/>
                <a:cs typeface="Times New Roman" panose="02020603050405020304" pitchFamily="18" charset="0"/>
              </a:rPr>
              <a:t>trình</a:t>
            </a:r>
            <a:r>
              <a:rPr lang="en-US" sz="2500" b="1" kern="1200" dirty="0" smtClean="0">
                <a:latin typeface="Times New Roman" panose="02020603050405020304" pitchFamily="18" charset="0"/>
                <a:cs typeface="Times New Roman" panose="02020603050405020304" pitchFamily="18" charset="0"/>
              </a:rPr>
              <a:t> </a:t>
            </a:r>
            <a:r>
              <a:rPr lang="en-US" sz="2500" b="1" kern="1200" dirty="0" err="1" smtClean="0">
                <a:latin typeface="Times New Roman" panose="02020603050405020304" pitchFamily="18" charset="0"/>
                <a:cs typeface="Times New Roman" panose="02020603050405020304" pitchFamily="18" charset="0"/>
              </a:rPr>
              <a:t>mắc</a:t>
            </a:r>
            <a:r>
              <a:rPr lang="en-US" sz="2500" b="1" kern="1200" dirty="0" smtClean="0">
                <a:latin typeface="Times New Roman" panose="02020603050405020304" pitchFamily="18" charset="0"/>
                <a:cs typeface="Times New Roman" panose="02020603050405020304" pitchFamily="18" charset="0"/>
              </a:rPr>
              <a:t> </a:t>
            </a:r>
            <a:r>
              <a:rPr lang="en-US" sz="2500" b="1" kern="1200" dirty="0" err="1" smtClean="0">
                <a:latin typeface="Times New Roman" panose="02020603050405020304" pitchFamily="18" charset="0"/>
                <a:cs typeface="Times New Roman" panose="02020603050405020304" pitchFamily="18" charset="0"/>
              </a:rPr>
              <a:t>nạ</a:t>
            </a:r>
            <a:r>
              <a:rPr lang="en-US" sz="2500" b="1" dirty="0" err="1" smtClean="0">
                <a:latin typeface="Times New Roman" panose="02020603050405020304" pitchFamily="18" charset="0"/>
                <a:cs typeface="Times New Roman" panose="02020603050405020304" pitchFamily="18" charset="0"/>
              </a:rPr>
              <a:t>n</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và</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vượt</a:t>
            </a:r>
            <a:r>
              <a:rPr lang="en-US" sz="2500" b="1" dirty="0" smtClean="0">
                <a:latin typeface="Times New Roman" panose="02020603050405020304" pitchFamily="18" charset="0"/>
                <a:cs typeface="Times New Roman" panose="02020603050405020304" pitchFamily="18" charset="0"/>
              </a:rPr>
              <a:t> qua </a:t>
            </a:r>
            <a:r>
              <a:rPr lang="en-US" sz="2500" b="1" dirty="0" err="1" smtClean="0">
                <a:latin typeface="Times New Roman" panose="02020603050405020304" pitchFamily="18" charset="0"/>
                <a:cs typeface="Times New Roman" panose="02020603050405020304" pitchFamily="18" charset="0"/>
              </a:rPr>
              <a:t>của</a:t>
            </a:r>
            <a:r>
              <a:rPr lang="en-US" sz="2500" b="1" dirty="0" smtClean="0">
                <a:latin typeface="Times New Roman" panose="02020603050405020304" pitchFamily="18" charset="0"/>
                <a:cs typeface="Times New Roman" panose="02020603050405020304" pitchFamily="18" charset="0"/>
              </a:rPr>
              <a:t> </a:t>
            </a:r>
            <a:r>
              <a:rPr lang="en-US" sz="2500" b="1" i="1" dirty="0" err="1" smtClean="0">
                <a:latin typeface="Times New Roman" panose="02020603050405020304" pitchFamily="18" charset="0"/>
                <a:cs typeface="Times New Roman" panose="02020603050405020304" pitchFamily="18" charset="0"/>
              </a:rPr>
              <a:t>tôi</a:t>
            </a:r>
            <a:r>
              <a:rPr lang="en-US" sz="2500" b="1" i="1" dirty="0" smtClean="0">
                <a:latin typeface="Times New Roman" panose="02020603050405020304" pitchFamily="18" charset="0"/>
                <a:cs typeface="Times New Roman" panose="02020603050405020304" pitchFamily="18" charset="0"/>
              </a:rPr>
              <a:t> </a:t>
            </a:r>
            <a:endParaRPr lang="en-US" sz="2500" b="1" i="1" kern="1200" dirty="0">
              <a:latin typeface="Times New Roman" panose="02020603050405020304" pitchFamily="18" charset="0"/>
              <a:cs typeface="Times New Roman" panose="02020603050405020304" pitchFamily="18" charset="0"/>
            </a:endParaRPr>
          </a:p>
        </p:txBody>
      </p:sp>
      <p:sp>
        <p:nvSpPr>
          <p:cNvPr id="19" name="Rectangle 18"/>
          <p:cNvSpPr/>
          <p:nvPr/>
        </p:nvSpPr>
        <p:spPr>
          <a:xfrm>
            <a:off x="1344529" y="77093"/>
            <a:ext cx="10087922"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noProof="0" dirty="0" smtClean="0">
                <a:solidFill>
                  <a:srgbClr val="0070C0"/>
                </a:solidFill>
                <a:latin typeface="Times New Roman" panose="02020603050405020304" pitchFamily="18" charset="0"/>
                <a:ea typeface="Segoe UI" panose="020B0502040204020203" pitchFamily="34" charset="0"/>
              </a:rPr>
              <a:t>NHẬT TRÌNH SOL 6 (</a:t>
            </a:r>
            <a:r>
              <a:rPr lang="en-US" sz="2400" b="1" i="1" noProof="0" dirty="0" err="1" smtClean="0">
                <a:solidFill>
                  <a:srgbClr val="0070C0"/>
                </a:solidFill>
                <a:latin typeface="Times New Roman" panose="02020603050405020304" pitchFamily="18" charset="0"/>
                <a:ea typeface="Segoe UI" panose="020B0502040204020203" pitchFamily="34" charset="0"/>
              </a:rPr>
              <a:t>Trích</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tiểu</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thuyết</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Người</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về</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từ</a:t>
            </a:r>
            <a:r>
              <a:rPr lang="en-US" sz="2400" b="1" i="1" noProof="0" dirty="0" smtClean="0">
                <a:solidFill>
                  <a:srgbClr val="0070C0"/>
                </a:solidFill>
                <a:latin typeface="Times New Roman" panose="02020603050405020304" pitchFamily="18" charset="0"/>
                <a:ea typeface="Segoe UI" panose="020B0502040204020203" pitchFamily="34" charset="0"/>
              </a:rPr>
              <a:t> Sao </a:t>
            </a:r>
            <a:r>
              <a:rPr lang="en-US" sz="2400" b="1" i="1" noProof="0" dirty="0" err="1" smtClean="0">
                <a:solidFill>
                  <a:srgbClr val="0070C0"/>
                </a:solidFill>
                <a:latin typeface="Times New Roman" panose="02020603050405020304" pitchFamily="18" charset="0"/>
                <a:ea typeface="Segoe UI" panose="020B0502040204020203" pitchFamily="34" charset="0"/>
              </a:rPr>
              <a:t>Hỏa</a:t>
            </a:r>
            <a:endParaRPr kumimoji="0" lang="en-US" sz="2400" b="1" i="0" u="none" strike="noStrike" kern="120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596050599"/>
              </p:ext>
            </p:extLst>
          </p:nvPr>
        </p:nvGraphicFramePr>
        <p:xfrm>
          <a:off x="391192" y="1895924"/>
          <a:ext cx="11347704" cy="4145280"/>
        </p:xfrm>
        <a:graphic>
          <a:graphicData uri="http://schemas.openxmlformats.org/drawingml/2006/table">
            <a:tbl>
              <a:tblPr firstRow="1" bandRow="1">
                <a:tableStyleId>{5C22544A-7EE6-4342-B048-85BDC9FD1C3A}</a:tableStyleId>
              </a:tblPr>
              <a:tblGrid>
                <a:gridCol w="4632518">
                  <a:extLst>
                    <a:ext uri="{9D8B030D-6E8A-4147-A177-3AD203B41FA5}">
                      <a16:colId xmlns:a16="http://schemas.microsoft.com/office/drawing/2014/main" val="4203473295"/>
                    </a:ext>
                  </a:extLst>
                </a:gridCol>
                <a:gridCol w="6715186">
                  <a:extLst>
                    <a:ext uri="{9D8B030D-6E8A-4147-A177-3AD203B41FA5}">
                      <a16:colId xmlns:a16="http://schemas.microsoft.com/office/drawing/2014/main" val="3424226678"/>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1.Vì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sao</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nhân</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vật</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tôi</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lại</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bị</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thương</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Cảm</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giác</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của</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tôi</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khi</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đó</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như</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thế</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nào</a:t>
                      </a:r>
                      <a:endPar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Đĩa</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liên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lạc</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bị</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gió</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thổi</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bay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đâm</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vào</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ăn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ten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thu</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tầm</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endParaRPr lang="vi-VN" sz="2000" b="1"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Một</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trong</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những</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chiếc</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đăng</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tên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đâm</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vào</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tôi</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xuyên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qua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áo</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du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hành</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-&gt;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Tôi</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cảm</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nhận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cơn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đau</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đớn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nhất</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cuộc</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đời</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xé</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toạc</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một</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bên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người</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endParaRPr lang="vi-VN" sz="2000" b="1"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Áp</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xuất</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trong</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bộ</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đồ</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giảm</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đôi</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tai ù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lên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đau</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đớn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endParaRPr lang="vi-VN" sz="2000" b="1"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93903321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2.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Tôi</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tỉnh</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đã</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tỉnh</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lại</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như</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thế</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nào</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Tình</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trạng</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khi</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đó</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endParaRPr lang="en-US" sz="2000" b="1" i="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i="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i="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i="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i="0" kern="1200" dirty="0" smtClean="0">
                          <a:solidFill>
                            <a:schemeClr val="dk1"/>
                          </a:solidFill>
                          <a:effectLst/>
                          <a:latin typeface="Times New Roman" panose="02020603050405020304" pitchFamily="18" charset="0"/>
                          <a:ea typeface="+mn-ea"/>
                          <a:cs typeface="Times New Roman" panose="02020603050405020304" pitchFamily="18" charset="0"/>
                        </a:rPr>
                        <a:t>3.</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Dụng</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cụ</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nào</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đã</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giúp</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tôi</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vượt</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qua tai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nạn</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vi-VN" sz="2000" b="1" kern="120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vi-VN" sz="2000" b="1"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Tôi</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thức</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dậy</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nhờ</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tiếng</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báo</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động</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ôxi</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trong</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bộ</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đồ</a:t>
                      </a:r>
                      <a:endParaRPr lang="vi-VN" sz="2000" b="1"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Chiếc</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ăng</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–ten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xuyên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thủng</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bọ</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đồ</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và</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bên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hông</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vi-VN" sz="2000" b="1"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Tôi</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bị</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đánh</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bật</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xa</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về</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phía</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sau</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lăn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xuống</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một</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ngọn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đồi</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dốc</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vi-VN" sz="2000" b="1"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Máu</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tuôn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trào</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từ</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vết</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thương</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bộ</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đồ</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trung</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hòa</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trở</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lại</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p>
                    <a:p>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-&gt;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Bộ</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đồ</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du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hành</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đã</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cứu</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nhân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vật</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tôi</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sống</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sót</a:t>
                      </a:r>
                      <a:endParaRPr lang="vi-VN" sz="2000" b="1"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2154427155"/>
                  </a:ext>
                </a:extLst>
              </a:tr>
            </a:tbl>
          </a:graphicData>
        </a:graphic>
      </p:graphicFrame>
    </p:spTree>
    <p:extLst>
      <p:ext uri="{BB962C8B-B14F-4D97-AF65-F5344CB8AC3E}">
        <p14:creationId xmlns:p14="http://schemas.microsoft.com/office/powerpoint/2010/main" val="53325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7</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4348973" y="700801"/>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12" name="Freeform 11"/>
          <p:cNvSpPr/>
          <p:nvPr/>
        </p:nvSpPr>
        <p:spPr>
          <a:xfrm>
            <a:off x="720390" y="1340998"/>
            <a:ext cx="6832167" cy="512064"/>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lvl="0" algn="ctr" defTabSz="1866900">
              <a:lnSpc>
                <a:spcPct val="90000"/>
              </a:lnSpc>
              <a:spcBef>
                <a:spcPct val="0"/>
              </a:spcBef>
              <a:spcAft>
                <a:spcPct val="35000"/>
              </a:spcAft>
            </a:pPr>
            <a:r>
              <a:rPr lang="en-US" sz="3200" kern="1200" dirty="0" smtClean="0">
                <a:latin typeface="Times New Roman" panose="02020603050405020304" pitchFamily="18" charset="0"/>
                <a:cs typeface="Times New Roman" panose="02020603050405020304" pitchFamily="18" charset="0"/>
              </a:rPr>
              <a:t> </a:t>
            </a:r>
            <a:r>
              <a:rPr lang="en-US" sz="2500" b="1" kern="1200" dirty="0" smtClean="0">
                <a:latin typeface="Times New Roman" panose="02020603050405020304" pitchFamily="18" charset="0"/>
                <a:cs typeface="Times New Roman" panose="02020603050405020304" pitchFamily="18" charset="0"/>
              </a:rPr>
              <a:t>b. </a:t>
            </a:r>
            <a:r>
              <a:rPr lang="en-US" sz="2500" b="1" kern="1200" dirty="0" err="1" smtClean="0">
                <a:latin typeface="Times New Roman" panose="02020603050405020304" pitchFamily="18" charset="0"/>
                <a:cs typeface="Times New Roman" panose="02020603050405020304" pitchFamily="18" charset="0"/>
              </a:rPr>
              <a:t>Quá</a:t>
            </a:r>
            <a:r>
              <a:rPr lang="en-US" sz="2500" b="1" kern="1200" dirty="0" smtClean="0">
                <a:latin typeface="Times New Roman" panose="02020603050405020304" pitchFamily="18" charset="0"/>
                <a:cs typeface="Times New Roman" panose="02020603050405020304" pitchFamily="18" charset="0"/>
              </a:rPr>
              <a:t> </a:t>
            </a:r>
            <a:r>
              <a:rPr lang="en-US" sz="2500" b="1" kern="1200" dirty="0" err="1" smtClean="0">
                <a:latin typeface="Times New Roman" panose="02020603050405020304" pitchFamily="18" charset="0"/>
                <a:cs typeface="Times New Roman" panose="02020603050405020304" pitchFamily="18" charset="0"/>
              </a:rPr>
              <a:t>trình</a:t>
            </a:r>
            <a:r>
              <a:rPr lang="en-US" sz="2500" b="1" kern="1200" dirty="0" smtClean="0">
                <a:latin typeface="Times New Roman" panose="02020603050405020304" pitchFamily="18" charset="0"/>
                <a:cs typeface="Times New Roman" panose="02020603050405020304" pitchFamily="18" charset="0"/>
              </a:rPr>
              <a:t> </a:t>
            </a:r>
            <a:r>
              <a:rPr lang="en-US" sz="2500" b="1" kern="1200" dirty="0" err="1" smtClean="0">
                <a:latin typeface="Times New Roman" panose="02020603050405020304" pitchFamily="18" charset="0"/>
                <a:cs typeface="Times New Roman" panose="02020603050405020304" pitchFamily="18" charset="0"/>
              </a:rPr>
              <a:t>mắc</a:t>
            </a:r>
            <a:r>
              <a:rPr lang="en-US" sz="2500" b="1" kern="1200" dirty="0" smtClean="0">
                <a:latin typeface="Times New Roman" panose="02020603050405020304" pitchFamily="18" charset="0"/>
                <a:cs typeface="Times New Roman" panose="02020603050405020304" pitchFamily="18" charset="0"/>
              </a:rPr>
              <a:t> </a:t>
            </a:r>
            <a:r>
              <a:rPr lang="en-US" sz="2500" b="1" kern="1200" dirty="0" err="1" smtClean="0">
                <a:latin typeface="Times New Roman" panose="02020603050405020304" pitchFamily="18" charset="0"/>
                <a:cs typeface="Times New Roman" panose="02020603050405020304" pitchFamily="18" charset="0"/>
              </a:rPr>
              <a:t>nạ</a:t>
            </a:r>
            <a:r>
              <a:rPr lang="en-US" sz="2500" b="1" dirty="0" err="1" smtClean="0">
                <a:latin typeface="Times New Roman" panose="02020603050405020304" pitchFamily="18" charset="0"/>
                <a:cs typeface="Times New Roman" panose="02020603050405020304" pitchFamily="18" charset="0"/>
              </a:rPr>
              <a:t>n</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và</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vượt</a:t>
            </a:r>
            <a:r>
              <a:rPr lang="en-US" sz="2500" b="1" dirty="0" smtClean="0">
                <a:latin typeface="Times New Roman" panose="02020603050405020304" pitchFamily="18" charset="0"/>
                <a:cs typeface="Times New Roman" panose="02020603050405020304" pitchFamily="18" charset="0"/>
              </a:rPr>
              <a:t> qua </a:t>
            </a:r>
            <a:r>
              <a:rPr lang="en-US" sz="2500" b="1" dirty="0" err="1" smtClean="0">
                <a:latin typeface="Times New Roman" panose="02020603050405020304" pitchFamily="18" charset="0"/>
                <a:cs typeface="Times New Roman" panose="02020603050405020304" pitchFamily="18" charset="0"/>
              </a:rPr>
              <a:t>của</a:t>
            </a:r>
            <a:r>
              <a:rPr lang="en-US" sz="2500" b="1" dirty="0" smtClean="0">
                <a:latin typeface="Times New Roman" panose="02020603050405020304" pitchFamily="18" charset="0"/>
                <a:cs typeface="Times New Roman" panose="02020603050405020304" pitchFamily="18" charset="0"/>
              </a:rPr>
              <a:t> </a:t>
            </a:r>
            <a:r>
              <a:rPr lang="en-US" sz="2500" b="1" i="1" dirty="0" err="1" smtClean="0">
                <a:latin typeface="Times New Roman" panose="02020603050405020304" pitchFamily="18" charset="0"/>
                <a:cs typeface="Times New Roman" panose="02020603050405020304" pitchFamily="18" charset="0"/>
              </a:rPr>
              <a:t>tôi</a:t>
            </a:r>
            <a:r>
              <a:rPr lang="en-US" sz="2500" b="1" i="1" dirty="0" smtClean="0">
                <a:latin typeface="Times New Roman" panose="02020603050405020304" pitchFamily="18" charset="0"/>
                <a:cs typeface="Times New Roman" panose="02020603050405020304" pitchFamily="18" charset="0"/>
              </a:rPr>
              <a:t> </a:t>
            </a:r>
            <a:endParaRPr lang="en-US" sz="2500" b="1" i="1" kern="1200" dirty="0">
              <a:latin typeface="Times New Roman" panose="02020603050405020304" pitchFamily="18" charset="0"/>
              <a:cs typeface="Times New Roman" panose="02020603050405020304" pitchFamily="18" charset="0"/>
            </a:endParaRPr>
          </a:p>
        </p:txBody>
      </p:sp>
      <p:sp>
        <p:nvSpPr>
          <p:cNvPr id="19" name="Rectangle 18"/>
          <p:cNvSpPr/>
          <p:nvPr/>
        </p:nvSpPr>
        <p:spPr>
          <a:xfrm>
            <a:off x="1344529" y="77093"/>
            <a:ext cx="10087922"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noProof="0" dirty="0" smtClean="0">
                <a:solidFill>
                  <a:srgbClr val="0070C0"/>
                </a:solidFill>
                <a:latin typeface="Times New Roman" panose="02020603050405020304" pitchFamily="18" charset="0"/>
                <a:ea typeface="Segoe UI" panose="020B0502040204020203" pitchFamily="34" charset="0"/>
              </a:rPr>
              <a:t>NHẬT TRÌNH SOL 6 (</a:t>
            </a:r>
            <a:r>
              <a:rPr lang="en-US" sz="2400" b="1" i="1" noProof="0" dirty="0" err="1" smtClean="0">
                <a:solidFill>
                  <a:srgbClr val="0070C0"/>
                </a:solidFill>
                <a:latin typeface="Times New Roman" panose="02020603050405020304" pitchFamily="18" charset="0"/>
                <a:ea typeface="Segoe UI" panose="020B0502040204020203" pitchFamily="34" charset="0"/>
              </a:rPr>
              <a:t>Trích</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tiểu</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thuyết</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Người</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về</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từ</a:t>
            </a:r>
            <a:r>
              <a:rPr lang="en-US" sz="2400" b="1" i="1" noProof="0" dirty="0" smtClean="0">
                <a:solidFill>
                  <a:srgbClr val="0070C0"/>
                </a:solidFill>
                <a:latin typeface="Times New Roman" panose="02020603050405020304" pitchFamily="18" charset="0"/>
                <a:ea typeface="Segoe UI" panose="020B0502040204020203" pitchFamily="34" charset="0"/>
              </a:rPr>
              <a:t> Sao </a:t>
            </a:r>
            <a:r>
              <a:rPr lang="en-US" sz="2400" b="1" i="1" noProof="0" dirty="0" err="1" smtClean="0">
                <a:solidFill>
                  <a:srgbClr val="0070C0"/>
                </a:solidFill>
                <a:latin typeface="Times New Roman" panose="02020603050405020304" pitchFamily="18" charset="0"/>
                <a:ea typeface="Segoe UI" panose="020B0502040204020203" pitchFamily="34" charset="0"/>
              </a:rPr>
              <a:t>Hỏa</a:t>
            </a:r>
            <a:endParaRPr kumimoji="0" lang="en-US" sz="2400" b="1" i="0" u="none" strike="noStrike" kern="120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512270919"/>
              </p:ext>
            </p:extLst>
          </p:nvPr>
        </p:nvGraphicFramePr>
        <p:xfrm>
          <a:off x="442457" y="1931643"/>
          <a:ext cx="11312767" cy="4236720"/>
        </p:xfrm>
        <a:graphic>
          <a:graphicData uri="http://schemas.openxmlformats.org/drawingml/2006/table">
            <a:tbl>
              <a:tblPr firstRow="1" bandRow="1">
                <a:tableStyleId>{5C22544A-7EE6-4342-B048-85BDC9FD1C3A}</a:tableStyleId>
              </a:tblPr>
              <a:tblGrid>
                <a:gridCol w="3999279">
                  <a:extLst>
                    <a:ext uri="{9D8B030D-6E8A-4147-A177-3AD203B41FA5}">
                      <a16:colId xmlns:a16="http://schemas.microsoft.com/office/drawing/2014/main" val="4203473295"/>
                    </a:ext>
                  </a:extLst>
                </a:gridCol>
                <a:gridCol w="7313488">
                  <a:extLst>
                    <a:ext uri="{9D8B030D-6E8A-4147-A177-3AD203B41FA5}">
                      <a16:colId xmlns:a16="http://schemas.microsoft.com/office/drawing/2014/main" val="3424226678"/>
                    </a:ext>
                  </a:extLst>
                </a:gridCol>
              </a:tblGrid>
              <a:tr h="6324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1" kern="1200" dirty="0" smtClean="0">
                          <a:solidFill>
                            <a:schemeClr val="tx1"/>
                          </a:solidFill>
                          <a:effectLst/>
                          <a:latin typeface="Times New Roman" panose="02020603050405020304" pitchFamily="18" charset="0"/>
                          <a:ea typeface="+mn-ea"/>
                          <a:cs typeface="Times New Roman" panose="02020603050405020304" pitchFamily="18" charset="0"/>
                        </a:rPr>
                        <a:t>5.</a:t>
                      </a:r>
                      <a:r>
                        <a:rPr lang="en-US" sz="2000" b="1" i="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tx1"/>
                          </a:solidFill>
                          <a:effectLst/>
                          <a:latin typeface="Times New Roman" panose="02020603050405020304" pitchFamily="18" charset="0"/>
                          <a:ea typeface="+mn-ea"/>
                          <a:cs typeface="Times New Roman" panose="02020603050405020304" pitchFamily="18" charset="0"/>
                        </a:rPr>
                        <a:t>Sau</a:t>
                      </a:r>
                      <a:r>
                        <a:rPr lang="en-US" sz="2000" b="1" i="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tx1"/>
                          </a:solidFill>
                          <a:effectLst/>
                          <a:latin typeface="Times New Roman" panose="02020603050405020304" pitchFamily="18" charset="0"/>
                          <a:ea typeface="+mn-ea"/>
                          <a:cs typeface="Times New Roman" panose="02020603050405020304" pitchFamily="18" charset="0"/>
                        </a:rPr>
                        <a:t>khi</a:t>
                      </a:r>
                      <a:r>
                        <a:rPr lang="en-US" sz="2000" b="1" i="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tx1"/>
                          </a:solidFill>
                          <a:effectLst/>
                          <a:latin typeface="Times New Roman" panose="02020603050405020304" pitchFamily="18" charset="0"/>
                          <a:ea typeface="+mn-ea"/>
                          <a:cs typeface="Times New Roman" panose="02020603050405020304" pitchFamily="18" charset="0"/>
                        </a:rPr>
                        <a:t>tỉnh</a:t>
                      </a:r>
                      <a:r>
                        <a:rPr lang="en-US" sz="2000" b="1" i="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tx1"/>
                          </a:solidFill>
                          <a:effectLst/>
                          <a:latin typeface="Times New Roman" panose="02020603050405020304" pitchFamily="18" charset="0"/>
                          <a:ea typeface="+mn-ea"/>
                          <a:cs typeface="Times New Roman" panose="02020603050405020304" pitchFamily="18" charset="0"/>
                        </a:rPr>
                        <a:t>lại</a:t>
                      </a:r>
                      <a:r>
                        <a:rPr lang="en-US" sz="2000" b="1" i="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tx1"/>
                          </a:solidFill>
                          <a:effectLst/>
                          <a:latin typeface="Times New Roman" panose="02020603050405020304" pitchFamily="18" charset="0"/>
                          <a:ea typeface="+mn-ea"/>
                          <a:cs typeface="Times New Roman" panose="02020603050405020304" pitchFamily="18" charset="0"/>
                        </a:rPr>
                        <a:t>tôi</a:t>
                      </a:r>
                      <a:r>
                        <a:rPr lang="en-US" sz="2000" b="1" i="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tx1"/>
                          </a:solidFill>
                          <a:effectLst/>
                          <a:latin typeface="Times New Roman" panose="02020603050405020304" pitchFamily="18" charset="0"/>
                          <a:ea typeface="+mn-ea"/>
                          <a:cs typeface="Times New Roman" panose="02020603050405020304" pitchFamily="18" charset="0"/>
                        </a:rPr>
                        <a:t>đã</a:t>
                      </a:r>
                      <a:r>
                        <a:rPr lang="en-US" sz="2000" b="1" i="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tx1"/>
                          </a:solidFill>
                          <a:effectLst/>
                          <a:latin typeface="Times New Roman" panose="02020603050405020304" pitchFamily="18" charset="0"/>
                          <a:ea typeface="+mn-ea"/>
                          <a:cs typeface="Times New Roman" panose="02020603050405020304" pitchFamily="18" charset="0"/>
                        </a:rPr>
                        <a:t>làm</a:t>
                      </a:r>
                      <a:r>
                        <a:rPr lang="en-US" sz="2000" b="1" i="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tx1"/>
                          </a:solidFill>
                          <a:effectLst/>
                          <a:latin typeface="Times New Roman" panose="02020603050405020304" pitchFamily="18" charset="0"/>
                          <a:ea typeface="+mn-ea"/>
                          <a:cs typeface="Times New Roman" panose="02020603050405020304" pitchFamily="18" charset="0"/>
                        </a:rPr>
                        <a:t>gì</a:t>
                      </a:r>
                      <a:endParaRPr lang="vi-VN" sz="2000" b="1"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tx1"/>
                          </a:solidFill>
                          <a:effectLst/>
                          <a:latin typeface="Times New Roman" panose="02020603050405020304" pitchFamily="18" charset="0"/>
                          <a:ea typeface="+mn-ea"/>
                          <a:cs typeface="Times New Roman" panose="02020603050405020304" pitchFamily="18" charset="0"/>
                        </a:rPr>
                        <a:t>Cẩn</a:t>
                      </a: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tx1"/>
                          </a:solidFill>
                          <a:effectLst/>
                          <a:latin typeface="Times New Roman" panose="02020603050405020304" pitchFamily="18" charset="0"/>
                          <a:ea typeface="+mn-ea"/>
                          <a:cs typeface="Times New Roman" panose="02020603050405020304" pitchFamily="18" charset="0"/>
                        </a:rPr>
                        <a:t>thận</a:t>
                      </a: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tx1"/>
                          </a:solidFill>
                          <a:effectLst/>
                          <a:latin typeface="Times New Roman" panose="02020603050405020304" pitchFamily="18" charset="0"/>
                          <a:ea typeface="+mn-ea"/>
                          <a:cs typeface="Times New Roman" panose="02020603050405020304" pitchFamily="18" charset="0"/>
                        </a:rPr>
                        <a:t>xem</a:t>
                      </a: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tx1"/>
                          </a:solidFill>
                          <a:effectLst/>
                          <a:latin typeface="Times New Roman" panose="02020603050405020304" pitchFamily="18" charset="0"/>
                          <a:ea typeface="+mn-ea"/>
                          <a:cs typeface="Times New Roman" panose="02020603050405020304" pitchFamily="18" charset="0"/>
                        </a:rPr>
                        <a:t>xét</a:t>
                      </a: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tx1"/>
                          </a:solidFill>
                          <a:effectLst/>
                          <a:latin typeface="Times New Roman" panose="02020603050405020304" pitchFamily="18" charset="0"/>
                          <a:ea typeface="+mn-ea"/>
                          <a:cs typeface="Times New Roman" panose="02020603050405020304" pitchFamily="18" charset="0"/>
                        </a:rPr>
                        <a:t>bên</a:t>
                      </a: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tx1"/>
                          </a:solidFill>
                          <a:effectLst/>
                          <a:latin typeface="Times New Roman" panose="02020603050405020304" pitchFamily="18" charset="0"/>
                          <a:ea typeface="+mn-ea"/>
                          <a:cs typeface="Times New Roman" panose="02020603050405020304" pitchFamily="18" charset="0"/>
                        </a:rPr>
                        <a:t>hông</a:t>
                      </a: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tx1"/>
                          </a:solidFill>
                          <a:effectLst/>
                          <a:latin typeface="Times New Roman" panose="02020603050405020304" pitchFamily="18" charset="0"/>
                          <a:ea typeface="+mn-ea"/>
                          <a:cs typeface="Times New Roman" panose="02020603050405020304" pitchFamily="18" charset="0"/>
                        </a:rPr>
                        <a:t>khắc</a:t>
                      </a: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tx1"/>
                          </a:solidFill>
                          <a:effectLst/>
                          <a:latin typeface="Times New Roman" panose="02020603050405020304" pitchFamily="18" charset="0"/>
                          <a:ea typeface="+mn-ea"/>
                          <a:cs typeface="Times New Roman" panose="02020603050405020304" pitchFamily="18" charset="0"/>
                        </a:rPr>
                        <a:t>phục</a:t>
                      </a: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tx1"/>
                          </a:solidFill>
                          <a:effectLst/>
                          <a:latin typeface="Times New Roman" panose="02020603050405020304" pitchFamily="18" charset="0"/>
                          <a:ea typeface="+mn-ea"/>
                          <a:cs typeface="Times New Roman" panose="02020603050405020304" pitchFamily="18" charset="0"/>
                        </a:rPr>
                        <a:t>lỗi</a:t>
                      </a: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tx1"/>
                          </a:solidFill>
                          <a:effectLst/>
                          <a:latin typeface="Times New Roman" panose="02020603050405020304" pitchFamily="18" charset="0"/>
                          <a:ea typeface="+mn-ea"/>
                          <a:cs typeface="Times New Roman" panose="02020603050405020304" pitchFamily="18" charset="0"/>
                        </a:rPr>
                        <a:t>hỏng</a:t>
                      </a: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tx1"/>
                          </a:solidFill>
                          <a:effectLst/>
                          <a:latin typeface="Times New Roman" panose="02020603050405020304" pitchFamily="18" charset="0"/>
                          <a:ea typeface="+mn-ea"/>
                          <a:cs typeface="Times New Roman" panose="02020603050405020304" pitchFamily="18" charset="0"/>
                        </a:rPr>
                        <a:t>trên</a:t>
                      </a: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tx1"/>
                          </a:solidFill>
                          <a:effectLst/>
                          <a:latin typeface="Times New Roman" panose="02020603050405020304" pitchFamily="18" charset="0"/>
                          <a:ea typeface="+mn-ea"/>
                          <a:cs typeface="Times New Roman" panose="02020603050405020304" pitchFamily="18" charset="0"/>
                        </a:rPr>
                        <a:t>bộ</a:t>
                      </a: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tx1"/>
                          </a:solidFill>
                          <a:effectLst/>
                          <a:latin typeface="Times New Roman" panose="02020603050405020304" pitchFamily="18" charset="0"/>
                          <a:ea typeface="+mn-ea"/>
                          <a:cs typeface="Times New Roman" panose="02020603050405020304" pitchFamily="18" charset="0"/>
                        </a:rPr>
                        <a:t>đồ</a:t>
                      </a:r>
                      <a:endParaRPr lang="vi-VN" sz="2000" b="1"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tx1"/>
                          </a:solidFill>
                          <a:effectLst/>
                          <a:latin typeface="Times New Roman" panose="02020603050405020304" pitchFamily="18" charset="0"/>
                          <a:ea typeface="+mn-ea"/>
                          <a:cs typeface="Times New Roman" panose="02020603050405020304" pitchFamily="18" charset="0"/>
                        </a:rPr>
                        <a:t>Rút</a:t>
                      </a: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tx1"/>
                          </a:solidFill>
                          <a:effectLst/>
                          <a:latin typeface="Times New Roman" panose="02020603050405020304" pitchFamily="18" charset="0"/>
                          <a:ea typeface="+mn-ea"/>
                          <a:cs typeface="Times New Roman" panose="02020603050405020304" pitchFamily="18" charset="0"/>
                        </a:rPr>
                        <a:t>đăng</a:t>
                      </a: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 ten </a:t>
                      </a:r>
                      <a:r>
                        <a:rPr lang="en-US" sz="2000" b="1" kern="1200" dirty="0" err="1" smtClean="0">
                          <a:solidFill>
                            <a:schemeClr val="tx1"/>
                          </a:solidFill>
                          <a:effectLst/>
                          <a:latin typeface="Times New Roman" panose="02020603050405020304" pitchFamily="18" charset="0"/>
                          <a:ea typeface="+mn-ea"/>
                          <a:cs typeface="Times New Roman" panose="02020603050405020304" pitchFamily="18" charset="0"/>
                        </a:rPr>
                        <a:t>ra</a:t>
                      </a: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tx1"/>
                          </a:solidFill>
                          <a:effectLst/>
                          <a:latin typeface="Times New Roman" panose="02020603050405020304" pitchFamily="18" charset="0"/>
                          <a:ea typeface="+mn-ea"/>
                          <a:cs typeface="Times New Roman" panose="02020603050405020304" pitchFamily="18" charset="0"/>
                        </a:rPr>
                        <a:t>khỏi</a:t>
                      </a: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tx1"/>
                          </a:solidFill>
                          <a:effectLst/>
                          <a:latin typeface="Times New Roman" panose="02020603050405020304" pitchFamily="18" charset="0"/>
                          <a:ea typeface="+mn-ea"/>
                          <a:cs typeface="Times New Roman" panose="02020603050405020304" pitchFamily="18" charset="0"/>
                        </a:rPr>
                        <a:t>người</a:t>
                      </a: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tx1"/>
                          </a:solidFill>
                          <a:effectLst/>
                          <a:latin typeface="Times New Roman" panose="02020603050405020304" pitchFamily="18" charset="0"/>
                          <a:ea typeface="+mn-ea"/>
                          <a:cs typeface="Times New Roman" panose="02020603050405020304" pitchFamily="18" charset="0"/>
                        </a:rPr>
                        <a:t>dù</a:t>
                      </a: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tx1"/>
                          </a:solidFill>
                          <a:effectLst/>
                          <a:latin typeface="Times New Roman" panose="02020603050405020304" pitchFamily="18" charset="0"/>
                          <a:ea typeface="+mn-ea"/>
                          <a:cs typeface="Times New Roman" panose="02020603050405020304" pitchFamily="18" charset="0"/>
                        </a:rPr>
                        <a:t>đau</a:t>
                      </a: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tx1"/>
                          </a:solidFill>
                          <a:effectLst/>
                          <a:latin typeface="Times New Roman" panose="02020603050405020304" pitchFamily="18" charset="0"/>
                          <a:ea typeface="+mn-ea"/>
                          <a:cs typeface="Times New Roman" panose="02020603050405020304" pitchFamily="18" charset="0"/>
                        </a:rPr>
                        <a:t>đớn</a:t>
                      </a:r>
                      <a:endParaRPr lang="vi-VN" sz="2000" b="1"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17761788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6.</a:t>
                      </a:r>
                      <a:r>
                        <a:rPr lang="en-US" sz="2000" b="1" i="1"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nl-NL" sz="2000" b="1" i="1" kern="1200" dirty="0" smtClean="0">
                          <a:solidFill>
                            <a:schemeClr val="dk1"/>
                          </a:solidFill>
                          <a:effectLst/>
                          <a:latin typeface="Times New Roman" panose="02020603050405020304" pitchFamily="18" charset="0"/>
                          <a:ea typeface="+mn-ea"/>
                          <a:cs typeface="Times New Roman" panose="02020603050405020304" pitchFamily="18" charset="0"/>
                        </a:rPr>
                        <a:t>Nhận xét về cách kể chuyện của nhà văn?</a:t>
                      </a:r>
                      <a:endParaRPr lang="vi-VN" sz="2000" b="1"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vi-VN" sz="2000" b="1"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=&gt;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Trí</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tưởng</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tượng</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phong</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phú</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kết</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hợp</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với</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vốn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hiểu</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biết</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sâu</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về</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KH,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tác</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giả</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đã</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tạo</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ra</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một</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tình</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huống</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nguy</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hiểm</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đặc</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biệt</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khiến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nhân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vật</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đối</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diện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với</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tử</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thần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làm</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nền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tảng</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cơ</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sở</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cho</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những</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tình</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tiết</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truyện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phát</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sinh</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về</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sau</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endParaRPr lang="vi-VN" sz="2000" b="1"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939033216"/>
                  </a:ext>
                </a:extLst>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nl-NL" sz="2000" b="1" i="1" kern="1200" dirty="0" smtClean="0">
                          <a:solidFill>
                            <a:schemeClr val="dk1"/>
                          </a:solidFill>
                          <a:effectLst/>
                          <a:latin typeface="Times New Roman" panose="02020603050405020304" pitchFamily="18" charset="0"/>
                          <a:ea typeface="+mn-ea"/>
                          <a:cs typeface="Times New Roman" panose="02020603050405020304" pitchFamily="18" charset="0"/>
                        </a:rPr>
                        <a:t>Qua đó em nhận xét gì về tình huống tôi và đồng đội đã gặp phải – Đặc biệt là tình huống của tôi? Dự đoán điều tệ nhất có thể xảy ra trong tình huống đó.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a:t>
                      </a:r>
                      <a:r>
                        <a:rPr lang="en-US" sz="2000" b="1"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baseline="0" dirty="0" err="1" smtClean="0">
                          <a:solidFill>
                            <a:schemeClr val="dk1"/>
                          </a:solidFill>
                          <a:effectLst/>
                          <a:latin typeface="Times New Roman" panose="02020603050405020304" pitchFamily="18" charset="0"/>
                          <a:ea typeface="+mn-ea"/>
                          <a:cs typeface="Times New Roman" panose="02020603050405020304" pitchFamily="18" charset="0"/>
                        </a:rPr>
                        <a:t>Tình</a:t>
                      </a:r>
                      <a:r>
                        <a:rPr lang="en-US" sz="2000" b="1"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baseline="0" dirty="0" err="1" smtClean="0">
                          <a:solidFill>
                            <a:schemeClr val="dk1"/>
                          </a:solidFill>
                          <a:effectLst/>
                          <a:latin typeface="Times New Roman" panose="02020603050405020304" pitchFamily="18" charset="0"/>
                          <a:ea typeface="+mn-ea"/>
                          <a:cs typeface="Times New Roman" panose="02020603050405020304" pitchFamily="18" charset="0"/>
                        </a:rPr>
                        <a:t>huống</a:t>
                      </a:r>
                      <a:r>
                        <a:rPr lang="en-US" sz="2000" b="1"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baseline="0" dirty="0" err="1" smtClean="0">
                          <a:solidFill>
                            <a:schemeClr val="dk1"/>
                          </a:solidFill>
                          <a:effectLst/>
                          <a:latin typeface="Times New Roman" panose="02020603050405020304" pitchFamily="18" charset="0"/>
                          <a:ea typeface="+mn-ea"/>
                          <a:cs typeface="Times New Roman" panose="02020603050405020304" pitchFamily="18" charset="0"/>
                        </a:rPr>
                        <a:t>bất</a:t>
                      </a:r>
                      <a:r>
                        <a:rPr lang="en-US" sz="2000" b="1"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baseline="0" dirty="0" err="1" smtClean="0">
                          <a:solidFill>
                            <a:schemeClr val="dk1"/>
                          </a:solidFill>
                          <a:effectLst/>
                          <a:latin typeface="Times New Roman" panose="02020603050405020304" pitchFamily="18" charset="0"/>
                          <a:ea typeface="+mn-ea"/>
                          <a:cs typeface="Times New Roman" panose="02020603050405020304" pitchFamily="18" charset="0"/>
                        </a:rPr>
                        <a:t>ngờ</a:t>
                      </a:r>
                      <a:r>
                        <a:rPr lang="en-US" sz="2000" b="1"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baseline="0" dirty="0" err="1" smtClean="0">
                          <a:solidFill>
                            <a:schemeClr val="dk1"/>
                          </a:solidFill>
                          <a:effectLst/>
                          <a:latin typeface="Times New Roman" panose="02020603050405020304" pitchFamily="18" charset="0"/>
                          <a:ea typeface="+mn-ea"/>
                          <a:cs typeface="Times New Roman" panose="02020603050405020304" pitchFamily="18" charset="0"/>
                        </a:rPr>
                        <a:t>đột</a:t>
                      </a:r>
                      <a:r>
                        <a:rPr lang="en-US" sz="2000" b="1"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baseline="0" dirty="0" err="1" smtClean="0">
                          <a:solidFill>
                            <a:schemeClr val="dk1"/>
                          </a:solidFill>
                          <a:effectLst/>
                          <a:latin typeface="Times New Roman" panose="02020603050405020304" pitchFamily="18" charset="0"/>
                          <a:ea typeface="+mn-ea"/>
                          <a:cs typeface="Times New Roman" panose="02020603050405020304" pitchFamily="18" charset="0"/>
                        </a:rPr>
                        <a:t>ngột</a:t>
                      </a:r>
                      <a:r>
                        <a:rPr lang="en-US" sz="2000" b="1"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baseline="0" dirty="0" err="1" smtClean="0">
                          <a:solidFill>
                            <a:schemeClr val="dk1"/>
                          </a:solidFill>
                          <a:effectLst/>
                          <a:latin typeface="Times New Roman" panose="02020603050405020304" pitchFamily="18" charset="0"/>
                          <a:ea typeface="+mn-ea"/>
                          <a:cs typeface="Times New Roman" panose="02020603050405020304" pitchFamily="18" charset="0"/>
                        </a:rPr>
                        <a:t>nguy</a:t>
                      </a:r>
                      <a:r>
                        <a:rPr lang="en-US" sz="2000" b="1"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baseline="0" dirty="0" err="1" smtClean="0">
                          <a:solidFill>
                            <a:schemeClr val="dk1"/>
                          </a:solidFill>
                          <a:effectLst/>
                          <a:latin typeface="Times New Roman" panose="02020603050405020304" pitchFamily="18" charset="0"/>
                          <a:ea typeface="+mn-ea"/>
                          <a:cs typeface="Times New Roman" panose="02020603050405020304" pitchFamily="18" charset="0"/>
                        </a:rPr>
                        <a:t>hiểm</a:t>
                      </a:r>
                      <a:r>
                        <a:rPr lang="en-US" sz="2000" b="1"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baseline="0" dirty="0" err="1" smtClean="0">
                          <a:solidFill>
                            <a:schemeClr val="dk1"/>
                          </a:solidFill>
                          <a:effectLst/>
                          <a:latin typeface="Times New Roman" panose="02020603050405020304" pitchFamily="18" charset="0"/>
                          <a:ea typeface="+mn-ea"/>
                          <a:cs typeface="Times New Roman" panose="02020603050405020304" pitchFamily="18" charset="0"/>
                        </a:rPr>
                        <a:t>đến</a:t>
                      </a:r>
                      <a:r>
                        <a:rPr lang="en-US" sz="2000" b="1"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baseline="0" dirty="0" err="1" smtClean="0">
                          <a:solidFill>
                            <a:schemeClr val="dk1"/>
                          </a:solidFill>
                          <a:effectLst/>
                          <a:latin typeface="Times New Roman" panose="02020603050405020304" pitchFamily="18" charset="0"/>
                          <a:ea typeface="+mn-ea"/>
                          <a:cs typeface="Times New Roman" panose="02020603050405020304" pitchFamily="18" charset="0"/>
                        </a:rPr>
                        <a:t>tính</a:t>
                      </a:r>
                      <a:r>
                        <a:rPr lang="en-US" sz="2000" b="1"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baseline="0" dirty="0" err="1" smtClean="0">
                          <a:solidFill>
                            <a:schemeClr val="dk1"/>
                          </a:solidFill>
                          <a:effectLst/>
                          <a:latin typeface="Times New Roman" panose="02020603050405020304" pitchFamily="18" charset="0"/>
                          <a:ea typeface="+mn-ea"/>
                          <a:cs typeface="Times New Roman" panose="02020603050405020304" pitchFamily="18" charset="0"/>
                        </a:rPr>
                        <a:t>mạng</a:t>
                      </a:r>
                      <a:r>
                        <a:rPr lang="en-US" sz="2000" b="1"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baseline="0" dirty="0" err="1" smtClean="0">
                          <a:solidFill>
                            <a:schemeClr val="dk1"/>
                          </a:solidFill>
                          <a:effectLst/>
                          <a:latin typeface="Times New Roman" panose="02020603050405020304" pitchFamily="18" charset="0"/>
                          <a:ea typeface="+mn-ea"/>
                          <a:cs typeface="Times New Roman" panose="02020603050405020304" pitchFamily="18" charset="0"/>
                        </a:rPr>
                        <a:t>Nếu</a:t>
                      </a:r>
                      <a:r>
                        <a:rPr lang="en-US" sz="2000" b="1"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baseline="0" dirty="0" err="1" smtClean="0">
                          <a:solidFill>
                            <a:schemeClr val="dk1"/>
                          </a:solidFill>
                          <a:effectLst/>
                          <a:latin typeface="Times New Roman" panose="02020603050405020304" pitchFamily="18" charset="0"/>
                          <a:ea typeface="+mn-ea"/>
                          <a:cs typeface="Times New Roman" panose="02020603050405020304" pitchFamily="18" charset="0"/>
                        </a:rPr>
                        <a:t>kém</a:t>
                      </a:r>
                      <a:r>
                        <a:rPr lang="en-US" sz="2000" b="1" kern="1200" baseline="0" dirty="0" smtClean="0">
                          <a:solidFill>
                            <a:schemeClr val="dk1"/>
                          </a:solidFill>
                          <a:effectLst/>
                          <a:latin typeface="Times New Roman" panose="02020603050405020304" pitchFamily="18" charset="0"/>
                          <a:ea typeface="+mn-ea"/>
                          <a:cs typeface="Times New Roman" panose="02020603050405020304" pitchFamily="18" charset="0"/>
                        </a:rPr>
                        <a:t> may </a:t>
                      </a:r>
                      <a:r>
                        <a:rPr lang="en-US" sz="2000" b="1" kern="1200" baseline="0" dirty="0" err="1" smtClean="0">
                          <a:solidFill>
                            <a:schemeClr val="dk1"/>
                          </a:solidFill>
                          <a:effectLst/>
                          <a:latin typeface="Times New Roman" panose="02020603050405020304" pitchFamily="18" charset="0"/>
                          <a:ea typeface="+mn-ea"/>
                          <a:cs typeface="Times New Roman" panose="02020603050405020304" pitchFamily="18" charset="0"/>
                        </a:rPr>
                        <a:t>mắn</a:t>
                      </a:r>
                      <a:r>
                        <a:rPr lang="en-US" sz="2000" b="1"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baseline="0" dirty="0" err="1" smtClean="0">
                          <a:solidFill>
                            <a:schemeClr val="dk1"/>
                          </a:solidFill>
                          <a:effectLst/>
                          <a:latin typeface="Times New Roman" panose="02020603050405020304" pitchFamily="18" charset="0"/>
                          <a:ea typeface="+mn-ea"/>
                          <a:cs typeface="Times New Roman" panose="02020603050405020304" pitchFamily="18" charset="0"/>
                        </a:rPr>
                        <a:t>Tôi</a:t>
                      </a:r>
                      <a:r>
                        <a:rPr lang="en-US" sz="2000" b="1" i="1"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0" kern="1200" baseline="0" dirty="0" err="1" smtClean="0">
                          <a:solidFill>
                            <a:schemeClr val="dk1"/>
                          </a:solidFill>
                          <a:effectLst/>
                          <a:latin typeface="Times New Roman" panose="02020603050405020304" pitchFamily="18" charset="0"/>
                          <a:ea typeface="+mn-ea"/>
                          <a:cs typeface="Times New Roman" panose="02020603050405020304" pitchFamily="18" charset="0"/>
                        </a:rPr>
                        <a:t>đã</a:t>
                      </a:r>
                      <a:r>
                        <a:rPr lang="en-US"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0" kern="1200" baseline="0" dirty="0" err="1" smtClean="0">
                          <a:solidFill>
                            <a:schemeClr val="dk1"/>
                          </a:solidFill>
                          <a:effectLst/>
                          <a:latin typeface="Times New Roman" panose="02020603050405020304" pitchFamily="18" charset="0"/>
                          <a:ea typeface="+mn-ea"/>
                          <a:cs typeface="Times New Roman" panose="02020603050405020304" pitchFamily="18" charset="0"/>
                        </a:rPr>
                        <a:t>có</a:t>
                      </a:r>
                      <a:r>
                        <a:rPr lang="en-US"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0" kern="1200" baseline="0" dirty="0" err="1" smtClean="0">
                          <a:solidFill>
                            <a:schemeClr val="dk1"/>
                          </a:solidFill>
                          <a:effectLst/>
                          <a:latin typeface="Times New Roman" panose="02020603050405020304" pitchFamily="18" charset="0"/>
                          <a:ea typeface="+mn-ea"/>
                          <a:cs typeface="Times New Roman" panose="02020603050405020304" pitchFamily="18" charset="0"/>
                        </a:rPr>
                        <a:t>thể</a:t>
                      </a:r>
                      <a:r>
                        <a:rPr lang="en-US"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0" kern="1200" baseline="0" dirty="0" err="1" smtClean="0">
                          <a:solidFill>
                            <a:schemeClr val="dk1"/>
                          </a:solidFill>
                          <a:effectLst/>
                          <a:latin typeface="Times New Roman" panose="02020603050405020304" pitchFamily="18" charset="0"/>
                          <a:ea typeface="+mn-ea"/>
                          <a:cs typeface="Times New Roman" panose="02020603050405020304" pitchFamily="18" charset="0"/>
                        </a:rPr>
                        <a:t>phải</a:t>
                      </a:r>
                      <a:r>
                        <a:rPr lang="en-US"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0" kern="1200" baseline="0" dirty="0" err="1" smtClean="0">
                          <a:solidFill>
                            <a:schemeClr val="dk1"/>
                          </a:solidFill>
                          <a:effectLst/>
                          <a:latin typeface="Times New Roman" panose="02020603050405020304" pitchFamily="18" charset="0"/>
                          <a:ea typeface="+mn-ea"/>
                          <a:cs typeface="Times New Roman" panose="02020603050405020304" pitchFamily="18" charset="0"/>
                        </a:rPr>
                        <a:t>chết</a:t>
                      </a:r>
                      <a:r>
                        <a:rPr lang="en-US"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0" kern="1200" baseline="0" dirty="0" err="1" smtClean="0">
                          <a:solidFill>
                            <a:schemeClr val="dk1"/>
                          </a:solidFill>
                          <a:effectLst/>
                          <a:latin typeface="Times New Roman" panose="02020603050405020304" pitchFamily="18" charset="0"/>
                          <a:ea typeface="+mn-ea"/>
                          <a:cs typeface="Times New Roman" panose="02020603050405020304" pitchFamily="18" charset="0"/>
                        </a:rPr>
                        <a:t>vì</a:t>
                      </a:r>
                      <a:r>
                        <a:rPr lang="en-US"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0" kern="1200" baseline="0" dirty="0" err="1" smtClean="0">
                          <a:solidFill>
                            <a:schemeClr val="dk1"/>
                          </a:solidFill>
                          <a:effectLst/>
                          <a:latin typeface="Times New Roman" panose="02020603050405020304" pitchFamily="18" charset="0"/>
                          <a:ea typeface="+mn-ea"/>
                          <a:cs typeface="Times New Roman" panose="02020603050405020304" pitchFamily="18" charset="0"/>
                        </a:rPr>
                        <a:t>nhiều</a:t>
                      </a:r>
                      <a:r>
                        <a:rPr lang="en-US"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0" kern="1200" baseline="0" dirty="0" err="1" smtClean="0">
                          <a:solidFill>
                            <a:schemeClr val="dk1"/>
                          </a:solidFill>
                          <a:effectLst/>
                          <a:latin typeface="Times New Roman" panose="02020603050405020304" pitchFamily="18" charset="0"/>
                          <a:ea typeface="+mn-ea"/>
                          <a:cs typeface="Times New Roman" panose="02020603050405020304" pitchFamily="18" charset="0"/>
                        </a:rPr>
                        <a:t>lý</a:t>
                      </a:r>
                      <a:r>
                        <a:rPr lang="en-US"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do. </a:t>
                      </a:r>
                      <a:endParaRPr lang="vi-VN" sz="2000" b="1" i="1"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2000" b="1" i="1"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nl-NL" sz="2000" b="1" i="1" kern="1200" dirty="0" smtClean="0">
                          <a:solidFill>
                            <a:srgbClr val="FF0000"/>
                          </a:solidFill>
                          <a:effectLst/>
                          <a:latin typeface="Times New Roman" panose="02020603050405020304" pitchFamily="18" charset="0"/>
                          <a:ea typeface="+mn-ea"/>
                          <a:cs typeface="Times New Roman" panose="02020603050405020304" pitchFamily="18" charset="0"/>
                        </a:rPr>
                        <a:t>Kết quả của tình huống? Từ việc làm của tôi em có đánh giá, nhận xét gì về nhân vật?</a:t>
                      </a:r>
                      <a:r>
                        <a:rPr lang="nl-NL"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=&gt;</a:t>
                      </a:r>
                      <a:r>
                        <a:rPr lang="en-US" sz="2000" b="1"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Bằng</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chút</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may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mắn</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vốn</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kiến</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thức</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tích</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lũy</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từ</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trước</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cùng</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sự</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dũng</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cảm</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kiên</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cường</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nhân</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vật</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tôi</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đa</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bình</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tĩnh</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xử</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lý</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trước</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những</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vấn</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đề</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khó</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khăn</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và</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TẠM THỜI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vượt</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nguy</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FF0000"/>
                          </a:solidFill>
                          <a:effectLst/>
                          <a:latin typeface="Times New Roman" panose="02020603050405020304" pitchFamily="18" charset="0"/>
                          <a:ea typeface="+mn-ea"/>
                          <a:cs typeface="Times New Roman" panose="02020603050405020304" pitchFamily="18" charset="0"/>
                        </a:rPr>
                        <a:t>hiểm</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a:t>
                      </a:r>
                      <a:r>
                        <a:rPr lang="en-US" sz="2000" b="1"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vi-VN" sz="2000" b="1"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vi-VN" sz="2000" b="1"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solidFill>
                      <a:schemeClr val="accent6">
                        <a:lumMod val="60000"/>
                        <a:lumOff val="40000"/>
                      </a:schemeClr>
                    </a:solidFill>
                  </a:tcPr>
                </a:tc>
                <a:extLst>
                  <a:ext uri="{0D108BD9-81ED-4DB2-BD59-A6C34878D82A}">
                    <a16:rowId xmlns:a16="http://schemas.microsoft.com/office/drawing/2014/main" val="2154427155"/>
                  </a:ext>
                </a:extLst>
              </a:tr>
            </a:tbl>
          </a:graphicData>
        </a:graphic>
      </p:graphicFrame>
    </p:spTree>
    <p:extLst>
      <p:ext uri="{BB962C8B-B14F-4D97-AF65-F5344CB8AC3E}">
        <p14:creationId xmlns:p14="http://schemas.microsoft.com/office/powerpoint/2010/main" val="122723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183565" y="924779"/>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7</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4348973" y="700801"/>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7" name="Rectangle 6"/>
          <p:cNvSpPr/>
          <p:nvPr/>
        </p:nvSpPr>
        <p:spPr>
          <a:xfrm>
            <a:off x="442458" y="1144383"/>
            <a:ext cx="8956065" cy="941733"/>
          </a:xfrm>
          <a:prstGeom prst="rect">
            <a:avLst/>
          </a:prstGeom>
        </p:spPr>
        <p:txBody>
          <a:bodyPr wrap="square">
            <a:spAutoFit/>
          </a:bodyPr>
          <a:lstStyle/>
          <a:p>
            <a:pPr>
              <a:lnSpc>
                <a:spcPct val="115000"/>
              </a:lnSpc>
              <a:spcAft>
                <a:spcPts val="0"/>
              </a:spcAft>
              <a:tabLst>
                <a:tab pos="1386840" algn="l"/>
              </a:tabLst>
            </a:pPr>
            <a:r>
              <a:rPr lang="en-US" sz="2500" b="1" dirty="0">
                <a:solidFill>
                  <a:srgbClr val="FF0000"/>
                </a:solidFill>
                <a:latin typeface="Times New Roman" panose="02020603050405020304" pitchFamily="18" charset="0"/>
                <a:ea typeface="MS Mincho"/>
              </a:rPr>
              <a:t>B</a:t>
            </a:r>
            <a:r>
              <a:rPr lang="en-US" sz="2500" b="1" dirty="0" smtClean="0">
                <a:solidFill>
                  <a:srgbClr val="FF0000"/>
                </a:solidFill>
                <a:latin typeface="Times New Roman" panose="02020603050405020304" pitchFamily="18" charset="0"/>
                <a:ea typeface="MS Mincho"/>
              </a:rPr>
              <a:t>. </a:t>
            </a:r>
            <a:r>
              <a:rPr lang="en-US" sz="2500" b="1" dirty="0" err="1">
                <a:solidFill>
                  <a:srgbClr val="FF0000"/>
                </a:solidFill>
                <a:latin typeface="Times New Roman" panose="02020603050405020304" pitchFamily="18" charset="0"/>
                <a:ea typeface="MS Mincho"/>
              </a:rPr>
              <a:t>Đọc</a:t>
            </a:r>
            <a:r>
              <a:rPr lang="en-US" sz="2500" b="1" dirty="0">
                <a:solidFill>
                  <a:srgbClr val="FF0000"/>
                </a:solidFill>
                <a:latin typeface="Times New Roman" panose="02020603050405020304" pitchFamily="18" charset="0"/>
                <a:ea typeface="MS Mincho"/>
              </a:rPr>
              <a:t> </a:t>
            </a:r>
            <a:r>
              <a:rPr lang="en-US" sz="2500" b="1" dirty="0" err="1">
                <a:solidFill>
                  <a:srgbClr val="FF0000"/>
                </a:solidFill>
                <a:latin typeface="Times New Roman" panose="02020603050405020304" pitchFamily="18" charset="0"/>
                <a:ea typeface="MS Mincho"/>
              </a:rPr>
              <a:t>hiểu</a:t>
            </a:r>
            <a:r>
              <a:rPr lang="en-US" sz="2500" b="1" dirty="0">
                <a:solidFill>
                  <a:srgbClr val="FF0000"/>
                </a:solidFill>
                <a:latin typeface="Times New Roman" panose="02020603050405020304" pitchFamily="18" charset="0"/>
                <a:ea typeface="MS Mincho"/>
              </a:rPr>
              <a:t> </a:t>
            </a:r>
            <a:r>
              <a:rPr lang="en-US" sz="2500" b="1" dirty="0" err="1">
                <a:solidFill>
                  <a:srgbClr val="FF0000"/>
                </a:solidFill>
                <a:latin typeface="Times New Roman" panose="02020603050405020304" pitchFamily="18" charset="0"/>
                <a:ea typeface="MS Mincho"/>
              </a:rPr>
              <a:t>văn</a:t>
            </a:r>
            <a:r>
              <a:rPr lang="en-US" sz="2500" b="1" dirty="0">
                <a:solidFill>
                  <a:srgbClr val="FF0000"/>
                </a:solidFill>
                <a:latin typeface="Times New Roman" panose="02020603050405020304" pitchFamily="18" charset="0"/>
                <a:ea typeface="MS Mincho"/>
              </a:rPr>
              <a:t> </a:t>
            </a:r>
            <a:r>
              <a:rPr lang="en-US" sz="2500" b="1" dirty="0" err="1">
                <a:solidFill>
                  <a:srgbClr val="FF0000"/>
                </a:solidFill>
                <a:latin typeface="Times New Roman" panose="02020603050405020304" pitchFamily="18" charset="0"/>
                <a:ea typeface="MS Mincho"/>
              </a:rPr>
              <a:t>bản</a:t>
            </a:r>
            <a:endParaRPr lang="en-US" sz="2500" dirty="0">
              <a:latin typeface="Times New Roman" panose="02020603050405020304" pitchFamily="18" charset="0"/>
              <a:ea typeface="Times New Roman" panose="02020603050405020304" pitchFamily="18" charset="0"/>
            </a:endParaRPr>
          </a:p>
          <a:p>
            <a:pPr>
              <a:lnSpc>
                <a:spcPct val="115000"/>
              </a:lnSpc>
              <a:spcAft>
                <a:spcPts val="1200"/>
              </a:spcAft>
            </a:pPr>
            <a:r>
              <a:rPr lang="vi-VN" sz="2500" b="1" dirty="0">
                <a:solidFill>
                  <a:srgbClr val="0070C0"/>
                </a:solidFill>
                <a:latin typeface="Times New Roman" panose="02020603050405020304" pitchFamily="18" charset="0"/>
                <a:ea typeface="MS Mincho"/>
              </a:rPr>
              <a:t>1. </a:t>
            </a:r>
            <a:r>
              <a:rPr lang="vi-VN" sz="2500" b="1" dirty="0" smtClean="0">
                <a:solidFill>
                  <a:srgbClr val="0070C0"/>
                </a:solidFill>
                <a:latin typeface="Times New Roman" panose="02020603050405020304" pitchFamily="18" charset="0"/>
                <a:ea typeface="MS Mincho"/>
              </a:rPr>
              <a:t>Nguyên nhân và quá trình mắc nạn của nhân vật tôi. </a:t>
            </a:r>
            <a:endParaRPr lang="en-US" sz="2500" dirty="0">
              <a:effectLst/>
              <a:latin typeface="Times New Roman" panose="02020603050405020304" pitchFamily="18" charset="0"/>
              <a:ea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414696" y="3365793"/>
            <a:ext cx="2862536" cy="3492207"/>
          </a:xfrm>
          <a:prstGeom prst="ellipse">
            <a:avLst/>
          </a:prstGeom>
          <a:ln>
            <a:noFill/>
          </a:ln>
          <a:effectLst>
            <a:softEdge rad="112500"/>
          </a:effectLst>
        </p:spPr>
      </p:pic>
      <p:sp>
        <p:nvSpPr>
          <p:cNvPr id="18" name="Cloud Callout 17"/>
          <p:cNvSpPr/>
          <p:nvPr/>
        </p:nvSpPr>
        <p:spPr>
          <a:xfrm>
            <a:off x="3277232" y="1966074"/>
            <a:ext cx="8412005" cy="3454338"/>
          </a:xfrm>
          <a:prstGeom prst="cloudCallout">
            <a:avLst>
              <a:gd name="adj1" fmla="val -53287"/>
              <a:gd name="adj2" fmla="val 53246"/>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300" dirty="0" smtClean="0">
              <a:latin typeface="Times New Roman" panose="02020603050405020304" pitchFamily="18" charset="0"/>
              <a:cs typeface="Times New Roman" panose="02020603050405020304" pitchFamily="18" charset="0"/>
            </a:endParaRPr>
          </a:p>
          <a:p>
            <a:endParaRPr lang="en-US" sz="2300" dirty="0">
              <a:latin typeface="Times New Roman" panose="02020603050405020304" pitchFamily="18" charset="0"/>
              <a:cs typeface="Times New Roman" panose="02020603050405020304" pitchFamily="18" charset="0"/>
            </a:endParaRPr>
          </a:p>
          <a:p>
            <a:r>
              <a:rPr lang="vi-VN" sz="2500" b="1" dirty="0" smtClean="0">
                <a:latin typeface="+mj-lt"/>
              </a:rPr>
              <a:t>?</a:t>
            </a:r>
            <a:r>
              <a:rPr lang="en-US" sz="2500" b="1" dirty="0" smtClean="0">
                <a:latin typeface="+mj-lt"/>
              </a:rPr>
              <a:t> </a:t>
            </a:r>
            <a:r>
              <a:rPr lang="en-US" sz="2500" b="1" dirty="0" err="1" smtClean="0">
                <a:latin typeface="Times New Roman" panose="02020603050405020304" pitchFamily="18" charset="0"/>
                <a:cs typeface="Times New Roman" panose="02020603050405020304" pitchFamily="18" charset="0"/>
              </a:rPr>
              <a:t>Những</a:t>
            </a:r>
            <a:r>
              <a:rPr lang="en-US" sz="2500" b="1" dirty="0" smtClean="0">
                <a:latin typeface="Times New Roman" panose="02020603050405020304" pitchFamily="18" charset="0"/>
                <a:cs typeface="Times New Roman" panose="02020603050405020304" pitchFamily="18" charset="0"/>
              </a:rPr>
              <a:t> </a:t>
            </a:r>
            <a:r>
              <a:rPr lang="en-US" sz="2500" b="1" dirty="0">
                <a:latin typeface="Times New Roman" panose="02020603050405020304" pitchFamily="18" charset="0"/>
                <a:cs typeface="Times New Roman" panose="02020603050405020304" pitchFamily="18" charset="0"/>
              </a:rPr>
              <a:t>chi </a:t>
            </a:r>
            <a:r>
              <a:rPr lang="en-US" sz="2500" b="1" dirty="0" err="1">
                <a:latin typeface="Times New Roman" panose="02020603050405020304" pitchFamily="18" charset="0"/>
                <a:cs typeface="Times New Roman" panose="02020603050405020304" pitchFamily="18" charset="0"/>
              </a:rPr>
              <a:t>tiết</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cho</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thấy</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tác</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giả</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dựa</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vào</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thành</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tựu</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của</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khoa</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học</a:t>
            </a:r>
            <a:r>
              <a:rPr lang="en-US" sz="2500" b="1" dirty="0">
                <a:latin typeface="Times New Roman" panose="02020603050405020304" pitchFamily="18" charset="0"/>
                <a:cs typeface="Times New Roman" panose="02020603050405020304" pitchFamily="18" charset="0"/>
              </a:rPr>
              <a:t>?</a:t>
            </a:r>
            <a:endParaRPr lang="vi-VN" sz="2500" b="1" dirty="0">
              <a:latin typeface="Times New Roman" panose="02020603050405020304" pitchFamily="18" charset="0"/>
              <a:cs typeface="Times New Roman" panose="02020603050405020304" pitchFamily="18" charset="0"/>
            </a:endParaRPr>
          </a:p>
          <a:p>
            <a:r>
              <a:rPr lang="vi-VN" sz="2500" b="1" dirty="0" smtClean="0">
                <a:latin typeface="Times New Roman" panose="02020603050405020304" pitchFamily="18" charset="0"/>
                <a:cs typeface="Times New Roman" panose="02020603050405020304" pitchFamily="18" charset="0"/>
              </a:rPr>
              <a:t>?</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Những</a:t>
            </a:r>
            <a:r>
              <a:rPr lang="en-US" sz="2500" b="1" dirty="0" smtClean="0">
                <a:latin typeface="Times New Roman" panose="02020603050405020304" pitchFamily="18" charset="0"/>
                <a:cs typeface="Times New Roman" panose="02020603050405020304" pitchFamily="18" charset="0"/>
              </a:rPr>
              <a:t> </a:t>
            </a:r>
            <a:r>
              <a:rPr lang="en-US" sz="2500" b="1" dirty="0">
                <a:latin typeface="Times New Roman" panose="02020603050405020304" pitchFamily="18" charset="0"/>
                <a:cs typeface="Times New Roman" panose="02020603050405020304" pitchFamily="18" charset="0"/>
              </a:rPr>
              <a:t>chi </a:t>
            </a:r>
            <a:r>
              <a:rPr lang="en-US" sz="2500" b="1" dirty="0" err="1">
                <a:latin typeface="Times New Roman" panose="02020603050405020304" pitchFamily="18" charset="0"/>
                <a:cs typeface="Times New Roman" panose="02020603050405020304" pitchFamily="18" charset="0"/>
              </a:rPr>
              <a:t>tiết</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tưởng</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tượng</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của</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nhà</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văn</a:t>
            </a:r>
            <a:r>
              <a:rPr lang="nl-NL" sz="2500" b="1" dirty="0">
                <a:latin typeface="Times New Roman" panose="02020603050405020304" pitchFamily="18" charset="0"/>
                <a:cs typeface="Times New Roman" panose="02020603050405020304" pitchFamily="18" charset="0"/>
              </a:rPr>
              <a:t>?</a:t>
            </a:r>
            <a:endParaRPr lang="vi-VN" sz="2500" b="1" dirty="0">
              <a:latin typeface="Times New Roman" panose="02020603050405020304" pitchFamily="18" charset="0"/>
              <a:cs typeface="Times New Roman" panose="02020603050405020304" pitchFamily="18" charset="0"/>
            </a:endParaRPr>
          </a:p>
          <a:p>
            <a:r>
              <a:rPr lang="nl-NL" sz="2500" b="1" dirty="0">
                <a:latin typeface="Times New Roman" panose="02020603050405020304" pitchFamily="18" charset="0"/>
                <a:cs typeface="Times New Roman" panose="02020603050405020304" pitchFamily="18" charset="0"/>
              </a:rPr>
              <a:t>?</a:t>
            </a:r>
            <a:r>
              <a:rPr lang="nl-NL" sz="2500" b="1" dirty="0" smtClean="0">
                <a:latin typeface="Times New Roman" panose="02020603050405020304" pitchFamily="18" charset="0"/>
                <a:cs typeface="Times New Roman" panose="02020603050405020304" pitchFamily="18" charset="0"/>
              </a:rPr>
              <a:t>Tác </a:t>
            </a:r>
            <a:r>
              <a:rPr lang="nl-NL" sz="2500" b="1" dirty="0">
                <a:latin typeface="Times New Roman" panose="02020603050405020304" pitchFamily="18" charset="0"/>
                <a:cs typeface="Times New Roman" panose="02020603050405020304" pitchFamily="18" charset="0"/>
              </a:rPr>
              <a:t>dụng của yếu tố tưởng, siêu nhiên trong đoạn trích? </a:t>
            </a:r>
            <a:endParaRPr lang="vi-VN" sz="2500" b="1" dirty="0">
              <a:latin typeface="Times New Roman" panose="02020603050405020304" pitchFamily="18" charset="0"/>
              <a:cs typeface="Times New Roman" panose="02020603050405020304" pitchFamily="18" charset="0"/>
            </a:endParaRPr>
          </a:p>
          <a:p>
            <a:pPr>
              <a:lnSpc>
                <a:spcPct val="115000"/>
              </a:lnSpc>
              <a:spcAft>
                <a:spcPts val="0"/>
              </a:spcAft>
            </a:pPr>
            <a:r>
              <a:rPr lang="pt-BR" sz="2500" dirty="0" smtClean="0">
                <a:solidFill>
                  <a:schemeClr val="bg1"/>
                </a:solidFill>
                <a:latin typeface="+mj-lt"/>
                <a:ea typeface="Times New Roman" panose="02020603050405020304" pitchFamily="18" charset="0"/>
                <a:cs typeface="Times New Roman" panose="02020603050405020304" pitchFamily="18" charset="0"/>
              </a:rPr>
              <a:t>ươi – </a:t>
            </a:r>
            <a:r>
              <a:rPr lang="pt-BR" sz="28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0977948099- thcs </a:t>
            </a:r>
            <a:r>
              <a:rPr lang="pt-BR" dirty="0" smtClean="0">
                <a:solidFill>
                  <a:schemeClr val="bg1"/>
                </a:solidFill>
                <a:latin typeface="Times New Roman" panose="02020603050405020304" pitchFamily="18" charset="0"/>
                <a:ea typeface="Times New Roman" panose="02020603050405020304" pitchFamily="18" charset="0"/>
              </a:rPr>
              <a:t>Hoàng Diệu</a:t>
            </a:r>
          </a:p>
        </p:txBody>
      </p:sp>
      <p:sp>
        <p:nvSpPr>
          <p:cNvPr id="16" name="Rectangle 15"/>
          <p:cNvSpPr/>
          <p:nvPr/>
        </p:nvSpPr>
        <p:spPr>
          <a:xfrm>
            <a:off x="1344529" y="77093"/>
            <a:ext cx="9945399"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noProof="0" dirty="0" smtClean="0">
                <a:solidFill>
                  <a:srgbClr val="0070C0"/>
                </a:solidFill>
                <a:latin typeface="Times New Roman" panose="02020603050405020304" pitchFamily="18" charset="0"/>
                <a:ea typeface="Segoe UI" panose="020B0502040204020203" pitchFamily="34" charset="0"/>
              </a:rPr>
              <a:t>NHẬT TRÌNH SOL 6 (</a:t>
            </a:r>
            <a:r>
              <a:rPr lang="en-US" sz="2400" b="1" i="1" noProof="0" dirty="0" err="1" smtClean="0">
                <a:solidFill>
                  <a:srgbClr val="0070C0"/>
                </a:solidFill>
                <a:latin typeface="Times New Roman" panose="02020603050405020304" pitchFamily="18" charset="0"/>
                <a:ea typeface="Segoe UI" panose="020B0502040204020203" pitchFamily="34" charset="0"/>
              </a:rPr>
              <a:t>Trích</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tiểu</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thuyết</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Người</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về</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từ</a:t>
            </a:r>
            <a:r>
              <a:rPr lang="en-US" sz="2400" b="1" i="1" noProof="0" dirty="0" smtClean="0">
                <a:solidFill>
                  <a:srgbClr val="0070C0"/>
                </a:solidFill>
                <a:latin typeface="Times New Roman" panose="02020603050405020304" pitchFamily="18" charset="0"/>
                <a:ea typeface="Segoe UI" panose="020B0502040204020203" pitchFamily="34" charset="0"/>
              </a:rPr>
              <a:t> Sao </a:t>
            </a:r>
            <a:r>
              <a:rPr lang="en-US" sz="2400" b="1" i="1" noProof="0" dirty="0" err="1" smtClean="0">
                <a:solidFill>
                  <a:srgbClr val="0070C0"/>
                </a:solidFill>
                <a:latin typeface="Times New Roman" panose="02020603050405020304" pitchFamily="18" charset="0"/>
                <a:ea typeface="Segoe UI" panose="020B0502040204020203" pitchFamily="34" charset="0"/>
              </a:rPr>
              <a:t>Hỏa</a:t>
            </a:r>
            <a:endParaRPr kumimoji="0" lang="en-US" sz="2400" b="1" i="0" u="none" strike="noStrike" kern="120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mn-cs"/>
            </a:endParaRPr>
          </a:p>
        </p:txBody>
      </p:sp>
    </p:spTree>
    <p:extLst>
      <p:ext uri="{BB962C8B-B14F-4D97-AF65-F5344CB8AC3E}">
        <p14:creationId xmlns:p14="http://schemas.microsoft.com/office/powerpoint/2010/main" val="2538884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7</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4348973" y="700801"/>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23" name="Rectangle 22"/>
          <p:cNvSpPr/>
          <p:nvPr/>
        </p:nvSpPr>
        <p:spPr>
          <a:xfrm>
            <a:off x="1344529" y="77093"/>
            <a:ext cx="10087922"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noProof="0" dirty="0" smtClean="0">
                <a:solidFill>
                  <a:srgbClr val="0070C0"/>
                </a:solidFill>
                <a:latin typeface="Times New Roman" panose="02020603050405020304" pitchFamily="18" charset="0"/>
                <a:ea typeface="Segoe UI" panose="020B0502040204020203" pitchFamily="34" charset="0"/>
              </a:rPr>
              <a:t>NHẬT TRÌNH SOL 6 (</a:t>
            </a:r>
            <a:r>
              <a:rPr lang="en-US" sz="2400" b="1" i="1" noProof="0" dirty="0" err="1" smtClean="0">
                <a:solidFill>
                  <a:srgbClr val="0070C0"/>
                </a:solidFill>
                <a:latin typeface="Times New Roman" panose="02020603050405020304" pitchFamily="18" charset="0"/>
                <a:ea typeface="Segoe UI" panose="020B0502040204020203" pitchFamily="34" charset="0"/>
              </a:rPr>
              <a:t>Trích</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tiểu</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thuyết</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Người</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về</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từ</a:t>
            </a:r>
            <a:r>
              <a:rPr lang="en-US" sz="2400" b="1" i="1" noProof="0" dirty="0" smtClean="0">
                <a:solidFill>
                  <a:srgbClr val="0070C0"/>
                </a:solidFill>
                <a:latin typeface="Times New Roman" panose="02020603050405020304" pitchFamily="18" charset="0"/>
                <a:ea typeface="Segoe UI" panose="020B0502040204020203" pitchFamily="34" charset="0"/>
              </a:rPr>
              <a:t> Sao </a:t>
            </a:r>
            <a:r>
              <a:rPr lang="en-US" sz="2400" b="1" i="1" noProof="0" dirty="0" err="1" smtClean="0">
                <a:solidFill>
                  <a:srgbClr val="0070C0"/>
                </a:solidFill>
                <a:latin typeface="Times New Roman" panose="02020603050405020304" pitchFamily="18" charset="0"/>
                <a:ea typeface="Segoe UI" panose="020B0502040204020203" pitchFamily="34" charset="0"/>
              </a:rPr>
              <a:t>Hỏa</a:t>
            </a:r>
            <a:endParaRPr kumimoji="0" lang="en-US" sz="2400" b="1" i="0" u="none" strike="noStrike" kern="120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mn-cs"/>
            </a:endParaRPr>
          </a:p>
        </p:txBody>
      </p:sp>
      <p:grpSp>
        <p:nvGrpSpPr>
          <p:cNvPr id="9" name="Group 8"/>
          <p:cNvGrpSpPr/>
          <p:nvPr/>
        </p:nvGrpSpPr>
        <p:grpSpPr>
          <a:xfrm>
            <a:off x="509180" y="1091438"/>
            <a:ext cx="11256206" cy="3197929"/>
            <a:chOff x="3010217" y="3045079"/>
            <a:chExt cx="6095999" cy="3651542"/>
          </a:xfrm>
        </p:grpSpPr>
        <p:sp>
          <p:nvSpPr>
            <p:cNvPr id="10" name="Round Diagonal Corner Rectangle 9"/>
            <p:cNvSpPr/>
            <p:nvPr/>
          </p:nvSpPr>
          <p:spPr>
            <a:xfrm>
              <a:off x="3010217" y="3418401"/>
              <a:ext cx="6095999" cy="3278220"/>
            </a:xfrm>
            <a:prstGeom prst="round2DiagRect">
              <a:avLst>
                <a:gd name="adj1" fmla="val 0"/>
                <a:gd name="adj2" fmla="val 1667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Straight Connector 11"/>
            <p:cNvSpPr/>
            <p:nvPr/>
          </p:nvSpPr>
          <p:spPr>
            <a:xfrm>
              <a:off x="6065044" y="3045079"/>
              <a:ext cx="812" cy="2582840"/>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16" name="Freeform 15"/>
            <p:cNvSpPr/>
            <p:nvPr/>
          </p:nvSpPr>
          <p:spPr>
            <a:xfrm>
              <a:off x="3163623" y="3821952"/>
              <a:ext cx="2822680" cy="2781519"/>
            </a:xfrm>
            <a:custGeom>
              <a:avLst/>
              <a:gdLst>
                <a:gd name="connsiteX0" fmla="*/ 0 w 2641600"/>
                <a:gd name="connsiteY0" fmla="*/ 0 h 2781520"/>
                <a:gd name="connsiteX1" fmla="*/ 2641600 w 2641600"/>
                <a:gd name="connsiteY1" fmla="*/ 0 h 2781520"/>
                <a:gd name="connsiteX2" fmla="*/ 2641600 w 2641600"/>
                <a:gd name="connsiteY2" fmla="*/ 2781520 h 2781520"/>
                <a:gd name="connsiteX3" fmla="*/ 0 w 2641600"/>
                <a:gd name="connsiteY3" fmla="*/ 2781520 h 2781520"/>
                <a:gd name="connsiteX4" fmla="*/ 0 w 2641600"/>
                <a:gd name="connsiteY4" fmla="*/ 0 h 278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1600" h="2781520">
                  <a:moveTo>
                    <a:pt x="0" y="0"/>
                  </a:moveTo>
                  <a:lnTo>
                    <a:pt x="2641600" y="0"/>
                  </a:lnTo>
                  <a:lnTo>
                    <a:pt x="2641600" y="2781520"/>
                  </a:lnTo>
                  <a:lnTo>
                    <a:pt x="0" y="2781520"/>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endParaRPr lang="en-US" sz="2800" kern="1200" dirty="0">
                <a:solidFill>
                  <a:schemeClr val="bg1"/>
                </a:solidFill>
                <a:latin typeface="Times New Roman" panose="02020603050405020304" pitchFamily="18" charset="0"/>
                <a:cs typeface="Times New Roman" panose="02020603050405020304" pitchFamily="18" charset="0"/>
              </a:endParaRPr>
            </a:p>
          </p:txBody>
        </p:sp>
        <p:sp>
          <p:nvSpPr>
            <p:cNvPr id="17" name="Freeform 16"/>
            <p:cNvSpPr/>
            <p:nvPr/>
          </p:nvSpPr>
          <p:spPr>
            <a:xfrm>
              <a:off x="6226954" y="3736579"/>
              <a:ext cx="2641600" cy="2781519"/>
            </a:xfrm>
            <a:custGeom>
              <a:avLst/>
              <a:gdLst>
                <a:gd name="connsiteX0" fmla="*/ 0 w 2641600"/>
                <a:gd name="connsiteY0" fmla="*/ 0 h 2781520"/>
                <a:gd name="connsiteX1" fmla="*/ 2641600 w 2641600"/>
                <a:gd name="connsiteY1" fmla="*/ 0 h 2781520"/>
                <a:gd name="connsiteX2" fmla="*/ 2641600 w 2641600"/>
                <a:gd name="connsiteY2" fmla="*/ 2781520 h 2781520"/>
                <a:gd name="connsiteX3" fmla="*/ 0 w 2641600"/>
                <a:gd name="connsiteY3" fmla="*/ 2781520 h 2781520"/>
                <a:gd name="connsiteX4" fmla="*/ 0 w 2641600"/>
                <a:gd name="connsiteY4" fmla="*/ 0 h 278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1600" h="2781520">
                  <a:moveTo>
                    <a:pt x="0" y="0"/>
                  </a:moveTo>
                  <a:lnTo>
                    <a:pt x="2641600" y="0"/>
                  </a:lnTo>
                  <a:lnTo>
                    <a:pt x="2641600" y="2781520"/>
                  </a:lnTo>
                  <a:lnTo>
                    <a:pt x="0" y="2781520"/>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endParaRPr lang="en-US" sz="3200" kern="1200" dirty="0">
                <a:solidFill>
                  <a:schemeClr val="bg1"/>
                </a:solidFill>
                <a:latin typeface="Times New Roman" panose="02020603050405020304" pitchFamily="18" charset="0"/>
                <a:cs typeface="Times New Roman" panose="02020603050405020304" pitchFamily="18" charset="0"/>
              </a:endParaRPr>
            </a:p>
          </p:txBody>
        </p:sp>
      </p:grpSp>
      <p:sp>
        <p:nvSpPr>
          <p:cNvPr id="6" name="Rectangle 5"/>
          <p:cNvSpPr/>
          <p:nvPr/>
        </p:nvSpPr>
        <p:spPr>
          <a:xfrm>
            <a:off x="602774" y="1443373"/>
            <a:ext cx="5342588" cy="2569934"/>
          </a:xfrm>
          <a:prstGeom prst="rect">
            <a:avLst/>
          </a:prstGeom>
        </p:spPr>
        <p:txBody>
          <a:bodyPr wrap="square">
            <a:spAutoFit/>
          </a:bodyPr>
          <a:lstStyle/>
          <a:p>
            <a:pPr algn="just"/>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300" b="1" dirty="0">
                <a:latin typeface="Times New Roman" panose="02020603050405020304" pitchFamily="18" charset="0"/>
                <a:ea typeface="Calibri" panose="020F0502020204030204" pitchFamily="34" charset="0"/>
                <a:cs typeface="Times New Roman" panose="02020603050405020304" pitchFamily="18" charset="0"/>
              </a:rPr>
              <a:t> chi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tiết</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cho</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giả</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dựa</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vào</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tựu</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khoa</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300" b="1" dirty="0">
                <a:latin typeface="Times New Roman" panose="02020603050405020304" pitchFamily="18" charset="0"/>
                <a:ea typeface="Calibri" panose="020F0502020204030204" pitchFamily="34" charset="0"/>
                <a:cs typeface="Times New Roman" panose="02020603050405020304" pitchFamily="18" charset="0"/>
              </a:rPr>
              <a:t>:</a:t>
            </a:r>
            <a:endParaRPr lang="vi-VN" sz="2300" b="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300" dirty="0">
                <a:latin typeface="Times New Roman" panose="02020603050405020304" pitchFamily="18" charset="0"/>
                <a:ea typeface="Times New Roman" panose="02020603050405020304" pitchFamily="18" charset="0"/>
                <a:cs typeface="Times New Roman" panose="02020603050405020304" pitchFamily="18" charset="0"/>
              </a:rPr>
              <a:t>Những chuyến du hành vũ trụ, khám phá các hành tinh trong đó có sự thật con người đã đặt chân đến sao Hỏa. </a:t>
            </a:r>
            <a:endParaRPr lang="vi-VN" sz="23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300" dirty="0">
                <a:latin typeface="Times New Roman" panose="02020603050405020304" pitchFamily="18" charset="0"/>
                <a:ea typeface="Times New Roman" panose="02020603050405020304" pitchFamily="18" charset="0"/>
                <a:cs typeface="Times New Roman" panose="02020603050405020304" pitchFamily="18" charset="0"/>
              </a:rPr>
              <a:t>Tàu vũ trụ, áo phi hành gia, các thiết bị liên lạc, thông tin ...</a:t>
            </a:r>
            <a:endParaRPr lang="vi-VN" sz="23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6183405" y="1473598"/>
            <a:ext cx="5357447" cy="1862048"/>
          </a:xfrm>
          <a:prstGeom prst="rect">
            <a:avLst/>
          </a:prstGeom>
        </p:spPr>
        <p:txBody>
          <a:bodyPr wrap="square">
            <a:spAutoFit/>
          </a:bodyPr>
          <a:lstStyle/>
          <a:p>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300" b="1" dirty="0">
                <a:latin typeface="Times New Roman" panose="02020603050405020304" pitchFamily="18" charset="0"/>
                <a:ea typeface="Calibri" panose="020F0502020204030204" pitchFamily="34" charset="0"/>
                <a:cs typeface="Times New Roman" panose="02020603050405020304" pitchFamily="18" charset="0"/>
              </a:rPr>
              <a:t> chi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tiết</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tưởng</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nhà</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300" b="1" dirty="0">
                <a:latin typeface="Times New Roman" panose="02020603050405020304" pitchFamily="18" charset="0"/>
                <a:ea typeface="Calibri" panose="020F0502020204030204" pitchFamily="34" charset="0"/>
                <a:cs typeface="Times New Roman" panose="02020603050405020304" pitchFamily="18" charset="0"/>
              </a:rPr>
              <a:t>:</a:t>
            </a:r>
            <a:endParaRPr lang="vi-VN" sz="2300" b="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300" dirty="0">
                <a:latin typeface="Times New Roman" panose="02020603050405020304" pitchFamily="18" charset="0"/>
                <a:ea typeface="Times New Roman" panose="02020603050405020304" pitchFamily="18" charset="0"/>
                <a:cs typeface="Times New Roman" panose="02020603050405020304" pitchFamily="18" charset="0"/>
              </a:rPr>
              <a:t>-</a:t>
            </a:r>
            <a:r>
              <a:rPr lang="vi-VN" sz="2300" dirty="0">
                <a:latin typeface="Times New Roman" panose="02020603050405020304" pitchFamily="18" charset="0"/>
                <a:ea typeface="Times New Roman" panose="02020603050405020304" pitchFamily="18" charset="0"/>
                <a:cs typeface="Times New Roman" panose="02020603050405020304" pitchFamily="18" charset="0"/>
              </a:rPr>
              <a:t> Cơn bão cát trên sao Hỏa </a:t>
            </a:r>
            <a:endParaRPr lang="vi-VN" sz="23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300" dirty="0">
                <a:latin typeface="Times New Roman" panose="02020603050405020304" pitchFamily="18" charset="0"/>
                <a:ea typeface="Times New Roman" panose="02020603050405020304" pitchFamily="18" charset="0"/>
                <a:cs typeface="Times New Roman" panose="02020603050405020304" pitchFamily="18" charset="0"/>
              </a:rPr>
              <a:t>- Căn cứ Háp </a:t>
            </a:r>
            <a:endParaRPr lang="vi-VN" sz="23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300" dirty="0">
                <a:latin typeface="Times New Roman" panose="02020603050405020304" pitchFamily="18" charset="0"/>
                <a:ea typeface="Times New Roman" panose="02020603050405020304" pitchFamily="18" charset="0"/>
                <a:cs typeface="Times New Roman" panose="02020603050405020304" pitchFamily="18" charset="0"/>
              </a:rPr>
              <a:t>- Quá trình tôi gặp nạn và vượt qua tai nạn </a:t>
            </a:r>
            <a:endParaRPr lang="vi-VN" sz="23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Right Arrow 23"/>
          <p:cNvSpPr/>
          <p:nvPr/>
        </p:nvSpPr>
        <p:spPr>
          <a:xfrm>
            <a:off x="615854" y="4598301"/>
            <a:ext cx="1003920" cy="123236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9" name="Group 28"/>
          <p:cNvGrpSpPr/>
          <p:nvPr/>
        </p:nvGrpSpPr>
        <p:grpSpPr>
          <a:xfrm>
            <a:off x="1696639" y="4370626"/>
            <a:ext cx="9847661" cy="1661481"/>
            <a:chOff x="1696639" y="4370626"/>
            <a:chExt cx="9847661" cy="1661481"/>
          </a:xfrm>
        </p:grpSpPr>
        <p:sp>
          <p:nvSpPr>
            <p:cNvPr id="25" name="Snip Diagonal Corner Rectangle 24"/>
            <p:cNvSpPr/>
            <p:nvPr/>
          </p:nvSpPr>
          <p:spPr>
            <a:xfrm>
              <a:off x="1712144" y="4396859"/>
              <a:ext cx="9832156" cy="1635248"/>
            </a:xfrm>
            <a:prstGeom prst="snip2Diag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TextBox 25"/>
            <p:cNvSpPr txBox="1"/>
            <p:nvPr/>
          </p:nvSpPr>
          <p:spPr>
            <a:xfrm>
              <a:off x="1696639" y="4370626"/>
              <a:ext cx="9614799" cy="1508105"/>
            </a:xfrm>
            <a:prstGeom prst="rect">
              <a:avLst/>
            </a:prstGeom>
            <a:noFill/>
          </p:spPr>
          <p:txBody>
            <a:bodyPr wrap="square" rtlCol="0">
              <a:spAutoFit/>
            </a:bodyPr>
            <a:lstStyle/>
            <a:p>
              <a:pPr algn="just"/>
              <a:r>
                <a:rPr lang="en-US" sz="2300"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Tác</a:t>
              </a:r>
              <a:r>
                <a:rPr lang="en-US" sz="2300" b="1" dirty="0" smtClean="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giả</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đã</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dựa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trên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những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thành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tựu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của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khoa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học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và</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công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nghệ</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cùng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với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những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hiểu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biết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của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mình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và</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trí</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tưởng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tượng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phong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phú</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để</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sáng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tạo</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nên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một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câu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chuyện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kịch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tính</a:t>
              </a:r>
              <a:r>
                <a:rPr lang="en-US" sz="2300" b="1" dirty="0">
                  <a:latin typeface="Times New Roman" panose="02020603050405020304" pitchFamily="18" charset="0"/>
                  <a:cs typeface="Times New Roman" panose="02020603050405020304" pitchFamily="18" charset="0"/>
                </a:rPr>
                <a:t>, li </a:t>
              </a:r>
              <a:r>
                <a:rPr lang="en-US" sz="2300" b="1" dirty="0" err="1">
                  <a:latin typeface="Times New Roman" panose="02020603050405020304" pitchFamily="18" charset="0"/>
                  <a:cs typeface="Times New Roman" panose="02020603050405020304" pitchFamily="18" charset="0"/>
                </a:rPr>
                <a:t>kì</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hấp</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dẫn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mở</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ra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một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thế</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giới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mới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mẻ</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thú</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vị</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cho</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độc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giả</a:t>
              </a:r>
              <a:r>
                <a:rPr lang="en-US" sz="2300" b="1" dirty="0">
                  <a:latin typeface="Times New Roman" panose="02020603050405020304" pitchFamily="18" charset="0"/>
                  <a:cs typeface="Times New Roman" panose="02020603050405020304" pitchFamily="18" charset="0"/>
                </a:rPr>
                <a:t>.</a:t>
              </a:r>
              <a:endParaRPr lang="vi-VN" sz="23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5457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183565" y="924779"/>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7</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4348973" y="700801"/>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7" name="Rectangle 6"/>
          <p:cNvSpPr/>
          <p:nvPr/>
        </p:nvSpPr>
        <p:spPr>
          <a:xfrm>
            <a:off x="442458" y="1144383"/>
            <a:ext cx="11293913" cy="977191"/>
          </a:xfrm>
          <a:prstGeom prst="rect">
            <a:avLst/>
          </a:prstGeom>
        </p:spPr>
        <p:txBody>
          <a:bodyPr wrap="square">
            <a:spAutoFit/>
          </a:bodyPr>
          <a:lstStyle/>
          <a:p>
            <a:pPr>
              <a:lnSpc>
                <a:spcPct val="115000"/>
              </a:lnSpc>
              <a:spcAft>
                <a:spcPts val="0"/>
              </a:spcAft>
              <a:tabLst>
                <a:tab pos="1386840" algn="l"/>
              </a:tabLst>
            </a:pPr>
            <a:r>
              <a:rPr lang="en-US" sz="2500" b="1" dirty="0">
                <a:solidFill>
                  <a:srgbClr val="FF0000"/>
                </a:solidFill>
                <a:latin typeface="Times New Roman" panose="02020603050405020304" pitchFamily="18" charset="0"/>
                <a:ea typeface="MS Mincho"/>
              </a:rPr>
              <a:t>B</a:t>
            </a:r>
            <a:r>
              <a:rPr lang="en-US" sz="2500" b="1" dirty="0" smtClean="0">
                <a:solidFill>
                  <a:srgbClr val="FF0000"/>
                </a:solidFill>
                <a:latin typeface="Times New Roman" panose="02020603050405020304" pitchFamily="18" charset="0"/>
                <a:ea typeface="MS Mincho"/>
              </a:rPr>
              <a:t>. </a:t>
            </a:r>
            <a:r>
              <a:rPr lang="en-US" sz="2500" b="1" dirty="0" err="1">
                <a:solidFill>
                  <a:srgbClr val="FF0000"/>
                </a:solidFill>
                <a:latin typeface="Times New Roman" panose="02020603050405020304" pitchFamily="18" charset="0"/>
                <a:ea typeface="MS Mincho"/>
              </a:rPr>
              <a:t>Đọc</a:t>
            </a:r>
            <a:r>
              <a:rPr lang="en-US" sz="2500" b="1" dirty="0">
                <a:solidFill>
                  <a:srgbClr val="FF0000"/>
                </a:solidFill>
                <a:latin typeface="Times New Roman" panose="02020603050405020304" pitchFamily="18" charset="0"/>
                <a:ea typeface="MS Mincho"/>
              </a:rPr>
              <a:t> </a:t>
            </a:r>
            <a:r>
              <a:rPr lang="en-US" sz="2500" b="1" dirty="0" err="1">
                <a:solidFill>
                  <a:srgbClr val="FF0000"/>
                </a:solidFill>
                <a:latin typeface="Times New Roman" panose="02020603050405020304" pitchFamily="18" charset="0"/>
                <a:ea typeface="MS Mincho"/>
              </a:rPr>
              <a:t>hiểu</a:t>
            </a:r>
            <a:r>
              <a:rPr lang="en-US" sz="2500" b="1" dirty="0">
                <a:solidFill>
                  <a:srgbClr val="FF0000"/>
                </a:solidFill>
                <a:latin typeface="Times New Roman" panose="02020603050405020304" pitchFamily="18" charset="0"/>
                <a:ea typeface="MS Mincho"/>
              </a:rPr>
              <a:t> </a:t>
            </a:r>
            <a:r>
              <a:rPr lang="en-US" sz="2500" b="1" dirty="0" err="1">
                <a:solidFill>
                  <a:srgbClr val="FF0000"/>
                </a:solidFill>
                <a:latin typeface="Times New Roman" panose="02020603050405020304" pitchFamily="18" charset="0"/>
                <a:ea typeface="MS Mincho"/>
              </a:rPr>
              <a:t>văn</a:t>
            </a:r>
            <a:r>
              <a:rPr lang="en-US" sz="2500" b="1" dirty="0">
                <a:solidFill>
                  <a:srgbClr val="FF0000"/>
                </a:solidFill>
                <a:latin typeface="Times New Roman" panose="02020603050405020304" pitchFamily="18" charset="0"/>
                <a:ea typeface="MS Mincho"/>
              </a:rPr>
              <a:t> </a:t>
            </a:r>
            <a:r>
              <a:rPr lang="en-US" sz="2500" b="1" dirty="0" err="1">
                <a:solidFill>
                  <a:srgbClr val="FF0000"/>
                </a:solidFill>
                <a:latin typeface="Times New Roman" panose="02020603050405020304" pitchFamily="18" charset="0"/>
                <a:ea typeface="MS Mincho"/>
              </a:rPr>
              <a:t>bản</a:t>
            </a:r>
            <a:endParaRPr lang="en-US" sz="2500" dirty="0">
              <a:latin typeface="Times New Roman" panose="02020603050405020304" pitchFamily="18" charset="0"/>
              <a:ea typeface="Times New Roman" panose="02020603050405020304" pitchFamily="18" charset="0"/>
            </a:endParaRPr>
          </a:p>
          <a:p>
            <a:pPr>
              <a:lnSpc>
                <a:spcPct val="115000"/>
              </a:lnSpc>
              <a:spcAft>
                <a:spcPts val="1200"/>
              </a:spcAft>
            </a:pPr>
            <a:r>
              <a:rPr lang="vi-VN" sz="2500" b="1" dirty="0">
                <a:solidFill>
                  <a:srgbClr val="0070C0"/>
                </a:solidFill>
                <a:latin typeface="Times New Roman" panose="02020603050405020304" pitchFamily="18" charset="0"/>
                <a:ea typeface="MS Mincho"/>
              </a:rPr>
              <a:t>2</a:t>
            </a:r>
            <a:r>
              <a:rPr lang="vi-VN" sz="2500" b="1" dirty="0" smtClean="0">
                <a:solidFill>
                  <a:srgbClr val="0070C0"/>
                </a:solidFill>
                <a:latin typeface="Times New Roman" panose="02020603050405020304" pitchFamily="18" charset="0"/>
                <a:ea typeface="MS Mincho"/>
              </a:rPr>
              <a:t>. Tình cảnh và những nguy cơ nhân vật tôi phải đối mặt khi mắc kẹt tại Sao Hỏa</a:t>
            </a:r>
            <a:endParaRPr lang="en-US" sz="2500" dirty="0">
              <a:effectLst/>
              <a:latin typeface="Times New Roman" panose="02020603050405020304" pitchFamily="18" charset="0"/>
              <a:ea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414696" y="3365793"/>
            <a:ext cx="2862536" cy="3492207"/>
          </a:xfrm>
          <a:prstGeom prst="ellipse">
            <a:avLst/>
          </a:prstGeom>
          <a:ln>
            <a:noFill/>
          </a:ln>
          <a:effectLst>
            <a:softEdge rad="112500"/>
          </a:effectLst>
        </p:spPr>
      </p:pic>
      <p:sp>
        <p:nvSpPr>
          <p:cNvPr id="18" name="Cloud Callout 17"/>
          <p:cNvSpPr/>
          <p:nvPr/>
        </p:nvSpPr>
        <p:spPr>
          <a:xfrm>
            <a:off x="3395241" y="2082925"/>
            <a:ext cx="7615266" cy="3334413"/>
          </a:xfrm>
          <a:prstGeom prst="cloudCallout">
            <a:avLst>
              <a:gd name="adj1" fmla="val -53287"/>
              <a:gd name="adj2" fmla="val 53246"/>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300" dirty="0" smtClean="0">
              <a:latin typeface="Times New Roman" panose="02020603050405020304" pitchFamily="18" charset="0"/>
              <a:cs typeface="Times New Roman" panose="02020603050405020304" pitchFamily="18" charset="0"/>
            </a:endParaRPr>
          </a:p>
          <a:p>
            <a:endParaRPr lang="en-US" sz="2500" b="1" dirty="0" smtClean="0">
              <a:latin typeface="Times New Roman" panose="02020603050405020304" pitchFamily="18" charset="0"/>
              <a:cs typeface="Times New Roman" panose="02020603050405020304" pitchFamily="18" charset="0"/>
            </a:endParaRPr>
          </a:p>
          <a:p>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Điều</a:t>
            </a:r>
            <a:r>
              <a:rPr lang="en-US" sz="2500" b="1" dirty="0" smtClean="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gì</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khiến</a:t>
            </a:r>
            <a:r>
              <a:rPr lang="en-US" sz="2500" b="1" dirty="0">
                <a:latin typeface="Times New Roman" panose="02020603050405020304" pitchFamily="18" charset="0"/>
                <a:cs typeface="Times New Roman" panose="02020603050405020304" pitchFamily="18" charset="0"/>
              </a:rPr>
              <a:t> </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tôi</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vui</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mừng</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không</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tả</a:t>
            </a:r>
            <a:r>
              <a:rPr lang="en-US" sz="2500" b="1" i="1" dirty="0">
                <a:latin typeface="Times New Roman" panose="02020603050405020304" pitchFamily="18" charset="0"/>
                <a:cs typeface="Times New Roman" panose="02020603050405020304" pitchFamily="18" charset="0"/>
              </a:rPr>
              <a:t>”</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và</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điều</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gì</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khiến</a:t>
            </a:r>
            <a:r>
              <a:rPr lang="en-US" sz="2500" b="1" dirty="0">
                <a:latin typeface="Times New Roman" panose="02020603050405020304" pitchFamily="18" charset="0"/>
                <a:cs typeface="Times New Roman" panose="02020603050405020304" pitchFamily="18" charset="0"/>
              </a:rPr>
              <a:t> </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Tôi</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buồn</a:t>
            </a:r>
            <a:r>
              <a:rPr lang="en-US" sz="2500" b="1" i="1" dirty="0">
                <a:latin typeface="Times New Roman" panose="02020603050405020304" pitchFamily="18" charset="0"/>
                <a:cs typeface="Times New Roman" panose="02020603050405020304" pitchFamily="18" charset="0"/>
              </a:rPr>
              <a:t> da </a:t>
            </a:r>
            <a:r>
              <a:rPr lang="en-US" sz="2500" b="1" i="1" dirty="0" err="1">
                <a:latin typeface="Times New Roman" panose="02020603050405020304" pitchFamily="18" charset="0"/>
                <a:cs typeface="Times New Roman" panose="02020603050405020304" pitchFamily="18" charset="0"/>
              </a:rPr>
              <a:t>diết</a:t>
            </a:r>
            <a:r>
              <a:rPr lang="en-US" sz="2500" b="1" i="1" dirty="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khi</a:t>
            </a:r>
            <a:r>
              <a:rPr lang="en-US" sz="2500" b="1" dirty="0" smtClean="0">
                <a:latin typeface="Times New Roman" panose="02020603050405020304" pitchFamily="18" charset="0"/>
                <a:cs typeface="Times New Roman" panose="02020603050405020304" pitchFamily="18" charset="0"/>
              </a:rPr>
              <a:t> quay </a:t>
            </a:r>
            <a:r>
              <a:rPr lang="en-US" sz="2500" b="1" dirty="0" err="1" smtClean="0">
                <a:latin typeface="Times New Roman" panose="02020603050405020304" pitchFamily="18" charset="0"/>
                <a:cs typeface="Times New Roman" panose="02020603050405020304" pitchFamily="18" charset="0"/>
              </a:rPr>
              <a:t>lại</a:t>
            </a:r>
            <a:r>
              <a:rPr lang="en-US" sz="2500" b="1" dirty="0" smtClean="0">
                <a:latin typeface="Times New Roman" panose="02020603050405020304" pitchFamily="18" charset="0"/>
                <a:cs typeface="Times New Roman" panose="02020603050405020304" pitchFamily="18" charset="0"/>
              </a:rPr>
              <a:t> Hap? </a:t>
            </a:r>
          </a:p>
          <a:p>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Tại</a:t>
            </a:r>
            <a:r>
              <a:rPr lang="en-US" sz="2500" b="1" dirty="0" smtClean="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sao</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chiếc</a:t>
            </a:r>
            <a:r>
              <a:rPr lang="en-US" sz="2500" b="1" dirty="0">
                <a:latin typeface="Times New Roman" panose="02020603050405020304" pitchFamily="18" charset="0"/>
                <a:cs typeface="Times New Roman" panose="02020603050405020304" pitchFamily="18" charset="0"/>
              </a:rPr>
              <a:t> MAV </a:t>
            </a:r>
            <a:r>
              <a:rPr lang="en-US" sz="2500" b="1" dirty="0" err="1">
                <a:latin typeface="Times New Roman" panose="02020603050405020304" pitchFamily="18" charset="0"/>
                <a:cs typeface="Times New Roman" panose="02020603050405020304" pitchFamily="18" charset="0"/>
              </a:rPr>
              <a:t>được</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coi</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là</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quan</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trọng</a:t>
            </a:r>
            <a:r>
              <a:rPr lang="en-US" sz="2500" b="1" dirty="0">
                <a:latin typeface="Times New Roman" panose="02020603050405020304" pitchFamily="18" charset="0"/>
                <a:cs typeface="Times New Roman" panose="02020603050405020304" pitchFamily="18" charset="0"/>
              </a:rPr>
              <a:t>? </a:t>
            </a:r>
            <a:endParaRPr lang="vi-VN" sz="2500" b="1" dirty="0">
              <a:latin typeface="Times New Roman" panose="02020603050405020304" pitchFamily="18" charset="0"/>
              <a:cs typeface="Times New Roman" panose="02020603050405020304" pitchFamily="18" charset="0"/>
            </a:endParaRPr>
          </a:p>
          <a:p>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Hoàn</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thiện</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phiếu</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học</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tập</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số</a:t>
            </a:r>
            <a:r>
              <a:rPr lang="en-US" sz="2500" b="1" dirty="0" smtClean="0">
                <a:latin typeface="Times New Roman" panose="02020603050405020304" pitchFamily="18" charset="0"/>
                <a:cs typeface="Times New Roman" panose="02020603050405020304" pitchFamily="18" charset="0"/>
              </a:rPr>
              <a:t> 3</a:t>
            </a:r>
            <a:r>
              <a:rPr lang="pt-BR" sz="28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0977948099- thcs </a:t>
            </a:r>
            <a:r>
              <a:rPr lang="pt-BR" dirty="0" smtClean="0">
                <a:solidFill>
                  <a:schemeClr val="bg1"/>
                </a:solidFill>
                <a:latin typeface="Times New Roman" panose="02020603050405020304" pitchFamily="18" charset="0"/>
                <a:ea typeface="Times New Roman" panose="02020603050405020304" pitchFamily="18" charset="0"/>
              </a:rPr>
              <a:t>Hoàng Diệu</a:t>
            </a:r>
          </a:p>
        </p:txBody>
      </p:sp>
      <p:sp>
        <p:nvSpPr>
          <p:cNvPr id="16" name="Rectangle 15"/>
          <p:cNvSpPr/>
          <p:nvPr/>
        </p:nvSpPr>
        <p:spPr>
          <a:xfrm>
            <a:off x="1344529" y="77093"/>
            <a:ext cx="9945399"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noProof="0" dirty="0" smtClean="0">
                <a:solidFill>
                  <a:srgbClr val="0070C0"/>
                </a:solidFill>
                <a:latin typeface="Times New Roman" panose="02020603050405020304" pitchFamily="18" charset="0"/>
                <a:ea typeface="Segoe UI" panose="020B0502040204020203" pitchFamily="34" charset="0"/>
              </a:rPr>
              <a:t>NHẬT TRÌNH SOL 6 (</a:t>
            </a:r>
            <a:r>
              <a:rPr lang="en-US" sz="2400" b="1" i="1" noProof="0" dirty="0" err="1" smtClean="0">
                <a:solidFill>
                  <a:srgbClr val="0070C0"/>
                </a:solidFill>
                <a:latin typeface="Times New Roman" panose="02020603050405020304" pitchFamily="18" charset="0"/>
                <a:ea typeface="Segoe UI" panose="020B0502040204020203" pitchFamily="34" charset="0"/>
              </a:rPr>
              <a:t>Trích</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tiểu</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thuyết</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Người</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về</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từ</a:t>
            </a:r>
            <a:r>
              <a:rPr lang="en-US" sz="2400" b="1" i="1" noProof="0" dirty="0" smtClean="0">
                <a:solidFill>
                  <a:srgbClr val="0070C0"/>
                </a:solidFill>
                <a:latin typeface="Times New Roman" panose="02020603050405020304" pitchFamily="18" charset="0"/>
                <a:ea typeface="Segoe UI" panose="020B0502040204020203" pitchFamily="34" charset="0"/>
              </a:rPr>
              <a:t> Sao </a:t>
            </a:r>
            <a:r>
              <a:rPr lang="en-US" sz="2400" b="1" i="1" noProof="0" dirty="0" err="1" smtClean="0">
                <a:solidFill>
                  <a:srgbClr val="0070C0"/>
                </a:solidFill>
                <a:latin typeface="Times New Roman" panose="02020603050405020304" pitchFamily="18" charset="0"/>
                <a:ea typeface="Segoe UI" panose="020B0502040204020203" pitchFamily="34" charset="0"/>
              </a:rPr>
              <a:t>Hỏa</a:t>
            </a:r>
            <a:endParaRPr kumimoji="0" lang="en-US" sz="2400" b="1" i="0" u="none" strike="noStrike" kern="120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mn-cs"/>
            </a:endParaRPr>
          </a:p>
        </p:txBody>
      </p:sp>
    </p:spTree>
    <p:extLst>
      <p:ext uri="{BB962C8B-B14F-4D97-AF65-F5344CB8AC3E}">
        <p14:creationId xmlns:p14="http://schemas.microsoft.com/office/powerpoint/2010/main" val="2738445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7</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4348973" y="700801"/>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7" name="Cube 6"/>
          <p:cNvSpPr/>
          <p:nvPr/>
        </p:nvSpPr>
        <p:spPr>
          <a:xfrm>
            <a:off x="689836" y="2397952"/>
            <a:ext cx="3180026" cy="1252482"/>
          </a:xfrm>
          <a:prstGeom prst="cube">
            <a:avLst>
              <a:gd name="adj" fmla="val 1559"/>
            </a:avLst>
          </a:prstGeom>
          <a:blipFill>
            <a:blip r:embed="rId5"/>
            <a:tile tx="0" ty="0" sx="100000" sy="100000" flip="none" algn="tl"/>
          </a:blip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t> </a:t>
            </a:r>
            <a:r>
              <a:rPr lang="en-US" sz="2300" dirty="0" err="1">
                <a:solidFill>
                  <a:srgbClr val="FF0000"/>
                </a:solidFill>
                <a:latin typeface="Times New Roman" panose="02020603050405020304" pitchFamily="18" charset="0"/>
                <a:cs typeface="Times New Roman" panose="02020603050405020304" pitchFamily="18" charset="0"/>
              </a:rPr>
              <a:t>Điều</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khiến</a:t>
            </a:r>
            <a:r>
              <a:rPr lang="en-US" sz="2300" dirty="0">
                <a:solidFill>
                  <a:srgbClr val="FF0000"/>
                </a:solidFill>
                <a:latin typeface="Times New Roman" panose="02020603050405020304" pitchFamily="18" charset="0"/>
                <a:cs typeface="Times New Roman" panose="02020603050405020304" pitchFamily="18" charset="0"/>
              </a:rPr>
              <a:t> “</a:t>
            </a:r>
            <a:r>
              <a:rPr lang="en-US" sz="2300" i="1" dirty="0" err="1">
                <a:solidFill>
                  <a:srgbClr val="FF0000"/>
                </a:solidFill>
                <a:latin typeface="Times New Roman" panose="02020603050405020304" pitchFamily="18" charset="0"/>
                <a:cs typeface="Times New Roman" panose="02020603050405020304" pitchFamily="18" charset="0"/>
              </a:rPr>
              <a:t>tôi</a:t>
            </a:r>
            <a:r>
              <a:rPr lang="en-US" sz="2300" i="1" dirty="0">
                <a:solidFill>
                  <a:srgbClr val="FF0000"/>
                </a:solidFill>
                <a:latin typeface="Times New Roman" panose="02020603050405020304" pitchFamily="18" charset="0"/>
                <a:cs typeface="Times New Roman" panose="02020603050405020304" pitchFamily="18" charset="0"/>
              </a:rPr>
              <a:t> </a:t>
            </a:r>
            <a:r>
              <a:rPr lang="en-US" sz="2300" i="1" dirty="0" err="1">
                <a:solidFill>
                  <a:srgbClr val="FF0000"/>
                </a:solidFill>
                <a:latin typeface="Times New Roman" panose="02020603050405020304" pitchFamily="18" charset="0"/>
                <a:cs typeface="Times New Roman" panose="02020603050405020304" pitchFamily="18" charset="0"/>
              </a:rPr>
              <a:t>vui</a:t>
            </a:r>
            <a:r>
              <a:rPr lang="en-US" sz="2300" i="1" dirty="0">
                <a:solidFill>
                  <a:srgbClr val="FF0000"/>
                </a:solidFill>
                <a:latin typeface="Times New Roman" panose="02020603050405020304" pitchFamily="18" charset="0"/>
                <a:cs typeface="Times New Roman" panose="02020603050405020304" pitchFamily="18" charset="0"/>
              </a:rPr>
              <a:t> </a:t>
            </a:r>
            <a:r>
              <a:rPr lang="en-US" sz="2300" i="1" dirty="0" err="1">
                <a:solidFill>
                  <a:srgbClr val="FF0000"/>
                </a:solidFill>
                <a:latin typeface="Times New Roman" panose="02020603050405020304" pitchFamily="18" charset="0"/>
                <a:cs typeface="Times New Roman" panose="02020603050405020304" pitchFamily="18" charset="0"/>
              </a:rPr>
              <a:t>mừng</a:t>
            </a:r>
            <a:r>
              <a:rPr lang="en-US" sz="2300" i="1" dirty="0">
                <a:solidFill>
                  <a:srgbClr val="FF0000"/>
                </a:solidFill>
                <a:latin typeface="Times New Roman" panose="02020603050405020304" pitchFamily="18" charset="0"/>
                <a:cs typeface="Times New Roman" panose="02020603050405020304" pitchFamily="18" charset="0"/>
              </a:rPr>
              <a:t> </a:t>
            </a:r>
            <a:r>
              <a:rPr lang="en-US" sz="2300" i="1" dirty="0" err="1">
                <a:solidFill>
                  <a:srgbClr val="FF0000"/>
                </a:solidFill>
                <a:latin typeface="Times New Roman" panose="02020603050405020304" pitchFamily="18" charset="0"/>
                <a:cs typeface="Times New Roman" panose="02020603050405020304" pitchFamily="18" charset="0"/>
              </a:rPr>
              <a:t>khôn</a:t>
            </a:r>
            <a:r>
              <a:rPr lang="en-US" sz="2300" i="1" dirty="0">
                <a:solidFill>
                  <a:srgbClr val="FF0000"/>
                </a:solidFill>
                <a:latin typeface="Times New Roman" panose="02020603050405020304" pitchFamily="18" charset="0"/>
                <a:cs typeface="Times New Roman" panose="02020603050405020304" pitchFamily="18" charset="0"/>
              </a:rPr>
              <a:t> </a:t>
            </a:r>
            <a:r>
              <a:rPr lang="en-US" sz="2300" i="1" dirty="0" err="1">
                <a:solidFill>
                  <a:srgbClr val="FF0000"/>
                </a:solidFill>
                <a:latin typeface="Times New Roman" panose="02020603050405020304" pitchFamily="18" charset="0"/>
                <a:cs typeface="Times New Roman" panose="02020603050405020304" pitchFamily="18" charset="0"/>
              </a:rPr>
              <a:t>tả</a:t>
            </a:r>
            <a:r>
              <a:rPr lang="en-US" sz="2300" i="1" dirty="0">
                <a:solidFill>
                  <a:srgbClr val="FF0000"/>
                </a:solidFill>
                <a:latin typeface="Times New Roman" panose="02020603050405020304" pitchFamily="18" charset="0"/>
                <a:cs typeface="Times New Roman" panose="02020603050405020304" pitchFamily="18" charset="0"/>
              </a:rPr>
              <a:t>”</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Căn</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Háp</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vẫn</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còn</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nguyên</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vẹn</a:t>
            </a:r>
            <a:r>
              <a:rPr lang="en-US" sz="2300" dirty="0">
                <a:solidFill>
                  <a:srgbClr val="FF0000"/>
                </a:solidFill>
                <a:latin typeface="Times New Roman" panose="02020603050405020304" pitchFamily="18" charset="0"/>
                <a:cs typeface="Times New Roman" panose="02020603050405020304" pitchFamily="18" charset="0"/>
              </a:rPr>
              <a:t> </a:t>
            </a:r>
            <a:endParaRPr lang="vi-VN" sz="2300" dirty="0">
              <a:solidFill>
                <a:srgbClr val="FF0000"/>
              </a:solidFill>
              <a:latin typeface="Times New Roman" panose="02020603050405020304" pitchFamily="18" charset="0"/>
              <a:cs typeface="Times New Roman" panose="02020603050405020304" pitchFamily="18" charset="0"/>
            </a:endParaRPr>
          </a:p>
        </p:txBody>
      </p:sp>
      <p:sp>
        <p:nvSpPr>
          <p:cNvPr id="23" name="Cube 22"/>
          <p:cNvSpPr/>
          <p:nvPr/>
        </p:nvSpPr>
        <p:spPr>
          <a:xfrm>
            <a:off x="8119625" y="2359958"/>
            <a:ext cx="3312826" cy="1393884"/>
          </a:xfrm>
          <a:prstGeom prst="cube">
            <a:avLst>
              <a:gd name="adj" fmla="val 1559"/>
            </a:avLst>
          </a:prstGeom>
          <a:blipFill>
            <a:blip r:embed="rId5"/>
            <a:tile tx="0" ty="0" sx="100000" sy="100000" flip="none" algn="tl"/>
          </a:blip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pPr>
            <a:r>
              <a:rPr lang="en-US" dirty="0"/>
              <a:t>- </a:t>
            </a:r>
            <a:r>
              <a:rPr lang="en-US" sz="2300" dirty="0" err="1">
                <a:solidFill>
                  <a:srgbClr val="FF0000"/>
                </a:solidFill>
                <a:latin typeface="Times New Roman" panose="02020603050405020304" pitchFamily="18" charset="0"/>
                <a:cs typeface="Times New Roman" panose="02020603050405020304" pitchFamily="18" charset="0"/>
              </a:rPr>
              <a:t>Điều</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khiến</a:t>
            </a:r>
            <a:r>
              <a:rPr lang="en-US" sz="2300" dirty="0">
                <a:solidFill>
                  <a:srgbClr val="FF0000"/>
                </a:solidFill>
                <a:latin typeface="Times New Roman" panose="02020603050405020304" pitchFamily="18" charset="0"/>
                <a:cs typeface="Times New Roman" panose="02020603050405020304" pitchFamily="18" charset="0"/>
              </a:rPr>
              <a:t> “</a:t>
            </a:r>
            <a:r>
              <a:rPr lang="en-US" sz="2300" i="1" dirty="0" err="1">
                <a:solidFill>
                  <a:srgbClr val="FF0000"/>
                </a:solidFill>
                <a:latin typeface="Times New Roman" panose="02020603050405020304" pitchFamily="18" charset="0"/>
                <a:cs typeface="Times New Roman" panose="02020603050405020304" pitchFamily="18" charset="0"/>
              </a:rPr>
              <a:t>Tôi</a:t>
            </a:r>
            <a:r>
              <a:rPr lang="en-US" sz="2300" i="1" dirty="0">
                <a:solidFill>
                  <a:srgbClr val="FF0000"/>
                </a:solidFill>
                <a:latin typeface="Times New Roman" panose="02020603050405020304" pitchFamily="18" charset="0"/>
                <a:cs typeface="Times New Roman" panose="02020603050405020304" pitchFamily="18" charset="0"/>
              </a:rPr>
              <a:t> </a:t>
            </a:r>
            <a:r>
              <a:rPr lang="en-US" sz="2300" i="1" dirty="0" err="1">
                <a:solidFill>
                  <a:srgbClr val="FF0000"/>
                </a:solidFill>
                <a:latin typeface="Times New Roman" panose="02020603050405020304" pitchFamily="18" charset="0"/>
                <a:cs typeface="Times New Roman" panose="02020603050405020304" pitchFamily="18" charset="0"/>
              </a:rPr>
              <a:t>buồn</a:t>
            </a:r>
            <a:r>
              <a:rPr lang="en-US" sz="2300" i="1" dirty="0">
                <a:solidFill>
                  <a:srgbClr val="FF0000"/>
                </a:solidFill>
                <a:latin typeface="Times New Roman" panose="02020603050405020304" pitchFamily="18" charset="0"/>
                <a:cs typeface="Times New Roman" panose="02020603050405020304" pitchFamily="18" charset="0"/>
              </a:rPr>
              <a:t> da </a:t>
            </a:r>
            <a:r>
              <a:rPr lang="en-US" sz="2300" i="1" dirty="0" err="1">
                <a:solidFill>
                  <a:srgbClr val="FF0000"/>
                </a:solidFill>
                <a:latin typeface="Times New Roman" panose="02020603050405020304" pitchFamily="18" charset="0"/>
                <a:cs typeface="Times New Roman" panose="02020603050405020304" pitchFamily="18" charset="0"/>
              </a:rPr>
              <a:t>diết</a:t>
            </a:r>
            <a:r>
              <a:rPr lang="en-US" sz="2300" i="1" dirty="0">
                <a:solidFill>
                  <a:srgbClr val="FF0000"/>
                </a:solidFill>
                <a:latin typeface="Times New Roman" panose="02020603050405020304" pitchFamily="18" charset="0"/>
                <a:cs typeface="Times New Roman" panose="02020603050405020304" pitchFamily="18" charset="0"/>
              </a:rPr>
              <a:t>”:</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Chiếc</a:t>
            </a:r>
            <a:r>
              <a:rPr lang="en-US" sz="2300" dirty="0">
                <a:solidFill>
                  <a:srgbClr val="FF0000"/>
                </a:solidFill>
                <a:latin typeface="Times New Roman" panose="02020603050405020304" pitchFamily="18" charset="0"/>
                <a:cs typeface="Times New Roman" panose="02020603050405020304" pitchFamily="18" charset="0"/>
              </a:rPr>
              <a:t> MAV </a:t>
            </a:r>
            <a:r>
              <a:rPr lang="en-US" sz="2300" dirty="0" err="1">
                <a:solidFill>
                  <a:srgbClr val="FF0000"/>
                </a:solidFill>
                <a:latin typeface="Times New Roman" panose="02020603050405020304" pitchFamily="18" charset="0"/>
                <a:cs typeface="Times New Roman" panose="02020603050405020304" pitchFamily="18" charset="0"/>
              </a:rPr>
              <a:t>đã</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đi</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rồi</a:t>
            </a:r>
            <a:endParaRPr kumimoji="0" lang="en-US" sz="23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ounded Rectangle 8"/>
          <p:cNvSpPr/>
          <p:nvPr/>
        </p:nvSpPr>
        <p:spPr>
          <a:xfrm>
            <a:off x="1150071" y="4669493"/>
            <a:ext cx="10114960" cy="1225024"/>
          </a:xfrm>
          <a:prstGeom prst="roundRect">
            <a:avLst/>
          </a:prstGeo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pPr>
            <a:r>
              <a:rPr kumimoji="0" lang="en-US" sz="23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Chiếc</a:t>
            </a:r>
            <a:r>
              <a:rPr kumimoji="0" lang="en-US" sz="23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MAV </a:t>
            </a:r>
            <a:r>
              <a:rPr kumimoji="0" lang="en-US" sz="23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được</a:t>
            </a:r>
            <a:r>
              <a:rPr kumimoji="0" lang="en-US" sz="23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coi</a:t>
            </a:r>
            <a:r>
              <a:rPr kumimoji="0" lang="en-US" sz="23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là</a:t>
            </a:r>
            <a:r>
              <a:rPr kumimoji="0" lang="en-US" sz="23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quan</a:t>
            </a:r>
            <a:r>
              <a:rPr kumimoji="0" lang="en-US" sz="23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trọng</a:t>
            </a:r>
            <a:r>
              <a:rPr kumimoji="0" lang="en-US" sz="23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nhất</a:t>
            </a:r>
            <a:r>
              <a:rPr kumimoji="0" lang="en-US" sz="23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vì</a:t>
            </a:r>
            <a:r>
              <a:rPr kumimoji="0" lang="en-US" sz="23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nó</a:t>
            </a:r>
            <a:r>
              <a:rPr kumimoji="0" lang="en-US" sz="23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là</a:t>
            </a:r>
            <a:r>
              <a:rPr kumimoji="0" lang="en-US" sz="23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thiết</a:t>
            </a:r>
            <a:r>
              <a:rPr kumimoji="0" lang="en-US" sz="23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bị</a:t>
            </a:r>
            <a:r>
              <a:rPr kumimoji="0" lang="en-US" sz="23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kết</a:t>
            </a:r>
            <a:r>
              <a:rPr kumimoji="0" lang="en-US" sz="23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nối</a:t>
            </a:r>
            <a:r>
              <a:rPr kumimoji="0" lang="en-US" sz="23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liên</a:t>
            </a:r>
            <a:r>
              <a:rPr kumimoji="0" lang="en-US" sz="23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với</a:t>
            </a:r>
            <a:r>
              <a:rPr kumimoji="0" lang="en-US" sz="23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căn</a:t>
            </a:r>
            <a:r>
              <a:rPr kumimoji="0" lang="en-US" sz="23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cứ</a:t>
            </a:r>
            <a:r>
              <a:rPr kumimoji="0" lang="en-US" sz="23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dưới</a:t>
            </a:r>
            <a:r>
              <a:rPr kumimoji="0" lang="en-US" sz="23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trái</a:t>
            </a:r>
            <a:r>
              <a:rPr kumimoji="0" lang="en-US" sz="23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đất</a:t>
            </a:r>
            <a:r>
              <a:rPr kumimoji="0" lang="en-US" sz="23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đồng</a:t>
            </a:r>
            <a:r>
              <a:rPr kumimoji="0" lang="en-US" sz="23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thời</a:t>
            </a:r>
            <a:r>
              <a:rPr kumimoji="0" lang="en-US" sz="23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là</a:t>
            </a:r>
            <a:r>
              <a:rPr kumimoji="0" lang="en-US" sz="23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phương</a:t>
            </a:r>
            <a:r>
              <a:rPr kumimoji="0" lang="en-US" sz="23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tiện</a:t>
            </a:r>
            <a:r>
              <a:rPr kumimoji="0" lang="en-US" sz="23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duy</a:t>
            </a:r>
            <a:r>
              <a:rPr kumimoji="0" lang="en-US" sz="23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nhất</a:t>
            </a:r>
            <a:r>
              <a:rPr kumimoji="0" lang="en-US" sz="23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đưa</a:t>
            </a:r>
            <a:r>
              <a:rPr kumimoji="0" lang="en-US" sz="23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đội</a:t>
            </a:r>
            <a:r>
              <a:rPr kumimoji="0" lang="en-US" sz="23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phi </a:t>
            </a:r>
            <a:r>
              <a:rPr kumimoji="0" lang="en-US" sz="23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hành</a:t>
            </a:r>
            <a:r>
              <a:rPr kumimoji="0" lang="en-US" sz="23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gia</a:t>
            </a:r>
            <a:r>
              <a:rPr kumimoji="0" lang="en-US" sz="23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trở</a:t>
            </a:r>
            <a:r>
              <a:rPr kumimoji="0" lang="en-US" sz="23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về</a:t>
            </a:r>
            <a:r>
              <a:rPr kumimoji="0" lang="en-US" sz="23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endParaRPr kumimoji="0" lang="en-US" sz="23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endParaRPr>
          </a:p>
        </p:txBody>
      </p:sp>
      <p:sp>
        <p:nvSpPr>
          <p:cNvPr id="26" name="Freeform 25"/>
          <p:cNvSpPr/>
          <p:nvPr/>
        </p:nvSpPr>
        <p:spPr>
          <a:xfrm rot="10800000">
            <a:off x="1651218" y="3933720"/>
            <a:ext cx="8876863" cy="657191"/>
          </a:xfrm>
          <a:custGeom>
            <a:avLst/>
            <a:gdLst>
              <a:gd name="connsiteX0" fmla="*/ 119920 w 6284401"/>
              <a:gd name="connsiteY0" fmla="*/ 0 h 332250"/>
              <a:gd name="connsiteX1" fmla="*/ 6164481 w 6284401"/>
              <a:gd name="connsiteY1" fmla="*/ 0 h 332250"/>
              <a:gd name="connsiteX2" fmla="*/ 6164481 w 6284401"/>
              <a:gd name="connsiteY2" fmla="*/ 40345 h 332250"/>
              <a:gd name="connsiteX3" fmla="*/ 6168227 w 6284401"/>
              <a:gd name="connsiteY3" fmla="*/ 40345 h 332250"/>
              <a:gd name="connsiteX4" fmla="*/ 6168227 w 6284401"/>
              <a:gd name="connsiteY4" fmla="*/ 186298 h 332250"/>
              <a:gd name="connsiteX5" fmla="*/ 6284401 w 6284401"/>
              <a:gd name="connsiteY5" fmla="*/ 186298 h 332250"/>
              <a:gd name="connsiteX6" fmla="*/ 6052054 w 6284401"/>
              <a:gd name="connsiteY6" fmla="*/ 332250 h 332250"/>
              <a:gd name="connsiteX7" fmla="*/ 5819706 w 6284401"/>
              <a:gd name="connsiteY7" fmla="*/ 186298 h 332250"/>
              <a:gd name="connsiteX8" fmla="*/ 5935880 w 6284401"/>
              <a:gd name="connsiteY8" fmla="*/ 186298 h 332250"/>
              <a:gd name="connsiteX9" fmla="*/ 5935880 w 6284401"/>
              <a:gd name="connsiteY9" fmla="*/ 108278 h 332250"/>
              <a:gd name="connsiteX10" fmla="*/ 348521 w 6284401"/>
              <a:gd name="connsiteY10" fmla="*/ 108278 h 332250"/>
              <a:gd name="connsiteX11" fmla="*/ 348521 w 6284401"/>
              <a:gd name="connsiteY11" fmla="*/ 186298 h 332250"/>
              <a:gd name="connsiteX12" fmla="*/ 464695 w 6284401"/>
              <a:gd name="connsiteY12" fmla="*/ 186298 h 332250"/>
              <a:gd name="connsiteX13" fmla="*/ 232348 w 6284401"/>
              <a:gd name="connsiteY13" fmla="*/ 332250 h 332250"/>
              <a:gd name="connsiteX14" fmla="*/ 0 w 6284401"/>
              <a:gd name="connsiteY14" fmla="*/ 186298 h 332250"/>
              <a:gd name="connsiteX15" fmla="*/ 116174 w 6284401"/>
              <a:gd name="connsiteY15" fmla="*/ 186298 h 332250"/>
              <a:gd name="connsiteX16" fmla="*/ 116174 w 6284401"/>
              <a:gd name="connsiteY16" fmla="*/ 40345 h 332250"/>
              <a:gd name="connsiteX17" fmla="*/ 119920 w 6284401"/>
              <a:gd name="connsiteY17" fmla="*/ 40345 h 33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284401" h="332250">
                <a:moveTo>
                  <a:pt x="119920" y="0"/>
                </a:moveTo>
                <a:lnTo>
                  <a:pt x="6164481" y="0"/>
                </a:lnTo>
                <a:lnTo>
                  <a:pt x="6164481" y="40345"/>
                </a:lnTo>
                <a:lnTo>
                  <a:pt x="6168227" y="40345"/>
                </a:lnTo>
                <a:lnTo>
                  <a:pt x="6168227" y="186298"/>
                </a:lnTo>
                <a:lnTo>
                  <a:pt x="6284401" y="186298"/>
                </a:lnTo>
                <a:lnTo>
                  <a:pt x="6052054" y="332250"/>
                </a:lnTo>
                <a:lnTo>
                  <a:pt x="5819706" y="186298"/>
                </a:lnTo>
                <a:lnTo>
                  <a:pt x="5935880" y="186298"/>
                </a:lnTo>
                <a:lnTo>
                  <a:pt x="5935880" y="108278"/>
                </a:lnTo>
                <a:lnTo>
                  <a:pt x="348521" y="108278"/>
                </a:lnTo>
                <a:lnTo>
                  <a:pt x="348521" y="186298"/>
                </a:lnTo>
                <a:lnTo>
                  <a:pt x="464695" y="186298"/>
                </a:lnTo>
                <a:lnTo>
                  <a:pt x="232348" y="332250"/>
                </a:lnTo>
                <a:lnTo>
                  <a:pt x="0" y="186298"/>
                </a:lnTo>
                <a:lnTo>
                  <a:pt x="116174" y="186298"/>
                </a:lnTo>
                <a:lnTo>
                  <a:pt x="116174" y="40345"/>
                </a:lnTo>
                <a:lnTo>
                  <a:pt x="119920" y="40345"/>
                </a:lnTo>
                <a:close/>
              </a:path>
            </a:pathLst>
          </a:cu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344529" y="77093"/>
            <a:ext cx="10087922"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noProof="0" dirty="0" smtClean="0">
                <a:solidFill>
                  <a:srgbClr val="0070C0"/>
                </a:solidFill>
                <a:latin typeface="Times New Roman" panose="02020603050405020304" pitchFamily="18" charset="0"/>
                <a:ea typeface="Segoe UI" panose="020B0502040204020203" pitchFamily="34" charset="0"/>
              </a:rPr>
              <a:t>NHẬT TRÌNH SOL 6 (</a:t>
            </a:r>
            <a:r>
              <a:rPr lang="en-US" sz="2400" b="1" i="1" noProof="0" dirty="0" err="1" smtClean="0">
                <a:solidFill>
                  <a:srgbClr val="0070C0"/>
                </a:solidFill>
                <a:latin typeface="Times New Roman" panose="02020603050405020304" pitchFamily="18" charset="0"/>
                <a:ea typeface="Segoe UI" panose="020B0502040204020203" pitchFamily="34" charset="0"/>
              </a:rPr>
              <a:t>Trích</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tiểu</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thuyết</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Người</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về</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từ</a:t>
            </a:r>
            <a:r>
              <a:rPr lang="en-US" sz="2400" b="1" i="1" noProof="0" dirty="0" smtClean="0">
                <a:solidFill>
                  <a:srgbClr val="0070C0"/>
                </a:solidFill>
                <a:latin typeface="Times New Roman" panose="02020603050405020304" pitchFamily="18" charset="0"/>
                <a:ea typeface="Segoe UI" panose="020B0502040204020203" pitchFamily="34" charset="0"/>
              </a:rPr>
              <a:t> Sao </a:t>
            </a:r>
            <a:r>
              <a:rPr lang="en-US" sz="2400" b="1" i="1" noProof="0" dirty="0" err="1" smtClean="0">
                <a:solidFill>
                  <a:srgbClr val="0070C0"/>
                </a:solidFill>
                <a:latin typeface="Times New Roman" panose="02020603050405020304" pitchFamily="18" charset="0"/>
                <a:ea typeface="Segoe UI" panose="020B0502040204020203" pitchFamily="34" charset="0"/>
              </a:rPr>
              <a:t>Hỏa</a:t>
            </a:r>
            <a:endParaRPr kumimoji="0" lang="en-US" sz="2400" b="1" i="0" u="none" strike="noStrike" kern="120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mn-cs"/>
            </a:endParaRPr>
          </a:p>
        </p:txBody>
      </p:sp>
      <p:sp>
        <p:nvSpPr>
          <p:cNvPr id="6" name="Rectangle 5"/>
          <p:cNvSpPr/>
          <p:nvPr/>
        </p:nvSpPr>
        <p:spPr>
          <a:xfrm>
            <a:off x="442458" y="1280762"/>
            <a:ext cx="11227926" cy="534762"/>
          </a:xfrm>
          <a:prstGeom prst="rect">
            <a:avLst/>
          </a:prstGeom>
        </p:spPr>
        <p:txBody>
          <a:bodyPr wrap="square">
            <a:spAutoFit/>
          </a:bodyPr>
          <a:lstStyle/>
          <a:p>
            <a:pPr>
              <a:lnSpc>
                <a:spcPct val="115000"/>
              </a:lnSpc>
              <a:spcAft>
                <a:spcPts val="1200"/>
              </a:spcAft>
            </a:pPr>
            <a:r>
              <a:rPr lang="vi-VN" sz="2500" b="1" dirty="0">
                <a:solidFill>
                  <a:srgbClr val="0070C0"/>
                </a:solidFill>
                <a:latin typeface="Times New Roman" panose="02020603050405020304" pitchFamily="18" charset="0"/>
                <a:ea typeface="MS Mincho"/>
              </a:rPr>
              <a:t>2. Tình cảnh và những nguy cơ nhân vật tôi phải đối mặt khi mắc kẹt tại Sao Hỏa</a:t>
            </a:r>
            <a:endParaRPr lang="en-US" sz="2500" dirty="0">
              <a:latin typeface="Times New Roman" panose="02020603050405020304" pitchFamily="18" charset="0"/>
              <a:ea typeface="Times New Roman" panose="02020603050405020304" pitchFamily="18" charset="0"/>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5430" y="2088094"/>
            <a:ext cx="3757480" cy="2104189"/>
          </a:xfrm>
          <a:prstGeom prst="rect">
            <a:avLst/>
          </a:prstGeom>
        </p:spPr>
      </p:pic>
    </p:spTree>
    <p:extLst>
      <p:ext uri="{BB962C8B-B14F-4D97-AF65-F5344CB8AC3E}">
        <p14:creationId xmlns:p14="http://schemas.microsoft.com/office/powerpoint/2010/main" val="11863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9"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197" y="0"/>
            <a:ext cx="3920155" cy="499367"/>
          </a:xfrm>
          <a:prstGeom prst="rect">
            <a:avLst/>
          </a:prstGeom>
        </p:spPr>
        <p:txBody>
          <a:bodyPr wrap="square">
            <a:spAutoFit/>
          </a:bodyPr>
          <a:lstStyle/>
          <a:p>
            <a:pPr>
              <a:lnSpc>
                <a:spcPct val="115000"/>
              </a:lnSpc>
              <a:spcAft>
                <a:spcPts val="0"/>
              </a:spcAft>
            </a:pPr>
            <a:r>
              <a:rPr lang="pt-BR" sz="2300" b="1" dirty="0">
                <a:solidFill>
                  <a:srgbClr val="FF0000"/>
                </a:solidFill>
                <a:latin typeface="Times New Roman" panose="02020603050405020304" pitchFamily="18" charset="0"/>
                <a:ea typeface="Times New Roman" panose="02020603050405020304" pitchFamily="18" charset="0"/>
              </a:rPr>
              <a:t>PHIẾU HỌC TẬP SỐ </a:t>
            </a:r>
            <a:r>
              <a:rPr lang="pt-BR" sz="2300" b="1" dirty="0" smtClean="0">
                <a:solidFill>
                  <a:srgbClr val="FF0000"/>
                </a:solidFill>
                <a:latin typeface="Times New Roman" panose="02020603050405020304" pitchFamily="18" charset="0"/>
                <a:ea typeface="Times New Roman" panose="02020603050405020304" pitchFamily="18" charset="0"/>
              </a:rPr>
              <a:t>03</a:t>
            </a:r>
            <a:endParaRPr lang="en-US" sz="2300" dirty="0">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nvGraphicFramePr>
        <p:xfrm>
          <a:off x="122548" y="499367"/>
          <a:ext cx="11906053" cy="6239179"/>
        </p:xfrm>
        <a:graphic>
          <a:graphicData uri="http://schemas.openxmlformats.org/drawingml/2006/table">
            <a:tbl>
              <a:tblPr firstRow="1" firstCol="1" bandRow="1"/>
              <a:tblGrid>
                <a:gridCol w="5938887">
                  <a:extLst>
                    <a:ext uri="{9D8B030D-6E8A-4147-A177-3AD203B41FA5}">
                      <a16:colId xmlns:a16="http://schemas.microsoft.com/office/drawing/2014/main" val="1723353618"/>
                    </a:ext>
                  </a:extLst>
                </a:gridCol>
                <a:gridCol w="5967166">
                  <a:extLst>
                    <a:ext uri="{9D8B030D-6E8A-4147-A177-3AD203B41FA5}">
                      <a16:colId xmlns:a16="http://schemas.microsoft.com/office/drawing/2014/main" val="984863002"/>
                    </a:ext>
                  </a:extLst>
                </a:gridCol>
              </a:tblGrid>
              <a:tr h="544664">
                <a:tc>
                  <a:txBody>
                    <a:bodyPr/>
                    <a:lstStyle/>
                    <a:p>
                      <a:pPr algn="ctr">
                        <a:lnSpc>
                          <a:spcPct val="150000"/>
                        </a:lnSpc>
                        <a:spcAft>
                          <a:spcPts val="0"/>
                        </a:spcAft>
                      </a:pPr>
                      <a:r>
                        <a:rPr lang="en-US" sz="23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endParaRPr lang="vi-VN" sz="2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31" marR="54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0"/>
                        </a:spcAft>
                      </a:pPr>
                      <a:r>
                        <a:rPr lang="en-US" sz="23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Hành động </a:t>
                      </a:r>
                      <a:endParaRPr lang="vi-VN" sz="2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31" marR="54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023135738"/>
                  </a:ext>
                </a:extLst>
              </a:tr>
              <a:tr h="1089328">
                <a:tc>
                  <a:txBody>
                    <a:bodyPr/>
                    <a:lstStyle/>
                    <a:p>
                      <a:pPr algn="ctr">
                        <a:lnSpc>
                          <a:spcPct val="150000"/>
                        </a:lnSpc>
                        <a:spcAft>
                          <a:spcPts val="0"/>
                        </a:spcAft>
                      </a:pPr>
                      <a:r>
                        <a:rPr lang="vi-VN"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31" marR="54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vi-VN"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vi-VN"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31" marR="54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6316531"/>
                  </a:ext>
                </a:extLst>
              </a:tr>
              <a:tr h="1024074">
                <a:tc gridSpan="2">
                  <a:txBody>
                    <a:bodyPr/>
                    <a:lstStyle/>
                    <a:p>
                      <a:pPr>
                        <a:lnSpc>
                          <a:spcPct val="150000"/>
                        </a:lnSpc>
                        <a:spcAft>
                          <a:spcPts val="0"/>
                        </a:spcAft>
                      </a:pPr>
                      <a:r>
                        <a:rPr lang="vi-VN"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Nhận xét: </a:t>
                      </a:r>
                      <a:r>
                        <a:rPr lang="vi-VN" sz="2300" b="1"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vi-VN" sz="2300" b="1"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31" marR="54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3671157385"/>
                  </a:ext>
                </a:extLst>
              </a:tr>
              <a:tr h="544664">
                <a:tc gridSpan="2">
                  <a:txBody>
                    <a:bodyPr/>
                    <a:lstStyle/>
                    <a:p>
                      <a:pPr>
                        <a:lnSpc>
                          <a:spcPct val="150000"/>
                        </a:lnSpc>
                        <a:spcAft>
                          <a:spcPts val="0"/>
                        </a:spcAft>
                      </a:pPr>
                      <a:r>
                        <a:rPr lang="vi-VN"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Tình cảnh và những nguy cơ mà nhân vật gặp phải khi mắc kẹt tại sao Hỏa? </a:t>
                      </a:r>
                      <a:endParaRPr lang="vi-VN" sz="2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31" marR="54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2664872808"/>
                  </a:ext>
                </a:extLst>
              </a:tr>
              <a:tr h="1431623">
                <a:tc>
                  <a:txBody>
                    <a:bodyPr/>
                    <a:lstStyle/>
                    <a:p>
                      <a:pPr algn="ctr">
                        <a:lnSpc>
                          <a:spcPct val="150000"/>
                        </a:lnSpc>
                        <a:spcAft>
                          <a:spcPts val="0"/>
                        </a:spcAft>
                      </a:pPr>
                      <a:r>
                        <a:rPr lang="vi-VN"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Tình cảnh</a:t>
                      </a:r>
                      <a:endParaRPr lang="vi-VN" sz="2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31" marR="54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vi-VN"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Nguy cơ</a:t>
                      </a:r>
                      <a:endParaRPr lang="vi-VN" sz="2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vi-VN"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31" marR="54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2607345"/>
                  </a:ext>
                </a:extLst>
              </a:tr>
              <a:tr h="1568738">
                <a:tc gridSpan="2">
                  <a:txBody>
                    <a:bodyPr/>
                    <a:lstStyle/>
                    <a:p>
                      <a:pPr marL="342900" lvl="0" indent="-342900">
                        <a:lnSpc>
                          <a:spcPct val="150000"/>
                        </a:lnSpc>
                        <a:spcAft>
                          <a:spcPts val="0"/>
                        </a:spcAft>
                        <a:buFont typeface="Wingdings" panose="05000000000000000000" pitchFamily="2" charset="2"/>
                        <a:buChar char=""/>
                      </a:pPr>
                      <a:r>
                        <a:rPr lang="vi-VN"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Nhận xét: </a:t>
                      </a:r>
                      <a:endParaRPr lang="vi-VN" sz="2300" b="1"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50000"/>
                        </a:lnSpc>
                        <a:spcAft>
                          <a:spcPts val="0"/>
                        </a:spcAft>
                        <a:buFont typeface="Wingdings" panose="05000000000000000000" pitchFamily="2" charset="2"/>
                        <a:buNone/>
                      </a:pPr>
                      <a:r>
                        <a:rPr lang="vi-VN" sz="2300" b="1"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31" marR="54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1260856666"/>
                  </a:ext>
                </a:extLst>
              </a:tr>
            </a:tbl>
          </a:graphicData>
        </a:graphic>
      </p:graphicFrame>
    </p:spTree>
    <p:extLst>
      <p:ext uri="{BB962C8B-B14F-4D97-AF65-F5344CB8AC3E}">
        <p14:creationId xmlns:p14="http://schemas.microsoft.com/office/powerpoint/2010/main" val="1916634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197" y="0"/>
            <a:ext cx="3920155" cy="499367"/>
          </a:xfrm>
          <a:prstGeom prst="rect">
            <a:avLst/>
          </a:prstGeom>
        </p:spPr>
        <p:txBody>
          <a:bodyPr wrap="square">
            <a:spAutoFit/>
          </a:bodyPr>
          <a:lstStyle/>
          <a:p>
            <a:pPr>
              <a:lnSpc>
                <a:spcPct val="115000"/>
              </a:lnSpc>
              <a:spcAft>
                <a:spcPts val="0"/>
              </a:spcAft>
            </a:pPr>
            <a:r>
              <a:rPr lang="pt-BR" sz="2300" b="1" dirty="0">
                <a:solidFill>
                  <a:srgbClr val="FF0000"/>
                </a:solidFill>
                <a:latin typeface="Times New Roman" panose="02020603050405020304" pitchFamily="18" charset="0"/>
                <a:ea typeface="Times New Roman" panose="02020603050405020304" pitchFamily="18" charset="0"/>
              </a:rPr>
              <a:t>PHIẾU HỌC TẬP SỐ </a:t>
            </a:r>
            <a:r>
              <a:rPr lang="pt-BR" sz="2300" b="1" dirty="0" smtClean="0">
                <a:solidFill>
                  <a:srgbClr val="FF0000"/>
                </a:solidFill>
                <a:latin typeface="Times New Roman" panose="02020603050405020304" pitchFamily="18" charset="0"/>
                <a:ea typeface="Times New Roman" panose="02020603050405020304" pitchFamily="18" charset="0"/>
              </a:rPr>
              <a:t>03</a:t>
            </a:r>
            <a:endParaRPr lang="en-US" sz="2300" dirty="0">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129064282"/>
              </p:ext>
            </p:extLst>
          </p:nvPr>
        </p:nvGraphicFramePr>
        <p:xfrm>
          <a:off x="122548" y="499371"/>
          <a:ext cx="11990895" cy="6484620"/>
        </p:xfrm>
        <a:graphic>
          <a:graphicData uri="http://schemas.openxmlformats.org/drawingml/2006/table">
            <a:tbl>
              <a:tblPr firstRow="1" firstCol="1" bandRow="1"/>
              <a:tblGrid>
                <a:gridCol w="5981207">
                  <a:extLst>
                    <a:ext uri="{9D8B030D-6E8A-4147-A177-3AD203B41FA5}">
                      <a16:colId xmlns:a16="http://schemas.microsoft.com/office/drawing/2014/main" val="1723353618"/>
                    </a:ext>
                  </a:extLst>
                </a:gridCol>
                <a:gridCol w="1006362">
                  <a:extLst>
                    <a:ext uri="{9D8B030D-6E8A-4147-A177-3AD203B41FA5}">
                      <a16:colId xmlns:a16="http://schemas.microsoft.com/office/drawing/2014/main" val="984863002"/>
                    </a:ext>
                  </a:extLst>
                </a:gridCol>
                <a:gridCol w="5003326">
                  <a:extLst>
                    <a:ext uri="{9D8B030D-6E8A-4147-A177-3AD203B41FA5}">
                      <a16:colId xmlns:a16="http://schemas.microsoft.com/office/drawing/2014/main" val="719666498"/>
                    </a:ext>
                  </a:extLst>
                </a:gridCol>
              </a:tblGrid>
              <a:tr h="504164">
                <a:tc>
                  <a:txBody>
                    <a:bodyPr/>
                    <a:lstStyle/>
                    <a:p>
                      <a:pPr algn="ctr">
                        <a:lnSpc>
                          <a:spcPct val="150000"/>
                        </a:lnSpc>
                        <a:spcAft>
                          <a:spcPts val="0"/>
                        </a:spcAft>
                      </a:pPr>
                      <a:r>
                        <a:rPr lang="en-US" sz="23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endParaRPr lang="vi-VN" sz="2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31" marR="54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gn="ctr">
                        <a:lnSpc>
                          <a:spcPct val="150000"/>
                        </a:lnSpc>
                        <a:spcAft>
                          <a:spcPts val="0"/>
                        </a:spcAft>
                      </a:pPr>
                      <a:r>
                        <a:rPr lang="en-US" sz="23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Hành động </a:t>
                      </a:r>
                      <a:endParaRPr lang="vi-VN" sz="2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31" marR="54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vi-VN"/>
                    </a:p>
                  </a:txBody>
                  <a:tcPr/>
                </a:tc>
                <a:extLst>
                  <a:ext uri="{0D108BD9-81ED-4DB2-BD59-A6C34878D82A}">
                    <a16:rowId xmlns:a16="http://schemas.microsoft.com/office/drawing/2014/main" val="3023135738"/>
                  </a:ext>
                </a:extLst>
              </a:tr>
              <a:tr h="1736789">
                <a:tc>
                  <a:txBody>
                    <a:bodyPr/>
                    <a:lstStyle/>
                    <a:p>
                      <a:r>
                        <a:rPr lang="vi-VN"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300" b="1" kern="1200" dirty="0" smtClean="0">
                          <a:solidFill>
                            <a:schemeClr val="tx1"/>
                          </a:solidFill>
                          <a:effectLst/>
                          <a:latin typeface="Times New Roman" panose="02020603050405020304" pitchFamily="18" charset="0"/>
                          <a:ea typeface="+mn-ea"/>
                          <a:cs typeface="Times New Roman" panose="02020603050405020304" pitchFamily="18" charset="0"/>
                        </a:rPr>
                        <a:t>- Khi trở về Háp:</a:t>
                      </a:r>
                      <a:r>
                        <a:rPr lang="vi-VN" sz="2300" kern="1200" dirty="0" smtClean="0">
                          <a:solidFill>
                            <a:schemeClr val="tx1"/>
                          </a:solidFill>
                          <a:effectLst/>
                          <a:latin typeface="Times New Roman" panose="02020603050405020304" pitchFamily="18" charset="0"/>
                          <a:ea typeface="+mn-ea"/>
                          <a:cs typeface="Times New Roman" panose="02020603050405020304" pitchFamily="18" charset="0"/>
                        </a:rPr>
                        <a:t> biết mình tàn đời nhưng không muốn chết </a:t>
                      </a:r>
                    </a:p>
                    <a:p>
                      <a:endParaRPr lang="vi-VN" sz="23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vi-VN" sz="2300" kern="1200" dirty="0" smtClean="0">
                          <a:solidFill>
                            <a:schemeClr val="tx1"/>
                          </a:solidFill>
                          <a:effectLst/>
                          <a:latin typeface="Times New Roman" panose="02020603050405020304" pitchFamily="18" charset="0"/>
                          <a:ea typeface="+mn-ea"/>
                          <a:cs typeface="Times New Roman" panose="02020603050405020304" pitchFamily="18" charset="0"/>
                        </a:rPr>
                        <a:t>- Biết vô vọng không có cách nào liên lạc với Hơ mét</a:t>
                      </a:r>
                      <a:r>
                        <a:rPr lang="vi-VN"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31" marR="54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vi-VN" sz="2300" kern="1200" dirty="0" smtClean="0">
                          <a:solidFill>
                            <a:schemeClr val="tx1"/>
                          </a:solidFill>
                          <a:effectLst/>
                          <a:latin typeface="Times New Roman" panose="02020603050405020304" pitchFamily="18" charset="0"/>
                          <a:ea typeface="+mn-ea"/>
                          <a:cs typeface="Times New Roman" panose="02020603050405020304" pitchFamily="18" charset="0"/>
                        </a:rPr>
                        <a:t>- Lần mò tìm khóa khí, mở cửa vào căn cứ</a:t>
                      </a:r>
                    </a:p>
                    <a:p>
                      <a:r>
                        <a:rPr lang="vi-VN" sz="2300" kern="1200" dirty="0" smtClean="0">
                          <a:solidFill>
                            <a:schemeClr val="tx1"/>
                          </a:solidFill>
                          <a:effectLst/>
                          <a:latin typeface="Times New Roman" panose="02020603050405020304" pitchFamily="18" charset="0"/>
                          <a:ea typeface="+mn-ea"/>
                          <a:cs typeface="Times New Roman" panose="02020603050405020304" pitchFamily="18" charset="0"/>
                        </a:rPr>
                        <a:t>- Sau khi vào: Cởi bộ đồ phi hành, xem xét rõ ràng vết thương, khâu nó lại </a:t>
                      </a:r>
                    </a:p>
                    <a:p>
                      <a:r>
                        <a:rPr lang="vi-VN" sz="2300" kern="1200" dirty="0" smtClean="0">
                          <a:solidFill>
                            <a:schemeClr val="tx1"/>
                          </a:solidFill>
                          <a:effectLst/>
                          <a:latin typeface="Times New Roman" panose="02020603050405020304" pitchFamily="18" charset="0"/>
                          <a:ea typeface="+mn-ea"/>
                          <a:cs typeface="Times New Roman" panose="02020603050405020304" pitchFamily="18" charset="0"/>
                        </a:rPr>
                        <a:t>- Vẫn cố khởi động thiết bị liên lạc, kiểm tra bộ đồ của mình </a:t>
                      </a:r>
                      <a:r>
                        <a:rPr lang="vi-VN"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31" marR="54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776316531"/>
                  </a:ext>
                </a:extLst>
              </a:tr>
              <a:tr h="694716">
                <a:tc gridSpan="3">
                  <a:txBody>
                    <a:bodyPr/>
                    <a:lstStyle/>
                    <a:p>
                      <a:pPr>
                        <a:lnSpc>
                          <a:spcPct val="100000"/>
                        </a:lnSpc>
                        <a:spcAft>
                          <a:spcPts val="0"/>
                        </a:spcAft>
                      </a:pPr>
                      <a:r>
                        <a:rPr lang="vi-VN" sz="2300" b="1" dirty="0" smtClean="0">
                          <a:solidFill>
                            <a:srgbClr val="7030A0"/>
                          </a:solidFill>
                          <a:effectLst/>
                          <a:latin typeface="+mj-lt"/>
                          <a:ea typeface="Times New Roman" panose="02020603050405020304" pitchFamily="18" charset="0"/>
                          <a:cs typeface="Times New Roman" panose="02020603050405020304" pitchFamily="18" charset="0"/>
                        </a:rPr>
                        <a:t>* Nhận </a:t>
                      </a:r>
                      <a:r>
                        <a:rPr lang="vi-VN" sz="2300" b="1" dirty="0">
                          <a:solidFill>
                            <a:srgbClr val="7030A0"/>
                          </a:solidFill>
                          <a:effectLst/>
                          <a:latin typeface="+mj-lt"/>
                          <a:ea typeface="Times New Roman" panose="02020603050405020304" pitchFamily="18" charset="0"/>
                          <a:cs typeface="Times New Roman" panose="02020603050405020304" pitchFamily="18" charset="0"/>
                        </a:rPr>
                        <a:t>xét</a:t>
                      </a:r>
                      <a:r>
                        <a:rPr lang="vi-VN" sz="2300" b="1" dirty="0" smtClean="0">
                          <a:solidFill>
                            <a:srgbClr val="7030A0"/>
                          </a:solidFill>
                          <a:effectLst/>
                          <a:latin typeface="+mj-lt"/>
                          <a:ea typeface="Times New Roman" panose="02020603050405020304" pitchFamily="18" charset="0"/>
                          <a:cs typeface="Times New Roman" panose="02020603050405020304" pitchFamily="18" charset="0"/>
                        </a:rPr>
                        <a:t>:</a:t>
                      </a:r>
                      <a:r>
                        <a:rPr lang="vi-VN" sz="2300" b="1" baseline="0" dirty="0" smtClean="0">
                          <a:solidFill>
                            <a:srgbClr val="7030A0"/>
                          </a:solidFill>
                          <a:effectLst/>
                          <a:latin typeface="+mj-lt"/>
                          <a:ea typeface="Times New Roman" panose="02020603050405020304" pitchFamily="18" charset="0"/>
                          <a:cs typeface="Times New Roman" panose="02020603050405020304" pitchFamily="18" charset="0"/>
                        </a:rPr>
                        <a:t> </a:t>
                      </a:r>
                      <a:r>
                        <a:rPr lang="vi-VN" sz="2300" kern="1200" dirty="0" smtClean="0">
                          <a:solidFill>
                            <a:schemeClr val="tx1"/>
                          </a:solidFill>
                          <a:effectLst/>
                          <a:latin typeface="+mj-lt"/>
                          <a:ea typeface="+mn-ea"/>
                          <a:cs typeface="+mn-cs"/>
                        </a:rPr>
                        <a:t>Suy nghĩ, nhìn nhận thẳng thắn vào tình cảnh của mình. Hành động nhanh nhẹn, dứt khoát, không chịu từ bỏ hy vọng dù trong hoàn cảnh tuyệt vọng. </a:t>
                      </a:r>
                    </a:p>
                  </a:txBody>
                  <a:tcPr marL="54531" marR="54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3671157385"/>
                  </a:ext>
                </a:extLst>
              </a:tr>
              <a:tr h="504164">
                <a:tc gridSpan="3">
                  <a:txBody>
                    <a:bodyPr/>
                    <a:lstStyle/>
                    <a:p>
                      <a:pPr>
                        <a:lnSpc>
                          <a:spcPct val="150000"/>
                        </a:lnSpc>
                        <a:spcAft>
                          <a:spcPts val="0"/>
                        </a:spcAft>
                      </a:pPr>
                      <a:r>
                        <a:rPr lang="vi-VN"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Tình cảnh và những nguy cơ mà nhân vật gặp phải khi mắc kẹt tại sao Hỏa? </a:t>
                      </a:r>
                      <a:endParaRPr lang="vi-VN" sz="2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31" marR="54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2664872808"/>
                  </a:ext>
                </a:extLst>
              </a:tr>
              <a:tr h="1910468">
                <a:tc gridSpan="2">
                  <a:txBody>
                    <a:bodyPr/>
                    <a:lstStyle/>
                    <a:p>
                      <a:pPr algn="ctr">
                        <a:lnSpc>
                          <a:spcPct val="150000"/>
                        </a:lnSpc>
                        <a:spcAft>
                          <a:spcPts val="0"/>
                        </a:spcAft>
                      </a:pPr>
                      <a:r>
                        <a:rPr lang="vi-VN" sz="2300" b="1" dirty="0">
                          <a:solidFill>
                            <a:srgbClr val="7030A0"/>
                          </a:solidFill>
                          <a:effectLst/>
                          <a:latin typeface="+mj-lt"/>
                          <a:ea typeface="Times New Roman" panose="02020603050405020304" pitchFamily="18" charset="0"/>
                          <a:cs typeface="Times New Roman" panose="02020603050405020304" pitchFamily="18" charset="0"/>
                        </a:rPr>
                        <a:t>Tình </a:t>
                      </a:r>
                      <a:r>
                        <a:rPr lang="vi-VN" sz="2300" b="1" dirty="0" smtClean="0">
                          <a:solidFill>
                            <a:srgbClr val="7030A0"/>
                          </a:solidFill>
                          <a:effectLst/>
                          <a:latin typeface="+mj-lt"/>
                          <a:ea typeface="Times New Roman" panose="02020603050405020304" pitchFamily="18" charset="0"/>
                          <a:cs typeface="Times New Roman" panose="02020603050405020304" pitchFamily="18" charset="0"/>
                        </a:rPr>
                        <a:t>cảnh</a:t>
                      </a:r>
                    </a:p>
                    <a:p>
                      <a:pPr algn="just">
                        <a:lnSpc>
                          <a:spcPct val="150000"/>
                        </a:lnSpc>
                        <a:spcAft>
                          <a:spcPts val="0"/>
                        </a:spcAft>
                      </a:pPr>
                      <a:r>
                        <a:rPr lang="vi-VN" sz="2300" kern="1200" dirty="0" smtClean="0">
                          <a:solidFill>
                            <a:schemeClr val="tx1"/>
                          </a:solidFill>
                          <a:effectLst/>
                          <a:latin typeface="+mj-lt"/>
                          <a:ea typeface="+mn-ea"/>
                          <a:cs typeface="+mn-cs"/>
                        </a:rPr>
                        <a:t>- Mắc kẹt trên sao Hỏa, không có cách nào liên lạc với trung tâm. Ở Trái đất ai cũng nghĩ rằng mình đã chết. </a:t>
                      </a:r>
                    </a:p>
                  </a:txBody>
                  <a:tcPr marL="54531" marR="54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50000"/>
                        </a:lnSpc>
                        <a:spcAft>
                          <a:spcPts val="0"/>
                        </a:spcAft>
                      </a:pPr>
                      <a:endParaRPr lang="vi-VN" sz="2300" kern="1200" dirty="0" smtClean="0">
                        <a:solidFill>
                          <a:schemeClr val="tx1"/>
                        </a:solidFill>
                        <a:effectLst/>
                        <a:latin typeface="+mj-lt"/>
                        <a:ea typeface="+mn-ea"/>
                        <a:cs typeface="+mn-cs"/>
                      </a:endParaRPr>
                    </a:p>
                  </a:txBody>
                  <a:tcPr marL="54531" marR="54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vi-VN" sz="2300" b="1" dirty="0">
                          <a:solidFill>
                            <a:srgbClr val="7030A0"/>
                          </a:solidFill>
                          <a:effectLst/>
                          <a:latin typeface="+mj-lt"/>
                          <a:ea typeface="Times New Roman" panose="02020603050405020304" pitchFamily="18" charset="0"/>
                          <a:cs typeface="Times New Roman" panose="02020603050405020304" pitchFamily="18" charset="0"/>
                        </a:rPr>
                        <a:t>Nguy cơ</a:t>
                      </a:r>
                      <a:endParaRPr lang="vi-VN" sz="2300" dirty="0">
                        <a:solidFill>
                          <a:srgbClr val="000000"/>
                        </a:solidFill>
                        <a:effectLst/>
                        <a:latin typeface="+mj-lt"/>
                        <a:ea typeface="Calibri" panose="020F0502020204030204" pitchFamily="34" charset="0"/>
                        <a:cs typeface="Times New Roman" panose="02020603050405020304" pitchFamily="18" charset="0"/>
                      </a:endParaRPr>
                    </a:p>
                    <a:p>
                      <a:r>
                        <a:rPr lang="vi-VN" sz="2300" kern="1200" dirty="0" smtClean="0">
                          <a:solidFill>
                            <a:schemeClr val="tx1"/>
                          </a:solidFill>
                          <a:effectLst/>
                          <a:latin typeface="+mj-lt"/>
                          <a:ea typeface="+mn-ea"/>
                          <a:cs typeface="+mn-cs"/>
                        </a:rPr>
                        <a:t>+ Nếu máy oxi hỏng -&gt; Chết ngộp </a:t>
                      </a:r>
                    </a:p>
                    <a:p>
                      <a:r>
                        <a:rPr lang="vi-VN" sz="2300" kern="1200" dirty="0" smtClean="0">
                          <a:solidFill>
                            <a:schemeClr val="tx1"/>
                          </a:solidFill>
                          <a:effectLst/>
                          <a:latin typeface="+mj-lt"/>
                          <a:ea typeface="+mn-ea"/>
                          <a:cs typeface="+mn-cs"/>
                        </a:rPr>
                        <a:t>+ Máy lọc nước hóng -&gt; Chết khát</a:t>
                      </a:r>
                    </a:p>
                    <a:p>
                      <a:r>
                        <a:rPr lang="vi-VN" sz="2300" kern="1200" dirty="0" smtClean="0">
                          <a:solidFill>
                            <a:schemeClr val="tx1"/>
                          </a:solidFill>
                          <a:effectLst/>
                          <a:latin typeface="+mj-lt"/>
                          <a:ea typeface="+mn-ea"/>
                          <a:cs typeface="+mn-cs"/>
                        </a:rPr>
                        <a:t>+ Căn Háp thủng lỗ -&gt; Tôi nổ tung</a:t>
                      </a:r>
                    </a:p>
                    <a:p>
                      <a:r>
                        <a:rPr lang="vi-VN" sz="2300" kern="1200" dirty="0" smtClean="0">
                          <a:solidFill>
                            <a:schemeClr val="tx1"/>
                          </a:solidFill>
                          <a:effectLst/>
                          <a:latin typeface="+mj-lt"/>
                          <a:ea typeface="+mn-ea"/>
                          <a:cs typeface="+mn-cs"/>
                        </a:rPr>
                        <a:t>+ Hết thức ăn -&gt; Đói chết </a:t>
                      </a:r>
                    </a:p>
                  </a:txBody>
                  <a:tcPr marL="54531" marR="54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2607345"/>
                  </a:ext>
                </a:extLst>
              </a:tr>
              <a:tr h="1008328">
                <a:tc gridSpan="3">
                  <a:txBody>
                    <a:bodyPr/>
                    <a:lstStyle/>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vi-VN" sz="2300" b="1" dirty="0" smtClean="0">
                          <a:solidFill>
                            <a:srgbClr val="FF0000"/>
                          </a:solidFill>
                          <a:effectLst/>
                          <a:latin typeface="+mj-lt"/>
                          <a:ea typeface="Times New Roman" panose="02020603050405020304" pitchFamily="18" charset="0"/>
                          <a:cs typeface="Times New Roman" panose="02020603050405020304" pitchFamily="18" charset="0"/>
                        </a:rPr>
                        <a:t>=&gt;</a:t>
                      </a:r>
                      <a:r>
                        <a:rPr lang="vi-VN" sz="2300" b="1" baseline="0" dirty="0" smtClean="0">
                          <a:solidFill>
                            <a:srgbClr val="FF0000"/>
                          </a:solidFill>
                          <a:effectLst/>
                          <a:latin typeface="+mj-lt"/>
                          <a:ea typeface="Times New Roman" panose="02020603050405020304" pitchFamily="18" charset="0"/>
                          <a:cs typeface="Times New Roman" panose="02020603050405020304" pitchFamily="18" charset="0"/>
                        </a:rPr>
                        <a:t> </a:t>
                      </a:r>
                      <a:r>
                        <a:rPr lang="vi-VN" sz="2300" b="1" dirty="0" smtClean="0">
                          <a:solidFill>
                            <a:srgbClr val="FF0000"/>
                          </a:solidFill>
                          <a:effectLst/>
                          <a:latin typeface="+mj-lt"/>
                          <a:ea typeface="Times New Roman" panose="02020603050405020304" pitchFamily="18" charset="0"/>
                          <a:cs typeface="Times New Roman" panose="02020603050405020304" pitchFamily="18" charset="0"/>
                        </a:rPr>
                        <a:t> </a:t>
                      </a:r>
                      <a:r>
                        <a:rPr lang="vi-VN" sz="2300" b="1" kern="1200" dirty="0" smtClean="0">
                          <a:solidFill>
                            <a:srgbClr val="FF0000"/>
                          </a:solidFill>
                          <a:effectLst/>
                          <a:latin typeface="+mj-lt"/>
                          <a:ea typeface="+mn-ea"/>
                          <a:cs typeface="+mn-cs"/>
                        </a:rPr>
                        <a:t>Tình huống vô cùng khó khăn tuyệt vọng, phải đối diện với nhiều nguy cơ mang tính sinh tồn, chưa có cách giải quyết. </a:t>
                      </a:r>
                    </a:p>
                  </a:txBody>
                  <a:tcPr marL="54531" marR="54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260856666"/>
                  </a:ext>
                </a:extLst>
              </a:tr>
            </a:tbl>
          </a:graphicData>
        </a:graphic>
      </p:graphicFrame>
    </p:spTree>
    <p:extLst>
      <p:ext uri="{BB962C8B-B14F-4D97-AF65-F5344CB8AC3E}">
        <p14:creationId xmlns:p14="http://schemas.microsoft.com/office/powerpoint/2010/main" val="2078370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7</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3" name="Rectangle 2"/>
          <p:cNvSpPr/>
          <p:nvPr/>
        </p:nvSpPr>
        <p:spPr>
          <a:xfrm>
            <a:off x="997953" y="20930"/>
            <a:ext cx="10858500" cy="482568"/>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a:t>
            </a:r>
            <a:endParaRPr kumimoji="0" lang="en-US" sz="2400" b="1" i="0" u="none" strike="noStrike" kern="120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mn-cs"/>
            </a:endParaRPr>
          </a:p>
        </p:txBody>
      </p:sp>
      <p:sp>
        <p:nvSpPr>
          <p:cNvPr id="5" name="Rectangle 4"/>
          <p:cNvSpPr/>
          <p:nvPr/>
        </p:nvSpPr>
        <p:spPr>
          <a:xfrm>
            <a:off x="4348973" y="700801"/>
            <a:ext cx="274434" cy="523220"/>
          </a:xfrm>
          <a:prstGeom prst="rect">
            <a:avLst/>
          </a:prstGeom>
        </p:spPr>
        <p:txBody>
          <a:bodyPr wrap="none">
            <a:spAutoFit/>
          </a:bodyPr>
          <a:lstStyle/>
          <a:p>
            <a:r>
              <a:rPr lang="en-US" sz="2800" b="1" dirty="0" smtClean="0">
                <a:solidFill>
                  <a:srgbClr val="7030A0"/>
                </a:solidFill>
                <a:effectLst/>
                <a:latin typeface="Times New Roman" panose="02020603050405020304" pitchFamily="18" charset="0"/>
                <a:ea typeface="Times New Roman" panose="02020603050405020304" pitchFamily="18" charset="0"/>
              </a:rPr>
              <a:t> </a:t>
            </a:r>
            <a:endParaRPr lang="en-US" sz="2800" dirty="0"/>
          </a:p>
        </p:txBody>
      </p:sp>
      <p:sp>
        <p:nvSpPr>
          <p:cNvPr id="9" name="Rectangle 8"/>
          <p:cNvSpPr/>
          <p:nvPr/>
        </p:nvSpPr>
        <p:spPr>
          <a:xfrm>
            <a:off x="768347" y="1313256"/>
            <a:ext cx="3369769" cy="587853"/>
          </a:xfrm>
          <a:prstGeom prst="rect">
            <a:avLst/>
          </a:prstGeom>
        </p:spPr>
        <p:txBody>
          <a:bodyPr wrap="none">
            <a:spAutoFit/>
          </a:bodyPr>
          <a:lstStyle/>
          <a:p>
            <a:pPr algn="just">
              <a:lnSpc>
                <a:spcPct val="115000"/>
              </a:lnSpc>
              <a:spcAft>
                <a:spcPts val="0"/>
              </a:spcAft>
            </a:pPr>
            <a:r>
              <a:rPr lang="de-DE" sz="2800" b="1" dirty="0" smtClean="0">
                <a:solidFill>
                  <a:srgbClr val="FF0000"/>
                </a:solidFill>
                <a:latin typeface="Times New Roman" panose="02020603050405020304" pitchFamily="18" charset="0"/>
                <a:ea typeface="Times New Roman" panose="02020603050405020304" pitchFamily="18" charset="0"/>
              </a:rPr>
              <a:t>Cách 1: TRÒ CHƠI </a:t>
            </a:r>
            <a:endParaRPr lang="en-US" sz="2800" dirty="0">
              <a:effectLst/>
              <a:latin typeface="Times New Roman" panose="02020603050405020304" pitchFamily="18" charset="0"/>
              <a:ea typeface="Times New Roman" panose="02020603050405020304" pitchFamily="18" charset="0"/>
            </a:endParaRPr>
          </a:p>
        </p:txBody>
      </p:sp>
      <p:sp>
        <p:nvSpPr>
          <p:cNvPr id="10" name="Cloud Callout 9"/>
          <p:cNvSpPr/>
          <p:nvPr/>
        </p:nvSpPr>
        <p:spPr>
          <a:xfrm>
            <a:off x="768347" y="2022097"/>
            <a:ext cx="7350130" cy="3034688"/>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15000"/>
              </a:lnSpc>
              <a:spcBef>
                <a:spcPts val="600"/>
              </a:spcBef>
              <a:spcAft>
                <a:spcPts val="0"/>
              </a:spcAft>
            </a:pPr>
            <a:r>
              <a:rPr lang="en-US" sz="2800" b="1" dirty="0" smtClean="0">
                <a:effectLst/>
                <a:latin typeface="Times New Roman" panose="02020603050405020304" pitchFamily="18" charset="0"/>
                <a:ea typeface="Times New Roman" panose="02020603050405020304" pitchFamily="18" charset="0"/>
              </a:rPr>
              <a:t>THỬ TÀI ĐOÁN NHÂN VẬT</a:t>
            </a:r>
          </a:p>
          <a:p>
            <a:pPr algn="ctr">
              <a:lnSpc>
                <a:spcPct val="115000"/>
              </a:lnSpc>
              <a:spcBef>
                <a:spcPts val="600"/>
              </a:spcBef>
              <a:spcAft>
                <a:spcPts val="0"/>
              </a:spcAft>
            </a:pPr>
            <a:r>
              <a:rPr lang="en-US" sz="2800" b="1" dirty="0" smtClean="0">
                <a:latin typeface="Times New Roman" panose="02020603050405020304" pitchFamily="18" charset="0"/>
                <a:ea typeface="Times New Roman" panose="02020603050405020304" pitchFamily="18" charset="0"/>
              </a:rPr>
              <a:t>“ÔNG LÀ AI” </a:t>
            </a:r>
            <a:r>
              <a:rPr lang="en-US" sz="2800" b="1" dirty="0" smtClean="0">
                <a:effectLst/>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p:txBody>
      </p:sp>
      <p:pic>
        <p:nvPicPr>
          <p:cNvPr id="11" name="Picture 10"/>
          <p:cNvPicPr>
            <a:picLocks noChangeAspect="1"/>
          </p:cNvPicPr>
          <p:nvPr/>
        </p:nvPicPr>
        <p:blipFill>
          <a:blip r:embed="rId5"/>
          <a:stretch>
            <a:fillRect/>
          </a:stretch>
        </p:blipFill>
        <p:spPr>
          <a:xfrm>
            <a:off x="7653708" y="1383860"/>
            <a:ext cx="4162201" cy="4162201"/>
          </a:xfrm>
          <a:prstGeom prst="rect">
            <a:avLst/>
          </a:prstGeom>
        </p:spPr>
      </p:pic>
      <p:sp>
        <p:nvSpPr>
          <p:cNvPr id="6" name="TextBox 5"/>
          <p:cNvSpPr txBox="1"/>
          <p:nvPr/>
        </p:nvSpPr>
        <p:spPr>
          <a:xfrm>
            <a:off x="4204433" y="707622"/>
            <a:ext cx="3721159" cy="553998"/>
          </a:xfrm>
          <a:prstGeom prst="rect">
            <a:avLst/>
          </a:prstGeom>
          <a:noFill/>
        </p:spPr>
        <p:txBody>
          <a:bodyPr wrap="square" rtlCol="0">
            <a:spAutoFit/>
          </a:bodyPr>
          <a:lstStyle/>
          <a:p>
            <a:pPr algn="ctr"/>
            <a:r>
              <a:rPr lang="en-US" sz="3000" b="1" dirty="0" smtClean="0">
                <a:solidFill>
                  <a:srgbClr val="7030A0"/>
                </a:solidFill>
                <a:latin typeface="Times New Roman" panose="02020603050405020304" pitchFamily="18" charset="0"/>
                <a:cs typeface="Times New Roman" panose="02020603050405020304" pitchFamily="18" charset="0"/>
              </a:rPr>
              <a:t>KHỞI ĐỘNG </a:t>
            </a:r>
            <a:endParaRPr lang="vi-VN" sz="30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0225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183565" y="924779"/>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7</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4348973" y="700801"/>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7" name="Rectangle 6"/>
          <p:cNvSpPr/>
          <p:nvPr/>
        </p:nvSpPr>
        <p:spPr>
          <a:xfrm>
            <a:off x="373052" y="1164431"/>
            <a:ext cx="11293913" cy="977191"/>
          </a:xfrm>
          <a:prstGeom prst="rect">
            <a:avLst/>
          </a:prstGeom>
        </p:spPr>
        <p:txBody>
          <a:bodyPr wrap="square">
            <a:spAutoFit/>
          </a:bodyPr>
          <a:lstStyle/>
          <a:p>
            <a:pPr>
              <a:lnSpc>
                <a:spcPct val="115000"/>
              </a:lnSpc>
              <a:spcAft>
                <a:spcPts val="0"/>
              </a:spcAft>
              <a:tabLst>
                <a:tab pos="1386840" algn="l"/>
              </a:tabLst>
            </a:pPr>
            <a:r>
              <a:rPr lang="en-US" sz="2500" b="1" dirty="0">
                <a:solidFill>
                  <a:srgbClr val="FF0000"/>
                </a:solidFill>
                <a:latin typeface="Times New Roman" panose="02020603050405020304" pitchFamily="18" charset="0"/>
                <a:ea typeface="MS Mincho"/>
              </a:rPr>
              <a:t>B</a:t>
            </a:r>
            <a:r>
              <a:rPr lang="en-US" sz="2500" b="1" dirty="0" smtClean="0">
                <a:solidFill>
                  <a:srgbClr val="FF0000"/>
                </a:solidFill>
                <a:latin typeface="Times New Roman" panose="02020603050405020304" pitchFamily="18" charset="0"/>
                <a:ea typeface="MS Mincho"/>
              </a:rPr>
              <a:t>. </a:t>
            </a:r>
            <a:r>
              <a:rPr lang="en-US" sz="2500" b="1" dirty="0" err="1">
                <a:solidFill>
                  <a:srgbClr val="FF0000"/>
                </a:solidFill>
                <a:latin typeface="Times New Roman" panose="02020603050405020304" pitchFamily="18" charset="0"/>
                <a:ea typeface="MS Mincho"/>
              </a:rPr>
              <a:t>Đọc</a:t>
            </a:r>
            <a:r>
              <a:rPr lang="en-US" sz="2500" b="1" dirty="0">
                <a:solidFill>
                  <a:srgbClr val="FF0000"/>
                </a:solidFill>
                <a:latin typeface="Times New Roman" panose="02020603050405020304" pitchFamily="18" charset="0"/>
                <a:ea typeface="MS Mincho"/>
              </a:rPr>
              <a:t> </a:t>
            </a:r>
            <a:r>
              <a:rPr lang="en-US" sz="2500" b="1" dirty="0" err="1">
                <a:solidFill>
                  <a:srgbClr val="FF0000"/>
                </a:solidFill>
                <a:latin typeface="Times New Roman" panose="02020603050405020304" pitchFamily="18" charset="0"/>
                <a:ea typeface="MS Mincho"/>
              </a:rPr>
              <a:t>hiểu</a:t>
            </a:r>
            <a:r>
              <a:rPr lang="en-US" sz="2500" b="1" dirty="0">
                <a:solidFill>
                  <a:srgbClr val="FF0000"/>
                </a:solidFill>
                <a:latin typeface="Times New Roman" panose="02020603050405020304" pitchFamily="18" charset="0"/>
                <a:ea typeface="MS Mincho"/>
              </a:rPr>
              <a:t> </a:t>
            </a:r>
            <a:r>
              <a:rPr lang="en-US" sz="2500" b="1" dirty="0" err="1">
                <a:solidFill>
                  <a:srgbClr val="FF0000"/>
                </a:solidFill>
                <a:latin typeface="Times New Roman" panose="02020603050405020304" pitchFamily="18" charset="0"/>
                <a:ea typeface="MS Mincho"/>
              </a:rPr>
              <a:t>văn</a:t>
            </a:r>
            <a:r>
              <a:rPr lang="en-US" sz="2500" b="1" dirty="0">
                <a:solidFill>
                  <a:srgbClr val="FF0000"/>
                </a:solidFill>
                <a:latin typeface="Times New Roman" panose="02020603050405020304" pitchFamily="18" charset="0"/>
                <a:ea typeface="MS Mincho"/>
              </a:rPr>
              <a:t> </a:t>
            </a:r>
            <a:r>
              <a:rPr lang="en-US" sz="2500" b="1" dirty="0" err="1">
                <a:solidFill>
                  <a:srgbClr val="FF0000"/>
                </a:solidFill>
                <a:latin typeface="Times New Roman" panose="02020603050405020304" pitchFamily="18" charset="0"/>
                <a:ea typeface="MS Mincho"/>
              </a:rPr>
              <a:t>bản</a:t>
            </a:r>
            <a:endParaRPr lang="en-US" sz="2500" dirty="0">
              <a:latin typeface="Times New Roman" panose="02020603050405020304" pitchFamily="18" charset="0"/>
              <a:ea typeface="Times New Roman" panose="02020603050405020304" pitchFamily="18" charset="0"/>
            </a:endParaRPr>
          </a:p>
          <a:p>
            <a:pPr>
              <a:lnSpc>
                <a:spcPct val="115000"/>
              </a:lnSpc>
              <a:spcAft>
                <a:spcPts val="1200"/>
              </a:spcAft>
            </a:pPr>
            <a:r>
              <a:rPr lang="vi-VN" sz="2500" b="1" dirty="0">
                <a:solidFill>
                  <a:srgbClr val="0070C0"/>
                </a:solidFill>
                <a:latin typeface="Times New Roman" panose="02020603050405020304" pitchFamily="18" charset="0"/>
                <a:ea typeface="MS Mincho"/>
              </a:rPr>
              <a:t>2</a:t>
            </a:r>
            <a:r>
              <a:rPr lang="vi-VN" sz="2500" b="1" dirty="0" smtClean="0">
                <a:solidFill>
                  <a:srgbClr val="0070C0"/>
                </a:solidFill>
                <a:latin typeface="Times New Roman" panose="02020603050405020304" pitchFamily="18" charset="0"/>
                <a:ea typeface="MS Mincho"/>
              </a:rPr>
              <a:t>. Tình cảnh và những nguy cơ nhân vật tôi phải đối mặt khi mắc kẹt tại Sao Hỏa</a:t>
            </a:r>
            <a:endParaRPr lang="en-US" sz="2500" dirty="0">
              <a:effectLst/>
              <a:latin typeface="Times New Roman" panose="02020603050405020304" pitchFamily="18" charset="0"/>
              <a:ea typeface="Times New Roman" panose="02020603050405020304" pitchFamily="18" charset="0"/>
            </a:endParaRPr>
          </a:p>
        </p:txBody>
      </p:sp>
      <p:sp>
        <p:nvSpPr>
          <p:cNvPr id="16" name="Rectangle 15"/>
          <p:cNvSpPr/>
          <p:nvPr/>
        </p:nvSpPr>
        <p:spPr>
          <a:xfrm>
            <a:off x="1344529" y="77093"/>
            <a:ext cx="9945399"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noProof="0" dirty="0" smtClean="0">
                <a:solidFill>
                  <a:srgbClr val="0070C0"/>
                </a:solidFill>
                <a:latin typeface="Times New Roman" panose="02020603050405020304" pitchFamily="18" charset="0"/>
                <a:ea typeface="Segoe UI" panose="020B0502040204020203" pitchFamily="34" charset="0"/>
              </a:rPr>
              <a:t>NHẬT TRÌNH SOL 6 (</a:t>
            </a:r>
            <a:r>
              <a:rPr lang="en-US" sz="2400" b="1" i="1" noProof="0" dirty="0" err="1" smtClean="0">
                <a:solidFill>
                  <a:srgbClr val="0070C0"/>
                </a:solidFill>
                <a:latin typeface="Times New Roman" panose="02020603050405020304" pitchFamily="18" charset="0"/>
                <a:ea typeface="Segoe UI" panose="020B0502040204020203" pitchFamily="34" charset="0"/>
              </a:rPr>
              <a:t>Trích</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tiểu</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thuyết</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Người</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về</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từ</a:t>
            </a:r>
            <a:r>
              <a:rPr lang="en-US" sz="2400" b="1" i="1" noProof="0" dirty="0" smtClean="0">
                <a:solidFill>
                  <a:srgbClr val="0070C0"/>
                </a:solidFill>
                <a:latin typeface="Times New Roman" panose="02020603050405020304" pitchFamily="18" charset="0"/>
                <a:ea typeface="Segoe UI" panose="020B0502040204020203" pitchFamily="34" charset="0"/>
              </a:rPr>
              <a:t> Sao </a:t>
            </a:r>
            <a:r>
              <a:rPr lang="en-US" sz="2400" b="1" i="1" noProof="0" dirty="0" err="1" smtClean="0">
                <a:solidFill>
                  <a:srgbClr val="0070C0"/>
                </a:solidFill>
                <a:latin typeface="Times New Roman" panose="02020603050405020304" pitchFamily="18" charset="0"/>
                <a:ea typeface="Segoe UI" panose="020B0502040204020203" pitchFamily="34" charset="0"/>
              </a:rPr>
              <a:t>Hỏa</a:t>
            </a:r>
            <a:endParaRPr kumimoji="0" lang="en-US" sz="2400" b="1" i="0" u="none" strike="noStrike" kern="120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mn-cs"/>
            </a:endParaRPr>
          </a:p>
        </p:txBody>
      </p:sp>
      <p:sp>
        <p:nvSpPr>
          <p:cNvPr id="3" name="Cloud 2"/>
          <p:cNvSpPr/>
          <p:nvPr/>
        </p:nvSpPr>
        <p:spPr>
          <a:xfrm>
            <a:off x="-76249" y="2172616"/>
            <a:ext cx="5395201" cy="3902997"/>
          </a:xfrm>
          <a:prstGeom prst="cloud">
            <a:avLst/>
          </a:prstGeom>
          <a:solidFill>
            <a:schemeClr val="accent2">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300" b="1" i="1" dirty="0" smtClean="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Tình</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huống</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trong</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vb</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này</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nói</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riêng</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và</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các</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tình</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huống</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trong</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các</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văn</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bản</a:t>
            </a:r>
            <a:r>
              <a:rPr lang="en-US" sz="2300" b="1" i="1" dirty="0">
                <a:latin typeface="Times New Roman" panose="02020603050405020304" pitchFamily="18" charset="0"/>
                <a:cs typeface="Times New Roman" panose="02020603050405020304" pitchFamily="18" charset="0"/>
              </a:rPr>
              <a:t> KHVT </a:t>
            </a:r>
            <a:r>
              <a:rPr lang="en-US" sz="2300" b="1" i="1" dirty="0" err="1">
                <a:latin typeface="Times New Roman" panose="02020603050405020304" pitchFamily="18" charset="0"/>
                <a:cs typeface="Times New Roman" panose="02020603050405020304" pitchFamily="18" charset="0"/>
              </a:rPr>
              <a:t>đã</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học</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nói</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chung</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có</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gì</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khác</a:t>
            </a:r>
            <a:r>
              <a:rPr lang="en-US" sz="2300" b="1" i="1" dirty="0">
                <a:latin typeface="Times New Roman" panose="02020603050405020304" pitchFamily="18" charset="0"/>
                <a:cs typeface="Times New Roman" panose="02020603050405020304" pitchFamily="18" charset="0"/>
              </a:rPr>
              <a:t> so </a:t>
            </a:r>
            <a:r>
              <a:rPr lang="en-US" sz="2300" b="1" i="1" dirty="0" err="1">
                <a:latin typeface="Times New Roman" panose="02020603050405020304" pitchFamily="18" charset="0"/>
                <a:cs typeface="Times New Roman" panose="02020603050405020304" pitchFamily="18" charset="0"/>
              </a:rPr>
              <a:t>với</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tình</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huống</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trong</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các</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truyện</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ngắn</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các</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em</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đã</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học</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Tình</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huống</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như</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vậy</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có</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tác</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dụng</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gì</a:t>
            </a:r>
            <a:r>
              <a:rPr lang="en-US" sz="2300" b="1" i="1" dirty="0">
                <a:latin typeface="Times New Roman" panose="02020603050405020304" pitchFamily="18" charset="0"/>
                <a:cs typeface="Times New Roman" panose="02020603050405020304" pitchFamily="18" charset="0"/>
              </a:rPr>
              <a:t>? </a:t>
            </a:r>
            <a:endParaRPr lang="vi-VN" sz="2300" b="1" dirty="0">
              <a:latin typeface="Times New Roman" panose="02020603050405020304" pitchFamily="18" charset="0"/>
              <a:cs typeface="Times New Roman" panose="02020603050405020304" pitchFamily="18" charset="0"/>
            </a:endParaRPr>
          </a:p>
        </p:txBody>
      </p:sp>
      <p:sp>
        <p:nvSpPr>
          <p:cNvPr id="12" name="Flowchart: Punched Tape 11"/>
          <p:cNvSpPr/>
          <p:nvPr/>
        </p:nvSpPr>
        <p:spPr>
          <a:xfrm>
            <a:off x="7207804" y="2014885"/>
            <a:ext cx="4474196" cy="4318196"/>
          </a:xfrm>
          <a:prstGeom prst="flowChartPunchedTape">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huống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ngột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ngờ</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phần</a:t>
            </a:r>
            <a:r>
              <a:rPr lang="en-US" sz="2500" dirty="0">
                <a:latin typeface="Times New Roman" panose="02020603050405020304" pitchFamily="18" charset="0"/>
                <a:cs typeface="Times New Roman" panose="02020603050405020304" pitchFamily="18" charset="0"/>
              </a:rPr>
              <a:t> li </a:t>
            </a:r>
            <a:r>
              <a:rPr lang="en-US" sz="2500" dirty="0" err="1">
                <a:latin typeface="Times New Roman" panose="02020603050405020304" pitchFamily="18" charset="0"/>
                <a:cs typeface="Times New Roman" panose="02020603050405020304" pitchFamily="18" charset="0"/>
              </a:rPr>
              <a:t>kì</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mạo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hiểm</a:t>
            </a:r>
            <a:r>
              <a:rPr lang="en-US" sz="2500" dirty="0">
                <a:latin typeface="Times New Roman" panose="02020603050405020304" pitchFamily="18" charset="0"/>
                <a:cs typeface="Times New Roman" panose="02020603050405020304" pitchFamily="18" charset="0"/>
              </a:rPr>
              <a:t> -&gt; </a:t>
            </a:r>
            <a:r>
              <a:rPr lang="en-US" sz="2500" dirty="0" err="1">
                <a:latin typeface="Times New Roman" panose="02020603050405020304" pitchFamily="18" charset="0"/>
                <a:cs typeface="Times New Roman" panose="02020603050405020304" pitchFamily="18" charset="0"/>
              </a:rPr>
              <a:t>Đặc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trưng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huống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truyện</a:t>
            </a:r>
            <a:r>
              <a:rPr lang="en-US" sz="2500" dirty="0">
                <a:latin typeface="Times New Roman" panose="02020603050405020304" pitchFamily="18" charset="0"/>
                <a:cs typeface="Times New Roman" panose="02020603050405020304" pitchFamily="18" charset="0"/>
              </a:rPr>
              <a:t> KHVT </a:t>
            </a:r>
            <a:endParaRPr lang="vi-VN" sz="25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=&gt; </a:t>
            </a:r>
            <a:r>
              <a:rPr lang="en-US" sz="2500" dirty="0" err="1">
                <a:latin typeface="Times New Roman" panose="02020603050405020304" pitchFamily="18" charset="0"/>
                <a:cs typeface="Times New Roman" panose="02020603050405020304" pitchFamily="18" charset="0"/>
              </a:rPr>
              <a:t>Tác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dụng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Tăng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sức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hấp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dẫn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hút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người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dõi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theo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câu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chuyện</a:t>
            </a:r>
            <a:endParaRPr lang="vi-VN" sz="2500" dirty="0">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4"/>
          <a:stretch>
            <a:fillRect/>
          </a:stretch>
        </p:blipFill>
        <p:spPr>
          <a:xfrm>
            <a:off x="4149350" y="4149847"/>
            <a:ext cx="2858831" cy="2675576"/>
          </a:xfrm>
          <a:prstGeom prst="ellipse">
            <a:avLst/>
          </a:prstGeom>
          <a:ln>
            <a:noFill/>
          </a:ln>
          <a:effectLst>
            <a:softEdge rad="112500"/>
          </a:effectLst>
        </p:spPr>
      </p:pic>
      <p:sp>
        <p:nvSpPr>
          <p:cNvPr id="19" name="Curved Up Arrow 18"/>
          <p:cNvSpPr/>
          <p:nvPr/>
        </p:nvSpPr>
        <p:spPr>
          <a:xfrm>
            <a:off x="5175315" y="3400462"/>
            <a:ext cx="2102177" cy="67859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extLst>
      <p:ext uri="{BB962C8B-B14F-4D97-AF65-F5344CB8AC3E}">
        <p14:creationId xmlns:p14="http://schemas.microsoft.com/office/powerpoint/2010/main" val="291936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7</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4348973" y="700801"/>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6" name="Right Arrow 5"/>
          <p:cNvSpPr/>
          <p:nvPr/>
        </p:nvSpPr>
        <p:spPr>
          <a:xfrm>
            <a:off x="637861" y="1031258"/>
            <a:ext cx="2983042" cy="1369277"/>
          </a:xfrm>
          <a:prstGeom prst="rightArrow">
            <a:avLst>
              <a:gd name="adj1" fmla="val 56568"/>
              <a:gd name="adj2" fmla="val 28105"/>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lang="en-US" sz="2800" b="1" dirty="0">
                <a:solidFill>
                  <a:srgbClr val="FF0000"/>
                </a:solidFill>
                <a:latin typeface="Times New Roman" panose="02020603050405020304" pitchFamily="18" charset="0"/>
                <a:ea typeface="MS Mincho"/>
              </a:rPr>
              <a:t>C</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Tổng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kết</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grpSp>
        <p:nvGrpSpPr>
          <p:cNvPr id="11" name="Group 10"/>
          <p:cNvGrpSpPr/>
          <p:nvPr/>
        </p:nvGrpSpPr>
        <p:grpSpPr>
          <a:xfrm>
            <a:off x="616648" y="1935837"/>
            <a:ext cx="10879955" cy="3758291"/>
            <a:chOff x="649673" y="2132494"/>
            <a:chExt cx="10879955" cy="3758291"/>
          </a:xfrm>
        </p:grpSpPr>
        <p:sp>
          <p:nvSpPr>
            <p:cNvPr id="12" name="Freeform 11"/>
            <p:cNvSpPr/>
            <p:nvPr/>
          </p:nvSpPr>
          <p:spPr>
            <a:xfrm>
              <a:off x="5969000" y="2975927"/>
              <a:ext cx="2793999" cy="664845"/>
            </a:xfrm>
            <a:custGeom>
              <a:avLst/>
              <a:gdLst/>
              <a:ahLst/>
              <a:cxnLst/>
              <a:rect l="0" t="0" r="0" b="0"/>
              <a:pathLst>
                <a:path>
                  <a:moveTo>
                    <a:pt x="0" y="0"/>
                  </a:moveTo>
                  <a:lnTo>
                    <a:pt x="0" y="453072"/>
                  </a:lnTo>
                  <a:lnTo>
                    <a:pt x="2793999" y="453072"/>
                  </a:lnTo>
                  <a:lnTo>
                    <a:pt x="2793999" y="66484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5923280" y="2975927"/>
              <a:ext cx="91440" cy="664845"/>
            </a:xfrm>
            <a:custGeom>
              <a:avLst/>
              <a:gdLst/>
              <a:ahLst/>
              <a:cxnLst/>
              <a:rect l="0" t="0" r="0" b="0"/>
              <a:pathLst>
                <a:path>
                  <a:moveTo>
                    <a:pt x="45720" y="0"/>
                  </a:moveTo>
                  <a:lnTo>
                    <a:pt x="45720" y="66484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3175000" y="2975927"/>
              <a:ext cx="2793999" cy="664845"/>
            </a:xfrm>
            <a:custGeom>
              <a:avLst/>
              <a:gdLst/>
              <a:ahLst/>
              <a:cxnLst/>
              <a:rect l="0" t="0" r="0" b="0"/>
              <a:pathLst>
                <a:path>
                  <a:moveTo>
                    <a:pt x="2793999" y="0"/>
                  </a:moveTo>
                  <a:lnTo>
                    <a:pt x="2793999" y="453072"/>
                  </a:lnTo>
                  <a:lnTo>
                    <a:pt x="0" y="453072"/>
                  </a:lnTo>
                  <a:lnTo>
                    <a:pt x="0" y="66484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Rounded Rectangle 17"/>
            <p:cNvSpPr/>
            <p:nvPr/>
          </p:nvSpPr>
          <p:spPr>
            <a:xfrm>
              <a:off x="4317999" y="2132494"/>
              <a:ext cx="3048000" cy="804337"/>
            </a:xfrm>
            <a:prstGeom prst="roundRect">
              <a:avLst>
                <a:gd name="adj" fmla="val 10000"/>
              </a:avLst>
            </a:prstGeom>
            <a:solidFill>
              <a:schemeClr val="accent4">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reeform 18"/>
            <p:cNvSpPr/>
            <p:nvPr/>
          </p:nvSpPr>
          <p:spPr>
            <a:xfrm>
              <a:off x="4571999" y="2373794"/>
              <a:ext cx="3048000" cy="804337"/>
            </a:xfrm>
            <a:custGeom>
              <a:avLst/>
              <a:gdLst>
                <a:gd name="connsiteX0" fmla="*/ 0 w 2285999"/>
                <a:gd name="connsiteY0" fmla="*/ 145161 h 1451609"/>
                <a:gd name="connsiteX1" fmla="*/ 145161 w 2285999"/>
                <a:gd name="connsiteY1" fmla="*/ 0 h 1451609"/>
                <a:gd name="connsiteX2" fmla="*/ 2140838 w 2285999"/>
                <a:gd name="connsiteY2" fmla="*/ 0 h 1451609"/>
                <a:gd name="connsiteX3" fmla="*/ 2285999 w 2285999"/>
                <a:gd name="connsiteY3" fmla="*/ 145161 h 1451609"/>
                <a:gd name="connsiteX4" fmla="*/ 2285999 w 2285999"/>
                <a:gd name="connsiteY4" fmla="*/ 1306448 h 1451609"/>
                <a:gd name="connsiteX5" fmla="*/ 2140838 w 2285999"/>
                <a:gd name="connsiteY5" fmla="*/ 1451609 h 1451609"/>
                <a:gd name="connsiteX6" fmla="*/ 145161 w 2285999"/>
                <a:gd name="connsiteY6" fmla="*/ 1451609 h 1451609"/>
                <a:gd name="connsiteX7" fmla="*/ 0 w 2285999"/>
                <a:gd name="connsiteY7" fmla="*/ 1306448 h 1451609"/>
                <a:gd name="connsiteX8" fmla="*/ 0 w 2285999"/>
                <a:gd name="connsiteY8" fmla="*/ 145161 h 145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99" h="1451609">
                  <a:moveTo>
                    <a:pt x="0" y="145161"/>
                  </a:moveTo>
                  <a:cubicBezTo>
                    <a:pt x="0" y="64991"/>
                    <a:pt x="64991" y="0"/>
                    <a:pt x="145161" y="0"/>
                  </a:cubicBezTo>
                  <a:lnTo>
                    <a:pt x="2140838" y="0"/>
                  </a:lnTo>
                  <a:cubicBezTo>
                    <a:pt x="2221008" y="0"/>
                    <a:pt x="2285999" y="64991"/>
                    <a:pt x="2285999" y="145161"/>
                  </a:cubicBezTo>
                  <a:lnTo>
                    <a:pt x="2285999" y="1306448"/>
                  </a:lnTo>
                  <a:cubicBezTo>
                    <a:pt x="2285999" y="1386618"/>
                    <a:pt x="2221008" y="1451609"/>
                    <a:pt x="2140838" y="1451609"/>
                  </a:cubicBezTo>
                  <a:lnTo>
                    <a:pt x="145161" y="1451609"/>
                  </a:lnTo>
                  <a:cubicBezTo>
                    <a:pt x="64991" y="1451609"/>
                    <a:pt x="0" y="1386618"/>
                    <a:pt x="0" y="1306448"/>
                  </a:cubicBezTo>
                  <a:lnTo>
                    <a:pt x="0" y="14516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666" tIns="99666" rIns="99666" bIns="99666" numCol="1" spcCol="1270" anchor="ctr" anchorCtr="0">
              <a:noAutofit/>
            </a:bodyPr>
            <a:lstStyle/>
            <a:p>
              <a:pPr lvl="0" algn="ctr" defTabSz="666750">
                <a:lnSpc>
                  <a:spcPct val="90000"/>
                </a:lnSpc>
                <a:spcBef>
                  <a:spcPct val="0"/>
                </a:spcBef>
                <a:spcAft>
                  <a:spcPct val="35000"/>
                </a:spcAft>
              </a:pPr>
              <a:r>
                <a:rPr lang="en-US" sz="3200" b="1" dirty="0" smtClean="0">
                  <a:latin typeface="Times New Roman" panose="02020603050405020304" pitchFamily="18" charset="0"/>
                  <a:cs typeface="Times New Roman" panose="02020603050405020304" pitchFamily="18" charset="0"/>
                </a:rPr>
                <a:t>1. </a:t>
              </a:r>
              <a:r>
                <a:rPr lang="en-US" sz="3200" b="1" dirty="0" err="1" smtClean="0">
                  <a:latin typeface="Times New Roman" panose="02020603050405020304" pitchFamily="18" charset="0"/>
                  <a:cs typeface="Times New Roman" panose="02020603050405020304" pitchFamily="18" charset="0"/>
                </a:rPr>
                <a:t>Nghệ</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thuật</a:t>
              </a:r>
              <a:endParaRPr lang="en-US" sz="3200" kern="1200" dirty="0">
                <a:latin typeface="Times New Roman" panose="02020603050405020304" pitchFamily="18" charset="0"/>
                <a:cs typeface="Times New Roman" panose="02020603050405020304" pitchFamily="18" charset="0"/>
              </a:endParaRPr>
            </a:p>
          </p:txBody>
        </p:sp>
        <p:sp>
          <p:nvSpPr>
            <p:cNvPr id="20" name="Rounded Rectangle 19"/>
            <p:cNvSpPr/>
            <p:nvPr/>
          </p:nvSpPr>
          <p:spPr>
            <a:xfrm>
              <a:off x="649673" y="3565472"/>
              <a:ext cx="2861180" cy="2084013"/>
            </a:xfrm>
            <a:prstGeom prst="roundRect">
              <a:avLst>
                <a:gd name="adj" fmla="val 10000"/>
              </a:avLst>
            </a:prstGeom>
            <a:solidFill>
              <a:schemeClr val="accent4">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reeform 20"/>
            <p:cNvSpPr/>
            <p:nvPr/>
          </p:nvSpPr>
          <p:spPr>
            <a:xfrm>
              <a:off x="903673" y="3806772"/>
              <a:ext cx="2822218" cy="2074023"/>
            </a:xfrm>
            <a:custGeom>
              <a:avLst/>
              <a:gdLst>
                <a:gd name="connsiteX0" fmla="*/ 0 w 2285999"/>
                <a:gd name="connsiteY0" fmla="*/ 145161 h 1451609"/>
                <a:gd name="connsiteX1" fmla="*/ 145161 w 2285999"/>
                <a:gd name="connsiteY1" fmla="*/ 0 h 1451609"/>
                <a:gd name="connsiteX2" fmla="*/ 2140838 w 2285999"/>
                <a:gd name="connsiteY2" fmla="*/ 0 h 1451609"/>
                <a:gd name="connsiteX3" fmla="*/ 2285999 w 2285999"/>
                <a:gd name="connsiteY3" fmla="*/ 145161 h 1451609"/>
                <a:gd name="connsiteX4" fmla="*/ 2285999 w 2285999"/>
                <a:gd name="connsiteY4" fmla="*/ 1306448 h 1451609"/>
                <a:gd name="connsiteX5" fmla="*/ 2140838 w 2285999"/>
                <a:gd name="connsiteY5" fmla="*/ 1451609 h 1451609"/>
                <a:gd name="connsiteX6" fmla="*/ 145161 w 2285999"/>
                <a:gd name="connsiteY6" fmla="*/ 1451609 h 1451609"/>
                <a:gd name="connsiteX7" fmla="*/ 0 w 2285999"/>
                <a:gd name="connsiteY7" fmla="*/ 1306448 h 1451609"/>
                <a:gd name="connsiteX8" fmla="*/ 0 w 2285999"/>
                <a:gd name="connsiteY8" fmla="*/ 145161 h 145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99" h="1451609">
                  <a:moveTo>
                    <a:pt x="0" y="145161"/>
                  </a:moveTo>
                  <a:cubicBezTo>
                    <a:pt x="0" y="64991"/>
                    <a:pt x="64991" y="0"/>
                    <a:pt x="145161" y="0"/>
                  </a:cubicBezTo>
                  <a:lnTo>
                    <a:pt x="2140838" y="0"/>
                  </a:lnTo>
                  <a:cubicBezTo>
                    <a:pt x="2221008" y="0"/>
                    <a:pt x="2285999" y="64991"/>
                    <a:pt x="2285999" y="145161"/>
                  </a:cubicBezTo>
                  <a:lnTo>
                    <a:pt x="2285999" y="1306448"/>
                  </a:lnTo>
                  <a:cubicBezTo>
                    <a:pt x="2285999" y="1386618"/>
                    <a:pt x="2221008" y="1451609"/>
                    <a:pt x="2140838" y="1451609"/>
                  </a:cubicBezTo>
                  <a:lnTo>
                    <a:pt x="145161" y="1451609"/>
                  </a:lnTo>
                  <a:cubicBezTo>
                    <a:pt x="64991" y="1451609"/>
                    <a:pt x="0" y="1386618"/>
                    <a:pt x="0" y="1306448"/>
                  </a:cubicBezTo>
                  <a:lnTo>
                    <a:pt x="0" y="14516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666" tIns="99666" rIns="99666" bIns="99666" numCol="1" spcCol="1270" anchor="ctr" anchorCtr="0">
              <a:noAutofit/>
            </a:bodyPr>
            <a:lstStyle/>
            <a:p>
              <a:pPr lvl="0" algn="ctr" defTabSz="666750">
                <a:lnSpc>
                  <a:spcPct val="90000"/>
                </a:lnSpc>
                <a:spcBef>
                  <a:spcPct val="0"/>
                </a:spcBef>
                <a:spcAft>
                  <a:spcPct val="35000"/>
                </a:spcAft>
              </a:pPr>
              <a:endParaRPr lang="en-US" sz="2400" kern="1200" dirty="0">
                <a:latin typeface="Times New Roman" panose="02020603050405020304" pitchFamily="18" charset="0"/>
                <a:cs typeface="Times New Roman" panose="02020603050405020304" pitchFamily="18" charset="0"/>
              </a:endParaRPr>
            </a:p>
          </p:txBody>
        </p:sp>
        <p:sp>
          <p:nvSpPr>
            <p:cNvPr id="23" name="Rounded Rectangle 22"/>
            <p:cNvSpPr/>
            <p:nvPr/>
          </p:nvSpPr>
          <p:spPr>
            <a:xfrm>
              <a:off x="4169737" y="3622045"/>
              <a:ext cx="3078402" cy="2084013"/>
            </a:xfrm>
            <a:prstGeom prst="roundRect">
              <a:avLst>
                <a:gd name="adj" fmla="val 10000"/>
              </a:avLst>
            </a:prstGeom>
            <a:solidFill>
              <a:schemeClr val="accent4">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Freeform 23"/>
            <p:cNvSpPr/>
            <p:nvPr/>
          </p:nvSpPr>
          <p:spPr>
            <a:xfrm>
              <a:off x="4423737" y="3806772"/>
              <a:ext cx="3078402" cy="2084013"/>
            </a:xfrm>
            <a:custGeom>
              <a:avLst/>
              <a:gdLst>
                <a:gd name="connsiteX0" fmla="*/ 0 w 2285999"/>
                <a:gd name="connsiteY0" fmla="*/ 145161 h 1451609"/>
                <a:gd name="connsiteX1" fmla="*/ 145161 w 2285999"/>
                <a:gd name="connsiteY1" fmla="*/ 0 h 1451609"/>
                <a:gd name="connsiteX2" fmla="*/ 2140838 w 2285999"/>
                <a:gd name="connsiteY2" fmla="*/ 0 h 1451609"/>
                <a:gd name="connsiteX3" fmla="*/ 2285999 w 2285999"/>
                <a:gd name="connsiteY3" fmla="*/ 145161 h 1451609"/>
                <a:gd name="connsiteX4" fmla="*/ 2285999 w 2285999"/>
                <a:gd name="connsiteY4" fmla="*/ 1306448 h 1451609"/>
                <a:gd name="connsiteX5" fmla="*/ 2140838 w 2285999"/>
                <a:gd name="connsiteY5" fmla="*/ 1451609 h 1451609"/>
                <a:gd name="connsiteX6" fmla="*/ 145161 w 2285999"/>
                <a:gd name="connsiteY6" fmla="*/ 1451609 h 1451609"/>
                <a:gd name="connsiteX7" fmla="*/ 0 w 2285999"/>
                <a:gd name="connsiteY7" fmla="*/ 1306448 h 1451609"/>
                <a:gd name="connsiteX8" fmla="*/ 0 w 2285999"/>
                <a:gd name="connsiteY8" fmla="*/ 145161 h 145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99" h="1451609">
                  <a:moveTo>
                    <a:pt x="0" y="145161"/>
                  </a:moveTo>
                  <a:cubicBezTo>
                    <a:pt x="0" y="64991"/>
                    <a:pt x="64991" y="0"/>
                    <a:pt x="145161" y="0"/>
                  </a:cubicBezTo>
                  <a:lnTo>
                    <a:pt x="2140838" y="0"/>
                  </a:lnTo>
                  <a:cubicBezTo>
                    <a:pt x="2221008" y="0"/>
                    <a:pt x="2285999" y="64991"/>
                    <a:pt x="2285999" y="145161"/>
                  </a:cubicBezTo>
                  <a:lnTo>
                    <a:pt x="2285999" y="1306448"/>
                  </a:lnTo>
                  <a:cubicBezTo>
                    <a:pt x="2285999" y="1386618"/>
                    <a:pt x="2221008" y="1451609"/>
                    <a:pt x="2140838" y="1451609"/>
                  </a:cubicBezTo>
                  <a:lnTo>
                    <a:pt x="145161" y="1451609"/>
                  </a:lnTo>
                  <a:cubicBezTo>
                    <a:pt x="64991" y="1451609"/>
                    <a:pt x="0" y="1386618"/>
                    <a:pt x="0" y="1306448"/>
                  </a:cubicBezTo>
                  <a:lnTo>
                    <a:pt x="0" y="14516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666" tIns="99666" rIns="99666" bIns="99666" numCol="1" spcCol="1270" anchor="ctr" anchorCtr="0">
              <a:noAutofit/>
            </a:bodyPr>
            <a:lstStyle/>
            <a:p>
              <a:pPr lvl="0" algn="ctr" defTabSz="666750">
                <a:lnSpc>
                  <a:spcPct val="90000"/>
                </a:lnSpc>
                <a:spcBef>
                  <a:spcPct val="0"/>
                </a:spcBef>
                <a:spcAft>
                  <a:spcPct val="35000"/>
                </a:spcAft>
              </a:pPr>
              <a:endParaRPr lang="en-US" sz="2400" kern="1200" dirty="0">
                <a:latin typeface="Times New Roman" panose="02020603050405020304" pitchFamily="18" charset="0"/>
                <a:cs typeface="Times New Roman" panose="02020603050405020304" pitchFamily="18" charset="0"/>
              </a:endParaRPr>
            </a:p>
          </p:txBody>
        </p:sp>
        <p:sp>
          <p:nvSpPr>
            <p:cNvPr id="25" name="Rounded Rectangle 24"/>
            <p:cNvSpPr/>
            <p:nvPr/>
          </p:nvSpPr>
          <p:spPr>
            <a:xfrm>
              <a:off x="7717176" y="3640772"/>
              <a:ext cx="3558452" cy="2084013"/>
            </a:xfrm>
            <a:prstGeom prst="roundRect">
              <a:avLst>
                <a:gd name="adj" fmla="val 10000"/>
              </a:avLst>
            </a:prstGeom>
            <a:solidFill>
              <a:schemeClr val="accent4">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Freeform 25"/>
            <p:cNvSpPr/>
            <p:nvPr/>
          </p:nvSpPr>
          <p:spPr>
            <a:xfrm>
              <a:off x="7971176" y="3806772"/>
              <a:ext cx="3558452" cy="2084013"/>
            </a:xfrm>
            <a:custGeom>
              <a:avLst/>
              <a:gdLst>
                <a:gd name="connsiteX0" fmla="*/ 0 w 2285999"/>
                <a:gd name="connsiteY0" fmla="*/ 145161 h 1451609"/>
                <a:gd name="connsiteX1" fmla="*/ 145161 w 2285999"/>
                <a:gd name="connsiteY1" fmla="*/ 0 h 1451609"/>
                <a:gd name="connsiteX2" fmla="*/ 2140838 w 2285999"/>
                <a:gd name="connsiteY2" fmla="*/ 0 h 1451609"/>
                <a:gd name="connsiteX3" fmla="*/ 2285999 w 2285999"/>
                <a:gd name="connsiteY3" fmla="*/ 145161 h 1451609"/>
                <a:gd name="connsiteX4" fmla="*/ 2285999 w 2285999"/>
                <a:gd name="connsiteY4" fmla="*/ 1306448 h 1451609"/>
                <a:gd name="connsiteX5" fmla="*/ 2140838 w 2285999"/>
                <a:gd name="connsiteY5" fmla="*/ 1451609 h 1451609"/>
                <a:gd name="connsiteX6" fmla="*/ 145161 w 2285999"/>
                <a:gd name="connsiteY6" fmla="*/ 1451609 h 1451609"/>
                <a:gd name="connsiteX7" fmla="*/ 0 w 2285999"/>
                <a:gd name="connsiteY7" fmla="*/ 1306448 h 1451609"/>
                <a:gd name="connsiteX8" fmla="*/ 0 w 2285999"/>
                <a:gd name="connsiteY8" fmla="*/ 145161 h 145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99" h="1451609">
                  <a:moveTo>
                    <a:pt x="0" y="145161"/>
                  </a:moveTo>
                  <a:cubicBezTo>
                    <a:pt x="0" y="64991"/>
                    <a:pt x="64991" y="0"/>
                    <a:pt x="145161" y="0"/>
                  </a:cubicBezTo>
                  <a:lnTo>
                    <a:pt x="2140838" y="0"/>
                  </a:lnTo>
                  <a:cubicBezTo>
                    <a:pt x="2221008" y="0"/>
                    <a:pt x="2285999" y="64991"/>
                    <a:pt x="2285999" y="145161"/>
                  </a:cubicBezTo>
                  <a:lnTo>
                    <a:pt x="2285999" y="1306448"/>
                  </a:lnTo>
                  <a:cubicBezTo>
                    <a:pt x="2285999" y="1386618"/>
                    <a:pt x="2221008" y="1451609"/>
                    <a:pt x="2140838" y="1451609"/>
                  </a:cubicBezTo>
                  <a:lnTo>
                    <a:pt x="145161" y="1451609"/>
                  </a:lnTo>
                  <a:cubicBezTo>
                    <a:pt x="64991" y="1451609"/>
                    <a:pt x="0" y="1386618"/>
                    <a:pt x="0" y="1306448"/>
                  </a:cubicBezTo>
                  <a:lnTo>
                    <a:pt x="0" y="14516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666" tIns="99666" rIns="99666" bIns="99666" numCol="1" spcCol="1270" anchor="ctr" anchorCtr="0">
              <a:noAutofit/>
            </a:bodyPr>
            <a:lstStyle/>
            <a:p>
              <a:pPr lvl="0" algn="ctr" defTabSz="666750">
                <a:lnSpc>
                  <a:spcPct val="90000"/>
                </a:lnSpc>
                <a:spcBef>
                  <a:spcPct val="0"/>
                </a:spcBef>
                <a:spcAft>
                  <a:spcPct val="35000"/>
                </a:spcAft>
              </a:pPr>
              <a:endParaRPr lang="en-US" sz="2400" kern="1200" dirty="0">
                <a:latin typeface="Times New Roman" panose="02020603050405020304" pitchFamily="18" charset="0"/>
                <a:cs typeface="Times New Roman" panose="02020603050405020304" pitchFamily="18" charset="0"/>
              </a:endParaRPr>
            </a:p>
          </p:txBody>
        </p:sp>
      </p:grpSp>
      <p:sp>
        <p:nvSpPr>
          <p:cNvPr id="9" name="Rectangle 8"/>
          <p:cNvSpPr/>
          <p:nvPr/>
        </p:nvSpPr>
        <p:spPr>
          <a:xfrm>
            <a:off x="1070164" y="3661171"/>
            <a:ext cx="2720086" cy="1246495"/>
          </a:xfrm>
          <a:prstGeom prst="rect">
            <a:avLst/>
          </a:prstGeom>
        </p:spPr>
        <p:txBody>
          <a:bodyPr wrap="square">
            <a:spAutoFit/>
          </a:bodyPr>
          <a:lstStyle/>
          <a:p>
            <a:pPr algn="just"/>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tài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hấp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dẫn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mang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nghệ</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lai</a:t>
            </a:r>
            <a:r>
              <a:rPr lang="en-US" sz="2500" dirty="0">
                <a:latin typeface="Times New Roman" panose="02020603050405020304" pitchFamily="18" charset="0"/>
                <a:cs typeface="Times New Roman" panose="02020603050405020304" pitchFamily="18" charset="0"/>
              </a:rPr>
              <a:t>.  </a:t>
            </a:r>
            <a:endParaRPr lang="vi-VN" sz="2500" dirty="0">
              <a:latin typeface="Times New Roman" panose="02020603050405020304" pitchFamily="18" charset="0"/>
              <a:cs typeface="Times New Roman" panose="02020603050405020304" pitchFamily="18" charset="0"/>
            </a:endParaRPr>
          </a:p>
        </p:txBody>
      </p:sp>
      <p:sp>
        <p:nvSpPr>
          <p:cNvPr id="10" name="Rectangle 9"/>
          <p:cNvSpPr/>
          <p:nvPr/>
        </p:nvSpPr>
        <p:spPr>
          <a:xfrm>
            <a:off x="4454175" y="3668202"/>
            <a:ext cx="2743855" cy="2015936"/>
          </a:xfrm>
          <a:prstGeom prst="rect">
            <a:avLst/>
          </a:prstGeom>
        </p:spPr>
        <p:txBody>
          <a:bodyPr wrap="square">
            <a:spAutoFit/>
          </a:bodyPr>
          <a:lstStyle/>
          <a:p>
            <a:pPr algn="just"/>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Ngôi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thứ</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làm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câu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chuyện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bộc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cảm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xúc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người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chuyện</a:t>
            </a:r>
            <a:r>
              <a:rPr lang="en-US" sz="2500" dirty="0">
                <a:latin typeface="Times New Roman" panose="02020603050405020304" pitchFamily="18" charset="0"/>
                <a:cs typeface="Times New Roman" panose="02020603050405020304" pitchFamily="18" charset="0"/>
              </a:rPr>
              <a:t>.</a:t>
            </a:r>
            <a:endParaRPr lang="vi-VN" sz="2500" dirty="0">
              <a:latin typeface="Times New Roman" panose="02020603050405020304" pitchFamily="18" charset="0"/>
              <a:cs typeface="Times New Roman" panose="02020603050405020304" pitchFamily="18" charset="0"/>
            </a:endParaRPr>
          </a:p>
        </p:txBody>
      </p:sp>
      <p:sp>
        <p:nvSpPr>
          <p:cNvPr id="27" name="Rectangle 26"/>
          <p:cNvSpPr/>
          <p:nvPr/>
        </p:nvSpPr>
        <p:spPr>
          <a:xfrm>
            <a:off x="8054328" y="3746249"/>
            <a:ext cx="3305290" cy="1631216"/>
          </a:xfrm>
          <a:prstGeom prst="rect">
            <a:avLst/>
          </a:prstGeom>
        </p:spPr>
        <p:txBody>
          <a:bodyPr wrap="square">
            <a:spAutoFit/>
          </a:bodyPr>
          <a:lstStyle/>
          <a:p>
            <a:pPr algn="just"/>
            <a:r>
              <a:rPr lang="nl-NL" sz="2500" dirty="0">
                <a:latin typeface="Times New Roman" panose="02020603050405020304" pitchFamily="18" charset="0"/>
                <a:cs typeface="Times New Roman" panose="02020603050405020304" pitchFamily="18" charset="0"/>
              </a:rPr>
              <a:t>- Nghệ thuật kể chuyện hấp dẫn, thú vị khi tạo ra tình huống truyện bất ngờ li kì, hấp dẫn. </a:t>
            </a:r>
            <a:endParaRPr lang="vi-VN" sz="2500" dirty="0">
              <a:latin typeface="Times New Roman" panose="02020603050405020304" pitchFamily="18" charset="0"/>
              <a:cs typeface="Times New Roman" panose="02020603050405020304" pitchFamily="18" charset="0"/>
            </a:endParaRPr>
          </a:p>
        </p:txBody>
      </p:sp>
      <p:sp>
        <p:nvSpPr>
          <p:cNvPr id="34" name="Rectangle 33"/>
          <p:cNvSpPr/>
          <p:nvPr/>
        </p:nvSpPr>
        <p:spPr>
          <a:xfrm>
            <a:off x="1344529" y="77093"/>
            <a:ext cx="9945399"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noProof="0" dirty="0" smtClean="0">
                <a:solidFill>
                  <a:srgbClr val="0070C0"/>
                </a:solidFill>
                <a:latin typeface="Times New Roman" panose="02020603050405020304" pitchFamily="18" charset="0"/>
                <a:ea typeface="Segoe UI" panose="020B0502040204020203" pitchFamily="34" charset="0"/>
              </a:rPr>
              <a:t>NHẬT TRÌNH SOL 6 (</a:t>
            </a:r>
            <a:r>
              <a:rPr lang="en-US" sz="2400" b="1" i="1" noProof="0" dirty="0" err="1" smtClean="0">
                <a:solidFill>
                  <a:srgbClr val="0070C0"/>
                </a:solidFill>
                <a:latin typeface="Times New Roman" panose="02020603050405020304" pitchFamily="18" charset="0"/>
                <a:ea typeface="Segoe UI" panose="020B0502040204020203" pitchFamily="34" charset="0"/>
              </a:rPr>
              <a:t>Trích</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tiểu</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thuyết</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Người</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về</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từ</a:t>
            </a:r>
            <a:r>
              <a:rPr lang="en-US" sz="2400" b="1" i="1" noProof="0" dirty="0" smtClean="0">
                <a:solidFill>
                  <a:srgbClr val="0070C0"/>
                </a:solidFill>
                <a:latin typeface="Times New Roman" panose="02020603050405020304" pitchFamily="18" charset="0"/>
                <a:ea typeface="Segoe UI" panose="020B0502040204020203" pitchFamily="34" charset="0"/>
              </a:rPr>
              <a:t> Sao </a:t>
            </a:r>
            <a:r>
              <a:rPr lang="en-US" sz="2400" b="1" i="1" noProof="0" dirty="0" err="1" smtClean="0">
                <a:solidFill>
                  <a:srgbClr val="0070C0"/>
                </a:solidFill>
                <a:latin typeface="Times New Roman" panose="02020603050405020304" pitchFamily="18" charset="0"/>
                <a:ea typeface="Segoe UI" panose="020B0502040204020203" pitchFamily="34" charset="0"/>
              </a:rPr>
              <a:t>Hỏa</a:t>
            </a:r>
            <a:endParaRPr kumimoji="0" lang="en-US" sz="2400" b="1" i="0" u="none" strike="noStrike" kern="120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mn-cs"/>
            </a:endParaRPr>
          </a:p>
        </p:txBody>
      </p:sp>
    </p:spTree>
    <p:extLst>
      <p:ext uri="{BB962C8B-B14F-4D97-AF65-F5344CB8AC3E}">
        <p14:creationId xmlns:p14="http://schemas.microsoft.com/office/powerpoint/2010/main" val="74562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7</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4348973" y="700801"/>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6" name="Right Arrow 5"/>
          <p:cNvSpPr/>
          <p:nvPr/>
        </p:nvSpPr>
        <p:spPr>
          <a:xfrm>
            <a:off x="637861" y="1031258"/>
            <a:ext cx="2983042" cy="1369277"/>
          </a:xfrm>
          <a:prstGeom prst="rightArrow">
            <a:avLst>
              <a:gd name="adj1" fmla="val 56568"/>
              <a:gd name="adj2" fmla="val 28105"/>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tabLst>
                <a:tab pos="1386840" algn="l"/>
              </a:tabLst>
            </a:pPr>
            <a:r>
              <a:rPr lang="en-US" sz="2800" b="1" dirty="0">
                <a:solidFill>
                  <a:srgbClr val="FF0000"/>
                </a:solidFill>
                <a:latin typeface="Times New Roman" panose="02020603050405020304" pitchFamily="18" charset="0"/>
                <a:ea typeface="MS Mincho"/>
              </a:rPr>
              <a:t>C</a:t>
            </a:r>
            <a:r>
              <a:rPr lang="en-US" sz="2800" b="1" dirty="0" smtClean="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Tổng</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kết</a:t>
            </a:r>
            <a:endParaRPr lang="en-US" sz="2800" dirty="0">
              <a:effectLst/>
              <a:latin typeface="Times New Roman" panose="02020603050405020304" pitchFamily="18" charset="0"/>
              <a:ea typeface="Times New Roman" panose="02020603050405020304" pitchFamily="18" charset="0"/>
            </a:endParaRPr>
          </a:p>
        </p:txBody>
      </p:sp>
      <p:sp>
        <p:nvSpPr>
          <p:cNvPr id="9" name="Rounded Rectangle 8"/>
          <p:cNvSpPr/>
          <p:nvPr/>
        </p:nvSpPr>
        <p:spPr>
          <a:xfrm>
            <a:off x="4626742" y="1440523"/>
            <a:ext cx="3203585" cy="673090"/>
          </a:xfrm>
          <a:prstGeom prst="round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Times New Roman" panose="02020603050405020304" pitchFamily="18" charset="0"/>
                <a:ea typeface="MS Mincho"/>
              </a:rPr>
              <a:t>2</a:t>
            </a:r>
            <a:r>
              <a:rPr lang="en-US" sz="3200" b="1" dirty="0" smtClean="0">
                <a:solidFill>
                  <a:srgbClr val="0070C0"/>
                </a:solidFill>
                <a:latin typeface="Times New Roman" panose="02020603050405020304" pitchFamily="18" charset="0"/>
                <a:ea typeface="MS Mincho"/>
              </a:rPr>
              <a:t>. </a:t>
            </a:r>
            <a:r>
              <a:rPr lang="en-US" sz="3200" b="1" dirty="0" err="1" smtClean="0">
                <a:solidFill>
                  <a:srgbClr val="0070C0"/>
                </a:solidFill>
                <a:latin typeface="Times New Roman" panose="02020603050405020304" pitchFamily="18" charset="0"/>
                <a:ea typeface="MS Mincho"/>
              </a:rPr>
              <a:t>Nội</a:t>
            </a:r>
            <a:r>
              <a:rPr lang="en-US" sz="3200" b="1" dirty="0" smtClean="0">
                <a:solidFill>
                  <a:srgbClr val="0070C0"/>
                </a:solidFill>
                <a:latin typeface="Times New Roman" panose="02020603050405020304" pitchFamily="18" charset="0"/>
                <a:ea typeface="MS Mincho"/>
              </a:rPr>
              <a:t> dung </a:t>
            </a:r>
            <a:endParaRPr lang="en-US" sz="3200" dirty="0"/>
          </a:p>
        </p:txBody>
      </p:sp>
      <p:sp>
        <p:nvSpPr>
          <p:cNvPr id="25" name="Cube 24"/>
          <p:cNvSpPr/>
          <p:nvPr/>
        </p:nvSpPr>
        <p:spPr>
          <a:xfrm>
            <a:off x="442458" y="3090933"/>
            <a:ext cx="3097535" cy="3060042"/>
          </a:xfrm>
          <a:prstGeom prst="cube">
            <a:avLst>
              <a:gd name="adj" fmla="val 827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Văn</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bản</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kể</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về</a:t>
            </a:r>
            <a:r>
              <a:rPr lang="en-US" sz="2500" dirty="0">
                <a:solidFill>
                  <a:schemeClr val="tx1"/>
                </a:solidFill>
                <a:latin typeface="Times New Roman" panose="02020603050405020304" pitchFamily="18" charset="0"/>
                <a:cs typeface="Times New Roman" panose="02020603050405020304" pitchFamily="18" charset="0"/>
              </a:rPr>
              <a:t> </a:t>
            </a:r>
            <a:r>
              <a:rPr lang="vi-VN" sz="2500" dirty="0">
                <a:solidFill>
                  <a:schemeClr val="tx1"/>
                </a:solidFill>
                <a:latin typeface="Times New Roman" panose="02020603050405020304" pitchFamily="18" charset="0"/>
                <a:cs typeface="Times New Roman" panose="02020603050405020304" pitchFamily="18" charset="0"/>
              </a:rPr>
              <a:t>tình cảnh khi gặp nạn và những nguy cơ mà phi hành gia Mark Watney phải đối </a:t>
            </a:r>
            <a:r>
              <a:rPr lang="vi-VN" sz="2500" dirty="0" smtClean="0">
                <a:solidFill>
                  <a:schemeClr val="tx1"/>
                </a:solidFill>
                <a:latin typeface="Times New Roman" panose="02020603050405020304" pitchFamily="18" charset="0"/>
                <a:cs typeface="Times New Roman" panose="02020603050405020304" pitchFamily="18" charset="0"/>
              </a:rPr>
              <a:t>mặt khi thực hiện nhiệm vụ trên Sao Hỏa </a:t>
            </a:r>
            <a:endParaRPr lang="vi-VN" sz="2500" dirty="0">
              <a:solidFill>
                <a:schemeClr val="tx1"/>
              </a:solidFill>
              <a:latin typeface="Times New Roman" panose="02020603050405020304" pitchFamily="18" charset="0"/>
              <a:cs typeface="Times New Roman" panose="02020603050405020304" pitchFamily="18" charset="0"/>
            </a:endParaRPr>
          </a:p>
        </p:txBody>
      </p:sp>
      <p:sp>
        <p:nvSpPr>
          <p:cNvPr id="33" name="Cube 32"/>
          <p:cNvSpPr/>
          <p:nvPr/>
        </p:nvSpPr>
        <p:spPr>
          <a:xfrm>
            <a:off x="3864656" y="2921947"/>
            <a:ext cx="3798705" cy="3164099"/>
          </a:xfrm>
          <a:prstGeom prst="cube">
            <a:avLst>
              <a:gd name="adj" fmla="val 827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Bài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học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Khi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gặp</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khó</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khăn</a:t>
            </a:r>
            <a:r>
              <a:rPr lang="en-US" sz="2300" dirty="0">
                <a:solidFill>
                  <a:schemeClr val="tx1"/>
                </a:solidFill>
                <a:latin typeface="Times New Roman" panose="02020603050405020304" pitchFamily="18" charset="0"/>
                <a:cs typeface="Times New Roman" panose="02020603050405020304" pitchFamily="18" charset="0"/>
              </a:rPr>
              <a:t> hay </a:t>
            </a:r>
            <a:r>
              <a:rPr lang="en-US" sz="2300" dirty="0" err="1">
                <a:solidFill>
                  <a:schemeClr val="tx1"/>
                </a:solidFill>
                <a:latin typeface="Times New Roman" panose="02020603050405020304" pitchFamily="18" charset="0"/>
                <a:cs typeface="Times New Roman" panose="02020603050405020304" pitchFamily="18" charset="0"/>
              </a:rPr>
              <a:t>hiểm</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nguy</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hãy</a:t>
            </a:r>
            <a:r>
              <a:rPr lang="en-US" sz="2300" dirty="0">
                <a:solidFill>
                  <a:schemeClr val="tx1"/>
                </a:solidFill>
                <a:latin typeface="Times New Roman" panose="02020603050405020304" pitchFamily="18" charset="0"/>
                <a:cs typeface="Times New Roman" panose="02020603050405020304" pitchFamily="18" charset="0"/>
              </a:rPr>
              <a:t> </a:t>
            </a:r>
            <a:r>
              <a:rPr lang="vi-VN" sz="2300" dirty="0">
                <a:solidFill>
                  <a:schemeClr val="tx1"/>
                </a:solidFill>
                <a:latin typeface="Times New Roman" panose="02020603050405020304" pitchFamily="18" charset="0"/>
                <a:cs typeface="Times New Roman" panose="02020603050405020304" pitchFamily="18" charset="0"/>
              </a:rPr>
              <a:t>bình tĩnh </a:t>
            </a:r>
            <a:r>
              <a:rPr lang="en-US" sz="2300" dirty="0" err="1">
                <a:solidFill>
                  <a:schemeClr val="tx1"/>
                </a:solidFill>
                <a:latin typeface="Times New Roman" panose="02020603050405020304" pitchFamily="18" charset="0"/>
                <a:cs typeface="Times New Roman" panose="02020603050405020304" pitchFamily="18" charset="0"/>
              </a:rPr>
              <a:t>dũng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cảm</a:t>
            </a:r>
            <a:r>
              <a:rPr lang="en-US" sz="2300" dirty="0">
                <a:solidFill>
                  <a:schemeClr val="tx1"/>
                </a:solidFill>
                <a:latin typeface="Times New Roman" panose="02020603050405020304" pitchFamily="18" charset="0"/>
                <a:cs typeface="Times New Roman" panose="02020603050405020304" pitchFamily="18" charset="0"/>
              </a:rPr>
              <a:t> </a:t>
            </a:r>
            <a:r>
              <a:rPr lang="vi-VN" sz="2300" dirty="0">
                <a:solidFill>
                  <a:schemeClr val="tx1"/>
                </a:solidFill>
                <a:latin typeface="Times New Roman" panose="02020603050405020304" pitchFamily="18" charset="0"/>
                <a:cs typeface="Times New Roman" panose="02020603050405020304" pitchFamily="18" charset="0"/>
              </a:rPr>
              <a:t>đối </a:t>
            </a:r>
            <a:r>
              <a:rPr lang="en-US" sz="2300" dirty="0" err="1">
                <a:solidFill>
                  <a:schemeClr val="tx1"/>
                </a:solidFill>
                <a:latin typeface="Times New Roman" panose="02020603050405020304" pitchFamily="18" charset="0"/>
                <a:cs typeface="Times New Roman" panose="02020603050405020304" pitchFamily="18" charset="0"/>
              </a:rPr>
              <a:t>mặt</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với</a:t>
            </a:r>
            <a:r>
              <a:rPr lang="en-US" sz="2300" dirty="0">
                <a:solidFill>
                  <a:schemeClr val="tx1"/>
                </a:solidFill>
                <a:latin typeface="Times New Roman" panose="02020603050405020304" pitchFamily="18" charset="0"/>
                <a:cs typeface="Times New Roman" panose="02020603050405020304" pitchFamily="18" charset="0"/>
              </a:rPr>
              <a:t> </a:t>
            </a:r>
            <a:r>
              <a:rPr lang="vi-VN" sz="2300" dirty="0">
                <a:solidFill>
                  <a:schemeClr val="tx1"/>
                </a:solidFill>
                <a:latin typeface="Times New Roman" panose="02020603050405020304" pitchFamily="18" charset="0"/>
                <a:cs typeface="Times New Roman" panose="02020603050405020304" pitchFamily="18" charset="0"/>
              </a:rPr>
              <a:t>nó. Kiến thức và những kĩ năng của bản thân sẽ giúp chúng ta vượt qua nguy hiểm. Trong mọi tình huống đừng bao giờ tuyệt vọng.</a:t>
            </a:r>
          </a:p>
        </p:txBody>
      </p:sp>
      <p:sp>
        <p:nvSpPr>
          <p:cNvPr id="34" name="Cube 33"/>
          <p:cNvSpPr/>
          <p:nvPr/>
        </p:nvSpPr>
        <p:spPr>
          <a:xfrm>
            <a:off x="7864536" y="2728210"/>
            <a:ext cx="3810375" cy="3405890"/>
          </a:xfrm>
          <a:prstGeom prst="cube">
            <a:avLst>
              <a:gd name="adj" fmla="val 827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300" dirty="0" err="1">
                <a:solidFill>
                  <a:schemeClr val="tx1"/>
                </a:solidFill>
                <a:latin typeface="Times New Roman" panose="02020603050405020304" pitchFamily="18" charset="0"/>
                <a:cs typeface="Times New Roman" panose="02020603050405020304" pitchFamily="18" charset="0"/>
              </a:rPr>
              <a:t>Truyện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này</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có</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tính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chất</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viễn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tưởng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bởi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nó</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có</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nhiều</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yếu</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tố</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tưởng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tượng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hư</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cấu</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dựa</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trên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những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kiến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thức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thành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tựu</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của</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khoa</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học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vũ</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trụ</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hiện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đại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đề</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tài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mới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lạ</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gắn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với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công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nghệ</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tương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lai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kết</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hợp</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với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bối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cảnh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vũ</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trụ</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hùng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vĩ</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bí</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hiểm</a:t>
            </a:r>
            <a:r>
              <a:rPr lang="en-US" sz="2300" dirty="0">
                <a:solidFill>
                  <a:schemeClr val="tx1"/>
                </a:solidFill>
                <a:latin typeface="Times New Roman" panose="02020603050405020304" pitchFamily="18" charset="0"/>
                <a:cs typeface="Times New Roman" panose="02020603050405020304" pitchFamily="18" charset="0"/>
              </a:rPr>
              <a:t>. </a:t>
            </a:r>
            <a:endParaRPr lang="vi-VN" sz="2300" dirty="0">
              <a:solidFill>
                <a:schemeClr val="tx1"/>
              </a:solidFill>
              <a:latin typeface="Times New Roman" panose="02020603050405020304" pitchFamily="18" charset="0"/>
              <a:cs typeface="Times New Roman" panose="02020603050405020304" pitchFamily="18" charset="0"/>
            </a:endParaRPr>
          </a:p>
        </p:txBody>
      </p:sp>
      <p:cxnSp>
        <p:nvCxnSpPr>
          <p:cNvPr id="27" name="Straight Arrow Connector 26"/>
          <p:cNvCxnSpPr>
            <a:stCxn id="9" idx="2"/>
            <a:endCxn id="25" idx="0"/>
          </p:cNvCxnSpPr>
          <p:nvPr/>
        </p:nvCxnSpPr>
        <p:spPr>
          <a:xfrm flipH="1">
            <a:off x="2117850" y="2113613"/>
            <a:ext cx="4110685" cy="9773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9" idx="2"/>
            <a:endCxn id="33" idx="0"/>
          </p:cNvCxnSpPr>
          <p:nvPr/>
        </p:nvCxnSpPr>
        <p:spPr>
          <a:xfrm flipH="1">
            <a:off x="5894939" y="2113613"/>
            <a:ext cx="333596" cy="8083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9" idx="2"/>
            <a:endCxn id="34" idx="0"/>
          </p:cNvCxnSpPr>
          <p:nvPr/>
        </p:nvCxnSpPr>
        <p:spPr>
          <a:xfrm>
            <a:off x="6228535" y="2113613"/>
            <a:ext cx="3682124" cy="6145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344529" y="77093"/>
            <a:ext cx="9945399"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noProof="0" dirty="0" smtClean="0">
                <a:solidFill>
                  <a:srgbClr val="0070C0"/>
                </a:solidFill>
                <a:latin typeface="Times New Roman" panose="02020603050405020304" pitchFamily="18" charset="0"/>
                <a:ea typeface="Segoe UI" panose="020B0502040204020203" pitchFamily="34" charset="0"/>
              </a:rPr>
              <a:t>NHẬT TRÌNH SOL 6 (</a:t>
            </a:r>
            <a:r>
              <a:rPr lang="en-US" sz="2400" b="1" i="1" noProof="0" dirty="0" err="1" smtClean="0">
                <a:solidFill>
                  <a:srgbClr val="0070C0"/>
                </a:solidFill>
                <a:latin typeface="Times New Roman" panose="02020603050405020304" pitchFamily="18" charset="0"/>
                <a:ea typeface="Segoe UI" panose="020B0502040204020203" pitchFamily="34" charset="0"/>
              </a:rPr>
              <a:t>Trích</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tiểu</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thuyết</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Người</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về</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từ</a:t>
            </a:r>
            <a:r>
              <a:rPr lang="en-US" sz="2400" b="1" i="1" noProof="0" dirty="0" smtClean="0">
                <a:solidFill>
                  <a:srgbClr val="0070C0"/>
                </a:solidFill>
                <a:latin typeface="Times New Roman" panose="02020603050405020304" pitchFamily="18" charset="0"/>
                <a:ea typeface="Segoe UI" panose="020B0502040204020203" pitchFamily="34" charset="0"/>
              </a:rPr>
              <a:t> Sao </a:t>
            </a:r>
            <a:r>
              <a:rPr lang="en-US" sz="2400" b="1" i="1" noProof="0" dirty="0" err="1" smtClean="0">
                <a:solidFill>
                  <a:srgbClr val="0070C0"/>
                </a:solidFill>
                <a:latin typeface="Times New Roman" panose="02020603050405020304" pitchFamily="18" charset="0"/>
                <a:ea typeface="Segoe UI" panose="020B0502040204020203" pitchFamily="34" charset="0"/>
              </a:rPr>
              <a:t>Hỏa</a:t>
            </a:r>
            <a:endParaRPr kumimoji="0" lang="en-US" sz="2400" b="1" i="0" u="none" strike="noStrike" kern="120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mn-cs"/>
            </a:endParaRPr>
          </a:p>
        </p:txBody>
      </p:sp>
    </p:spTree>
    <p:extLst>
      <p:ext uri="{BB962C8B-B14F-4D97-AF65-F5344CB8AC3E}">
        <p14:creationId xmlns:p14="http://schemas.microsoft.com/office/powerpoint/2010/main" val="113276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circle(in)">
                                      <p:cBhvr>
                                        <p:cTn id="15" dur="20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circle(in)">
                                      <p:cBhvr>
                                        <p:cTn id="20" dur="2000"/>
                                        <p:tgtEl>
                                          <p:spTgt spid="3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circle(in)">
                                      <p:cBhvr>
                                        <p:cTn id="23" dur="20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circle(in)">
                                      <p:cBhvr>
                                        <p:cTn id="28" dur="2000"/>
                                        <p:tgtEl>
                                          <p:spTgt spid="3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circle(in)">
                                      <p:cBhvr>
                                        <p:cTn id="31"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7</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96793" y="6373210"/>
            <a:ext cx="2925816" cy="400479"/>
          </a:xfrm>
          <a:prstGeom prst="rect">
            <a:avLst/>
          </a:prstGeom>
        </p:spPr>
      </p:pic>
      <p:sp>
        <p:nvSpPr>
          <p:cNvPr id="5" name="Rectangle 4"/>
          <p:cNvSpPr/>
          <p:nvPr/>
        </p:nvSpPr>
        <p:spPr>
          <a:xfrm>
            <a:off x="4348973" y="700801"/>
            <a:ext cx="3621456"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smtClean="0">
                <a:solidFill>
                  <a:srgbClr val="7030A0"/>
                </a:solidFill>
                <a:latin typeface="Times New Roman" panose="02020603050405020304" pitchFamily="18" charset="0"/>
                <a:ea typeface="Times New Roman" panose="02020603050405020304" pitchFamily="18" charset="0"/>
              </a:rPr>
              <a:t>LUYỆN TẬP</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7" name="Rectangle 6"/>
          <p:cNvSpPr/>
          <p:nvPr/>
        </p:nvSpPr>
        <p:spPr>
          <a:xfrm>
            <a:off x="442457" y="1445714"/>
            <a:ext cx="11054145" cy="873765"/>
          </a:xfrm>
          <a:prstGeom prst="rect">
            <a:avLst/>
          </a:prstGeom>
        </p:spPr>
        <p:txBody>
          <a:bodyPr wrap="square">
            <a:spAutoFit/>
          </a:bodyPr>
          <a:lstStyle/>
          <a:p>
            <a:pPr algn="just">
              <a:lnSpc>
                <a:spcPct val="115000"/>
              </a:lnSpc>
              <a:spcAft>
                <a:spcPts val="0"/>
              </a:spcAft>
            </a:pPr>
            <a:r>
              <a:rPr lang="en-US" sz="2300" b="1" dirty="0" err="1" smtClean="0">
                <a:solidFill>
                  <a:srgbClr val="0070C0"/>
                </a:solidFill>
                <a:latin typeface="Times New Roman" panose="02020603050405020304" pitchFamily="18" charset="0"/>
                <a:ea typeface="Times New Roman" panose="02020603050405020304" pitchFamily="18" charset="0"/>
              </a:rPr>
              <a:t>Bài</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tập</a:t>
            </a:r>
            <a:r>
              <a:rPr lang="en-US" sz="2300" b="1" dirty="0" smtClean="0">
                <a:solidFill>
                  <a:srgbClr val="0070C0"/>
                </a:solidFill>
                <a:latin typeface="Times New Roman" panose="02020603050405020304" pitchFamily="18" charset="0"/>
                <a:ea typeface="Times New Roman" panose="02020603050405020304" pitchFamily="18" charset="0"/>
              </a:rPr>
              <a:t> 1: </a:t>
            </a:r>
            <a:r>
              <a:rPr lang="en-US" sz="2300" b="1" dirty="0" err="1" smtClean="0">
                <a:solidFill>
                  <a:srgbClr val="0070C0"/>
                </a:solidFill>
                <a:latin typeface="Times New Roman" panose="02020603050405020304" pitchFamily="18" charset="0"/>
                <a:ea typeface="Times New Roman" panose="02020603050405020304" pitchFamily="18" charset="0"/>
              </a:rPr>
              <a:t>Những</a:t>
            </a:r>
            <a:r>
              <a:rPr lang="en-US" sz="2300" b="1" dirty="0" smtClean="0">
                <a:solidFill>
                  <a:srgbClr val="0070C0"/>
                </a:solidFill>
                <a:latin typeface="Times New Roman" panose="02020603050405020304" pitchFamily="18" charset="0"/>
                <a:ea typeface="Times New Roman" panose="02020603050405020304" pitchFamily="18" charset="0"/>
              </a:rPr>
              <a:t> chi </a:t>
            </a:r>
            <a:r>
              <a:rPr lang="en-US" sz="2300" b="1" dirty="0" err="1" smtClean="0">
                <a:solidFill>
                  <a:srgbClr val="0070C0"/>
                </a:solidFill>
                <a:latin typeface="Times New Roman" panose="02020603050405020304" pitchFamily="18" charset="0"/>
                <a:ea typeface="Times New Roman" panose="02020603050405020304" pitchFamily="18" charset="0"/>
              </a:rPr>
              <a:t>tiết</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nào</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trong</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Nhật</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trình</a:t>
            </a:r>
            <a:r>
              <a:rPr lang="en-US" sz="2300" b="1" dirty="0" smtClean="0">
                <a:solidFill>
                  <a:srgbClr val="0070C0"/>
                </a:solidFill>
                <a:latin typeface="Times New Roman" panose="02020603050405020304" pitchFamily="18" charset="0"/>
                <a:ea typeface="Times New Roman" panose="02020603050405020304" pitchFamily="18" charset="0"/>
              </a:rPr>
              <a:t> Sol 6 </a:t>
            </a:r>
            <a:r>
              <a:rPr lang="en-US" sz="2300" b="1" dirty="0" err="1" smtClean="0">
                <a:solidFill>
                  <a:srgbClr val="0070C0"/>
                </a:solidFill>
                <a:latin typeface="Times New Roman" panose="02020603050405020304" pitchFamily="18" charset="0"/>
                <a:ea typeface="Times New Roman" panose="02020603050405020304" pitchFamily="18" charset="0"/>
              </a:rPr>
              <a:t>thể</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hiện</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tác</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giả</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có</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rất</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nhiều</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hiểu</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biết</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về</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ngành</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khoa</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học</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vũ</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trụ</a:t>
            </a:r>
            <a:r>
              <a:rPr lang="en-US" sz="2300" b="1" dirty="0" smtClean="0">
                <a:solidFill>
                  <a:srgbClr val="0070C0"/>
                </a:solidFill>
                <a:latin typeface="Times New Roman" panose="02020603050405020304" pitchFamily="18" charset="0"/>
                <a:ea typeface="Times New Roman" panose="02020603050405020304" pitchFamily="18" charset="0"/>
              </a:rPr>
              <a:t>? </a:t>
            </a:r>
            <a:endParaRPr lang="en-US" sz="2300" dirty="0">
              <a:effectLst/>
              <a:latin typeface="Times New Roman" panose="02020603050405020304" pitchFamily="18" charset="0"/>
              <a:ea typeface="Times New Roman" panose="02020603050405020304" pitchFamily="18" charset="0"/>
            </a:endParaRPr>
          </a:p>
        </p:txBody>
      </p:sp>
      <p:sp>
        <p:nvSpPr>
          <p:cNvPr id="19" name="Rectangle 18"/>
          <p:cNvSpPr/>
          <p:nvPr/>
        </p:nvSpPr>
        <p:spPr>
          <a:xfrm>
            <a:off x="1344529" y="77093"/>
            <a:ext cx="9945399"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noProof="0" dirty="0" smtClean="0">
                <a:solidFill>
                  <a:srgbClr val="0070C0"/>
                </a:solidFill>
                <a:latin typeface="Times New Roman" panose="02020603050405020304" pitchFamily="18" charset="0"/>
                <a:ea typeface="Segoe UI" panose="020B0502040204020203" pitchFamily="34" charset="0"/>
              </a:rPr>
              <a:t>NHẬT TRÌNH SOL 6 (</a:t>
            </a:r>
            <a:r>
              <a:rPr lang="en-US" sz="2400" b="1" i="1" noProof="0" dirty="0" err="1" smtClean="0">
                <a:solidFill>
                  <a:srgbClr val="0070C0"/>
                </a:solidFill>
                <a:latin typeface="Times New Roman" panose="02020603050405020304" pitchFamily="18" charset="0"/>
                <a:ea typeface="Segoe UI" panose="020B0502040204020203" pitchFamily="34" charset="0"/>
              </a:rPr>
              <a:t>Trích</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tiểu</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thuyết</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Người</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về</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từ</a:t>
            </a:r>
            <a:r>
              <a:rPr lang="en-US" sz="2400" b="1" i="1" noProof="0" dirty="0" smtClean="0">
                <a:solidFill>
                  <a:srgbClr val="0070C0"/>
                </a:solidFill>
                <a:latin typeface="Times New Roman" panose="02020603050405020304" pitchFamily="18" charset="0"/>
                <a:ea typeface="Segoe UI" panose="020B0502040204020203" pitchFamily="34" charset="0"/>
              </a:rPr>
              <a:t> Sao </a:t>
            </a:r>
            <a:r>
              <a:rPr lang="en-US" sz="2400" b="1" i="1" noProof="0" dirty="0" err="1" smtClean="0">
                <a:solidFill>
                  <a:srgbClr val="0070C0"/>
                </a:solidFill>
                <a:latin typeface="Times New Roman" panose="02020603050405020304" pitchFamily="18" charset="0"/>
                <a:ea typeface="Segoe UI" panose="020B0502040204020203" pitchFamily="34" charset="0"/>
              </a:rPr>
              <a:t>Hỏa</a:t>
            </a:r>
            <a:endParaRPr kumimoji="0" lang="en-US" sz="2400" b="1" i="0" u="none" strike="noStrike" kern="120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mn-cs"/>
            </a:endParaRPr>
          </a:p>
        </p:txBody>
      </p:sp>
      <p:sp>
        <p:nvSpPr>
          <p:cNvPr id="27" name="Freeform 26"/>
          <p:cNvSpPr/>
          <p:nvPr/>
        </p:nvSpPr>
        <p:spPr>
          <a:xfrm>
            <a:off x="228600" y="2649849"/>
            <a:ext cx="2741782" cy="3267116"/>
          </a:xfrm>
          <a:custGeom>
            <a:avLst/>
            <a:gdLst>
              <a:gd name="connsiteX0" fmla="*/ 0 w 2194718"/>
              <a:gd name="connsiteY0" fmla="*/ 0 h 877887"/>
              <a:gd name="connsiteX1" fmla="*/ 1755775 w 2194718"/>
              <a:gd name="connsiteY1" fmla="*/ 0 h 877887"/>
              <a:gd name="connsiteX2" fmla="*/ 2194718 w 2194718"/>
              <a:gd name="connsiteY2" fmla="*/ 438944 h 877887"/>
              <a:gd name="connsiteX3" fmla="*/ 1755775 w 2194718"/>
              <a:gd name="connsiteY3" fmla="*/ 877887 h 877887"/>
              <a:gd name="connsiteX4" fmla="*/ 0 w 2194718"/>
              <a:gd name="connsiteY4" fmla="*/ 877887 h 877887"/>
              <a:gd name="connsiteX5" fmla="*/ 438944 w 2194718"/>
              <a:gd name="connsiteY5" fmla="*/ 438944 h 877887"/>
              <a:gd name="connsiteX6" fmla="*/ 0 w 2194718"/>
              <a:gd name="connsiteY6" fmla="*/ 0 h 87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718" h="877887">
                <a:moveTo>
                  <a:pt x="0" y="0"/>
                </a:moveTo>
                <a:lnTo>
                  <a:pt x="1755775" y="0"/>
                </a:lnTo>
                <a:lnTo>
                  <a:pt x="2194718" y="438944"/>
                </a:lnTo>
                <a:lnTo>
                  <a:pt x="1755775" y="877887"/>
                </a:lnTo>
                <a:lnTo>
                  <a:pt x="0" y="877887"/>
                </a:lnTo>
                <a:lnTo>
                  <a:pt x="438944" y="438944"/>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78949" tIns="13335" rIns="452278" bIns="13335" numCol="1" spcCol="1270" anchor="ctr" anchorCtr="0">
            <a:noAutofit/>
          </a:bodyPr>
          <a:lstStyle/>
          <a:p>
            <a:pPr lvl="0" algn="ctr" defTabSz="444500">
              <a:lnSpc>
                <a:spcPct val="90000"/>
              </a:lnSpc>
              <a:spcBef>
                <a:spcPct val="0"/>
              </a:spcBef>
              <a:spcAft>
                <a:spcPct val="35000"/>
              </a:spcAft>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endParaRPr lang="en-US" sz="2800" kern="1200" dirty="0">
              <a:latin typeface="Times New Roman" panose="02020603050405020304" pitchFamily="18" charset="0"/>
              <a:cs typeface="Times New Roman" panose="02020603050405020304" pitchFamily="18" charset="0"/>
            </a:endParaRPr>
          </a:p>
        </p:txBody>
      </p:sp>
      <p:sp>
        <p:nvSpPr>
          <p:cNvPr id="28" name="Freeform 27"/>
          <p:cNvSpPr/>
          <p:nvPr/>
        </p:nvSpPr>
        <p:spPr>
          <a:xfrm>
            <a:off x="2632595" y="2649350"/>
            <a:ext cx="2817159" cy="3267116"/>
          </a:xfrm>
          <a:custGeom>
            <a:avLst/>
            <a:gdLst>
              <a:gd name="connsiteX0" fmla="*/ 0 w 2194718"/>
              <a:gd name="connsiteY0" fmla="*/ 0 h 877887"/>
              <a:gd name="connsiteX1" fmla="*/ 1755775 w 2194718"/>
              <a:gd name="connsiteY1" fmla="*/ 0 h 877887"/>
              <a:gd name="connsiteX2" fmla="*/ 2194718 w 2194718"/>
              <a:gd name="connsiteY2" fmla="*/ 438944 h 877887"/>
              <a:gd name="connsiteX3" fmla="*/ 1755775 w 2194718"/>
              <a:gd name="connsiteY3" fmla="*/ 877887 h 877887"/>
              <a:gd name="connsiteX4" fmla="*/ 0 w 2194718"/>
              <a:gd name="connsiteY4" fmla="*/ 877887 h 877887"/>
              <a:gd name="connsiteX5" fmla="*/ 438944 w 2194718"/>
              <a:gd name="connsiteY5" fmla="*/ 438944 h 877887"/>
              <a:gd name="connsiteX6" fmla="*/ 0 w 2194718"/>
              <a:gd name="connsiteY6" fmla="*/ 0 h 87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718" h="877887">
                <a:moveTo>
                  <a:pt x="0" y="0"/>
                </a:moveTo>
                <a:lnTo>
                  <a:pt x="1755775" y="0"/>
                </a:lnTo>
                <a:lnTo>
                  <a:pt x="2194718" y="438944"/>
                </a:lnTo>
                <a:lnTo>
                  <a:pt x="1755775" y="877887"/>
                </a:lnTo>
                <a:lnTo>
                  <a:pt x="0" y="877887"/>
                </a:lnTo>
                <a:lnTo>
                  <a:pt x="438944" y="438944"/>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903533"/>
              <a:satOff val="33333"/>
              <a:lumOff val="-4902"/>
              <a:alphaOff val="0"/>
            </a:schemeClr>
          </a:fillRef>
          <a:effectRef idx="0">
            <a:schemeClr val="accent3">
              <a:hueOff val="903533"/>
              <a:satOff val="33333"/>
              <a:lumOff val="-4902"/>
              <a:alphaOff val="0"/>
            </a:schemeClr>
          </a:effectRef>
          <a:fontRef idx="minor">
            <a:schemeClr val="lt1"/>
          </a:fontRef>
        </p:style>
        <p:txBody>
          <a:bodyPr spcFirstLastPara="0" vert="horz" wrap="square" lIns="478949" tIns="13335" rIns="452278" bIns="13335" numCol="1" spcCol="1270" anchor="ctr" anchorCtr="0">
            <a:noAutofit/>
          </a:bodyPr>
          <a:lstStyle/>
          <a:p>
            <a:pPr lvl="0" algn="ctr" defTabSz="444500">
              <a:lnSpc>
                <a:spcPct val="90000"/>
              </a:lnSpc>
              <a:spcBef>
                <a:spcPct val="0"/>
              </a:spcBef>
              <a:spcAft>
                <a:spcPct val="35000"/>
              </a:spcAft>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Cấu</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ten, </a:t>
            </a:r>
            <a:r>
              <a:rPr lang="en-US" sz="2800" dirty="0" err="1">
                <a:latin typeface="Times New Roman" panose="02020603050405020304" pitchFamily="18" charset="0"/>
                <a:cs typeface="Times New Roman" panose="02020603050405020304" pitchFamily="18" charset="0"/>
              </a:rPr>
              <a:t>tàu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a:t>
            </a:r>
            <a:r>
              <a:rPr lang="en-US" sz="2800" dirty="0">
                <a:latin typeface="Times New Roman" panose="02020603050405020304" pitchFamily="18" charset="0"/>
                <a:cs typeface="Times New Roman" panose="02020603050405020304" pitchFamily="18" charset="0"/>
              </a:rPr>
              <a:t> </a:t>
            </a:r>
            <a:endParaRPr lang="en-US" sz="2800" kern="1200" dirty="0">
              <a:latin typeface="Times New Roman" panose="02020603050405020304" pitchFamily="18" charset="0"/>
              <a:cs typeface="Times New Roman" panose="02020603050405020304" pitchFamily="18" charset="0"/>
            </a:endParaRPr>
          </a:p>
        </p:txBody>
      </p:sp>
      <p:sp>
        <p:nvSpPr>
          <p:cNvPr id="29" name="Freeform 28"/>
          <p:cNvSpPr/>
          <p:nvPr/>
        </p:nvSpPr>
        <p:spPr>
          <a:xfrm>
            <a:off x="5282273" y="2637223"/>
            <a:ext cx="2331932" cy="3267116"/>
          </a:xfrm>
          <a:custGeom>
            <a:avLst/>
            <a:gdLst>
              <a:gd name="connsiteX0" fmla="*/ 0 w 2194718"/>
              <a:gd name="connsiteY0" fmla="*/ 0 h 877887"/>
              <a:gd name="connsiteX1" fmla="*/ 1755775 w 2194718"/>
              <a:gd name="connsiteY1" fmla="*/ 0 h 877887"/>
              <a:gd name="connsiteX2" fmla="*/ 2194718 w 2194718"/>
              <a:gd name="connsiteY2" fmla="*/ 438944 h 877887"/>
              <a:gd name="connsiteX3" fmla="*/ 1755775 w 2194718"/>
              <a:gd name="connsiteY3" fmla="*/ 877887 h 877887"/>
              <a:gd name="connsiteX4" fmla="*/ 0 w 2194718"/>
              <a:gd name="connsiteY4" fmla="*/ 877887 h 877887"/>
              <a:gd name="connsiteX5" fmla="*/ 438944 w 2194718"/>
              <a:gd name="connsiteY5" fmla="*/ 438944 h 877887"/>
              <a:gd name="connsiteX6" fmla="*/ 0 w 2194718"/>
              <a:gd name="connsiteY6" fmla="*/ 0 h 87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718" h="877887">
                <a:moveTo>
                  <a:pt x="0" y="0"/>
                </a:moveTo>
                <a:lnTo>
                  <a:pt x="1755775" y="0"/>
                </a:lnTo>
                <a:lnTo>
                  <a:pt x="2194718" y="438944"/>
                </a:lnTo>
                <a:lnTo>
                  <a:pt x="1755775" y="877887"/>
                </a:lnTo>
                <a:lnTo>
                  <a:pt x="0" y="877887"/>
                </a:lnTo>
                <a:lnTo>
                  <a:pt x="438944" y="438944"/>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1807066"/>
              <a:satOff val="66667"/>
              <a:lumOff val="-9804"/>
              <a:alphaOff val="0"/>
            </a:schemeClr>
          </a:fillRef>
          <a:effectRef idx="0">
            <a:schemeClr val="accent3">
              <a:hueOff val="1807066"/>
              <a:satOff val="66667"/>
              <a:lumOff val="-9804"/>
              <a:alphaOff val="0"/>
            </a:schemeClr>
          </a:effectRef>
          <a:fontRef idx="minor">
            <a:schemeClr val="lt1"/>
          </a:fontRef>
        </p:style>
        <p:txBody>
          <a:bodyPr spcFirstLastPara="0" vert="horz" wrap="square" lIns="478949" tIns="13335" rIns="452278" bIns="13335" numCol="1" spcCol="1270" anchor="ctr" anchorCtr="0">
            <a:noAutofit/>
          </a:bodyPr>
          <a:lstStyle/>
          <a:p>
            <a:pPr lvl="0" algn="just" defTabSz="444500">
              <a:lnSpc>
                <a:spcPct val="90000"/>
              </a:lnSpc>
              <a:spcBef>
                <a:spcPct val="0"/>
              </a:spcBef>
              <a:spcAft>
                <a:spcPct val="35000"/>
              </a:spcAft>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Kiến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a:t>
            </a:r>
            <a:r>
              <a:rPr lang="en-US" sz="2800" dirty="0">
                <a:latin typeface="Times New Roman" panose="02020603050405020304" pitchFamily="18" charset="0"/>
                <a:cs typeface="Times New Roman" panose="02020603050405020304" pitchFamily="18" charset="0"/>
              </a:rPr>
              <a:t> </a:t>
            </a:r>
            <a:endParaRPr lang="en-US" sz="2800" kern="1200" dirty="0">
              <a:latin typeface="Times New Roman" panose="02020603050405020304" pitchFamily="18" charset="0"/>
              <a:cs typeface="Times New Roman" panose="02020603050405020304" pitchFamily="18" charset="0"/>
            </a:endParaRPr>
          </a:p>
        </p:txBody>
      </p:sp>
      <p:sp>
        <p:nvSpPr>
          <p:cNvPr id="33" name="Freeform 32"/>
          <p:cNvSpPr/>
          <p:nvPr/>
        </p:nvSpPr>
        <p:spPr>
          <a:xfrm>
            <a:off x="7377827" y="2601510"/>
            <a:ext cx="2656029" cy="3267116"/>
          </a:xfrm>
          <a:custGeom>
            <a:avLst/>
            <a:gdLst>
              <a:gd name="connsiteX0" fmla="*/ 0 w 2194718"/>
              <a:gd name="connsiteY0" fmla="*/ 0 h 877887"/>
              <a:gd name="connsiteX1" fmla="*/ 1755775 w 2194718"/>
              <a:gd name="connsiteY1" fmla="*/ 0 h 877887"/>
              <a:gd name="connsiteX2" fmla="*/ 2194718 w 2194718"/>
              <a:gd name="connsiteY2" fmla="*/ 438944 h 877887"/>
              <a:gd name="connsiteX3" fmla="*/ 1755775 w 2194718"/>
              <a:gd name="connsiteY3" fmla="*/ 877887 h 877887"/>
              <a:gd name="connsiteX4" fmla="*/ 0 w 2194718"/>
              <a:gd name="connsiteY4" fmla="*/ 877887 h 877887"/>
              <a:gd name="connsiteX5" fmla="*/ 438944 w 2194718"/>
              <a:gd name="connsiteY5" fmla="*/ 438944 h 877887"/>
              <a:gd name="connsiteX6" fmla="*/ 0 w 2194718"/>
              <a:gd name="connsiteY6" fmla="*/ 0 h 87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718" h="877887">
                <a:moveTo>
                  <a:pt x="0" y="0"/>
                </a:moveTo>
                <a:lnTo>
                  <a:pt x="1755775" y="0"/>
                </a:lnTo>
                <a:lnTo>
                  <a:pt x="2194718" y="438944"/>
                </a:lnTo>
                <a:lnTo>
                  <a:pt x="1755775" y="877887"/>
                </a:lnTo>
                <a:lnTo>
                  <a:pt x="0" y="877887"/>
                </a:lnTo>
                <a:lnTo>
                  <a:pt x="438944" y="438944"/>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478949" tIns="13335" rIns="452278" bIns="13335" numCol="1" spcCol="1270" anchor="ctr" anchorCtr="0">
            <a:noAutofit/>
          </a:bodyPr>
          <a:lstStyle/>
          <a:p>
            <a:pPr lvl="0" algn="ctr" defTabSz="444500">
              <a:lnSpc>
                <a:spcPct val="90000"/>
              </a:lnSpc>
              <a:spcBef>
                <a:spcPct val="0"/>
              </a:spcBef>
              <a:spcAft>
                <a:spcPct val="35000"/>
              </a:spcAft>
            </a:pPr>
            <a:r>
              <a:rPr lang="en-US" sz="2500" dirty="0" err="1">
                <a:latin typeface="Times New Roman" panose="02020603050405020304" pitchFamily="18" charset="0"/>
                <a:cs typeface="Times New Roman" panose="02020603050405020304" pitchFamily="18" charset="0"/>
              </a:rPr>
              <a:t>Cấu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tạo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chức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năng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thức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hoạt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khắc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phục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lỗi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đồ</a:t>
            </a:r>
            <a:r>
              <a:rPr lang="en-US" sz="2500" dirty="0">
                <a:latin typeface="Times New Roman" panose="02020603050405020304" pitchFamily="18" charset="0"/>
                <a:cs typeface="Times New Roman" panose="02020603050405020304" pitchFamily="18" charset="0"/>
              </a:rPr>
              <a:t> phi </a:t>
            </a:r>
            <a:r>
              <a:rPr lang="en-US" sz="2500" dirty="0" err="1">
                <a:latin typeface="Times New Roman" panose="02020603050405020304" pitchFamily="18" charset="0"/>
                <a:cs typeface="Times New Roman" panose="02020603050405020304" pitchFamily="18" charset="0"/>
              </a:rPr>
              <a:t>hành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gia</a:t>
            </a:r>
            <a:endParaRPr lang="en-US" sz="2500" kern="1200" dirty="0">
              <a:latin typeface="Times New Roman" panose="02020603050405020304" pitchFamily="18" charset="0"/>
              <a:cs typeface="Times New Roman" panose="02020603050405020304" pitchFamily="18" charset="0"/>
            </a:endParaRPr>
          </a:p>
        </p:txBody>
      </p:sp>
      <p:sp>
        <p:nvSpPr>
          <p:cNvPr id="21" name="Freeform 20"/>
          <p:cNvSpPr/>
          <p:nvPr/>
        </p:nvSpPr>
        <p:spPr>
          <a:xfrm>
            <a:off x="9885692" y="2637223"/>
            <a:ext cx="1829520" cy="3267116"/>
          </a:xfrm>
          <a:custGeom>
            <a:avLst/>
            <a:gdLst>
              <a:gd name="connsiteX0" fmla="*/ 0 w 2194718"/>
              <a:gd name="connsiteY0" fmla="*/ 0 h 877887"/>
              <a:gd name="connsiteX1" fmla="*/ 1755775 w 2194718"/>
              <a:gd name="connsiteY1" fmla="*/ 0 h 877887"/>
              <a:gd name="connsiteX2" fmla="*/ 2194718 w 2194718"/>
              <a:gd name="connsiteY2" fmla="*/ 438944 h 877887"/>
              <a:gd name="connsiteX3" fmla="*/ 1755775 w 2194718"/>
              <a:gd name="connsiteY3" fmla="*/ 877887 h 877887"/>
              <a:gd name="connsiteX4" fmla="*/ 0 w 2194718"/>
              <a:gd name="connsiteY4" fmla="*/ 877887 h 877887"/>
              <a:gd name="connsiteX5" fmla="*/ 438944 w 2194718"/>
              <a:gd name="connsiteY5" fmla="*/ 438944 h 877887"/>
              <a:gd name="connsiteX6" fmla="*/ 0 w 2194718"/>
              <a:gd name="connsiteY6" fmla="*/ 0 h 87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718" h="877887">
                <a:moveTo>
                  <a:pt x="0" y="0"/>
                </a:moveTo>
                <a:lnTo>
                  <a:pt x="1755775" y="0"/>
                </a:lnTo>
                <a:lnTo>
                  <a:pt x="2194718" y="438944"/>
                </a:lnTo>
                <a:lnTo>
                  <a:pt x="1755775" y="877887"/>
                </a:lnTo>
                <a:lnTo>
                  <a:pt x="0" y="877887"/>
                </a:lnTo>
                <a:lnTo>
                  <a:pt x="438944" y="438944"/>
                </a:lnTo>
                <a:lnTo>
                  <a:pt x="0" y="0"/>
                </a:lnTo>
                <a:close/>
              </a:path>
            </a:pathLst>
          </a:cu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478949" tIns="13335" rIns="452278" bIns="13335" numCol="1" spcCol="1270" anchor="ctr" anchorCtr="0">
            <a:noAutofit/>
          </a:bodyPr>
          <a:lstStyle/>
          <a:p>
            <a:pPr lvl="0" algn="ctr" defTabSz="444500">
              <a:lnSpc>
                <a:spcPct val="90000"/>
              </a:lnSpc>
              <a:spcBef>
                <a:spcPct val="0"/>
              </a:spcBef>
              <a:spcAft>
                <a:spcPct val="35000"/>
              </a:spcAft>
            </a:pPr>
            <a:r>
              <a:rPr lang="en-US" sz="2300" dirty="0" err="1">
                <a:latin typeface="Times New Roman" panose="02020603050405020304" pitchFamily="18" charset="0"/>
                <a:cs typeface="Times New Roman" panose="02020603050405020304" pitchFamily="18" charset="0"/>
              </a:rPr>
              <a:t>Những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nguyên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lý</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ngành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hàng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vũ</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trụ</a:t>
            </a:r>
            <a:endParaRPr lang="en-US" sz="23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510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ircle(in)">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3"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7</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96793" y="6373210"/>
            <a:ext cx="2925816" cy="400479"/>
          </a:xfrm>
          <a:prstGeom prst="rect">
            <a:avLst/>
          </a:prstGeom>
        </p:spPr>
      </p:pic>
      <p:sp>
        <p:nvSpPr>
          <p:cNvPr id="5" name="Rectangle 4"/>
          <p:cNvSpPr/>
          <p:nvPr/>
        </p:nvSpPr>
        <p:spPr>
          <a:xfrm>
            <a:off x="4348973" y="700801"/>
            <a:ext cx="3621456"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smtClean="0">
                <a:solidFill>
                  <a:srgbClr val="7030A0"/>
                </a:solidFill>
                <a:latin typeface="Times New Roman" panose="02020603050405020304" pitchFamily="18" charset="0"/>
                <a:ea typeface="Times New Roman" panose="02020603050405020304" pitchFamily="18" charset="0"/>
              </a:rPr>
              <a:t>LUYỆN TẬP</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7" name="Rectangle 6"/>
          <p:cNvSpPr/>
          <p:nvPr/>
        </p:nvSpPr>
        <p:spPr>
          <a:xfrm>
            <a:off x="442457" y="1445714"/>
            <a:ext cx="11054145" cy="906402"/>
          </a:xfrm>
          <a:prstGeom prst="rect">
            <a:avLst/>
          </a:prstGeom>
        </p:spPr>
        <p:txBody>
          <a:bodyPr wrap="square">
            <a:spAutoFit/>
          </a:bodyPr>
          <a:lstStyle/>
          <a:p>
            <a:pPr algn="just">
              <a:lnSpc>
                <a:spcPct val="115000"/>
              </a:lnSpc>
              <a:spcAft>
                <a:spcPts val="0"/>
              </a:spcAft>
            </a:pPr>
            <a:r>
              <a:rPr lang="en-US" sz="2300" b="1" dirty="0" err="1" smtClean="0">
                <a:solidFill>
                  <a:srgbClr val="0070C0"/>
                </a:solidFill>
                <a:latin typeface="Times New Roman" panose="02020603050405020304" pitchFamily="18" charset="0"/>
                <a:ea typeface="Times New Roman" panose="02020603050405020304" pitchFamily="18" charset="0"/>
              </a:rPr>
              <a:t>Bài</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tập</a:t>
            </a:r>
            <a:r>
              <a:rPr lang="en-US" sz="2300" b="1" dirty="0" smtClean="0">
                <a:solidFill>
                  <a:srgbClr val="0070C0"/>
                </a:solidFill>
                <a:latin typeface="Times New Roman" panose="02020603050405020304" pitchFamily="18" charset="0"/>
                <a:ea typeface="Times New Roman" panose="02020603050405020304" pitchFamily="18" charset="0"/>
              </a:rPr>
              <a:t> 2: </a:t>
            </a:r>
            <a:r>
              <a:rPr lang="en-US" sz="2300" b="1" dirty="0" err="1" smtClean="0">
                <a:solidFill>
                  <a:srgbClr val="0070C0"/>
                </a:solidFill>
                <a:latin typeface="Times New Roman" panose="02020603050405020304" pitchFamily="18" charset="0"/>
                <a:ea typeface="Times New Roman" panose="02020603050405020304" pitchFamily="18" charset="0"/>
              </a:rPr>
              <a:t>Phân</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biệt</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yếu</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tố</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tưởng</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tượng</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siêu</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nhiên</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trong</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truyện</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khoa</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học</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viễn</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tưởng</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và</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yếu</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tố</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kì</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ảo</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huyễn</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huyễn</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trong</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truyện</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dân</a:t>
            </a:r>
            <a:r>
              <a:rPr lang="en-US" sz="2300" b="1" dirty="0" smtClean="0">
                <a:solidFill>
                  <a:srgbClr val="0070C0"/>
                </a:solidFill>
                <a:latin typeface="Times New Roman" panose="02020603050405020304" pitchFamily="18" charset="0"/>
                <a:ea typeface="Times New Roman" panose="02020603050405020304" pitchFamily="18" charset="0"/>
              </a:rPr>
              <a:t> </a:t>
            </a:r>
            <a:r>
              <a:rPr lang="en-US" sz="2300" b="1" dirty="0" err="1" smtClean="0">
                <a:solidFill>
                  <a:srgbClr val="0070C0"/>
                </a:solidFill>
                <a:latin typeface="Times New Roman" panose="02020603050405020304" pitchFamily="18" charset="0"/>
                <a:ea typeface="Times New Roman" panose="02020603050405020304" pitchFamily="18" charset="0"/>
              </a:rPr>
              <a:t>gian</a:t>
            </a:r>
            <a:r>
              <a:rPr lang="en-US" sz="2300" b="1" dirty="0" smtClean="0">
                <a:solidFill>
                  <a:srgbClr val="0070C0"/>
                </a:solidFill>
                <a:latin typeface="Times New Roman" panose="02020603050405020304" pitchFamily="18" charset="0"/>
                <a:ea typeface="Times New Roman" panose="02020603050405020304" pitchFamily="18" charset="0"/>
              </a:rPr>
              <a:t>?  </a:t>
            </a:r>
            <a:endParaRPr lang="en-US" sz="2300" dirty="0">
              <a:effectLst/>
              <a:latin typeface="Times New Roman" panose="02020603050405020304" pitchFamily="18" charset="0"/>
              <a:ea typeface="Times New Roman" panose="02020603050405020304" pitchFamily="18" charset="0"/>
            </a:endParaRPr>
          </a:p>
        </p:txBody>
      </p:sp>
      <p:sp>
        <p:nvSpPr>
          <p:cNvPr id="19" name="Rectangle 18"/>
          <p:cNvSpPr/>
          <p:nvPr/>
        </p:nvSpPr>
        <p:spPr>
          <a:xfrm>
            <a:off x="1344529" y="77093"/>
            <a:ext cx="9945399"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noProof="0" dirty="0" smtClean="0">
                <a:solidFill>
                  <a:srgbClr val="0070C0"/>
                </a:solidFill>
                <a:latin typeface="Times New Roman" panose="02020603050405020304" pitchFamily="18" charset="0"/>
                <a:ea typeface="Segoe UI" panose="020B0502040204020203" pitchFamily="34" charset="0"/>
              </a:rPr>
              <a:t>NHẬT TRÌNH SOL 6 (</a:t>
            </a:r>
            <a:r>
              <a:rPr lang="en-US" sz="2400" b="1" i="1" noProof="0" dirty="0" err="1" smtClean="0">
                <a:solidFill>
                  <a:srgbClr val="0070C0"/>
                </a:solidFill>
                <a:latin typeface="Times New Roman" panose="02020603050405020304" pitchFamily="18" charset="0"/>
                <a:ea typeface="Segoe UI" panose="020B0502040204020203" pitchFamily="34" charset="0"/>
              </a:rPr>
              <a:t>Trích</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tiểu</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thuyết</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Người</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về</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từ</a:t>
            </a:r>
            <a:r>
              <a:rPr lang="en-US" sz="2400" b="1" i="1" noProof="0" dirty="0" smtClean="0">
                <a:solidFill>
                  <a:srgbClr val="0070C0"/>
                </a:solidFill>
                <a:latin typeface="Times New Roman" panose="02020603050405020304" pitchFamily="18" charset="0"/>
                <a:ea typeface="Segoe UI" panose="020B0502040204020203" pitchFamily="34" charset="0"/>
              </a:rPr>
              <a:t> Sao </a:t>
            </a:r>
            <a:r>
              <a:rPr lang="en-US" sz="2400" b="1" i="1" noProof="0" dirty="0" err="1" smtClean="0">
                <a:solidFill>
                  <a:srgbClr val="0070C0"/>
                </a:solidFill>
                <a:latin typeface="Times New Roman" panose="02020603050405020304" pitchFamily="18" charset="0"/>
                <a:ea typeface="Segoe UI" panose="020B0502040204020203" pitchFamily="34" charset="0"/>
              </a:rPr>
              <a:t>Hỏa</a:t>
            </a:r>
            <a:endParaRPr kumimoji="0" lang="en-US" sz="2400" b="1" i="0" u="none" strike="noStrike" kern="120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mn-cs"/>
            </a:endParaRPr>
          </a:p>
        </p:txBody>
      </p:sp>
      <p:grpSp>
        <p:nvGrpSpPr>
          <p:cNvPr id="23" name="Group 22"/>
          <p:cNvGrpSpPr/>
          <p:nvPr/>
        </p:nvGrpSpPr>
        <p:grpSpPr>
          <a:xfrm>
            <a:off x="536759" y="2387836"/>
            <a:ext cx="10776971" cy="3625338"/>
            <a:chOff x="2818079" y="1895923"/>
            <a:chExt cx="7762303" cy="4065151"/>
          </a:xfrm>
        </p:grpSpPr>
        <p:sp>
          <p:nvSpPr>
            <p:cNvPr id="24" name="Up Arrow 23"/>
            <p:cNvSpPr/>
            <p:nvPr/>
          </p:nvSpPr>
          <p:spPr>
            <a:xfrm>
              <a:off x="2818079" y="1910402"/>
              <a:ext cx="1347723" cy="1217309"/>
            </a:xfrm>
            <a:prstGeom prst="upArrow">
              <a:avLst/>
            </a:prstGeom>
            <a:solidFill>
              <a:schemeClr val="accent4">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Freeform 24"/>
            <p:cNvSpPr/>
            <p:nvPr/>
          </p:nvSpPr>
          <p:spPr>
            <a:xfrm>
              <a:off x="4316764" y="1895923"/>
              <a:ext cx="6161361" cy="2052244"/>
            </a:xfrm>
            <a:custGeom>
              <a:avLst/>
              <a:gdLst>
                <a:gd name="connsiteX0" fmla="*/ 0 w 4551680"/>
                <a:gd name="connsiteY0" fmla="*/ 0 h 2052245"/>
                <a:gd name="connsiteX1" fmla="*/ 4551680 w 4551680"/>
                <a:gd name="connsiteY1" fmla="*/ 0 h 2052245"/>
                <a:gd name="connsiteX2" fmla="*/ 4551680 w 4551680"/>
                <a:gd name="connsiteY2" fmla="*/ 2052245 h 2052245"/>
                <a:gd name="connsiteX3" fmla="*/ 0 w 4551680"/>
                <a:gd name="connsiteY3" fmla="*/ 2052245 h 2052245"/>
                <a:gd name="connsiteX4" fmla="*/ 0 w 4551680"/>
                <a:gd name="connsiteY4" fmla="*/ 0 h 2052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2052245">
                  <a:moveTo>
                    <a:pt x="0" y="0"/>
                  </a:moveTo>
                  <a:lnTo>
                    <a:pt x="4551680" y="0"/>
                  </a:lnTo>
                  <a:lnTo>
                    <a:pt x="4551680" y="2052245"/>
                  </a:lnTo>
                  <a:lnTo>
                    <a:pt x="0" y="20522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0" tIns="0" rIns="177800" bIns="177800" numCol="1" spcCol="1270" anchor="ctr" anchorCtr="0">
              <a:noAutofit/>
            </a:bodyPr>
            <a:lstStyle/>
            <a:p>
              <a:pPr lvl="0" algn="l" defTabSz="1111250">
                <a:lnSpc>
                  <a:spcPct val="90000"/>
                </a:lnSpc>
                <a:spcBef>
                  <a:spcPct val="0"/>
                </a:spcBef>
                <a:spcAft>
                  <a:spcPct val="35000"/>
                </a:spcAft>
              </a:pPr>
              <a:endParaRPr lang="en-US" sz="2800" kern="1200" dirty="0">
                <a:latin typeface="Times New Roman" panose="02020603050405020304" pitchFamily="18" charset="0"/>
                <a:cs typeface="Times New Roman" panose="02020603050405020304" pitchFamily="18" charset="0"/>
              </a:endParaRPr>
            </a:p>
          </p:txBody>
        </p:sp>
        <p:sp>
          <p:nvSpPr>
            <p:cNvPr id="26" name="Down Arrow 25"/>
            <p:cNvSpPr/>
            <p:nvPr/>
          </p:nvSpPr>
          <p:spPr>
            <a:xfrm>
              <a:off x="9230844" y="4057581"/>
              <a:ext cx="1349538" cy="1600629"/>
            </a:xfrm>
            <a:prstGeom prst="downArrow">
              <a:avLst>
                <a:gd name="adj1" fmla="val 50000"/>
                <a:gd name="adj2" fmla="val 51831"/>
              </a:avLst>
            </a:prstGeom>
            <a:solidFill>
              <a:schemeClr val="accent4">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Freeform 33"/>
            <p:cNvSpPr/>
            <p:nvPr/>
          </p:nvSpPr>
          <p:spPr>
            <a:xfrm>
              <a:off x="2894772" y="4130356"/>
              <a:ext cx="6423233" cy="1830718"/>
            </a:xfrm>
            <a:custGeom>
              <a:avLst/>
              <a:gdLst>
                <a:gd name="connsiteX0" fmla="*/ 0 w 4551680"/>
                <a:gd name="connsiteY0" fmla="*/ 0 h 2052245"/>
                <a:gd name="connsiteX1" fmla="*/ 4551680 w 4551680"/>
                <a:gd name="connsiteY1" fmla="*/ 0 h 2052245"/>
                <a:gd name="connsiteX2" fmla="*/ 4551680 w 4551680"/>
                <a:gd name="connsiteY2" fmla="*/ 2052245 h 2052245"/>
                <a:gd name="connsiteX3" fmla="*/ 0 w 4551680"/>
                <a:gd name="connsiteY3" fmla="*/ 2052245 h 2052245"/>
                <a:gd name="connsiteX4" fmla="*/ 0 w 4551680"/>
                <a:gd name="connsiteY4" fmla="*/ 0 h 2052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2052245">
                  <a:moveTo>
                    <a:pt x="0" y="0"/>
                  </a:moveTo>
                  <a:lnTo>
                    <a:pt x="4551680" y="0"/>
                  </a:lnTo>
                  <a:lnTo>
                    <a:pt x="4551680" y="2052245"/>
                  </a:lnTo>
                  <a:lnTo>
                    <a:pt x="0" y="20522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0" tIns="0" rIns="177800" bIns="177800" numCol="1" spcCol="1270" anchor="ctr" anchorCtr="0">
              <a:noAutofit/>
            </a:bodyPr>
            <a:lstStyle/>
            <a:p>
              <a:pPr lvl="0" algn="l" defTabSz="1111250">
                <a:lnSpc>
                  <a:spcPct val="90000"/>
                </a:lnSpc>
                <a:spcBef>
                  <a:spcPct val="0"/>
                </a:spcBef>
                <a:spcAft>
                  <a:spcPct val="35000"/>
                </a:spcAft>
              </a:pPr>
              <a:endParaRPr lang="en-US" sz="2800" kern="1200" dirty="0">
                <a:latin typeface="Times New Roman" panose="02020603050405020304" pitchFamily="18" charset="0"/>
                <a:cs typeface="Times New Roman" panose="02020603050405020304" pitchFamily="18" charset="0"/>
              </a:endParaRPr>
            </a:p>
          </p:txBody>
        </p:sp>
      </p:grpSp>
      <p:sp>
        <p:nvSpPr>
          <p:cNvPr id="6" name="Rectangle 5"/>
          <p:cNvSpPr/>
          <p:nvPr/>
        </p:nvSpPr>
        <p:spPr>
          <a:xfrm>
            <a:off x="2308291" y="2485412"/>
            <a:ext cx="9188311" cy="1472711"/>
          </a:xfrm>
          <a:prstGeom prst="rect">
            <a:avLst/>
          </a:prstGeom>
          <a:solidFill>
            <a:srgbClr val="00B050"/>
          </a:solidFill>
        </p:spPr>
        <p:txBody>
          <a:bodyPr wrap="square">
            <a:spAutoFit/>
          </a:bodyPr>
          <a:lstStyle/>
          <a:p>
            <a:pPr indent="165100" algn="just">
              <a:lnSpc>
                <a:spcPct val="130000"/>
              </a:lnSpc>
              <a:spcAft>
                <a:spcPts val="0"/>
              </a:spcAft>
              <a:tabLst>
                <a:tab pos="273685" algn="l"/>
              </a:tabLst>
            </a:pP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Yếu</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tố</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tưởng</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tương</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siêu</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nhiên</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trong</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truyện</a:t>
            </a:r>
            <a:r>
              <a:rPr lang="en-US" sz="2300" b="1" dirty="0">
                <a:solidFill>
                  <a:srgbClr val="000000"/>
                </a:solidFill>
                <a:latin typeface="Times New Roman" panose="02020603050405020304" pitchFamily="18" charset="0"/>
                <a:ea typeface="Times New Roman" panose="02020603050405020304" pitchFamily="18" charset="0"/>
              </a:rPr>
              <a:t> KHVT: </a:t>
            </a:r>
            <a:r>
              <a:rPr lang="en-US" sz="2300" b="1" dirty="0" err="1">
                <a:solidFill>
                  <a:srgbClr val="000000"/>
                </a:solidFill>
                <a:latin typeface="Times New Roman" panose="02020603050405020304" pitchFamily="18" charset="0"/>
                <a:ea typeface="Times New Roman" panose="02020603050405020304" pitchFamily="18" charset="0"/>
              </a:rPr>
              <a:t>Những</a:t>
            </a:r>
            <a:r>
              <a:rPr lang="en-US" sz="2300" b="1" dirty="0">
                <a:solidFill>
                  <a:srgbClr val="000000"/>
                </a:solidFill>
                <a:latin typeface="Times New Roman" panose="02020603050405020304" pitchFamily="18" charset="0"/>
                <a:ea typeface="Times New Roman" panose="02020603050405020304" pitchFamily="18" charset="0"/>
              </a:rPr>
              <a:t> chi </a:t>
            </a:r>
            <a:r>
              <a:rPr lang="en-US" sz="2300" b="1" dirty="0" err="1">
                <a:solidFill>
                  <a:srgbClr val="000000"/>
                </a:solidFill>
                <a:latin typeface="Times New Roman" panose="02020603050405020304" pitchFamily="18" charset="0"/>
                <a:ea typeface="Times New Roman" panose="02020603050405020304" pitchFamily="18" charset="0"/>
              </a:rPr>
              <a:t>tiết</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tưởng</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tượng</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phải</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luôn</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dựa</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trên</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những</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kiến</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thức</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hoặc</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lí</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thuyết</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khoa</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học</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tại</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thời</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điểm</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tác</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phẩm</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ra</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đời</a:t>
            </a:r>
            <a:r>
              <a:rPr lang="en-US" sz="2300" b="1" dirty="0">
                <a:solidFill>
                  <a:srgbClr val="000000"/>
                </a:solidFill>
                <a:latin typeface="Times New Roman" panose="02020603050405020304" pitchFamily="18" charset="0"/>
                <a:ea typeface="Times New Roman" panose="02020603050405020304" pitchFamily="18" charset="0"/>
              </a:rPr>
              <a:t>.</a:t>
            </a:r>
            <a:endParaRPr lang="vi-VN" sz="2300" b="1"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665138" y="4518607"/>
            <a:ext cx="8567611" cy="1154162"/>
          </a:xfrm>
          <a:prstGeom prst="rect">
            <a:avLst/>
          </a:prstGeom>
          <a:solidFill>
            <a:srgbClr val="00B0F0"/>
          </a:solidFill>
        </p:spPr>
        <p:txBody>
          <a:bodyPr wrap="square">
            <a:spAutoFit/>
          </a:bodyPr>
          <a:lstStyle/>
          <a:p>
            <a:pPr lvl="0" algn="just">
              <a:lnSpc>
                <a:spcPct val="150000"/>
              </a:lnSpc>
              <a:spcAft>
                <a:spcPts val="0"/>
              </a:spcAft>
              <a:buSzPts val="1400"/>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ea typeface="Times New Roman" panose="02020603050405020304" pitchFamily="18" charset="0"/>
                <a:cs typeface="Times New Roman" panose="02020603050405020304" pitchFamily="18" charset="0"/>
              </a:rPr>
              <a:t>Yếu</a:t>
            </a:r>
            <a:r>
              <a:rPr lang="en-US" sz="23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ảo</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truyện</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gian</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hoàn</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toàn</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hư</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cấu</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gian</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nhằm</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mục</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đích</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thật</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3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699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7</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5137305" y="673239"/>
            <a:ext cx="1904689" cy="584775"/>
          </a:xfrm>
          <a:prstGeom prst="rect">
            <a:avLst/>
          </a:prstGeom>
        </p:spPr>
        <p:txBody>
          <a:bodyPr wrap="none">
            <a:spAutoFit/>
          </a:bodyPr>
          <a:lstStyle/>
          <a:p>
            <a:r>
              <a:rPr lang="en-US" sz="3200" b="1" dirty="0" err="1">
                <a:solidFill>
                  <a:srgbClr val="7030A0"/>
                </a:solidFill>
                <a:latin typeface="Times New Roman" panose="02020603050405020304" pitchFamily="18" charset="0"/>
                <a:ea typeface="Times New Roman" panose="02020603050405020304" pitchFamily="18" charset="0"/>
              </a:rPr>
              <a:t>Vận</a:t>
            </a:r>
            <a:r>
              <a:rPr lang="en-US" sz="3200" b="1" dirty="0">
                <a:solidFill>
                  <a:srgbClr val="7030A0"/>
                </a:solidFill>
                <a:latin typeface="Times New Roman" panose="02020603050405020304" pitchFamily="18" charset="0"/>
                <a:ea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rPr>
              <a:t>dụng</a:t>
            </a:r>
            <a:endParaRPr lang="en-US" sz="3200" dirty="0"/>
          </a:p>
        </p:txBody>
      </p:sp>
      <p:pic>
        <p:nvPicPr>
          <p:cNvPr id="7" name="Picture 6"/>
          <p:cNvPicPr>
            <a:picLocks noChangeAspect="1"/>
          </p:cNvPicPr>
          <p:nvPr/>
        </p:nvPicPr>
        <p:blipFill>
          <a:blip r:embed="rId5"/>
          <a:stretch>
            <a:fillRect/>
          </a:stretch>
        </p:blipFill>
        <p:spPr>
          <a:xfrm>
            <a:off x="8325170" y="1305279"/>
            <a:ext cx="3107281" cy="3107281"/>
          </a:xfrm>
          <a:prstGeom prst="rect">
            <a:avLst/>
          </a:prstGeom>
        </p:spPr>
      </p:pic>
      <p:sp>
        <p:nvSpPr>
          <p:cNvPr id="11" name="Pentagon 10"/>
          <p:cNvSpPr/>
          <p:nvPr/>
        </p:nvSpPr>
        <p:spPr>
          <a:xfrm>
            <a:off x="494215" y="1393259"/>
            <a:ext cx="7361917" cy="1203637"/>
          </a:xfrm>
          <a:prstGeom prst="homePlate">
            <a:avLst>
              <a:gd name="adj" fmla="val 26982"/>
            </a:avLst>
          </a:prstGeom>
          <a:solidFill>
            <a:schemeClr val="accent4">
              <a:lumMod val="20000"/>
              <a:lumOff val="80000"/>
            </a:schemeClr>
          </a:solidFill>
          <a:ln w="28575">
            <a:solidFill>
              <a:schemeClr val="accent4">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i="1" dirty="0">
                <a:solidFill>
                  <a:srgbClr val="0070C0"/>
                </a:solidFill>
                <a:latin typeface="Times New Roman" panose="02020603050405020304" pitchFamily="18" charset="0"/>
                <a:cs typeface="Times New Roman" panose="02020603050405020304" pitchFamily="18" charset="0"/>
              </a:rPr>
              <a:t>1. </a:t>
            </a:r>
            <a:r>
              <a:rPr lang="en-US" sz="2500" b="1" i="1" dirty="0" err="1">
                <a:solidFill>
                  <a:srgbClr val="0070C0"/>
                </a:solidFill>
                <a:latin typeface="Times New Roman" panose="02020603050405020304" pitchFamily="18" charset="0"/>
                <a:cs typeface="Times New Roman" panose="02020603050405020304" pitchFamily="18" charset="0"/>
              </a:rPr>
              <a:t>Giả</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sử</a:t>
            </a:r>
            <a:r>
              <a:rPr lang="en-US" sz="2500" b="1" i="1" dirty="0">
                <a:solidFill>
                  <a:srgbClr val="0070C0"/>
                </a:solidFill>
                <a:latin typeface="Times New Roman" panose="02020603050405020304" pitchFamily="18" charset="0"/>
                <a:cs typeface="Times New Roman" panose="02020603050405020304" pitchFamily="18" charset="0"/>
              </a:rPr>
              <a:t> ở </a:t>
            </a:r>
            <a:r>
              <a:rPr lang="en-US" sz="2500" b="1" i="1" dirty="0" err="1">
                <a:solidFill>
                  <a:srgbClr val="0070C0"/>
                </a:solidFill>
                <a:latin typeface="Times New Roman" panose="02020603050405020304" pitchFamily="18" charset="0"/>
                <a:cs typeface="Times New Roman" panose="02020603050405020304" pitchFamily="18" charset="0"/>
              </a:rPr>
              <a:t>trong</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hoàn</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cảnh</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của</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nhân</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vật</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Tôi</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em</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sẽ</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có</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suy</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nghĩ</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và</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hành</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động</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như</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thế</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nào</a:t>
            </a:r>
            <a:r>
              <a:rPr lang="en-US" sz="2500" b="1" i="1" dirty="0">
                <a:solidFill>
                  <a:srgbClr val="0070C0"/>
                </a:solidFill>
                <a:latin typeface="Times New Roman" panose="02020603050405020304" pitchFamily="18" charset="0"/>
                <a:cs typeface="Times New Roman" panose="02020603050405020304" pitchFamily="18" charset="0"/>
              </a:rPr>
              <a:t>? </a:t>
            </a:r>
            <a:endParaRPr lang="vi-VN" sz="2500" b="1" dirty="0">
              <a:solidFill>
                <a:srgbClr val="0070C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1344529" y="77093"/>
            <a:ext cx="9945399"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noProof="0" dirty="0" smtClean="0">
                <a:solidFill>
                  <a:srgbClr val="0070C0"/>
                </a:solidFill>
                <a:latin typeface="Times New Roman" panose="02020603050405020304" pitchFamily="18" charset="0"/>
                <a:ea typeface="Segoe UI" panose="020B0502040204020203" pitchFamily="34" charset="0"/>
              </a:rPr>
              <a:t>NHẬT TRÌNH SOL 6 (</a:t>
            </a:r>
            <a:r>
              <a:rPr lang="en-US" sz="2400" b="1" i="1" noProof="0" dirty="0" err="1" smtClean="0">
                <a:solidFill>
                  <a:srgbClr val="0070C0"/>
                </a:solidFill>
                <a:latin typeface="Times New Roman" panose="02020603050405020304" pitchFamily="18" charset="0"/>
                <a:ea typeface="Segoe UI" panose="020B0502040204020203" pitchFamily="34" charset="0"/>
              </a:rPr>
              <a:t>Trích</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tiểu</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thuyết</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Người</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về</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từ</a:t>
            </a:r>
            <a:r>
              <a:rPr lang="en-US" sz="2400" b="1" i="1" noProof="0" dirty="0" smtClean="0">
                <a:solidFill>
                  <a:srgbClr val="0070C0"/>
                </a:solidFill>
                <a:latin typeface="Times New Roman" panose="02020603050405020304" pitchFamily="18" charset="0"/>
                <a:ea typeface="Segoe UI" panose="020B0502040204020203" pitchFamily="34" charset="0"/>
              </a:rPr>
              <a:t> Sao </a:t>
            </a:r>
            <a:r>
              <a:rPr lang="en-US" sz="2400" b="1" i="1" noProof="0" dirty="0" err="1" smtClean="0">
                <a:solidFill>
                  <a:srgbClr val="0070C0"/>
                </a:solidFill>
                <a:latin typeface="Times New Roman" panose="02020603050405020304" pitchFamily="18" charset="0"/>
                <a:ea typeface="Segoe UI" panose="020B0502040204020203" pitchFamily="34" charset="0"/>
              </a:rPr>
              <a:t>Hỏa</a:t>
            </a:r>
            <a:endParaRPr kumimoji="0" lang="en-US" sz="2400" b="1" i="0" u="none" strike="noStrike" kern="120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mn-cs"/>
            </a:endParaRPr>
          </a:p>
        </p:txBody>
      </p:sp>
      <p:sp>
        <p:nvSpPr>
          <p:cNvPr id="17" name="Pentagon 16"/>
          <p:cNvSpPr/>
          <p:nvPr/>
        </p:nvSpPr>
        <p:spPr>
          <a:xfrm>
            <a:off x="595927" y="3059352"/>
            <a:ext cx="7361917" cy="1203637"/>
          </a:xfrm>
          <a:prstGeom prst="homePlate">
            <a:avLst>
              <a:gd name="adj" fmla="val 26982"/>
            </a:avLst>
          </a:prstGeom>
          <a:solidFill>
            <a:schemeClr val="accent4">
              <a:lumMod val="20000"/>
              <a:lumOff val="80000"/>
            </a:schemeClr>
          </a:solidFill>
          <a:ln w="28575">
            <a:solidFill>
              <a:schemeClr val="accent4">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i="1" dirty="0" smtClean="0">
                <a:solidFill>
                  <a:srgbClr val="0070C0"/>
                </a:solidFill>
                <a:latin typeface="Times New Roman" panose="02020603050405020304" pitchFamily="18" charset="0"/>
                <a:cs typeface="Times New Roman" panose="02020603050405020304" pitchFamily="18" charset="0"/>
              </a:rPr>
              <a:t>2. Tìm </a:t>
            </a:r>
            <a:r>
              <a:rPr lang="en-US" sz="2500" b="1" i="1" dirty="0" err="1">
                <a:solidFill>
                  <a:srgbClr val="0070C0"/>
                </a:solidFill>
                <a:latin typeface="Times New Roman" panose="02020603050405020304" pitchFamily="18" charset="0"/>
                <a:cs typeface="Times New Roman" panose="02020603050405020304" pitchFamily="18" charset="0"/>
              </a:rPr>
              <a:t>xem</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bộ</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phim</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cùng</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tên</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được</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chuyển</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thể</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từ</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tác</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phẩm</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và</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viết</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cảm</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nhận</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của</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mình</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sau</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khi</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xem</a:t>
            </a:r>
            <a:r>
              <a:rPr lang="en-US" sz="2500" b="1" i="1" dirty="0">
                <a:solidFill>
                  <a:srgbClr val="0070C0"/>
                </a:solidFill>
                <a:latin typeface="Times New Roman" panose="02020603050405020304" pitchFamily="18" charset="0"/>
                <a:cs typeface="Times New Roman" panose="02020603050405020304" pitchFamily="18" charset="0"/>
              </a:rPr>
              <a:t>. </a:t>
            </a:r>
            <a:endParaRPr lang="vi-VN" sz="2500" b="1" dirty="0">
              <a:solidFill>
                <a:srgbClr val="0070C0"/>
              </a:solidFill>
              <a:latin typeface="Times New Roman" panose="02020603050405020304" pitchFamily="18" charset="0"/>
              <a:cs typeface="Times New Roman" panose="02020603050405020304" pitchFamily="18" charset="0"/>
            </a:endParaRPr>
          </a:p>
        </p:txBody>
      </p:sp>
      <p:sp>
        <p:nvSpPr>
          <p:cNvPr id="9" name="Heart 8"/>
          <p:cNvSpPr/>
          <p:nvPr/>
        </p:nvSpPr>
        <p:spPr>
          <a:xfrm>
            <a:off x="1773936" y="4491141"/>
            <a:ext cx="8168882" cy="151638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i="1" dirty="0">
                <a:latin typeface="Times New Roman" panose="02020603050405020304" pitchFamily="18" charset="0"/>
                <a:cs typeface="Times New Roman" panose="02020603050405020304" pitchFamily="18" charset="0"/>
              </a:rPr>
              <a:t>- Nộp sản phẩm v</a:t>
            </a:r>
            <a:r>
              <a:rPr lang="en-US" sz="2800" i="1" dirty="0" err="1">
                <a:latin typeface="Times New Roman" panose="02020603050405020304" pitchFamily="18" charset="0"/>
                <a:cs typeface="Times New Roman" panose="02020603050405020304" pitchFamily="18" charset="0"/>
              </a:rPr>
              <a:t>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trang</a:t>
            </a:r>
            <a:r>
              <a:rPr lang="en-US" sz="2800" i="1" dirty="0">
                <a:latin typeface="Times New Roman" panose="02020603050405020304" pitchFamily="18" charset="0"/>
                <a:cs typeface="Times New Roman" panose="02020603050405020304" pitchFamily="18" charset="0"/>
              </a:rPr>
              <a:t> paled</a:t>
            </a:r>
            <a:r>
              <a:rPr lang="vi-VN" sz="2800" i="1" dirty="0">
                <a:latin typeface="Times New Roman" panose="02020603050405020304" pitchFamily="18" charset="0"/>
                <a:cs typeface="Times New Roman" panose="02020603050405020304" pitchFamily="18" charset="0"/>
              </a:rPr>
              <a:t> hoặc </a:t>
            </a:r>
            <a:r>
              <a:rPr lang="en-US" sz="2800" i="1" dirty="0" err="1">
                <a:latin typeface="Times New Roman" panose="02020603050405020304" pitchFamily="18" charset="0"/>
                <a:cs typeface="Times New Roman" panose="02020603050405020304" pitchFamily="18" charset="0"/>
              </a:rPr>
              <a:t>lớp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học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classzoom</a:t>
            </a:r>
            <a:r>
              <a:rPr lang="vi-VN" sz="2800" i="1"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98664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descr="Mobile_SCRS (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0400" y="5638800"/>
            <a:ext cx="8985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4" descr="Mobile_SCRS (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95712" y="5545931"/>
            <a:ext cx="992187"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5" descr="Mobile_SCRS (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408286" y="5545931"/>
            <a:ext cx="930275"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6" descr="Mobile_SCRS (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0400" y="49213"/>
            <a:ext cx="10668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7" descr="Mobile_SCRS (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340023" y="84138"/>
            <a:ext cx="10668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WordArt 8"/>
          <p:cNvSpPr>
            <a:spLocks noChangeArrowheads="1" noChangeShapeType="1" noTextEdit="1"/>
          </p:cNvSpPr>
          <p:nvPr/>
        </p:nvSpPr>
        <p:spPr bwMode="auto">
          <a:xfrm>
            <a:off x="2209800" y="1417638"/>
            <a:ext cx="7620000" cy="952500"/>
          </a:xfrm>
          <a:prstGeom prst="rect">
            <a:avLst/>
          </a:prstGeom>
        </p:spPr>
        <p:txBody>
          <a:bodyPr wrap="none" fromWordArt="1">
            <a:prstTxWarp prst="textCascadeUp">
              <a:avLst>
                <a:gd name="adj" fmla="val 96731"/>
              </a:avLst>
            </a:prstTxWarp>
            <a:scene3d>
              <a:camera prst="legacyObliqueTopRight">
                <a:rot lat="21299989" lon="21299989" rev="0"/>
              </a:camera>
              <a:lightRig rig="legacyFlat3" dir="b"/>
            </a:scene3d>
            <a:sp3d extrusionH="430200" prstMaterial="legacyMatte">
              <a:extrusionClr>
                <a:srgbClr val="FDE9E3"/>
              </a:extrusionClr>
              <a:contourClr>
                <a:srgbClr val="FF0000"/>
              </a:contourClr>
            </a:sp3d>
          </a:bodyPr>
          <a:lstStyle/>
          <a:p>
            <a:pPr algn="ctr"/>
            <a:r>
              <a:rPr lang="vi-VN" sz="2800" b="1" kern="10">
                <a:ln w="9525">
                  <a:round/>
                  <a:headEnd/>
                  <a:tailEnd/>
                </a:ln>
                <a:solidFill>
                  <a:srgbClr val="FF0000"/>
                </a:solidFill>
                <a:latin typeface="Arial" panose="020B0604020202020204" pitchFamily="34" charset="0"/>
                <a:cs typeface="Arial" panose="020B0604020202020204" pitchFamily="34" charset="0"/>
              </a:rPr>
              <a:t>TẠM BIỆT VÀ HẸN GẶP LẠI CÁC EM!</a:t>
            </a:r>
          </a:p>
        </p:txBody>
      </p:sp>
      <p:sp>
        <p:nvSpPr>
          <p:cNvPr id="8" name="TextBox 7"/>
          <p:cNvSpPr txBox="1"/>
          <p:nvPr/>
        </p:nvSpPr>
        <p:spPr>
          <a:xfrm>
            <a:off x="512064" y="2606675"/>
            <a:ext cx="10894759" cy="1015663"/>
          </a:xfrm>
          <a:prstGeom prst="rect">
            <a:avLst/>
          </a:prstGeom>
          <a:noFill/>
        </p:spPr>
        <p:txBody>
          <a:bodyPr wrap="square">
            <a:spAutoFit/>
          </a:bodyPr>
          <a:lstStyle/>
          <a:p>
            <a:pPr algn="ctr" eaLnBrk="1" hangingPunct="1">
              <a:spcBef>
                <a:spcPct val="50000"/>
              </a:spcBef>
              <a:defRPr/>
            </a:pPr>
            <a:r>
              <a:rPr lang="en-US" sz="2400" b="1" dirty="0" err="1">
                <a:solidFill>
                  <a:srgbClr val="0000FF"/>
                </a:solidFill>
                <a:latin typeface="Times New Roman" pitchFamily="18" charset="0"/>
                <a:ea typeface="Cambria" panose="02040503050406030204" pitchFamily="18" charset="0"/>
                <a:cs typeface="Times New Roman" pitchFamily="18" charset="0"/>
              </a:rPr>
              <a:t>Các</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em</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hãy</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vào</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lớp</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học</a:t>
            </a:r>
            <a:r>
              <a:rPr lang="en-US" sz="2400" b="1" dirty="0">
                <a:solidFill>
                  <a:srgbClr val="0000FF"/>
                </a:solidFill>
                <a:latin typeface="Times New Roman" pitchFamily="18" charset="0"/>
                <a:ea typeface="Cambria" panose="02040503050406030204" pitchFamily="18" charset="0"/>
                <a:cs typeface="Times New Roman" pitchFamily="18" charset="0"/>
              </a:rPr>
              <a:t> Classroom </a:t>
            </a:r>
            <a:r>
              <a:rPr lang="en-US" sz="2400" b="1" dirty="0" err="1">
                <a:solidFill>
                  <a:srgbClr val="0000FF"/>
                </a:solidFill>
                <a:latin typeface="Times New Roman" pitchFamily="18" charset="0"/>
                <a:ea typeface="Cambria" panose="02040503050406030204" pitchFamily="18" charset="0"/>
                <a:cs typeface="Times New Roman" pitchFamily="18" charset="0"/>
              </a:rPr>
              <a:t>cùng</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trao</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đổi</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thảo</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luận</a:t>
            </a:r>
            <a:endParaRPr lang="en-US" sz="2400" b="1" dirty="0">
              <a:solidFill>
                <a:srgbClr val="0000FF"/>
              </a:solidFill>
              <a:latin typeface="Times New Roman" pitchFamily="18" charset="0"/>
              <a:ea typeface="Cambria" panose="02040503050406030204" pitchFamily="18" charset="0"/>
              <a:cs typeface="Times New Roman" pitchFamily="18" charset="0"/>
            </a:endParaRPr>
          </a:p>
          <a:p>
            <a:pPr algn="ctr" eaLnBrk="1" hangingPunct="1">
              <a:spcBef>
                <a:spcPct val="50000"/>
              </a:spcBef>
              <a:defRPr/>
            </a:pPr>
            <a:r>
              <a:rPr lang="en-US" sz="2400" b="1" dirty="0" err="1">
                <a:solidFill>
                  <a:srgbClr val="0000FF"/>
                </a:solidFill>
                <a:latin typeface="Times New Roman" pitchFamily="18" charset="0"/>
                <a:ea typeface="Cambria" panose="02040503050406030204" pitchFamily="18" charset="0"/>
                <a:cs typeface="Times New Roman" pitchFamily="18" charset="0"/>
              </a:rPr>
              <a:t>ôn</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lại</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bài</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học</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hôm</a:t>
            </a:r>
            <a:r>
              <a:rPr lang="en-US" sz="2400" b="1" dirty="0">
                <a:solidFill>
                  <a:srgbClr val="0000FF"/>
                </a:solidFill>
                <a:latin typeface="Times New Roman" pitchFamily="18" charset="0"/>
                <a:ea typeface="Cambria" panose="02040503050406030204" pitchFamily="18" charset="0"/>
                <a:cs typeface="Times New Roman" pitchFamily="18" charset="0"/>
              </a:rPr>
              <a:t> nay </a:t>
            </a:r>
            <a:r>
              <a:rPr lang="en-US" sz="2400" b="1" dirty="0" err="1">
                <a:solidFill>
                  <a:srgbClr val="0000FF"/>
                </a:solidFill>
                <a:latin typeface="Times New Roman" pitchFamily="18" charset="0"/>
                <a:ea typeface="Cambria" panose="02040503050406030204" pitchFamily="18" charset="0"/>
                <a:cs typeface="Times New Roman" pitchFamily="18" charset="0"/>
              </a:rPr>
              <a:t>và</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hoàn</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thành</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nội</a:t>
            </a:r>
            <a:r>
              <a:rPr lang="en-US" sz="2400" b="1" dirty="0">
                <a:solidFill>
                  <a:srgbClr val="0000FF"/>
                </a:solidFill>
                <a:latin typeface="Times New Roman" pitchFamily="18" charset="0"/>
                <a:ea typeface="Cambria" panose="02040503050406030204" pitchFamily="18" charset="0"/>
                <a:cs typeface="Times New Roman" pitchFamily="18" charset="0"/>
              </a:rPr>
              <a:t> dung </a:t>
            </a:r>
            <a:r>
              <a:rPr lang="en-US" sz="2400" b="1" dirty="0" err="1">
                <a:solidFill>
                  <a:srgbClr val="0000FF"/>
                </a:solidFill>
                <a:latin typeface="Times New Roman" pitchFamily="18" charset="0"/>
                <a:ea typeface="Cambria" panose="02040503050406030204" pitchFamily="18" charset="0"/>
                <a:cs typeface="Times New Roman" pitchFamily="18" charset="0"/>
              </a:rPr>
              <a:t>học</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tập</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của</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tiết</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học</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sau</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nhé</a:t>
            </a:r>
            <a:r>
              <a:rPr lang="en-US" sz="2400" b="1" dirty="0" smtClean="0">
                <a:solidFill>
                  <a:srgbClr val="0000FF"/>
                </a:solidFill>
                <a:latin typeface="Times New Roman" pitchFamily="18" charset="0"/>
                <a:ea typeface="Cambria" panose="02040503050406030204" pitchFamily="18" charset="0"/>
                <a:cs typeface="Times New Roman" pitchFamily="18" charset="0"/>
              </a:rPr>
              <a:t>.</a:t>
            </a:r>
            <a:endParaRPr lang="en-US" sz="2400" b="1" dirty="0">
              <a:solidFill>
                <a:srgbClr val="0000FF"/>
              </a:solidFill>
              <a:latin typeface="Times New Roman" pitchFamily="18" charset="0"/>
              <a:ea typeface="Cambria" panose="02040503050406030204" pitchFamily="18" charset="0"/>
              <a:cs typeface="Times New Roman" pitchFamily="18" charset="0"/>
            </a:endParaRPr>
          </a:p>
        </p:txBody>
      </p:sp>
    </p:spTree>
    <p:custDataLst>
      <p:tags r:id="rId1"/>
    </p:custDataLst>
    <p:extLst>
      <p:ext uri="{BB962C8B-B14F-4D97-AF65-F5344CB8AC3E}">
        <p14:creationId xmlns:p14="http://schemas.microsoft.com/office/powerpoint/2010/main" val="28331961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33800"/>
                                        </p:tgtEl>
                                        <p:attrNameLst>
                                          <p:attrName>style.visibility</p:attrName>
                                        </p:attrNameLst>
                                      </p:cBhvr>
                                      <p:to>
                                        <p:strVal val="visible"/>
                                      </p:to>
                                    </p:set>
                                    <p:anim calcmode="lin" valueType="num">
                                      <p:cBhvr>
                                        <p:cTn id="7" dur="1000" fill="hold"/>
                                        <p:tgtEl>
                                          <p:spTgt spid="33800"/>
                                        </p:tgtEl>
                                        <p:attrNameLst>
                                          <p:attrName>ppt_w</p:attrName>
                                        </p:attrNameLst>
                                      </p:cBhvr>
                                      <p:tavLst>
                                        <p:tav tm="0">
                                          <p:val>
                                            <p:fltVal val="0"/>
                                          </p:val>
                                        </p:tav>
                                        <p:tav tm="100000">
                                          <p:val>
                                            <p:strVal val="#ppt_w"/>
                                          </p:val>
                                        </p:tav>
                                      </p:tavLst>
                                    </p:anim>
                                    <p:anim calcmode="lin" valueType="num">
                                      <p:cBhvr>
                                        <p:cTn id="8" dur="1000" fill="hold"/>
                                        <p:tgtEl>
                                          <p:spTgt spid="33800"/>
                                        </p:tgtEl>
                                        <p:attrNameLst>
                                          <p:attrName>ppt_h</p:attrName>
                                        </p:attrNameLst>
                                      </p:cBhvr>
                                      <p:tavLst>
                                        <p:tav tm="0">
                                          <p:val>
                                            <p:fltVal val="0"/>
                                          </p:val>
                                        </p:tav>
                                        <p:tav tm="100000">
                                          <p:val>
                                            <p:strVal val="#ppt_h"/>
                                          </p:val>
                                        </p:tav>
                                      </p:tavLst>
                                    </p:anim>
                                    <p:anim calcmode="lin" valueType="num">
                                      <p:cBhvr>
                                        <p:cTn id="9" dur="1000" fill="hold"/>
                                        <p:tgtEl>
                                          <p:spTgt spid="33800"/>
                                        </p:tgtEl>
                                        <p:attrNameLst>
                                          <p:attrName>style.rotation</p:attrName>
                                        </p:attrNameLst>
                                      </p:cBhvr>
                                      <p:tavLst>
                                        <p:tav tm="0">
                                          <p:val>
                                            <p:fltVal val="90"/>
                                          </p:val>
                                        </p:tav>
                                        <p:tav tm="100000">
                                          <p:val>
                                            <p:fltVal val="0"/>
                                          </p:val>
                                        </p:tav>
                                      </p:tavLst>
                                    </p:anim>
                                    <p:animEffect transition="in" filter="fade">
                                      <p:cBhvr>
                                        <p:cTn id="10" dur="1000"/>
                                        <p:tgtEl>
                                          <p:spTgt spid="33800"/>
                                        </p:tgtEl>
                                      </p:cBhvr>
                                    </p:animEffect>
                                  </p:childTnLst>
                                </p:cTn>
                              </p:par>
                            </p:childTnLst>
                          </p:cTn>
                        </p:par>
                        <p:par>
                          <p:cTn id="11" fill="hold" nodeType="afterGroup">
                            <p:stCondLst>
                              <p:cond delay="2150"/>
                            </p:stCondLst>
                            <p:childTnLst>
                              <p:par>
                                <p:cTn id="12" presetID="27" presetClass="emph" presetSubtype="0" repeatCount="indefinite" fill="hold" nodeType="afterEffect">
                                  <p:stCondLst>
                                    <p:cond delay="0"/>
                                  </p:stCondLst>
                                  <p:iterate type="lt">
                                    <p:tmPct val="0"/>
                                  </p:iterate>
                                  <p:childTnLst>
                                    <p:animClr clrSpc="rgb" dir="cw">
                                      <p:cBhvr override="childStyle">
                                        <p:cTn id="13" dur="250" autoRev="1" fill="hold"/>
                                        <p:tgtEl>
                                          <p:spTgt spid="33800"/>
                                        </p:tgtEl>
                                        <p:attrNameLst>
                                          <p:attrName>style.color</p:attrName>
                                        </p:attrNameLst>
                                      </p:cBhvr>
                                      <p:to>
                                        <a:srgbClr val="FF0066"/>
                                      </p:to>
                                    </p:animClr>
                                    <p:animClr clrSpc="rgb" dir="cw">
                                      <p:cBhvr>
                                        <p:cTn id="14" dur="250" autoRev="1" fill="hold"/>
                                        <p:tgtEl>
                                          <p:spTgt spid="33800"/>
                                        </p:tgtEl>
                                        <p:attrNameLst>
                                          <p:attrName>fillcolor</p:attrName>
                                        </p:attrNameLst>
                                      </p:cBhvr>
                                      <p:to>
                                        <a:srgbClr val="FF0066"/>
                                      </p:to>
                                    </p:animClr>
                                    <p:set>
                                      <p:cBhvr>
                                        <p:cTn id="15" dur="250" autoRev="1" fill="hold"/>
                                        <p:tgtEl>
                                          <p:spTgt spid="33800"/>
                                        </p:tgtEl>
                                        <p:attrNameLst>
                                          <p:attrName>fill.type</p:attrName>
                                        </p:attrNameLst>
                                      </p:cBhvr>
                                      <p:to>
                                        <p:strVal val="solid"/>
                                      </p:to>
                                    </p:set>
                                    <p:set>
                                      <p:cBhvr>
                                        <p:cTn id="16" dur="250" autoRev="1" fill="hold"/>
                                        <p:tgtEl>
                                          <p:spTgt spid="33800"/>
                                        </p:tgtEl>
                                        <p:attrNameLst>
                                          <p:attrName>fill.on</p:attrName>
                                        </p:attrNameLst>
                                      </p:cBhvr>
                                      <p:to>
                                        <p:strVal val="true"/>
                                      </p:to>
                                    </p:set>
                                  </p:childTnLst>
                                </p:cTn>
                              </p:par>
                            </p:childTnLst>
                          </p:cTn>
                        </p:par>
                        <p:par>
                          <p:cTn id="17" fill="hold" nodeType="afterGroup">
                            <p:stCondLst>
                              <p:cond delay="2650"/>
                            </p:stCondLst>
                            <p:childTnLst>
                              <p:par>
                                <p:cTn id="18" presetID="22" presetClass="emph" presetSubtype="0" repeatCount="indefinite" fill="hold" nodeType="afterEffect">
                                  <p:stCondLst>
                                    <p:cond delay="0"/>
                                  </p:stCondLst>
                                  <p:iterate type="lt">
                                    <p:tmPct val="0"/>
                                  </p:iterate>
                                  <p:childTnLst>
                                    <p:animClr clrSpc="hsl" dir="cw">
                                      <p:cBhvr override="childStyle">
                                        <p:cTn id="19" dur="500" fill="hold"/>
                                        <p:tgtEl>
                                          <p:spTgt spid="33800"/>
                                        </p:tgtEl>
                                        <p:attrNameLst>
                                          <p:attrName>style.color</p:attrName>
                                        </p:attrNameLst>
                                      </p:cBhvr>
                                      <p:by>
                                        <p:hsl h="-7200000" s="0" l="0"/>
                                      </p:by>
                                    </p:animClr>
                                    <p:animClr clrSpc="hsl" dir="cw">
                                      <p:cBhvr>
                                        <p:cTn id="20" dur="500" fill="hold"/>
                                        <p:tgtEl>
                                          <p:spTgt spid="33800"/>
                                        </p:tgtEl>
                                        <p:attrNameLst>
                                          <p:attrName>fillcolor</p:attrName>
                                        </p:attrNameLst>
                                      </p:cBhvr>
                                      <p:by>
                                        <p:hsl h="-7200000" s="0" l="0"/>
                                      </p:by>
                                    </p:animClr>
                                    <p:animClr clrSpc="hsl" dir="cw">
                                      <p:cBhvr>
                                        <p:cTn id="21" dur="500" fill="hold"/>
                                        <p:tgtEl>
                                          <p:spTgt spid="33800"/>
                                        </p:tgtEl>
                                        <p:attrNameLst>
                                          <p:attrName>stroke.color</p:attrName>
                                        </p:attrNameLst>
                                      </p:cBhvr>
                                      <p:by>
                                        <p:hsl h="-7200000" s="0" l="0"/>
                                      </p:by>
                                    </p:animClr>
                                    <p:set>
                                      <p:cBhvr>
                                        <p:cTn id="22" dur="500" fill="hold"/>
                                        <p:tgtEl>
                                          <p:spTgt spid="338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15221" y="765941"/>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7</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11" name="Rectangle 10"/>
          <p:cNvSpPr/>
          <p:nvPr/>
        </p:nvSpPr>
        <p:spPr>
          <a:xfrm>
            <a:off x="4940450" y="767938"/>
            <a:ext cx="202170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KHỞI ĐỘNG</a:t>
            </a:r>
            <a:endParaRPr kumimoji="0" lang="en-US" sz="2400" b="0" i="0" u="none" strike="noStrike" kern="1200" cap="none" spc="0" normalizeH="0" baseline="0" noProof="0" dirty="0" smtClean="0">
              <a:ln>
                <a:noFill/>
              </a:ln>
              <a:solidFill>
                <a:srgbClr val="7030A0"/>
              </a:solidFill>
              <a:effectLst/>
              <a:uLnTx/>
              <a:uFillTx/>
              <a:latin typeface="Calibri" panose="020F0502020204030204"/>
              <a:cs typeface="+mn-cs"/>
            </a:endParaRPr>
          </a:p>
        </p:txBody>
      </p:sp>
      <p:sp>
        <p:nvSpPr>
          <p:cNvPr id="5" name="Right Arrow 4"/>
          <p:cNvSpPr/>
          <p:nvPr/>
        </p:nvSpPr>
        <p:spPr>
          <a:xfrm>
            <a:off x="750017" y="1186045"/>
            <a:ext cx="1471893" cy="693642"/>
          </a:xfrm>
          <a:prstGeom prst="rightArrow">
            <a:avLst>
              <a:gd name="adj1" fmla="val 65238"/>
              <a:gd name="adj2" fmla="val 50000"/>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lgn="just">
              <a:lnSpc>
                <a:spcPct val="115000"/>
              </a:lnSpc>
              <a:spcAft>
                <a:spcPts val="0"/>
              </a:spcAft>
            </a:pP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712591" y="4792108"/>
            <a:ext cx="7336665" cy="523220"/>
          </a:xfrm>
          <a:prstGeom prst="rect">
            <a:avLst/>
          </a:prstGeom>
        </p:spPr>
        <p:txBody>
          <a:bodyPr wrap="square">
            <a:spAutoFit/>
          </a:bodyPr>
          <a:lstStyle/>
          <a:p>
            <a:pPr algn="just">
              <a:spcAft>
                <a:spcPts val="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2788921" y="2918363"/>
            <a:ext cx="7699076" cy="523220"/>
          </a:xfrm>
          <a:prstGeom prst="rect">
            <a:avLst/>
          </a:prstGeom>
        </p:spPr>
        <p:txBody>
          <a:bodyPr wrap="square">
            <a:spAutoFit/>
          </a:bodyPr>
          <a:lstStyle/>
          <a:p>
            <a:pPr algn="just">
              <a:spcAft>
                <a:spcPts val="0"/>
              </a:spcAft>
            </a:pP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42" name="Group 41"/>
          <p:cNvGrpSpPr/>
          <p:nvPr/>
        </p:nvGrpSpPr>
        <p:grpSpPr>
          <a:xfrm>
            <a:off x="2451163" y="1364847"/>
            <a:ext cx="9045439" cy="974647"/>
            <a:chOff x="2451163" y="1364847"/>
            <a:chExt cx="9045439" cy="974647"/>
          </a:xfrm>
        </p:grpSpPr>
        <p:sp>
          <p:nvSpPr>
            <p:cNvPr id="26" name="Freeform 25"/>
            <p:cNvSpPr/>
            <p:nvPr/>
          </p:nvSpPr>
          <p:spPr>
            <a:xfrm>
              <a:off x="2451163" y="1364847"/>
              <a:ext cx="9045439" cy="974647"/>
            </a:xfrm>
            <a:custGeom>
              <a:avLst/>
              <a:gdLst>
                <a:gd name="connsiteX0" fmla="*/ 0 w 7495056"/>
                <a:gd name="connsiteY0" fmla="*/ 0 h 1045603"/>
                <a:gd name="connsiteX1" fmla="*/ 7495056 w 7495056"/>
                <a:gd name="connsiteY1" fmla="*/ 0 h 1045603"/>
                <a:gd name="connsiteX2" fmla="*/ 7495056 w 7495056"/>
                <a:gd name="connsiteY2" fmla="*/ 1045603 h 1045603"/>
                <a:gd name="connsiteX3" fmla="*/ 0 w 7495056"/>
                <a:gd name="connsiteY3" fmla="*/ 1045603 h 1045603"/>
                <a:gd name="connsiteX4" fmla="*/ 0 w 7495056"/>
                <a:gd name="connsiteY4" fmla="*/ 0 h 1045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5056" h="1045603">
                  <a:moveTo>
                    <a:pt x="0" y="0"/>
                  </a:moveTo>
                  <a:lnTo>
                    <a:pt x="7495056" y="0"/>
                  </a:lnTo>
                  <a:lnTo>
                    <a:pt x="7495056" y="1045603"/>
                  </a:lnTo>
                  <a:lnTo>
                    <a:pt x="0" y="1045603"/>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651880" tIns="73660" rIns="73660" bIns="73660" numCol="1" spcCol="1270" anchor="ctr" anchorCtr="0">
              <a:noAutofit/>
            </a:bodyPr>
            <a:lstStyle/>
            <a:p>
              <a:pPr lvl="0" algn="l" defTabSz="1289050">
                <a:lnSpc>
                  <a:spcPct val="90000"/>
                </a:lnSpc>
                <a:spcBef>
                  <a:spcPct val="0"/>
                </a:spcBef>
                <a:spcAft>
                  <a:spcPct val="35000"/>
                </a:spcAft>
              </a:pPr>
              <a:endParaRPr lang="en-US" sz="2800" kern="1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560319" y="1371989"/>
              <a:ext cx="8872131" cy="954107"/>
            </a:xfrm>
            <a:prstGeom prst="rect">
              <a:avLst/>
            </a:prstGeom>
            <a:noFill/>
          </p:spPr>
          <p:txBody>
            <a:bodyPr wrap="square" rtlCol="0">
              <a:spAutoFit/>
            </a:bodyPr>
            <a:lstStyle/>
            <a:p>
              <a:r>
                <a:rPr lang="en-US" sz="28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  Đây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tiểu</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Daniel – Defoe</a:t>
              </a:r>
              <a:endParaRPr lang="vi-VN" sz="2800" dirty="0">
                <a:solidFill>
                  <a:schemeClr val="bg1"/>
                </a:solidFill>
              </a:endParaRPr>
            </a:p>
          </p:txBody>
        </p:sp>
      </p:grpSp>
      <p:grpSp>
        <p:nvGrpSpPr>
          <p:cNvPr id="18" name="Group 17"/>
          <p:cNvGrpSpPr/>
          <p:nvPr/>
        </p:nvGrpSpPr>
        <p:grpSpPr>
          <a:xfrm>
            <a:off x="814417" y="2561272"/>
            <a:ext cx="4280050" cy="2534049"/>
            <a:chOff x="810498" y="2982883"/>
            <a:chExt cx="4280050" cy="2534049"/>
          </a:xfrm>
        </p:grpSpPr>
        <p:sp>
          <p:nvSpPr>
            <p:cNvPr id="36" name="Freeform 35"/>
            <p:cNvSpPr/>
            <p:nvPr/>
          </p:nvSpPr>
          <p:spPr>
            <a:xfrm>
              <a:off x="810498" y="2982883"/>
              <a:ext cx="4280050" cy="2534049"/>
            </a:xfrm>
            <a:custGeom>
              <a:avLst/>
              <a:gdLst>
                <a:gd name="connsiteX0" fmla="*/ 0 w 7793586"/>
                <a:gd name="connsiteY0" fmla="*/ 0 h 1045603"/>
                <a:gd name="connsiteX1" fmla="*/ 7793586 w 7793586"/>
                <a:gd name="connsiteY1" fmla="*/ 0 h 1045603"/>
                <a:gd name="connsiteX2" fmla="*/ 7793586 w 7793586"/>
                <a:gd name="connsiteY2" fmla="*/ 1045603 h 1045603"/>
                <a:gd name="connsiteX3" fmla="*/ 0 w 7793586"/>
                <a:gd name="connsiteY3" fmla="*/ 1045603 h 1045603"/>
                <a:gd name="connsiteX4" fmla="*/ 0 w 7793586"/>
                <a:gd name="connsiteY4" fmla="*/ 0 h 1045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3586" h="1045603">
                  <a:moveTo>
                    <a:pt x="0" y="0"/>
                  </a:moveTo>
                  <a:lnTo>
                    <a:pt x="7793586" y="0"/>
                  </a:lnTo>
                  <a:lnTo>
                    <a:pt x="7793586" y="1045603"/>
                  </a:lnTo>
                  <a:lnTo>
                    <a:pt x="0" y="1045603"/>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51880" tIns="76200" rIns="76200" bIns="76200" numCol="1" spcCol="1270" anchor="ctr" anchorCtr="0">
              <a:noAutofit/>
            </a:bodyPr>
            <a:lstStyle/>
            <a:p>
              <a:endParaRPr lang="vi-VN" dirty="0"/>
            </a:p>
          </p:txBody>
        </p:sp>
        <p:sp>
          <p:nvSpPr>
            <p:cNvPr id="17" name="TextBox 16"/>
            <p:cNvSpPr txBox="1"/>
            <p:nvPr/>
          </p:nvSpPr>
          <p:spPr>
            <a:xfrm>
              <a:off x="810498" y="3022476"/>
              <a:ext cx="4209558" cy="2246769"/>
            </a:xfrm>
            <a:prstGeom prst="rect">
              <a:avLst/>
            </a:prstGeom>
            <a:noFill/>
          </p:spPr>
          <p:txBody>
            <a:bodyPr wrap="square" rtlCol="0">
              <a:spAutoFit/>
            </a:bodyPr>
            <a:lstStyle/>
            <a:p>
              <a:pPr algn="just"/>
              <a:r>
                <a:rPr lang="en-US" sz="2800" dirty="0">
                  <a:solidFill>
                    <a:schemeClr val="bg1"/>
                  </a:solidFill>
                  <a:latin typeface="Times New Roman" panose="02020603050405020304" pitchFamily="18" charset="0"/>
                  <a:cs typeface="Times New Roman" panose="02020603050405020304" pitchFamily="18" charset="0"/>
                </a:rPr>
                <a:t>2. Do </a:t>
              </a:r>
              <a:r>
                <a:rPr lang="en-US" sz="2800" dirty="0" err="1">
                  <a:solidFill>
                    <a:schemeClr val="bg1"/>
                  </a:solidFill>
                  <a:latin typeface="Times New Roman" panose="02020603050405020304" pitchFamily="18" charset="0"/>
                  <a:cs typeface="Times New Roman" panose="02020603050405020304" pitchFamily="18" charset="0"/>
                </a:rPr>
                <a:t>bị</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đắm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tàu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nhân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vật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này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đã</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bị</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trôi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dạt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đảo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hoang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chống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chọi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với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đói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rét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mưa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nắng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thú</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dữ</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bệnh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tật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sự</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cô</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đơn</a:t>
              </a:r>
              <a:r>
                <a:rPr lang="en-US" sz="2800" dirty="0">
                  <a:solidFill>
                    <a:schemeClr val="bg1"/>
                  </a:solidFill>
                  <a:latin typeface="Times New Roman" panose="02020603050405020304" pitchFamily="18" charset="0"/>
                  <a:cs typeface="Times New Roman" panose="02020603050405020304" pitchFamily="18" charset="0"/>
                </a:rPr>
                <a:t>…</a:t>
              </a:r>
              <a:endParaRPr lang="vi-VN" sz="2800" dirty="0">
                <a:solidFill>
                  <a:schemeClr val="bg1"/>
                </a:solidFill>
                <a:latin typeface="Times New Roman" panose="02020603050405020304" pitchFamily="18" charset="0"/>
                <a:cs typeface="Times New Roman" panose="02020603050405020304" pitchFamily="18" charset="0"/>
              </a:endParaRPr>
            </a:p>
          </p:txBody>
        </p:sp>
      </p:grpSp>
      <p:grpSp>
        <p:nvGrpSpPr>
          <p:cNvPr id="44" name="Group 43"/>
          <p:cNvGrpSpPr/>
          <p:nvPr/>
        </p:nvGrpSpPr>
        <p:grpSpPr>
          <a:xfrm>
            <a:off x="5751576" y="2430654"/>
            <a:ext cx="5586984" cy="3718279"/>
            <a:chOff x="5751576" y="2430654"/>
            <a:chExt cx="5586984" cy="3718279"/>
          </a:xfrm>
        </p:grpSpPr>
        <p:sp>
          <p:nvSpPr>
            <p:cNvPr id="37" name="Freeform 36"/>
            <p:cNvSpPr/>
            <p:nvPr/>
          </p:nvSpPr>
          <p:spPr>
            <a:xfrm>
              <a:off x="5751576" y="5725909"/>
              <a:ext cx="5586984" cy="393152"/>
            </a:xfrm>
            <a:custGeom>
              <a:avLst/>
              <a:gdLst>
                <a:gd name="connsiteX0" fmla="*/ 0 w 7793586"/>
                <a:gd name="connsiteY0" fmla="*/ 0 h 1045603"/>
                <a:gd name="connsiteX1" fmla="*/ 7793586 w 7793586"/>
                <a:gd name="connsiteY1" fmla="*/ 0 h 1045603"/>
                <a:gd name="connsiteX2" fmla="*/ 7793586 w 7793586"/>
                <a:gd name="connsiteY2" fmla="*/ 1045603 h 1045603"/>
                <a:gd name="connsiteX3" fmla="*/ 0 w 7793586"/>
                <a:gd name="connsiteY3" fmla="*/ 1045603 h 1045603"/>
                <a:gd name="connsiteX4" fmla="*/ 0 w 7793586"/>
                <a:gd name="connsiteY4" fmla="*/ 0 h 1045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3586" h="1045603">
                  <a:moveTo>
                    <a:pt x="0" y="0"/>
                  </a:moveTo>
                  <a:lnTo>
                    <a:pt x="7793586" y="0"/>
                  </a:lnTo>
                  <a:lnTo>
                    <a:pt x="7793586" y="1045603"/>
                  </a:lnTo>
                  <a:lnTo>
                    <a:pt x="0" y="1045603"/>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651880" tIns="71120" rIns="71120" bIns="71120" numCol="1" spcCol="1270" anchor="ctr" anchorCtr="0">
              <a:noAutofit/>
            </a:bodyPr>
            <a:lstStyle/>
            <a:p>
              <a:pPr lvl="0" algn="l" defTabSz="1244600">
                <a:lnSpc>
                  <a:spcPct val="90000"/>
                </a:lnSpc>
                <a:spcBef>
                  <a:spcPct val="0"/>
                </a:spcBef>
                <a:spcAft>
                  <a:spcPct val="35000"/>
                </a:spcAft>
              </a:pPr>
              <a:endParaRPr lang="en-US" sz="2800" kern="1200" dirty="0">
                <a:latin typeface="Times New Roman" panose="02020603050405020304" pitchFamily="18" charset="0"/>
                <a:cs typeface="Times New Roman" panose="02020603050405020304" pitchFamily="18" charset="0"/>
              </a:endParaRPr>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6487" y="2430654"/>
              <a:ext cx="2427529" cy="3195059"/>
            </a:xfrm>
            <a:prstGeom prst="rect">
              <a:avLst/>
            </a:prstGeom>
          </p:spPr>
        </p:pic>
        <p:pic>
          <p:nvPicPr>
            <p:cNvPr id="39" name="Picture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1576" y="2480478"/>
              <a:ext cx="2431801" cy="3211491"/>
            </a:xfrm>
            <a:prstGeom prst="rect">
              <a:avLst/>
            </a:prstGeom>
          </p:spPr>
        </p:pic>
        <p:sp>
          <p:nvSpPr>
            <p:cNvPr id="40" name="TextBox 39"/>
            <p:cNvSpPr txBox="1"/>
            <p:nvPr/>
          </p:nvSpPr>
          <p:spPr>
            <a:xfrm>
              <a:off x="6318505" y="5625713"/>
              <a:ext cx="4517136" cy="523220"/>
            </a:xfrm>
            <a:prstGeom prst="rect">
              <a:avLst/>
            </a:prstGeom>
            <a:noFill/>
          </p:spPr>
          <p:txBody>
            <a:bodyPr wrap="square" rtlCol="0">
              <a:spAutoFit/>
            </a:bodyPr>
            <a:lstStyle/>
            <a:p>
              <a:pPr algn="ctr"/>
              <a:r>
                <a:rPr lang="en-US" sz="2800" dirty="0" smtClean="0">
                  <a:solidFill>
                    <a:schemeClr val="bg1"/>
                  </a:solidFill>
                  <a:latin typeface="Times New Roman" panose="02020603050405020304" pitchFamily="18" charset="0"/>
                  <a:cs typeface="Times New Roman" panose="02020603050405020304" pitchFamily="18" charset="0"/>
                </a:rPr>
                <a:t>3.Chân dung </a:t>
              </a:r>
              <a:r>
                <a:rPr lang="en-US" sz="2800" dirty="0" err="1" smtClean="0">
                  <a:solidFill>
                    <a:schemeClr val="bg1"/>
                  </a:solidFill>
                  <a:latin typeface="Times New Roman" panose="02020603050405020304" pitchFamily="18" charset="0"/>
                  <a:cs typeface="Times New Roman" panose="02020603050405020304" pitchFamily="18" charset="0"/>
                </a:rPr>
                <a:t>nhân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vật</a:t>
              </a:r>
              <a:r>
                <a:rPr lang="en-US" sz="2800" dirty="0" smtClean="0">
                  <a:solidFill>
                    <a:schemeClr val="bg1"/>
                  </a:solidFill>
                  <a:latin typeface="Times New Roman" panose="02020603050405020304" pitchFamily="18" charset="0"/>
                  <a:cs typeface="Times New Roman" panose="02020603050405020304" pitchFamily="18" charset="0"/>
                </a:rPr>
                <a:t> </a:t>
              </a:r>
              <a:endParaRPr lang="vi-VN" sz="2800" dirty="0">
                <a:solidFill>
                  <a:schemeClr val="bg1"/>
                </a:solidFill>
                <a:latin typeface="Times New Roman" panose="02020603050405020304" pitchFamily="18" charset="0"/>
                <a:cs typeface="Times New Roman" panose="02020603050405020304" pitchFamily="18" charset="0"/>
              </a:endParaRPr>
            </a:p>
          </p:txBody>
        </p:sp>
      </p:grpSp>
      <p:sp>
        <p:nvSpPr>
          <p:cNvPr id="41" name="TextBox 40"/>
          <p:cNvSpPr txBox="1"/>
          <p:nvPr/>
        </p:nvSpPr>
        <p:spPr>
          <a:xfrm>
            <a:off x="964755" y="5450572"/>
            <a:ext cx="4356278" cy="553998"/>
          </a:xfrm>
          <a:prstGeom prst="rect">
            <a:avLst/>
          </a:prstGeom>
          <a:noFill/>
        </p:spPr>
        <p:txBody>
          <a:bodyPr wrap="square" rtlCol="0">
            <a:spAutoFit/>
          </a:bodyPr>
          <a:lstStyle/>
          <a:p>
            <a:r>
              <a:rPr lang="en-US" sz="3000" b="1" dirty="0" smtClean="0">
                <a:solidFill>
                  <a:srgbClr val="FF0000"/>
                </a:solidFill>
                <a:latin typeface="Times New Roman" panose="02020603050405020304" pitchFamily="18" charset="0"/>
                <a:cs typeface="Times New Roman" panose="02020603050405020304" pitchFamily="18" charset="0"/>
              </a:rPr>
              <a:t>=&gt; RÔBISON CRUSOE </a:t>
            </a:r>
            <a:endParaRPr lang="vi-VN"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714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ircle(in)">
                                      <p:cBhvr>
                                        <p:cTn id="19" dur="20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additive="base">
                                        <p:cTn id="24" dur="500" fill="hold"/>
                                        <p:tgtEl>
                                          <p:spTgt spid="44"/>
                                        </p:tgtEl>
                                        <p:attrNameLst>
                                          <p:attrName>ppt_x</p:attrName>
                                        </p:attrNameLst>
                                      </p:cBhvr>
                                      <p:tavLst>
                                        <p:tav tm="0">
                                          <p:val>
                                            <p:strVal val="#ppt_x"/>
                                          </p:val>
                                        </p:tav>
                                        <p:tav tm="100000">
                                          <p:val>
                                            <p:strVal val="#ppt_x"/>
                                          </p:val>
                                        </p:tav>
                                      </p:tavLst>
                                    </p:anim>
                                    <p:anim calcmode="lin" valueType="num">
                                      <p:cBhvr additive="base">
                                        <p:cTn id="25"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ppt_x"/>
                                          </p:val>
                                        </p:tav>
                                        <p:tav tm="100000">
                                          <p:val>
                                            <p:strVal val="#ppt_x"/>
                                          </p:val>
                                        </p:tav>
                                      </p:tavLst>
                                    </p:anim>
                                    <p:anim calcmode="lin" valueType="num">
                                      <p:cBhvr additive="base">
                                        <p:cTn id="3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7</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3" name="Rectangle 2"/>
          <p:cNvSpPr/>
          <p:nvPr/>
        </p:nvSpPr>
        <p:spPr>
          <a:xfrm>
            <a:off x="997953" y="20930"/>
            <a:ext cx="10858500" cy="482568"/>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a:t>
            </a:r>
            <a:endParaRPr kumimoji="0" lang="en-US" sz="2400" b="1" i="0" u="none" strike="noStrike" kern="120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mn-cs"/>
            </a:endParaRPr>
          </a:p>
        </p:txBody>
      </p:sp>
      <p:sp>
        <p:nvSpPr>
          <p:cNvPr id="5" name="Rectangle 4"/>
          <p:cNvSpPr/>
          <p:nvPr/>
        </p:nvSpPr>
        <p:spPr>
          <a:xfrm>
            <a:off x="4348973" y="700801"/>
            <a:ext cx="274434" cy="523220"/>
          </a:xfrm>
          <a:prstGeom prst="rect">
            <a:avLst/>
          </a:prstGeom>
        </p:spPr>
        <p:txBody>
          <a:bodyPr wrap="none">
            <a:spAutoFit/>
          </a:bodyPr>
          <a:lstStyle/>
          <a:p>
            <a:r>
              <a:rPr lang="en-US" sz="2800" b="1" dirty="0" smtClean="0">
                <a:solidFill>
                  <a:srgbClr val="7030A0"/>
                </a:solidFill>
                <a:effectLst/>
                <a:latin typeface="Times New Roman" panose="02020603050405020304" pitchFamily="18" charset="0"/>
                <a:ea typeface="Times New Roman" panose="02020603050405020304" pitchFamily="18" charset="0"/>
              </a:rPr>
              <a:t> </a:t>
            </a:r>
            <a:endParaRPr lang="en-US" sz="2800" dirty="0"/>
          </a:p>
        </p:txBody>
      </p:sp>
      <p:sp>
        <p:nvSpPr>
          <p:cNvPr id="9" name="Rectangle 8"/>
          <p:cNvSpPr/>
          <p:nvPr/>
        </p:nvSpPr>
        <p:spPr>
          <a:xfrm>
            <a:off x="740629" y="1376718"/>
            <a:ext cx="7229800" cy="587853"/>
          </a:xfrm>
          <a:prstGeom prst="rect">
            <a:avLst/>
          </a:prstGeom>
        </p:spPr>
        <p:txBody>
          <a:bodyPr wrap="none">
            <a:spAutoFit/>
          </a:bodyPr>
          <a:lstStyle/>
          <a:p>
            <a:pPr algn="just">
              <a:lnSpc>
                <a:spcPct val="115000"/>
              </a:lnSpc>
              <a:spcAft>
                <a:spcPts val="0"/>
              </a:spcAft>
            </a:pPr>
            <a:r>
              <a:rPr lang="de-DE" sz="2800" b="1" dirty="0" smtClean="0">
                <a:solidFill>
                  <a:srgbClr val="FF0000"/>
                </a:solidFill>
                <a:latin typeface="Times New Roman" panose="02020603050405020304" pitchFamily="18" charset="0"/>
                <a:ea typeface="Times New Roman" panose="02020603050405020304" pitchFamily="18" charset="0"/>
              </a:rPr>
              <a:t>Cách </a:t>
            </a:r>
            <a:r>
              <a:rPr lang="de-DE" sz="2800" b="1" dirty="0" smtClean="0">
                <a:solidFill>
                  <a:srgbClr val="FF0000"/>
                </a:solidFill>
                <a:latin typeface="Times New Roman" panose="02020603050405020304" pitchFamily="18" charset="0"/>
                <a:ea typeface="Times New Roman" panose="02020603050405020304" pitchFamily="18" charset="0"/>
              </a:rPr>
              <a:t>2: </a:t>
            </a:r>
            <a:r>
              <a:rPr lang="de-DE" sz="2800" b="1" dirty="0" smtClean="0">
                <a:solidFill>
                  <a:srgbClr val="FF0000"/>
                </a:solidFill>
                <a:latin typeface="Times New Roman" panose="02020603050405020304" pitchFamily="18" charset="0"/>
                <a:ea typeface="Times New Roman" panose="02020603050405020304" pitchFamily="18" charset="0"/>
              </a:rPr>
              <a:t>Xem </a:t>
            </a:r>
            <a:r>
              <a:rPr lang="de-DE" sz="2800" b="1" dirty="0" smtClean="0">
                <a:solidFill>
                  <a:srgbClr val="FF0000"/>
                </a:solidFill>
                <a:latin typeface="Times New Roman" panose="02020603050405020304" pitchFamily="18" charset="0"/>
                <a:ea typeface="Times New Roman" panose="02020603050405020304" pitchFamily="18" charset="0"/>
              </a:rPr>
              <a:t>1 trong vi </a:t>
            </a:r>
            <a:r>
              <a:rPr lang="de-DE" sz="2800" b="1" dirty="0" smtClean="0">
                <a:solidFill>
                  <a:srgbClr val="FF0000"/>
                </a:solidFill>
                <a:latin typeface="Times New Roman" panose="02020603050405020304" pitchFamily="18" charset="0"/>
                <a:ea typeface="Times New Roman" panose="02020603050405020304" pitchFamily="18" charset="0"/>
              </a:rPr>
              <a:t>deo và trả lời câu hỏi  </a:t>
            </a:r>
            <a:endParaRPr lang="en-US" sz="2800" dirty="0">
              <a:effectLst/>
              <a:latin typeface="Times New Roman" panose="02020603050405020304" pitchFamily="18" charset="0"/>
              <a:ea typeface="Times New Roman" panose="02020603050405020304" pitchFamily="18" charset="0"/>
            </a:endParaRPr>
          </a:p>
        </p:txBody>
      </p:sp>
      <p:sp>
        <p:nvSpPr>
          <p:cNvPr id="10" name="Cloud Callout 9"/>
          <p:cNvSpPr/>
          <p:nvPr/>
        </p:nvSpPr>
        <p:spPr>
          <a:xfrm>
            <a:off x="91440" y="2224457"/>
            <a:ext cx="8119872" cy="3034688"/>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hlinkClick r:id="rId5"/>
              </a:rPr>
              <a:t>https://</a:t>
            </a:r>
            <a:r>
              <a:rPr lang="en-US" sz="2800" b="1" dirty="0" smtClean="0">
                <a:latin typeface="Times New Roman" panose="02020603050405020304" pitchFamily="18" charset="0"/>
                <a:ea typeface="Times New Roman" panose="02020603050405020304" pitchFamily="18" charset="0"/>
                <a:hlinkClick r:id="rId5"/>
              </a:rPr>
              <a:t>youtu.be/5BUEkZgsEOA</a:t>
            </a:r>
            <a:endParaRPr lang="en-US" sz="2800" b="1" dirty="0" smtClean="0">
              <a:latin typeface="Times New Roman" panose="02020603050405020304" pitchFamily="18" charset="0"/>
              <a:ea typeface="Times New Roman" panose="02020603050405020304" pitchFamily="18" charset="0"/>
            </a:endParaRPr>
          </a:p>
          <a:p>
            <a:pPr algn="ctr">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https://laodong.vn/the-gioi/da-mat-voi-video-cac-chuyen-du-hanh-vu-tru-cua-nasa-977955.ldo</a:t>
            </a:r>
            <a:endParaRPr lang="en-US" sz="2800" b="1" dirty="0">
              <a:effectLst/>
              <a:latin typeface="Times New Roman" panose="02020603050405020304" pitchFamily="18" charset="0"/>
              <a:ea typeface="Times New Roman" panose="02020603050405020304" pitchFamily="18" charset="0"/>
            </a:endParaRPr>
          </a:p>
        </p:txBody>
      </p:sp>
      <p:pic>
        <p:nvPicPr>
          <p:cNvPr id="11" name="Picture 10"/>
          <p:cNvPicPr>
            <a:picLocks noChangeAspect="1"/>
          </p:cNvPicPr>
          <p:nvPr/>
        </p:nvPicPr>
        <p:blipFill>
          <a:blip r:embed="rId6"/>
          <a:stretch>
            <a:fillRect/>
          </a:stretch>
        </p:blipFill>
        <p:spPr>
          <a:xfrm>
            <a:off x="7653708" y="1383860"/>
            <a:ext cx="4162201" cy="4162201"/>
          </a:xfrm>
          <a:prstGeom prst="rect">
            <a:avLst/>
          </a:prstGeom>
        </p:spPr>
      </p:pic>
      <p:sp>
        <p:nvSpPr>
          <p:cNvPr id="6" name="TextBox 5"/>
          <p:cNvSpPr txBox="1"/>
          <p:nvPr/>
        </p:nvSpPr>
        <p:spPr>
          <a:xfrm>
            <a:off x="4204433" y="707622"/>
            <a:ext cx="3721159" cy="553998"/>
          </a:xfrm>
          <a:prstGeom prst="rect">
            <a:avLst/>
          </a:prstGeom>
          <a:noFill/>
        </p:spPr>
        <p:txBody>
          <a:bodyPr wrap="square" rtlCol="0">
            <a:spAutoFit/>
          </a:bodyPr>
          <a:lstStyle/>
          <a:p>
            <a:pPr algn="ctr"/>
            <a:r>
              <a:rPr lang="en-US" sz="3000" b="1" dirty="0" smtClean="0">
                <a:solidFill>
                  <a:srgbClr val="7030A0"/>
                </a:solidFill>
                <a:latin typeface="Times New Roman" panose="02020603050405020304" pitchFamily="18" charset="0"/>
                <a:cs typeface="Times New Roman" panose="02020603050405020304" pitchFamily="18" charset="0"/>
              </a:rPr>
              <a:t>KHỞI ĐỘNG </a:t>
            </a:r>
            <a:endParaRPr lang="vi-VN" sz="30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0399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7</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3" name="Rectangle 2"/>
          <p:cNvSpPr/>
          <p:nvPr/>
        </p:nvSpPr>
        <p:spPr>
          <a:xfrm>
            <a:off x="1421955" y="20930"/>
            <a:ext cx="10010496"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dirty="0" smtClean="0">
                <a:solidFill>
                  <a:srgbClr val="0070C0"/>
                </a:solidFill>
                <a:latin typeface="Times New Roman" panose="02020603050405020304" pitchFamily="18" charset="0"/>
                <a:ea typeface="Segoe UI" panose="020B0502040204020203" pitchFamily="34" charset="0"/>
              </a:rPr>
              <a:t>NHẬT TRÌNH SOL 6 (</a:t>
            </a:r>
            <a:r>
              <a:rPr lang="en-US" sz="2400" b="1" i="1" dirty="0" err="1" smtClean="0">
                <a:solidFill>
                  <a:srgbClr val="0070C0"/>
                </a:solidFill>
                <a:latin typeface="Times New Roman" panose="02020603050405020304" pitchFamily="18" charset="0"/>
                <a:ea typeface="Segoe UI" panose="020B0502040204020203" pitchFamily="34" charset="0"/>
              </a:rPr>
              <a:t>Trích</a:t>
            </a:r>
            <a:r>
              <a:rPr lang="en-US" sz="2400" b="1" i="1" dirty="0" smtClean="0">
                <a:solidFill>
                  <a:srgbClr val="0070C0"/>
                </a:solidFill>
                <a:latin typeface="Times New Roman" panose="02020603050405020304" pitchFamily="18" charset="0"/>
                <a:ea typeface="Segoe UI" panose="020B0502040204020203" pitchFamily="34" charset="0"/>
              </a:rPr>
              <a:t> </a:t>
            </a:r>
            <a:r>
              <a:rPr lang="en-US" sz="2400" b="1" i="1" dirty="0" err="1" smtClean="0">
                <a:solidFill>
                  <a:srgbClr val="0070C0"/>
                </a:solidFill>
                <a:latin typeface="Times New Roman" panose="02020603050405020304" pitchFamily="18" charset="0"/>
                <a:ea typeface="Segoe UI" panose="020B0502040204020203" pitchFamily="34" charset="0"/>
              </a:rPr>
              <a:t>tiểu</a:t>
            </a:r>
            <a:r>
              <a:rPr lang="en-US" sz="2400" b="1" i="1" dirty="0" smtClean="0">
                <a:solidFill>
                  <a:srgbClr val="0070C0"/>
                </a:solidFill>
                <a:latin typeface="Times New Roman" panose="02020603050405020304" pitchFamily="18" charset="0"/>
                <a:ea typeface="Segoe UI" panose="020B0502040204020203" pitchFamily="34" charset="0"/>
              </a:rPr>
              <a:t> </a:t>
            </a:r>
            <a:r>
              <a:rPr lang="en-US" sz="2400" b="1" i="1" dirty="0" err="1" smtClean="0">
                <a:solidFill>
                  <a:srgbClr val="0070C0"/>
                </a:solidFill>
                <a:latin typeface="Times New Roman" panose="02020603050405020304" pitchFamily="18" charset="0"/>
                <a:ea typeface="Segoe UI" panose="020B0502040204020203" pitchFamily="34" charset="0"/>
              </a:rPr>
              <a:t>thuyết</a:t>
            </a:r>
            <a:r>
              <a:rPr lang="en-US" sz="2400" b="1" i="1" dirty="0" smtClean="0">
                <a:solidFill>
                  <a:srgbClr val="0070C0"/>
                </a:solidFill>
                <a:latin typeface="Times New Roman" panose="02020603050405020304" pitchFamily="18" charset="0"/>
                <a:ea typeface="Segoe UI" panose="020B0502040204020203" pitchFamily="34" charset="0"/>
              </a:rPr>
              <a:t> “</a:t>
            </a:r>
            <a:r>
              <a:rPr lang="en-US" sz="2400" b="1" i="1" dirty="0" err="1" smtClean="0">
                <a:solidFill>
                  <a:srgbClr val="0070C0"/>
                </a:solidFill>
                <a:latin typeface="Times New Roman" panose="02020603050405020304" pitchFamily="18" charset="0"/>
                <a:ea typeface="Segoe UI" panose="020B0502040204020203" pitchFamily="34" charset="0"/>
              </a:rPr>
              <a:t>Người</a:t>
            </a:r>
            <a:r>
              <a:rPr lang="en-US" sz="2400" b="1" i="1" dirty="0" smtClean="0">
                <a:solidFill>
                  <a:srgbClr val="0070C0"/>
                </a:solidFill>
                <a:latin typeface="Times New Roman" panose="02020603050405020304" pitchFamily="18" charset="0"/>
                <a:ea typeface="Segoe UI" panose="020B0502040204020203" pitchFamily="34" charset="0"/>
              </a:rPr>
              <a:t> </a:t>
            </a:r>
            <a:r>
              <a:rPr lang="en-US" sz="2400" b="1" i="1" dirty="0" err="1" smtClean="0">
                <a:solidFill>
                  <a:srgbClr val="0070C0"/>
                </a:solidFill>
                <a:latin typeface="Times New Roman" panose="02020603050405020304" pitchFamily="18" charset="0"/>
                <a:ea typeface="Segoe UI" panose="020B0502040204020203" pitchFamily="34" charset="0"/>
              </a:rPr>
              <a:t>về</a:t>
            </a:r>
            <a:r>
              <a:rPr lang="en-US" sz="2400" b="1" i="1" dirty="0" smtClean="0">
                <a:solidFill>
                  <a:srgbClr val="0070C0"/>
                </a:solidFill>
                <a:latin typeface="Times New Roman" panose="02020603050405020304" pitchFamily="18" charset="0"/>
                <a:ea typeface="Segoe UI" panose="020B0502040204020203" pitchFamily="34" charset="0"/>
              </a:rPr>
              <a:t> </a:t>
            </a:r>
            <a:r>
              <a:rPr lang="en-US" sz="2400" b="1" i="1" dirty="0" err="1" smtClean="0">
                <a:solidFill>
                  <a:srgbClr val="0070C0"/>
                </a:solidFill>
                <a:latin typeface="Times New Roman" panose="02020603050405020304" pitchFamily="18" charset="0"/>
                <a:ea typeface="Segoe UI" panose="020B0502040204020203" pitchFamily="34" charset="0"/>
              </a:rPr>
              <a:t>từ</a:t>
            </a:r>
            <a:r>
              <a:rPr lang="en-US" sz="2400" b="1" i="1" dirty="0" smtClean="0">
                <a:solidFill>
                  <a:srgbClr val="0070C0"/>
                </a:solidFill>
                <a:latin typeface="Times New Roman" panose="02020603050405020304" pitchFamily="18" charset="0"/>
                <a:ea typeface="Segoe UI" panose="020B0502040204020203" pitchFamily="34" charset="0"/>
              </a:rPr>
              <a:t> Sao </a:t>
            </a:r>
            <a:r>
              <a:rPr lang="en-US" sz="2400" b="1" i="1" dirty="0" err="1" smtClean="0">
                <a:solidFill>
                  <a:srgbClr val="0070C0"/>
                </a:solidFill>
                <a:latin typeface="Times New Roman" panose="02020603050405020304" pitchFamily="18" charset="0"/>
                <a:ea typeface="Segoe UI" panose="020B0502040204020203" pitchFamily="34" charset="0"/>
              </a:rPr>
              <a:t>Hỏa</a:t>
            </a:r>
            <a:r>
              <a:rPr lang="en-US" sz="2400" b="1" i="1" dirty="0" smtClean="0">
                <a:solidFill>
                  <a:srgbClr val="0070C0"/>
                </a:solidFill>
                <a:latin typeface="Times New Roman" panose="02020603050405020304" pitchFamily="18" charset="0"/>
                <a:ea typeface="Segoe UI" panose="020B0502040204020203" pitchFamily="34" charset="0"/>
              </a:rPr>
              <a:t>)</a:t>
            </a:r>
            <a:endParaRPr kumimoji="0" lang="en-US" sz="2400" b="1" i="0" u="none" strike="noStrike" kern="120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mn-cs"/>
            </a:endParaRPr>
          </a:p>
        </p:txBody>
      </p:sp>
      <p:sp>
        <p:nvSpPr>
          <p:cNvPr id="5" name="Rectangle 4"/>
          <p:cNvSpPr/>
          <p:nvPr/>
        </p:nvSpPr>
        <p:spPr>
          <a:xfrm>
            <a:off x="4348973" y="700801"/>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7" name="Rectangle 6"/>
          <p:cNvSpPr/>
          <p:nvPr/>
        </p:nvSpPr>
        <p:spPr>
          <a:xfrm>
            <a:off x="573951" y="1214257"/>
            <a:ext cx="5804794" cy="548099"/>
          </a:xfrm>
          <a:prstGeom prst="rect">
            <a:avLst/>
          </a:prstGeom>
        </p:spPr>
        <p:txBody>
          <a:bodyPr wrap="none">
            <a:spAutoFit/>
          </a:bodyPr>
          <a:lstStyle/>
          <a:p>
            <a:pPr>
              <a:lnSpc>
                <a:spcPct val="115000"/>
              </a:lnSpc>
              <a:spcAft>
                <a:spcPts val="0"/>
              </a:spcAft>
              <a:tabLst>
                <a:tab pos="1386840" algn="l"/>
              </a:tabLst>
            </a:pPr>
            <a:r>
              <a:rPr lang="en-US" sz="2800" b="1" dirty="0">
                <a:solidFill>
                  <a:srgbClr val="FF0000"/>
                </a:solidFill>
                <a:latin typeface="Times New Roman" panose="02020603050405020304" pitchFamily="18" charset="0"/>
                <a:ea typeface="MS Mincho"/>
              </a:rPr>
              <a:t>A</a:t>
            </a:r>
            <a:r>
              <a:rPr lang="en-US" sz="2800" b="1" dirty="0" smtClean="0">
                <a:solidFill>
                  <a:srgbClr val="FF0000"/>
                </a:solidFill>
                <a:latin typeface="Times New Roman" panose="02020603050405020304" pitchFamily="18" charset="0"/>
                <a:ea typeface="MS Mincho"/>
              </a:rPr>
              <a:t>. </a:t>
            </a:r>
            <a:r>
              <a:rPr lang="en-US" sz="2800" b="1" dirty="0" err="1" smtClean="0">
                <a:solidFill>
                  <a:srgbClr val="FF0000"/>
                </a:solidFill>
                <a:latin typeface="Times New Roman" panose="02020603050405020304" pitchFamily="18" charset="0"/>
                <a:ea typeface="MS Mincho"/>
              </a:rPr>
              <a:t>Đọc</a:t>
            </a:r>
            <a:r>
              <a:rPr lang="en-US" sz="2800" b="1" dirty="0" smtClean="0">
                <a:solidFill>
                  <a:srgbClr val="FF0000"/>
                </a:solidFill>
                <a:latin typeface="Times New Roman" panose="02020603050405020304" pitchFamily="18" charset="0"/>
                <a:ea typeface="MS Mincho"/>
              </a:rPr>
              <a:t> </a:t>
            </a:r>
            <a:r>
              <a:rPr lang="en-US" sz="2800" b="1" dirty="0" err="1" smtClean="0">
                <a:solidFill>
                  <a:srgbClr val="FF0000"/>
                </a:solidFill>
                <a:latin typeface="Times New Roman" panose="02020603050405020304" pitchFamily="18" charset="0"/>
                <a:ea typeface="MS Mincho"/>
              </a:rPr>
              <a:t>và</a:t>
            </a:r>
            <a:r>
              <a:rPr lang="en-US" sz="2800" b="1" dirty="0" smtClean="0">
                <a:solidFill>
                  <a:srgbClr val="FF0000"/>
                </a:solidFill>
                <a:latin typeface="Times New Roman" panose="02020603050405020304" pitchFamily="18" charset="0"/>
                <a:ea typeface="MS Mincho"/>
              </a:rPr>
              <a:t> </a:t>
            </a:r>
            <a:r>
              <a:rPr lang="en-US" sz="2800" b="1" dirty="0" err="1" smtClean="0">
                <a:solidFill>
                  <a:srgbClr val="FF0000"/>
                </a:solidFill>
                <a:latin typeface="Times New Roman" panose="02020603050405020304" pitchFamily="18" charset="0"/>
                <a:ea typeface="MS Mincho"/>
              </a:rPr>
              <a:t>tìm</a:t>
            </a:r>
            <a:r>
              <a:rPr lang="en-US" sz="2800" b="1" dirty="0" smtClean="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hiểu</a:t>
            </a:r>
            <a:r>
              <a:rPr lang="en-US" sz="2800" b="1" dirty="0">
                <a:solidFill>
                  <a:srgbClr val="FF0000"/>
                </a:solidFill>
                <a:latin typeface="Times New Roman" panose="02020603050405020304" pitchFamily="18" charset="0"/>
                <a:ea typeface="MS Mincho"/>
              </a:rPr>
              <a:t> </a:t>
            </a:r>
            <a:r>
              <a:rPr lang="en-US" sz="2800" b="1" dirty="0" err="1" smtClean="0">
                <a:solidFill>
                  <a:srgbClr val="FF0000"/>
                </a:solidFill>
                <a:latin typeface="Times New Roman" panose="02020603050405020304" pitchFamily="18" charset="0"/>
                <a:ea typeface="MS Mincho"/>
              </a:rPr>
              <a:t>chung</a:t>
            </a:r>
            <a:r>
              <a:rPr lang="en-US" sz="2800" b="1" dirty="0" smtClean="0">
                <a:solidFill>
                  <a:srgbClr val="FF0000"/>
                </a:solidFill>
                <a:latin typeface="Times New Roman" panose="02020603050405020304" pitchFamily="18" charset="0"/>
                <a:ea typeface="MS Mincho"/>
              </a:rPr>
              <a:t> </a:t>
            </a:r>
            <a:r>
              <a:rPr lang="en-US" sz="2800" b="1" dirty="0" err="1" smtClean="0">
                <a:solidFill>
                  <a:srgbClr val="FF0000"/>
                </a:solidFill>
                <a:latin typeface="Times New Roman" panose="02020603050405020304" pitchFamily="18" charset="0"/>
                <a:ea typeface="MS Mincho"/>
              </a:rPr>
              <a:t>về</a:t>
            </a:r>
            <a:r>
              <a:rPr lang="en-US" sz="2800" b="1" dirty="0" smtClean="0">
                <a:solidFill>
                  <a:srgbClr val="FF0000"/>
                </a:solidFill>
                <a:latin typeface="Times New Roman" panose="02020603050405020304" pitchFamily="18" charset="0"/>
                <a:ea typeface="MS Mincho"/>
              </a:rPr>
              <a:t> </a:t>
            </a:r>
            <a:r>
              <a:rPr lang="en-US" sz="2800" b="1" dirty="0" err="1" smtClean="0">
                <a:solidFill>
                  <a:srgbClr val="FF0000"/>
                </a:solidFill>
                <a:latin typeface="Times New Roman" panose="02020603050405020304" pitchFamily="18" charset="0"/>
                <a:ea typeface="MS Mincho"/>
              </a:rPr>
              <a:t>văn</a:t>
            </a:r>
            <a:r>
              <a:rPr lang="en-US" sz="2800" b="1" dirty="0" smtClean="0">
                <a:solidFill>
                  <a:srgbClr val="FF0000"/>
                </a:solidFill>
                <a:latin typeface="Times New Roman" panose="02020603050405020304" pitchFamily="18" charset="0"/>
                <a:ea typeface="MS Mincho"/>
              </a:rPr>
              <a:t> </a:t>
            </a:r>
            <a:r>
              <a:rPr lang="en-US" sz="2800" b="1" dirty="0" err="1" smtClean="0">
                <a:solidFill>
                  <a:srgbClr val="FF0000"/>
                </a:solidFill>
                <a:latin typeface="Times New Roman" panose="02020603050405020304" pitchFamily="18" charset="0"/>
                <a:ea typeface="MS Mincho"/>
              </a:rPr>
              <a:t>bản</a:t>
            </a:r>
            <a:endParaRPr lang="en-US" sz="28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573951" y="1762356"/>
            <a:ext cx="5377144" cy="587853"/>
          </a:xfrm>
          <a:prstGeom prst="rect">
            <a:avLst/>
          </a:prstGeom>
        </p:spPr>
        <p:txBody>
          <a:bodyPr wrap="square">
            <a:spAutoFit/>
          </a:bodyPr>
          <a:lstStyle/>
          <a:p>
            <a:pPr>
              <a:lnSpc>
                <a:spcPct val="115000"/>
              </a:lnSpc>
              <a:spcAft>
                <a:spcPts val="0"/>
              </a:spcAft>
            </a:pPr>
            <a:r>
              <a:rPr lang="en-US" sz="2800" b="1" dirty="0" smtClean="0">
                <a:solidFill>
                  <a:srgbClr val="0070C0"/>
                </a:solidFill>
                <a:latin typeface="Times New Roman" panose="02020603050405020304" pitchFamily="18" charset="0"/>
                <a:ea typeface="Calibri" panose="020F0502020204030204" pitchFamily="34" charset="0"/>
              </a:rPr>
              <a:t>1. </a:t>
            </a:r>
            <a:r>
              <a:rPr lang="en-US" sz="2800" b="1" dirty="0" err="1" smtClean="0">
                <a:solidFill>
                  <a:srgbClr val="0070C0"/>
                </a:solidFill>
                <a:latin typeface="Times New Roman" panose="02020603050405020304" pitchFamily="18" charset="0"/>
                <a:ea typeface="Calibri" panose="020F0502020204030204" pitchFamily="34" charset="0"/>
              </a:rPr>
              <a:t>Tác</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giả</a:t>
            </a:r>
            <a:r>
              <a:rPr lang="en-US" sz="2800" b="1" dirty="0" smtClean="0">
                <a:solidFill>
                  <a:srgbClr val="0070C0"/>
                </a:solidFill>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Times New Roman" panose="02020603050405020304" pitchFamily="18" charset="0"/>
            </a:endParaRPr>
          </a:p>
        </p:txBody>
      </p:sp>
      <p:sp>
        <p:nvSpPr>
          <p:cNvPr id="16" name="Oval 15"/>
          <p:cNvSpPr/>
          <p:nvPr/>
        </p:nvSpPr>
        <p:spPr>
          <a:xfrm>
            <a:off x="2309298" y="1756095"/>
            <a:ext cx="3478854" cy="641448"/>
          </a:xfrm>
          <a:prstGeom prst="ellipse">
            <a:avLst/>
          </a:pr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dirty="0" smtClean="0">
                <a:solidFill>
                  <a:schemeClr val="tx1"/>
                </a:solidFill>
                <a:effectLst/>
                <a:latin typeface="Times New Roman" panose="02020603050405020304" pitchFamily="18" charset="0"/>
                <a:ea typeface="Times New Roman" panose="02020603050405020304" pitchFamily="18" charset="0"/>
              </a:rPr>
              <a:t>Andy – Weir</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23" name="Plaque 22"/>
          <p:cNvSpPr/>
          <p:nvPr/>
        </p:nvSpPr>
        <p:spPr>
          <a:xfrm>
            <a:off x="4709160" y="2340022"/>
            <a:ext cx="6976872" cy="3621866"/>
          </a:xfrm>
          <a:prstGeom prst="plaque">
            <a:avLst/>
          </a:pr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dirty="0">
                <a:solidFill>
                  <a:schemeClr val="tx1"/>
                </a:solidFill>
                <a:latin typeface="Times New Roman" panose="02020603050405020304" pitchFamily="18" charset="0"/>
                <a:cs typeface="Times New Roman" panose="02020603050405020304" pitchFamily="18" charset="0"/>
              </a:rPr>
              <a:t> </a:t>
            </a:r>
            <a:r>
              <a:rPr lang="en-US" sz="2500" dirty="0" smtClean="0">
                <a:solidFill>
                  <a:schemeClr val="tx1"/>
                </a:solidFill>
                <a:latin typeface="Times New Roman" panose="02020603050405020304" pitchFamily="18" charset="0"/>
                <a:cs typeface="Times New Roman" panose="02020603050405020304" pitchFamily="18" charset="0"/>
              </a:rPr>
              <a:t>- </a:t>
            </a:r>
            <a:r>
              <a:rPr lang="en-US" sz="2500" dirty="0" err="1" smtClean="0">
                <a:solidFill>
                  <a:schemeClr val="tx1"/>
                </a:solidFill>
                <a:latin typeface="Times New Roman" panose="02020603050405020304" pitchFamily="18" charset="0"/>
                <a:cs typeface="Times New Roman" panose="02020603050405020304" pitchFamily="18" charset="0"/>
              </a:rPr>
              <a:t>Sinh</a:t>
            </a:r>
            <a:r>
              <a:rPr lang="en-US" sz="2500" dirty="0" smtClean="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ngày</a:t>
            </a:r>
            <a:r>
              <a:rPr lang="en-US" sz="2500" dirty="0">
                <a:solidFill>
                  <a:schemeClr val="tx1"/>
                </a:solidFill>
                <a:latin typeface="Times New Roman" panose="02020603050405020304" pitchFamily="18" charset="0"/>
                <a:cs typeface="Times New Roman" panose="02020603050405020304" pitchFamily="18" charset="0"/>
              </a:rPr>
              <a:t> 16/06/1972 </a:t>
            </a:r>
            <a:r>
              <a:rPr lang="en-US" sz="2500" dirty="0" err="1">
                <a:solidFill>
                  <a:schemeClr val="tx1"/>
                </a:solidFill>
                <a:latin typeface="Times New Roman" panose="02020603050405020304" pitchFamily="18" charset="0"/>
                <a:cs typeface="Times New Roman" panose="02020603050405020304" pitchFamily="18" charset="0"/>
              </a:rPr>
              <a:t>tại</a:t>
            </a:r>
            <a:r>
              <a:rPr lang="en-US" sz="2500" dirty="0">
                <a:solidFill>
                  <a:schemeClr val="tx1"/>
                </a:solidFill>
                <a:latin typeface="Times New Roman" panose="02020603050405020304" pitchFamily="18" charset="0"/>
                <a:cs typeface="Times New Roman" panose="02020603050405020304" pitchFamily="18" charset="0"/>
              </a:rPr>
              <a:t> California, </a:t>
            </a:r>
            <a:r>
              <a:rPr lang="en-US" sz="2500" dirty="0" err="1">
                <a:solidFill>
                  <a:schemeClr val="tx1"/>
                </a:solidFill>
                <a:latin typeface="Times New Roman" panose="02020603050405020304" pitchFamily="18" charset="0"/>
                <a:cs typeface="Times New Roman" panose="02020603050405020304" pitchFamily="18" charset="0"/>
              </a:rPr>
              <a:t>Mỹ</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Năm</a:t>
            </a:r>
            <a:r>
              <a:rPr lang="en-US" sz="2500" dirty="0">
                <a:solidFill>
                  <a:schemeClr val="tx1"/>
                </a:solidFill>
                <a:latin typeface="Times New Roman" panose="02020603050405020304" pitchFamily="18" charset="0"/>
                <a:cs typeface="Times New Roman" panose="02020603050405020304" pitchFamily="18" charset="0"/>
              </a:rPr>
              <a:t> 15 </a:t>
            </a:r>
            <a:r>
              <a:rPr lang="en-US" sz="2500" dirty="0" err="1">
                <a:solidFill>
                  <a:schemeClr val="tx1"/>
                </a:solidFill>
                <a:latin typeface="Times New Roman" panose="02020603050405020304" pitchFamily="18" charset="0"/>
                <a:cs typeface="Times New Roman" panose="02020603050405020304" pitchFamily="18" charset="0"/>
              </a:rPr>
              <a:t>tuổi</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ông</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được</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thuê</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làm</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lập</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trình</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viên</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cho</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một</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phòng</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thí</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nghiệm</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quốc</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gia</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và</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kể</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từ</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đó</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đến</a:t>
            </a:r>
            <a:r>
              <a:rPr lang="en-US" sz="2500" dirty="0">
                <a:solidFill>
                  <a:schemeClr val="tx1"/>
                </a:solidFill>
                <a:latin typeface="Times New Roman" panose="02020603050405020304" pitchFamily="18" charset="0"/>
                <a:cs typeface="Times New Roman" panose="02020603050405020304" pitchFamily="18" charset="0"/>
              </a:rPr>
              <a:t> nay, </a:t>
            </a:r>
            <a:r>
              <a:rPr lang="en-US" sz="2500" dirty="0" err="1">
                <a:solidFill>
                  <a:schemeClr val="tx1"/>
                </a:solidFill>
                <a:latin typeface="Times New Roman" panose="02020603050405020304" pitchFamily="18" charset="0"/>
                <a:cs typeface="Times New Roman" panose="02020603050405020304" pitchFamily="18" charset="0"/>
              </a:rPr>
              <a:t>vẫn</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làm</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việc</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như</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một</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kỹ</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sư</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phần</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mềm</a:t>
            </a:r>
            <a:r>
              <a:rPr lang="en-US" sz="2500" dirty="0">
                <a:solidFill>
                  <a:schemeClr val="tx1"/>
                </a:solidFill>
                <a:latin typeface="Times New Roman" panose="02020603050405020304" pitchFamily="18" charset="0"/>
                <a:cs typeface="Times New Roman" panose="02020603050405020304" pitchFamily="18" charset="0"/>
              </a:rPr>
              <a:t>. </a:t>
            </a:r>
            <a:endParaRPr lang="vi-VN" sz="2500" dirty="0">
              <a:solidFill>
                <a:schemeClr val="tx1"/>
              </a:solidFill>
              <a:latin typeface="Times New Roman" panose="02020603050405020304" pitchFamily="18" charset="0"/>
              <a:cs typeface="Times New Roman" panose="02020603050405020304" pitchFamily="18" charset="0"/>
            </a:endParaRPr>
          </a:p>
          <a:p>
            <a:pPr algn="just"/>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Ông</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rất</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đam</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mê</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khoa</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học</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không</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gian</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thích</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nghiên</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cứu</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thuyết</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tương</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đối</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cơ</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học</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quỹ</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đạo</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và</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lịch</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sử</a:t>
            </a:r>
            <a:r>
              <a:rPr lang="en-US" sz="2500" dirty="0">
                <a:solidFill>
                  <a:schemeClr val="tx1"/>
                </a:solidFill>
                <a:latin typeface="Times New Roman" panose="02020603050405020304" pitchFamily="18" charset="0"/>
                <a:cs typeface="Times New Roman" panose="02020603050405020304" pitchFamily="18" charset="0"/>
              </a:rPr>
              <a:t> du </a:t>
            </a:r>
            <a:r>
              <a:rPr lang="en-US" sz="2500" dirty="0" err="1">
                <a:solidFill>
                  <a:schemeClr val="tx1"/>
                </a:solidFill>
                <a:latin typeface="Times New Roman" panose="02020603050405020304" pitchFamily="18" charset="0"/>
                <a:cs typeface="Times New Roman" panose="02020603050405020304" pitchFamily="18" charset="0"/>
              </a:rPr>
              <a:t>hành</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vũ</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trụ</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có</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người</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lái</a:t>
            </a:r>
            <a:r>
              <a:rPr lang="en-US" sz="2500" dirty="0">
                <a:solidFill>
                  <a:schemeClr val="tx1"/>
                </a:solidFill>
                <a:latin typeface="Times New Roman" panose="02020603050405020304" pitchFamily="18" charset="0"/>
                <a:cs typeface="Times New Roman" panose="02020603050405020304" pitchFamily="18" charset="0"/>
              </a:rPr>
              <a:t>.</a:t>
            </a:r>
            <a:endParaRPr lang="vi-VN" sz="2500"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618" y="2601867"/>
            <a:ext cx="3873124" cy="3004566"/>
          </a:xfrm>
          <a:prstGeom prst="rect">
            <a:avLst/>
          </a:prstGeom>
        </p:spPr>
      </p:pic>
    </p:spTree>
    <p:extLst>
      <p:ext uri="{BB962C8B-B14F-4D97-AF65-F5344CB8AC3E}">
        <p14:creationId xmlns:p14="http://schemas.microsoft.com/office/powerpoint/2010/main" val="407669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10649" y="81621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7</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3" name="Rectangle 2"/>
          <p:cNvSpPr/>
          <p:nvPr/>
        </p:nvSpPr>
        <p:spPr>
          <a:xfrm>
            <a:off x="1487051" y="20930"/>
            <a:ext cx="9945399"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noProof="0" dirty="0" smtClean="0">
                <a:solidFill>
                  <a:srgbClr val="0070C0"/>
                </a:solidFill>
                <a:latin typeface="Times New Roman" panose="02020603050405020304" pitchFamily="18" charset="0"/>
                <a:ea typeface="Segoe UI" panose="020B0502040204020203" pitchFamily="34" charset="0"/>
              </a:rPr>
              <a:t>NHẬT TRÌNH SOL 6 (</a:t>
            </a:r>
            <a:r>
              <a:rPr lang="en-US" sz="2400" b="1" i="1" noProof="0" dirty="0" err="1" smtClean="0">
                <a:solidFill>
                  <a:srgbClr val="0070C0"/>
                </a:solidFill>
                <a:latin typeface="Times New Roman" panose="02020603050405020304" pitchFamily="18" charset="0"/>
                <a:ea typeface="Segoe UI" panose="020B0502040204020203" pitchFamily="34" charset="0"/>
              </a:rPr>
              <a:t>Trích</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tiểu</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thuyết</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Người</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về</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từ</a:t>
            </a:r>
            <a:r>
              <a:rPr lang="en-US" sz="2400" b="1" i="1" noProof="0" dirty="0" smtClean="0">
                <a:solidFill>
                  <a:srgbClr val="0070C0"/>
                </a:solidFill>
                <a:latin typeface="Times New Roman" panose="02020603050405020304" pitchFamily="18" charset="0"/>
                <a:ea typeface="Segoe UI" panose="020B0502040204020203" pitchFamily="34" charset="0"/>
              </a:rPr>
              <a:t> Sao </a:t>
            </a:r>
            <a:r>
              <a:rPr lang="en-US" sz="2400" b="1" i="1" noProof="0" dirty="0" err="1" smtClean="0">
                <a:solidFill>
                  <a:srgbClr val="0070C0"/>
                </a:solidFill>
                <a:latin typeface="Times New Roman" panose="02020603050405020304" pitchFamily="18" charset="0"/>
                <a:ea typeface="Segoe UI" panose="020B0502040204020203" pitchFamily="34" charset="0"/>
              </a:rPr>
              <a:t>Hỏa</a:t>
            </a:r>
            <a:endParaRPr kumimoji="0" lang="en-US" sz="2400" b="1" i="0" u="none" strike="noStrike" kern="120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mn-cs"/>
            </a:endParaRPr>
          </a:p>
        </p:txBody>
      </p:sp>
      <p:sp>
        <p:nvSpPr>
          <p:cNvPr id="5" name="Rectangle 4"/>
          <p:cNvSpPr/>
          <p:nvPr/>
        </p:nvSpPr>
        <p:spPr>
          <a:xfrm>
            <a:off x="4348973" y="700801"/>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10" name="Rectangle 9"/>
          <p:cNvSpPr/>
          <p:nvPr/>
        </p:nvSpPr>
        <p:spPr>
          <a:xfrm>
            <a:off x="638103" y="1171573"/>
            <a:ext cx="10858500" cy="548099"/>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800" b="1" noProof="0" dirty="0" smtClean="0">
                <a:solidFill>
                  <a:srgbClr val="0070C0"/>
                </a:solidFill>
                <a:latin typeface="Times New Roman" panose="02020603050405020304" pitchFamily="18" charset="0"/>
                <a:ea typeface="Times New Roman" panose="02020603050405020304" pitchFamily="18" charset="0"/>
              </a:rPr>
              <a:t>2. </a:t>
            </a:r>
            <a:r>
              <a:rPr lang="en-US" sz="2800" b="1" noProof="0" dirty="0" err="1" smtClean="0">
                <a:solidFill>
                  <a:srgbClr val="0070C0"/>
                </a:solidFill>
                <a:latin typeface="Times New Roman" panose="02020603050405020304" pitchFamily="18" charset="0"/>
                <a:ea typeface="Times New Roman" panose="02020603050405020304" pitchFamily="18" charset="0"/>
              </a:rPr>
              <a:t>Tác</a:t>
            </a:r>
            <a:r>
              <a:rPr lang="en-US" sz="2800" b="1" noProof="0" dirty="0" smtClean="0">
                <a:solidFill>
                  <a:srgbClr val="0070C0"/>
                </a:solidFill>
                <a:latin typeface="Times New Roman" panose="02020603050405020304" pitchFamily="18" charset="0"/>
                <a:ea typeface="Times New Roman" panose="02020603050405020304" pitchFamily="18" charset="0"/>
              </a:rPr>
              <a:t> </a:t>
            </a:r>
            <a:r>
              <a:rPr lang="en-US" sz="2800" b="1" noProof="0" dirty="0" err="1" smtClean="0">
                <a:solidFill>
                  <a:srgbClr val="0070C0"/>
                </a:solidFill>
                <a:latin typeface="Times New Roman" panose="02020603050405020304" pitchFamily="18" charset="0"/>
                <a:ea typeface="Times New Roman" panose="02020603050405020304" pitchFamily="18" charset="0"/>
              </a:rPr>
              <a:t>phẩm</a:t>
            </a:r>
            <a:r>
              <a:rPr lang="en-US" sz="2800" b="1" noProof="0" dirty="0" smtClean="0">
                <a:solidFill>
                  <a:srgbClr val="0070C0"/>
                </a:solidFill>
                <a:latin typeface="Times New Roman" panose="02020603050405020304" pitchFamily="18" charset="0"/>
                <a:ea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ound Diagonal Corner Rectangle 5"/>
          <p:cNvSpPr/>
          <p:nvPr/>
        </p:nvSpPr>
        <p:spPr>
          <a:xfrm>
            <a:off x="5212079" y="2517311"/>
            <a:ext cx="6211379" cy="1716361"/>
          </a:xfrm>
          <a:prstGeom prst="round2DiagRect">
            <a:avLst>
              <a:gd name="adj1" fmla="val 50000"/>
              <a:gd name="adj2" fmla="val 0"/>
            </a:avLst>
          </a:pr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en-US" sz="2500" b="1" dirty="0" smtClean="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Người</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về</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từ</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sao</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Hỏa</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Tên</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gốc</a:t>
            </a:r>
            <a:r>
              <a:rPr lang="en-US" sz="2500" b="1" dirty="0">
                <a:solidFill>
                  <a:schemeClr val="tx1"/>
                </a:solidFill>
                <a:latin typeface="Times New Roman" panose="02020603050405020304" pitchFamily="18" charset="0"/>
                <a:cs typeface="Times New Roman" panose="02020603050405020304" pitchFamily="18" charset="0"/>
              </a:rPr>
              <a:t>: The Martian) </a:t>
            </a:r>
            <a:r>
              <a:rPr lang="en-US" sz="2500" b="1" dirty="0" err="1">
                <a:solidFill>
                  <a:schemeClr val="tx1"/>
                </a:solidFill>
                <a:latin typeface="Times New Roman" panose="02020603050405020304" pitchFamily="18" charset="0"/>
                <a:cs typeface="Times New Roman" panose="02020603050405020304" pitchFamily="18" charset="0"/>
              </a:rPr>
              <a:t>là</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tiểu</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thuyết</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đầu</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tay</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được</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smtClean="0">
                <a:solidFill>
                  <a:schemeClr val="tx1"/>
                </a:solidFill>
                <a:latin typeface="Times New Roman" panose="02020603050405020304" pitchFamily="18" charset="0"/>
                <a:cs typeface="Times New Roman" panose="02020603050405020304" pitchFamily="18" charset="0"/>
              </a:rPr>
              <a:t>tác</a:t>
            </a:r>
            <a:r>
              <a:rPr lang="en-US" sz="2500" b="1" dirty="0" smtClean="0">
                <a:solidFill>
                  <a:schemeClr val="tx1"/>
                </a:solidFill>
                <a:latin typeface="Times New Roman" panose="02020603050405020304" pitchFamily="18" charset="0"/>
                <a:cs typeface="Times New Roman" panose="02020603050405020304" pitchFamily="18" charset="0"/>
              </a:rPr>
              <a:t> </a:t>
            </a:r>
            <a:r>
              <a:rPr lang="en-US" sz="2500" b="1" dirty="0" err="1" smtClean="0">
                <a:solidFill>
                  <a:schemeClr val="tx1"/>
                </a:solidFill>
                <a:latin typeface="Times New Roman" panose="02020603050405020304" pitchFamily="18" charset="0"/>
                <a:cs typeface="Times New Roman" panose="02020603050405020304" pitchFamily="18" charset="0"/>
              </a:rPr>
              <a:t>giả</a:t>
            </a:r>
            <a:r>
              <a:rPr lang="en-US" sz="2500" b="1" dirty="0" smtClean="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bắt</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đầu</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viết</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từ</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năm</a:t>
            </a:r>
            <a:r>
              <a:rPr lang="en-US" sz="2500" b="1" dirty="0">
                <a:solidFill>
                  <a:schemeClr val="tx1"/>
                </a:solidFill>
                <a:latin typeface="Times New Roman" panose="02020603050405020304" pitchFamily="18" charset="0"/>
                <a:cs typeface="Times New Roman" panose="02020603050405020304" pitchFamily="18" charset="0"/>
              </a:rPr>
              <a:t> 2009. </a:t>
            </a:r>
            <a:endParaRPr lang="en-US" sz="25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859" y="1798253"/>
            <a:ext cx="4539333" cy="4499213"/>
          </a:xfrm>
          <a:prstGeom prst="rect">
            <a:avLst/>
          </a:prstGeom>
        </p:spPr>
      </p:pic>
    </p:spTree>
    <p:extLst>
      <p:ext uri="{BB962C8B-B14F-4D97-AF65-F5344CB8AC3E}">
        <p14:creationId xmlns:p14="http://schemas.microsoft.com/office/powerpoint/2010/main" val="374985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7</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3" name="Rectangle 2"/>
          <p:cNvSpPr/>
          <p:nvPr/>
        </p:nvSpPr>
        <p:spPr>
          <a:xfrm>
            <a:off x="1487051" y="20930"/>
            <a:ext cx="9945399"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noProof="0" dirty="0" smtClean="0">
                <a:solidFill>
                  <a:srgbClr val="0070C0"/>
                </a:solidFill>
                <a:latin typeface="Times New Roman" panose="02020603050405020304" pitchFamily="18" charset="0"/>
                <a:ea typeface="Segoe UI" panose="020B0502040204020203" pitchFamily="34" charset="0"/>
              </a:rPr>
              <a:t>NHẬT TRÌNH SOL 6 (</a:t>
            </a:r>
            <a:r>
              <a:rPr lang="en-US" sz="2400" b="1" i="1" noProof="0" dirty="0" err="1" smtClean="0">
                <a:solidFill>
                  <a:srgbClr val="0070C0"/>
                </a:solidFill>
                <a:latin typeface="Times New Roman" panose="02020603050405020304" pitchFamily="18" charset="0"/>
                <a:ea typeface="Segoe UI" panose="020B0502040204020203" pitchFamily="34" charset="0"/>
              </a:rPr>
              <a:t>Trích</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tiểu</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thuyết</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Người</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về</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từ</a:t>
            </a:r>
            <a:r>
              <a:rPr lang="en-US" sz="2400" b="1" i="1" noProof="0" dirty="0" smtClean="0">
                <a:solidFill>
                  <a:srgbClr val="0070C0"/>
                </a:solidFill>
                <a:latin typeface="Times New Roman" panose="02020603050405020304" pitchFamily="18" charset="0"/>
                <a:ea typeface="Segoe UI" panose="020B0502040204020203" pitchFamily="34" charset="0"/>
              </a:rPr>
              <a:t> Sao </a:t>
            </a:r>
            <a:r>
              <a:rPr lang="en-US" sz="2400" b="1" i="1" noProof="0" dirty="0" err="1" smtClean="0">
                <a:solidFill>
                  <a:srgbClr val="0070C0"/>
                </a:solidFill>
                <a:latin typeface="Times New Roman" panose="02020603050405020304" pitchFamily="18" charset="0"/>
                <a:ea typeface="Segoe UI" panose="020B0502040204020203" pitchFamily="34" charset="0"/>
              </a:rPr>
              <a:t>Hỏa</a:t>
            </a:r>
            <a:endParaRPr kumimoji="0" lang="en-US" sz="2400" b="1" i="0" u="none" strike="noStrike" kern="120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mn-cs"/>
            </a:endParaRPr>
          </a:p>
        </p:txBody>
      </p:sp>
      <p:sp>
        <p:nvSpPr>
          <p:cNvPr id="5" name="Rectangle 4"/>
          <p:cNvSpPr/>
          <p:nvPr/>
        </p:nvSpPr>
        <p:spPr>
          <a:xfrm>
            <a:off x="4348973" y="700801"/>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10" name="Rectangle 9"/>
          <p:cNvSpPr/>
          <p:nvPr/>
        </p:nvSpPr>
        <p:spPr>
          <a:xfrm>
            <a:off x="638103" y="1171573"/>
            <a:ext cx="10858500" cy="548099"/>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800" b="1" noProof="0" dirty="0" smtClean="0">
                <a:solidFill>
                  <a:srgbClr val="0070C0"/>
                </a:solidFill>
                <a:latin typeface="Times New Roman" panose="02020603050405020304" pitchFamily="18" charset="0"/>
                <a:ea typeface="Times New Roman" panose="02020603050405020304" pitchFamily="18" charset="0"/>
              </a:rPr>
              <a:t>2. </a:t>
            </a:r>
            <a:r>
              <a:rPr lang="en-US" sz="2800" b="1" noProof="0" dirty="0" err="1" smtClean="0">
                <a:solidFill>
                  <a:srgbClr val="0070C0"/>
                </a:solidFill>
                <a:latin typeface="Times New Roman" panose="02020603050405020304" pitchFamily="18" charset="0"/>
                <a:ea typeface="Times New Roman" panose="02020603050405020304" pitchFamily="18" charset="0"/>
              </a:rPr>
              <a:t>Tác</a:t>
            </a:r>
            <a:r>
              <a:rPr lang="en-US" sz="2800" b="1" noProof="0" dirty="0" smtClean="0">
                <a:solidFill>
                  <a:srgbClr val="0070C0"/>
                </a:solidFill>
                <a:latin typeface="Times New Roman" panose="02020603050405020304" pitchFamily="18" charset="0"/>
                <a:ea typeface="Times New Roman" panose="02020603050405020304" pitchFamily="18" charset="0"/>
              </a:rPr>
              <a:t> </a:t>
            </a:r>
            <a:r>
              <a:rPr lang="en-US" sz="2800" b="1" noProof="0" dirty="0" err="1" smtClean="0">
                <a:solidFill>
                  <a:srgbClr val="0070C0"/>
                </a:solidFill>
                <a:latin typeface="Times New Roman" panose="02020603050405020304" pitchFamily="18" charset="0"/>
                <a:ea typeface="Times New Roman" panose="02020603050405020304" pitchFamily="18" charset="0"/>
              </a:rPr>
              <a:t>phẩm</a:t>
            </a:r>
            <a:r>
              <a:rPr lang="en-US" sz="2800" b="1" noProof="0" dirty="0" smtClean="0">
                <a:solidFill>
                  <a:srgbClr val="0070C0"/>
                </a:solidFill>
                <a:latin typeface="Times New Roman" panose="02020603050405020304" pitchFamily="18" charset="0"/>
                <a:ea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ound Diagonal Corner Rectangle 5"/>
          <p:cNvSpPr/>
          <p:nvPr/>
        </p:nvSpPr>
        <p:spPr>
          <a:xfrm>
            <a:off x="3558587" y="1440523"/>
            <a:ext cx="7873863" cy="1563072"/>
          </a:xfrm>
          <a:prstGeom prst="round2DiagRect">
            <a:avLst>
              <a:gd name="adj1" fmla="val 50000"/>
              <a:gd name="adj2" fmla="val 0"/>
            </a:avLst>
          </a:pr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en-US" sz="2300" b="1" dirty="0" smtClean="0">
                <a:solidFill>
                  <a:schemeClr val="tx1"/>
                </a:solidFill>
                <a:latin typeface="Times New Roman" panose="02020603050405020304" pitchFamily="18" charset="0"/>
                <a:cs typeface="Times New Roman" panose="02020603050405020304" pitchFamily="18" charset="0"/>
              </a:rPr>
              <a:t>a. </a:t>
            </a:r>
            <a:r>
              <a:rPr lang="en-US" sz="2300" b="1" dirty="0" err="1" smtClean="0">
                <a:solidFill>
                  <a:schemeClr val="tx1"/>
                </a:solidFill>
                <a:latin typeface="Times New Roman" panose="02020603050405020304" pitchFamily="18" charset="0"/>
                <a:cs typeface="Times New Roman" panose="02020603050405020304" pitchFamily="18" charset="0"/>
              </a:rPr>
              <a:t>Đọc</a:t>
            </a:r>
            <a:r>
              <a:rPr lang="en-US" sz="2300" b="1" dirty="0" smtClean="0">
                <a:solidFill>
                  <a:schemeClr val="tx1"/>
                </a:solidFill>
                <a:latin typeface="Times New Roman" panose="02020603050405020304" pitchFamily="18" charset="0"/>
                <a:cs typeface="Times New Roman" panose="02020603050405020304" pitchFamily="18" charset="0"/>
              </a:rPr>
              <a:t> </a:t>
            </a:r>
            <a:r>
              <a:rPr lang="en-US" sz="2300" b="1" dirty="0" err="1" smtClean="0">
                <a:solidFill>
                  <a:schemeClr val="tx1"/>
                </a:solidFill>
                <a:latin typeface="Times New Roman" panose="02020603050405020304" pitchFamily="18" charset="0"/>
                <a:cs typeface="Times New Roman" panose="02020603050405020304" pitchFamily="18" charset="0"/>
              </a:rPr>
              <a:t>và</a:t>
            </a:r>
            <a:r>
              <a:rPr lang="en-US" sz="2300" b="1" dirty="0" smtClean="0">
                <a:solidFill>
                  <a:schemeClr val="tx1"/>
                </a:solidFill>
                <a:latin typeface="Times New Roman" panose="02020603050405020304" pitchFamily="18" charset="0"/>
                <a:cs typeface="Times New Roman" panose="02020603050405020304" pitchFamily="18" charset="0"/>
              </a:rPr>
              <a:t> </a:t>
            </a:r>
            <a:r>
              <a:rPr lang="en-US" sz="2300" b="1" dirty="0" err="1" smtClean="0">
                <a:solidFill>
                  <a:schemeClr val="tx1"/>
                </a:solidFill>
                <a:latin typeface="Times New Roman" panose="02020603050405020304" pitchFamily="18" charset="0"/>
                <a:cs typeface="Times New Roman" panose="02020603050405020304" pitchFamily="18" charset="0"/>
              </a:rPr>
              <a:t>chú</a:t>
            </a:r>
            <a:r>
              <a:rPr lang="en-US" sz="2300" b="1" dirty="0" smtClean="0">
                <a:solidFill>
                  <a:schemeClr val="tx1"/>
                </a:solidFill>
                <a:latin typeface="Times New Roman" panose="02020603050405020304" pitchFamily="18" charset="0"/>
                <a:cs typeface="Times New Roman" panose="02020603050405020304" pitchFamily="18" charset="0"/>
              </a:rPr>
              <a:t> </a:t>
            </a:r>
            <a:r>
              <a:rPr lang="en-US" sz="2300" b="1" dirty="0" err="1" smtClean="0">
                <a:solidFill>
                  <a:schemeClr val="tx1"/>
                </a:solidFill>
                <a:latin typeface="Times New Roman" panose="02020603050405020304" pitchFamily="18" charset="0"/>
                <a:cs typeface="Times New Roman" panose="02020603050405020304" pitchFamily="18" charset="0"/>
              </a:rPr>
              <a:t>thích</a:t>
            </a:r>
            <a:r>
              <a:rPr lang="en-US" sz="2300" b="1" dirty="0" smtClean="0">
                <a:solidFill>
                  <a:schemeClr val="tx1"/>
                </a:solidFill>
                <a:latin typeface="Times New Roman" panose="02020603050405020304" pitchFamily="18" charset="0"/>
                <a:cs typeface="Times New Roman" panose="02020603050405020304" pitchFamily="18" charset="0"/>
              </a:rPr>
              <a:t> </a:t>
            </a:r>
          </a:p>
          <a:p>
            <a:pPr marL="285750" indent="-285750" algn="just">
              <a:lnSpc>
                <a:spcPct val="115000"/>
              </a:lnSpc>
              <a:spcAft>
                <a:spcPts val="0"/>
              </a:spcAft>
              <a:buFontTx/>
              <a:buChar char="-"/>
            </a:pPr>
            <a:r>
              <a:rPr lang="en-US" sz="23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3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3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tiểu</a:t>
            </a:r>
            <a:r>
              <a:rPr lang="en-US" sz="23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3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300"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300"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300"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300"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300"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300"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Sao </a:t>
            </a:r>
            <a:r>
              <a:rPr lang="en-US" sz="2300"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Hỏa</a:t>
            </a:r>
            <a:r>
              <a:rPr lang="en-US" sz="2300"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SGK</a:t>
            </a:r>
          </a:p>
          <a:p>
            <a:pPr marL="285750" indent="-285750" algn="just">
              <a:lnSpc>
                <a:spcPct val="115000"/>
              </a:lnSpc>
              <a:spcAft>
                <a:spcPts val="0"/>
              </a:spcAft>
              <a:buFontTx/>
              <a:buChar char="-"/>
            </a:pPr>
            <a:r>
              <a:rPr lang="en-US" sz="23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3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3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3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15000"/>
              </a:lnSpc>
              <a:spcAft>
                <a:spcPts val="0"/>
              </a:spcAft>
              <a:buFontTx/>
              <a:buChar char="-"/>
            </a:pPr>
            <a:r>
              <a:rPr lang="en-US" sz="23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3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23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3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300"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Sol, Hap, MAV … </a:t>
            </a:r>
            <a:endParaRPr lang="en-US" sz="2300" i="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458" y="1798253"/>
            <a:ext cx="2884926" cy="4206288"/>
          </a:xfrm>
          <a:prstGeom prst="rect">
            <a:avLst/>
          </a:prstGeom>
        </p:spPr>
      </p:pic>
      <p:sp>
        <p:nvSpPr>
          <p:cNvPr id="18" name="Round Diagonal Corner Rectangle 17"/>
          <p:cNvSpPr/>
          <p:nvPr/>
        </p:nvSpPr>
        <p:spPr>
          <a:xfrm>
            <a:off x="3502662" y="3258388"/>
            <a:ext cx="7929788" cy="611893"/>
          </a:xfrm>
          <a:prstGeom prst="round2DiagRect">
            <a:avLst>
              <a:gd name="adj1" fmla="val 50000"/>
              <a:gd name="adj2" fmla="val 0"/>
            </a:avLst>
          </a:pr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300" b="1" dirty="0">
                <a:solidFill>
                  <a:schemeClr val="tx1"/>
                </a:solidFill>
                <a:latin typeface="Times New Roman" panose="02020603050405020304" pitchFamily="18" charset="0"/>
                <a:cs typeface="Times New Roman" panose="02020603050405020304" pitchFamily="18" charset="0"/>
              </a:rPr>
              <a:t>b.</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Xuất</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xứ</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Trích</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chương</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đầu</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tiểu</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thuyết</a:t>
            </a:r>
            <a:r>
              <a:rPr lang="en-US" sz="2300" dirty="0">
                <a:solidFill>
                  <a:schemeClr val="tx1"/>
                </a:solidFill>
                <a:latin typeface="Times New Roman" panose="02020603050405020304" pitchFamily="18" charset="0"/>
                <a:cs typeface="Times New Roman" panose="02020603050405020304" pitchFamily="18" charset="0"/>
              </a:rPr>
              <a:t> </a:t>
            </a:r>
            <a:r>
              <a:rPr lang="en-US" sz="2300" i="1" dirty="0" err="1">
                <a:solidFill>
                  <a:schemeClr val="tx1"/>
                </a:solidFill>
                <a:latin typeface="Times New Roman" panose="02020603050405020304" pitchFamily="18" charset="0"/>
                <a:cs typeface="Times New Roman" panose="02020603050405020304" pitchFamily="18" charset="0"/>
              </a:rPr>
              <a:t>Người</a:t>
            </a:r>
            <a:r>
              <a:rPr lang="en-US" sz="2300" i="1" dirty="0">
                <a:solidFill>
                  <a:schemeClr val="tx1"/>
                </a:solidFill>
                <a:latin typeface="Times New Roman" panose="02020603050405020304" pitchFamily="18" charset="0"/>
                <a:cs typeface="Times New Roman" panose="02020603050405020304" pitchFamily="18" charset="0"/>
              </a:rPr>
              <a:t> </a:t>
            </a:r>
            <a:r>
              <a:rPr lang="en-US" sz="2300" i="1" dirty="0" err="1">
                <a:solidFill>
                  <a:schemeClr val="tx1"/>
                </a:solidFill>
                <a:latin typeface="Times New Roman" panose="02020603050405020304" pitchFamily="18" charset="0"/>
                <a:cs typeface="Times New Roman" panose="02020603050405020304" pitchFamily="18" charset="0"/>
              </a:rPr>
              <a:t>về</a:t>
            </a:r>
            <a:r>
              <a:rPr lang="en-US" sz="2300" i="1" dirty="0">
                <a:solidFill>
                  <a:schemeClr val="tx1"/>
                </a:solidFill>
                <a:latin typeface="Times New Roman" panose="02020603050405020304" pitchFamily="18" charset="0"/>
                <a:cs typeface="Times New Roman" panose="02020603050405020304" pitchFamily="18" charset="0"/>
              </a:rPr>
              <a:t> </a:t>
            </a:r>
            <a:r>
              <a:rPr lang="en-US" sz="2300" i="1" dirty="0" err="1">
                <a:solidFill>
                  <a:schemeClr val="tx1"/>
                </a:solidFill>
                <a:latin typeface="Times New Roman" panose="02020603050405020304" pitchFamily="18" charset="0"/>
                <a:cs typeface="Times New Roman" panose="02020603050405020304" pitchFamily="18" charset="0"/>
              </a:rPr>
              <a:t>từ</a:t>
            </a:r>
            <a:r>
              <a:rPr lang="en-US" sz="2300" i="1" dirty="0">
                <a:solidFill>
                  <a:schemeClr val="tx1"/>
                </a:solidFill>
                <a:latin typeface="Times New Roman" panose="02020603050405020304" pitchFamily="18" charset="0"/>
                <a:cs typeface="Times New Roman" panose="02020603050405020304" pitchFamily="18" charset="0"/>
              </a:rPr>
              <a:t> </a:t>
            </a:r>
            <a:r>
              <a:rPr lang="en-US" sz="2300" i="1" dirty="0" err="1">
                <a:solidFill>
                  <a:schemeClr val="tx1"/>
                </a:solidFill>
                <a:latin typeface="Times New Roman" panose="02020603050405020304" pitchFamily="18" charset="0"/>
                <a:cs typeface="Times New Roman" panose="02020603050405020304" pitchFamily="18" charset="0"/>
              </a:rPr>
              <a:t>sao</a:t>
            </a:r>
            <a:r>
              <a:rPr lang="en-US" sz="2300" i="1" dirty="0">
                <a:solidFill>
                  <a:schemeClr val="tx1"/>
                </a:solidFill>
                <a:latin typeface="Times New Roman" panose="02020603050405020304" pitchFamily="18" charset="0"/>
                <a:cs typeface="Times New Roman" panose="02020603050405020304" pitchFamily="18" charset="0"/>
              </a:rPr>
              <a:t> </a:t>
            </a:r>
            <a:r>
              <a:rPr lang="en-US" sz="2300" i="1" dirty="0" err="1">
                <a:solidFill>
                  <a:schemeClr val="tx1"/>
                </a:solidFill>
                <a:latin typeface="Times New Roman" panose="02020603050405020304" pitchFamily="18" charset="0"/>
                <a:cs typeface="Times New Roman" panose="02020603050405020304" pitchFamily="18" charset="0"/>
              </a:rPr>
              <a:t>Hỏa</a:t>
            </a:r>
            <a:endParaRPr lang="vi-VN" sz="2300" dirty="0">
              <a:solidFill>
                <a:schemeClr val="tx1"/>
              </a:solidFill>
              <a:latin typeface="Times New Roman" panose="02020603050405020304" pitchFamily="18" charset="0"/>
              <a:cs typeface="Times New Roman" panose="02020603050405020304" pitchFamily="18" charset="0"/>
            </a:endParaRPr>
          </a:p>
        </p:txBody>
      </p:sp>
      <p:sp>
        <p:nvSpPr>
          <p:cNvPr id="19" name="Round Diagonal Corner Rectangle 18"/>
          <p:cNvSpPr/>
          <p:nvPr/>
        </p:nvSpPr>
        <p:spPr>
          <a:xfrm>
            <a:off x="3502662" y="4190230"/>
            <a:ext cx="7929788" cy="1716481"/>
          </a:xfrm>
          <a:prstGeom prst="round2DiagRect">
            <a:avLst>
              <a:gd name="adj1" fmla="val 50000"/>
              <a:gd name="adj2" fmla="val 0"/>
            </a:avLst>
          </a:pr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b="1" dirty="0">
                <a:solidFill>
                  <a:schemeClr val="tx1"/>
                </a:solidFill>
                <a:latin typeface="Times New Roman" panose="02020603050405020304" pitchFamily="18" charset="0"/>
                <a:cs typeface="Times New Roman" panose="02020603050405020304" pitchFamily="18" charset="0"/>
              </a:rPr>
              <a:t>c. </a:t>
            </a:r>
            <a:r>
              <a:rPr lang="en-US" sz="2300" b="1" dirty="0" err="1">
                <a:solidFill>
                  <a:schemeClr val="tx1"/>
                </a:solidFill>
                <a:latin typeface="Times New Roman" panose="02020603050405020304" pitchFamily="18" charset="0"/>
                <a:cs typeface="Times New Roman" panose="02020603050405020304" pitchFamily="18" charset="0"/>
              </a:rPr>
              <a:t>Thể</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loại</a:t>
            </a:r>
            <a:r>
              <a:rPr lang="en-US" sz="2300" b="1" dirty="0">
                <a:solidFill>
                  <a:schemeClr val="tx1"/>
                </a:solidFill>
                <a:latin typeface="Times New Roman" panose="02020603050405020304" pitchFamily="18" charset="0"/>
                <a:cs typeface="Times New Roman" panose="02020603050405020304" pitchFamily="18" charset="0"/>
              </a:rPr>
              <a:t>:</a:t>
            </a:r>
            <a:r>
              <a:rPr lang="vi-VN" sz="2300" b="1" dirty="0">
                <a:solidFill>
                  <a:schemeClr val="tx1"/>
                </a:solidFill>
                <a:latin typeface="Times New Roman" panose="02020603050405020304" pitchFamily="18" charset="0"/>
                <a:cs typeface="Times New Roman" panose="02020603050405020304" pitchFamily="18" charset="0"/>
              </a:rPr>
              <a:t> </a:t>
            </a:r>
            <a:r>
              <a:rPr lang="vi-VN" sz="2300" dirty="0" smtClean="0">
                <a:solidFill>
                  <a:schemeClr val="tx1"/>
                </a:solidFill>
                <a:latin typeface="Times New Roman" panose="02020603050405020304" pitchFamily="18" charset="0"/>
                <a:cs typeface="Times New Roman" panose="02020603050405020304" pitchFamily="18" charset="0"/>
              </a:rPr>
              <a:t>Văn </a:t>
            </a:r>
            <a:r>
              <a:rPr lang="vi-VN" sz="2300" dirty="0">
                <a:solidFill>
                  <a:schemeClr val="tx1"/>
                </a:solidFill>
                <a:latin typeface="Times New Roman" panose="02020603050405020304" pitchFamily="18" charset="0"/>
                <a:cs typeface="Times New Roman" panose="02020603050405020304" pitchFamily="18" charset="0"/>
              </a:rPr>
              <a:t>bản </a:t>
            </a:r>
            <a:r>
              <a:rPr lang="en-US" sz="2300" dirty="0" err="1">
                <a:solidFill>
                  <a:schemeClr val="tx1"/>
                </a:solidFill>
                <a:latin typeface="Times New Roman" panose="02020603050405020304" pitchFamily="18" charset="0"/>
                <a:cs typeface="Times New Roman" panose="02020603050405020304" pitchFamily="18" charset="0"/>
              </a:rPr>
              <a:t>thuộc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thể</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loại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truyện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khoa</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học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viễn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tưởng</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b="1" i="1" dirty="0" smtClean="0">
                <a:solidFill>
                  <a:schemeClr val="tx1"/>
                </a:solidFill>
                <a:latin typeface="Times New Roman" panose="02020603050405020304" pitchFamily="18" charset="0"/>
                <a:cs typeface="Times New Roman" panose="02020603050405020304" pitchFamily="18" charset="0"/>
              </a:rPr>
              <a:t>(Tri </a:t>
            </a:r>
            <a:r>
              <a:rPr lang="en-US" sz="2300" b="1" i="1" dirty="0" err="1">
                <a:solidFill>
                  <a:schemeClr val="tx1"/>
                </a:solidFill>
                <a:latin typeface="Times New Roman" panose="02020603050405020304" pitchFamily="18" charset="0"/>
                <a:cs typeface="Times New Roman" panose="02020603050405020304" pitchFamily="18" charset="0"/>
              </a:rPr>
              <a:t>thức</a:t>
            </a:r>
            <a:r>
              <a:rPr lang="en-US" sz="2300" b="1" i="1"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Ngữ</a:t>
            </a:r>
            <a:r>
              <a:rPr lang="en-US" sz="2300" b="1" i="1"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văn</a:t>
            </a:r>
            <a:r>
              <a:rPr lang="en-US" sz="2300" b="1" i="1"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trang</a:t>
            </a:r>
            <a:r>
              <a:rPr lang="en-US" sz="2300" b="1" i="1" dirty="0">
                <a:solidFill>
                  <a:schemeClr val="tx1"/>
                </a:solidFill>
                <a:latin typeface="Times New Roman" panose="02020603050405020304" pitchFamily="18" charset="0"/>
                <a:cs typeface="Times New Roman" panose="02020603050405020304" pitchFamily="18" charset="0"/>
              </a:rPr>
              <a:t> 58)</a:t>
            </a:r>
            <a:endParaRPr lang="vi-VN" sz="2300" dirty="0">
              <a:solidFill>
                <a:schemeClr val="tx1"/>
              </a:solidFill>
              <a:latin typeface="Times New Roman" panose="02020603050405020304" pitchFamily="18" charset="0"/>
              <a:cs typeface="Times New Roman" panose="02020603050405020304" pitchFamily="18" charset="0"/>
            </a:endParaRPr>
          </a:p>
          <a:p>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Đề</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tài</a:t>
            </a:r>
            <a:r>
              <a:rPr lang="en-US" sz="2300" dirty="0">
                <a:solidFill>
                  <a:schemeClr val="tx1"/>
                </a:solidFill>
                <a:latin typeface="Times New Roman" panose="02020603050405020304" pitchFamily="18" charset="0"/>
                <a:cs typeface="Times New Roman" panose="02020603050405020304" pitchFamily="18" charset="0"/>
              </a:rPr>
              <a:t>: Du </a:t>
            </a:r>
            <a:r>
              <a:rPr lang="en-US" sz="2300" dirty="0" err="1">
                <a:solidFill>
                  <a:schemeClr val="tx1"/>
                </a:solidFill>
                <a:latin typeface="Times New Roman" panose="02020603050405020304" pitchFamily="18" charset="0"/>
                <a:cs typeface="Times New Roman" panose="02020603050405020304" pitchFamily="18" charset="0"/>
              </a:rPr>
              <a:t>hành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vũ</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trụ</a:t>
            </a:r>
            <a:r>
              <a:rPr lang="en-US" sz="2300" dirty="0">
                <a:solidFill>
                  <a:schemeClr val="tx1"/>
                </a:solidFill>
                <a:latin typeface="Times New Roman" panose="02020603050405020304" pitchFamily="18" charset="0"/>
                <a:cs typeface="Times New Roman" panose="02020603050405020304" pitchFamily="18" charset="0"/>
              </a:rPr>
              <a:t> </a:t>
            </a:r>
            <a:endParaRPr lang="vi-VN" sz="2300" dirty="0">
              <a:solidFill>
                <a:schemeClr val="tx1"/>
              </a:solidFill>
              <a:latin typeface="Times New Roman" panose="02020603050405020304" pitchFamily="18" charset="0"/>
              <a:cs typeface="Times New Roman" panose="02020603050405020304" pitchFamily="18" charset="0"/>
            </a:endParaRPr>
          </a:p>
          <a:p>
            <a:r>
              <a:rPr lang="vi-VN" sz="2300" dirty="0">
                <a:solidFill>
                  <a:schemeClr val="tx1"/>
                </a:solidFill>
                <a:latin typeface="Times New Roman" panose="02020603050405020304" pitchFamily="18" charset="0"/>
                <a:cs typeface="Times New Roman" panose="02020603050405020304" pitchFamily="18" charset="0"/>
              </a:rPr>
              <a:t>- Sử dụng ngôi thứ nhất (lời kể của </a:t>
            </a:r>
            <a:r>
              <a:rPr lang="en-US" sz="2300" dirty="0" err="1">
                <a:solidFill>
                  <a:schemeClr val="tx1"/>
                </a:solidFill>
                <a:latin typeface="Times New Roman" panose="02020603050405020304" pitchFamily="18" charset="0"/>
                <a:cs typeface="Times New Roman" panose="02020603050405020304" pitchFamily="18" charset="0"/>
              </a:rPr>
              <a:t>nhân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vật</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Tôi</a:t>
            </a:r>
            <a:r>
              <a:rPr lang="vi-VN" sz="23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3438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7</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3" name="Rectangle 2"/>
          <p:cNvSpPr/>
          <p:nvPr/>
        </p:nvSpPr>
        <p:spPr>
          <a:xfrm>
            <a:off x="1487051" y="20930"/>
            <a:ext cx="9945399"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noProof="0" dirty="0" smtClean="0">
                <a:solidFill>
                  <a:srgbClr val="0070C0"/>
                </a:solidFill>
                <a:latin typeface="Times New Roman" panose="02020603050405020304" pitchFamily="18" charset="0"/>
                <a:ea typeface="Segoe UI" panose="020B0502040204020203" pitchFamily="34" charset="0"/>
              </a:rPr>
              <a:t>NHẬT TRÌNH SOL 6 (</a:t>
            </a:r>
            <a:r>
              <a:rPr lang="en-US" sz="2400" b="1" i="1" noProof="0" dirty="0" err="1" smtClean="0">
                <a:solidFill>
                  <a:srgbClr val="0070C0"/>
                </a:solidFill>
                <a:latin typeface="Times New Roman" panose="02020603050405020304" pitchFamily="18" charset="0"/>
                <a:ea typeface="Segoe UI" panose="020B0502040204020203" pitchFamily="34" charset="0"/>
              </a:rPr>
              <a:t>Trích</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tiểu</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thuyết</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Người</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về</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từ</a:t>
            </a:r>
            <a:r>
              <a:rPr lang="en-US" sz="2400" b="1" i="1" noProof="0" dirty="0" smtClean="0">
                <a:solidFill>
                  <a:srgbClr val="0070C0"/>
                </a:solidFill>
                <a:latin typeface="Times New Roman" panose="02020603050405020304" pitchFamily="18" charset="0"/>
                <a:ea typeface="Segoe UI" panose="020B0502040204020203" pitchFamily="34" charset="0"/>
              </a:rPr>
              <a:t> Sao </a:t>
            </a:r>
            <a:r>
              <a:rPr lang="en-US" sz="2400" b="1" i="1" noProof="0" dirty="0" err="1" smtClean="0">
                <a:solidFill>
                  <a:srgbClr val="0070C0"/>
                </a:solidFill>
                <a:latin typeface="Times New Roman" panose="02020603050405020304" pitchFamily="18" charset="0"/>
                <a:ea typeface="Segoe UI" panose="020B0502040204020203" pitchFamily="34" charset="0"/>
              </a:rPr>
              <a:t>Hỏa</a:t>
            </a:r>
            <a:endParaRPr kumimoji="0" lang="en-US" sz="2400" b="1" i="0" u="none" strike="noStrike" kern="120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mn-cs"/>
            </a:endParaRPr>
          </a:p>
        </p:txBody>
      </p:sp>
      <p:sp>
        <p:nvSpPr>
          <p:cNvPr id="5" name="Rectangle 4"/>
          <p:cNvSpPr/>
          <p:nvPr/>
        </p:nvSpPr>
        <p:spPr>
          <a:xfrm>
            <a:off x="4348973" y="700801"/>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10" name="Rectangle 9"/>
          <p:cNvSpPr/>
          <p:nvPr/>
        </p:nvSpPr>
        <p:spPr>
          <a:xfrm>
            <a:off x="638103" y="1171573"/>
            <a:ext cx="10858500" cy="548099"/>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800" b="1" noProof="0" dirty="0" smtClean="0">
                <a:solidFill>
                  <a:srgbClr val="0070C0"/>
                </a:solidFill>
                <a:latin typeface="Times New Roman" panose="02020603050405020304" pitchFamily="18" charset="0"/>
                <a:ea typeface="Times New Roman" panose="02020603050405020304" pitchFamily="18" charset="0"/>
              </a:rPr>
              <a:t>2. </a:t>
            </a:r>
            <a:r>
              <a:rPr lang="en-US" sz="2800" b="1" noProof="0" dirty="0" err="1" smtClean="0">
                <a:solidFill>
                  <a:srgbClr val="0070C0"/>
                </a:solidFill>
                <a:latin typeface="Times New Roman" panose="02020603050405020304" pitchFamily="18" charset="0"/>
                <a:ea typeface="Times New Roman" panose="02020603050405020304" pitchFamily="18" charset="0"/>
              </a:rPr>
              <a:t>Tác</a:t>
            </a:r>
            <a:r>
              <a:rPr lang="en-US" sz="2800" b="1" noProof="0" dirty="0" smtClean="0">
                <a:solidFill>
                  <a:srgbClr val="0070C0"/>
                </a:solidFill>
                <a:latin typeface="Times New Roman" panose="02020603050405020304" pitchFamily="18" charset="0"/>
                <a:ea typeface="Times New Roman" panose="02020603050405020304" pitchFamily="18" charset="0"/>
              </a:rPr>
              <a:t> </a:t>
            </a:r>
            <a:r>
              <a:rPr lang="en-US" sz="2800" b="1" noProof="0" dirty="0" err="1" smtClean="0">
                <a:solidFill>
                  <a:srgbClr val="0070C0"/>
                </a:solidFill>
                <a:latin typeface="Times New Roman" panose="02020603050405020304" pitchFamily="18" charset="0"/>
                <a:ea typeface="Times New Roman" panose="02020603050405020304" pitchFamily="18" charset="0"/>
              </a:rPr>
              <a:t>phẩm</a:t>
            </a:r>
            <a:r>
              <a:rPr lang="en-US" sz="2800" b="1" noProof="0" dirty="0" smtClean="0">
                <a:solidFill>
                  <a:srgbClr val="0070C0"/>
                </a:solidFill>
                <a:latin typeface="Times New Roman" panose="02020603050405020304" pitchFamily="18" charset="0"/>
                <a:ea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458" y="1798253"/>
            <a:ext cx="4082408" cy="4206288"/>
          </a:xfrm>
          <a:prstGeom prst="rect">
            <a:avLst/>
          </a:prstGeom>
        </p:spPr>
      </p:pic>
      <p:sp>
        <p:nvSpPr>
          <p:cNvPr id="18" name="Round Diagonal Corner Rectangle 17"/>
          <p:cNvSpPr/>
          <p:nvPr/>
        </p:nvSpPr>
        <p:spPr>
          <a:xfrm>
            <a:off x="5052683" y="1590817"/>
            <a:ext cx="1615220" cy="611893"/>
          </a:xfrm>
          <a:prstGeom prst="round2DiagRect">
            <a:avLst>
              <a:gd name="adj1" fmla="val 50000"/>
              <a:gd name="adj2" fmla="val 0"/>
            </a:avLst>
          </a:pr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300" b="1" dirty="0" smtClean="0">
                <a:solidFill>
                  <a:schemeClr val="tx1"/>
                </a:solidFill>
                <a:latin typeface="Times New Roman" panose="02020603050405020304" pitchFamily="18" charset="0"/>
                <a:cs typeface="Times New Roman" panose="02020603050405020304" pitchFamily="18" charset="0"/>
              </a:rPr>
              <a:t>d. Bố cục:  </a:t>
            </a:r>
            <a:endParaRPr lang="vi-VN" sz="2300" dirty="0">
              <a:solidFill>
                <a:schemeClr val="tx1"/>
              </a:solidFill>
              <a:latin typeface="Times New Roman" panose="02020603050405020304" pitchFamily="18" charset="0"/>
              <a:cs typeface="Times New Roman" panose="02020603050405020304" pitchFamily="18" charset="0"/>
            </a:endParaRPr>
          </a:p>
        </p:txBody>
      </p:sp>
      <p:sp>
        <p:nvSpPr>
          <p:cNvPr id="19" name="Round Diagonal Corner Rectangle 18"/>
          <p:cNvSpPr/>
          <p:nvPr/>
        </p:nvSpPr>
        <p:spPr>
          <a:xfrm>
            <a:off x="6065044" y="1738340"/>
            <a:ext cx="5229613" cy="4163912"/>
          </a:xfrm>
          <a:prstGeom prst="round2DiagRect">
            <a:avLst>
              <a:gd name="adj1" fmla="val 50000"/>
              <a:gd name="adj2" fmla="val 0"/>
            </a:avLst>
          </a:pr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 P1: </a:t>
            </a:r>
            <a:r>
              <a:rPr lang="en-US" sz="2800" i="1" dirty="0">
                <a:solidFill>
                  <a:schemeClr val="tx1"/>
                </a:solidFill>
                <a:latin typeface="Times New Roman" panose="02020603050405020304" pitchFamily="18" charset="0"/>
                <a:cs typeface="Times New Roman" panose="02020603050405020304" pitchFamily="18" charset="0"/>
              </a:rPr>
              <a:t>(</a:t>
            </a:r>
            <a:r>
              <a:rPr lang="en-US" sz="2800" i="1" dirty="0" err="1">
                <a:solidFill>
                  <a:schemeClr val="tx1"/>
                </a:solidFill>
                <a:latin typeface="Times New Roman" panose="02020603050405020304" pitchFamily="18" charset="0"/>
                <a:cs typeface="Times New Roman" panose="02020603050405020304" pitchFamily="18" charset="0"/>
              </a:rPr>
              <a:t>Đầu</a:t>
            </a:r>
            <a:r>
              <a:rPr lang="en-US" sz="2800" i="1" dirty="0">
                <a:solidFill>
                  <a:schemeClr val="tx1"/>
                </a:solidFill>
                <a:latin typeface="Times New Roman" panose="02020603050405020304" pitchFamily="18" charset="0"/>
                <a:cs typeface="Times New Roman" panose="02020603050405020304" pitchFamily="18" charset="0"/>
              </a:rPr>
              <a:t> – </a:t>
            </a:r>
            <a:r>
              <a:rPr lang="en-US" sz="2800" i="1" dirty="0" err="1">
                <a:solidFill>
                  <a:schemeClr val="tx1"/>
                </a:solidFill>
                <a:latin typeface="Times New Roman" panose="02020603050405020304" pitchFamily="18" charset="0"/>
                <a:cs typeface="Times New Roman" panose="02020603050405020304" pitchFamily="18" charset="0"/>
              </a:rPr>
              <a:t>tình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trạng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này</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quá</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lâu</a:t>
            </a:r>
            <a:r>
              <a:rPr lang="en-US" sz="2800" i="1"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Nguyên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mắc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tôi</a:t>
            </a:r>
            <a:endParaRPr lang="vi-VN" sz="2800" dirty="0">
              <a:solidFill>
                <a:schemeClr val="tx1"/>
              </a:solidFill>
              <a:latin typeface="Times New Roman" panose="02020603050405020304" pitchFamily="18" charset="0"/>
              <a:cs typeface="Times New Roman" panose="02020603050405020304" pitchFamily="18" charset="0"/>
            </a:endParaRPr>
          </a:p>
          <a:p>
            <a:r>
              <a:rPr lang="vi-VN" sz="2800" dirty="0">
                <a:solidFill>
                  <a:schemeClr val="tx1"/>
                </a:solidFill>
                <a:latin typeface="Times New Roman" panose="02020603050405020304" pitchFamily="18" charset="0"/>
                <a:cs typeface="Times New Roman" panose="02020603050405020304" pitchFamily="18" charset="0"/>
              </a:rPr>
              <a:t>+ P2: </a:t>
            </a:r>
            <a:r>
              <a:rPr lang="en-US"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òn lại</a:t>
            </a:r>
            <a:r>
              <a:rPr lang="vi-VN" sz="2800" dirty="0" smtClean="0">
                <a:solidFill>
                  <a:schemeClr val="tx1"/>
                </a:solidFill>
                <a:latin typeface="Times New Roman" panose="02020603050405020304" pitchFamily="18" charset="0"/>
                <a:cs typeface="Times New Roman" panose="02020603050405020304" pitchFamily="18" charset="0"/>
              </a:rPr>
              <a: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Tình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cảnh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và</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những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nguy</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cơ</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tôi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gặp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mắc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kẹt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hỏa</a:t>
            </a:r>
            <a:r>
              <a:rPr lang="en-US" dirty="0">
                <a:solidFill>
                  <a:schemeClr val="tx1"/>
                </a:solidFill>
              </a:rPr>
              <a:t>.</a:t>
            </a:r>
            <a:endParaRPr lang="vi-VN" dirty="0">
              <a:solidFill>
                <a:schemeClr val="tx1"/>
              </a:solidFill>
            </a:endParaRPr>
          </a:p>
        </p:txBody>
      </p:sp>
    </p:spTree>
    <p:extLst>
      <p:ext uri="{BB962C8B-B14F-4D97-AF65-F5344CB8AC3E}">
        <p14:creationId xmlns:p14="http://schemas.microsoft.com/office/powerpoint/2010/main" val="409241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wipe(down)">
                                      <p:cBhvr>
                                        <p:cTn id="17" dur="5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wipe(down)">
                                      <p:cBhvr>
                                        <p:cTn id="22"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183565" y="924779"/>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7</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4348973" y="700801"/>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7" name="Rectangle 6"/>
          <p:cNvSpPr/>
          <p:nvPr/>
        </p:nvSpPr>
        <p:spPr>
          <a:xfrm>
            <a:off x="442458" y="1144383"/>
            <a:ext cx="8956065" cy="941733"/>
          </a:xfrm>
          <a:prstGeom prst="rect">
            <a:avLst/>
          </a:prstGeom>
        </p:spPr>
        <p:txBody>
          <a:bodyPr wrap="square">
            <a:spAutoFit/>
          </a:bodyPr>
          <a:lstStyle/>
          <a:p>
            <a:pPr>
              <a:lnSpc>
                <a:spcPct val="115000"/>
              </a:lnSpc>
              <a:spcAft>
                <a:spcPts val="0"/>
              </a:spcAft>
              <a:tabLst>
                <a:tab pos="1386840" algn="l"/>
              </a:tabLst>
            </a:pPr>
            <a:r>
              <a:rPr lang="en-US" sz="2500" b="1" dirty="0">
                <a:solidFill>
                  <a:srgbClr val="FF0000"/>
                </a:solidFill>
                <a:latin typeface="Times New Roman" panose="02020603050405020304" pitchFamily="18" charset="0"/>
                <a:ea typeface="MS Mincho"/>
              </a:rPr>
              <a:t>B</a:t>
            </a:r>
            <a:r>
              <a:rPr lang="en-US" sz="2500" b="1" dirty="0" smtClean="0">
                <a:solidFill>
                  <a:srgbClr val="FF0000"/>
                </a:solidFill>
                <a:latin typeface="Times New Roman" panose="02020603050405020304" pitchFamily="18" charset="0"/>
                <a:ea typeface="MS Mincho"/>
              </a:rPr>
              <a:t>. </a:t>
            </a:r>
            <a:r>
              <a:rPr lang="en-US" sz="2500" b="1" dirty="0" err="1">
                <a:solidFill>
                  <a:srgbClr val="FF0000"/>
                </a:solidFill>
                <a:latin typeface="Times New Roman" panose="02020603050405020304" pitchFamily="18" charset="0"/>
                <a:ea typeface="MS Mincho"/>
              </a:rPr>
              <a:t>Đọc</a:t>
            </a:r>
            <a:r>
              <a:rPr lang="en-US" sz="2500" b="1" dirty="0">
                <a:solidFill>
                  <a:srgbClr val="FF0000"/>
                </a:solidFill>
                <a:latin typeface="Times New Roman" panose="02020603050405020304" pitchFamily="18" charset="0"/>
                <a:ea typeface="MS Mincho"/>
              </a:rPr>
              <a:t> </a:t>
            </a:r>
            <a:r>
              <a:rPr lang="en-US" sz="2500" b="1" dirty="0" err="1">
                <a:solidFill>
                  <a:srgbClr val="FF0000"/>
                </a:solidFill>
                <a:latin typeface="Times New Roman" panose="02020603050405020304" pitchFamily="18" charset="0"/>
                <a:ea typeface="MS Mincho"/>
              </a:rPr>
              <a:t>hiểu</a:t>
            </a:r>
            <a:r>
              <a:rPr lang="en-US" sz="2500" b="1" dirty="0">
                <a:solidFill>
                  <a:srgbClr val="FF0000"/>
                </a:solidFill>
                <a:latin typeface="Times New Roman" panose="02020603050405020304" pitchFamily="18" charset="0"/>
                <a:ea typeface="MS Mincho"/>
              </a:rPr>
              <a:t> </a:t>
            </a:r>
            <a:r>
              <a:rPr lang="en-US" sz="2500" b="1" dirty="0" err="1">
                <a:solidFill>
                  <a:srgbClr val="FF0000"/>
                </a:solidFill>
                <a:latin typeface="Times New Roman" panose="02020603050405020304" pitchFamily="18" charset="0"/>
                <a:ea typeface="MS Mincho"/>
              </a:rPr>
              <a:t>văn</a:t>
            </a:r>
            <a:r>
              <a:rPr lang="en-US" sz="2500" b="1" dirty="0">
                <a:solidFill>
                  <a:srgbClr val="FF0000"/>
                </a:solidFill>
                <a:latin typeface="Times New Roman" panose="02020603050405020304" pitchFamily="18" charset="0"/>
                <a:ea typeface="MS Mincho"/>
              </a:rPr>
              <a:t> </a:t>
            </a:r>
            <a:r>
              <a:rPr lang="en-US" sz="2500" b="1" dirty="0" err="1">
                <a:solidFill>
                  <a:srgbClr val="FF0000"/>
                </a:solidFill>
                <a:latin typeface="Times New Roman" panose="02020603050405020304" pitchFamily="18" charset="0"/>
                <a:ea typeface="MS Mincho"/>
              </a:rPr>
              <a:t>bản</a:t>
            </a:r>
            <a:endParaRPr lang="en-US" sz="2500" dirty="0">
              <a:latin typeface="Times New Roman" panose="02020603050405020304" pitchFamily="18" charset="0"/>
              <a:ea typeface="Times New Roman" panose="02020603050405020304" pitchFamily="18" charset="0"/>
            </a:endParaRPr>
          </a:p>
          <a:p>
            <a:pPr>
              <a:lnSpc>
                <a:spcPct val="115000"/>
              </a:lnSpc>
              <a:spcAft>
                <a:spcPts val="1200"/>
              </a:spcAft>
            </a:pPr>
            <a:r>
              <a:rPr lang="vi-VN" sz="2500" b="1" dirty="0">
                <a:solidFill>
                  <a:srgbClr val="0070C0"/>
                </a:solidFill>
                <a:latin typeface="Times New Roman" panose="02020603050405020304" pitchFamily="18" charset="0"/>
                <a:ea typeface="MS Mincho"/>
              </a:rPr>
              <a:t>1. </a:t>
            </a:r>
            <a:r>
              <a:rPr lang="vi-VN" sz="2500" b="1" dirty="0" smtClean="0">
                <a:solidFill>
                  <a:srgbClr val="0070C0"/>
                </a:solidFill>
                <a:latin typeface="Times New Roman" panose="02020603050405020304" pitchFamily="18" charset="0"/>
                <a:ea typeface="MS Mincho"/>
              </a:rPr>
              <a:t>Nguyên nhân và quá trình mắc nạn của nhân vật tôi. </a:t>
            </a:r>
            <a:endParaRPr lang="en-US" sz="2500" dirty="0">
              <a:effectLst/>
              <a:latin typeface="Times New Roman" panose="02020603050405020304" pitchFamily="18" charset="0"/>
              <a:ea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414696" y="3365793"/>
            <a:ext cx="2862536" cy="3492207"/>
          </a:xfrm>
          <a:prstGeom prst="ellipse">
            <a:avLst/>
          </a:prstGeom>
          <a:ln>
            <a:noFill/>
          </a:ln>
          <a:effectLst>
            <a:softEdge rad="112500"/>
          </a:effectLst>
        </p:spPr>
      </p:pic>
      <p:sp>
        <p:nvSpPr>
          <p:cNvPr id="18" name="Cloud Callout 17"/>
          <p:cNvSpPr/>
          <p:nvPr/>
        </p:nvSpPr>
        <p:spPr>
          <a:xfrm>
            <a:off x="3508363" y="1966073"/>
            <a:ext cx="7781566" cy="3740673"/>
          </a:xfrm>
          <a:prstGeom prst="cloudCallout">
            <a:avLst>
              <a:gd name="adj1" fmla="val -53287"/>
              <a:gd name="adj2" fmla="val 53246"/>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300" dirty="0" smtClean="0">
              <a:latin typeface="Times New Roman" panose="02020603050405020304" pitchFamily="18" charset="0"/>
              <a:cs typeface="Times New Roman" panose="02020603050405020304" pitchFamily="18" charset="0"/>
            </a:endParaRPr>
          </a:p>
          <a:p>
            <a:endParaRPr lang="en-US" sz="2300" dirty="0">
              <a:latin typeface="Times New Roman" panose="02020603050405020304" pitchFamily="18" charset="0"/>
              <a:cs typeface="Times New Roman" panose="02020603050405020304" pitchFamily="18" charset="0"/>
            </a:endParaRPr>
          </a:p>
          <a:p>
            <a:r>
              <a:rPr lang="en-US" sz="2300" b="1" dirty="0" smtClean="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Các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nhóm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thảo</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luận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gạch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chân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bằng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bút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chì</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vào</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văn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bản</a:t>
            </a:r>
            <a:endParaRPr lang="vi-VN" sz="2300" b="1" dirty="0">
              <a:latin typeface="Times New Roman" panose="02020603050405020304" pitchFamily="18" charset="0"/>
              <a:cs typeface="Times New Roman" panose="02020603050405020304" pitchFamily="18" charset="0"/>
            </a:endParaRPr>
          </a:p>
          <a:p>
            <a:r>
              <a:rPr lang="vi-VN" sz="2300" b="1" dirty="0">
                <a:latin typeface="Times New Roman" panose="02020603050405020304" pitchFamily="18" charset="0"/>
                <a:cs typeface="Times New Roman" panose="02020603050405020304" pitchFamily="18" charset="0"/>
              </a:rPr>
              <a:t>+  Tìm những chi tiết </a:t>
            </a:r>
            <a:r>
              <a:rPr lang="nl-NL" sz="2300" b="1" dirty="0">
                <a:latin typeface="Times New Roman" panose="02020603050405020304" pitchFamily="18" charset="0"/>
                <a:cs typeface="Times New Roman" panose="02020603050405020304" pitchFamily="18" charset="0"/>
              </a:rPr>
              <a:t>nói về nguyên nhân mắc nạn của tôi.</a:t>
            </a:r>
            <a:endParaRPr lang="vi-VN" sz="2300" b="1" dirty="0">
              <a:latin typeface="Times New Roman" panose="02020603050405020304" pitchFamily="18" charset="0"/>
              <a:cs typeface="Times New Roman" panose="02020603050405020304" pitchFamily="18" charset="0"/>
            </a:endParaRPr>
          </a:p>
          <a:p>
            <a:r>
              <a:rPr lang="vi-VN" sz="2300" b="1" dirty="0">
                <a:latin typeface="Times New Roman" panose="02020603050405020304" pitchFamily="18" charset="0"/>
                <a:cs typeface="Times New Roman" panose="02020603050405020304" pitchFamily="18" charset="0"/>
              </a:rPr>
              <a:t>+ Tìm những chi tiết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miêu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tả</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bộ</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đồ</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dù</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hành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và</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cách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tôi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khắc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phục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lỗi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của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nó</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để</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tự</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cứu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mình</a:t>
            </a:r>
            <a:r>
              <a:rPr lang="en-US" sz="2300" b="1" dirty="0">
                <a:latin typeface="Times New Roman" panose="02020603050405020304" pitchFamily="18" charset="0"/>
                <a:cs typeface="Times New Roman" panose="02020603050405020304" pitchFamily="18" charset="0"/>
              </a:rPr>
              <a:t>. </a:t>
            </a:r>
            <a:endParaRPr lang="en-US" sz="2300" b="1" dirty="0" smtClean="0">
              <a:latin typeface="Times New Roman" panose="02020603050405020304" pitchFamily="18" charset="0"/>
              <a:cs typeface="Times New Roman" panose="02020603050405020304" pitchFamily="18" charset="0"/>
            </a:endParaRPr>
          </a:p>
          <a:p>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Hoàn</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thiện</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phiếu</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học</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tập</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số</a:t>
            </a:r>
            <a:r>
              <a:rPr lang="en-US" sz="2300" b="1" dirty="0" smtClean="0">
                <a:latin typeface="Times New Roman" panose="02020603050405020304" pitchFamily="18" charset="0"/>
                <a:cs typeface="Times New Roman" panose="02020603050405020304" pitchFamily="18" charset="0"/>
              </a:rPr>
              <a:t> 2</a:t>
            </a:r>
            <a:endParaRPr lang="vi-VN" sz="2300" b="1" dirty="0">
              <a:latin typeface="Times New Roman" panose="02020603050405020304" pitchFamily="18" charset="0"/>
              <a:cs typeface="Times New Roman" panose="02020603050405020304" pitchFamily="18" charset="0"/>
            </a:endParaRPr>
          </a:p>
          <a:p>
            <a:pPr>
              <a:lnSpc>
                <a:spcPct val="115000"/>
              </a:lnSpc>
              <a:spcAft>
                <a:spcPts val="0"/>
              </a:spcAft>
            </a:pPr>
            <a:r>
              <a:rPr lang="pt-BR" sz="28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Tươi – 0977948099- thcs </a:t>
            </a:r>
            <a:r>
              <a:rPr lang="pt-BR" dirty="0" smtClean="0">
                <a:solidFill>
                  <a:schemeClr val="bg1"/>
                </a:solidFill>
                <a:latin typeface="Times New Roman" panose="02020603050405020304" pitchFamily="18" charset="0"/>
                <a:ea typeface="Times New Roman" panose="02020603050405020304" pitchFamily="18" charset="0"/>
              </a:rPr>
              <a:t>Hoàng Diệu</a:t>
            </a:r>
          </a:p>
        </p:txBody>
      </p:sp>
      <p:sp>
        <p:nvSpPr>
          <p:cNvPr id="16" name="Rectangle 15"/>
          <p:cNvSpPr/>
          <p:nvPr/>
        </p:nvSpPr>
        <p:spPr>
          <a:xfrm>
            <a:off x="1344529" y="77093"/>
            <a:ext cx="9945399"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noProof="0" dirty="0" smtClean="0">
                <a:solidFill>
                  <a:srgbClr val="0070C0"/>
                </a:solidFill>
                <a:latin typeface="Times New Roman" panose="02020603050405020304" pitchFamily="18" charset="0"/>
                <a:ea typeface="Segoe UI" panose="020B0502040204020203" pitchFamily="34" charset="0"/>
              </a:rPr>
              <a:t>NHẬT TRÌNH SOL 6 (</a:t>
            </a:r>
            <a:r>
              <a:rPr lang="en-US" sz="2400" b="1" i="1" noProof="0" dirty="0" err="1" smtClean="0">
                <a:solidFill>
                  <a:srgbClr val="0070C0"/>
                </a:solidFill>
                <a:latin typeface="Times New Roman" panose="02020603050405020304" pitchFamily="18" charset="0"/>
                <a:ea typeface="Segoe UI" panose="020B0502040204020203" pitchFamily="34" charset="0"/>
              </a:rPr>
              <a:t>Trích</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tiểu</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thuyết</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Người</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về</a:t>
            </a:r>
            <a:r>
              <a:rPr lang="en-US" sz="2400" b="1" i="1" noProof="0" dirty="0" smtClean="0">
                <a:solidFill>
                  <a:srgbClr val="0070C0"/>
                </a:solidFill>
                <a:latin typeface="Times New Roman" panose="02020603050405020304" pitchFamily="18" charset="0"/>
                <a:ea typeface="Segoe UI" panose="020B0502040204020203" pitchFamily="34" charset="0"/>
              </a:rPr>
              <a:t> </a:t>
            </a:r>
            <a:r>
              <a:rPr lang="en-US" sz="2400" b="1" i="1" noProof="0" dirty="0" err="1" smtClean="0">
                <a:solidFill>
                  <a:srgbClr val="0070C0"/>
                </a:solidFill>
                <a:latin typeface="Times New Roman" panose="02020603050405020304" pitchFamily="18" charset="0"/>
                <a:ea typeface="Segoe UI" panose="020B0502040204020203" pitchFamily="34" charset="0"/>
              </a:rPr>
              <a:t>từ</a:t>
            </a:r>
            <a:r>
              <a:rPr lang="en-US" sz="2400" b="1" i="1" noProof="0" dirty="0" smtClean="0">
                <a:solidFill>
                  <a:srgbClr val="0070C0"/>
                </a:solidFill>
                <a:latin typeface="Times New Roman" panose="02020603050405020304" pitchFamily="18" charset="0"/>
                <a:ea typeface="Segoe UI" panose="020B0502040204020203" pitchFamily="34" charset="0"/>
              </a:rPr>
              <a:t> Sao </a:t>
            </a:r>
            <a:r>
              <a:rPr lang="en-US" sz="2400" b="1" i="1" noProof="0" dirty="0" err="1" smtClean="0">
                <a:solidFill>
                  <a:srgbClr val="0070C0"/>
                </a:solidFill>
                <a:latin typeface="Times New Roman" panose="02020603050405020304" pitchFamily="18" charset="0"/>
                <a:ea typeface="Segoe UI" panose="020B0502040204020203" pitchFamily="34" charset="0"/>
              </a:rPr>
              <a:t>Hỏa</a:t>
            </a:r>
            <a:endParaRPr kumimoji="0" lang="en-US" sz="2400" b="1" i="0" u="none" strike="noStrike" kern="120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mn-cs"/>
            </a:endParaRPr>
          </a:p>
        </p:txBody>
      </p:sp>
    </p:spTree>
    <p:extLst>
      <p:ext uri="{BB962C8B-B14F-4D97-AF65-F5344CB8AC3E}">
        <p14:creationId xmlns:p14="http://schemas.microsoft.com/office/powerpoint/2010/main" val="9089297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2.525"/>
  <p:tag name="ISPRING_SLIDE_ID_2" val="{9A7A4DE8-1F33-4D04-BB62-12FAFEE2B74F}"/>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072"/>
  <p:tag name="ISPRING_SLIDE_ID_2" val="{1B1932C8-59F5-485F-8A49-F5E2E90B8F97}"/>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4911</TotalTime>
  <Words>2735</Words>
  <Application>Microsoft Office PowerPoint</Application>
  <PresentationFormat>Widescreen</PresentationFormat>
  <Paragraphs>249</Paragraphs>
  <Slides>26</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Calibri</vt:lpstr>
      <vt:lpstr>Calibri Light</vt:lpstr>
      <vt:lpstr>Cambria</vt:lpstr>
      <vt:lpstr>Lucida Handwriting</vt:lpstr>
      <vt:lpstr>MS Mincho</vt:lpstr>
      <vt:lpstr>Segoe UI</vt:lpstr>
      <vt:lpstr>Symbol</vt:lpstr>
      <vt:lpstr>Times New Roman</vt:lpstr>
      <vt:lpstr>Wingdings</vt:lpstr>
      <vt:lpstr>1_Office Theme</vt:lpstr>
      <vt:lpstr>DỰ ÁN SOẠN GIÁO ÁN MIỄN PHÍ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162</cp:revision>
  <dcterms:created xsi:type="dcterms:W3CDTF">2022-01-15T12:09:58Z</dcterms:created>
  <dcterms:modified xsi:type="dcterms:W3CDTF">2022-06-28T12:19:26Z</dcterms:modified>
</cp:coreProperties>
</file>