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3" r:id="rId2"/>
    <p:sldMasterId id="2147483707" r:id="rId3"/>
  </p:sldMasterIdLst>
  <p:notesMasterIdLst>
    <p:notesMasterId r:id="rId19"/>
  </p:notesMasterIdLst>
  <p:sldIdLst>
    <p:sldId id="256" r:id="rId4"/>
    <p:sldId id="278" r:id="rId5"/>
    <p:sldId id="345" r:id="rId6"/>
    <p:sldId id="336" r:id="rId7"/>
    <p:sldId id="337" r:id="rId8"/>
    <p:sldId id="274" r:id="rId9"/>
    <p:sldId id="326" r:id="rId10"/>
    <p:sldId id="327" r:id="rId11"/>
    <p:sldId id="331" r:id="rId12"/>
    <p:sldId id="343" r:id="rId13"/>
    <p:sldId id="332" r:id="rId14"/>
    <p:sldId id="344" r:id="rId15"/>
    <p:sldId id="293" r:id="rId16"/>
    <p:sldId id="342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ihIMIDc5xvi4UC2ODiJvbmm6odiQ==" r:id="rId24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IBOOK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18A8A1"/>
    <a:srgbClr val="EE8640"/>
    <a:srgbClr val="5C9E9A"/>
    <a:srgbClr val="1FD5CC"/>
    <a:srgbClr val="07EDD7"/>
    <a:srgbClr val="F26532"/>
    <a:srgbClr val="A3DBE1"/>
    <a:srgbClr val="E26714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72" d="100"/>
          <a:sy n="72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4-07T02:34:25.692" idx="1">
    <p:pos x="2553" y="1479"/>
    <p:text>Trong LP là groups of four.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="" commentPostId="AAAAZBr53RA"/>
      </p:ext>
    </p:extLst>
  </p:cm>
  <p:cm authorId="0" dt="2022-04-07T02:48:00.478" idx="2">
    <p:pos x="6827" y="1479"/>
    <p:text>Check lại hướng dẫn trò chơi này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="" commentPostId="AAAAZBr53Q8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1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7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56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29"/>
          <p:cNvSpPr txBox="1">
            <a:spLocks noGrp="1"/>
          </p:cNvSpPr>
          <p:nvPr>
            <p:ph type="title"/>
          </p:nvPr>
        </p:nvSpPr>
        <p:spPr>
          <a:xfrm>
            <a:off x="963600" y="463696"/>
            <a:ext cx="102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176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18"/>
          <p:cNvSpPr txBox="1">
            <a:spLocks noGrp="1"/>
          </p:cNvSpPr>
          <p:nvPr>
            <p:ph type="ctrTitle"/>
          </p:nvPr>
        </p:nvSpPr>
        <p:spPr>
          <a:xfrm flipH="1">
            <a:off x="3059492" y="2497863"/>
            <a:ext cx="2229200" cy="2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267" name="Google Shape;2267;p18"/>
          <p:cNvSpPr txBox="1">
            <a:spLocks noGrp="1"/>
          </p:cNvSpPr>
          <p:nvPr>
            <p:ph type="subTitle" idx="1"/>
          </p:nvPr>
        </p:nvSpPr>
        <p:spPr>
          <a:xfrm flipH="1">
            <a:off x="2641492" y="3093197"/>
            <a:ext cx="3065200" cy="5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68" name="Google Shape;2268;p18"/>
          <p:cNvSpPr txBox="1">
            <a:spLocks noGrp="1"/>
          </p:cNvSpPr>
          <p:nvPr>
            <p:ph type="ctrTitle" idx="2"/>
          </p:nvPr>
        </p:nvSpPr>
        <p:spPr>
          <a:xfrm flipH="1">
            <a:off x="6777059" y="2497863"/>
            <a:ext cx="2229200" cy="2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269" name="Google Shape;2269;p18"/>
          <p:cNvSpPr txBox="1">
            <a:spLocks noGrp="1"/>
          </p:cNvSpPr>
          <p:nvPr>
            <p:ph type="subTitle" idx="3"/>
          </p:nvPr>
        </p:nvSpPr>
        <p:spPr>
          <a:xfrm flipH="1">
            <a:off x="6359059" y="3092797"/>
            <a:ext cx="30652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70" name="Google Shape;2270;p18"/>
          <p:cNvSpPr txBox="1">
            <a:spLocks noGrp="1"/>
          </p:cNvSpPr>
          <p:nvPr>
            <p:ph type="ctrTitle" idx="4"/>
          </p:nvPr>
        </p:nvSpPr>
        <p:spPr>
          <a:xfrm flipH="1">
            <a:off x="6903308" y="5060456"/>
            <a:ext cx="2229200" cy="2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271" name="Google Shape;2271;p18"/>
          <p:cNvSpPr txBox="1">
            <a:spLocks noGrp="1"/>
          </p:cNvSpPr>
          <p:nvPr>
            <p:ph type="subTitle" idx="5"/>
          </p:nvPr>
        </p:nvSpPr>
        <p:spPr>
          <a:xfrm flipH="1">
            <a:off x="6485308" y="5659236"/>
            <a:ext cx="30652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72" name="Google Shape;2272;p18"/>
          <p:cNvSpPr txBox="1">
            <a:spLocks noGrp="1"/>
          </p:cNvSpPr>
          <p:nvPr>
            <p:ph type="ctrTitle" idx="6"/>
          </p:nvPr>
        </p:nvSpPr>
        <p:spPr>
          <a:xfrm flipH="1">
            <a:off x="3059492" y="5060456"/>
            <a:ext cx="2229200" cy="2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Muli"/>
              <a:buNone/>
              <a:defRPr sz="1600">
                <a:solidFill>
                  <a:srgbClr val="434343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273" name="Google Shape;2273;p18"/>
          <p:cNvSpPr txBox="1">
            <a:spLocks noGrp="1"/>
          </p:cNvSpPr>
          <p:nvPr>
            <p:ph type="subTitle" idx="7"/>
          </p:nvPr>
        </p:nvSpPr>
        <p:spPr>
          <a:xfrm flipH="1">
            <a:off x="2641492" y="5659636"/>
            <a:ext cx="3065200" cy="5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74" name="Google Shape;2274;p18"/>
          <p:cNvSpPr txBox="1">
            <a:spLocks noGrp="1"/>
          </p:cNvSpPr>
          <p:nvPr>
            <p:ph type="title" idx="8"/>
          </p:nvPr>
        </p:nvSpPr>
        <p:spPr>
          <a:xfrm>
            <a:off x="956935" y="462683"/>
            <a:ext cx="1027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27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13"/>
          <p:cNvSpPr txBox="1">
            <a:spLocks noGrp="1"/>
          </p:cNvSpPr>
          <p:nvPr>
            <p:ph type="title"/>
          </p:nvPr>
        </p:nvSpPr>
        <p:spPr>
          <a:xfrm>
            <a:off x="6560841" y="690500"/>
            <a:ext cx="4795600" cy="26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1744" name="Google Shape;1744;p13"/>
          <p:cNvSpPr txBox="1">
            <a:spLocks noGrp="1"/>
          </p:cNvSpPr>
          <p:nvPr>
            <p:ph type="subTitle" idx="1"/>
          </p:nvPr>
        </p:nvSpPr>
        <p:spPr>
          <a:xfrm>
            <a:off x="7122111" y="3341495"/>
            <a:ext cx="4212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558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7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9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8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56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25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3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11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1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2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3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3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9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66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65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05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22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5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09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99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4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67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61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2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1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9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9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artoon of a dinosaur&#10;&#10;Description automatically generated">
            <a:extLst>
              <a:ext uri="{FF2B5EF4-FFF2-40B4-BE49-F238E27FC236}">
                <a16:creationId xmlns:a16="http://schemas.microsoft.com/office/drawing/2014/main" id="{34CA35EB-CE43-1E6C-4E8A-752071EF8F5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4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064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0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F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64B8127-D6AB-33BD-AB0A-295607D7CDDD}"/>
              </a:ext>
            </a:extLst>
          </p:cNvPr>
          <p:cNvSpPr txBox="1"/>
          <p:nvPr/>
        </p:nvSpPr>
        <p:spPr>
          <a:xfrm>
            <a:off x="7752193" y="5442631"/>
            <a:ext cx="306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 THÀNH+TRỌNG QUYỀN</a:t>
            </a:r>
          </a:p>
        </p:txBody>
      </p:sp>
      <p:sp>
        <p:nvSpPr>
          <p:cNvPr id="2" name="Freeform 2"/>
          <p:cNvSpPr/>
          <p:nvPr/>
        </p:nvSpPr>
        <p:spPr>
          <a:xfrm rot="-1622057">
            <a:off x="1661810" y="-400983"/>
            <a:ext cx="10211224" cy="8224642"/>
          </a:xfrm>
          <a:custGeom>
            <a:avLst/>
            <a:gdLst/>
            <a:ahLst/>
            <a:cxnLst/>
            <a:rect l="l" t="t" r="r" b="b"/>
            <a:pathLst>
              <a:path w="15316836" h="12336963">
                <a:moveTo>
                  <a:pt x="0" y="0"/>
                </a:moveTo>
                <a:lnTo>
                  <a:pt x="15316835" y="0"/>
                </a:lnTo>
                <a:lnTo>
                  <a:pt x="15316835" y="12336962"/>
                </a:lnTo>
                <a:lnTo>
                  <a:pt x="0" y="1233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28469" y="2118637"/>
            <a:ext cx="6335062" cy="2683763"/>
          </a:xfrm>
          <a:custGeom>
            <a:avLst/>
            <a:gdLst/>
            <a:ahLst/>
            <a:cxnLst/>
            <a:rect l="l" t="t" r="r" b="b"/>
            <a:pathLst>
              <a:path w="9502593" h="4025644">
                <a:moveTo>
                  <a:pt x="0" y="0"/>
                </a:moveTo>
                <a:lnTo>
                  <a:pt x="9502594" y="0"/>
                </a:lnTo>
                <a:lnTo>
                  <a:pt x="9502594" y="4025644"/>
                </a:lnTo>
                <a:lnTo>
                  <a:pt x="0" y="40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61102">
            <a:off x="8252202" y="2837796"/>
            <a:ext cx="1273119" cy="1182409"/>
          </a:xfrm>
          <a:custGeom>
            <a:avLst/>
            <a:gdLst/>
            <a:ahLst/>
            <a:cxnLst/>
            <a:rect l="l" t="t" r="r" b="b"/>
            <a:pathLst>
              <a:path w="1909679" h="1773614">
                <a:moveTo>
                  <a:pt x="0" y="0"/>
                </a:moveTo>
                <a:lnTo>
                  <a:pt x="1909679" y="0"/>
                </a:lnTo>
                <a:lnTo>
                  <a:pt x="1909679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4522" y="3025820"/>
            <a:ext cx="3709165" cy="4579217"/>
          </a:xfrm>
          <a:custGeom>
            <a:avLst/>
            <a:gdLst/>
            <a:ahLst/>
            <a:cxnLst/>
            <a:rect l="l" t="t" r="r" b="b"/>
            <a:pathLst>
              <a:path w="5563748" h="6868825">
                <a:moveTo>
                  <a:pt x="0" y="0"/>
                </a:moveTo>
                <a:lnTo>
                  <a:pt x="5563748" y="0"/>
                </a:lnTo>
                <a:lnTo>
                  <a:pt x="5563748" y="6868826"/>
                </a:lnTo>
                <a:lnTo>
                  <a:pt x="0" y="6868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72497" y="2002842"/>
            <a:ext cx="4747564" cy="113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Barrio"/>
                <a:ea typeface="+mn-ea"/>
                <a:cs typeface="+mn-cs"/>
              </a:rPr>
              <a:t>UNIT1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67939" y="2895368"/>
            <a:ext cx="3077931" cy="74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43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llaboo"/>
                <a:ea typeface="+mn-ea"/>
                <a:cs typeface="+mn-cs"/>
              </a:rPr>
              <a:t>Family Life</a:t>
            </a:r>
          </a:p>
        </p:txBody>
      </p:sp>
      <p:sp>
        <p:nvSpPr>
          <p:cNvPr id="8" name="Freeform 8"/>
          <p:cNvSpPr/>
          <p:nvPr/>
        </p:nvSpPr>
        <p:spPr>
          <a:xfrm>
            <a:off x="7205696" y="5632853"/>
            <a:ext cx="5196155" cy="1058126"/>
          </a:xfrm>
          <a:custGeom>
            <a:avLst/>
            <a:gdLst/>
            <a:ahLst/>
            <a:cxnLst/>
            <a:rect l="l" t="t" r="r" b="b"/>
            <a:pathLst>
              <a:path w="7794232" h="1587189">
                <a:moveTo>
                  <a:pt x="0" y="0"/>
                </a:moveTo>
                <a:lnTo>
                  <a:pt x="7794232" y="0"/>
                </a:lnTo>
                <a:lnTo>
                  <a:pt x="7794232" y="1587189"/>
                </a:lnTo>
                <a:lnTo>
                  <a:pt x="0" y="158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 rot="10434">
            <a:off x="7657178" y="6318126"/>
            <a:ext cx="4184303" cy="0"/>
          </a:xfrm>
          <a:prstGeom prst="line">
            <a:avLst/>
          </a:prstGeom>
          <a:ln w="38100" cap="flat">
            <a:solidFill>
              <a:srgbClr val="DF6077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7211096" y="5939535"/>
            <a:ext cx="1753201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25" b="0" i="0" u="none" strike="noStrike" kern="1200" cap="none" spc="0" normalizeH="0" baseline="0" noProof="0" dirty="0">
                <a:ln>
                  <a:noFill/>
                </a:ln>
                <a:solidFill>
                  <a:srgbClr val="DF6077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Name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87F1E-0190-4EB0-162D-A0E0118CE1F9}"/>
              </a:ext>
            </a:extLst>
          </p:cNvPr>
          <p:cNvSpPr txBox="1"/>
          <p:nvPr/>
        </p:nvSpPr>
        <p:spPr>
          <a:xfrm>
            <a:off x="2520890" y="3827628"/>
            <a:ext cx="320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03DE06-F795-E1D7-EF25-29A986C1F727}"/>
              </a:ext>
            </a:extLst>
          </p:cNvPr>
          <p:cNvSpPr txBox="1"/>
          <p:nvPr/>
        </p:nvSpPr>
        <p:spPr>
          <a:xfrm>
            <a:off x="5725004" y="3796850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6714"/>
                </a:solidFill>
                <a:effectLst/>
                <a:uLnTx/>
                <a:uFillTx/>
                <a:latin typeface="UTM Facebook K&amp;T" pitchFamily="18" charset="0"/>
                <a:ea typeface="+mn-ea"/>
                <a:cs typeface="+mn-cs"/>
              </a:rPr>
              <a:t>SPEAKING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2D559-DBF9-4C87-CA56-E8D79FC90B0C}"/>
              </a:ext>
            </a:extLst>
          </p:cNvPr>
          <p:cNvSpPr txBox="1"/>
          <p:nvPr/>
        </p:nvSpPr>
        <p:spPr>
          <a:xfrm>
            <a:off x="3056821" y="4273130"/>
            <a:ext cx="6812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6673"/>
                </a:solidFill>
                <a:effectLst/>
                <a:uLnTx/>
                <a:uFillTx/>
              </a:rPr>
              <a:t>Why should / shouldn’t children do housework?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728624" y="1036313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62523" y="2461860"/>
            <a:ext cx="2331520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86602" y="1254306"/>
            <a:ext cx="454526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Matching 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47314" y="2077302"/>
            <a:ext cx="4553285" cy="1194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Fill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complete the conversation.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612391" y="1364015"/>
            <a:ext cx="815892" cy="109784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986855" y="37101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756135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474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cxnSp>
        <p:nvCxnSpPr>
          <p:cNvPr id="19" name="Curved Connector 18"/>
          <p:cNvCxnSpPr>
            <a:stCxn id="23" idx="1"/>
            <a:endCxn id="31" idx="0"/>
          </p:cNvCxnSpPr>
          <p:nvPr/>
        </p:nvCxnSpPr>
        <p:spPr>
          <a:xfrm rot="10800000" flipV="1">
            <a:off x="3078355" y="2789561"/>
            <a:ext cx="184168" cy="92056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347314" y="3429000"/>
            <a:ext cx="4553285" cy="808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3: Have conversations similar to the one in task 2.</a:t>
            </a:r>
          </a:p>
        </p:txBody>
      </p:sp>
    </p:spTree>
    <p:extLst>
      <p:ext uri="{BB962C8B-B14F-4D97-AF65-F5344CB8AC3E}">
        <p14:creationId xmlns:p14="http://schemas.microsoft.com/office/powerpoint/2010/main" val="1996247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964E3-3018-436E-BC64-AD39AF75E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9" t="39224" r="21270" b="14639"/>
          <a:stretch/>
        </p:blipFill>
        <p:spPr>
          <a:xfrm>
            <a:off x="3880924" y="2204865"/>
            <a:ext cx="4430150" cy="3615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483"/>
            <a:ext cx="12192001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5" y="8441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WHILE-SPEAKING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153241" y="1038042"/>
            <a:ext cx="9860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cs typeface="Arial" panose="020B0604020202020204" pitchFamily="34" charset="0"/>
              </a:rPr>
              <a:t>Work in groups. Have similar conversations exchanging opinions about whether children should or shouldn’t do housework. You can use the ideas from 1 and the reading text.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699" y="1117533"/>
            <a:ext cx="481788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415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08013" y="107370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262523" y="2461860"/>
            <a:ext cx="2331520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55334" y="1114262"/>
            <a:ext cx="454526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Matching 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47314" y="1939202"/>
            <a:ext cx="4553285" cy="1194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Fill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complete the conversation.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91780" y="1401410"/>
            <a:ext cx="1036503" cy="106045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31" idx="3"/>
            <a:endCxn id="18" idx="0"/>
          </p:cNvCxnSpPr>
          <p:nvPr/>
        </p:nvCxnSpPr>
        <p:spPr>
          <a:xfrm>
            <a:off x="3910031" y="3976885"/>
            <a:ext cx="648185" cy="72092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727031" y="3643810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47314" y="4723052"/>
            <a:ext cx="2369966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466661" y="347871"/>
            <a:ext cx="3464434" cy="640725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474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31022" y="4697809"/>
            <a:ext cx="2454387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19" name="Curved Connector 18"/>
          <p:cNvCxnSpPr>
            <a:stCxn id="23" idx="1"/>
            <a:endCxn id="31" idx="0"/>
          </p:cNvCxnSpPr>
          <p:nvPr/>
        </p:nvCxnSpPr>
        <p:spPr>
          <a:xfrm rot="10800000" flipV="1">
            <a:off x="2818531" y="2789562"/>
            <a:ext cx="443992" cy="85424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66318" y="3436054"/>
            <a:ext cx="4553285" cy="808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3: Have conversations similar to the one in task 2.</a:t>
            </a:r>
          </a:p>
        </p:txBody>
      </p:sp>
    </p:spTree>
    <p:extLst>
      <p:ext uri="{BB962C8B-B14F-4D97-AF65-F5344CB8AC3E}">
        <p14:creationId xmlns:p14="http://schemas.microsoft.com/office/powerpoint/2010/main" val="227918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8259" y="1905506"/>
            <a:ext cx="97660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What we have learnt today?</a:t>
            </a:r>
          </a:p>
          <a:p>
            <a:pPr algn="ctr"/>
            <a:endParaRPr lang="en-US" sz="3200" b="1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Explain why children should or shouldn’t do housework.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Discuss and express opinions about why children should or shouldn’t do housework.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80765" y="103185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0"/>
            <a:ext cx="12192000" cy="880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5619" y="98215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3510" y="970298"/>
            <a:ext cx="481788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2047322" y="1770905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Practice discussing the topic with your friends </a:t>
            </a:r>
            <a:br>
              <a:rPr lang="en-US" sz="3200" dirty="0"/>
            </a:br>
            <a:r>
              <a:rPr lang="en-US" sz="3200" dirty="0"/>
              <a:t>- Prepare for the Listening lesson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45298" y="103185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0"/>
            <a:ext cx="12192000" cy="880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02150" y="769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5619" y="98215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32" y="3301212"/>
            <a:ext cx="3111536" cy="23274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3510" y="970298"/>
            <a:ext cx="481788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319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26755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817693" y="1828249"/>
            <a:ext cx="89417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By the end of this unit, students will be able to: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explain why children should or shouldn’t do housework.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discuss and express their opinions about why children should or shouldn’t do housework.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ean-up-song-kids-song-for-tidying-up-super-simple-songs">
            <a:hlinkClick r:id="" action="ppaction://media"/>
            <a:extLst>
              <a:ext uri="{FF2B5EF4-FFF2-40B4-BE49-F238E27FC236}">
                <a16:creationId xmlns:a16="http://schemas.microsoft.com/office/drawing/2014/main" id="{D82D92ED-8A07-58BE-E8A2-C6420A5545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08013" y="107370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91780" y="2018367"/>
            <a:ext cx="2331520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7589" y="1221331"/>
            <a:ext cx="454526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Matching 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6602" y="2119307"/>
            <a:ext cx="4553285" cy="1194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Fill in the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and complete the conversation.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91780" y="1401410"/>
            <a:ext cx="1165760" cy="61695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31" idx="3"/>
            <a:endCxn id="18" idx="0"/>
          </p:cNvCxnSpPr>
          <p:nvPr/>
        </p:nvCxnSpPr>
        <p:spPr>
          <a:xfrm>
            <a:off x="4008756" y="3834526"/>
            <a:ext cx="549460" cy="8632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825756" y="3501451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16889" y="4697809"/>
            <a:ext cx="2234071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94043" y="378989"/>
            <a:ext cx="3518770" cy="710205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538693" y="479274"/>
            <a:ext cx="1474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31022" y="4697809"/>
            <a:ext cx="2454387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19" name="Curved Connector 18"/>
          <p:cNvCxnSpPr>
            <a:stCxn id="23" idx="1"/>
            <a:endCxn id="31" idx="0"/>
          </p:cNvCxnSpPr>
          <p:nvPr/>
        </p:nvCxnSpPr>
        <p:spPr>
          <a:xfrm rot="10800000" flipV="1">
            <a:off x="2917256" y="2346069"/>
            <a:ext cx="474524" cy="115538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029977" y="3543705"/>
            <a:ext cx="4553285" cy="808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3: Have conversations similar to the one in task 2.</a:t>
            </a:r>
          </a:p>
        </p:txBody>
      </p:sp>
    </p:spTree>
    <p:extLst>
      <p:ext uri="{BB962C8B-B14F-4D97-AF65-F5344CB8AC3E}">
        <p14:creationId xmlns:p14="http://schemas.microsoft.com/office/powerpoint/2010/main" val="83026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245373" y="2402024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29977" y="2729726"/>
            <a:ext cx="434040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Matching time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4 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94750" y="368946"/>
            <a:ext cx="3464434" cy="102297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589714" y="660547"/>
            <a:ext cx="1474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195818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74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74447" y="924875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MATCHING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9120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446" y="2024812"/>
            <a:ext cx="8643105" cy="3908313"/>
          </a:xfrm>
        </p:spPr>
        <p:txBody>
          <a:bodyPr/>
          <a:lstStyle/>
          <a:p>
            <a:pPr algn="just"/>
            <a:r>
              <a:rPr lang="en-US" dirty="0"/>
              <a:t>Work in </a:t>
            </a:r>
            <a:r>
              <a:rPr lang="en-US" dirty="0">
                <a:solidFill>
                  <a:srgbClr val="FF0000"/>
                </a:solidFill>
              </a:rPr>
              <a:t>4 </a:t>
            </a:r>
            <a:r>
              <a:rPr lang="en-US" dirty="0"/>
              <a:t>groups.</a:t>
            </a:r>
          </a:p>
          <a:p>
            <a:pPr algn="just"/>
            <a:r>
              <a:rPr lang="en-US" dirty="0"/>
              <a:t>There are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 pictures of household chores on the slides. </a:t>
            </a:r>
          </a:p>
          <a:p>
            <a:r>
              <a:rPr lang="en-US" dirty="0"/>
              <a:t>You have to match the pictures with the corresponding names of chores.</a:t>
            </a:r>
          </a:p>
          <a:p>
            <a:r>
              <a:rPr lang="en-US" dirty="0"/>
              <a:t>The fastest team with the correct answers can throw the ball.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Of A Cook In The Kitchen Stock Illustration - Illustration of good,  taste: 22282981">
            <a:extLst>
              <a:ext uri="{FF2B5EF4-FFF2-40B4-BE49-F238E27FC236}">
                <a16:creationId xmlns:a16="http://schemas.microsoft.com/office/drawing/2014/main" id="{96448AA8-C539-411A-AFB7-7242B273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94" y="1483876"/>
            <a:ext cx="2105123" cy="208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ack Pain - What is it?">
            <a:extLst>
              <a:ext uri="{FF2B5EF4-FFF2-40B4-BE49-F238E27FC236}">
                <a16:creationId xmlns:a16="http://schemas.microsoft.com/office/drawing/2014/main" id="{0445B905-2DFF-4400-974F-A582B89DD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21" y="3851305"/>
            <a:ext cx="2250949" cy="21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amily Grocery Shopping. Hand drawn picture of family shopping for groceries.  Il , #AD, #drawn, #picture, #fam… | Shopping pictures, Shop illustration,  Illustration">
            <a:extLst>
              <a:ext uri="{FF2B5EF4-FFF2-40B4-BE49-F238E27FC236}">
                <a16:creationId xmlns:a16="http://schemas.microsoft.com/office/drawing/2014/main" id="{A8FD178E-E3E0-4124-BD7F-7E202D5D9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45" y="3823618"/>
            <a:ext cx="2403728" cy="21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B69C77-EF3D-45C0-8BDE-49425723284F}"/>
              </a:ext>
            </a:extLst>
          </p:cNvPr>
          <p:cNvSpPr txBox="1"/>
          <p:nvPr/>
        </p:nvSpPr>
        <p:spPr>
          <a:xfrm>
            <a:off x="1740801" y="608992"/>
            <a:ext cx="245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a. do the washing-up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FECCF-1C5D-417F-85B9-5624B2A50D0D}"/>
              </a:ext>
            </a:extLst>
          </p:cNvPr>
          <p:cNvSpPr txBox="1"/>
          <p:nvPr/>
        </p:nvSpPr>
        <p:spPr>
          <a:xfrm>
            <a:off x="4971206" y="608992"/>
            <a:ext cx="2549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b. shop for groceries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255BF-D405-403D-913F-CA9DA879FA50}"/>
              </a:ext>
            </a:extLst>
          </p:cNvPr>
          <p:cNvSpPr txBox="1"/>
          <p:nvPr/>
        </p:nvSpPr>
        <p:spPr>
          <a:xfrm>
            <a:off x="8108077" y="608992"/>
            <a:ext cx="224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c. do the laundry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09520A-C58A-4E44-B8CA-79FD9F016255}"/>
              </a:ext>
            </a:extLst>
          </p:cNvPr>
          <p:cNvSpPr txBox="1"/>
          <p:nvPr/>
        </p:nvSpPr>
        <p:spPr>
          <a:xfrm>
            <a:off x="2927376" y="1044802"/>
            <a:ext cx="305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d. do the heavy lifting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F1461-0DC2-4780-A14A-171F894F491D}"/>
              </a:ext>
            </a:extLst>
          </p:cNvPr>
          <p:cNvSpPr txBox="1"/>
          <p:nvPr/>
        </p:nvSpPr>
        <p:spPr>
          <a:xfrm>
            <a:off x="6701555" y="1063272"/>
            <a:ext cx="224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e. cook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7E95EE-EA07-48AD-9F7B-8EB0D7D6B92A}"/>
              </a:ext>
            </a:extLst>
          </p:cNvPr>
          <p:cNvSpPr/>
          <p:nvPr/>
        </p:nvSpPr>
        <p:spPr>
          <a:xfrm>
            <a:off x="2228008" y="1541028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F41EFB-C7F6-4917-949B-CAEE76F569E8}"/>
              </a:ext>
            </a:extLst>
          </p:cNvPr>
          <p:cNvSpPr/>
          <p:nvPr/>
        </p:nvSpPr>
        <p:spPr>
          <a:xfrm>
            <a:off x="4971208" y="1541028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329BC4-E4AC-46C0-A003-494B8A7EAB68}"/>
              </a:ext>
            </a:extLst>
          </p:cNvPr>
          <p:cNvSpPr/>
          <p:nvPr/>
        </p:nvSpPr>
        <p:spPr>
          <a:xfrm>
            <a:off x="8022411" y="1541028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1EAF3F-1CAA-479E-90BD-97C38D73CB5E}"/>
              </a:ext>
            </a:extLst>
          </p:cNvPr>
          <p:cNvSpPr/>
          <p:nvPr/>
        </p:nvSpPr>
        <p:spPr>
          <a:xfrm>
            <a:off x="3505201" y="3929234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DBB066-461E-4640-9F54-8A2723A4201C}"/>
              </a:ext>
            </a:extLst>
          </p:cNvPr>
          <p:cNvSpPr/>
          <p:nvPr/>
        </p:nvSpPr>
        <p:spPr>
          <a:xfrm>
            <a:off x="6701555" y="3929234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24" b="96340" l="7955" r="92614">
                        <a14:foregroundMark x1="41818" y1="25148" x2="45568" y2="26682"/>
                        <a14:foregroundMark x1="53182" y1="25148" x2="57045" y2="28689"/>
                        <a14:foregroundMark x1="44886" y1="44156" x2="49773" y2="51122"/>
                        <a14:foregroundMark x1="43068" y1="46163" x2="41250" y2="51122"/>
                        <a14:foregroundMark x1="46818" y1="48406" x2="47955" y2="54782"/>
                        <a14:foregroundMark x1="52273" y1="44510" x2="57159" y2="48878"/>
                        <a14:foregroundMark x1="55341" y1="60449" x2="56136" y2="56198"/>
                        <a14:foregroundMark x1="30455" y1="68359" x2="41818" y2="67651"/>
                        <a14:foregroundMark x1="42841" y1="66470" x2="38409" y2="71192"/>
                        <a14:foregroundMark x1="26818" y1="64935" x2="28068" y2="70838"/>
                        <a14:foregroundMark x1="38409" y1="65525" x2="48864" y2="68595"/>
                        <a14:foregroundMark x1="52159" y1="69303" x2="53523" y2="76860"/>
                        <a14:foregroundMark x1="62386" y1="70956" x2="73295" y2="74144"/>
                        <a14:foregroundMark x1="55227" y1="67651" x2="46705" y2="76623"/>
                        <a14:foregroundMark x1="50114" y1="76978" x2="70227" y2="76033"/>
                        <a14:foregroundMark x1="59545" y1="68713" x2="63636" y2="68359"/>
                        <a14:foregroundMark x1="50795" y1="62928" x2="59659" y2="57615"/>
                        <a14:foregroundMark x1="72500" y1="70366" x2="72159" y2="77332"/>
                        <a14:foregroundMark x1="74205" y1="19953" x2="76477" y2="17828"/>
                        <a14:foregroundMark x1="74886" y1="12751" x2="75795" y2="16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96" y="1444912"/>
            <a:ext cx="2348889" cy="2260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7" b="98928" l="2716" r="97604">
                        <a14:foregroundMark x1="11821" y1="54021" x2="21885" y2="53083"/>
                        <a14:foregroundMark x1="28914" y1="64611" x2="33387" y2="73592"/>
                        <a14:foregroundMark x1="34185" y1="59115" x2="17093" y2="65684"/>
                        <a14:foregroundMark x1="21565" y1="68231" x2="18850" y2="76408"/>
                        <a14:foregroundMark x1="18850" y1="46783" x2="32428" y2="44638"/>
                        <a14:foregroundMark x1="66933" y1="23995" x2="70447" y2="27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65" y="1244857"/>
            <a:ext cx="2011571" cy="23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40183 0.3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181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15273 0.77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5" y="3886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00274 0.7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36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2668 0.423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12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51094 0.42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amily Cartoon Clean House Images, Stock Photos &amp; Vectors | Shutterstock">
            <a:extLst>
              <a:ext uri="{FF2B5EF4-FFF2-40B4-BE49-F238E27FC236}">
                <a16:creationId xmlns:a16="http://schemas.microsoft.com/office/drawing/2014/main" id="{699B0CC8-5226-435C-B10D-B8CC02C69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/>
        </p:blipFill>
        <p:spPr bwMode="auto">
          <a:xfrm>
            <a:off x="5126552" y="3964224"/>
            <a:ext cx="2437407" cy="19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oy Cute Garbage Stock Illustrations – 293 Boy Cute Garbage Stock  Illustrations, Vectors &amp; Clipart - Dreamstime">
            <a:extLst>
              <a:ext uri="{FF2B5EF4-FFF2-40B4-BE49-F238E27FC236}">
                <a16:creationId xmlns:a16="http://schemas.microsoft.com/office/drawing/2014/main" id="{847C991F-CE61-40AC-BFF9-16AED238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04" y="4099954"/>
            <a:ext cx="2297596" cy="19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ute cartoon boy watering plant Royalty Free Vector Image">
            <a:extLst>
              <a:ext uri="{FF2B5EF4-FFF2-40B4-BE49-F238E27FC236}">
                <a16:creationId xmlns:a16="http://schemas.microsoft.com/office/drawing/2014/main" id="{36CB5AD2-EA24-48C6-9EE3-D96E5901D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b="8637"/>
          <a:stretch/>
        </p:blipFill>
        <p:spPr bwMode="auto">
          <a:xfrm>
            <a:off x="6572580" y="1703966"/>
            <a:ext cx="2297596" cy="211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BD78DEB-94E6-455F-952E-351BA676B345}"/>
              </a:ext>
            </a:extLst>
          </p:cNvPr>
          <p:cNvSpPr/>
          <p:nvPr/>
        </p:nvSpPr>
        <p:spPr>
          <a:xfrm>
            <a:off x="3033125" y="1527268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F6C89B-37A4-4D3C-8461-07052708941F}"/>
              </a:ext>
            </a:extLst>
          </p:cNvPr>
          <p:cNvSpPr/>
          <p:nvPr/>
        </p:nvSpPr>
        <p:spPr>
          <a:xfrm>
            <a:off x="6406432" y="1527267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F6E776F-EAF5-48C3-A7D2-546703CE3C56}"/>
              </a:ext>
            </a:extLst>
          </p:cNvPr>
          <p:cNvSpPr/>
          <p:nvPr/>
        </p:nvSpPr>
        <p:spPr>
          <a:xfrm>
            <a:off x="2292314" y="4028412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719979-58CE-4359-86FD-7271A28D8594}"/>
              </a:ext>
            </a:extLst>
          </p:cNvPr>
          <p:cNvSpPr/>
          <p:nvPr/>
        </p:nvSpPr>
        <p:spPr>
          <a:xfrm>
            <a:off x="5033630" y="4020265"/>
            <a:ext cx="258945" cy="234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0F463E-86D2-4FE8-B82E-670CDD8D946D}"/>
              </a:ext>
            </a:extLst>
          </p:cNvPr>
          <p:cNvSpPr/>
          <p:nvPr/>
        </p:nvSpPr>
        <p:spPr>
          <a:xfrm>
            <a:off x="8361795" y="3999937"/>
            <a:ext cx="479419" cy="291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E01F98-A1A1-4168-85FD-638DF335FAD3}"/>
              </a:ext>
            </a:extLst>
          </p:cNvPr>
          <p:cNvSpPr txBox="1"/>
          <p:nvPr/>
        </p:nvSpPr>
        <p:spPr>
          <a:xfrm>
            <a:off x="1765044" y="475920"/>
            <a:ext cx="2621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f. put out the rubbish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A1D19-93E6-4872-9C8B-AB7116B19236}"/>
              </a:ext>
            </a:extLst>
          </p:cNvPr>
          <p:cNvSpPr txBox="1"/>
          <p:nvPr/>
        </p:nvSpPr>
        <p:spPr>
          <a:xfrm>
            <a:off x="4563005" y="485480"/>
            <a:ext cx="250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g. feed pets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49F60-5CFA-4FD8-80CF-9A7BCCE10922}"/>
              </a:ext>
            </a:extLst>
          </p:cNvPr>
          <p:cNvSpPr txBox="1"/>
          <p:nvPr/>
        </p:nvSpPr>
        <p:spPr>
          <a:xfrm>
            <a:off x="7350682" y="456670"/>
            <a:ext cx="250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h. water the plants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A91DAE-BD7F-4B79-8CC4-84AA0811BA9B}"/>
              </a:ext>
            </a:extLst>
          </p:cNvPr>
          <p:cNvSpPr txBox="1"/>
          <p:nvPr/>
        </p:nvSpPr>
        <p:spPr>
          <a:xfrm>
            <a:off x="3135648" y="1185588"/>
            <a:ext cx="250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i. clean the house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2D947-2A61-4638-8B74-473DF6E449F1}"/>
              </a:ext>
            </a:extLst>
          </p:cNvPr>
          <p:cNvSpPr txBox="1"/>
          <p:nvPr/>
        </p:nvSpPr>
        <p:spPr>
          <a:xfrm>
            <a:off x="6313135" y="1025332"/>
            <a:ext cx="250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j. clean the bathroom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706" l="3268" r="97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8" y="1031768"/>
            <a:ext cx="2803612" cy="2803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15899"/>
          <a:stretch/>
        </p:blipFill>
        <p:spPr>
          <a:xfrm>
            <a:off x="2421787" y="4213686"/>
            <a:ext cx="2401564" cy="15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5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0.578 0.77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3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12005 0.459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230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17083 0.687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342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0.3983 0.68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340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7227 0.458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34"/>
            <a:ext cx="12192001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50634" y="123935"/>
            <a:ext cx="6969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PRE-SPEAKING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153241" y="1002202"/>
            <a:ext cx="107432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cs typeface="Arial" panose="020B0604020202020204" pitchFamily="34" charset="0"/>
              </a:rPr>
              <a:t>Work in pairs. Complete the conversation between Anna, Nam, and Minh using some ideas from 1. Then listen to the conversation and check your answers.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699" y="1004989"/>
            <a:ext cx="481788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" name="005">
            <a:hlinkClick r:id="" action="ppaction://media"/>
            <a:extLst>
              <a:ext uri="{FF2B5EF4-FFF2-40B4-BE49-F238E27FC236}">
                <a16:creationId xmlns:a16="http://schemas.microsoft.com/office/drawing/2014/main" id="{415C04B1-E2BF-4764-AE11-FC570054A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682" y="301382"/>
            <a:ext cx="406400" cy="40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2658" y="2056314"/>
            <a:ext cx="97666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C0C0C0"/>
                </a:highlight>
              </a:rPr>
              <a:t>Anna: Nam, why do you think children should do housework?</a:t>
            </a:r>
          </a:p>
          <a:p>
            <a:r>
              <a:rPr lang="en-US" sz="2400" dirty="0">
                <a:highlight>
                  <a:srgbClr val="C0C0C0"/>
                </a:highlight>
              </a:rPr>
              <a:t>Nam: Because (1) __________________________________________</a:t>
            </a:r>
          </a:p>
          <a:p>
            <a:r>
              <a:rPr lang="en-US" sz="2400" dirty="0">
                <a:highlight>
                  <a:srgbClr val="C0C0C0"/>
                </a:highlight>
              </a:rPr>
              <a:t>Anna: It’s true. Life skills such as cooking, cleaning or taking care of others are really necessary for kids when they grow up.</a:t>
            </a:r>
          </a:p>
          <a:p>
            <a:r>
              <a:rPr lang="en-US" sz="2400" dirty="0">
                <a:highlight>
                  <a:srgbClr val="C0C0C0"/>
                </a:highlight>
              </a:rPr>
              <a:t>Nam: Yes, we should all have these basic life skills to be adults.</a:t>
            </a:r>
          </a:p>
          <a:p>
            <a:r>
              <a:rPr lang="en-US" sz="2400" dirty="0">
                <a:highlight>
                  <a:srgbClr val="C0C0C0"/>
                </a:highlight>
              </a:rPr>
              <a:t>Anna: Now Minh, why do you think children shouldn’t do housework?</a:t>
            </a:r>
          </a:p>
          <a:p>
            <a:r>
              <a:rPr lang="en-US" sz="2400" dirty="0">
                <a:highlight>
                  <a:srgbClr val="C0C0C0"/>
                </a:highlight>
              </a:rPr>
              <a:t>Minh: I think kids are kids. (2)_______________________________________________________</a:t>
            </a:r>
          </a:p>
          <a:p>
            <a:r>
              <a:rPr lang="en-US" sz="2400" dirty="0">
                <a:highlight>
                  <a:srgbClr val="C0C0C0"/>
                </a:highlight>
              </a:rPr>
              <a:t>Nam: I don’t agree with you. I’m afraid too much playtime isn’t good for children.</a:t>
            </a:r>
          </a:p>
          <a:p>
            <a:r>
              <a:rPr lang="en-US" sz="2400" dirty="0">
                <a:highlight>
                  <a:srgbClr val="C0C0C0"/>
                </a:highlight>
              </a:rPr>
              <a:t>Anna: Well, thank you both for sharing your ideas. They are very useful for my project.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DCCBAC-F496-4396-A602-1148F9C69D74}"/>
              </a:ext>
            </a:extLst>
          </p:cNvPr>
          <p:cNvSpPr txBox="1"/>
          <p:nvPr/>
        </p:nvSpPr>
        <p:spPr>
          <a:xfrm>
            <a:off x="2121844" y="4410081"/>
            <a:ext cx="838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18A8A1"/>
                </a:solidFill>
              </a:rPr>
              <a:t>They should be given plenty of playtime when they are young.</a:t>
            </a:r>
          </a:p>
        </p:txBody>
      </p:sp>
    </p:spTree>
    <p:extLst>
      <p:ext uri="{BB962C8B-B14F-4D97-AF65-F5344CB8AC3E}">
        <p14:creationId xmlns:p14="http://schemas.microsoft.com/office/powerpoint/2010/main" val="205709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</TotalTime>
  <Words>567</Words>
  <Application>Microsoft Office PowerPoint</Application>
  <PresentationFormat>Widescreen</PresentationFormat>
  <Paragraphs>112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Adobe Gothic Std B</vt:lpstr>
      <vt:lpstr>Arial</vt:lpstr>
      <vt:lpstr>Barrio</vt:lpstr>
      <vt:lpstr>Bellaboo</vt:lpstr>
      <vt:lpstr>Bookman Old Style</vt:lpstr>
      <vt:lpstr>Calibri</vt:lpstr>
      <vt:lpstr>Calibri Light</vt:lpstr>
      <vt:lpstr>Catamaran</vt:lpstr>
      <vt:lpstr>Courier New</vt:lpstr>
      <vt:lpstr>Lato</vt:lpstr>
      <vt:lpstr>More Sugar</vt:lpstr>
      <vt:lpstr>Muli</vt:lpstr>
      <vt:lpstr>Myriad Pro</vt:lpstr>
      <vt:lpstr>Patrick Hand</vt:lpstr>
      <vt:lpstr>Roboto Condensed Light</vt:lpstr>
      <vt:lpstr>UTM Facebook K&amp;T</vt:lpstr>
      <vt:lpstr>Wingdings</vt:lpstr>
      <vt:lpstr>Office Theme</vt:lpstr>
      <vt:lpstr>End of Course Jeopardy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TIME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Administrator</cp:lastModifiedBy>
  <cp:revision>23</cp:revision>
  <dcterms:created xsi:type="dcterms:W3CDTF">2022-03-27T15:07:29Z</dcterms:created>
  <dcterms:modified xsi:type="dcterms:W3CDTF">2024-01-16T10:13:00Z</dcterms:modified>
</cp:coreProperties>
</file>