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D34171-4235-4A83-97B2-C42FE311EE65}" type="datetimeFigureOut">
              <a:rPr lang="en-US" smtClean="0"/>
              <a:t>3/27/2022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96649-8129-4632-98D2-170C49B20C85}" type="slidenum">
              <a:rPr lang="en-US" smtClean="0"/>
              <a:t>‹#›</a:t>
            </a:fld>
            <a:endParaRPr lang="en-US"/>
          </a:p>
        </p:txBody>
      </p:sp>
    </p:spTree>
    <p:extLst>
      <p:ext uri="{BB962C8B-B14F-4D97-AF65-F5344CB8AC3E}">
        <p14:creationId xmlns:p14="http://schemas.microsoft.com/office/powerpoint/2010/main" val="334841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6A23806-7BA8-463A-BEB3-474228C38EED}" type="slidenum">
              <a:rPr lang="en-US" smtClean="0"/>
              <a:pPr eaLnBrk="1" hangingPunct="1"/>
              <a:t>17</a:t>
            </a:fld>
            <a:endParaRPr lang="en-US" smtClean="0"/>
          </a:p>
        </p:txBody>
      </p:sp>
      <p:sp>
        <p:nvSpPr>
          <p:cNvPr id="737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DC3B60-D283-452E-9E63-117D4756DBCC}" type="datetimeFigureOut">
              <a:rPr lang="en-US" smtClean="0"/>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1321012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DC3B60-D283-452E-9E63-117D4756DBCC}" type="datetimeFigureOut">
              <a:rPr lang="en-US" smtClean="0"/>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238810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DC3B60-D283-452E-9E63-117D4756DBCC}" type="datetimeFigureOut">
              <a:rPr lang="en-US" smtClean="0"/>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309233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273B7-946B-4544-A615-4A0663EB7011}" type="slidenum">
              <a:rPr lang="en-US"/>
              <a:pPr>
                <a:defRPr/>
              </a:pPr>
              <a:t>‹#›</a:t>
            </a:fld>
            <a:endParaRPr lang="en-US"/>
          </a:p>
        </p:txBody>
      </p:sp>
    </p:spTree>
    <p:extLst>
      <p:ext uri="{BB962C8B-B14F-4D97-AF65-F5344CB8AC3E}">
        <p14:creationId xmlns:p14="http://schemas.microsoft.com/office/powerpoint/2010/main" val="41367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1B23C14-CC2C-4233-821C-92F9D2070412}" type="slidenum">
              <a:rPr lang="en-US"/>
              <a:pPr>
                <a:defRPr/>
              </a:pPr>
              <a:t>‹#›</a:t>
            </a:fld>
            <a:endParaRPr lang="en-US"/>
          </a:p>
        </p:txBody>
      </p:sp>
    </p:spTree>
    <p:extLst>
      <p:ext uri="{BB962C8B-B14F-4D97-AF65-F5344CB8AC3E}">
        <p14:creationId xmlns:p14="http://schemas.microsoft.com/office/powerpoint/2010/main" val="4087562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DC3B60-D283-452E-9E63-117D4756DBCC}" type="datetimeFigureOut">
              <a:rPr lang="en-US" smtClean="0"/>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1032073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C3B60-D283-452E-9E63-117D4756DBCC}" type="datetimeFigureOut">
              <a:rPr lang="en-US" smtClean="0"/>
              <a:t>3/27/2022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245142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DC3B60-D283-452E-9E63-117D4756DBCC}" type="datetimeFigureOut">
              <a:rPr lang="en-US" smtClean="0"/>
              <a:t>3/27/2022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410048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DC3B60-D283-452E-9E63-117D4756DBCC}" type="datetimeFigureOut">
              <a:rPr lang="en-US" smtClean="0"/>
              <a:t>3/27/2022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29940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DC3B60-D283-452E-9E63-117D4756DBCC}" type="datetimeFigureOut">
              <a:rPr lang="en-US" smtClean="0"/>
              <a:t>3/27/2022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1911897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C3B60-D283-452E-9E63-117D4756DBCC}" type="datetimeFigureOut">
              <a:rPr lang="en-US" smtClean="0"/>
              <a:t>3/27/2022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11261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C3B60-D283-452E-9E63-117D4756DBCC}" type="datetimeFigureOut">
              <a:rPr lang="en-US" smtClean="0"/>
              <a:t>3/27/2022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3869174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C3B60-D283-452E-9E63-117D4756DBCC}" type="datetimeFigureOut">
              <a:rPr lang="en-US" smtClean="0"/>
              <a:t>3/27/2022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C06F3C-715B-4DA8-AC4C-3E49E535841C}" type="slidenum">
              <a:rPr lang="en-US" smtClean="0"/>
              <a:t>‹#›</a:t>
            </a:fld>
            <a:endParaRPr lang="en-US"/>
          </a:p>
        </p:txBody>
      </p:sp>
    </p:spTree>
    <p:extLst>
      <p:ext uri="{BB962C8B-B14F-4D97-AF65-F5344CB8AC3E}">
        <p14:creationId xmlns:p14="http://schemas.microsoft.com/office/powerpoint/2010/main" val="189720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C3B60-D283-452E-9E63-117D4756DBCC}" type="datetimeFigureOut">
              <a:rPr lang="en-US" smtClean="0"/>
              <a:t>3/27/2022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06F3C-715B-4DA8-AC4C-3E49E535841C}" type="slidenum">
              <a:rPr lang="en-US" smtClean="0"/>
              <a:t>‹#›</a:t>
            </a:fld>
            <a:endParaRPr lang="en-US"/>
          </a:p>
        </p:txBody>
      </p:sp>
    </p:spTree>
    <p:extLst>
      <p:ext uri="{BB962C8B-B14F-4D97-AF65-F5344CB8AC3E}">
        <p14:creationId xmlns:p14="http://schemas.microsoft.com/office/powerpoint/2010/main" val="2499210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ideo" Target="file:///C:\Users\ADMIN\Desktop\l&#7883;ch%20s&#7917;.mp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ideo" Target="file:///C:\Users\Administrator.ThinPC-PC\Documents\H&#242;%20K&#233;o%20Ph&#225;o%20-%20Chi&#7871;n%20th&#7855;ng%20&#272;i&#7879;n%20Bi&#234;n%20Ph&#7911;.mp4"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gif"/><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audio" Target="file:///D:\GIAO%20AN%20CD-SU\lLICH%20SU\GADT%20SU%209\PHONG%20CA\SU%209%20-%20BAI%2027\Bomno.mp3" TargetMode="Externa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gif"/><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386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876800" y="3581400"/>
            <a:ext cx="4343400" cy="609600"/>
          </a:xfrm>
          <a:solidFill>
            <a:srgbClr val="FFFF00"/>
          </a:solidFill>
        </p:spPr>
        <p:txBody>
          <a:bodyPr/>
          <a:lstStyle/>
          <a:p>
            <a:pPr eaLnBrk="1" hangingPunct="1"/>
            <a:r>
              <a:rPr lang="en-US" sz="2400" smtClean="0">
                <a:solidFill>
                  <a:schemeClr val="hlink"/>
                </a:solidFill>
                <a:latin typeface="Arial" charset="0"/>
              </a:rPr>
              <a:t>Đồng chí Võ Nguyên Giáp</a:t>
            </a:r>
          </a:p>
        </p:txBody>
      </p:sp>
      <p:sp>
        <p:nvSpPr>
          <p:cNvPr id="126980" name="AutoShape 4"/>
          <p:cNvSpPr>
            <a:spLocks noGrp="1" noChangeArrowheads="1"/>
          </p:cNvSpPr>
          <p:nvPr>
            <p:ph idx="1"/>
          </p:nvPr>
        </p:nvSpPr>
        <p:spPr>
          <a:xfrm>
            <a:off x="5181600" y="609600"/>
            <a:ext cx="3962400" cy="3048000"/>
          </a:xfrm>
          <a:prstGeom prst="cloudCallout">
            <a:avLst>
              <a:gd name="adj1" fmla="val -47718"/>
              <a:gd name="adj2" fmla="val 37398"/>
            </a:avLst>
          </a:prstGeom>
          <a:solidFill>
            <a:srgbClr val="5CFE8E"/>
          </a:solidFill>
          <a:ln>
            <a:solidFill>
              <a:schemeClr val="tx1"/>
            </a:solidFill>
            <a:round/>
            <a:headEnd/>
            <a:tailEnd/>
          </a:ln>
        </p:spPr>
        <p:txBody>
          <a:bodyPr rtlCol="0">
            <a:normAutofit/>
          </a:bodyPr>
          <a:lstStyle/>
          <a:p>
            <a:pPr algn="ctr" eaLnBrk="1" fontAlgn="auto" hangingPunct="1">
              <a:lnSpc>
                <a:spcPct val="80000"/>
              </a:lnSpc>
              <a:spcBef>
                <a:spcPct val="0"/>
              </a:spcBef>
              <a:spcAft>
                <a:spcPts val="0"/>
              </a:spcAft>
              <a:buFontTx/>
              <a:buNone/>
              <a:defRPr/>
            </a:pPr>
            <a:r>
              <a:rPr lang="en-US" sz="2400" b="1" dirty="0" err="1" smtClean="0">
                <a:latin typeface="Times New Roman" pitchFamily="18" charset="0"/>
                <a:cs typeface="Times New Roman" pitchFamily="18" charset="0"/>
              </a:rPr>
              <a:t>Bộ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chính</a:t>
            </a:r>
            <a:r>
              <a:rPr lang="en-US" sz="2400" b="1" dirty="0" smtClean="0">
                <a:latin typeface="Times New Roman" pitchFamily="18" charset="0"/>
                <a:cs typeface="Times New Roman" pitchFamily="18" charset="0"/>
              </a:rPr>
              <a:t> tri, </a:t>
            </a:r>
            <a:r>
              <a:rPr lang="en-US" sz="2400" b="1" dirty="0" err="1" smtClean="0">
                <a:latin typeface="Times New Roman" pitchFamily="18" charset="0"/>
                <a:cs typeface="Times New Roman" pitchFamily="18" charset="0"/>
              </a:rPr>
              <a:t>trung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ương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ai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tổng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chỉ</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huy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chiến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dịch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Phủ</a:t>
            </a:r>
            <a:r>
              <a:rPr lang="en-US" sz="2400" b="1" dirty="0" smtClean="0">
                <a:latin typeface="Times New Roman" pitchFamily="18" charset="0"/>
                <a:cs typeface="Times New Roman" pitchFamily="18" charset="0"/>
              </a:rPr>
              <a:t>?</a:t>
            </a:r>
          </a:p>
        </p:txBody>
      </p:sp>
      <p:sp>
        <p:nvSpPr>
          <p:cNvPr id="126981" name="Text Box 5"/>
          <p:cNvSpPr txBox="1">
            <a:spLocks noChangeArrowheads="1"/>
          </p:cNvSpPr>
          <p:nvPr/>
        </p:nvSpPr>
        <p:spPr bwMode="auto">
          <a:xfrm>
            <a:off x="0" y="4572000"/>
            <a:ext cx="541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i="1">
                <a:solidFill>
                  <a:schemeClr val="hlink"/>
                </a:solidFill>
              </a:rPr>
              <a:t>Hồ Chủ Tịch giao nhiệm vụ cho Đ/c Võ Nguyên Giáp</a:t>
            </a:r>
          </a:p>
        </p:txBody>
      </p:sp>
      <p:pic>
        <p:nvPicPr>
          <p:cNvPr id="126982" name="Picture 6" descr="CT HCM giao nv cho V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3" descr="question_pop_up_from_box_rotate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1447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Ảnh Đại tướng tác giả dùng để làm mẫ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124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blinds(horizontal)">
                                      <p:cBhvr>
                                        <p:cTn id="7" dur="500"/>
                                        <p:tgtEl>
                                          <p:spTgt spid="126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26978"/>
                                        </p:tgtEl>
                                        <p:attrNameLst>
                                          <p:attrName>style.visibility</p:attrName>
                                        </p:attrNameLst>
                                      </p:cBhvr>
                                      <p:to>
                                        <p:strVal val="visible"/>
                                      </p:to>
                                    </p:set>
                                    <p:animEffect transition="in" filter="wheel(4)">
                                      <p:cBhvr>
                                        <p:cTn id="12" dur="2000"/>
                                        <p:tgtEl>
                                          <p:spTgt spid="1269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26982"/>
                                        </p:tgtEl>
                                        <p:attrNameLst>
                                          <p:attrName>style.visibility</p:attrName>
                                        </p:attrNameLst>
                                      </p:cBhvr>
                                      <p:to>
                                        <p:strVal val="visible"/>
                                      </p:to>
                                    </p:set>
                                    <p:anim calcmode="lin" valueType="num">
                                      <p:cBhvr additive="base">
                                        <p:cTn id="17" dur="500" fill="hold"/>
                                        <p:tgtEl>
                                          <p:spTgt spid="126982"/>
                                        </p:tgtEl>
                                        <p:attrNameLst>
                                          <p:attrName>ppt_x</p:attrName>
                                        </p:attrNameLst>
                                      </p:cBhvr>
                                      <p:tavLst>
                                        <p:tav tm="0">
                                          <p:val>
                                            <p:strVal val="#ppt_x"/>
                                          </p:val>
                                        </p:tav>
                                        <p:tav tm="100000">
                                          <p:val>
                                            <p:strVal val="#ppt_x"/>
                                          </p:val>
                                        </p:tav>
                                      </p:tavLst>
                                    </p:anim>
                                    <p:anim calcmode="lin" valueType="num">
                                      <p:cBhvr additive="base">
                                        <p:cTn id="18" dur="500" fill="hold"/>
                                        <p:tgtEl>
                                          <p:spTgt spid="12698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6981"/>
                                        </p:tgtEl>
                                        <p:attrNameLst>
                                          <p:attrName>style.visibility</p:attrName>
                                        </p:attrNameLst>
                                      </p:cBhvr>
                                      <p:to>
                                        <p:strVal val="visible"/>
                                      </p:to>
                                    </p:set>
                                    <p:animEffect transition="in" filter="blinds(horizontal)">
                                      <p:cBhvr>
                                        <p:cTn id="23" dur="500"/>
                                        <p:tgtEl>
                                          <p:spTgt spid="12698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p:bldP spid="126980" grpId="0" animBg="1"/>
      <p:bldP spid="1269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descr="question_pop_up_from_box_rotate_hg_clr"/>
          <p:cNvPicPr>
            <a:picLocks noGrp="1" noChangeAspect="1" noChangeArrowheads="1" noCrop="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105275" y="274638"/>
            <a:ext cx="933450" cy="1143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19" name="AutoShape 3"/>
          <p:cNvSpPr>
            <a:spLocks noGrp="1" noChangeArrowheads="1"/>
          </p:cNvSpPr>
          <p:nvPr>
            <p:ph idx="1"/>
          </p:nvPr>
        </p:nvSpPr>
        <p:spPr>
          <a:xfrm>
            <a:off x="1828800" y="1295400"/>
            <a:ext cx="5334000" cy="2514600"/>
          </a:xfrm>
          <a:prstGeom prst="cloudCallout">
            <a:avLst>
              <a:gd name="adj1" fmla="val -48986"/>
              <a:gd name="adj2" fmla="val 48736"/>
            </a:avLst>
          </a:prstGeom>
          <a:solidFill>
            <a:srgbClr val="5CFEFE"/>
          </a:solidFill>
          <a:ln>
            <a:solidFill>
              <a:schemeClr val="tx1"/>
            </a:solidFill>
            <a:round/>
            <a:headEnd/>
            <a:tailEnd/>
          </a:ln>
        </p:spPr>
        <p:txBody>
          <a:bodyPr/>
          <a:lstStyle/>
          <a:p>
            <a:pPr algn="ctr" eaLnBrk="1" hangingPunct="1">
              <a:lnSpc>
                <a:spcPct val="80000"/>
              </a:lnSpc>
              <a:spcBef>
                <a:spcPct val="0"/>
              </a:spcBef>
              <a:buFontTx/>
              <a:buNone/>
            </a:pPr>
            <a:r>
              <a:rPr lang="en-US" b="1" smtClean="0">
                <a:solidFill>
                  <a:schemeClr val="hlink"/>
                </a:solidFill>
                <a:latin typeface="Arial" charset="0"/>
              </a:rPr>
              <a:t>Chỉ huy quân đội Pháp ở Điện Biên Phủ là ai?</a:t>
            </a:r>
          </a:p>
        </p:txBody>
      </p:sp>
      <p:sp>
        <p:nvSpPr>
          <p:cNvPr id="6" name="Rectangle 2"/>
          <p:cNvSpPr txBox="1">
            <a:spLocks noChangeArrowheads="1"/>
          </p:cNvSpPr>
          <p:nvPr/>
        </p:nvSpPr>
        <p:spPr bwMode="auto">
          <a:xfrm>
            <a:off x="533400" y="228600"/>
            <a:ext cx="8077200" cy="712788"/>
          </a:xfrm>
          <a:prstGeom prst="rect">
            <a:avLst/>
          </a:prstGeom>
          <a:solidFill>
            <a:srgbClr val="5CFE8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9pPr>
          </a:lstStyle>
          <a:p>
            <a:pPr>
              <a:defRPr/>
            </a:pPr>
            <a:r>
              <a:rPr lang="en-US" sz="2800" smtClean="0">
                <a:solidFill>
                  <a:srgbClr val="FF3300"/>
                </a:solidFill>
                <a:latin typeface="Arial" charset="0"/>
              </a:rPr>
              <a:t>TƯỚNG ĐỜ CA –XTƠ -RI</a:t>
            </a:r>
          </a:p>
        </p:txBody>
      </p:sp>
      <p:pic>
        <p:nvPicPr>
          <p:cNvPr id="7" name="Picture 5" descr="Tuong_De_Castries_cung_toan_bo_ban_tham_muu_ra_ha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a:spLocks noChangeArrowheads="1"/>
          </p:cNvSpPr>
          <p:nvPr/>
        </p:nvSpPr>
        <p:spPr bwMode="auto">
          <a:xfrm>
            <a:off x="3276600" y="3733800"/>
            <a:ext cx="914400" cy="457200"/>
          </a:xfrm>
          <a:prstGeom prst="rightArrow">
            <a:avLst>
              <a:gd name="adj1" fmla="val 50000"/>
              <a:gd name="adj2" fmla="val 50000"/>
            </a:avLst>
          </a:prstGeom>
          <a:solidFill>
            <a:srgbClr val="FF0000"/>
          </a:solidFill>
          <a:ln w="9525" algn="ctr">
            <a:solidFill>
              <a:schemeClr val="tx1"/>
            </a:solidFill>
            <a:round/>
            <a:headEnd/>
            <a:tailEnd/>
          </a:ln>
        </p:spPr>
        <p:txBody>
          <a:bodyPr/>
          <a:lstStyle/>
          <a:p>
            <a:endParaRPr lang="en-US">
              <a:solidFill>
                <a:srgbClr val="FF0000"/>
              </a:solidFill>
            </a:endParaRPr>
          </a:p>
        </p:txBody>
      </p:sp>
    </p:spTree>
    <p:extLst>
      <p:ext uri="{BB962C8B-B14F-4D97-AF65-F5344CB8AC3E}">
        <p14:creationId xmlns:p14="http://schemas.microsoft.com/office/powerpoint/2010/main" val="317771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blinds(horizontal)">
                                      <p:cBhvr>
                                        <p:cTn id="7" dur="500"/>
                                        <p:tgtEl>
                                          <p:spTgt spid="162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animBg="1"/>
      <p:bldP spid="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228600"/>
            <a:ext cx="8077200" cy="712788"/>
          </a:xfrm>
          <a:solidFill>
            <a:srgbClr val="5CFE8E"/>
          </a:solidFill>
        </p:spPr>
        <p:txBody>
          <a:bodyPr/>
          <a:lstStyle/>
          <a:p>
            <a:pPr eaLnBrk="1" hangingPunct="1"/>
            <a:r>
              <a:rPr lang="en-US" sz="2800" smtClean="0">
                <a:solidFill>
                  <a:srgbClr val="FF3300"/>
                </a:solidFill>
                <a:latin typeface="Arial" charset="0"/>
              </a:rPr>
              <a:t>TƯỚNG ĐỜ CA –XTƠ -RI</a:t>
            </a:r>
          </a:p>
        </p:txBody>
      </p:sp>
      <p:pic>
        <p:nvPicPr>
          <p:cNvPr id="38915" name="Picture 5" descr="Tuong_De_Castries_cung_toan_bo_ban_tham_muu_ra_h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115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descr="question_pop_up_from_box_rotate_hg_clr"/>
          <p:cNvPicPr>
            <a:picLocks noGrp="1" noChangeAspect="1" noChangeArrowheads="1" noCrop="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105275" y="274638"/>
            <a:ext cx="933450" cy="1143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5" name="AutoShape 5"/>
          <p:cNvSpPr>
            <a:spLocks noGrp="1" noChangeArrowheads="1"/>
          </p:cNvSpPr>
          <p:nvPr>
            <p:ph idx="1"/>
          </p:nvPr>
        </p:nvSpPr>
        <p:spPr>
          <a:xfrm>
            <a:off x="1828800" y="1295400"/>
            <a:ext cx="5334000" cy="2514600"/>
          </a:xfrm>
          <a:prstGeom prst="cloudCallout">
            <a:avLst>
              <a:gd name="adj1" fmla="val -48986"/>
              <a:gd name="adj2" fmla="val 48736"/>
            </a:avLst>
          </a:prstGeom>
          <a:solidFill>
            <a:srgbClr val="5CFEFE"/>
          </a:solidFill>
          <a:ln>
            <a:solidFill>
              <a:schemeClr val="tx1"/>
            </a:solidFill>
            <a:round/>
            <a:headEnd/>
            <a:tailEnd/>
          </a:ln>
        </p:spPr>
        <p:txBody>
          <a:bodyPr rtlCol="0">
            <a:normAutofit/>
          </a:bodyPr>
          <a:lstStyle/>
          <a:p>
            <a:pPr algn="ctr" eaLnBrk="1" fontAlgn="auto" hangingPunct="1">
              <a:lnSpc>
                <a:spcPct val="80000"/>
              </a:lnSpc>
              <a:spcBef>
                <a:spcPct val="0"/>
              </a:spcBef>
              <a:spcAft>
                <a:spcPts val="0"/>
              </a:spcAft>
              <a:buFontTx/>
              <a:buNone/>
              <a:defRPr/>
            </a:pPr>
            <a:r>
              <a:rPr lang="en-US" sz="2800" b="1" dirty="0" err="1" smtClean="0">
                <a:latin typeface="Times New Roman" pitchFamily="18" charset="0"/>
                <a:cs typeface="Times New Roman" pitchFamily="18" charset="0"/>
              </a:rPr>
              <a:t>Quân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dân</a:t>
            </a:r>
            <a:r>
              <a:rPr lang="en-US" sz="2800" b="1" dirty="0" smtClean="0">
                <a:latin typeface="Times New Roman" pitchFamily="18" charset="0"/>
                <a:cs typeface="Times New Roman" pitchFamily="18" charset="0"/>
              </a:rPr>
              <a:t> ta </a:t>
            </a:r>
            <a:r>
              <a:rPr lang="en-US" sz="2800" b="1" dirty="0" err="1" smtClean="0">
                <a:latin typeface="Times New Roman" pitchFamily="18" charset="0"/>
                <a:cs typeface="Times New Roman" pitchFamily="18" charset="0"/>
              </a:rPr>
              <a:t>đã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chuẩn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bị</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chiến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dịch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Phủ</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như</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nào</a:t>
            </a:r>
            <a:r>
              <a:rPr lang="en-US" sz="2800" b="1"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2751624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8005"/>
                                        </p:tgtEl>
                                        <p:attrNameLst>
                                          <p:attrName>style.visibility</p:attrName>
                                        </p:attrNameLst>
                                      </p:cBhvr>
                                      <p:to>
                                        <p:strVal val="visible"/>
                                      </p:to>
                                    </p:set>
                                    <p:animEffect transition="in" filter="blinds(horizontal)">
                                      <p:cBhvr>
                                        <p:cTn id="7" dur="500"/>
                                        <p:tgtEl>
                                          <p:spTgt spid="128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04800" y="304800"/>
            <a:ext cx="822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8"/>
          <p:cNvSpPr txBox="1">
            <a:spLocks noChangeArrowheads="1"/>
          </p:cNvSpPr>
          <p:nvPr/>
        </p:nvSpPr>
        <p:spPr bwMode="auto">
          <a:xfrm>
            <a:off x="533400" y="5757863"/>
            <a:ext cx="8382000" cy="42703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200" b="1">
                <a:solidFill>
                  <a:srgbClr val="FFFF00"/>
                </a:solidFill>
                <a:latin typeface="Times New Roman" pitchFamily="18" charset="0"/>
              </a:rPr>
              <a:t>Đại đoàn quân Tiên phong hành quân lên mặt trận Điện Biên Phủ</a:t>
            </a:r>
          </a:p>
        </p:txBody>
      </p:sp>
    </p:spTree>
    <p:extLst>
      <p:ext uri="{BB962C8B-B14F-4D97-AF65-F5344CB8AC3E}">
        <p14:creationId xmlns:p14="http://schemas.microsoft.com/office/powerpoint/2010/main" val="138248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7" presetClass="entr" presetSubtype="0" fill="hold" grpId="0" nodeType="with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28600" y="228600"/>
            <a:ext cx="8686800" cy="6400800"/>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051" name="Rectangle 3"/>
          <p:cNvSpPr>
            <a:spLocks noChangeArrowheads="1"/>
          </p:cNvSpPr>
          <p:nvPr/>
        </p:nvSpPr>
        <p:spPr bwMode="auto">
          <a:xfrm>
            <a:off x="1524000" y="5791200"/>
            <a:ext cx="6553200" cy="53340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lnSpc>
                <a:spcPct val="90000"/>
              </a:lnSpc>
              <a:spcBef>
                <a:spcPct val="20000"/>
              </a:spcBef>
              <a:buClr>
                <a:schemeClr val="hlink"/>
              </a:buClr>
              <a:buSzPct val="60000"/>
              <a:buFont typeface="Wingdings" pitchFamily="2" charset="2"/>
              <a:buNone/>
              <a:defRPr/>
            </a:pPr>
            <a:r>
              <a:rPr lang="en-US" sz="2400" b="1" i="1">
                <a:solidFill>
                  <a:srgbClr val="FFFF00"/>
                </a:solidFill>
                <a:effectLst>
                  <a:outerShdw blurRad="38100" dist="38100" dir="2700000" algn="tl">
                    <a:srgbClr val="000000"/>
                  </a:outerShdw>
                </a:effectLst>
              </a:rPr>
              <a:t>Mở đường tiến lên Điện Biên Phủ</a:t>
            </a:r>
          </a:p>
        </p:txBody>
      </p:sp>
      <p:pic>
        <p:nvPicPr>
          <p:cNvPr id="130052" name="Picture 4" descr="45-1-46-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25438" y="457200"/>
            <a:ext cx="40941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descr="Mo duong vao DBP"/>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4648200" y="457200"/>
            <a:ext cx="42100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buom"/>
          <p:cNvPicPr>
            <a:picLocks noChangeAspect="1" noChangeArrowheads="1" noCrop="1"/>
          </p:cNvPicPr>
          <p:nvPr/>
        </p:nvPicPr>
        <p:blipFill>
          <a:blip r:embed="rId5">
            <a:lum contrast="3800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buom"/>
          <p:cNvPicPr>
            <a:picLocks noChangeAspect="1" noChangeArrowheads="1" noCrop="1"/>
          </p:cNvPicPr>
          <p:nvPr/>
        </p:nvPicPr>
        <p:blipFill>
          <a:blip r:embed="rId5">
            <a:lum contrast="3800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buom"/>
          <p:cNvPicPr>
            <a:picLocks noChangeAspect="1" noChangeArrowheads="1" noCrop="1"/>
          </p:cNvPicPr>
          <p:nvPr/>
        </p:nvPicPr>
        <p:blipFill>
          <a:blip r:embed="rId5">
            <a:lum contrast="38000"/>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buom"/>
          <p:cNvPicPr>
            <a:picLocks noChangeAspect="1" noChangeArrowheads="1" noCrop="1"/>
          </p:cNvPicPr>
          <p:nvPr/>
        </p:nvPicPr>
        <p:blipFill>
          <a:blip r:embed="rId5">
            <a:lum contrast="38000"/>
            <a:extLst>
              <a:ext uri="{28A0092B-C50C-407E-A947-70E740481C1C}">
                <a14:useLocalDpi xmlns:a14="http://schemas.microsoft.com/office/drawing/2010/main" val="0"/>
              </a:ext>
            </a:extLst>
          </a:blip>
          <a:srcRect/>
          <a:stretch>
            <a:fillRect/>
          </a:stretch>
        </p:blipFill>
        <p:spPr bwMode="auto">
          <a:xfrm rot="1598828">
            <a:off x="0" y="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1559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0052"/>
                                        </p:tgtEl>
                                        <p:attrNameLst>
                                          <p:attrName>style.visibility</p:attrName>
                                        </p:attrNameLst>
                                      </p:cBhvr>
                                      <p:to>
                                        <p:strVal val="visible"/>
                                      </p:to>
                                    </p:set>
                                    <p:anim calcmode="lin" valueType="num">
                                      <p:cBhvr>
                                        <p:cTn id="7" dur="2000" fill="hold"/>
                                        <p:tgtEl>
                                          <p:spTgt spid="130052"/>
                                        </p:tgtEl>
                                        <p:attrNameLst>
                                          <p:attrName>ppt_w</p:attrName>
                                        </p:attrNameLst>
                                      </p:cBhvr>
                                      <p:tavLst>
                                        <p:tav tm="0">
                                          <p:val>
                                            <p:fltVal val="0"/>
                                          </p:val>
                                        </p:tav>
                                        <p:tav tm="100000">
                                          <p:val>
                                            <p:strVal val="#ppt_w"/>
                                          </p:val>
                                        </p:tav>
                                      </p:tavLst>
                                    </p:anim>
                                    <p:anim calcmode="lin" valueType="num">
                                      <p:cBhvr>
                                        <p:cTn id="8" dur="2000" fill="hold"/>
                                        <p:tgtEl>
                                          <p:spTgt spid="130052"/>
                                        </p:tgtEl>
                                        <p:attrNameLst>
                                          <p:attrName>ppt_h</p:attrName>
                                        </p:attrNameLst>
                                      </p:cBhvr>
                                      <p:tavLst>
                                        <p:tav tm="0">
                                          <p:val>
                                            <p:fltVal val="0"/>
                                          </p:val>
                                        </p:tav>
                                        <p:tav tm="100000">
                                          <p:val>
                                            <p:strVal val="#ppt_h"/>
                                          </p:val>
                                        </p:tav>
                                      </p:tavLst>
                                    </p:anim>
                                    <p:anim calcmode="lin" valueType="num">
                                      <p:cBhvr>
                                        <p:cTn id="9" dur="2000" fill="hold"/>
                                        <p:tgtEl>
                                          <p:spTgt spid="130052"/>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3005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11" fill="hold" nodeType="afterGroup">
                            <p:stCondLst>
                              <p:cond delay="2000"/>
                            </p:stCondLst>
                            <p:childTnLst>
                              <p:par>
                                <p:cTn id="12" presetID="15" presetClass="entr" presetSubtype="0" fill="hold" nodeType="afterEffect">
                                  <p:stCondLst>
                                    <p:cond delay="0"/>
                                  </p:stCondLst>
                                  <p:childTnLst>
                                    <p:set>
                                      <p:cBhvr>
                                        <p:cTn id="13" dur="1" fill="hold">
                                          <p:stCondLst>
                                            <p:cond delay="0"/>
                                          </p:stCondLst>
                                        </p:cTn>
                                        <p:tgtEl>
                                          <p:spTgt spid="130053"/>
                                        </p:tgtEl>
                                        <p:attrNameLst>
                                          <p:attrName>style.visibility</p:attrName>
                                        </p:attrNameLst>
                                      </p:cBhvr>
                                      <p:to>
                                        <p:strVal val="visible"/>
                                      </p:to>
                                    </p:set>
                                    <p:anim calcmode="lin" valueType="num">
                                      <p:cBhvr>
                                        <p:cTn id="14" dur="2000" fill="hold"/>
                                        <p:tgtEl>
                                          <p:spTgt spid="130053"/>
                                        </p:tgtEl>
                                        <p:attrNameLst>
                                          <p:attrName>ppt_w</p:attrName>
                                        </p:attrNameLst>
                                      </p:cBhvr>
                                      <p:tavLst>
                                        <p:tav tm="0">
                                          <p:val>
                                            <p:fltVal val="0"/>
                                          </p:val>
                                        </p:tav>
                                        <p:tav tm="100000">
                                          <p:val>
                                            <p:strVal val="#ppt_w"/>
                                          </p:val>
                                        </p:tav>
                                      </p:tavLst>
                                    </p:anim>
                                    <p:anim calcmode="lin" valueType="num">
                                      <p:cBhvr>
                                        <p:cTn id="15" dur="2000" fill="hold"/>
                                        <p:tgtEl>
                                          <p:spTgt spid="130053"/>
                                        </p:tgtEl>
                                        <p:attrNameLst>
                                          <p:attrName>ppt_h</p:attrName>
                                        </p:attrNameLst>
                                      </p:cBhvr>
                                      <p:tavLst>
                                        <p:tav tm="0">
                                          <p:val>
                                            <p:fltVal val="0"/>
                                          </p:val>
                                        </p:tav>
                                        <p:tav tm="100000">
                                          <p:val>
                                            <p:strVal val="#ppt_h"/>
                                          </p:val>
                                        </p:tav>
                                      </p:tavLst>
                                    </p:anim>
                                    <p:anim calcmode="lin" valueType="num">
                                      <p:cBhvr>
                                        <p:cTn id="16" dur="2000" fill="hold"/>
                                        <p:tgtEl>
                                          <p:spTgt spid="130053"/>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13005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130051">
                                            <p:bg/>
                                          </p:spTgt>
                                        </p:tgtEl>
                                        <p:attrNameLst>
                                          <p:attrName>style.visibility</p:attrName>
                                        </p:attrNameLst>
                                      </p:cBhvr>
                                      <p:to>
                                        <p:strVal val="visible"/>
                                      </p:to>
                                    </p:set>
                                    <p:anim calcmode="lin" valueType="num">
                                      <p:cBhvr>
                                        <p:cTn id="21" dur="500" fill="hold"/>
                                        <p:tgtEl>
                                          <p:spTgt spid="130051">
                                            <p:bg/>
                                          </p:spTgt>
                                        </p:tgtEl>
                                        <p:attrNameLst>
                                          <p:attrName>ppt_w</p:attrName>
                                        </p:attrNameLst>
                                      </p:cBhvr>
                                      <p:tavLst>
                                        <p:tav tm="0">
                                          <p:val>
                                            <p:fltVal val="0"/>
                                          </p:val>
                                        </p:tav>
                                        <p:tav tm="100000">
                                          <p:val>
                                            <p:strVal val="#ppt_w"/>
                                          </p:val>
                                        </p:tav>
                                      </p:tavLst>
                                    </p:anim>
                                    <p:anim calcmode="lin" valueType="num">
                                      <p:cBhvr>
                                        <p:cTn id="22" dur="500" fill="hold"/>
                                        <p:tgtEl>
                                          <p:spTgt spid="130051">
                                            <p:bg/>
                                          </p:spTgt>
                                        </p:tgtEl>
                                        <p:attrNameLst>
                                          <p:attrName>ppt_h</p:attrName>
                                        </p:attrNameLst>
                                      </p:cBhvr>
                                      <p:tavLst>
                                        <p:tav tm="0">
                                          <p:val>
                                            <p:fltVal val="0"/>
                                          </p:val>
                                        </p:tav>
                                        <p:tav tm="100000">
                                          <p:val>
                                            <p:strVal val="#ppt_h"/>
                                          </p:val>
                                        </p:tav>
                                      </p:tavLst>
                                    </p:anim>
                                    <p:anim calcmode="lin" valueType="num">
                                      <p:cBhvr>
                                        <p:cTn id="23" dur="500" fill="hold"/>
                                        <p:tgtEl>
                                          <p:spTgt spid="130051">
                                            <p:bg/>
                                          </p:spTgt>
                                        </p:tgtEl>
                                        <p:attrNameLst>
                                          <p:attrName>style.rotation</p:attrName>
                                        </p:attrNameLst>
                                      </p:cBhvr>
                                      <p:tavLst>
                                        <p:tav tm="0">
                                          <p:val>
                                            <p:fltVal val="90"/>
                                          </p:val>
                                        </p:tav>
                                        <p:tav tm="100000">
                                          <p:val>
                                            <p:fltVal val="0"/>
                                          </p:val>
                                        </p:tav>
                                      </p:tavLst>
                                    </p:anim>
                                    <p:animEffect transition="in" filter="fade">
                                      <p:cBhvr>
                                        <p:cTn id="24" dur="500"/>
                                        <p:tgtEl>
                                          <p:spTgt spid="130051">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iterate type="lt">
                                    <p:tmPct val="5000"/>
                                  </p:iterate>
                                  <p:childTnLst>
                                    <p:set>
                                      <p:cBhvr>
                                        <p:cTn id="28" dur="1" fill="hold">
                                          <p:stCondLst>
                                            <p:cond delay="0"/>
                                          </p:stCondLst>
                                        </p:cTn>
                                        <p:tgtEl>
                                          <p:spTgt spid="130051">
                                            <p:txEl>
                                              <p:pRg st="0" end="0"/>
                                            </p:txEl>
                                          </p:spTgt>
                                        </p:tgtEl>
                                        <p:attrNameLst>
                                          <p:attrName>style.visibility</p:attrName>
                                        </p:attrNameLst>
                                      </p:cBhvr>
                                      <p:to>
                                        <p:strVal val="visible"/>
                                      </p:to>
                                    </p:set>
                                    <p:anim calcmode="lin" valueType="num">
                                      <p:cBhvr>
                                        <p:cTn id="29"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30051">
                                            <p:txEl>
                                              <p:pRg st="0" end="0"/>
                                            </p:txEl>
                                          </p:spTgt>
                                        </p:tgtEl>
                                        <p:attrNameLst>
                                          <p:attrName>ppt_h</p:attrName>
                                        </p:attrNameLst>
                                      </p:cBhvr>
                                      <p:tavLst>
                                        <p:tav tm="0">
                                          <p:val>
                                            <p:fltVal val="0"/>
                                          </p:val>
                                        </p:tav>
                                        <p:tav tm="100000">
                                          <p:val>
                                            <p:strVal val="#ppt_h"/>
                                          </p:val>
                                        </p:tav>
                                      </p:tavLst>
                                    </p:anim>
                                    <p:anim calcmode="lin" valueType="num">
                                      <p:cBhvr>
                                        <p:cTn id="31" dur="500" fill="hold"/>
                                        <p:tgtEl>
                                          <p:spTgt spid="130051">
                                            <p:txEl>
                                              <p:pRg st="0" end="0"/>
                                            </p:txEl>
                                          </p:spTgt>
                                        </p:tgtEl>
                                        <p:attrNameLst>
                                          <p:attrName>style.rotation</p:attrName>
                                        </p:attrNameLst>
                                      </p:cBhvr>
                                      <p:tavLst>
                                        <p:tav tm="0">
                                          <p:val>
                                            <p:fltVal val="90"/>
                                          </p:val>
                                        </p:tav>
                                        <p:tav tm="100000">
                                          <p:val>
                                            <p:fltVal val="0"/>
                                          </p:val>
                                        </p:tav>
                                      </p:tavLst>
                                    </p:anim>
                                    <p:animEffect transition="in" filter="fade">
                                      <p:cBhvr>
                                        <p:cTn id="32" dur="5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28600" y="228600"/>
            <a:ext cx="8686800" cy="6400800"/>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1075" name="Picture 3" descr="64-1-65-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533400" y="304800"/>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descr="IMG_1064"/>
          <p:cNvPicPr>
            <a:picLocks noChangeAspect="1" noChangeArrowheads="1"/>
          </p:cNvPicPr>
          <p:nvPr/>
        </p:nvPicPr>
        <p:blipFill>
          <a:blip r:embed="rId4">
            <a:lum bright="6000" contrast="20000"/>
            <a:extLst>
              <a:ext uri="{28A0092B-C50C-407E-A947-70E740481C1C}">
                <a14:useLocalDpi xmlns:a14="http://schemas.microsoft.com/office/drawing/2010/main" val="0"/>
              </a:ext>
            </a:extLst>
          </a:blip>
          <a:srcRect/>
          <a:stretch>
            <a:fillRect/>
          </a:stretch>
        </p:blipFill>
        <p:spPr bwMode="auto">
          <a:xfrm>
            <a:off x="457200" y="3276600"/>
            <a:ext cx="441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5" descr="IMG_1061"/>
          <p:cNvPicPr>
            <a:picLocks noChangeAspect="1" noChangeArrowheads="1"/>
          </p:cNvPicPr>
          <p:nvPr/>
        </p:nvPicPr>
        <p:blipFill>
          <a:blip r:embed="rId5">
            <a:lum bright="18000" contrast="20000"/>
            <a:extLst>
              <a:ext uri="{28A0092B-C50C-407E-A947-70E740481C1C}">
                <a14:useLocalDpi xmlns:a14="http://schemas.microsoft.com/office/drawing/2010/main" val="0"/>
              </a:ext>
            </a:extLst>
          </a:blip>
          <a:srcRect/>
          <a:stretch>
            <a:fillRect/>
          </a:stretch>
        </p:blipFill>
        <p:spPr bwMode="auto">
          <a:xfrm>
            <a:off x="4953000" y="1524000"/>
            <a:ext cx="388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AutoShape 6"/>
          <p:cNvSpPr>
            <a:spLocks noChangeArrowheads="1"/>
          </p:cNvSpPr>
          <p:nvPr/>
        </p:nvSpPr>
        <p:spPr bwMode="auto">
          <a:xfrm>
            <a:off x="5181600" y="609600"/>
            <a:ext cx="3429000" cy="609600"/>
          </a:xfrm>
          <a:prstGeom prst="wedgeRectCallout">
            <a:avLst>
              <a:gd name="adj1" fmla="val -61713"/>
              <a:gd name="adj2" fmla="val -18227"/>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b="1">
                <a:solidFill>
                  <a:srgbClr val="FF3300"/>
                </a:solidFill>
              </a:rPr>
              <a:t>Thanh niên hậu phương  chở hàng  phục vụ cho chiến dich</a:t>
            </a:r>
          </a:p>
        </p:txBody>
      </p:sp>
      <p:sp>
        <p:nvSpPr>
          <p:cNvPr id="131079" name="Text Box 7"/>
          <p:cNvSpPr txBox="1">
            <a:spLocks noChangeArrowheads="1"/>
          </p:cNvSpPr>
          <p:nvPr/>
        </p:nvSpPr>
        <p:spPr bwMode="auto">
          <a:xfrm>
            <a:off x="533400" y="5943600"/>
            <a:ext cx="4191000" cy="64135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solidFill>
                  <a:srgbClr val="FFFF00"/>
                </a:solidFill>
              </a:rPr>
              <a:t>Dân công trên đường đi phục vụ chiến dịch Điên Biên Phủ</a:t>
            </a:r>
          </a:p>
        </p:txBody>
      </p:sp>
      <p:sp>
        <p:nvSpPr>
          <p:cNvPr id="131080" name="Text Box 8"/>
          <p:cNvSpPr txBox="1">
            <a:spLocks noChangeArrowheads="1"/>
          </p:cNvSpPr>
          <p:nvPr/>
        </p:nvSpPr>
        <p:spPr bwMode="auto">
          <a:xfrm>
            <a:off x="5257800" y="5638800"/>
            <a:ext cx="3886200" cy="64135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solidFill>
                  <a:srgbClr val="FFFF00"/>
                </a:solidFill>
              </a:rPr>
              <a:t>Dân công chở hàng lên Điện Biên Phủ</a:t>
            </a:r>
          </a:p>
        </p:txBody>
      </p:sp>
      <p:pic>
        <p:nvPicPr>
          <p:cNvPr id="43017" name="Picture 9" descr="buom"/>
          <p:cNvPicPr>
            <a:picLocks noChangeAspect="1" noChangeArrowheads="1" noCrop="1"/>
          </p:cNvPicPr>
          <p:nvPr/>
        </p:nvPicPr>
        <p:blipFill>
          <a:blip r:embed="rId6">
            <a:lum contrast="3800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0" descr="buom"/>
          <p:cNvPicPr>
            <a:picLocks noChangeAspect="1" noChangeArrowheads="1" noCrop="1"/>
          </p:cNvPicPr>
          <p:nvPr/>
        </p:nvPicPr>
        <p:blipFill>
          <a:blip r:embed="rId6">
            <a:lum contrast="38000"/>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1" descr="buom"/>
          <p:cNvPicPr>
            <a:picLocks noChangeAspect="1" noChangeArrowheads="1" noCrop="1"/>
          </p:cNvPicPr>
          <p:nvPr/>
        </p:nvPicPr>
        <p:blipFill>
          <a:blip r:embed="rId6">
            <a:lum contrast="3800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2" descr="buom"/>
          <p:cNvPicPr>
            <a:picLocks noChangeAspect="1" noChangeArrowheads="1" noCrop="1"/>
          </p:cNvPicPr>
          <p:nvPr/>
        </p:nvPicPr>
        <p:blipFill>
          <a:blip r:embed="rId6">
            <a:lum contrast="38000"/>
            <a:extLst>
              <a:ext uri="{28A0092B-C50C-407E-A947-70E740481C1C}">
                <a14:useLocalDpi xmlns:a14="http://schemas.microsoft.com/office/drawing/2010/main" val="0"/>
              </a:ext>
            </a:extLst>
          </a:blip>
          <a:srcRect/>
          <a:stretch>
            <a:fillRect/>
          </a:stretch>
        </p:blipFill>
        <p:spPr bwMode="auto">
          <a:xfrm rot="1598828">
            <a:off x="0" y="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786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p:cTn id="7" dur="2000" fill="hold"/>
                                        <p:tgtEl>
                                          <p:spTgt spid="131075"/>
                                        </p:tgtEl>
                                        <p:attrNameLst>
                                          <p:attrName>ppt_w</p:attrName>
                                        </p:attrNameLst>
                                      </p:cBhvr>
                                      <p:tavLst>
                                        <p:tav tm="0">
                                          <p:val>
                                            <p:fltVal val="0"/>
                                          </p:val>
                                        </p:tav>
                                        <p:tav tm="100000">
                                          <p:val>
                                            <p:strVal val="#ppt_w"/>
                                          </p:val>
                                        </p:tav>
                                      </p:tavLst>
                                    </p:anim>
                                    <p:anim calcmode="lin" valueType="num">
                                      <p:cBhvr>
                                        <p:cTn id="8" dur="2000" fill="hold"/>
                                        <p:tgtEl>
                                          <p:spTgt spid="131075"/>
                                        </p:tgtEl>
                                        <p:attrNameLst>
                                          <p:attrName>ppt_h</p:attrName>
                                        </p:attrNameLst>
                                      </p:cBhvr>
                                      <p:tavLst>
                                        <p:tav tm="0">
                                          <p:val>
                                            <p:fltVal val="0"/>
                                          </p:val>
                                        </p:tav>
                                        <p:tav tm="100000">
                                          <p:val>
                                            <p:strVal val="#ppt_h"/>
                                          </p:val>
                                        </p:tav>
                                      </p:tavLst>
                                    </p:anim>
                                    <p:anim calcmode="lin" valueType="num">
                                      <p:cBhvr>
                                        <p:cTn id="9" dur="2000" fill="hold"/>
                                        <p:tgtEl>
                                          <p:spTgt spid="13107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3107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131078"/>
                                        </p:tgtEl>
                                        <p:attrNameLst>
                                          <p:attrName>style.visibility</p:attrName>
                                        </p:attrNameLst>
                                      </p:cBhvr>
                                      <p:to>
                                        <p:strVal val="visible"/>
                                      </p:to>
                                    </p:set>
                                    <p:animEffect transition="in" filter="strips(downLeft)">
                                      <p:cBhvr>
                                        <p:cTn id="13" dur="2000"/>
                                        <p:tgtEl>
                                          <p:spTgt spid="131078"/>
                                        </p:tgtEl>
                                      </p:cBhvr>
                                    </p:animEffect>
                                  </p:childTnLst>
                                </p:cTn>
                              </p:par>
                            </p:childTnLst>
                          </p:cTn>
                        </p:par>
                        <p:par>
                          <p:cTn id="14" fill="hold" nodeType="afterGroup">
                            <p:stCondLst>
                              <p:cond delay="2000"/>
                            </p:stCondLst>
                            <p:childTnLst>
                              <p:par>
                                <p:cTn id="15" presetID="20" presetClass="entr" presetSubtype="0" fill="hold" nodeType="afterEffect">
                                  <p:stCondLst>
                                    <p:cond delay="0"/>
                                  </p:stCondLst>
                                  <p:childTnLst>
                                    <p:set>
                                      <p:cBhvr>
                                        <p:cTn id="16" dur="1" fill="hold">
                                          <p:stCondLst>
                                            <p:cond delay="0"/>
                                          </p:stCondLst>
                                        </p:cTn>
                                        <p:tgtEl>
                                          <p:spTgt spid="131076"/>
                                        </p:tgtEl>
                                        <p:attrNameLst>
                                          <p:attrName>style.visibility</p:attrName>
                                        </p:attrNameLst>
                                      </p:cBhvr>
                                      <p:to>
                                        <p:strVal val="visible"/>
                                      </p:to>
                                    </p:set>
                                    <p:animEffect transition="in" filter="wedge">
                                      <p:cBhvr>
                                        <p:cTn id="17" dur="2000"/>
                                        <p:tgtEl>
                                          <p:spTgt spid="131076"/>
                                        </p:tgtEl>
                                      </p:cBhvr>
                                    </p:animEffect>
                                  </p:childTnLst>
                                </p:cTn>
                              </p:par>
                              <p:par>
                                <p:cTn id="18" presetID="27" presetClass="entr" presetSubtype="0" fill="hold" grpId="0" nodeType="withEffect">
                                  <p:stCondLst>
                                    <p:cond delay="0"/>
                                  </p:stCondLst>
                                  <p:iterate type="lt">
                                    <p:tmPct val="50000"/>
                                  </p:iterate>
                                  <p:childTnLst>
                                    <p:set>
                                      <p:cBhvr>
                                        <p:cTn id="19" dur="1" fill="hold">
                                          <p:stCondLst>
                                            <p:cond delay="0"/>
                                          </p:stCondLst>
                                        </p:cTn>
                                        <p:tgtEl>
                                          <p:spTgt spid="131079"/>
                                        </p:tgtEl>
                                        <p:attrNameLst>
                                          <p:attrName>style.visibility</p:attrName>
                                        </p:attrNameLst>
                                      </p:cBhvr>
                                      <p:to>
                                        <p:strVal val="visible"/>
                                      </p:to>
                                    </p:set>
                                    <p:anim calcmode="discrete" valueType="clr">
                                      <p:cBhvr override="childStyle">
                                        <p:cTn id="20" dur="80"/>
                                        <p:tgtEl>
                                          <p:spTgt spid="13107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31079"/>
                                        </p:tgtEl>
                                        <p:attrNameLst>
                                          <p:attrName>fillcolor</p:attrName>
                                        </p:attrNameLst>
                                      </p:cBhvr>
                                      <p:tavLst>
                                        <p:tav tm="0">
                                          <p:val>
                                            <p:clrVal>
                                              <a:schemeClr val="accent2"/>
                                            </p:clrVal>
                                          </p:val>
                                        </p:tav>
                                        <p:tav tm="50000">
                                          <p:val>
                                            <p:clrVal>
                                              <a:schemeClr val="hlink"/>
                                            </p:clrVal>
                                          </p:val>
                                        </p:tav>
                                      </p:tavLst>
                                    </p:anim>
                                    <p:set>
                                      <p:cBhvr>
                                        <p:cTn id="22" dur="80"/>
                                        <p:tgtEl>
                                          <p:spTgt spid="131079"/>
                                        </p:tgtEl>
                                        <p:attrNameLst>
                                          <p:attrName>fill.type</p:attrName>
                                        </p:attrNameLst>
                                      </p:cBhvr>
                                      <p:to>
                                        <p:strVal val="solid"/>
                                      </p:to>
                                    </p:set>
                                  </p:childTnLst>
                                </p:cTn>
                              </p:par>
                            </p:childTnLst>
                          </p:cTn>
                        </p:par>
                        <p:par>
                          <p:cTn id="23" fill="hold" nodeType="afterGroup">
                            <p:stCondLst>
                              <p:cond delay="4000"/>
                            </p:stCondLst>
                            <p:childTnLst>
                              <p:par>
                                <p:cTn id="24" presetID="15" presetClass="entr" presetSubtype="0" fill="hold" nodeType="afterEffect">
                                  <p:stCondLst>
                                    <p:cond delay="0"/>
                                  </p:stCondLst>
                                  <p:childTnLst>
                                    <p:set>
                                      <p:cBhvr>
                                        <p:cTn id="25" dur="1" fill="hold">
                                          <p:stCondLst>
                                            <p:cond delay="0"/>
                                          </p:stCondLst>
                                        </p:cTn>
                                        <p:tgtEl>
                                          <p:spTgt spid="131077"/>
                                        </p:tgtEl>
                                        <p:attrNameLst>
                                          <p:attrName>style.visibility</p:attrName>
                                        </p:attrNameLst>
                                      </p:cBhvr>
                                      <p:to>
                                        <p:strVal val="visible"/>
                                      </p:to>
                                    </p:set>
                                    <p:anim calcmode="lin" valueType="num">
                                      <p:cBhvr>
                                        <p:cTn id="26" dur="2000" fill="hold"/>
                                        <p:tgtEl>
                                          <p:spTgt spid="131077"/>
                                        </p:tgtEl>
                                        <p:attrNameLst>
                                          <p:attrName>ppt_w</p:attrName>
                                        </p:attrNameLst>
                                      </p:cBhvr>
                                      <p:tavLst>
                                        <p:tav tm="0">
                                          <p:val>
                                            <p:fltVal val="0"/>
                                          </p:val>
                                        </p:tav>
                                        <p:tav tm="100000">
                                          <p:val>
                                            <p:strVal val="#ppt_w"/>
                                          </p:val>
                                        </p:tav>
                                      </p:tavLst>
                                    </p:anim>
                                    <p:anim calcmode="lin" valueType="num">
                                      <p:cBhvr>
                                        <p:cTn id="27" dur="2000" fill="hold"/>
                                        <p:tgtEl>
                                          <p:spTgt spid="131077"/>
                                        </p:tgtEl>
                                        <p:attrNameLst>
                                          <p:attrName>ppt_h</p:attrName>
                                        </p:attrNameLst>
                                      </p:cBhvr>
                                      <p:tavLst>
                                        <p:tav tm="0">
                                          <p:val>
                                            <p:fltVal val="0"/>
                                          </p:val>
                                        </p:tav>
                                        <p:tav tm="100000">
                                          <p:val>
                                            <p:strVal val="#ppt_h"/>
                                          </p:val>
                                        </p:tav>
                                      </p:tavLst>
                                    </p:anim>
                                    <p:anim calcmode="lin" valueType="num">
                                      <p:cBhvr>
                                        <p:cTn id="28" dur="2000" fill="hold"/>
                                        <p:tgtEl>
                                          <p:spTgt spid="131077"/>
                                        </p:tgtEl>
                                        <p:attrNameLst>
                                          <p:attrName>ppt_x</p:attrName>
                                        </p:attrNameLst>
                                      </p:cBhvr>
                                      <p:tavLst>
                                        <p:tav tm="0" fmla="#ppt_x+(cos(-2*pi*(1-$))*-#ppt_x-sin(-2*pi*(1-$))*(1-#ppt_y))*(1-$)">
                                          <p:val>
                                            <p:fltVal val="0"/>
                                          </p:val>
                                        </p:tav>
                                        <p:tav tm="100000">
                                          <p:val>
                                            <p:fltVal val="1"/>
                                          </p:val>
                                        </p:tav>
                                      </p:tavLst>
                                    </p:anim>
                                    <p:anim calcmode="lin" valueType="num">
                                      <p:cBhvr>
                                        <p:cTn id="29" dur="2000" fill="hold"/>
                                        <p:tgtEl>
                                          <p:spTgt spid="131077"/>
                                        </p:tgtEl>
                                        <p:attrNameLst>
                                          <p:attrName>ppt_y</p:attrName>
                                        </p:attrNameLst>
                                      </p:cBhvr>
                                      <p:tavLst>
                                        <p:tav tm="0" fmla="#ppt_y+(sin(-2*pi*(1-$))*-#ppt_x+cos(-2*pi*(1-$))*(1-#ppt_y))*(1-$)">
                                          <p:val>
                                            <p:fltVal val="0"/>
                                          </p:val>
                                        </p:tav>
                                        <p:tav tm="100000">
                                          <p:val>
                                            <p:fltVal val="1"/>
                                          </p:val>
                                        </p:tav>
                                      </p:tavLst>
                                    </p:anim>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131080"/>
                                        </p:tgtEl>
                                        <p:attrNameLst>
                                          <p:attrName>style.visibility</p:attrName>
                                        </p:attrNameLst>
                                      </p:cBhvr>
                                      <p:to>
                                        <p:strVal val="visible"/>
                                      </p:to>
                                    </p:set>
                                    <p:anim calcmode="discrete" valueType="clr">
                                      <p:cBhvr override="childStyle">
                                        <p:cTn id="32" dur="80"/>
                                        <p:tgtEl>
                                          <p:spTgt spid="131080"/>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31080"/>
                                        </p:tgtEl>
                                        <p:attrNameLst>
                                          <p:attrName>fillcolor</p:attrName>
                                        </p:attrNameLst>
                                      </p:cBhvr>
                                      <p:tavLst>
                                        <p:tav tm="0">
                                          <p:val>
                                            <p:clrVal>
                                              <a:schemeClr val="accent2"/>
                                            </p:clrVal>
                                          </p:val>
                                        </p:tav>
                                        <p:tav tm="50000">
                                          <p:val>
                                            <p:clrVal>
                                              <a:schemeClr val="hlink"/>
                                            </p:clrVal>
                                          </p:val>
                                        </p:tav>
                                      </p:tavLst>
                                    </p:anim>
                                    <p:set>
                                      <p:cBhvr>
                                        <p:cTn id="34" dur="80"/>
                                        <p:tgtEl>
                                          <p:spTgt spid="1310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animBg="1"/>
      <p:bldP spid="131079" grpId="0" animBg="1"/>
      <p:bldP spid="13108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914400" y="6172200"/>
            <a:ext cx="7162800" cy="533400"/>
          </a:xfrm>
          <a:prstGeom prst="rect">
            <a:avLst/>
          </a:prstGeom>
          <a:solidFill>
            <a:schemeClr val="accent1"/>
          </a:solidFill>
          <a:ln w="9525">
            <a:solidFill>
              <a:schemeClr val="tx1"/>
            </a:solidFill>
            <a:miter lim="800000"/>
            <a:headEnd/>
            <a:tailEnd/>
          </a:ln>
        </p:spPr>
        <p:txBody>
          <a:bodyPr wrap="none" anchor="ctr"/>
          <a:lstStyle/>
          <a:p>
            <a:pPr algn="ctr"/>
            <a:r>
              <a:rPr lang="en-US" sz="2800" b="1" i="1"/>
              <a:t>Kéo pháo - Chuẩn bị cho Điện Biên</a:t>
            </a:r>
          </a:p>
        </p:txBody>
      </p:sp>
      <p:pic>
        <p:nvPicPr>
          <p:cNvPr id="44035" name="Picture 3" descr="37mm-DBP"/>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4267200" cy="2540000"/>
          </a:xfrm>
          <a:noFill/>
        </p:spPr>
      </p:pic>
      <p:pic>
        <p:nvPicPr>
          <p:cNvPr id="44036" name="Picture 4" descr="5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4037" name="Picture 5" descr="59-1-6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743200"/>
            <a:ext cx="48006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Mo duong vao DB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43200"/>
            <a:ext cx="42672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683546"/>
      </p:ext>
    </p:extLst>
  </p:cSld>
  <p:clrMapOvr>
    <a:masterClrMapping/>
  </p:clrMapOvr>
  <p:transition spd="med">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050" y="15875"/>
            <a:ext cx="5314950"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5875"/>
            <a:ext cx="3719513"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2068513" y="5181600"/>
            <a:ext cx="5856287" cy="838200"/>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a:lstStyle/>
          <a:p>
            <a:pPr algn="ctr">
              <a:defRPr/>
            </a:pPr>
            <a:endParaRPr lang="en-US" b="1" dirty="0"/>
          </a:p>
          <a:p>
            <a:pPr algn="ctr">
              <a:defRPr/>
            </a:pPr>
            <a:r>
              <a:rPr lang="en-US" sz="2000" b="1" dirty="0"/>
              <a:t>TÔ VĨNH DIÊN LẤY THÂN MÌNH CHÈN PHÁO</a:t>
            </a:r>
          </a:p>
        </p:txBody>
      </p:sp>
    </p:spTree>
    <p:extLst>
      <p:ext uri="{BB962C8B-B14F-4D97-AF65-F5344CB8AC3E}">
        <p14:creationId xmlns:p14="http://schemas.microsoft.com/office/powerpoint/2010/main" val="4093052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circle(in)">
                                      <p:cBhvr>
                                        <p:cTn id="7" dur="2000"/>
                                        <p:tgtEl>
                                          <p:spTgt spid="80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80898"/>
                                        </p:tgtEl>
                                        <p:attrNameLst>
                                          <p:attrName>style.visibility</p:attrName>
                                        </p:attrNameLst>
                                      </p:cBhvr>
                                      <p:to>
                                        <p:strVal val="visible"/>
                                      </p:to>
                                    </p:set>
                                    <p:animEffect transition="in" filter="circle(in)">
                                      <p:cBhvr>
                                        <p:cTn id="12" dur="2000"/>
                                        <p:tgtEl>
                                          <p:spTgt spid="8089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mp4">
            <a:hlinkClick r:id="" action="ppaction://media"/>
          </p:cNvPr>
          <p:cNvPicPr>
            <a:picLocks noRot="1" noChangeAspect="1"/>
          </p:cNvPicPr>
          <p:nvPr>
            <a:videoFile r:link="rId1"/>
          </p:nvPr>
        </p:nvPicPr>
        <p:blipFill>
          <a:blip r:embed="rId3"/>
          <a:stretch>
            <a:fillRect/>
          </a:stretch>
        </p:blipFill>
        <p:spPr>
          <a:xfrm>
            <a:off x="76200" y="76200"/>
            <a:ext cx="8915400" cy="6705600"/>
          </a:xfrm>
          <a:prstGeom prst="rect">
            <a:avLst/>
          </a:prstGeom>
        </p:spPr>
      </p:pic>
    </p:spTree>
    <p:extLst>
      <p:ext uri="{BB962C8B-B14F-4D97-AF65-F5344CB8AC3E}">
        <p14:creationId xmlns:p14="http://schemas.microsoft.com/office/powerpoint/2010/main" val="234695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ChangeArrowheads="1"/>
          </p:cNvSpPr>
          <p:nvPr/>
        </p:nvSpPr>
        <p:spPr bwMode="auto">
          <a:xfrm>
            <a:off x="55563" y="15367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t>2. Chiến dịch lịch sử Điện Biên Phủ ( 1954)</a:t>
            </a:r>
          </a:p>
        </p:txBody>
      </p:sp>
      <p:sp>
        <p:nvSpPr>
          <p:cNvPr id="27651"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Arial" charset="0"/>
              </a:rPr>
              <a:t>Bài 27 : CUỘC KHÁNG CHIẾN TOÀN QUỐC CHỐNG THỰC DÂN PHÁP XÂM LƯỢC KẾT THÚC ( 1953 -1954)</a:t>
            </a:r>
          </a:p>
        </p:txBody>
      </p:sp>
    </p:spTree>
    <p:extLst>
      <p:ext uri="{BB962C8B-B14F-4D97-AF65-F5344CB8AC3E}">
        <p14:creationId xmlns:p14="http://schemas.microsoft.com/office/powerpoint/2010/main" val="3601072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7764">
                                            <p:txEl>
                                              <p:pRg st="0" end="0"/>
                                            </p:txEl>
                                          </p:spTgt>
                                        </p:tgtEl>
                                        <p:attrNameLst>
                                          <p:attrName>style.visibility</p:attrName>
                                        </p:attrNameLst>
                                      </p:cBhvr>
                                      <p:to>
                                        <p:strVal val="visible"/>
                                      </p:to>
                                    </p:set>
                                    <p:animEffect transition="in" filter="blinds(horizontal)">
                                      <p:cBhvr>
                                        <p:cTn id="7" dur="500"/>
                                        <p:tgtEl>
                                          <p:spTgt spid="1177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ò Kéo Pháo - Chiến thắng Điện Biên Phủ.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938" y="1295400"/>
            <a:ext cx="9144001"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667000" y="152400"/>
            <a:ext cx="4784725" cy="1143000"/>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a:lstStyle/>
          <a:p>
            <a:pPr algn="ctr">
              <a:defRPr/>
            </a:pPr>
            <a:endParaRPr lang="en-US" sz="2400" b="1" dirty="0"/>
          </a:p>
          <a:p>
            <a:pPr algn="ctr">
              <a:defRPr/>
            </a:pPr>
            <a:r>
              <a:rPr lang="en-US" sz="2400" b="1" dirty="0"/>
              <a:t>HÒ KÉO PHÁO – HOÀNG VÂN</a:t>
            </a:r>
          </a:p>
        </p:txBody>
      </p:sp>
    </p:spTree>
    <p:extLst>
      <p:ext uri="{BB962C8B-B14F-4D97-AF65-F5344CB8AC3E}">
        <p14:creationId xmlns:p14="http://schemas.microsoft.com/office/powerpoint/2010/main" val="3725397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228600"/>
            <a:ext cx="8229600" cy="1474788"/>
          </a:xfrm>
          <a:solidFill>
            <a:srgbClr val="5CFE8E"/>
          </a:solidFill>
        </p:spPr>
        <p:txBody>
          <a:bodyPr rtlCol="0">
            <a:normAutofit fontScale="90000"/>
          </a:bodyPr>
          <a:lstStyle/>
          <a:p>
            <a:pPr algn="l" eaLnBrk="1" fontAlgn="auto" hangingPunct="1">
              <a:spcAft>
                <a:spcPts val="0"/>
              </a:spcAft>
              <a:defRPr/>
            </a:pPr>
            <a:r>
              <a:rPr lang="en-US" sz="2400" dirty="0" err="1" smtClean="0">
                <a:effectLst>
                  <a:outerShdw blurRad="38100" dist="38100" dir="2700000" algn="tl">
                    <a:srgbClr val="FFFFFF"/>
                  </a:outerShdw>
                </a:effectLst>
                <a:latin typeface="Arial" charset="0"/>
              </a:rPr>
              <a:t>Hình</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ảnh</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những</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người</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dân</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quân</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xẻ</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núi</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mở</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đường</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vận</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chuyển</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lượng</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thực</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đạn</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dược</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vào</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chiến</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trường</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Điện</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Biên</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Phủ</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đã</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được</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nhà</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thơ</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Tố</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Hữu</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ghi</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lại</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trong</a:t>
            </a:r>
            <a:r>
              <a:rPr lang="en-US" sz="2400" dirty="0" smtClean="0">
                <a:effectLst>
                  <a:outerShdw blurRad="38100" dist="38100" dir="2700000" algn="tl">
                    <a:srgbClr val="FFFFFF"/>
                  </a:outerShdw>
                </a:effectLst>
                <a:latin typeface="Arial" charset="0"/>
              </a:rPr>
              <a:t> </a:t>
            </a:r>
            <a:r>
              <a:rPr lang="en-US" sz="2400" dirty="0" err="1" smtClean="0">
                <a:effectLst>
                  <a:outerShdw blurRad="38100" dist="38100" dir="2700000" algn="tl">
                    <a:srgbClr val="FFFFFF"/>
                  </a:outerShdw>
                </a:effectLst>
                <a:latin typeface="Arial" charset="0"/>
              </a:rPr>
              <a:t>bài</a:t>
            </a:r>
            <a:r>
              <a:rPr lang="en-US" sz="2400" dirty="0" smtClean="0">
                <a:effectLst>
                  <a:outerShdw blurRad="38100" dist="38100" dir="2700000" algn="tl">
                    <a:srgbClr val="FFFFFF"/>
                  </a:outerShdw>
                </a:effectLst>
                <a:latin typeface="Arial" charset="0"/>
              </a:rPr>
              <a:t> </a:t>
            </a:r>
            <a:r>
              <a:rPr lang="en-US" sz="2400" dirty="0" smtClean="0">
                <a:solidFill>
                  <a:srgbClr val="7030A0"/>
                </a:solidFill>
                <a:effectLst>
                  <a:outerShdw blurRad="38100" dist="38100" dir="2700000" algn="tl">
                    <a:srgbClr val="FFFFFF"/>
                  </a:outerShdw>
                </a:effectLst>
                <a:latin typeface="Arial" charset="0"/>
              </a:rPr>
              <a:t>“</a:t>
            </a:r>
            <a:r>
              <a:rPr lang="en-US" sz="2400" dirty="0" err="1" smtClean="0">
                <a:solidFill>
                  <a:srgbClr val="7030A0"/>
                </a:solidFill>
                <a:effectLst>
                  <a:outerShdw blurRad="38100" dist="38100" dir="2700000" algn="tl">
                    <a:srgbClr val="FFFFFF"/>
                  </a:outerShdw>
                </a:effectLst>
                <a:latin typeface="Arial" charset="0"/>
              </a:rPr>
              <a:t>Hoan</a:t>
            </a:r>
            <a:r>
              <a:rPr lang="en-US" sz="2400" dirty="0" smtClean="0">
                <a:solidFill>
                  <a:srgbClr val="7030A0"/>
                </a:solidFill>
                <a:effectLst>
                  <a:outerShdw blurRad="38100" dist="38100" dir="2700000" algn="tl">
                    <a:srgbClr val="FFFFFF"/>
                  </a:outerShdw>
                </a:effectLst>
                <a:latin typeface="Arial" charset="0"/>
              </a:rPr>
              <a:t> </a:t>
            </a:r>
            <a:r>
              <a:rPr lang="en-US" sz="2400" dirty="0" err="1" smtClean="0">
                <a:solidFill>
                  <a:srgbClr val="7030A0"/>
                </a:solidFill>
                <a:effectLst>
                  <a:outerShdw blurRad="38100" dist="38100" dir="2700000" algn="tl">
                    <a:srgbClr val="FFFFFF"/>
                  </a:outerShdw>
                </a:effectLst>
                <a:latin typeface="Arial" charset="0"/>
              </a:rPr>
              <a:t>hô</a:t>
            </a:r>
            <a:r>
              <a:rPr lang="en-US" sz="2400" dirty="0" smtClean="0">
                <a:solidFill>
                  <a:srgbClr val="7030A0"/>
                </a:solidFill>
                <a:effectLst>
                  <a:outerShdw blurRad="38100" dist="38100" dir="2700000" algn="tl">
                    <a:srgbClr val="FFFFFF"/>
                  </a:outerShdw>
                </a:effectLst>
                <a:latin typeface="Arial" charset="0"/>
              </a:rPr>
              <a:t> </a:t>
            </a:r>
            <a:r>
              <a:rPr lang="en-US" sz="2400" dirty="0" err="1" smtClean="0">
                <a:solidFill>
                  <a:srgbClr val="7030A0"/>
                </a:solidFill>
                <a:effectLst>
                  <a:outerShdw blurRad="38100" dist="38100" dir="2700000" algn="tl">
                    <a:srgbClr val="FFFFFF"/>
                  </a:outerShdw>
                </a:effectLst>
                <a:latin typeface="Arial" charset="0"/>
              </a:rPr>
              <a:t>chiến</a:t>
            </a:r>
            <a:r>
              <a:rPr lang="en-US" sz="2400" dirty="0" smtClean="0">
                <a:solidFill>
                  <a:srgbClr val="7030A0"/>
                </a:solidFill>
                <a:effectLst>
                  <a:outerShdw blurRad="38100" dist="38100" dir="2700000" algn="tl">
                    <a:srgbClr val="FFFFFF"/>
                  </a:outerShdw>
                </a:effectLst>
                <a:latin typeface="Arial" charset="0"/>
              </a:rPr>
              <a:t> </a:t>
            </a:r>
            <a:r>
              <a:rPr lang="en-US" sz="2400" dirty="0" err="1" smtClean="0">
                <a:solidFill>
                  <a:srgbClr val="7030A0"/>
                </a:solidFill>
                <a:effectLst>
                  <a:outerShdw blurRad="38100" dist="38100" dir="2700000" algn="tl">
                    <a:srgbClr val="FFFFFF"/>
                  </a:outerShdw>
                </a:effectLst>
                <a:latin typeface="Arial" charset="0"/>
              </a:rPr>
              <a:t>sĩ</a:t>
            </a:r>
            <a:r>
              <a:rPr lang="en-US" sz="2400" dirty="0" smtClean="0">
                <a:solidFill>
                  <a:srgbClr val="7030A0"/>
                </a:solidFill>
                <a:effectLst>
                  <a:outerShdw blurRad="38100" dist="38100" dir="2700000" algn="tl">
                    <a:srgbClr val="FFFFFF"/>
                  </a:outerShdw>
                </a:effectLst>
                <a:latin typeface="Arial" charset="0"/>
              </a:rPr>
              <a:t> </a:t>
            </a:r>
            <a:r>
              <a:rPr lang="en-US" sz="2400" dirty="0" err="1" smtClean="0">
                <a:solidFill>
                  <a:srgbClr val="7030A0"/>
                </a:solidFill>
                <a:effectLst>
                  <a:outerShdw blurRad="38100" dist="38100" dir="2700000" algn="tl">
                    <a:srgbClr val="FFFFFF"/>
                  </a:outerShdw>
                </a:effectLst>
                <a:latin typeface="Arial" charset="0"/>
              </a:rPr>
              <a:t>Điện</a:t>
            </a:r>
            <a:r>
              <a:rPr lang="en-US" sz="2400" dirty="0" smtClean="0">
                <a:solidFill>
                  <a:srgbClr val="7030A0"/>
                </a:solidFill>
                <a:effectLst>
                  <a:outerShdw blurRad="38100" dist="38100" dir="2700000" algn="tl">
                    <a:srgbClr val="FFFFFF"/>
                  </a:outerShdw>
                </a:effectLst>
                <a:latin typeface="Arial" charset="0"/>
              </a:rPr>
              <a:t> </a:t>
            </a:r>
            <a:r>
              <a:rPr lang="en-US" sz="2400" dirty="0" err="1" smtClean="0">
                <a:solidFill>
                  <a:srgbClr val="7030A0"/>
                </a:solidFill>
                <a:effectLst>
                  <a:outerShdw blurRad="38100" dist="38100" dir="2700000" algn="tl">
                    <a:srgbClr val="FFFFFF"/>
                  </a:outerShdw>
                </a:effectLst>
                <a:latin typeface="Arial" charset="0"/>
              </a:rPr>
              <a:t>Biên</a:t>
            </a:r>
            <a:r>
              <a:rPr lang="en-US" sz="2400" dirty="0" smtClean="0">
                <a:solidFill>
                  <a:srgbClr val="7030A0"/>
                </a:solidFill>
                <a:effectLst>
                  <a:outerShdw blurRad="38100" dist="38100" dir="2700000" algn="tl">
                    <a:srgbClr val="FFFFFF"/>
                  </a:outerShdw>
                </a:effectLst>
                <a:latin typeface="Arial" charset="0"/>
              </a:rPr>
              <a:t>”</a:t>
            </a:r>
          </a:p>
        </p:txBody>
      </p:sp>
      <p:sp>
        <p:nvSpPr>
          <p:cNvPr id="169987" name="Rectangle 3"/>
          <p:cNvSpPr>
            <a:spLocks noGrp="1" noChangeArrowheads="1"/>
          </p:cNvSpPr>
          <p:nvPr>
            <p:ph idx="1"/>
          </p:nvPr>
        </p:nvSpPr>
        <p:spPr>
          <a:xfrm>
            <a:off x="533400" y="1981200"/>
            <a:ext cx="8229600" cy="4530725"/>
          </a:xfrm>
          <a:solidFill>
            <a:schemeClr val="bg1"/>
          </a:solidFill>
        </p:spPr>
        <p:txBody>
          <a:bodyPr/>
          <a:lstStyle/>
          <a:p>
            <a:pPr eaLnBrk="1" hangingPunct="1">
              <a:lnSpc>
                <a:spcPct val="90000"/>
              </a:lnSpc>
              <a:buFont typeface="Wingdings" pitchFamily="2" charset="2"/>
              <a:buNone/>
            </a:pPr>
            <a:r>
              <a:rPr lang="en-US" sz="2800" dirty="0" smtClean="0">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Những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bàn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tay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xẻ</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núi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lăn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bom</a:t>
            </a:r>
            <a:r>
              <a:rPr lang="en-US" sz="2800" b="1" i="1" dirty="0" smtClean="0">
                <a:solidFill>
                  <a:srgbClr val="FF0000"/>
                </a:solidFill>
                <a:latin typeface="Times New Roman" pitchFamily="18" charset="0"/>
                <a:cs typeface="Times New Roman" pitchFamily="18" charset="0"/>
              </a:rPr>
              <a:t>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Nhất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định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mở</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đường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xe</a:t>
            </a:r>
            <a:r>
              <a:rPr lang="en-US" sz="2800" b="1" i="1" dirty="0" smtClean="0">
                <a:solidFill>
                  <a:srgbClr val="FF0000"/>
                </a:solidFill>
                <a:latin typeface="Times New Roman" pitchFamily="18" charset="0"/>
                <a:cs typeface="Times New Roman" pitchFamily="18" charset="0"/>
              </a:rPr>
              <a:t> ta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lên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chiến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trường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tiếp</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viện</a:t>
            </a:r>
            <a:r>
              <a:rPr lang="en-US" sz="2800" b="1" i="1" dirty="0" smtClean="0">
                <a:solidFill>
                  <a:srgbClr val="FF0000"/>
                </a:solidFill>
                <a:latin typeface="Times New Roman" pitchFamily="18" charset="0"/>
                <a:cs typeface="Times New Roman" pitchFamily="18" charset="0"/>
              </a:rPr>
              <a:t> </a:t>
            </a:r>
            <a:br>
              <a:rPr lang="en-US" sz="2800" b="1" i="1" dirty="0" smtClean="0">
                <a:solidFill>
                  <a:srgbClr val="FF0000"/>
                </a:solidFill>
                <a:latin typeface="Times New Roman" pitchFamily="18" charset="0"/>
                <a:cs typeface="Times New Roman" pitchFamily="18" charset="0"/>
              </a:rPr>
            </a:br>
            <a:r>
              <a:rPr lang="en-US" sz="2800" b="1" i="1" dirty="0" smtClean="0">
                <a:solidFill>
                  <a:srgbClr val="FF0000"/>
                </a:solidFill>
                <a:latin typeface="Times New Roman" pitchFamily="18" charset="0"/>
                <a:cs typeface="Times New Roman" pitchFamily="18" charset="0"/>
              </a:rPr>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Và</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những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chị</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những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ngày</a:t>
            </a:r>
            <a:r>
              <a:rPr lang="en-US" sz="2800" b="1" i="1" dirty="0" smtClean="0">
                <a:solidFill>
                  <a:srgbClr val="FF0000"/>
                </a:solidFill>
                <a:latin typeface="Times New Roman" pitchFamily="18" charset="0"/>
                <a:cs typeface="Times New Roman" pitchFamily="18" charset="0"/>
              </a:rPr>
              <a:t>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đêm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ra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tiền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tuyến</a:t>
            </a:r>
            <a:r>
              <a:rPr lang="en-US" sz="2800" b="1" i="1" dirty="0" smtClean="0">
                <a:solidFill>
                  <a:srgbClr val="FF0000"/>
                </a:solidFill>
                <a:latin typeface="Times New Roman" pitchFamily="18" charset="0"/>
                <a:cs typeface="Times New Roman" pitchFamily="18" charset="0"/>
              </a:rPr>
              <a:t>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Mấy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tầng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mây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gió</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lớn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mưa</a:t>
            </a:r>
            <a:r>
              <a:rPr lang="en-US" sz="2800" b="1" i="1" dirty="0" smtClean="0">
                <a:solidFill>
                  <a:srgbClr val="FF0000"/>
                </a:solidFill>
                <a:latin typeface="Times New Roman" pitchFamily="18" charset="0"/>
                <a:cs typeface="Times New Roman" pitchFamily="18" charset="0"/>
              </a:rPr>
              <a:t> to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Dốc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Đin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chị</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thồ</a:t>
            </a:r>
            <a:r>
              <a:rPr lang="en-US" sz="2800" b="1" i="1" dirty="0" smtClean="0">
                <a:solidFill>
                  <a:srgbClr val="FF0000"/>
                </a:solidFill>
                <a:latin typeface="Times New Roman" pitchFamily="18" charset="0"/>
                <a:cs typeface="Times New Roman" pitchFamily="18" charset="0"/>
              </a:rPr>
              <a:t>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Đèo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Lũng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Lô</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hò</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chị</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hát</a:t>
            </a:r>
            <a:r>
              <a:rPr lang="en-US" sz="2800" b="1" i="1" dirty="0" smtClean="0">
                <a:solidFill>
                  <a:srgbClr val="FF0000"/>
                </a:solidFill>
                <a:latin typeface="Times New Roman" pitchFamily="18" charset="0"/>
                <a:cs typeface="Times New Roman" pitchFamily="18" charset="0"/>
              </a:rPr>
              <a:t>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Dù</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bom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đạn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xương</a:t>
            </a:r>
            <a:r>
              <a:rPr lang="en-US" sz="2800" b="1" i="1" dirty="0" smtClean="0">
                <a:solidFill>
                  <a:srgbClr val="FF0000"/>
                </a:solidFill>
                <a:latin typeface="Times New Roman" pitchFamily="18" charset="0"/>
                <a:cs typeface="Times New Roman" pitchFamily="18" charset="0"/>
              </a:rPr>
              <a:t> tan, </a:t>
            </a:r>
            <a:r>
              <a:rPr lang="en-US" sz="2800" b="1" i="1" dirty="0" err="1" smtClean="0">
                <a:solidFill>
                  <a:srgbClr val="FF0000"/>
                </a:solidFill>
                <a:latin typeface="Times New Roman" pitchFamily="18" charset="0"/>
                <a:cs typeface="Times New Roman" pitchFamily="18" charset="0"/>
              </a:rPr>
              <a:t>thịt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nát</a:t>
            </a:r>
            <a:r>
              <a:rPr lang="en-US" sz="2800" b="1" i="1" dirty="0" smtClean="0">
                <a:solidFill>
                  <a:srgbClr val="FF0000"/>
                </a:solidFill>
                <a:latin typeface="Times New Roman" pitchFamily="18" charset="0"/>
                <a:cs typeface="Times New Roman" pitchFamily="18" charset="0"/>
              </a:rPr>
              <a:t> </a:t>
            </a:r>
            <a:br>
              <a:rPr lang="en-US" sz="2800" b="1" i="1" dirty="0" smtClean="0">
                <a:solidFill>
                  <a:srgbClr val="FF0000"/>
                </a:solidFill>
                <a:latin typeface="Times New Roman" pitchFamily="18" charset="0"/>
                <a:cs typeface="Times New Roman" pitchFamily="18" charset="0"/>
              </a:rPr>
            </a:br>
            <a:r>
              <a:rPr lang="en-US" sz="2800" b="1" i="1" dirty="0" err="1" smtClean="0">
                <a:solidFill>
                  <a:srgbClr val="FF0000"/>
                </a:solidFill>
                <a:latin typeface="Times New Roman" pitchFamily="18" charset="0"/>
                <a:cs typeface="Times New Roman" pitchFamily="18" charset="0"/>
              </a:rPr>
              <a:t>Không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sờn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lòng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không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tiếc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tuổi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xanh</a:t>
            </a:r>
            <a:r>
              <a:rPr lang="en-US" sz="2800" b="1" i="1" dirty="0" smtClean="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16822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6"/>
                                        </p:tgtEl>
                                        <p:attrNameLst>
                                          <p:attrName>style.visibility</p:attrName>
                                        </p:attrNameLst>
                                      </p:cBhvr>
                                      <p:to>
                                        <p:strVal val="visible"/>
                                      </p:to>
                                    </p:set>
                                    <p:animEffect transition="in" filter="blinds(horizontal)">
                                      <p:cBhvr>
                                        <p:cTn id="7" dur="500"/>
                                        <p:tgtEl>
                                          <p:spTgt spid="169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9987">
                                            <p:bg/>
                                          </p:spTgt>
                                        </p:tgtEl>
                                        <p:attrNameLst>
                                          <p:attrName>style.visibility</p:attrName>
                                        </p:attrNameLst>
                                      </p:cBhvr>
                                      <p:to>
                                        <p:strVal val="visible"/>
                                      </p:to>
                                    </p:set>
                                    <p:animEffect transition="in" filter="blinds(horizontal)">
                                      <p:cBhvr>
                                        <p:cTn id="12" dur="500"/>
                                        <p:tgtEl>
                                          <p:spTgt spid="169987">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9987">
                                            <p:txEl>
                                              <p:pRg st="0" end="0"/>
                                            </p:txEl>
                                          </p:spTgt>
                                        </p:tgtEl>
                                        <p:attrNameLst>
                                          <p:attrName>style.visibility</p:attrName>
                                        </p:attrNameLst>
                                      </p:cBhvr>
                                      <p:to>
                                        <p:strVal val="visible"/>
                                      </p:to>
                                    </p:set>
                                    <p:animEffect transition="in" filter="blinds(horizontal)">
                                      <p:cBhvr>
                                        <p:cTn id="17" dur="500"/>
                                        <p:tgtEl>
                                          <p:spTgt spid="169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3" descr="question_pop_up_from_box_rotate_hg_clr"/>
          <p:cNvPicPr>
            <a:picLocks noGrp="1" noChangeAspect="1" noChangeArrowheads="1" noCrop="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105275" y="274638"/>
            <a:ext cx="933450" cy="1143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19" name="AutoShape 3"/>
          <p:cNvSpPr>
            <a:spLocks noGrp="1" noChangeArrowheads="1"/>
          </p:cNvSpPr>
          <p:nvPr>
            <p:ph idx="1"/>
          </p:nvPr>
        </p:nvSpPr>
        <p:spPr>
          <a:xfrm>
            <a:off x="1828800" y="1066800"/>
            <a:ext cx="5334000" cy="2438400"/>
          </a:xfrm>
          <a:prstGeom prst="cloudCallout">
            <a:avLst>
              <a:gd name="adj1" fmla="val -46639"/>
              <a:gd name="adj2" fmla="val 39907"/>
            </a:avLst>
          </a:prstGeom>
          <a:solidFill>
            <a:srgbClr val="5CFEFE"/>
          </a:solidFill>
          <a:ln>
            <a:solidFill>
              <a:schemeClr val="tx1"/>
            </a:solidFill>
            <a:round/>
            <a:headEnd/>
            <a:tailEnd/>
          </a:ln>
        </p:spPr>
        <p:txBody>
          <a:bodyPr rtlCol="0">
            <a:normAutofit fontScale="92500"/>
          </a:bodyPr>
          <a:lstStyle/>
          <a:p>
            <a:pPr algn="ctr" eaLnBrk="1" fontAlgn="auto" hangingPunct="1">
              <a:lnSpc>
                <a:spcPct val="80000"/>
              </a:lnSpc>
              <a:spcBef>
                <a:spcPct val="0"/>
              </a:spcBef>
              <a:spcAft>
                <a:spcPts val="0"/>
              </a:spcAft>
              <a:buFontTx/>
              <a:buNone/>
              <a:defRPr/>
            </a:pPr>
            <a:r>
              <a:rPr lang="en-US" sz="2400" b="1" smtClean="0">
                <a:latin typeface="Arial" charset="0"/>
              </a:rPr>
              <a:t>Qua những hình ảnh và đoạn thơ  trên em có nhận xét gì về sự chuẩn bị và quyết tâm của quân và dân ta?</a:t>
            </a:r>
          </a:p>
        </p:txBody>
      </p:sp>
      <p:sp>
        <p:nvSpPr>
          <p:cNvPr id="137221" name="Text Box 5"/>
          <p:cNvSpPr txBox="1">
            <a:spLocks noChangeArrowheads="1"/>
          </p:cNvSpPr>
          <p:nvPr/>
        </p:nvSpPr>
        <p:spPr bwMode="auto">
          <a:xfrm>
            <a:off x="1946275" y="3810000"/>
            <a:ext cx="5334000" cy="107791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t>=&gt; Ta chuẩn bị chu đáo, kĩ càng, quyết  rất tâm cao</a:t>
            </a:r>
          </a:p>
        </p:txBody>
      </p:sp>
    </p:spTree>
    <p:extLst>
      <p:ext uri="{BB962C8B-B14F-4D97-AF65-F5344CB8AC3E}">
        <p14:creationId xmlns:p14="http://schemas.microsoft.com/office/powerpoint/2010/main" val="1346988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blinds(horizontal)">
                                      <p:cBhvr>
                                        <p:cTn id="7" dur="500"/>
                                        <p:tgtEl>
                                          <p:spTgt spid="137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37221"/>
                                        </p:tgtEl>
                                        <p:attrNameLst>
                                          <p:attrName>style.visibility</p:attrName>
                                        </p:attrNameLst>
                                      </p:cBhvr>
                                      <p:to>
                                        <p:strVal val="visible"/>
                                      </p:to>
                                    </p:set>
                                    <p:animEffect transition="in" filter="barn(inHorizontal)">
                                      <p:cBhvr>
                                        <p:cTn id="12" dur="5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nimBg="1"/>
      <p:bldP spid="1372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0" y="1295400"/>
            <a:ext cx="899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t>2. Chiến dịch lịch sử Điện Biên Phủ ( 1954)</a:t>
            </a:r>
          </a:p>
        </p:txBody>
      </p:sp>
      <p:sp>
        <p:nvSpPr>
          <p:cNvPr id="124935" name="Rectangle 7"/>
          <p:cNvSpPr>
            <a:spLocks noChangeArrowheads="1"/>
          </p:cNvSpPr>
          <p:nvPr/>
        </p:nvSpPr>
        <p:spPr bwMode="auto">
          <a:xfrm>
            <a:off x="0" y="1905000"/>
            <a:ext cx="9296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rPr>
              <a:t>   </a:t>
            </a:r>
            <a:r>
              <a:rPr lang="en-US" sz="2400" b="1" dirty="0"/>
              <a:t>c. </a:t>
            </a:r>
            <a:r>
              <a:rPr lang="en-US" sz="2400" b="1" dirty="0" err="1"/>
              <a:t>Diễn</a:t>
            </a:r>
            <a:r>
              <a:rPr lang="en-US" sz="2400" b="1" dirty="0"/>
              <a:t> </a:t>
            </a:r>
            <a:r>
              <a:rPr lang="en-US" sz="2400" b="1" dirty="0" err="1"/>
              <a:t>biến</a:t>
            </a:r>
            <a:endParaRPr lang="en-US" sz="2400" b="1" dirty="0"/>
          </a:p>
        </p:txBody>
      </p:sp>
      <p:sp>
        <p:nvSpPr>
          <p:cNvPr id="49156"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Arial" charset="0"/>
              </a:rPr>
              <a:t>Bài 27 : CUỘC KHÁNG CHIẾN TOÀN QUỐC CHỐNG THỰC DÂN PHÁP XÂM LƯỢC KẾT THÚC ( 1953 -1954)</a:t>
            </a:r>
          </a:p>
        </p:txBody>
      </p:sp>
    </p:spTree>
    <p:extLst>
      <p:ext uri="{BB962C8B-B14F-4D97-AF65-F5344CB8AC3E}">
        <p14:creationId xmlns:p14="http://schemas.microsoft.com/office/powerpoint/2010/main" val="169489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2"/>
          <p:cNvGrpSpPr>
            <a:grpSpLocks/>
          </p:cNvGrpSpPr>
          <p:nvPr/>
        </p:nvGrpSpPr>
        <p:grpSpPr bwMode="auto">
          <a:xfrm>
            <a:off x="66675" y="17463"/>
            <a:ext cx="4495800" cy="6786524"/>
            <a:chOff x="2784" y="48"/>
            <a:chExt cx="2688" cy="4272"/>
          </a:xfrm>
        </p:grpSpPr>
        <p:grpSp>
          <p:nvGrpSpPr>
            <p:cNvPr id="50340" name="Group 273"/>
            <p:cNvGrpSpPr>
              <a:grpSpLocks/>
            </p:cNvGrpSpPr>
            <p:nvPr/>
          </p:nvGrpSpPr>
          <p:grpSpPr bwMode="auto">
            <a:xfrm>
              <a:off x="2790" y="48"/>
              <a:ext cx="2682" cy="4272"/>
              <a:chOff x="2784" y="48"/>
              <a:chExt cx="2682" cy="4272"/>
            </a:xfrm>
          </p:grpSpPr>
          <p:grpSp>
            <p:nvGrpSpPr>
              <p:cNvPr id="50342" name="Group 274"/>
              <p:cNvGrpSpPr>
                <a:grpSpLocks/>
              </p:cNvGrpSpPr>
              <p:nvPr/>
            </p:nvGrpSpPr>
            <p:grpSpPr bwMode="auto">
              <a:xfrm>
                <a:off x="2784" y="48"/>
                <a:ext cx="2682" cy="4272"/>
                <a:chOff x="2784" y="48"/>
                <a:chExt cx="2682" cy="4272"/>
              </a:xfrm>
            </p:grpSpPr>
            <p:pic>
              <p:nvPicPr>
                <p:cNvPr id="50346" name="Picture 275" descr="SodoDBP"/>
                <p:cNvPicPr>
                  <a:picLocks noChangeAspect="1" noChangeArrowheads="1"/>
                </p:cNvPicPr>
                <p:nvPr/>
              </p:nvPicPr>
              <p:blipFill>
                <a:blip r:embed="rId3">
                  <a:lum contrast="54000"/>
                  <a:extLst>
                    <a:ext uri="{28A0092B-C50C-407E-A947-70E740481C1C}">
                      <a14:useLocalDpi xmlns:a14="http://schemas.microsoft.com/office/drawing/2010/main" val="0"/>
                    </a:ext>
                  </a:extLst>
                </a:blip>
                <a:srcRect/>
                <a:stretch>
                  <a:fillRect/>
                </a:stretch>
              </p:blipFill>
              <p:spPr bwMode="auto">
                <a:xfrm>
                  <a:off x="2784" y="48"/>
                  <a:ext cx="2682" cy="4272"/>
                </a:xfrm>
                <a:prstGeom prst="rect">
                  <a:avLst/>
                </a:prstGeom>
                <a:noFill/>
                <a:ln w="38100" cmpd="dbl">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50347" name="AutoShape 276"/>
                <p:cNvSpPr>
                  <a:spLocks noChangeArrowheads="1"/>
                </p:cNvSpPr>
                <p:nvPr/>
              </p:nvSpPr>
              <p:spPr bwMode="auto">
                <a:xfrm flipH="1">
                  <a:off x="4506" y="153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48" name="AutoShape 277"/>
                <p:cNvSpPr>
                  <a:spLocks noChangeArrowheads="1"/>
                </p:cNvSpPr>
                <p:nvPr/>
              </p:nvSpPr>
              <p:spPr bwMode="auto">
                <a:xfrm flipH="1">
                  <a:off x="4530" y="187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49" name="AutoShape 278"/>
                <p:cNvSpPr>
                  <a:spLocks noChangeArrowheads="1"/>
                </p:cNvSpPr>
                <p:nvPr/>
              </p:nvSpPr>
              <p:spPr bwMode="auto">
                <a:xfrm flipH="1">
                  <a:off x="4314" y="131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0" name="AutoShape 279"/>
                <p:cNvSpPr>
                  <a:spLocks noChangeArrowheads="1"/>
                </p:cNvSpPr>
                <p:nvPr/>
              </p:nvSpPr>
              <p:spPr bwMode="auto">
                <a:xfrm flipH="1">
                  <a:off x="4530" y="14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1" name="AutoShape 280"/>
                <p:cNvSpPr>
                  <a:spLocks noChangeArrowheads="1"/>
                </p:cNvSpPr>
                <p:nvPr/>
              </p:nvSpPr>
              <p:spPr bwMode="auto">
                <a:xfrm flipH="1">
                  <a:off x="4386" y="150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2" name="AutoShape 281"/>
                <p:cNvSpPr>
                  <a:spLocks noChangeArrowheads="1"/>
                </p:cNvSpPr>
                <p:nvPr/>
              </p:nvSpPr>
              <p:spPr bwMode="auto">
                <a:xfrm flipH="1">
                  <a:off x="3930" y="24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3" name="AutoShape 282"/>
                <p:cNvSpPr>
                  <a:spLocks noChangeArrowheads="1"/>
                </p:cNvSpPr>
                <p:nvPr/>
              </p:nvSpPr>
              <p:spPr bwMode="auto">
                <a:xfrm flipH="1">
                  <a:off x="3354" y="84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4" name="AutoShape 283"/>
                <p:cNvSpPr>
                  <a:spLocks noChangeArrowheads="1"/>
                </p:cNvSpPr>
                <p:nvPr/>
              </p:nvSpPr>
              <p:spPr bwMode="auto">
                <a:xfrm flipH="1">
                  <a:off x="3432" y="76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5" name="AutoShape 284"/>
                <p:cNvSpPr>
                  <a:spLocks noChangeArrowheads="1"/>
                </p:cNvSpPr>
                <p:nvPr/>
              </p:nvSpPr>
              <p:spPr bwMode="auto">
                <a:xfrm flipH="1">
                  <a:off x="4188" y="378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6" name="AutoShape 285"/>
                <p:cNvSpPr>
                  <a:spLocks noChangeArrowheads="1"/>
                </p:cNvSpPr>
                <p:nvPr/>
              </p:nvSpPr>
              <p:spPr bwMode="auto">
                <a:xfrm flipH="1">
                  <a:off x="4212" y="398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7" name="AutoShape 286"/>
                <p:cNvSpPr>
                  <a:spLocks noChangeArrowheads="1"/>
                </p:cNvSpPr>
                <p:nvPr/>
              </p:nvSpPr>
              <p:spPr bwMode="auto">
                <a:xfrm flipH="1">
                  <a:off x="4074" y="393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8" name="AutoShape 287"/>
                <p:cNvSpPr>
                  <a:spLocks noChangeArrowheads="1"/>
                </p:cNvSpPr>
                <p:nvPr/>
              </p:nvSpPr>
              <p:spPr bwMode="auto">
                <a:xfrm flipH="1">
                  <a:off x="4452" y="1728"/>
                  <a:ext cx="54"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59" name="AutoShape 288"/>
                <p:cNvSpPr>
                  <a:spLocks noChangeArrowheads="1"/>
                </p:cNvSpPr>
                <p:nvPr/>
              </p:nvSpPr>
              <p:spPr bwMode="auto">
                <a:xfrm flipH="1">
                  <a:off x="3642" y="167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0" name="AutoShape 289"/>
                <p:cNvSpPr>
                  <a:spLocks noChangeArrowheads="1"/>
                </p:cNvSpPr>
                <p:nvPr/>
              </p:nvSpPr>
              <p:spPr bwMode="auto">
                <a:xfrm flipH="1">
                  <a:off x="4290" y="189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1" name="AutoShape 290"/>
                <p:cNvSpPr>
                  <a:spLocks noChangeArrowheads="1"/>
                </p:cNvSpPr>
                <p:nvPr/>
              </p:nvSpPr>
              <p:spPr bwMode="auto">
                <a:xfrm flipH="1">
                  <a:off x="4116" y="14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2" name="AutoShape 291"/>
                <p:cNvSpPr>
                  <a:spLocks noChangeArrowheads="1"/>
                </p:cNvSpPr>
                <p:nvPr/>
              </p:nvSpPr>
              <p:spPr bwMode="auto">
                <a:xfrm flipH="1">
                  <a:off x="3924" y="139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3" name="AutoShape 292"/>
                <p:cNvSpPr>
                  <a:spLocks noChangeArrowheads="1"/>
                </p:cNvSpPr>
                <p:nvPr/>
              </p:nvSpPr>
              <p:spPr bwMode="auto">
                <a:xfrm flipH="1">
                  <a:off x="3834" y="157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4" name="AutoShape 293"/>
                <p:cNvSpPr>
                  <a:spLocks noChangeArrowheads="1"/>
                </p:cNvSpPr>
                <p:nvPr/>
              </p:nvSpPr>
              <p:spPr bwMode="auto">
                <a:xfrm flipH="1">
                  <a:off x="3882" y="193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5" name="AutoShape 294"/>
                <p:cNvSpPr>
                  <a:spLocks noChangeArrowheads="1"/>
                </p:cNvSpPr>
                <p:nvPr/>
              </p:nvSpPr>
              <p:spPr bwMode="auto">
                <a:xfrm flipH="1">
                  <a:off x="3930" y="166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6" name="AutoShape 295"/>
                <p:cNvSpPr>
                  <a:spLocks noChangeArrowheads="1"/>
                </p:cNvSpPr>
                <p:nvPr/>
              </p:nvSpPr>
              <p:spPr bwMode="auto">
                <a:xfrm flipH="1">
                  <a:off x="3798" y="169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7" name="AutoShape 296"/>
                <p:cNvSpPr>
                  <a:spLocks noChangeArrowheads="1"/>
                </p:cNvSpPr>
                <p:nvPr/>
              </p:nvSpPr>
              <p:spPr bwMode="auto">
                <a:xfrm flipH="1">
                  <a:off x="3906" y="178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8" name="AutoShape 297"/>
                <p:cNvSpPr>
                  <a:spLocks noChangeArrowheads="1"/>
                </p:cNvSpPr>
                <p:nvPr/>
              </p:nvSpPr>
              <p:spPr bwMode="auto">
                <a:xfrm flipH="1">
                  <a:off x="3930" y="187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69" name="AutoShape 298"/>
                <p:cNvSpPr>
                  <a:spLocks noChangeArrowheads="1"/>
                </p:cNvSpPr>
                <p:nvPr/>
              </p:nvSpPr>
              <p:spPr bwMode="auto">
                <a:xfrm flipH="1">
                  <a:off x="3990" y="1920"/>
                  <a:ext cx="47"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0" name="AutoShape 299"/>
                <p:cNvSpPr>
                  <a:spLocks noChangeArrowheads="1"/>
                </p:cNvSpPr>
                <p:nvPr/>
              </p:nvSpPr>
              <p:spPr bwMode="auto">
                <a:xfrm flipH="1">
                  <a:off x="4266" y="180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1" name="AutoShape 300"/>
                <p:cNvSpPr>
                  <a:spLocks noChangeArrowheads="1"/>
                </p:cNvSpPr>
                <p:nvPr/>
              </p:nvSpPr>
              <p:spPr bwMode="auto">
                <a:xfrm flipH="1">
                  <a:off x="4140" y="193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2" name="AutoShape 301"/>
                <p:cNvSpPr>
                  <a:spLocks noChangeArrowheads="1"/>
                </p:cNvSpPr>
                <p:nvPr/>
              </p:nvSpPr>
              <p:spPr bwMode="auto">
                <a:xfrm flipH="1">
                  <a:off x="4128" y="20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3" name="AutoShape 302"/>
                <p:cNvSpPr>
                  <a:spLocks noChangeArrowheads="1"/>
                </p:cNvSpPr>
                <p:nvPr/>
              </p:nvSpPr>
              <p:spPr bwMode="auto">
                <a:xfrm flipH="1">
                  <a:off x="4254" y="160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4" name="AutoShape 303"/>
                <p:cNvSpPr>
                  <a:spLocks noChangeArrowheads="1"/>
                </p:cNvSpPr>
                <p:nvPr/>
              </p:nvSpPr>
              <p:spPr bwMode="auto">
                <a:xfrm flipH="1">
                  <a:off x="4218" y="165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5" name="AutoShape 304"/>
                <p:cNvSpPr>
                  <a:spLocks noChangeArrowheads="1"/>
                </p:cNvSpPr>
                <p:nvPr/>
              </p:nvSpPr>
              <p:spPr bwMode="auto">
                <a:xfrm flipH="1">
                  <a:off x="4080" y="163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6" name="AutoShape 305"/>
                <p:cNvSpPr>
                  <a:spLocks noChangeArrowheads="1"/>
                </p:cNvSpPr>
                <p:nvPr/>
              </p:nvSpPr>
              <p:spPr bwMode="auto">
                <a:xfrm flipH="1">
                  <a:off x="3642" y="115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7" name="AutoShape 306"/>
                <p:cNvSpPr>
                  <a:spLocks noChangeArrowheads="1"/>
                </p:cNvSpPr>
                <p:nvPr/>
              </p:nvSpPr>
              <p:spPr bwMode="auto">
                <a:xfrm flipH="1">
                  <a:off x="3882" y="110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8" name="AutoShape 307"/>
                <p:cNvSpPr>
                  <a:spLocks noChangeArrowheads="1"/>
                </p:cNvSpPr>
                <p:nvPr/>
              </p:nvSpPr>
              <p:spPr bwMode="auto">
                <a:xfrm flipH="1">
                  <a:off x="4512" y="1620"/>
                  <a:ext cx="54"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79" name="Oval 308"/>
                <p:cNvSpPr>
                  <a:spLocks noChangeArrowheads="1"/>
                </p:cNvSpPr>
                <p:nvPr/>
              </p:nvSpPr>
              <p:spPr bwMode="auto">
                <a:xfrm>
                  <a:off x="4146" y="1752"/>
                  <a:ext cx="48" cy="48"/>
                </a:xfrm>
                <a:prstGeom prst="ellipse">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grpSp>
          <p:sp>
            <p:nvSpPr>
              <p:cNvPr id="50343" name="AutoShape 309"/>
              <p:cNvSpPr>
                <a:spLocks noChangeArrowheads="1"/>
              </p:cNvSpPr>
              <p:nvPr/>
            </p:nvSpPr>
            <p:spPr bwMode="auto">
              <a:xfrm flipH="1">
                <a:off x="4704" y="82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44" name="AutoShape 310"/>
              <p:cNvSpPr>
                <a:spLocks noChangeArrowheads="1"/>
              </p:cNvSpPr>
              <p:nvPr/>
            </p:nvSpPr>
            <p:spPr bwMode="auto">
              <a:xfrm flipH="1">
                <a:off x="4632" y="91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45" name="AutoShape 311"/>
              <p:cNvSpPr>
                <a:spLocks noChangeArrowheads="1"/>
              </p:cNvSpPr>
              <p:nvPr/>
            </p:nvSpPr>
            <p:spPr bwMode="auto">
              <a:xfrm flipH="1">
                <a:off x="4740" y="91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grpSp>
        <p:sp>
          <p:nvSpPr>
            <p:cNvPr id="50341" name="Text Box 312"/>
            <p:cNvSpPr txBox="1">
              <a:spLocks noChangeArrowheads="1"/>
            </p:cNvSpPr>
            <p:nvPr/>
          </p:nvSpPr>
          <p:spPr bwMode="auto">
            <a:xfrm>
              <a:off x="2784" y="4126"/>
              <a:ext cx="2688" cy="19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000" b="1">
                  <a:solidFill>
                    <a:srgbClr val="0000FF"/>
                  </a:solidFill>
                  <a:latin typeface="Times New Roman" pitchFamily="18" charset="0"/>
                  <a:cs typeface="Times New Roman" pitchFamily="18" charset="0"/>
                </a:rPr>
                <a:t>Lược đồ chiến dịch Điện Biên Phủ</a:t>
              </a:r>
            </a:p>
          </p:txBody>
        </p:sp>
      </p:grpSp>
      <p:sp>
        <p:nvSpPr>
          <p:cNvPr id="25643" name="Text Box 47"/>
          <p:cNvSpPr txBox="1">
            <a:spLocks noChangeArrowheads="1"/>
          </p:cNvSpPr>
          <p:nvPr/>
        </p:nvSpPr>
        <p:spPr bwMode="auto">
          <a:xfrm>
            <a:off x="2209800" y="138113"/>
            <a:ext cx="1828800"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b="1">
                <a:latin typeface="Times New Roman" pitchFamily="18" charset="0"/>
                <a:cs typeface="Times New Roman" pitchFamily="18" charset="0"/>
              </a:rPr>
              <a:t>Đồi Độc Lập</a:t>
            </a:r>
          </a:p>
        </p:txBody>
      </p:sp>
      <p:sp>
        <p:nvSpPr>
          <p:cNvPr id="156726" name="Text Box 54"/>
          <p:cNvSpPr txBox="1">
            <a:spLocks noChangeArrowheads="1"/>
          </p:cNvSpPr>
          <p:nvPr/>
        </p:nvSpPr>
        <p:spPr bwMode="auto">
          <a:xfrm>
            <a:off x="1533525" y="871538"/>
            <a:ext cx="1819275"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Times New Roman" pitchFamily="18" charset="0"/>
                <a:cs typeface="Times New Roman" pitchFamily="18" charset="0"/>
              </a:rPr>
              <a:t>PHÂN KHU BẮC</a:t>
            </a:r>
          </a:p>
        </p:txBody>
      </p:sp>
      <p:sp>
        <p:nvSpPr>
          <p:cNvPr id="25645" name="Text Box 55"/>
          <p:cNvSpPr txBox="1">
            <a:spLocks noChangeArrowheads="1"/>
          </p:cNvSpPr>
          <p:nvPr/>
        </p:nvSpPr>
        <p:spPr bwMode="auto">
          <a:xfrm>
            <a:off x="304800" y="3173413"/>
            <a:ext cx="2590800"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Times New Roman" pitchFamily="18" charset="0"/>
                <a:cs typeface="Times New Roman" pitchFamily="18" charset="0"/>
              </a:rPr>
              <a:t>PHÂN KHU TRUNG TÂM</a:t>
            </a:r>
          </a:p>
        </p:txBody>
      </p:sp>
      <p:sp>
        <p:nvSpPr>
          <p:cNvPr id="25646" name="Text Box 56"/>
          <p:cNvSpPr txBox="1">
            <a:spLocks noChangeArrowheads="1"/>
          </p:cNvSpPr>
          <p:nvPr/>
        </p:nvSpPr>
        <p:spPr bwMode="auto">
          <a:xfrm>
            <a:off x="1600200" y="1290638"/>
            <a:ext cx="1662113"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b="1">
                <a:latin typeface="Times New Roman" pitchFamily="18" charset="0"/>
                <a:cs typeface="Times New Roman" pitchFamily="18" charset="0"/>
              </a:rPr>
              <a:t>Đồi Him Lam</a:t>
            </a:r>
          </a:p>
        </p:txBody>
      </p:sp>
      <p:sp>
        <p:nvSpPr>
          <p:cNvPr id="25647" name="Text Box 57"/>
          <p:cNvSpPr txBox="1">
            <a:spLocks noChangeArrowheads="1"/>
          </p:cNvSpPr>
          <p:nvPr/>
        </p:nvSpPr>
        <p:spPr bwMode="auto">
          <a:xfrm>
            <a:off x="-228600" y="1190625"/>
            <a:ext cx="1371600" cy="366713"/>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b="1">
                <a:latin typeface="Times New Roman" pitchFamily="18" charset="0"/>
                <a:cs typeface="Times New Roman" pitchFamily="18" charset="0"/>
              </a:rPr>
              <a:t>Bản Kéo</a:t>
            </a:r>
          </a:p>
        </p:txBody>
      </p:sp>
      <p:sp>
        <p:nvSpPr>
          <p:cNvPr id="50184" name="Text Box 62"/>
          <p:cNvSpPr txBox="1">
            <a:spLocks noChangeArrowheads="1"/>
          </p:cNvSpPr>
          <p:nvPr/>
        </p:nvSpPr>
        <p:spPr bwMode="auto">
          <a:xfrm>
            <a:off x="4800600" y="285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u="sng">
                <a:latin typeface="Times New Roman" pitchFamily="18" charset="0"/>
                <a:cs typeface="Times New Roman" pitchFamily="18" charset="0"/>
              </a:rPr>
              <a:t>c. Dieãn bieán: </a:t>
            </a:r>
          </a:p>
        </p:txBody>
      </p:sp>
      <p:sp>
        <p:nvSpPr>
          <p:cNvPr id="25649" name="Text Box 64"/>
          <p:cNvSpPr txBox="1">
            <a:spLocks noChangeArrowheads="1"/>
          </p:cNvSpPr>
          <p:nvPr/>
        </p:nvSpPr>
        <p:spPr bwMode="auto">
          <a:xfrm>
            <a:off x="361950" y="5319713"/>
            <a:ext cx="2209800"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Times New Roman" pitchFamily="18" charset="0"/>
                <a:cs typeface="Times New Roman" pitchFamily="18" charset="0"/>
              </a:rPr>
              <a:t>PHÂN KHU NAM</a:t>
            </a:r>
          </a:p>
        </p:txBody>
      </p:sp>
      <p:sp>
        <p:nvSpPr>
          <p:cNvPr id="25650" name="Text Box 65"/>
          <p:cNvSpPr txBox="1">
            <a:spLocks noChangeArrowheads="1"/>
          </p:cNvSpPr>
          <p:nvPr/>
        </p:nvSpPr>
        <p:spPr bwMode="auto">
          <a:xfrm>
            <a:off x="2738438" y="5043488"/>
            <a:ext cx="1524000"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b="1">
                <a:latin typeface="Times New Roman" pitchFamily="18" charset="0"/>
                <a:cs typeface="Times New Roman" pitchFamily="18" charset="0"/>
              </a:rPr>
              <a:t>Hồng Cúm</a:t>
            </a:r>
          </a:p>
        </p:txBody>
      </p:sp>
      <p:sp>
        <p:nvSpPr>
          <p:cNvPr id="50187" name="Line 111"/>
          <p:cNvSpPr>
            <a:spLocks noChangeShapeType="1"/>
          </p:cNvSpPr>
          <p:nvPr/>
        </p:nvSpPr>
        <p:spPr bwMode="auto">
          <a:xfrm>
            <a:off x="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nvGrpSpPr>
          <p:cNvPr id="5" name="Group 52"/>
          <p:cNvGrpSpPr>
            <a:grpSpLocks/>
          </p:cNvGrpSpPr>
          <p:nvPr/>
        </p:nvGrpSpPr>
        <p:grpSpPr bwMode="auto">
          <a:xfrm>
            <a:off x="533400" y="0"/>
            <a:ext cx="3200400" cy="1770063"/>
            <a:chOff x="311" y="96"/>
            <a:chExt cx="2016" cy="1115"/>
          </a:xfrm>
        </p:grpSpPr>
        <p:sp>
          <p:nvSpPr>
            <p:cNvPr id="50334" name="AutoShape 188"/>
            <p:cNvSpPr>
              <a:spLocks noChangeArrowheads="1"/>
            </p:cNvSpPr>
            <p:nvPr/>
          </p:nvSpPr>
          <p:spPr bwMode="auto">
            <a:xfrm rot="-6760100">
              <a:off x="1330" y="330"/>
              <a:ext cx="336" cy="124"/>
            </a:xfrm>
            <a:prstGeom prst="rightArrow">
              <a:avLst>
                <a:gd name="adj1" fmla="val 50000"/>
                <a:gd name="adj2" fmla="val 67742"/>
              </a:avLst>
            </a:prstGeom>
            <a:solidFill>
              <a:srgbClr val="99CCFF"/>
            </a:solidFill>
            <a:ln w="9525" algn="ctr">
              <a:solidFill>
                <a:srgbClr val="FF0000"/>
              </a:solidFill>
              <a:miter lim="800000"/>
              <a:headEnd/>
              <a:tailEnd/>
            </a:ln>
          </p:spPr>
          <p:txBody>
            <a:bodyPr vert="eaVert" wrap="none" anchor="ctr"/>
            <a:lstStyle/>
            <a:p>
              <a:pPr eaLnBrk="1" hangingPunct="1"/>
              <a:endParaRPr lang="en-US" altLang="en-US">
                <a:latin typeface="Times New Roman" pitchFamily="18" charset="0"/>
                <a:cs typeface="Times New Roman" pitchFamily="18" charset="0"/>
              </a:endParaRPr>
            </a:p>
          </p:txBody>
        </p:sp>
        <p:sp>
          <p:nvSpPr>
            <p:cNvPr id="50335" name="AutoShape 203"/>
            <p:cNvSpPr>
              <a:spLocks noChangeArrowheads="1"/>
            </p:cNvSpPr>
            <p:nvPr/>
          </p:nvSpPr>
          <p:spPr bwMode="auto">
            <a:xfrm rot="-2601805">
              <a:off x="311" y="1093"/>
              <a:ext cx="336" cy="118"/>
            </a:xfrm>
            <a:prstGeom prst="rightArrow">
              <a:avLst>
                <a:gd name="adj1" fmla="val 50000"/>
                <a:gd name="adj2" fmla="val 71186"/>
              </a:avLst>
            </a:prstGeom>
            <a:solidFill>
              <a:srgbClr val="99CCFF"/>
            </a:solidFill>
            <a:ln w="9525" algn="ctr">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50336" name="AutoShape 205"/>
            <p:cNvSpPr>
              <a:spLocks noChangeArrowheads="1"/>
            </p:cNvSpPr>
            <p:nvPr/>
          </p:nvSpPr>
          <p:spPr bwMode="auto">
            <a:xfrm rot="3390144">
              <a:off x="315" y="572"/>
              <a:ext cx="336" cy="113"/>
            </a:xfrm>
            <a:prstGeom prst="rightArrow">
              <a:avLst>
                <a:gd name="adj1" fmla="val 50000"/>
                <a:gd name="adj2" fmla="val 74336"/>
              </a:avLst>
            </a:prstGeom>
            <a:solidFill>
              <a:srgbClr val="99CCFF"/>
            </a:solidFill>
            <a:ln w="9525" algn="ctr">
              <a:solidFill>
                <a:srgbClr val="FF0000"/>
              </a:solidFill>
              <a:miter lim="800000"/>
              <a:headEnd/>
              <a:tailEnd/>
            </a:ln>
          </p:spPr>
          <p:txBody>
            <a:bodyPr rot="10800000" vert="eaVert" wrap="none" anchor="ctr"/>
            <a:lstStyle/>
            <a:p>
              <a:pPr eaLnBrk="1" hangingPunct="1"/>
              <a:endParaRPr lang="en-US" altLang="en-US">
                <a:latin typeface="Times New Roman" pitchFamily="18" charset="0"/>
                <a:cs typeface="Times New Roman" pitchFamily="18" charset="0"/>
              </a:endParaRPr>
            </a:p>
          </p:txBody>
        </p:sp>
        <p:sp>
          <p:nvSpPr>
            <p:cNvPr id="50337" name="AutoShape 208"/>
            <p:cNvSpPr>
              <a:spLocks noChangeArrowheads="1"/>
            </p:cNvSpPr>
            <p:nvPr/>
          </p:nvSpPr>
          <p:spPr bwMode="auto">
            <a:xfrm rot="1828369">
              <a:off x="863" y="96"/>
              <a:ext cx="336" cy="138"/>
            </a:xfrm>
            <a:prstGeom prst="rightArrow">
              <a:avLst>
                <a:gd name="adj1" fmla="val 50000"/>
                <a:gd name="adj2" fmla="val 60870"/>
              </a:avLst>
            </a:prstGeom>
            <a:solidFill>
              <a:srgbClr val="99CCFF"/>
            </a:solidFill>
            <a:ln w="9525" algn="ctr">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50338" name="AutoShape 211"/>
            <p:cNvSpPr>
              <a:spLocks noChangeArrowheads="1"/>
            </p:cNvSpPr>
            <p:nvPr/>
          </p:nvSpPr>
          <p:spPr bwMode="auto">
            <a:xfrm rot="-7910841">
              <a:off x="2092" y="931"/>
              <a:ext cx="336" cy="135"/>
            </a:xfrm>
            <a:prstGeom prst="rightArrow">
              <a:avLst>
                <a:gd name="adj1" fmla="val 50000"/>
                <a:gd name="adj2" fmla="val 62222"/>
              </a:avLst>
            </a:prstGeom>
            <a:solidFill>
              <a:srgbClr val="99CCFF"/>
            </a:solidFill>
            <a:ln w="9525" algn="ctr">
              <a:solidFill>
                <a:srgbClr val="FF0000"/>
              </a:solidFill>
              <a:miter lim="800000"/>
              <a:headEnd/>
              <a:tailEnd/>
            </a:ln>
          </p:spPr>
          <p:txBody>
            <a:bodyPr vert="eaVert" wrap="none" anchor="ctr"/>
            <a:lstStyle/>
            <a:p>
              <a:pPr eaLnBrk="1" hangingPunct="1"/>
              <a:endParaRPr lang="en-US" altLang="en-US">
                <a:latin typeface="Times New Roman" pitchFamily="18" charset="0"/>
                <a:cs typeface="Times New Roman" pitchFamily="18" charset="0"/>
              </a:endParaRPr>
            </a:p>
          </p:txBody>
        </p:sp>
        <p:sp>
          <p:nvSpPr>
            <p:cNvPr id="50339" name="AutoShape 212"/>
            <p:cNvSpPr>
              <a:spLocks noChangeArrowheads="1"/>
            </p:cNvSpPr>
            <p:nvPr/>
          </p:nvSpPr>
          <p:spPr bwMode="auto">
            <a:xfrm rot="7090172">
              <a:off x="2001" y="554"/>
              <a:ext cx="336" cy="125"/>
            </a:xfrm>
            <a:prstGeom prst="rightArrow">
              <a:avLst>
                <a:gd name="adj1" fmla="val 50000"/>
                <a:gd name="adj2" fmla="val 67200"/>
              </a:avLst>
            </a:prstGeom>
            <a:solidFill>
              <a:srgbClr val="99CCFF"/>
            </a:solidFill>
            <a:ln w="9525" algn="ctr">
              <a:solidFill>
                <a:srgbClr val="FF0000"/>
              </a:solidFill>
              <a:miter lim="800000"/>
              <a:headEnd/>
              <a:tailEnd/>
            </a:ln>
          </p:spPr>
          <p:txBody>
            <a:bodyPr rot="10800000" vert="eaVert" wrap="none" anchor="ctr"/>
            <a:lstStyle/>
            <a:p>
              <a:pPr eaLnBrk="1" hangingPunct="1"/>
              <a:endParaRPr lang="en-US" altLang="en-US">
                <a:latin typeface="Times New Roman" pitchFamily="18" charset="0"/>
                <a:cs typeface="Times New Roman" pitchFamily="18" charset="0"/>
              </a:endParaRPr>
            </a:p>
          </p:txBody>
        </p:sp>
      </p:grpSp>
      <p:sp>
        <p:nvSpPr>
          <p:cNvPr id="25659" name="Text Box 56"/>
          <p:cNvSpPr txBox="1">
            <a:spLocks noChangeArrowheads="1"/>
          </p:cNvSpPr>
          <p:nvPr/>
        </p:nvSpPr>
        <p:spPr bwMode="auto">
          <a:xfrm>
            <a:off x="42863" y="1963738"/>
            <a:ext cx="1905000" cy="336550"/>
          </a:xfrm>
          <a:prstGeom prst="rect">
            <a:avLst/>
          </a:prstGeom>
          <a:solidFill>
            <a:srgbClr val="FFFF00"/>
          </a:solidFill>
          <a:ln w="9525" algn="ctr">
            <a:noFill/>
            <a:miter lim="800000"/>
            <a:headEnd/>
            <a:tailEnd/>
          </a:ln>
        </p:spPr>
        <p:txBody>
          <a:bodyPr>
            <a:spAutoFit/>
          </a:bodyPr>
          <a:lstStyle/>
          <a:p>
            <a:pPr algn="ctr" eaLnBrk="1" hangingPunct="1">
              <a:spcBef>
                <a:spcPct val="50000"/>
              </a:spcBef>
              <a:defRPr/>
            </a:pPr>
            <a:r>
              <a:rPr lang="en-US" sz="1600" b="1" dirty="0" err="1" smtClean="0">
                <a:effectLst>
                  <a:outerShdw blurRad="38100" dist="38100" dir="2700000" algn="tl">
                    <a:srgbClr val="FFFFFF"/>
                  </a:outerShdw>
                </a:effectLst>
                <a:latin typeface="Times New Roman" pitchFamily="18" charset="0"/>
                <a:cs typeface="Times New Roman" pitchFamily="18" charset="0"/>
              </a:rPr>
              <a:t>Mường</a:t>
            </a:r>
            <a:r>
              <a:rPr lang="en-US" sz="1600" b="1" dirty="0" smtClean="0">
                <a:effectLst>
                  <a:outerShdw blurRad="38100" dist="38100" dir="2700000" algn="tl">
                    <a:srgbClr val="FFFFFF"/>
                  </a:outerShdw>
                </a:effectLst>
                <a:latin typeface="Times New Roman" pitchFamily="18" charset="0"/>
                <a:cs typeface="Times New Roman" pitchFamily="18" charset="0"/>
              </a:rPr>
              <a:t> </a:t>
            </a:r>
            <a:r>
              <a:rPr lang="en-US" sz="1600" b="1" dirty="0" err="1" smtClean="0">
                <a:effectLst>
                  <a:outerShdw blurRad="38100" dist="38100" dir="2700000" algn="tl">
                    <a:srgbClr val="FFFFFF"/>
                  </a:outerShdw>
                </a:effectLst>
                <a:latin typeface="Times New Roman" pitchFamily="18" charset="0"/>
                <a:cs typeface="Times New Roman" pitchFamily="18" charset="0"/>
              </a:rPr>
              <a:t>Thanh</a:t>
            </a:r>
            <a:endParaRPr lang="en-US" sz="1600" b="1" dirty="0">
              <a:effectLst>
                <a:outerShdw blurRad="38100" dist="38100" dir="2700000" algn="tl">
                  <a:srgbClr val="FFFFFF"/>
                </a:outerShdw>
              </a:effectLst>
              <a:latin typeface="Times New Roman" pitchFamily="18" charset="0"/>
              <a:cs typeface="Times New Roman" pitchFamily="18" charset="0"/>
            </a:endParaRPr>
          </a:p>
        </p:txBody>
      </p:sp>
      <p:sp>
        <p:nvSpPr>
          <p:cNvPr id="25661" name="Text Box 61"/>
          <p:cNvSpPr txBox="1">
            <a:spLocks noChangeArrowheads="1"/>
          </p:cNvSpPr>
          <p:nvPr/>
        </p:nvSpPr>
        <p:spPr bwMode="auto">
          <a:xfrm>
            <a:off x="4800600" y="388938"/>
            <a:ext cx="4076700" cy="1015663"/>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r>
              <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Chiến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dịch</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Điện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Biên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Phủ</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bắt</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đầu</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từ</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ngày</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13/3/1954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đến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hết</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ngày</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7/5/1954</a:t>
            </a:r>
            <a:r>
              <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chia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làm</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rPr>
              <a:t> 3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đợt</a:t>
            </a:r>
            <a:endPar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endParaRPr>
          </a:p>
        </p:txBody>
      </p:sp>
      <p:grpSp>
        <p:nvGrpSpPr>
          <p:cNvPr id="6" name="Group 43"/>
          <p:cNvGrpSpPr>
            <a:grpSpLocks/>
          </p:cNvGrpSpPr>
          <p:nvPr/>
        </p:nvGrpSpPr>
        <p:grpSpPr bwMode="auto">
          <a:xfrm>
            <a:off x="1447800" y="1600200"/>
            <a:ext cx="2192338" cy="2076450"/>
            <a:chOff x="3370" y="987"/>
            <a:chExt cx="1381" cy="1308"/>
          </a:xfrm>
        </p:grpSpPr>
        <p:sp>
          <p:nvSpPr>
            <p:cNvPr id="50332" name="Freeform 44"/>
            <p:cNvSpPr>
              <a:spLocks/>
            </p:cNvSpPr>
            <p:nvPr/>
          </p:nvSpPr>
          <p:spPr bwMode="auto">
            <a:xfrm>
              <a:off x="3370" y="987"/>
              <a:ext cx="1128" cy="1308"/>
            </a:xfrm>
            <a:custGeom>
              <a:avLst/>
              <a:gdLst>
                <a:gd name="T0" fmla="*/ 1128 w 1128"/>
                <a:gd name="T1" fmla="*/ 236 h 1308"/>
                <a:gd name="T2" fmla="*/ 1016 w 1128"/>
                <a:gd name="T3" fmla="*/ 164 h 1308"/>
                <a:gd name="T4" fmla="*/ 728 w 1128"/>
                <a:gd name="T5" fmla="*/ 156 h 1308"/>
                <a:gd name="T6" fmla="*/ 672 w 1128"/>
                <a:gd name="T7" fmla="*/ 140 h 1308"/>
                <a:gd name="T8" fmla="*/ 624 w 1128"/>
                <a:gd name="T9" fmla="*/ 108 h 1308"/>
                <a:gd name="T10" fmla="*/ 392 w 1128"/>
                <a:gd name="T11" fmla="*/ 12 h 1308"/>
                <a:gd name="T12" fmla="*/ 304 w 1128"/>
                <a:gd name="T13" fmla="*/ 28 h 1308"/>
                <a:gd name="T14" fmla="*/ 176 w 1128"/>
                <a:gd name="T15" fmla="*/ 68 h 1308"/>
                <a:gd name="T16" fmla="*/ 128 w 1128"/>
                <a:gd name="T17" fmla="*/ 116 h 1308"/>
                <a:gd name="T18" fmla="*/ 80 w 1128"/>
                <a:gd name="T19" fmla="*/ 156 h 1308"/>
                <a:gd name="T20" fmla="*/ 16 w 1128"/>
                <a:gd name="T21" fmla="*/ 276 h 1308"/>
                <a:gd name="T22" fmla="*/ 0 w 1128"/>
                <a:gd name="T23" fmla="*/ 372 h 1308"/>
                <a:gd name="T24" fmla="*/ 48 w 1128"/>
                <a:gd name="T25" fmla="*/ 644 h 1308"/>
                <a:gd name="T26" fmla="*/ 64 w 1128"/>
                <a:gd name="T27" fmla="*/ 764 h 1308"/>
                <a:gd name="T28" fmla="*/ 96 w 1128"/>
                <a:gd name="T29" fmla="*/ 836 h 1308"/>
                <a:gd name="T30" fmla="*/ 176 w 1128"/>
                <a:gd name="T31" fmla="*/ 1020 h 1308"/>
                <a:gd name="T32" fmla="*/ 240 w 1128"/>
                <a:gd name="T33" fmla="*/ 1108 h 1308"/>
                <a:gd name="T34" fmla="*/ 280 w 1128"/>
                <a:gd name="T35" fmla="*/ 1116 h 1308"/>
                <a:gd name="T36" fmla="*/ 328 w 1128"/>
                <a:gd name="T37" fmla="*/ 1132 h 1308"/>
                <a:gd name="T38" fmla="*/ 432 w 1128"/>
                <a:gd name="T39" fmla="*/ 1220 h 1308"/>
                <a:gd name="T40" fmla="*/ 488 w 1128"/>
                <a:gd name="T41" fmla="*/ 1236 h 1308"/>
                <a:gd name="T42" fmla="*/ 560 w 1128"/>
                <a:gd name="T43" fmla="*/ 1260 h 1308"/>
                <a:gd name="T44" fmla="*/ 584 w 1128"/>
                <a:gd name="T45" fmla="*/ 1268 h 1308"/>
                <a:gd name="T46" fmla="*/ 672 w 1128"/>
                <a:gd name="T47" fmla="*/ 1308 h 1308"/>
                <a:gd name="T48" fmla="*/ 960 w 1128"/>
                <a:gd name="T49" fmla="*/ 1244 h 1308"/>
                <a:gd name="T50" fmla="*/ 1016 w 1128"/>
                <a:gd name="T51" fmla="*/ 1220 h 1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8"/>
                <a:gd name="T79" fmla="*/ 0 h 1308"/>
                <a:gd name="T80" fmla="*/ 1128 w 1128"/>
                <a:gd name="T81" fmla="*/ 1308 h 1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8" h="1308">
                  <a:moveTo>
                    <a:pt x="1128" y="236"/>
                  </a:moveTo>
                  <a:cubicBezTo>
                    <a:pt x="1091" y="221"/>
                    <a:pt x="1051" y="167"/>
                    <a:pt x="1016" y="164"/>
                  </a:cubicBezTo>
                  <a:cubicBezTo>
                    <a:pt x="920" y="157"/>
                    <a:pt x="824" y="159"/>
                    <a:pt x="728" y="156"/>
                  </a:cubicBezTo>
                  <a:cubicBezTo>
                    <a:pt x="720" y="154"/>
                    <a:pt x="681" y="145"/>
                    <a:pt x="672" y="140"/>
                  </a:cubicBezTo>
                  <a:cubicBezTo>
                    <a:pt x="655" y="131"/>
                    <a:pt x="624" y="108"/>
                    <a:pt x="624" y="108"/>
                  </a:cubicBezTo>
                  <a:cubicBezTo>
                    <a:pt x="568" y="25"/>
                    <a:pt x="483" y="25"/>
                    <a:pt x="392" y="12"/>
                  </a:cubicBezTo>
                  <a:cubicBezTo>
                    <a:pt x="355" y="0"/>
                    <a:pt x="339" y="13"/>
                    <a:pt x="304" y="28"/>
                  </a:cubicBezTo>
                  <a:cubicBezTo>
                    <a:pt x="260" y="47"/>
                    <a:pt x="223" y="60"/>
                    <a:pt x="176" y="68"/>
                  </a:cubicBezTo>
                  <a:cubicBezTo>
                    <a:pt x="109" y="102"/>
                    <a:pt x="174" y="61"/>
                    <a:pt x="128" y="116"/>
                  </a:cubicBezTo>
                  <a:cubicBezTo>
                    <a:pt x="115" y="132"/>
                    <a:pt x="95" y="141"/>
                    <a:pt x="80" y="156"/>
                  </a:cubicBezTo>
                  <a:cubicBezTo>
                    <a:pt x="64" y="203"/>
                    <a:pt x="25" y="222"/>
                    <a:pt x="16" y="276"/>
                  </a:cubicBezTo>
                  <a:cubicBezTo>
                    <a:pt x="11" y="308"/>
                    <a:pt x="0" y="372"/>
                    <a:pt x="0" y="372"/>
                  </a:cubicBezTo>
                  <a:cubicBezTo>
                    <a:pt x="9" y="466"/>
                    <a:pt x="25" y="553"/>
                    <a:pt x="48" y="644"/>
                  </a:cubicBezTo>
                  <a:cubicBezTo>
                    <a:pt x="52" y="679"/>
                    <a:pt x="56" y="728"/>
                    <a:pt x="64" y="764"/>
                  </a:cubicBezTo>
                  <a:cubicBezTo>
                    <a:pt x="70" y="791"/>
                    <a:pt x="90" y="809"/>
                    <a:pt x="96" y="836"/>
                  </a:cubicBezTo>
                  <a:cubicBezTo>
                    <a:pt x="113" y="908"/>
                    <a:pt x="114" y="973"/>
                    <a:pt x="176" y="1020"/>
                  </a:cubicBezTo>
                  <a:cubicBezTo>
                    <a:pt x="189" y="1059"/>
                    <a:pt x="197" y="1092"/>
                    <a:pt x="240" y="1108"/>
                  </a:cubicBezTo>
                  <a:cubicBezTo>
                    <a:pt x="253" y="1113"/>
                    <a:pt x="267" y="1112"/>
                    <a:pt x="280" y="1116"/>
                  </a:cubicBezTo>
                  <a:cubicBezTo>
                    <a:pt x="296" y="1120"/>
                    <a:pt x="328" y="1132"/>
                    <a:pt x="328" y="1132"/>
                  </a:cubicBezTo>
                  <a:cubicBezTo>
                    <a:pt x="365" y="1160"/>
                    <a:pt x="389" y="1199"/>
                    <a:pt x="432" y="1220"/>
                  </a:cubicBezTo>
                  <a:cubicBezTo>
                    <a:pt x="445" y="1227"/>
                    <a:pt x="475" y="1232"/>
                    <a:pt x="488" y="1236"/>
                  </a:cubicBezTo>
                  <a:cubicBezTo>
                    <a:pt x="512" y="1243"/>
                    <a:pt x="536" y="1252"/>
                    <a:pt x="560" y="1260"/>
                  </a:cubicBezTo>
                  <a:cubicBezTo>
                    <a:pt x="568" y="1263"/>
                    <a:pt x="584" y="1268"/>
                    <a:pt x="584" y="1268"/>
                  </a:cubicBezTo>
                  <a:cubicBezTo>
                    <a:pt x="609" y="1306"/>
                    <a:pt x="630" y="1297"/>
                    <a:pt x="672" y="1308"/>
                  </a:cubicBezTo>
                  <a:cubicBezTo>
                    <a:pt x="775" y="1300"/>
                    <a:pt x="867" y="1285"/>
                    <a:pt x="960" y="1244"/>
                  </a:cubicBezTo>
                  <a:cubicBezTo>
                    <a:pt x="1022" y="1216"/>
                    <a:pt x="994" y="1242"/>
                    <a:pt x="1016" y="1220"/>
                  </a:cubicBezTo>
                </a:path>
              </a:pathLst>
            </a:cu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Times New Roman" pitchFamily="18" charset="0"/>
                <a:cs typeface="Times New Roman" pitchFamily="18" charset="0"/>
              </a:endParaRPr>
            </a:p>
          </p:txBody>
        </p:sp>
        <p:sp>
          <p:nvSpPr>
            <p:cNvPr id="50333" name="Freeform 45"/>
            <p:cNvSpPr>
              <a:spLocks/>
            </p:cNvSpPr>
            <p:nvPr/>
          </p:nvSpPr>
          <p:spPr bwMode="auto">
            <a:xfrm>
              <a:off x="4346" y="1231"/>
              <a:ext cx="405" cy="998"/>
            </a:xfrm>
            <a:custGeom>
              <a:avLst/>
              <a:gdLst>
                <a:gd name="T0" fmla="*/ 136 w 405"/>
                <a:gd name="T1" fmla="*/ 0 h 998"/>
                <a:gd name="T2" fmla="*/ 304 w 405"/>
                <a:gd name="T3" fmla="*/ 24 h 998"/>
                <a:gd name="T4" fmla="*/ 376 w 405"/>
                <a:gd name="T5" fmla="*/ 176 h 998"/>
                <a:gd name="T6" fmla="*/ 312 w 405"/>
                <a:gd name="T7" fmla="*/ 640 h 998"/>
                <a:gd name="T8" fmla="*/ 264 w 405"/>
                <a:gd name="T9" fmla="*/ 720 h 998"/>
                <a:gd name="T10" fmla="*/ 160 w 405"/>
                <a:gd name="T11" fmla="*/ 920 h 998"/>
                <a:gd name="T12" fmla="*/ 112 w 405"/>
                <a:gd name="T13" fmla="*/ 952 h 998"/>
                <a:gd name="T14" fmla="*/ 64 w 405"/>
                <a:gd name="T15" fmla="*/ 992 h 998"/>
                <a:gd name="T16" fmla="*/ 0 w 405"/>
                <a:gd name="T17" fmla="*/ 992 h 9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5"/>
                <a:gd name="T28" fmla="*/ 0 h 998"/>
                <a:gd name="T29" fmla="*/ 405 w 405"/>
                <a:gd name="T30" fmla="*/ 998 h 9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5" h="998">
                  <a:moveTo>
                    <a:pt x="136" y="0"/>
                  </a:moveTo>
                  <a:cubicBezTo>
                    <a:pt x="191" y="14"/>
                    <a:pt x="247" y="18"/>
                    <a:pt x="304" y="24"/>
                  </a:cubicBezTo>
                  <a:cubicBezTo>
                    <a:pt x="339" y="77"/>
                    <a:pt x="361" y="115"/>
                    <a:pt x="376" y="176"/>
                  </a:cubicBezTo>
                  <a:cubicBezTo>
                    <a:pt x="372" y="349"/>
                    <a:pt x="405" y="500"/>
                    <a:pt x="312" y="640"/>
                  </a:cubicBezTo>
                  <a:cubicBezTo>
                    <a:pt x="301" y="684"/>
                    <a:pt x="280" y="683"/>
                    <a:pt x="264" y="720"/>
                  </a:cubicBezTo>
                  <a:cubicBezTo>
                    <a:pt x="233" y="789"/>
                    <a:pt x="202" y="856"/>
                    <a:pt x="160" y="920"/>
                  </a:cubicBezTo>
                  <a:cubicBezTo>
                    <a:pt x="149" y="936"/>
                    <a:pt x="128" y="941"/>
                    <a:pt x="112" y="952"/>
                  </a:cubicBezTo>
                  <a:cubicBezTo>
                    <a:pt x="95" y="964"/>
                    <a:pt x="84" y="987"/>
                    <a:pt x="64" y="992"/>
                  </a:cubicBezTo>
                  <a:cubicBezTo>
                    <a:pt x="43" y="998"/>
                    <a:pt x="21" y="992"/>
                    <a:pt x="0" y="992"/>
                  </a:cubicBezTo>
                </a:path>
              </a:pathLst>
            </a:cu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Times New Roman" pitchFamily="18" charset="0"/>
                <a:cs typeface="Times New Roman" pitchFamily="18" charset="0"/>
              </a:endParaRPr>
            </a:p>
          </p:txBody>
        </p:sp>
      </p:grpSp>
      <p:pic>
        <p:nvPicPr>
          <p:cNvPr id="25665" name="Picture 65" descr="france_fl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66925" y="2595563"/>
            <a:ext cx="381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6" name="Picture 66" descr="france_fl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5962650"/>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1"/>
          <p:cNvGrpSpPr>
            <a:grpSpLocks/>
          </p:cNvGrpSpPr>
          <p:nvPr/>
        </p:nvGrpSpPr>
        <p:grpSpPr bwMode="auto">
          <a:xfrm>
            <a:off x="4700588" y="4495800"/>
            <a:ext cx="4495800" cy="2362200"/>
            <a:chOff x="2961" y="2595"/>
            <a:chExt cx="2832" cy="1752"/>
          </a:xfrm>
        </p:grpSpPr>
        <p:sp>
          <p:nvSpPr>
            <p:cNvPr id="50309" name="Text Box 344"/>
            <p:cNvSpPr txBox="1">
              <a:spLocks noChangeArrowheads="1"/>
            </p:cNvSpPr>
            <p:nvPr/>
          </p:nvSpPr>
          <p:spPr bwMode="auto">
            <a:xfrm>
              <a:off x="3873" y="2595"/>
              <a:ext cx="1104" cy="257"/>
            </a:xfrm>
            <a:prstGeom prst="rect">
              <a:avLst/>
            </a:prstGeom>
            <a:solidFill>
              <a:srgbClr val="FFFF66"/>
            </a:solidFill>
            <a:ln w="9525" algn="ctr">
              <a:solidFill>
                <a:srgbClr val="0000FF"/>
              </a:solidFill>
              <a:miter lim="800000"/>
              <a:headEnd/>
              <a:tailEnd/>
            </a:ln>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1600" b="1">
                  <a:solidFill>
                    <a:srgbClr val="FF0000"/>
                  </a:solidFill>
                  <a:latin typeface="Times New Roman" pitchFamily="18" charset="0"/>
                  <a:cs typeface="Times New Roman" pitchFamily="18" charset="0"/>
                </a:rPr>
                <a:t>CHÚ GIẢI</a:t>
              </a:r>
            </a:p>
          </p:txBody>
        </p:sp>
        <p:sp>
          <p:nvSpPr>
            <p:cNvPr id="50310" name="Rectangle 315"/>
            <p:cNvSpPr>
              <a:spLocks noChangeArrowheads="1"/>
            </p:cNvSpPr>
            <p:nvPr/>
          </p:nvSpPr>
          <p:spPr bwMode="auto">
            <a:xfrm>
              <a:off x="2961" y="2820"/>
              <a:ext cx="2832" cy="1527"/>
            </a:xfrm>
            <a:prstGeom prst="rect">
              <a:avLst/>
            </a:prstGeom>
            <a:solidFill>
              <a:srgbClr val="BBE0E3">
                <a:alpha val="0"/>
              </a:srgbClr>
            </a:solidFill>
            <a:ln w="9525">
              <a:solidFill>
                <a:srgbClr val="0000FF"/>
              </a:solidFill>
              <a:miter lim="800000"/>
              <a:headEnd/>
              <a:tailEnd/>
            </a:ln>
          </p:spPr>
          <p:txBody>
            <a:bodyPr wrap="none" anchor="ctr"/>
            <a:lstStyle/>
            <a:p>
              <a:pPr eaLnBrk="1" hangingPunct="1"/>
              <a:endParaRPr lang="vi-VN" altLang="en-US" sz="1000" b="1">
                <a:latin typeface="Times New Roman" pitchFamily="18" charset="0"/>
                <a:cs typeface="Times New Roman" pitchFamily="18" charset="0"/>
              </a:endParaRPr>
            </a:p>
          </p:txBody>
        </p:sp>
        <p:grpSp>
          <p:nvGrpSpPr>
            <p:cNvPr id="50311" name="Group 320"/>
            <p:cNvGrpSpPr>
              <a:grpSpLocks/>
            </p:cNvGrpSpPr>
            <p:nvPr/>
          </p:nvGrpSpPr>
          <p:grpSpPr bwMode="auto">
            <a:xfrm>
              <a:off x="3013" y="3916"/>
              <a:ext cx="368" cy="105"/>
              <a:chOff x="384" y="3264"/>
              <a:chExt cx="480" cy="144"/>
            </a:xfrm>
          </p:grpSpPr>
          <p:sp>
            <p:nvSpPr>
              <p:cNvPr id="50327" name="Rectangle 321"/>
              <p:cNvSpPr>
                <a:spLocks noChangeArrowheads="1"/>
              </p:cNvSpPr>
              <p:nvPr/>
            </p:nvSpPr>
            <p:spPr bwMode="auto">
              <a:xfrm>
                <a:off x="384" y="3264"/>
                <a:ext cx="480" cy="144"/>
              </a:xfrm>
              <a:prstGeom prst="rect">
                <a:avLst/>
              </a:prstGeom>
              <a:solidFill>
                <a:srgbClr val="FFFF00"/>
              </a:solidFill>
              <a:ln w="9525">
                <a:solidFill>
                  <a:schemeClr val="tx1"/>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grpSp>
            <p:nvGrpSpPr>
              <p:cNvPr id="50328" name="Group 322"/>
              <p:cNvGrpSpPr>
                <a:grpSpLocks/>
              </p:cNvGrpSpPr>
              <p:nvPr/>
            </p:nvGrpSpPr>
            <p:grpSpPr bwMode="auto">
              <a:xfrm>
                <a:off x="504" y="3264"/>
                <a:ext cx="280" cy="144"/>
                <a:chOff x="432" y="3264"/>
                <a:chExt cx="280" cy="144"/>
              </a:xfrm>
            </p:grpSpPr>
            <p:sp>
              <p:nvSpPr>
                <p:cNvPr id="50329" name="AutoShape 323"/>
                <p:cNvSpPr>
                  <a:spLocks noChangeArrowheads="1"/>
                </p:cNvSpPr>
                <p:nvPr/>
              </p:nvSpPr>
              <p:spPr bwMode="auto">
                <a:xfrm>
                  <a:off x="432" y="3313"/>
                  <a:ext cx="280" cy="47"/>
                </a:xfrm>
                <a:prstGeom prst="homePlate">
                  <a:avLst>
                    <a:gd name="adj" fmla="val 148936"/>
                  </a:avLst>
                </a:prstGeom>
                <a:solidFill>
                  <a:schemeClr val="tx1"/>
                </a:solidFill>
                <a:ln w="9525">
                  <a:solidFill>
                    <a:schemeClr val="tx1"/>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50330" name="Line 324"/>
                <p:cNvSpPr>
                  <a:spLocks noChangeShapeType="1"/>
                </p:cNvSpPr>
                <p:nvPr/>
              </p:nvSpPr>
              <p:spPr bwMode="auto">
                <a:xfrm>
                  <a:off x="600" y="326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0331" name="Line 325"/>
                <p:cNvSpPr>
                  <a:spLocks noChangeShapeType="1"/>
                </p:cNvSpPr>
                <p:nvPr/>
              </p:nvSpPr>
              <p:spPr bwMode="auto">
                <a:xfrm flipH="1" flipV="1">
                  <a:off x="480" y="3288"/>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sp>
          <p:nvSpPr>
            <p:cNvPr id="50312" name="Line 327"/>
            <p:cNvSpPr>
              <a:spLocks noChangeShapeType="1"/>
            </p:cNvSpPr>
            <p:nvPr/>
          </p:nvSpPr>
          <p:spPr bwMode="auto">
            <a:xfrm>
              <a:off x="3013" y="3390"/>
              <a:ext cx="472" cy="0"/>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0313" name="Line 328"/>
            <p:cNvSpPr>
              <a:spLocks noChangeShapeType="1"/>
            </p:cNvSpPr>
            <p:nvPr/>
          </p:nvSpPr>
          <p:spPr bwMode="auto">
            <a:xfrm>
              <a:off x="3013" y="3547"/>
              <a:ext cx="472" cy="0"/>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0314" name="AutoShape 329"/>
            <p:cNvSpPr>
              <a:spLocks noChangeArrowheads="1"/>
            </p:cNvSpPr>
            <p:nvPr/>
          </p:nvSpPr>
          <p:spPr bwMode="auto">
            <a:xfrm>
              <a:off x="3013" y="3179"/>
              <a:ext cx="368" cy="105"/>
            </a:xfrm>
            <a:prstGeom prst="rightArrow">
              <a:avLst>
                <a:gd name="adj1" fmla="val 50000"/>
                <a:gd name="adj2" fmla="val 87619"/>
              </a:avLst>
            </a:prstGeom>
            <a:solidFill>
              <a:srgbClr val="FA19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latin typeface="Times New Roman" pitchFamily="18" charset="0"/>
                <a:cs typeface="Times New Roman" pitchFamily="18" charset="0"/>
              </a:endParaRPr>
            </a:p>
          </p:txBody>
        </p:sp>
        <p:sp>
          <p:nvSpPr>
            <p:cNvPr id="50315" name="AutoShape 330"/>
            <p:cNvSpPr>
              <a:spLocks noChangeArrowheads="1"/>
            </p:cNvSpPr>
            <p:nvPr/>
          </p:nvSpPr>
          <p:spPr bwMode="auto">
            <a:xfrm>
              <a:off x="3013" y="3021"/>
              <a:ext cx="368" cy="105"/>
            </a:xfrm>
            <a:prstGeom prst="rightArrow">
              <a:avLst>
                <a:gd name="adj1" fmla="val 50000"/>
                <a:gd name="adj2" fmla="val 87619"/>
              </a:avLst>
            </a:prstGeom>
            <a:solidFill>
              <a:srgbClr val="FFFF00"/>
            </a:solidFill>
            <a:ln w="38100">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50316" name="AutoShape 331"/>
            <p:cNvSpPr>
              <a:spLocks noChangeArrowheads="1"/>
            </p:cNvSpPr>
            <p:nvPr/>
          </p:nvSpPr>
          <p:spPr bwMode="auto">
            <a:xfrm>
              <a:off x="3013" y="2863"/>
              <a:ext cx="368" cy="106"/>
            </a:xfrm>
            <a:prstGeom prst="rightArrow">
              <a:avLst>
                <a:gd name="adj1" fmla="val 50000"/>
                <a:gd name="adj2" fmla="val 86792"/>
              </a:avLst>
            </a:prstGeom>
            <a:solidFill>
              <a:srgbClr val="99CCFF"/>
            </a:solidFill>
            <a:ln w="9525">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50317" name="Text Box 334"/>
            <p:cNvSpPr txBox="1">
              <a:spLocks noChangeArrowheads="1"/>
            </p:cNvSpPr>
            <p:nvPr/>
          </p:nvSpPr>
          <p:spPr bwMode="auto">
            <a:xfrm>
              <a:off x="3590" y="2849"/>
              <a:ext cx="99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000" b="1">
                  <a:latin typeface="Times New Roman" pitchFamily="18" charset="0"/>
                  <a:cs typeface="Times New Roman" pitchFamily="18" charset="0"/>
                </a:rPr>
                <a:t>Ta tấn công đợt 1</a:t>
              </a:r>
            </a:p>
          </p:txBody>
        </p:sp>
        <p:sp>
          <p:nvSpPr>
            <p:cNvPr id="50318" name="Text Box 335"/>
            <p:cNvSpPr txBox="1">
              <a:spLocks noChangeArrowheads="1"/>
            </p:cNvSpPr>
            <p:nvPr/>
          </p:nvSpPr>
          <p:spPr bwMode="auto">
            <a:xfrm>
              <a:off x="3590" y="3018"/>
              <a:ext cx="99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000" b="1">
                  <a:latin typeface="Times New Roman" pitchFamily="18" charset="0"/>
                  <a:cs typeface="Times New Roman" pitchFamily="18" charset="0"/>
                </a:rPr>
                <a:t>Ta tấn công đợt 2</a:t>
              </a:r>
            </a:p>
          </p:txBody>
        </p:sp>
        <p:sp>
          <p:nvSpPr>
            <p:cNvPr id="50319" name="Text Box 336"/>
            <p:cNvSpPr txBox="1">
              <a:spLocks noChangeArrowheads="1"/>
            </p:cNvSpPr>
            <p:nvPr/>
          </p:nvSpPr>
          <p:spPr bwMode="auto">
            <a:xfrm>
              <a:off x="3590" y="3180"/>
              <a:ext cx="99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000" b="1">
                  <a:latin typeface="Times New Roman" pitchFamily="18" charset="0"/>
                  <a:cs typeface="Times New Roman" pitchFamily="18" charset="0"/>
                </a:rPr>
                <a:t>Ta tấn công đợt 3</a:t>
              </a:r>
            </a:p>
          </p:txBody>
        </p:sp>
        <p:sp>
          <p:nvSpPr>
            <p:cNvPr id="50320" name="Text Box 337"/>
            <p:cNvSpPr txBox="1">
              <a:spLocks noChangeArrowheads="1"/>
            </p:cNvSpPr>
            <p:nvPr/>
          </p:nvSpPr>
          <p:spPr bwMode="auto">
            <a:xfrm>
              <a:off x="3590" y="3343"/>
              <a:ext cx="104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000" b="1">
                  <a:latin typeface="Times New Roman" pitchFamily="18" charset="0"/>
                  <a:cs typeface="Times New Roman" pitchFamily="18" charset="0"/>
                </a:rPr>
                <a:t>Vòng vây sau đợt 1</a:t>
              </a:r>
            </a:p>
          </p:txBody>
        </p:sp>
        <p:sp>
          <p:nvSpPr>
            <p:cNvPr id="50321" name="Text Box 338"/>
            <p:cNvSpPr txBox="1">
              <a:spLocks noChangeArrowheads="1"/>
            </p:cNvSpPr>
            <p:nvPr/>
          </p:nvSpPr>
          <p:spPr bwMode="auto">
            <a:xfrm>
              <a:off x="3590" y="3512"/>
              <a:ext cx="104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000" b="1">
                  <a:latin typeface="Times New Roman" pitchFamily="18" charset="0"/>
                  <a:cs typeface="Times New Roman" pitchFamily="18" charset="0"/>
                </a:rPr>
                <a:t>Vòng vây sau đợt 2</a:t>
              </a:r>
            </a:p>
          </p:txBody>
        </p:sp>
        <p:sp>
          <p:nvSpPr>
            <p:cNvPr id="50322" name="Text Box 339"/>
            <p:cNvSpPr txBox="1">
              <a:spLocks noChangeArrowheads="1"/>
            </p:cNvSpPr>
            <p:nvPr/>
          </p:nvSpPr>
          <p:spPr bwMode="auto">
            <a:xfrm>
              <a:off x="3590" y="3714"/>
              <a:ext cx="104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000" b="1">
                  <a:latin typeface="Times New Roman" pitchFamily="18" charset="0"/>
                  <a:cs typeface="Times New Roman" pitchFamily="18" charset="0"/>
                </a:rPr>
                <a:t>Chỉ huy sở của địch</a:t>
              </a:r>
            </a:p>
          </p:txBody>
        </p:sp>
        <p:sp>
          <p:nvSpPr>
            <p:cNvPr id="50323" name="Text Box 340"/>
            <p:cNvSpPr txBox="1">
              <a:spLocks noChangeArrowheads="1"/>
            </p:cNvSpPr>
            <p:nvPr/>
          </p:nvSpPr>
          <p:spPr bwMode="auto">
            <a:xfrm>
              <a:off x="3590" y="3916"/>
              <a:ext cx="63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000" b="1">
                  <a:latin typeface="Times New Roman" pitchFamily="18" charset="0"/>
                  <a:cs typeface="Times New Roman" pitchFamily="18" charset="0"/>
                </a:rPr>
                <a:t>Sân bay địch</a:t>
              </a:r>
            </a:p>
          </p:txBody>
        </p:sp>
        <p:sp>
          <p:nvSpPr>
            <p:cNvPr id="50324" name="Text Box 343"/>
            <p:cNvSpPr txBox="1">
              <a:spLocks noChangeArrowheads="1"/>
            </p:cNvSpPr>
            <p:nvPr/>
          </p:nvSpPr>
          <p:spPr bwMode="auto">
            <a:xfrm>
              <a:off x="3537" y="4141"/>
              <a:ext cx="99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000" b="1">
                  <a:latin typeface="Times New Roman" pitchFamily="18" charset="0"/>
                  <a:cs typeface="Times New Roman" pitchFamily="18" charset="0"/>
                </a:rPr>
                <a:t>Cứ điểm của địch</a:t>
              </a:r>
            </a:p>
          </p:txBody>
        </p:sp>
        <p:pic>
          <p:nvPicPr>
            <p:cNvPr id="50325" name="Picture 90" descr="france_fl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08" y="3642"/>
              <a:ext cx="192"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26" name="AutoShape 326"/>
            <p:cNvSpPr>
              <a:spLocks noChangeArrowheads="1"/>
            </p:cNvSpPr>
            <p:nvPr/>
          </p:nvSpPr>
          <p:spPr bwMode="auto">
            <a:xfrm flipH="1">
              <a:off x="3222" y="4149"/>
              <a:ext cx="53" cy="52"/>
            </a:xfrm>
            <a:prstGeom prst="diamond">
              <a:avLst/>
            </a:prstGeom>
            <a:solidFill>
              <a:schemeClr val="bg1"/>
            </a:solidFill>
            <a:ln w="9525">
              <a:solidFill>
                <a:srgbClr val="80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grpSp>
      <p:grpSp>
        <p:nvGrpSpPr>
          <p:cNvPr id="10" name="Group 92"/>
          <p:cNvGrpSpPr>
            <a:grpSpLocks/>
          </p:cNvGrpSpPr>
          <p:nvPr/>
        </p:nvGrpSpPr>
        <p:grpSpPr bwMode="auto">
          <a:xfrm>
            <a:off x="-1328738" y="-257175"/>
            <a:ext cx="881063" cy="766763"/>
            <a:chOff x="3237" y="1899"/>
            <a:chExt cx="555" cy="483"/>
          </a:xfrm>
        </p:grpSpPr>
        <p:grpSp>
          <p:nvGrpSpPr>
            <p:cNvPr id="50303" name="Group 93"/>
            <p:cNvGrpSpPr>
              <a:grpSpLocks/>
            </p:cNvGrpSpPr>
            <p:nvPr/>
          </p:nvGrpSpPr>
          <p:grpSpPr bwMode="auto">
            <a:xfrm>
              <a:off x="3237" y="1899"/>
              <a:ext cx="555" cy="483"/>
              <a:chOff x="3237" y="1899"/>
              <a:chExt cx="555" cy="483"/>
            </a:xfrm>
          </p:grpSpPr>
          <p:pic>
            <p:nvPicPr>
              <p:cNvPr id="50306" name="Picture 94" descr="3dflag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444" y="1899"/>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07" name="Picture 95"/>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l="33943" t="59393" r="59045" b="34554"/>
              <a:stretch>
                <a:fillRect/>
              </a:stretch>
            </p:blipFill>
            <p:spPr bwMode="auto">
              <a:xfrm>
                <a:off x="3264" y="2046"/>
                <a:ext cx="52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08" name="Picture 96" descr="3dflag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612351">
                <a:off x="3237" y="1926"/>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304" name="Line 97"/>
            <p:cNvSpPr>
              <a:spLocks noChangeShapeType="1"/>
            </p:cNvSpPr>
            <p:nvPr/>
          </p:nvSpPr>
          <p:spPr bwMode="auto">
            <a:xfrm>
              <a:off x="3648" y="1908"/>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0305" name="Line 98"/>
            <p:cNvSpPr>
              <a:spLocks noChangeShapeType="1"/>
            </p:cNvSpPr>
            <p:nvPr/>
          </p:nvSpPr>
          <p:spPr bwMode="auto">
            <a:xfrm>
              <a:off x="3426" y="1941"/>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25699" name="Picture 99" descr="l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313" y="9906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0" name="Bomno.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38200" y="114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01"/>
          <p:cNvGrpSpPr>
            <a:grpSpLocks/>
          </p:cNvGrpSpPr>
          <p:nvPr/>
        </p:nvGrpSpPr>
        <p:grpSpPr bwMode="auto">
          <a:xfrm>
            <a:off x="5043488" y="-990600"/>
            <a:ext cx="838200" cy="762000"/>
            <a:chOff x="2400" y="1944"/>
            <a:chExt cx="672" cy="651"/>
          </a:xfrm>
        </p:grpSpPr>
        <p:grpSp>
          <p:nvGrpSpPr>
            <p:cNvPr id="50296" name="Group 102"/>
            <p:cNvGrpSpPr>
              <a:grpSpLocks/>
            </p:cNvGrpSpPr>
            <p:nvPr/>
          </p:nvGrpSpPr>
          <p:grpSpPr bwMode="auto">
            <a:xfrm>
              <a:off x="2586" y="1944"/>
              <a:ext cx="240" cy="204"/>
              <a:chOff x="3696" y="1680"/>
              <a:chExt cx="240" cy="204"/>
            </a:xfrm>
          </p:grpSpPr>
          <p:pic>
            <p:nvPicPr>
              <p:cNvPr id="50301" name="Picture 103" descr="3dflag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02" name="Line 104"/>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50297" name="Picture 105"/>
            <p:cNvPicPr>
              <a:picLocks noChangeAspect="1" noChangeArrowheads="1"/>
            </p:cNvPicPr>
            <p:nvPr/>
          </p:nvPicPr>
          <p:blipFill>
            <a:blip r:embed="rId10">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98" name="Group 106"/>
            <p:cNvGrpSpPr>
              <a:grpSpLocks/>
            </p:cNvGrpSpPr>
            <p:nvPr/>
          </p:nvGrpSpPr>
          <p:grpSpPr bwMode="auto">
            <a:xfrm>
              <a:off x="2814" y="1986"/>
              <a:ext cx="240" cy="204"/>
              <a:chOff x="3696" y="1680"/>
              <a:chExt cx="240" cy="204"/>
            </a:xfrm>
          </p:grpSpPr>
          <p:pic>
            <p:nvPicPr>
              <p:cNvPr id="50299" name="Picture 107" descr="3dflag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00" name="Line 108"/>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pic>
        <p:nvPicPr>
          <p:cNvPr id="25709" name="Picture 109" descr="l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9888" y="9620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10"/>
          <p:cNvGrpSpPr>
            <a:grpSpLocks/>
          </p:cNvGrpSpPr>
          <p:nvPr/>
        </p:nvGrpSpPr>
        <p:grpSpPr bwMode="auto">
          <a:xfrm>
            <a:off x="3962400" y="1676400"/>
            <a:ext cx="609600" cy="609600"/>
            <a:chOff x="2400" y="1944"/>
            <a:chExt cx="672" cy="651"/>
          </a:xfrm>
        </p:grpSpPr>
        <p:grpSp>
          <p:nvGrpSpPr>
            <p:cNvPr id="50289" name="Group 111"/>
            <p:cNvGrpSpPr>
              <a:grpSpLocks/>
            </p:cNvGrpSpPr>
            <p:nvPr/>
          </p:nvGrpSpPr>
          <p:grpSpPr bwMode="auto">
            <a:xfrm>
              <a:off x="2586" y="1944"/>
              <a:ext cx="240" cy="204"/>
              <a:chOff x="3696" y="1680"/>
              <a:chExt cx="240" cy="204"/>
            </a:xfrm>
          </p:grpSpPr>
          <p:pic>
            <p:nvPicPr>
              <p:cNvPr id="50294" name="Picture 112" descr="3dflag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95" name="Line 113"/>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50290" name="Picture 114"/>
            <p:cNvPicPr>
              <a:picLocks noChangeAspect="1" noChangeArrowheads="1"/>
            </p:cNvPicPr>
            <p:nvPr/>
          </p:nvPicPr>
          <p:blipFill>
            <a:blip r:embed="rId10">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91" name="Group 115"/>
            <p:cNvGrpSpPr>
              <a:grpSpLocks/>
            </p:cNvGrpSpPr>
            <p:nvPr/>
          </p:nvGrpSpPr>
          <p:grpSpPr bwMode="auto">
            <a:xfrm>
              <a:off x="2814" y="1986"/>
              <a:ext cx="240" cy="204"/>
              <a:chOff x="3696" y="1680"/>
              <a:chExt cx="240" cy="204"/>
            </a:xfrm>
          </p:grpSpPr>
          <p:pic>
            <p:nvPicPr>
              <p:cNvPr id="50292" name="Picture 116" descr="3dflag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93" name="Line 117"/>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pic>
        <p:nvPicPr>
          <p:cNvPr id="25718" name="Picture 118" descr="l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81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19"/>
          <p:cNvGrpSpPr>
            <a:grpSpLocks/>
          </p:cNvGrpSpPr>
          <p:nvPr/>
        </p:nvGrpSpPr>
        <p:grpSpPr bwMode="auto">
          <a:xfrm>
            <a:off x="3295650" y="957263"/>
            <a:ext cx="395288" cy="381000"/>
            <a:chOff x="2487" y="1872"/>
            <a:chExt cx="489" cy="393"/>
          </a:xfrm>
        </p:grpSpPr>
        <p:pic>
          <p:nvPicPr>
            <p:cNvPr id="50287" name="Picture 120" descr="vietnaml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88" name="Line 121"/>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19" name="Group 122"/>
          <p:cNvGrpSpPr>
            <a:grpSpLocks/>
          </p:cNvGrpSpPr>
          <p:nvPr/>
        </p:nvGrpSpPr>
        <p:grpSpPr bwMode="auto">
          <a:xfrm>
            <a:off x="1209675" y="966788"/>
            <a:ext cx="395288" cy="381000"/>
            <a:chOff x="2487" y="1872"/>
            <a:chExt cx="489" cy="393"/>
          </a:xfrm>
        </p:grpSpPr>
        <p:pic>
          <p:nvPicPr>
            <p:cNvPr id="50285" name="Picture 123" descr="vietnaml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86" name="Line 124"/>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20" name="Group 125"/>
          <p:cNvGrpSpPr>
            <a:grpSpLocks/>
          </p:cNvGrpSpPr>
          <p:nvPr/>
        </p:nvGrpSpPr>
        <p:grpSpPr bwMode="auto">
          <a:xfrm>
            <a:off x="2124075" y="9525"/>
            <a:ext cx="395288" cy="381000"/>
            <a:chOff x="2487" y="1872"/>
            <a:chExt cx="489" cy="393"/>
          </a:xfrm>
        </p:grpSpPr>
        <p:pic>
          <p:nvPicPr>
            <p:cNvPr id="50283" name="Picture 126" descr="vietnaml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84" name="Line 127"/>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25729" name="Text Box 129"/>
          <p:cNvSpPr txBox="1">
            <a:spLocks noChangeArrowheads="1"/>
          </p:cNvSpPr>
          <p:nvPr/>
        </p:nvSpPr>
        <p:spPr bwMode="auto">
          <a:xfrm>
            <a:off x="4845050" y="1784350"/>
            <a:ext cx="4208463" cy="707886"/>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Đợt</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1: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Tiêu</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diệt</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toàn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bộ</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phân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khu</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Bắc</a:t>
            </a:r>
            <a:endPar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endParaRPr>
          </a:p>
        </p:txBody>
      </p:sp>
      <p:sp>
        <p:nvSpPr>
          <p:cNvPr id="25730" name="Text Box 130"/>
          <p:cNvSpPr txBox="1">
            <a:spLocks noChangeArrowheads="1"/>
          </p:cNvSpPr>
          <p:nvPr/>
        </p:nvSpPr>
        <p:spPr bwMode="auto">
          <a:xfrm>
            <a:off x="4845050" y="2590800"/>
            <a:ext cx="4208463" cy="707886"/>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Đợt</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2: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tiêu</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diệt</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các</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căn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cứ</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phía</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đông</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phân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khu</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trung</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tâm</a:t>
            </a:r>
            <a:endPar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endParaRPr>
          </a:p>
        </p:txBody>
      </p:sp>
      <p:pic>
        <p:nvPicPr>
          <p:cNvPr id="25755" name="Picture 155" descr="l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8425" y="19812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56" name="Picture 156" descr="l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9288" y="18049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57" name="Bomno.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70" name="AutoShape 170"/>
          <p:cNvSpPr>
            <a:spLocks noChangeArrowheads="1"/>
          </p:cNvSpPr>
          <p:nvPr/>
        </p:nvSpPr>
        <p:spPr bwMode="auto">
          <a:xfrm rot="-2297410">
            <a:off x="5848350" y="-1123950"/>
            <a:ext cx="1371600" cy="228600"/>
          </a:xfrm>
          <a:prstGeom prst="leftArrow">
            <a:avLst>
              <a:gd name="adj1" fmla="val 50000"/>
              <a:gd name="adj2" fmla="val 150000"/>
            </a:avLst>
          </a:prstGeom>
          <a:solidFill>
            <a:srgbClr val="FFFF00"/>
          </a:solidFill>
          <a:ln w="38100">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25771" name="AutoShape 171"/>
          <p:cNvSpPr>
            <a:spLocks noChangeArrowheads="1"/>
          </p:cNvSpPr>
          <p:nvPr/>
        </p:nvSpPr>
        <p:spPr bwMode="auto">
          <a:xfrm rot="-1102425">
            <a:off x="6429375" y="-576263"/>
            <a:ext cx="1371600" cy="228600"/>
          </a:xfrm>
          <a:prstGeom prst="leftArrow">
            <a:avLst>
              <a:gd name="adj1" fmla="val 50000"/>
              <a:gd name="adj2" fmla="val 150000"/>
            </a:avLst>
          </a:prstGeom>
          <a:solidFill>
            <a:srgbClr val="FFFF00"/>
          </a:solidFill>
          <a:ln w="38100">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grpSp>
        <p:nvGrpSpPr>
          <p:cNvPr id="21" name="Group 158"/>
          <p:cNvGrpSpPr>
            <a:grpSpLocks/>
          </p:cNvGrpSpPr>
          <p:nvPr/>
        </p:nvGrpSpPr>
        <p:grpSpPr bwMode="auto">
          <a:xfrm>
            <a:off x="2971800" y="1828800"/>
            <a:ext cx="395288" cy="381000"/>
            <a:chOff x="2487" y="1872"/>
            <a:chExt cx="489" cy="393"/>
          </a:xfrm>
        </p:grpSpPr>
        <p:pic>
          <p:nvPicPr>
            <p:cNvPr id="50281" name="Picture 159" descr="vietnaml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82" name="Line 160"/>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22" name="Group 161"/>
          <p:cNvGrpSpPr>
            <a:grpSpLocks/>
          </p:cNvGrpSpPr>
          <p:nvPr/>
        </p:nvGrpSpPr>
        <p:grpSpPr bwMode="auto">
          <a:xfrm>
            <a:off x="2786063" y="1981200"/>
            <a:ext cx="395287" cy="381000"/>
            <a:chOff x="2487" y="1872"/>
            <a:chExt cx="489" cy="393"/>
          </a:xfrm>
        </p:grpSpPr>
        <p:pic>
          <p:nvPicPr>
            <p:cNvPr id="50279" name="Picture 162" descr="vietnaml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80" name="Line 163"/>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23" name="Group 164"/>
          <p:cNvGrpSpPr>
            <a:grpSpLocks/>
          </p:cNvGrpSpPr>
          <p:nvPr/>
        </p:nvGrpSpPr>
        <p:grpSpPr bwMode="auto">
          <a:xfrm>
            <a:off x="3000375" y="2028825"/>
            <a:ext cx="395288" cy="381000"/>
            <a:chOff x="2487" y="1872"/>
            <a:chExt cx="489" cy="393"/>
          </a:xfrm>
        </p:grpSpPr>
        <p:pic>
          <p:nvPicPr>
            <p:cNvPr id="50277" name="Picture 165" descr="vietnaml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 name="Line 166"/>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25772" name="AutoShape 172"/>
          <p:cNvSpPr>
            <a:spLocks noChangeArrowheads="1"/>
          </p:cNvSpPr>
          <p:nvPr/>
        </p:nvSpPr>
        <p:spPr bwMode="auto">
          <a:xfrm rot="-1955555">
            <a:off x="-1524000" y="4724400"/>
            <a:ext cx="1524000" cy="228600"/>
          </a:xfrm>
          <a:prstGeom prst="rightArrow">
            <a:avLst>
              <a:gd name="adj1" fmla="val 50000"/>
              <a:gd name="adj2" fmla="val 166667"/>
            </a:avLst>
          </a:prstGeom>
          <a:solidFill>
            <a:srgbClr val="FFFF00"/>
          </a:solidFill>
          <a:ln w="38100">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25774" name="AutoShape 174"/>
          <p:cNvSpPr>
            <a:spLocks noChangeArrowheads="1"/>
          </p:cNvSpPr>
          <p:nvPr/>
        </p:nvSpPr>
        <p:spPr bwMode="auto">
          <a:xfrm rot="1567380">
            <a:off x="3067050" y="3171825"/>
            <a:ext cx="1447800" cy="228600"/>
          </a:xfrm>
          <a:prstGeom prst="leftArrow">
            <a:avLst>
              <a:gd name="adj1" fmla="val 50000"/>
              <a:gd name="adj2" fmla="val 158333"/>
            </a:avLst>
          </a:prstGeom>
          <a:solidFill>
            <a:srgbClr val="FFFF00"/>
          </a:solidFill>
          <a:ln w="38100">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grpSp>
        <p:nvGrpSpPr>
          <p:cNvPr id="24" name="Group 140"/>
          <p:cNvGrpSpPr>
            <a:grpSpLocks/>
          </p:cNvGrpSpPr>
          <p:nvPr/>
        </p:nvGrpSpPr>
        <p:grpSpPr bwMode="auto">
          <a:xfrm>
            <a:off x="7620000" y="-762000"/>
            <a:ext cx="838200" cy="762000"/>
            <a:chOff x="2400" y="1944"/>
            <a:chExt cx="672" cy="651"/>
          </a:xfrm>
        </p:grpSpPr>
        <p:grpSp>
          <p:nvGrpSpPr>
            <p:cNvPr id="50270" name="Group 141"/>
            <p:cNvGrpSpPr>
              <a:grpSpLocks/>
            </p:cNvGrpSpPr>
            <p:nvPr/>
          </p:nvGrpSpPr>
          <p:grpSpPr bwMode="auto">
            <a:xfrm>
              <a:off x="2586" y="1944"/>
              <a:ext cx="240" cy="204"/>
              <a:chOff x="3696" y="1680"/>
              <a:chExt cx="240" cy="204"/>
            </a:xfrm>
          </p:grpSpPr>
          <p:pic>
            <p:nvPicPr>
              <p:cNvPr id="50275" name="Picture 142" descr="3dflag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6" name="Line 143"/>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50271" name="Picture 144"/>
            <p:cNvPicPr>
              <a:picLocks noChangeAspect="1" noChangeArrowheads="1"/>
            </p:cNvPicPr>
            <p:nvPr/>
          </p:nvPicPr>
          <p:blipFill>
            <a:blip r:embed="rId10">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72" name="Group 145"/>
            <p:cNvGrpSpPr>
              <a:grpSpLocks/>
            </p:cNvGrpSpPr>
            <p:nvPr/>
          </p:nvGrpSpPr>
          <p:grpSpPr bwMode="auto">
            <a:xfrm>
              <a:off x="2814" y="1986"/>
              <a:ext cx="240" cy="204"/>
              <a:chOff x="3696" y="1680"/>
              <a:chExt cx="240" cy="204"/>
            </a:xfrm>
          </p:grpSpPr>
          <p:pic>
            <p:nvPicPr>
              <p:cNvPr id="50273" name="Picture 146" descr="3dflag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4" name="Line 147"/>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sp>
        <p:nvSpPr>
          <p:cNvPr id="25775" name="AutoShape 175"/>
          <p:cNvSpPr>
            <a:spLocks noChangeArrowheads="1"/>
          </p:cNvSpPr>
          <p:nvPr/>
        </p:nvSpPr>
        <p:spPr bwMode="auto">
          <a:xfrm rot="-7200533">
            <a:off x="2471738" y="33385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25776" name="AutoShape 176"/>
          <p:cNvSpPr>
            <a:spLocks noChangeArrowheads="1"/>
          </p:cNvSpPr>
          <p:nvPr/>
        </p:nvSpPr>
        <p:spPr bwMode="auto">
          <a:xfrm rot="-3146371">
            <a:off x="1171576" y="30337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25777" name="AutoShape 177"/>
          <p:cNvSpPr>
            <a:spLocks noChangeArrowheads="1"/>
          </p:cNvSpPr>
          <p:nvPr/>
        </p:nvSpPr>
        <p:spPr bwMode="auto">
          <a:xfrm rot="-3864939">
            <a:off x="1395413" y="33004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grpSp>
        <p:nvGrpSpPr>
          <p:cNvPr id="27" name="Group 132"/>
          <p:cNvGrpSpPr>
            <a:grpSpLocks/>
          </p:cNvGrpSpPr>
          <p:nvPr/>
        </p:nvGrpSpPr>
        <p:grpSpPr bwMode="auto">
          <a:xfrm>
            <a:off x="6400800" y="-762000"/>
            <a:ext cx="838200" cy="762000"/>
            <a:chOff x="2400" y="1944"/>
            <a:chExt cx="672" cy="651"/>
          </a:xfrm>
        </p:grpSpPr>
        <p:grpSp>
          <p:nvGrpSpPr>
            <p:cNvPr id="50263" name="Group 133"/>
            <p:cNvGrpSpPr>
              <a:grpSpLocks/>
            </p:cNvGrpSpPr>
            <p:nvPr/>
          </p:nvGrpSpPr>
          <p:grpSpPr bwMode="auto">
            <a:xfrm>
              <a:off x="2586" y="1944"/>
              <a:ext cx="240" cy="204"/>
              <a:chOff x="3696" y="1680"/>
              <a:chExt cx="240" cy="204"/>
            </a:xfrm>
          </p:grpSpPr>
          <p:pic>
            <p:nvPicPr>
              <p:cNvPr id="50268" name="Picture 134" descr="3dflag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69" name="Line 135"/>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50264" name="Picture 136"/>
            <p:cNvPicPr>
              <a:picLocks noChangeAspect="1" noChangeArrowheads="1"/>
            </p:cNvPicPr>
            <p:nvPr/>
          </p:nvPicPr>
          <p:blipFill>
            <a:blip r:embed="rId10">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65" name="Group 137"/>
            <p:cNvGrpSpPr>
              <a:grpSpLocks/>
            </p:cNvGrpSpPr>
            <p:nvPr/>
          </p:nvGrpSpPr>
          <p:grpSpPr bwMode="auto">
            <a:xfrm>
              <a:off x="2814" y="1986"/>
              <a:ext cx="240" cy="204"/>
              <a:chOff x="3696" y="1680"/>
              <a:chExt cx="240" cy="204"/>
            </a:xfrm>
          </p:grpSpPr>
          <p:pic>
            <p:nvPicPr>
              <p:cNvPr id="50266" name="Picture 138" descr="3dflag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67" name="Line 139"/>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sp>
        <p:nvSpPr>
          <p:cNvPr id="25778" name="AutoShape 178"/>
          <p:cNvSpPr>
            <a:spLocks noChangeArrowheads="1"/>
          </p:cNvSpPr>
          <p:nvPr/>
        </p:nvSpPr>
        <p:spPr bwMode="auto">
          <a:xfrm>
            <a:off x="-1676400" y="2652713"/>
            <a:ext cx="1333500" cy="166687"/>
          </a:xfrm>
          <a:prstGeom prst="rightArrow">
            <a:avLst>
              <a:gd name="adj1" fmla="val 50000"/>
              <a:gd name="adj2" fmla="val 200001"/>
            </a:avLst>
          </a:prstGeom>
          <a:solidFill>
            <a:srgbClr val="FF0000"/>
          </a:solidFill>
          <a:ln w="28575">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grpSp>
        <p:nvGrpSpPr>
          <p:cNvPr id="30" name="Group 179"/>
          <p:cNvGrpSpPr>
            <a:grpSpLocks/>
          </p:cNvGrpSpPr>
          <p:nvPr/>
        </p:nvGrpSpPr>
        <p:grpSpPr bwMode="auto">
          <a:xfrm>
            <a:off x="-1033463" y="4567238"/>
            <a:ext cx="881063" cy="766762"/>
            <a:chOff x="3237" y="1899"/>
            <a:chExt cx="555" cy="483"/>
          </a:xfrm>
        </p:grpSpPr>
        <p:grpSp>
          <p:nvGrpSpPr>
            <p:cNvPr id="50257" name="Group 180"/>
            <p:cNvGrpSpPr>
              <a:grpSpLocks/>
            </p:cNvGrpSpPr>
            <p:nvPr/>
          </p:nvGrpSpPr>
          <p:grpSpPr bwMode="auto">
            <a:xfrm>
              <a:off x="3237" y="1899"/>
              <a:ext cx="555" cy="483"/>
              <a:chOff x="3237" y="1899"/>
              <a:chExt cx="555" cy="483"/>
            </a:xfrm>
          </p:grpSpPr>
          <p:pic>
            <p:nvPicPr>
              <p:cNvPr id="50260" name="Picture 181" descr="3dflag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444" y="1899"/>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61" name="Picture 182"/>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l="33943" t="59393" r="59045" b="34554"/>
              <a:stretch>
                <a:fillRect/>
              </a:stretch>
            </p:blipFill>
            <p:spPr bwMode="auto">
              <a:xfrm>
                <a:off x="3264" y="2046"/>
                <a:ext cx="52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62" name="Picture 183" descr="3dflag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612351">
                <a:off x="3237" y="1926"/>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258" name="Line 184"/>
            <p:cNvSpPr>
              <a:spLocks noChangeShapeType="1"/>
            </p:cNvSpPr>
            <p:nvPr/>
          </p:nvSpPr>
          <p:spPr bwMode="auto">
            <a:xfrm>
              <a:off x="3648" y="1908"/>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50259" name="Line 185"/>
            <p:cNvSpPr>
              <a:spLocks noChangeShapeType="1"/>
            </p:cNvSpPr>
            <p:nvPr/>
          </p:nvSpPr>
          <p:spPr bwMode="auto">
            <a:xfrm>
              <a:off x="3426" y="1941"/>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25761" name="Group 186"/>
          <p:cNvGrpSpPr>
            <a:grpSpLocks/>
          </p:cNvGrpSpPr>
          <p:nvPr/>
        </p:nvGrpSpPr>
        <p:grpSpPr bwMode="auto">
          <a:xfrm>
            <a:off x="9372600" y="4114800"/>
            <a:ext cx="609600" cy="609600"/>
            <a:chOff x="2400" y="1944"/>
            <a:chExt cx="672" cy="651"/>
          </a:xfrm>
        </p:grpSpPr>
        <p:grpSp>
          <p:nvGrpSpPr>
            <p:cNvPr id="50250" name="Group 187"/>
            <p:cNvGrpSpPr>
              <a:grpSpLocks/>
            </p:cNvGrpSpPr>
            <p:nvPr/>
          </p:nvGrpSpPr>
          <p:grpSpPr bwMode="auto">
            <a:xfrm>
              <a:off x="2586" y="1944"/>
              <a:ext cx="240" cy="204"/>
              <a:chOff x="3696" y="1680"/>
              <a:chExt cx="240" cy="204"/>
            </a:xfrm>
          </p:grpSpPr>
          <p:pic>
            <p:nvPicPr>
              <p:cNvPr id="50255" name="Picture 188" descr="3dflag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56" name="Line 189"/>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50251" name="Picture 190"/>
            <p:cNvPicPr>
              <a:picLocks noChangeAspect="1" noChangeArrowheads="1"/>
            </p:cNvPicPr>
            <p:nvPr/>
          </p:nvPicPr>
          <p:blipFill>
            <a:blip r:embed="rId10">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52" name="Group 191"/>
            <p:cNvGrpSpPr>
              <a:grpSpLocks/>
            </p:cNvGrpSpPr>
            <p:nvPr/>
          </p:nvGrpSpPr>
          <p:grpSpPr bwMode="auto">
            <a:xfrm>
              <a:off x="2814" y="1986"/>
              <a:ext cx="240" cy="204"/>
              <a:chOff x="3696" y="1680"/>
              <a:chExt cx="240" cy="204"/>
            </a:xfrm>
          </p:grpSpPr>
          <p:pic>
            <p:nvPicPr>
              <p:cNvPr id="50253" name="Picture 192" descr="3dflag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54" name="Line 193"/>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pic>
        <p:nvPicPr>
          <p:cNvPr id="25801" name="Bomno.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5105400" y="3124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2" name="Picture 202" descr="l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25908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3" name="Picture 203" descr="l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0" y="25146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7" name="AutoShape 207"/>
          <p:cNvSpPr>
            <a:spLocks noChangeArrowheads="1"/>
          </p:cNvSpPr>
          <p:nvPr/>
        </p:nvSpPr>
        <p:spPr bwMode="auto">
          <a:xfrm rot="6829976">
            <a:off x="2290763" y="5457825"/>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25808" name="AutoShape 208"/>
          <p:cNvSpPr>
            <a:spLocks noChangeArrowheads="1"/>
          </p:cNvSpPr>
          <p:nvPr/>
        </p:nvSpPr>
        <p:spPr bwMode="auto">
          <a:xfrm>
            <a:off x="-1600200" y="6005513"/>
            <a:ext cx="1333500" cy="166687"/>
          </a:xfrm>
          <a:prstGeom prst="rightArrow">
            <a:avLst>
              <a:gd name="adj1" fmla="val 50000"/>
              <a:gd name="adj2" fmla="val 200001"/>
            </a:avLst>
          </a:prstGeom>
          <a:solidFill>
            <a:srgbClr val="FF0000"/>
          </a:solidFill>
          <a:ln w="28575">
            <a:solidFill>
              <a:srgbClr val="FF0000"/>
            </a:solid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grpSp>
        <p:nvGrpSpPr>
          <p:cNvPr id="25768" name="Group 209"/>
          <p:cNvGrpSpPr>
            <a:grpSpLocks/>
          </p:cNvGrpSpPr>
          <p:nvPr/>
        </p:nvGrpSpPr>
        <p:grpSpPr bwMode="auto">
          <a:xfrm>
            <a:off x="3810000" y="-1066800"/>
            <a:ext cx="838200" cy="762000"/>
            <a:chOff x="2400" y="1944"/>
            <a:chExt cx="672" cy="651"/>
          </a:xfrm>
        </p:grpSpPr>
        <p:grpSp>
          <p:nvGrpSpPr>
            <p:cNvPr id="50243" name="Group 210"/>
            <p:cNvGrpSpPr>
              <a:grpSpLocks/>
            </p:cNvGrpSpPr>
            <p:nvPr/>
          </p:nvGrpSpPr>
          <p:grpSpPr bwMode="auto">
            <a:xfrm>
              <a:off x="2586" y="1944"/>
              <a:ext cx="240" cy="204"/>
              <a:chOff x="3696" y="1680"/>
              <a:chExt cx="240" cy="204"/>
            </a:xfrm>
          </p:grpSpPr>
          <p:pic>
            <p:nvPicPr>
              <p:cNvPr id="50248" name="Picture 211" descr="3dflag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49" name="Line 212"/>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pic>
          <p:nvPicPr>
            <p:cNvPr id="50244" name="Picture 213"/>
            <p:cNvPicPr>
              <a:picLocks noChangeAspect="1" noChangeArrowheads="1"/>
            </p:cNvPicPr>
            <p:nvPr/>
          </p:nvPicPr>
          <p:blipFill>
            <a:blip r:embed="rId10">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45" name="Group 214"/>
            <p:cNvGrpSpPr>
              <a:grpSpLocks/>
            </p:cNvGrpSpPr>
            <p:nvPr/>
          </p:nvGrpSpPr>
          <p:grpSpPr bwMode="auto">
            <a:xfrm>
              <a:off x="2814" y="1986"/>
              <a:ext cx="240" cy="204"/>
              <a:chOff x="3696" y="1680"/>
              <a:chExt cx="240" cy="204"/>
            </a:xfrm>
          </p:grpSpPr>
          <p:pic>
            <p:nvPicPr>
              <p:cNvPr id="50246" name="Picture 215" descr="3dflag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47" name="Line 216"/>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pic>
        <p:nvPicPr>
          <p:cNvPr id="25817" name="Picture 217" descr="lu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0" y="56388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79" name="Group 218"/>
          <p:cNvGrpSpPr>
            <a:grpSpLocks/>
          </p:cNvGrpSpPr>
          <p:nvPr/>
        </p:nvGrpSpPr>
        <p:grpSpPr bwMode="auto">
          <a:xfrm>
            <a:off x="2995613" y="2486025"/>
            <a:ext cx="395287" cy="381000"/>
            <a:chOff x="2487" y="1872"/>
            <a:chExt cx="489" cy="393"/>
          </a:xfrm>
        </p:grpSpPr>
        <p:pic>
          <p:nvPicPr>
            <p:cNvPr id="50241" name="Picture 219" descr="vietnaml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42" name="Line 220"/>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25780" name="Group 221"/>
          <p:cNvGrpSpPr>
            <a:grpSpLocks/>
          </p:cNvGrpSpPr>
          <p:nvPr/>
        </p:nvGrpSpPr>
        <p:grpSpPr bwMode="auto">
          <a:xfrm>
            <a:off x="2090738" y="2481263"/>
            <a:ext cx="700087" cy="457200"/>
            <a:chOff x="2487" y="1872"/>
            <a:chExt cx="489" cy="393"/>
          </a:xfrm>
        </p:grpSpPr>
        <p:pic>
          <p:nvPicPr>
            <p:cNvPr id="50239" name="Picture 222" descr="vietnamlg"/>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40" name="Line 223"/>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25786" name="Group 224"/>
          <p:cNvGrpSpPr>
            <a:grpSpLocks/>
          </p:cNvGrpSpPr>
          <p:nvPr/>
        </p:nvGrpSpPr>
        <p:grpSpPr bwMode="auto">
          <a:xfrm>
            <a:off x="2157413" y="5876925"/>
            <a:ext cx="700087" cy="457200"/>
            <a:chOff x="2487" y="1872"/>
            <a:chExt cx="489" cy="393"/>
          </a:xfrm>
        </p:grpSpPr>
        <p:pic>
          <p:nvPicPr>
            <p:cNvPr id="50237" name="Picture 225" descr="vietnamlg"/>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38" name="Line 226"/>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25828" name="Text Box 228"/>
          <p:cNvSpPr txBox="1">
            <a:spLocks noChangeArrowheads="1"/>
          </p:cNvSpPr>
          <p:nvPr/>
        </p:nvSpPr>
        <p:spPr bwMode="auto">
          <a:xfrm>
            <a:off x="4827588" y="3390900"/>
            <a:ext cx="4208462" cy="1015663"/>
          </a:xfrm>
          <a:prstGeom prst="rect">
            <a:avLst/>
          </a:prstGeom>
          <a:noFill/>
          <a:ln w="9525">
            <a:noFill/>
            <a:miter lim="800000"/>
            <a:headEnd/>
            <a:tailEnd/>
          </a:ln>
          <a:effectLst/>
        </p:spPr>
        <p:txBody>
          <a:bodyPr>
            <a:spAutoFit/>
          </a:bodyPr>
          <a:lstStyle/>
          <a:p>
            <a:pPr algn="just" eaLnBrk="1" hangingPunct="1">
              <a:spcBef>
                <a:spcPct val="50000"/>
              </a:spcBef>
              <a:defRPr/>
            </a:pPr>
            <a:r>
              <a:rPr lang="en-US" b="1" i="1" dirty="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Đợt</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3: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Tiêu</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diệt</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các</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căn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cứ</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còn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lại</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của</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phân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khu</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Trung</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tâm</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và</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phân</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0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khu</a:t>
            </a:r>
            <a:r>
              <a:rPr lang="en-US" sz="20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Nam.</a:t>
            </a:r>
            <a:endParaRPr lang="en-US" sz="2000" b="1" i="1" dirty="0">
              <a:solidFill>
                <a:srgbClr val="660033"/>
              </a:solidFill>
              <a:effectLst>
                <a:outerShdw blurRad="38100" dist="38100" dir="2700000" algn="tl">
                  <a:srgbClr val="C0C0C0"/>
                </a:outerShdw>
              </a:effectLst>
              <a:latin typeface="Times New Roman" pitchFamily="18" charset="0"/>
              <a:cs typeface="Times New Roman" pitchFamily="18" charset="0"/>
            </a:endParaRPr>
          </a:p>
        </p:txBody>
      </p:sp>
      <p:sp>
        <p:nvSpPr>
          <p:cNvPr id="25830" name="Oval 230"/>
          <p:cNvSpPr>
            <a:spLocks noChangeArrowheads="1"/>
          </p:cNvSpPr>
          <p:nvPr/>
        </p:nvSpPr>
        <p:spPr bwMode="auto">
          <a:xfrm>
            <a:off x="1657350" y="1966913"/>
            <a:ext cx="1524000" cy="1066800"/>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2856642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661"/>
                                        </p:tgtEl>
                                        <p:attrNameLst>
                                          <p:attrName>style.visibility</p:attrName>
                                        </p:attrNameLst>
                                      </p:cBhvr>
                                      <p:to>
                                        <p:strVal val="visible"/>
                                      </p:to>
                                    </p:set>
                                    <p:anim calcmode="discrete" valueType="clr">
                                      <p:cBhvr override="childStyle">
                                        <p:cTn id="7" dur="80"/>
                                        <p:tgtEl>
                                          <p:spTgt spid="256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61"/>
                                        </p:tgtEl>
                                        <p:attrNameLst>
                                          <p:attrName>fillcolor</p:attrName>
                                        </p:attrNameLst>
                                      </p:cBhvr>
                                      <p:tavLst>
                                        <p:tav tm="0">
                                          <p:val>
                                            <p:clrVal>
                                              <a:schemeClr val="accent2"/>
                                            </p:clrVal>
                                          </p:val>
                                        </p:tav>
                                        <p:tav tm="50000">
                                          <p:val>
                                            <p:clrVal>
                                              <a:schemeClr val="hlink"/>
                                            </p:clrVal>
                                          </p:val>
                                        </p:tav>
                                      </p:tavLst>
                                    </p:anim>
                                    <p:set>
                                      <p:cBhvr>
                                        <p:cTn id="9" dur="80"/>
                                        <p:tgtEl>
                                          <p:spTgt spid="256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14"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nodeType="afterGroup">
                            <p:stCondLst>
                              <p:cond delay="1000"/>
                            </p:stCondLst>
                            <p:childTnLst>
                              <p:par>
                                <p:cTn id="21" presetID="14" presetClass="entr" presetSubtype="10" fill="hold" nodeType="afterEffect">
                                  <p:stCondLst>
                                    <p:cond delay="0"/>
                                  </p:stCondLst>
                                  <p:childTnLst>
                                    <p:set>
                                      <p:cBhvr>
                                        <p:cTn id="22" dur="1" fill="hold">
                                          <p:stCondLst>
                                            <p:cond delay="0"/>
                                          </p:stCondLst>
                                        </p:cTn>
                                        <p:tgtEl>
                                          <p:spTgt spid="25665"/>
                                        </p:tgtEl>
                                        <p:attrNameLst>
                                          <p:attrName>style.visibility</p:attrName>
                                        </p:attrNameLst>
                                      </p:cBhvr>
                                      <p:to>
                                        <p:strVal val="visible"/>
                                      </p:to>
                                    </p:set>
                                    <p:animEffect transition="in" filter="randombar(horizontal)">
                                      <p:cBhvr>
                                        <p:cTn id="23" dur="500"/>
                                        <p:tgtEl>
                                          <p:spTgt spid="25665"/>
                                        </p:tgtEl>
                                      </p:cBhvr>
                                    </p:animEffect>
                                  </p:childTnLst>
                                </p:cTn>
                              </p:par>
                            </p:childTnLst>
                          </p:cTn>
                        </p:par>
                        <p:par>
                          <p:cTn id="24" fill="hold" nodeType="afterGroup">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5666"/>
                                        </p:tgtEl>
                                        <p:attrNameLst>
                                          <p:attrName>style.visibility</p:attrName>
                                        </p:attrNameLst>
                                      </p:cBhvr>
                                      <p:to>
                                        <p:strVal val="visible"/>
                                      </p:to>
                                    </p:set>
                                    <p:animEffect transition="in" filter="randombar(horizontal)">
                                      <p:cBhvr>
                                        <p:cTn id="27" dur="500"/>
                                        <p:tgtEl>
                                          <p:spTgt spid="25666"/>
                                        </p:tgtEl>
                                      </p:cBhvr>
                                    </p:animEffect>
                                  </p:childTnLst>
                                </p:cTn>
                              </p:par>
                              <p:par>
                                <p:cTn id="28" presetID="4" presetClass="entr" presetSubtype="16" repeatCount="2000" fill="hold" grpId="0" nodeType="withEffect">
                                  <p:stCondLst>
                                    <p:cond delay="0"/>
                                  </p:stCondLst>
                                  <p:childTnLst>
                                    <p:set>
                                      <p:cBhvr>
                                        <p:cTn id="29" dur="1" fill="hold">
                                          <p:stCondLst>
                                            <p:cond delay="0"/>
                                          </p:stCondLst>
                                        </p:cTn>
                                        <p:tgtEl>
                                          <p:spTgt spid="156726"/>
                                        </p:tgtEl>
                                        <p:attrNameLst>
                                          <p:attrName>style.visibility</p:attrName>
                                        </p:attrNameLst>
                                      </p:cBhvr>
                                      <p:to>
                                        <p:strVal val="visible"/>
                                      </p:to>
                                    </p:set>
                                    <p:animEffect transition="in" filter="box(in)">
                                      <p:cBhvr>
                                        <p:cTn id="30" dur="500"/>
                                        <p:tgtEl>
                                          <p:spTgt spid="156726"/>
                                        </p:tgtEl>
                                      </p:cBhvr>
                                    </p:animEffect>
                                  </p:childTnLst>
                                </p:cTn>
                              </p:par>
                              <p:par>
                                <p:cTn id="31" presetID="23" presetClass="entr" presetSubtype="16" fill="hold" nodeType="withEffect">
                                  <p:stCondLst>
                                    <p:cond delay="0"/>
                                  </p:stCondLst>
                                  <p:childTnLst>
                                    <p:set>
                                      <p:cBhvr>
                                        <p:cTn id="32" dur="1" fill="hold">
                                          <p:stCondLst>
                                            <p:cond delay="0"/>
                                          </p:stCondLst>
                                        </p:cTn>
                                        <p:tgtEl>
                                          <p:spTgt spid="25647"/>
                                        </p:tgtEl>
                                        <p:attrNameLst>
                                          <p:attrName>style.visibility</p:attrName>
                                        </p:attrNameLst>
                                      </p:cBhvr>
                                      <p:to>
                                        <p:strVal val="visible"/>
                                      </p:to>
                                    </p:set>
                                    <p:anim calcmode="lin" valueType="num">
                                      <p:cBhvr>
                                        <p:cTn id="33" dur="500" fill="hold"/>
                                        <p:tgtEl>
                                          <p:spTgt spid="25647"/>
                                        </p:tgtEl>
                                        <p:attrNameLst>
                                          <p:attrName>ppt_w</p:attrName>
                                        </p:attrNameLst>
                                      </p:cBhvr>
                                      <p:tavLst>
                                        <p:tav tm="0">
                                          <p:val>
                                            <p:fltVal val="0"/>
                                          </p:val>
                                        </p:tav>
                                        <p:tav tm="100000">
                                          <p:val>
                                            <p:strVal val="#ppt_w"/>
                                          </p:val>
                                        </p:tav>
                                      </p:tavLst>
                                    </p:anim>
                                    <p:anim calcmode="lin" valueType="num">
                                      <p:cBhvr>
                                        <p:cTn id="34" dur="500" fill="hold"/>
                                        <p:tgtEl>
                                          <p:spTgt spid="25647"/>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5643"/>
                                        </p:tgtEl>
                                        <p:attrNameLst>
                                          <p:attrName>style.visibility</p:attrName>
                                        </p:attrNameLst>
                                      </p:cBhvr>
                                      <p:to>
                                        <p:strVal val="visible"/>
                                      </p:to>
                                    </p:set>
                                    <p:anim calcmode="lin" valueType="num">
                                      <p:cBhvr>
                                        <p:cTn id="37" dur="500" fill="hold"/>
                                        <p:tgtEl>
                                          <p:spTgt spid="25643"/>
                                        </p:tgtEl>
                                        <p:attrNameLst>
                                          <p:attrName>ppt_w</p:attrName>
                                        </p:attrNameLst>
                                      </p:cBhvr>
                                      <p:tavLst>
                                        <p:tav tm="0">
                                          <p:val>
                                            <p:fltVal val="0"/>
                                          </p:val>
                                        </p:tav>
                                        <p:tav tm="100000">
                                          <p:val>
                                            <p:strVal val="#ppt_w"/>
                                          </p:val>
                                        </p:tav>
                                      </p:tavLst>
                                    </p:anim>
                                    <p:anim calcmode="lin" valueType="num">
                                      <p:cBhvr>
                                        <p:cTn id="38" dur="500" fill="hold"/>
                                        <p:tgtEl>
                                          <p:spTgt spid="25643"/>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5646"/>
                                        </p:tgtEl>
                                        <p:attrNameLst>
                                          <p:attrName>style.visibility</p:attrName>
                                        </p:attrNameLst>
                                      </p:cBhvr>
                                      <p:to>
                                        <p:strVal val="visible"/>
                                      </p:to>
                                    </p:set>
                                    <p:anim calcmode="lin" valueType="num">
                                      <p:cBhvr>
                                        <p:cTn id="41" dur="500" fill="hold"/>
                                        <p:tgtEl>
                                          <p:spTgt spid="25646"/>
                                        </p:tgtEl>
                                        <p:attrNameLst>
                                          <p:attrName>ppt_w</p:attrName>
                                        </p:attrNameLst>
                                      </p:cBhvr>
                                      <p:tavLst>
                                        <p:tav tm="0">
                                          <p:val>
                                            <p:fltVal val="0"/>
                                          </p:val>
                                        </p:tav>
                                        <p:tav tm="100000">
                                          <p:val>
                                            <p:strVal val="#ppt_w"/>
                                          </p:val>
                                        </p:tav>
                                      </p:tavLst>
                                    </p:anim>
                                    <p:anim calcmode="lin" valueType="num">
                                      <p:cBhvr>
                                        <p:cTn id="42" dur="500" fill="hold"/>
                                        <p:tgtEl>
                                          <p:spTgt spid="25646"/>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25659"/>
                                        </p:tgtEl>
                                        <p:attrNameLst>
                                          <p:attrName>style.visibility</p:attrName>
                                        </p:attrNameLst>
                                      </p:cBhvr>
                                      <p:to>
                                        <p:strVal val="visible"/>
                                      </p:to>
                                    </p:set>
                                    <p:anim calcmode="lin" valueType="num">
                                      <p:cBhvr>
                                        <p:cTn id="45" dur="500" fill="hold"/>
                                        <p:tgtEl>
                                          <p:spTgt spid="25659"/>
                                        </p:tgtEl>
                                        <p:attrNameLst>
                                          <p:attrName>ppt_w</p:attrName>
                                        </p:attrNameLst>
                                      </p:cBhvr>
                                      <p:tavLst>
                                        <p:tav tm="0">
                                          <p:val>
                                            <p:fltVal val="0"/>
                                          </p:val>
                                        </p:tav>
                                        <p:tav tm="100000">
                                          <p:val>
                                            <p:strVal val="#ppt_w"/>
                                          </p:val>
                                        </p:tav>
                                      </p:tavLst>
                                    </p:anim>
                                    <p:anim calcmode="lin" valueType="num">
                                      <p:cBhvr>
                                        <p:cTn id="46" dur="500" fill="hold"/>
                                        <p:tgtEl>
                                          <p:spTgt spid="25659"/>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5645"/>
                                        </p:tgtEl>
                                        <p:attrNameLst>
                                          <p:attrName>style.visibility</p:attrName>
                                        </p:attrNameLst>
                                      </p:cBhvr>
                                      <p:to>
                                        <p:strVal val="visible"/>
                                      </p:to>
                                    </p:set>
                                    <p:anim calcmode="lin" valueType="num">
                                      <p:cBhvr>
                                        <p:cTn id="49" dur="500" fill="hold"/>
                                        <p:tgtEl>
                                          <p:spTgt spid="25645"/>
                                        </p:tgtEl>
                                        <p:attrNameLst>
                                          <p:attrName>ppt_w</p:attrName>
                                        </p:attrNameLst>
                                      </p:cBhvr>
                                      <p:tavLst>
                                        <p:tav tm="0">
                                          <p:val>
                                            <p:fltVal val="0"/>
                                          </p:val>
                                        </p:tav>
                                        <p:tav tm="100000">
                                          <p:val>
                                            <p:strVal val="#ppt_w"/>
                                          </p:val>
                                        </p:tav>
                                      </p:tavLst>
                                    </p:anim>
                                    <p:anim calcmode="lin" valueType="num">
                                      <p:cBhvr>
                                        <p:cTn id="50" dur="500" fill="hold"/>
                                        <p:tgtEl>
                                          <p:spTgt spid="25645"/>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25649"/>
                                        </p:tgtEl>
                                        <p:attrNameLst>
                                          <p:attrName>style.visibility</p:attrName>
                                        </p:attrNameLst>
                                      </p:cBhvr>
                                      <p:to>
                                        <p:strVal val="visible"/>
                                      </p:to>
                                    </p:set>
                                    <p:anim calcmode="lin" valueType="num">
                                      <p:cBhvr>
                                        <p:cTn id="53" dur="500" fill="hold"/>
                                        <p:tgtEl>
                                          <p:spTgt spid="25649"/>
                                        </p:tgtEl>
                                        <p:attrNameLst>
                                          <p:attrName>ppt_w</p:attrName>
                                        </p:attrNameLst>
                                      </p:cBhvr>
                                      <p:tavLst>
                                        <p:tav tm="0">
                                          <p:val>
                                            <p:fltVal val="0"/>
                                          </p:val>
                                        </p:tav>
                                        <p:tav tm="100000">
                                          <p:val>
                                            <p:strVal val="#ppt_w"/>
                                          </p:val>
                                        </p:tav>
                                      </p:tavLst>
                                    </p:anim>
                                    <p:anim calcmode="lin" valueType="num">
                                      <p:cBhvr>
                                        <p:cTn id="54" dur="500" fill="hold"/>
                                        <p:tgtEl>
                                          <p:spTgt spid="25649"/>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25650"/>
                                        </p:tgtEl>
                                        <p:attrNameLst>
                                          <p:attrName>style.visibility</p:attrName>
                                        </p:attrNameLst>
                                      </p:cBhvr>
                                      <p:to>
                                        <p:strVal val="visible"/>
                                      </p:to>
                                    </p:set>
                                    <p:anim calcmode="lin" valueType="num">
                                      <p:cBhvr>
                                        <p:cTn id="57" dur="500" fill="hold"/>
                                        <p:tgtEl>
                                          <p:spTgt spid="25650"/>
                                        </p:tgtEl>
                                        <p:attrNameLst>
                                          <p:attrName>ppt_w</p:attrName>
                                        </p:attrNameLst>
                                      </p:cBhvr>
                                      <p:tavLst>
                                        <p:tav tm="0">
                                          <p:val>
                                            <p:fltVal val="0"/>
                                          </p:val>
                                        </p:tav>
                                        <p:tav tm="100000">
                                          <p:val>
                                            <p:strVal val="#ppt_w"/>
                                          </p:val>
                                        </p:tav>
                                      </p:tavLst>
                                    </p:anim>
                                    <p:anim calcmode="lin" valueType="num">
                                      <p:cBhvr>
                                        <p:cTn id="58" dur="500" fill="hold"/>
                                        <p:tgtEl>
                                          <p:spTgt spid="25650"/>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5"/>
                                        </p:tgtEl>
                                        <p:attrNameLst>
                                          <p:attrName>style.visibility</p:attrName>
                                        </p:attrNameLst>
                                      </p:cBhvr>
                                      <p:to>
                                        <p:strVal val="visible"/>
                                      </p:to>
                                    </p:set>
                                    <p:anim calcmode="lin" valueType="num">
                                      <p:cBhvr>
                                        <p:cTn id="63" dur="1000" fill="hold"/>
                                        <p:tgtEl>
                                          <p:spTgt spid="5"/>
                                        </p:tgtEl>
                                        <p:attrNameLst>
                                          <p:attrName>ppt_w</p:attrName>
                                        </p:attrNameLst>
                                      </p:cBhvr>
                                      <p:tavLst>
                                        <p:tav tm="0">
                                          <p:val>
                                            <p:fltVal val="0"/>
                                          </p:val>
                                        </p:tav>
                                        <p:tav tm="100000">
                                          <p:val>
                                            <p:strVal val="#ppt_w"/>
                                          </p:val>
                                        </p:tav>
                                      </p:tavLst>
                                    </p:anim>
                                    <p:anim calcmode="lin" valueType="num">
                                      <p:cBhvr>
                                        <p:cTn id="64" dur="1000" fill="hold"/>
                                        <p:tgtEl>
                                          <p:spTgt spid="5"/>
                                        </p:tgtEl>
                                        <p:attrNameLst>
                                          <p:attrName>ppt_h</p:attrName>
                                        </p:attrNameLst>
                                      </p:cBhvr>
                                      <p:tavLst>
                                        <p:tav tm="0">
                                          <p:val>
                                            <p:fltVal val="0"/>
                                          </p:val>
                                        </p:tav>
                                        <p:tav tm="100000">
                                          <p:val>
                                            <p:strVal val="#ppt_h"/>
                                          </p:val>
                                        </p:tav>
                                      </p:tavLst>
                                    </p:anim>
                                    <p:anim calcmode="lin" valueType="num">
                                      <p:cBhvr>
                                        <p:cTn id="65" dur="1000" fill="hold"/>
                                        <p:tgtEl>
                                          <p:spTgt spid="5"/>
                                        </p:tgtEl>
                                        <p:attrNameLst>
                                          <p:attrName>style.rotation</p:attrName>
                                        </p:attrNameLst>
                                      </p:cBhvr>
                                      <p:tavLst>
                                        <p:tav tm="0">
                                          <p:val>
                                            <p:fltVal val="90"/>
                                          </p:val>
                                        </p:tav>
                                        <p:tav tm="100000">
                                          <p:val>
                                            <p:fltVal val="0"/>
                                          </p:val>
                                        </p:tav>
                                      </p:tavLst>
                                    </p:anim>
                                    <p:animEffect transition="in" filter="fade">
                                      <p:cBhvr>
                                        <p:cTn id="66" dur="1000"/>
                                        <p:tgtEl>
                                          <p:spTgt spid="5"/>
                                        </p:tgtEl>
                                      </p:cBhvr>
                                    </p:animEffect>
                                  </p:childTnLst>
                                </p:cTn>
                              </p:par>
                            </p:childTnLst>
                          </p:cTn>
                        </p:par>
                        <p:par>
                          <p:cTn id="67" fill="hold" nodeType="afterGroup">
                            <p:stCondLst>
                              <p:cond delay="1000"/>
                            </p:stCondLst>
                            <p:childTnLst>
                              <p:par>
                                <p:cTn id="68" presetID="49" presetClass="path" presetSubtype="0" accel="50000" decel="50000" fill="hold" nodeType="afterEffect">
                                  <p:stCondLst>
                                    <p:cond delay="0"/>
                                  </p:stCondLst>
                                  <p:childTnLst>
                                    <p:animMotion origin="layout" path="M -3.88889E-6 -2.54335E-6 L 0.15174 0.09966 " pathEditMode="relative" rAng="0" ptsTypes="AA">
                                      <p:cBhvr>
                                        <p:cTn id="69" dur="2000" fill="hold"/>
                                        <p:tgtEl>
                                          <p:spTgt spid="10"/>
                                        </p:tgtEl>
                                        <p:attrNameLst>
                                          <p:attrName>ppt_x</p:attrName>
                                          <p:attrName>ppt_y</p:attrName>
                                        </p:attrNameLst>
                                      </p:cBhvr>
                                      <p:rCtr x="7587" y="4971"/>
                                    </p:animMotion>
                                  </p:childTnLst>
                                </p:cTn>
                              </p:par>
                              <p:par>
                                <p:cTn id="70" presetID="35" presetClass="path" presetSubtype="0" accel="50000" decel="50000" fill="hold" nodeType="withEffect">
                                  <p:stCondLst>
                                    <p:cond delay="0"/>
                                  </p:stCondLst>
                                  <p:childTnLst>
                                    <p:animMotion origin="layout" path="M 1.11022E-16 -3.87283E-6 L -0.18333 0.21087 " pathEditMode="relative" rAng="0" ptsTypes="AA">
                                      <p:cBhvr>
                                        <p:cTn id="71" dur="2000" fill="hold"/>
                                        <p:tgtEl>
                                          <p:spTgt spid="12"/>
                                        </p:tgtEl>
                                        <p:attrNameLst>
                                          <p:attrName>ppt_x</p:attrName>
                                          <p:attrName>ppt_y</p:attrName>
                                        </p:attrNameLst>
                                      </p:cBhvr>
                                      <p:rCtr x="-9167" y="10543"/>
                                    </p:animMotion>
                                  </p:childTnLst>
                                </p:cTn>
                              </p:par>
                              <p:par>
                                <p:cTn id="72" presetID="14" presetClass="entr" presetSubtype="1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randombar(horizontal)">
                                      <p:cBhvr>
                                        <p:cTn id="74" dur="500"/>
                                        <p:tgtEl>
                                          <p:spTgt spid="15"/>
                                        </p:tgtEl>
                                      </p:cBhvr>
                                    </p:animEffect>
                                  </p:childTnLst>
                                </p:cTn>
                              </p:par>
                              <p:par>
                                <p:cTn id="75" presetID="35" presetClass="path" presetSubtype="0" accel="50000" decel="50000" fill="hold" nodeType="withEffect">
                                  <p:stCondLst>
                                    <p:cond delay="0"/>
                                  </p:stCondLst>
                                  <p:childTnLst>
                                    <p:animMotion origin="layout" path="M 3.33333E-6 -4.91329E-6 L -0.20834 -0.19976 " pathEditMode="relative" rAng="0" ptsTypes="AA">
                                      <p:cBhvr>
                                        <p:cTn id="76" dur="2000" fill="hold"/>
                                        <p:tgtEl>
                                          <p:spTgt spid="15"/>
                                        </p:tgtEl>
                                        <p:attrNameLst>
                                          <p:attrName>ppt_x</p:attrName>
                                          <p:attrName>ppt_y</p:attrName>
                                        </p:attrNameLst>
                                      </p:cBhvr>
                                      <p:rCtr x="-10417" y="-9988"/>
                                    </p:animMotion>
                                  </p:childTnLst>
                                </p:cTn>
                              </p:par>
                              <p:par>
                                <p:cTn id="77" presetID="1" presetClass="mediacall" presetSubtype="0" fill="hold" nodeType="withEffect">
                                  <p:stCondLst>
                                    <p:cond delay="0"/>
                                  </p:stCondLst>
                                  <p:childTnLst>
                                    <p:cmd type="call" cmd="playFrom(0.0)">
                                      <p:cBhvr>
                                        <p:cTn id="78" dur="5878" fill="hold"/>
                                        <p:tgtEl>
                                          <p:spTgt spid="25700"/>
                                        </p:tgtEl>
                                      </p:cBhvr>
                                    </p:cmd>
                                  </p:childTnLst>
                                </p:cTn>
                              </p:par>
                            </p:childTnLst>
                          </p:cTn>
                        </p:par>
                        <p:par>
                          <p:cTn id="79" fill="hold" nodeType="afterGroup">
                            <p:stCondLst>
                              <p:cond delay="6878"/>
                            </p:stCondLst>
                            <p:childTnLst>
                              <p:par>
                                <p:cTn id="80" presetID="14" presetClass="entr" presetSubtype="10" fill="hold" nodeType="afterEffect">
                                  <p:stCondLst>
                                    <p:cond delay="0"/>
                                  </p:stCondLst>
                                  <p:childTnLst>
                                    <p:set>
                                      <p:cBhvr>
                                        <p:cTn id="81" dur="1" fill="hold">
                                          <p:stCondLst>
                                            <p:cond delay="0"/>
                                          </p:stCondLst>
                                        </p:cTn>
                                        <p:tgtEl>
                                          <p:spTgt spid="25709"/>
                                        </p:tgtEl>
                                        <p:attrNameLst>
                                          <p:attrName>style.visibility</p:attrName>
                                        </p:attrNameLst>
                                      </p:cBhvr>
                                      <p:to>
                                        <p:strVal val="visible"/>
                                      </p:to>
                                    </p:set>
                                    <p:animEffect transition="in" filter="randombar(horizontal)">
                                      <p:cBhvr>
                                        <p:cTn id="82" dur="500"/>
                                        <p:tgtEl>
                                          <p:spTgt spid="25709"/>
                                        </p:tgtEl>
                                      </p:cBhvr>
                                    </p:animEffect>
                                  </p:childTnLst>
                                </p:cTn>
                              </p:par>
                            </p:childTnLst>
                          </p:cTn>
                        </p:par>
                        <p:par>
                          <p:cTn id="83" fill="hold" nodeType="afterGroup">
                            <p:stCondLst>
                              <p:cond delay="7378"/>
                            </p:stCondLst>
                            <p:childTnLst>
                              <p:par>
                                <p:cTn id="84" presetID="14" presetClass="entr" presetSubtype="10" fill="hold" nodeType="afterEffect">
                                  <p:stCondLst>
                                    <p:cond delay="0"/>
                                  </p:stCondLst>
                                  <p:childTnLst>
                                    <p:set>
                                      <p:cBhvr>
                                        <p:cTn id="85" dur="1" fill="hold">
                                          <p:stCondLst>
                                            <p:cond delay="0"/>
                                          </p:stCondLst>
                                        </p:cTn>
                                        <p:tgtEl>
                                          <p:spTgt spid="25718"/>
                                        </p:tgtEl>
                                        <p:attrNameLst>
                                          <p:attrName>style.visibility</p:attrName>
                                        </p:attrNameLst>
                                      </p:cBhvr>
                                      <p:to>
                                        <p:strVal val="visible"/>
                                      </p:to>
                                    </p:set>
                                    <p:animEffect transition="in" filter="randombar(horizontal)">
                                      <p:cBhvr>
                                        <p:cTn id="86" dur="500"/>
                                        <p:tgtEl>
                                          <p:spTgt spid="25718"/>
                                        </p:tgtEl>
                                      </p:cBhvr>
                                    </p:animEffect>
                                  </p:childTnLst>
                                </p:cTn>
                              </p:par>
                            </p:childTnLst>
                          </p:cTn>
                        </p:par>
                        <p:par>
                          <p:cTn id="87" fill="hold" nodeType="afterGroup">
                            <p:stCondLst>
                              <p:cond delay="7878"/>
                            </p:stCondLst>
                            <p:childTnLst>
                              <p:par>
                                <p:cTn id="88" presetID="14" presetClass="entr" presetSubtype="10" fill="hold" nodeType="afterEffect">
                                  <p:stCondLst>
                                    <p:cond delay="0"/>
                                  </p:stCondLst>
                                  <p:childTnLst>
                                    <p:set>
                                      <p:cBhvr>
                                        <p:cTn id="89" dur="1" fill="hold">
                                          <p:stCondLst>
                                            <p:cond delay="0"/>
                                          </p:stCondLst>
                                        </p:cTn>
                                        <p:tgtEl>
                                          <p:spTgt spid="25699"/>
                                        </p:tgtEl>
                                        <p:attrNameLst>
                                          <p:attrName>style.visibility</p:attrName>
                                        </p:attrNameLst>
                                      </p:cBhvr>
                                      <p:to>
                                        <p:strVal val="visible"/>
                                      </p:to>
                                    </p:set>
                                    <p:animEffect transition="in" filter="randombar(horizontal)">
                                      <p:cBhvr>
                                        <p:cTn id="90" dur="500"/>
                                        <p:tgtEl>
                                          <p:spTgt spid="25699"/>
                                        </p:tgtEl>
                                      </p:cBhvr>
                                    </p:animEffect>
                                  </p:childTnLst>
                                </p:cTn>
                              </p:par>
                            </p:childTnLst>
                          </p:cTn>
                        </p:par>
                        <p:par>
                          <p:cTn id="91" fill="hold" nodeType="afterGroup">
                            <p:stCondLst>
                              <p:cond delay="8378"/>
                            </p:stCondLst>
                            <p:childTnLst>
                              <p:par>
                                <p:cTn id="92" presetID="14" presetClass="exit" presetSubtype="10" fill="hold" nodeType="afterEffect">
                                  <p:stCondLst>
                                    <p:cond delay="0"/>
                                  </p:stCondLst>
                                  <p:childTnLst>
                                    <p:animEffect transition="out" filter="randombar(horizontal)">
                                      <p:cBhvr>
                                        <p:cTn id="93" dur="3000"/>
                                        <p:tgtEl>
                                          <p:spTgt spid="25709"/>
                                        </p:tgtEl>
                                      </p:cBhvr>
                                    </p:animEffect>
                                    <p:set>
                                      <p:cBhvr>
                                        <p:cTn id="94" dur="1" fill="hold">
                                          <p:stCondLst>
                                            <p:cond delay="2999"/>
                                          </p:stCondLst>
                                        </p:cTn>
                                        <p:tgtEl>
                                          <p:spTgt spid="25709"/>
                                        </p:tgtEl>
                                        <p:attrNameLst>
                                          <p:attrName>style.visibility</p:attrName>
                                        </p:attrNameLst>
                                      </p:cBhvr>
                                      <p:to>
                                        <p:strVal val="hidden"/>
                                      </p:to>
                                    </p:set>
                                  </p:childTnLst>
                                </p:cTn>
                              </p:par>
                            </p:childTnLst>
                          </p:cTn>
                        </p:par>
                        <p:par>
                          <p:cTn id="95" fill="hold" nodeType="afterGroup">
                            <p:stCondLst>
                              <p:cond delay="11378"/>
                            </p:stCondLst>
                            <p:childTnLst>
                              <p:par>
                                <p:cTn id="96" presetID="14" presetClass="exit" presetSubtype="10" fill="hold" nodeType="afterEffect">
                                  <p:stCondLst>
                                    <p:cond delay="0"/>
                                  </p:stCondLst>
                                  <p:childTnLst>
                                    <p:animEffect transition="out" filter="randombar(horizontal)">
                                      <p:cBhvr>
                                        <p:cTn id="97" dur="3000"/>
                                        <p:tgtEl>
                                          <p:spTgt spid="25718"/>
                                        </p:tgtEl>
                                      </p:cBhvr>
                                    </p:animEffect>
                                    <p:set>
                                      <p:cBhvr>
                                        <p:cTn id="98" dur="1" fill="hold">
                                          <p:stCondLst>
                                            <p:cond delay="2999"/>
                                          </p:stCondLst>
                                        </p:cTn>
                                        <p:tgtEl>
                                          <p:spTgt spid="25718"/>
                                        </p:tgtEl>
                                        <p:attrNameLst>
                                          <p:attrName>style.visibility</p:attrName>
                                        </p:attrNameLst>
                                      </p:cBhvr>
                                      <p:to>
                                        <p:strVal val="hidden"/>
                                      </p:to>
                                    </p:set>
                                  </p:childTnLst>
                                </p:cTn>
                              </p:par>
                            </p:childTnLst>
                          </p:cTn>
                        </p:par>
                        <p:par>
                          <p:cTn id="99" fill="hold" nodeType="afterGroup">
                            <p:stCondLst>
                              <p:cond delay="14378"/>
                            </p:stCondLst>
                            <p:childTnLst>
                              <p:par>
                                <p:cTn id="100" presetID="14" presetClass="exit" presetSubtype="10" fill="hold" nodeType="afterEffect">
                                  <p:stCondLst>
                                    <p:cond delay="0"/>
                                  </p:stCondLst>
                                  <p:childTnLst>
                                    <p:animEffect transition="out" filter="randombar(horizontal)">
                                      <p:cBhvr>
                                        <p:cTn id="101" dur="3000"/>
                                        <p:tgtEl>
                                          <p:spTgt spid="25699"/>
                                        </p:tgtEl>
                                      </p:cBhvr>
                                    </p:animEffect>
                                    <p:set>
                                      <p:cBhvr>
                                        <p:cTn id="102" dur="1" fill="hold">
                                          <p:stCondLst>
                                            <p:cond delay="2999"/>
                                          </p:stCondLst>
                                        </p:cTn>
                                        <p:tgtEl>
                                          <p:spTgt spid="25699"/>
                                        </p:tgtEl>
                                        <p:attrNameLst>
                                          <p:attrName>style.visibility</p:attrName>
                                        </p:attrNameLst>
                                      </p:cBhvr>
                                      <p:to>
                                        <p:strVal val="hidden"/>
                                      </p:to>
                                    </p:set>
                                  </p:childTnLst>
                                </p:cTn>
                              </p:par>
                            </p:childTnLst>
                          </p:cTn>
                        </p:par>
                        <p:par>
                          <p:cTn id="103" fill="hold" nodeType="afterGroup">
                            <p:stCondLst>
                              <p:cond delay="17378"/>
                            </p:stCondLst>
                            <p:childTnLst>
                              <p:par>
                                <p:cTn id="104" presetID="14" presetClass="exit" presetSubtype="10" fill="hold" nodeType="afterEffect">
                                  <p:stCondLst>
                                    <p:cond delay="0"/>
                                  </p:stCondLst>
                                  <p:childTnLst>
                                    <p:animEffect transition="out" filter="randombar(horizontal)">
                                      <p:cBhvr>
                                        <p:cTn id="105" dur="1000"/>
                                        <p:tgtEl>
                                          <p:spTgt spid="15"/>
                                        </p:tgtEl>
                                      </p:cBhvr>
                                    </p:animEffect>
                                    <p:set>
                                      <p:cBhvr>
                                        <p:cTn id="106" dur="1" fill="hold">
                                          <p:stCondLst>
                                            <p:cond delay="999"/>
                                          </p:stCondLst>
                                        </p:cTn>
                                        <p:tgtEl>
                                          <p:spTgt spid="15"/>
                                        </p:tgtEl>
                                        <p:attrNameLst>
                                          <p:attrName>style.visibility</p:attrName>
                                        </p:attrNameLst>
                                      </p:cBhvr>
                                      <p:to>
                                        <p:strVal val="hidden"/>
                                      </p:to>
                                    </p:set>
                                  </p:childTnLst>
                                </p:cTn>
                              </p:par>
                              <p:par>
                                <p:cTn id="107" presetID="14" presetClass="entr" presetSubtype="10" fill="hold"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randombar(horizontal)">
                                      <p:cBhvr>
                                        <p:cTn id="109" dur="1000"/>
                                        <p:tgtEl>
                                          <p:spTgt spid="18"/>
                                        </p:tgtEl>
                                      </p:cBhvr>
                                    </p:animEffect>
                                  </p:childTnLst>
                                </p:cTn>
                              </p:par>
                            </p:childTnLst>
                          </p:cTn>
                        </p:par>
                        <p:par>
                          <p:cTn id="110" fill="hold" nodeType="afterGroup">
                            <p:stCondLst>
                              <p:cond delay="18378"/>
                            </p:stCondLst>
                            <p:childTnLst>
                              <p:par>
                                <p:cTn id="111" presetID="14" presetClass="exit" presetSubtype="10" fill="hold" nodeType="afterEffect">
                                  <p:stCondLst>
                                    <p:cond delay="0"/>
                                  </p:stCondLst>
                                  <p:childTnLst>
                                    <p:animEffect transition="out" filter="randombar(horizontal)">
                                      <p:cBhvr>
                                        <p:cTn id="112" dur="1000"/>
                                        <p:tgtEl>
                                          <p:spTgt spid="12"/>
                                        </p:tgtEl>
                                      </p:cBhvr>
                                    </p:animEffect>
                                    <p:set>
                                      <p:cBhvr>
                                        <p:cTn id="113" dur="1" fill="hold">
                                          <p:stCondLst>
                                            <p:cond delay="999"/>
                                          </p:stCondLst>
                                        </p:cTn>
                                        <p:tgtEl>
                                          <p:spTgt spid="12"/>
                                        </p:tgtEl>
                                        <p:attrNameLst>
                                          <p:attrName>style.visibility</p:attrName>
                                        </p:attrNameLst>
                                      </p:cBhvr>
                                      <p:to>
                                        <p:strVal val="hidden"/>
                                      </p:to>
                                    </p:set>
                                  </p:childTnLst>
                                </p:cTn>
                              </p:par>
                              <p:par>
                                <p:cTn id="114" presetID="14" presetClass="entr" presetSubtype="10"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randombar(horizontal)">
                                      <p:cBhvr>
                                        <p:cTn id="116" dur="1000"/>
                                        <p:tgtEl>
                                          <p:spTgt spid="20"/>
                                        </p:tgtEl>
                                      </p:cBhvr>
                                    </p:animEffect>
                                  </p:childTnLst>
                                </p:cTn>
                              </p:par>
                            </p:childTnLst>
                          </p:cTn>
                        </p:par>
                        <p:par>
                          <p:cTn id="117" fill="hold" nodeType="afterGroup">
                            <p:stCondLst>
                              <p:cond delay="19378"/>
                            </p:stCondLst>
                            <p:childTnLst>
                              <p:par>
                                <p:cTn id="118" presetID="14" presetClass="exit" presetSubtype="10" fill="hold" nodeType="afterEffect">
                                  <p:stCondLst>
                                    <p:cond delay="0"/>
                                  </p:stCondLst>
                                  <p:childTnLst>
                                    <p:animEffect transition="out" filter="randombar(horizontal)">
                                      <p:cBhvr>
                                        <p:cTn id="119" dur="1000"/>
                                        <p:tgtEl>
                                          <p:spTgt spid="10"/>
                                        </p:tgtEl>
                                      </p:cBhvr>
                                    </p:animEffect>
                                    <p:set>
                                      <p:cBhvr>
                                        <p:cTn id="120" dur="1" fill="hold">
                                          <p:stCondLst>
                                            <p:cond delay="999"/>
                                          </p:stCondLst>
                                        </p:cTn>
                                        <p:tgtEl>
                                          <p:spTgt spid="10"/>
                                        </p:tgtEl>
                                        <p:attrNameLst>
                                          <p:attrName>style.visibility</p:attrName>
                                        </p:attrNameLst>
                                      </p:cBhvr>
                                      <p:to>
                                        <p:strVal val="hidden"/>
                                      </p:to>
                                    </p:set>
                                  </p:childTnLst>
                                </p:cTn>
                              </p:par>
                              <p:par>
                                <p:cTn id="121" presetID="14" presetClass="entr" presetSubtype="10" fill="hold"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randombar(horizontal)">
                                      <p:cBhvr>
                                        <p:cTn id="123" dur="1000"/>
                                        <p:tgtEl>
                                          <p:spTgt spid="1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3" presetClass="entr" presetSubtype="16" fill="hold" nodeType="clickEffect">
                                  <p:stCondLst>
                                    <p:cond delay="0"/>
                                  </p:stCondLst>
                                  <p:childTnLst>
                                    <p:set>
                                      <p:cBhvr>
                                        <p:cTn id="127" dur="1" fill="hold">
                                          <p:stCondLst>
                                            <p:cond delay="0"/>
                                          </p:stCondLst>
                                        </p:cTn>
                                        <p:tgtEl>
                                          <p:spTgt spid="6"/>
                                        </p:tgtEl>
                                        <p:attrNameLst>
                                          <p:attrName>style.visibility</p:attrName>
                                        </p:attrNameLst>
                                      </p:cBhvr>
                                      <p:to>
                                        <p:strVal val="visible"/>
                                      </p:to>
                                    </p:set>
                                    <p:anim calcmode="lin" valueType="num">
                                      <p:cBhvr>
                                        <p:cTn id="128" dur="500" fill="hold"/>
                                        <p:tgtEl>
                                          <p:spTgt spid="6"/>
                                        </p:tgtEl>
                                        <p:attrNameLst>
                                          <p:attrName>ppt_w</p:attrName>
                                        </p:attrNameLst>
                                      </p:cBhvr>
                                      <p:tavLst>
                                        <p:tav tm="0">
                                          <p:val>
                                            <p:fltVal val="0"/>
                                          </p:val>
                                        </p:tav>
                                        <p:tav tm="100000">
                                          <p:val>
                                            <p:strVal val="#ppt_w"/>
                                          </p:val>
                                        </p:tav>
                                      </p:tavLst>
                                    </p:anim>
                                    <p:anim calcmode="lin" valueType="num">
                                      <p:cBhvr>
                                        <p:cTn id="12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7" presetClass="entr" presetSubtype="0" fill="hold" grpId="0" nodeType="clickEffect">
                                  <p:stCondLst>
                                    <p:cond delay="0"/>
                                  </p:stCondLst>
                                  <p:iterate type="lt">
                                    <p:tmPct val="50000"/>
                                  </p:iterate>
                                  <p:childTnLst>
                                    <p:set>
                                      <p:cBhvr>
                                        <p:cTn id="133" dur="1" fill="hold">
                                          <p:stCondLst>
                                            <p:cond delay="0"/>
                                          </p:stCondLst>
                                        </p:cTn>
                                        <p:tgtEl>
                                          <p:spTgt spid="25729"/>
                                        </p:tgtEl>
                                        <p:attrNameLst>
                                          <p:attrName>style.visibility</p:attrName>
                                        </p:attrNameLst>
                                      </p:cBhvr>
                                      <p:to>
                                        <p:strVal val="visible"/>
                                      </p:to>
                                    </p:set>
                                    <p:anim calcmode="discrete" valueType="clr">
                                      <p:cBhvr override="childStyle">
                                        <p:cTn id="134" dur="80"/>
                                        <p:tgtEl>
                                          <p:spTgt spid="25729"/>
                                        </p:tgtEl>
                                        <p:attrNameLst>
                                          <p:attrName>style.color</p:attrName>
                                        </p:attrNameLst>
                                      </p:cBhvr>
                                      <p:tavLst>
                                        <p:tav tm="0">
                                          <p:val>
                                            <p:clrVal>
                                              <a:schemeClr val="accent2"/>
                                            </p:clrVal>
                                          </p:val>
                                        </p:tav>
                                        <p:tav tm="50000">
                                          <p:val>
                                            <p:clrVal>
                                              <a:schemeClr val="hlink"/>
                                            </p:clrVal>
                                          </p:val>
                                        </p:tav>
                                      </p:tavLst>
                                    </p:anim>
                                    <p:anim calcmode="discrete" valueType="clr">
                                      <p:cBhvr>
                                        <p:cTn id="135" dur="80"/>
                                        <p:tgtEl>
                                          <p:spTgt spid="25729"/>
                                        </p:tgtEl>
                                        <p:attrNameLst>
                                          <p:attrName>fillcolor</p:attrName>
                                        </p:attrNameLst>
                                      </p:cBhvr>
                                      <p:tavLst>
                                        <p:tav tm="0">
                                          <p:val>
                                            <p:clrVal>
                                              <a:schemeClr val="accent2"/>
                                            </p:clrVal>
                                          </p:val>
                                        </p:tav>
                                        <p:tav tm="50000">
                                          <p:val>
                                            <p:clrVal>
                                              <a:schemeClr val="hlink"/>
                                            </p:clrVal>
                                          </p:val>
                                        </p:tav>
                                      </p:tavLst>
                                    </p:anim>
                                    <p:set>
                                      <p:cBhvr>
                                        <p:cTn id="136" dur="80"/>
                                        <p:tgtEl>
                                          <p:spTgt spid="25729"/>
                                        </p:tgtEl>
                                        <p:attrNameLst>
                                          <p:attrName>fill.type</p:attrName>
                                        </p:attrNameLst>
                                      </p:cBhvr>
                                      <p:to>
                                        <p:strVal val="solid"/>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42" presetClass="path" presetSubtype="0" accel="50000" decel="50000" fill="hold" grpId="0" nodeType="clickEffect">
                                  <p:stCondLst>
                                    <p:cond delay="0"/>
                                  </p:stCondLst>
                                  <p:childTnLst>
                                    <p:animMotion origin="layout" path="M 1.11022E-16 -1.27168E-6 L -0.30833 0.38289 " pathEditMode="relative" rAng="0" ptsTypes="AA">
                                      <p:cBhvr>
                                        <p:cTn id="140" dur="2000" fill="hold"/>
                                        <p:tgtEl>
                                          <p:spTgt spid="25770"/>
                                        </p:tgtEl>
                                        <p:attrNameLst>
                                          <p:attrName>ppt_x</p:attrName>
                                          <p:attrName>ppt_y</p:attrName>
                                        </p:attrNameLst>
                                      </p:cBhvr>
                                      <p:rCtr x="-15417" y="19145"/>
                                    </p:animMotion>
                                  </p:childTnLst>
                                </p:cTn>
                              </p:par>
                            </p:childTnLst>
                          </p:cTn>
                        </p:par>
                        <p:par>
                          <p:cTn id="141" fill="hold" nodeType="afterGroup">
                            <p:stCondLst>
                              <p:cond delay="2000"/>
                            </p:stCondLst>
                            <p:childTnLst>
                              <p:par>
                                <p:cTn id="142" presetID="42" presetClass="path" presetSubtype="0" accel="50000" decel="50000" fill="hold" grpId="0" nodeType="afterEffect">
                                  <p:stCondLst>
                                    <p:cond delay="0"/>
                                  </p:stCondLst>
                                  <p:childTnLst>
                                    <p:animMotion origin="layout" path="M 0.00208 -0.00832 L -0.35417 0.40509 " pathEditMode="relative" rAng="0" ptsTypes="AA">
                                      <p:cBhvr>
                                        <p:cTn id="143" dur="2000" fill="hold"/>
                                        <p:tgtEl>
                                          <p:spTgt spid="25771"/>
                                        </p:tgtEl>
                                        <p:attrNameLst>
                                          <p:attrName>ppt_x</p:attrName>
                                          <p:attrName>ppt_y</p:attrName>
                                        </p:attrNameLst>
                                      </p:cBhvr>
                                      <p:rCtr x="-17812" y="20671"/>
                                    </p:animMotion>
                                  </p:childTnLst>
                                </p:cTn>
                              </p:par>
                            </p:childTnLst>
                          </p:cTn>
                        </p:par>
                        <p:par>
                          <p:cTn id="144" fill="hold" nodeType="afterGroup">
                            <p:stCondLst>
                              <p:cond delay="4000"/>
                            </p:stCondLst>
                            <p:childTnLst>
                              <p:par>
                                <p:cTn id="145" presetID="14" presetClass="entr" presetSubtype="10" fill="hold" grpId="0" nodeType="afterEffect">
                                  <p:stCondLst>
                                    <p:cond delay="0"/>
                                  </p:stCondLst>
                                  <p:childTnLst>
                                    <p:set>
                                      <p:cBhvr>
                                        <p:cTn id="146" dur="1" fill="hold">
                                          <p:stCondLst>
                                            <p:cond delay="0"/>
                                          </p:stCondLst>
                                        </p:cTn>
                                        <p:tgtEl>
                                          <p:spTgt spid="25774"/>
                                        </p:tgtEl>
                                        <p:attrNameLst>
                                          <p:attrName>style.visibility</p:attrName>
                                        </p:attrNameLst>
                                      </p:cBhvr>
                                      <p:to>
                                        <p:strVal val="visible"/>
                                      </p:to>
                                    </p:set>
                                    <p:animEffect transition="in" filter="randombar(horizontal)">
                                      <p:cBhvr>
                                        <p:cTn id="147" dur="500"/>
                                        <p:tgtEl>
                                          <p:spTgt spid="25774"/>
                                        </p:tgtEl>
                                      </p:cBhvr>
                                    </p:animEffect>
                                  </p:childTnLst>
                                </p:cTn>
                              </p:par>
                            </p:childTnLst>
                          </p:cTn>
                        </p:par>
                        <p:par>
                          <p:cTn id="148" fill="hold" nodeType="afterGroup">
                            <p:stCondLst>
                              <p:cond delay="4500"/>
                            </p:stCondLst>
                            <p:childTnLst>
                              <p:par>
                                <p:cTn id="149" presetID="56" presetClass="path" presetSubtype="0" accel="50000" decel="50000" fill="hold" grpId="0" nodeType="afterEffect">
                                  <p:stCondLst>
                                    <p:cond delay="0"/>
                                  </p:stCondLst>
                                  <p:childTnLst>
                                    <p:animMotion origin="layout" path="M 0 0  L 0.25 -0.33295  E" pathEditMode="relative" ptsTypes="">
                                      <p:cBhvr>
                                        <p:cTn id="150" dur="2000" fill="hold"/>
                                        <p:tgtEl>
                                          <p:spTgt spid="25772"/>
                                        </p:tgtEl>
                                        <p:attrNameLst>
                                          <p:attrName>ppt_x</p:attrName>
                                          <p:attrName>ppt_y</p:attrName>
                                        </p:attrNameLst>
                                      </p:cBhvr>
                                    </p:animMotion>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4" presetClass="entr" presetSubtype="10" repeatCount="indefinite" fill="hold" grpId="0" nodeType="clickEffect">
                                  <p:stCondLst>
                                    <p:cond delay="0"/>
                                  </p:stCondLst>
                                  <p:endCondLst>
                                    <p:cond evt="onNext" delay="0">
                                      <p:tgtEl>
                                        <p:sldTgt/>
                                      </p:tgtEl>
                                    </p:cond>
                                  </p:endCondLst>
                                  <p:childTnLst>
                                    <p:set>
                                      <p:cBhvr>
                                        <p:cTn id="154" dur="1" fill="hold">
                                          <p:stCondLst>
                                            <p:cond delay="0"/>
                                          </p:stCondLst>
                                        </p:cTn>
                                        <p:tgtEl>
                                          <p:spTgt spid="25830"/>
                                        </p:tgtEl>
                                        <p:attrNameLst>
                                          <p:attrName>style.visibility</p:attrName>
                                        </p:attrNameLst>
                                      </p:cBhvr>
                                      <p:to>
                                        <p:strVal val="visible"/>
                                      </p:to>
                                    </p:set>
                                    <p:animEffect transition="in" filter="randombar(horizontal)">
                                      <p:cBhvr>
                                        <p:cTn id="155" dur="500"/>
                                        <p:tgtEl>
                                          <p:spTgt spid="25830"/>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7" presetClass="emph" presetSubtype="2" repeatCount="indefinite" fill="hold" nodeType="clickEffect">
                                  <p:stCondLst>
                                    <p:cond delay="0"/>
                                  </p:stCondLst>
                                  <p:endCondLst>
                                    <p:cond evt="onNext" delay="0">
                                      <p:tgtEl>
                                        <p:sldTgt/>
                                      </p:tgtEl>
                                    </p:cond>
                                  </p:endCondLst>
                                  <p:childTnLst>
                                    <p:animClr clrSpc="rgb" dir="cw">
                                      <p:cBhvr>
                                        <p:cTn id="159" dur="3000" fill="hold"/>
                                        <p:tgtEl>
                                          <p:spTgt spid="25830"/>
                                        </p:tgtEl>
                                        <p:attrNameLst>
                                          <p:attrName>stroke.color</p:attrName>
                                        </p:attrNameLst>
                                      </p:cBhvr>
                                      <p:to>
                                        <a:srgbClr val="FF0000"/>
                                      </p:to>
                                    </p:animClr>
                                    <p:set>
                                      <p:cBhvr>
                                        <p:cTn id="160" dur="3000" fill="hold"/>
                                        <p:tgtEl>
                                          <p:spTgt spid="25830"/>
                                        </p:tgtEl>
                                        <p:attrNameLst>
                                          <p:attrName>stroke.on</p:attrName>
                                        </p:attrNameLst>
                                      </p:cBhvr>
                                      <p:to>
                                        <p:strVal val="true"/>
                                      </p:to>
                                    </p:set>
                                  </p:childTnLst>
                                </p:cTn>
                              </p:par>
                              <p:par>
                                <p:cTn id="161" presetID="35" presetClass="path" presetSubtype="0" accel="50000" decel="50000" fill="hold" nodeType="withEffect">
                                  <p:stCondLst>
                                    <p:cond delay="0"/>
                                  </p:stCondLst>
                                  <p:childTnLst>
                                    <p:animMotion origin="layout" path="M 1.66667E-6 -1.09827E-6 L -0.34688 0.36139 " pathEditMode="relative" rAng="0" ptsTypes="AA">
                                      <p:cBhvr>
                                        <p:cTn id="162" dur="2000" fill="hold"/>
                                        <p:tgtEl>
                                          <p:spTgt spid="27"/>
                                        </p:tgtEl>
                                        <p:attrNameLst>
                                          <p:attrName>ppt_x</p:attrName>
                                          <p:attrName>ppt_y</p:attrName>
                                        </p:attrNameLst>
                                      </p:cBhvr>
                                      <p:rCtr x="-17344" y="18058"/>
                                    </p:animMotion>
                                  </p:childTnLst>
                                </p:cTn>
                              </p:par>
                              <p:par>
                                <p:cTn id="163" presetID="35" presetClass="path" presetSubtype="0" accel="50000" decel="50000" fill="hold" nodeType="withEffect">
                                  <p:stCondLst>
                                    <p:cond delay="0"/>
                                  </p:stCondLst>
                                  <p:childTnLst>
                                    <p:animMotion origin="layout" path="M -1.66667E-6 -1.09827E-6 L -0.48854 0.45017 " pathEditMode="relative" rAng="0" ptsTypes="AA">
                                      <p:cBhvr>
                                        <p:cTn id="164" dur="2000" fill="hold"/>
                                        <p:tgtEl>
                                          <p:spTgt spid="24"/>
                                        </p:tgtEl>
                                        <p:attrNameLst>
                                          <p:attrName>ppt_x</p:attrName>
                                          <p:attrName>ppt_y</p:attrName>
                                        </p:attrNameLst>
                                      </p:cBhvr>
                                      <p:rCtr x="-24427" y="22497"/>
                                    </p:animMotion>
                                  </p:childTnLst>
                                </p:cTn>
                              </p:par>
                            </p:childTnLst>
                          </p:cTn>
                        </p:par>
                        <p:par>
                          <p:cTn id="165" fill="hold" nodeType="afterGroup">
                            <p:stCondLst>
                              <p:cond delay="3000"/>
                            </p:stCondLst>
                            <p:childTnLst>
                              <p:par>
                                <p:cTn id="166" presetID="1" presetClass="mediacall" presetSubtype="0" fill="hold" nodeType="afterEffect">
                                  <p:stCondLst>
                                    <p:cond delay="0"/>
                                  </p:stCondLst>
                                  <p:childTnLst>
                                    <p:cmd type="call" cmd="playFrom(0.0)">
                                      <p:cBhvr>
                                        <p:cTn id="167" dur="5878" fill="hold"/>
                                        <p:tgtEl>
                                          <p:spTgt spid="25757"/>
                                        </p:tgtEl>
                                      </p:cBhvr>
                                    </p:cmd>
                                  </p:childTnLst>
                                </p:cTn>
                              </p:par>
                            </p:childTnLst>
                          </p:cTn>
                        </p:par>
                        <p:par>
                          <p:cTn id="168" fill="hold" nodeType="afterGroup">
                            <p:stCondLst>
                              <p:cond delay="8878"/>
                            </p:stCondLst>
                            <p:childTnLst>
                              <p:par>
                                <p:cTn id="169" presetID="14" presetClass="entr" presetSubtype="10" fill="hold" nodeType="afterEffect">
                                  <p:stCondLst>
                                    <p:cond delay="0"/>
                                  </p:stCondLst>
                                  <p:childTnLst>
                                    <p:set>
                                      <p:cBhvr>
                                        <p:cTn id="170" dur="1" fill="hold">
                                          <p:stCondLst>
                                            <p:cond delay="0"/>
                                          </p:stCondLst>
                                        </p:cTn>
                                        <p:tgtEl>
                                          <p:spTgt spid="25755"/>
                                        </p:tgtEl>
                                        <p:attrNameLst>
                                          <p:attrName>style.visibility</p:attrName>
                                        </p:attrNameLst>
                                      </p:cBhvr>
                                      <p:to>
                                        <p:strVal val="visible"/>
                                      </p:to>
                                    </p:set>
                                    <p:animEffect transition="in" filter="randombar(horizontal)">
                                      <p:cBhvr>
                                        <p:cTn id="171" dur="500"/>
                                        <p:tgtEl>
                                          <p:spTgt spid="25755"/>
                                        </p:tgtEl>
                                      </p:cBhvr>
                                    </p:animEffect>
                                  </p:childTnLst>
                                </p:cTn>
                              </p:par>
                            </p:childTnLst>
                          </p:cTn>
                        </p:par>
                        <p:par>
                          <p:cTn id="172" fill="hold" nodeType="afterGroup">
                            <p:stCondLst>
                              <p:cond delay="9378"/>
                            </p:stCondLst>
                            <p:childTnLst>
                              <p:par>
                                <p:cTn id="173" presetID="14" presetClass="entr" presetSubtype="10" fill="hold" nodeType="afterEffect">
                                  <p:stCondLst>
                                    <p:cond delay="0"/>
                                  </p:stCondLst>
                                  <p:childTnLst>
                                    <p:set>
                                      <p:cBhvr>
                                        <p:cTn id="174" dur="1" fill="hold">
                                          <p:stCondLst>
                                            <p:cond delay="0"/>
                                          </p:stCondLst>
                                        </p:cTn>
                                        <p:tgtEl>
                                          <p:spTgt spid="25756"/>
                                        </p:tgtEl>
                                        <p:attrNameLst>
                                          <p:attrName>style.visibility</p:attrName>
                                        </p:attrNameLst>
                                      </p:cBhvr>
                                      <p:to>
                                        <p:strVal val="visible"/>
                                      </p:to>
                                    </p:set>
                                    <p:animEffect transition="in" filter="randombar(horizontal)">
                                      <p:cBhvr>
                                        <p:cTn id="175" dur="500"/>
                                        <p:tgtEl>
                                          <p:spTgt spid="25756"/>
                                        </p:tgtEl>
                                      </p:cBhvr>
                                    </p:animEffect>
                                  </p:childTnLst>
                                </p:cTn>
                              </p:par>
                            </p:childTnLst>
                          </p:cTn>
                        </p:par>
                        <p:par>
                          <p:cTn id="176" fill="hold" nodeType="afterGroup">
                            <p:stCondLst>
                              <p:cond delay="9878"/>
                            </p:stCondLst>
                            <p:childTnLst>
                              <p:par>
                                <p:cTn id="177" presetID="14" presetClass="exit" presetSubtype="10" fill="hold" nodeType="afterEffect">
                                  <p:stCondLst>
                                    <p:cond delay="0"/>
                                  </p:stCondLst>
                                  <p:childTnLst>
                                    <p:animEffect transition="out" filter="randombar(horizontal)">
                                      <p:cBhvr>
                                        <p:cTn id="178" dur="1000"/>
                                        <p:tgtEl>
                                          <p:spTgt spid="25755"/>
                                        </p:tgtEl>
                                      </p:cBhvr>
                                    </p:animEffect>
                                    <p:set>
                                      <p:cBhvr>
                                        <p:cTn id="179" dur="1" fill="hold">
                                          <p:stCondLst>
                                            <p:cond delay="999"/>
                                          </p:stCondLst>
                                        </p:cTn>
                                        <p:tgtEl>
                                          <p:spTgt spid="25755"/>
                                        </p:tgtEl>
                                        <p:attrNameLst>
                                          <p:attrName>style.visibility</p:attrName>
                                        </p:attrNameLst>
                                      </p:cBhvr>
                                      <p:to>
                                        <p:strVal val="hidden"/>
                                      </p:to>
                                    </p:set>
                                  </p:childTnLst>
                                </p:cTn>
                              </p:par>
                              <p:par>
                                <p:cTn id="180" presetID="14" presetClass="exit" presetSubtype="10" fill="hold" nodeType="withEffect">
                                  <p:stCondLst>
                                    <p:cond delay="0"/>
                                  </p:stCondLst>
                                  <p:childTnLst>
                                    <p:animEffect transition="out" filter="randombar(horizontal)">
                                      <p:cBhvr>
                                        <p:cTn id="181" dur="1000"/>
                                        <p:tgtEl>
                                          <p:spTgt spid="25756"/>
                                        </p:tgtEl>
                                      </p:cBhvr>
                                    </p:animEffect>
                                    <p:set>
                                      <p:cBhvr>
                                        <p:cTn id="182" dur="1" fill="hold">
                                          <p:stCondLst>
                                            <p:cond delay="999"/>
                                          </p:stCondLst>
                                        </p:cTn>
                                        <p:tgtEl>
                                          <p:spTgt spid="25756"/>
                                        </p:tgtEl>
                                        <p:attrNameLst>
                                          <p:attrName>style.visibility</p:attrName>
                                        </p:attrNameLst>
                                      </p:cBhvr>
                                      <p:to>
                                        <p:strVal val="hidden"/>
                                      </p:to>
                                    </p:set>
                                  </p:childTnLst>
                                </p:cTn>
                              </p:par>
                            </p:childTnLst>
                          </p:cTn>
                        </p:par>
                        <p:par>
                          <p:cTn id="183" fill="hold" nodeType="afterGroup">
                            <p:stCondLst>
                              <p:cond delay="10878"/>
                            </p:stCondLst>
                            <p:childTnLst>
                              <p:par>
                                <p:cTn id="184" presetID="14" presetClass="exit" presetSubtype="10" fill="hold" nodeType="afterEffect">
                                  <p:stCondLst>
                                    <p:cond delay="0"/>
                                  </p:stCondLst>
                                  <p:childTnLst>
                                    <p:animEffect transition="out" filter="randombar(horizontal)">
                                      <p:cBhvr>
                                        <p:cTn id="185" dur="1000"/>
                                        <p:tgtEl>
                                          <p:spTgt spid="27"/>
                                        </p:tgtEl>
                                      </p:cBhvr>
                                    </p:animEffect>
                                    <p:set>
                                      <p:cBhvr>
                                        <p:cTn id="186" dur="1" fill="hold">
                                          <p:stCondLst>
                                            <p:cond delay="999"/>
                                          </p:stCondLst>
                                        </p:cTn>
                                        <p:tgtEl>
                                          <p:spTgt spid="27"/>
                                        </p:tgtEl>
                                        <p:attrNameLst>
                                          <p:attrName>style.visibility</p:attrName>
                                        </p:attrNameLst>
                                      </p:cBhvr>
                                      <p:to>
                                        <p:strVal val="hidden"/>
                                      </p:to>
                                    </p:set>
                                  </p:childTnLst>
                                </p:cTn>
                              </p:par>
                              <p:par>
                                <p:cTn id="187" presetID="14" presetClass="exit" presetSubtype="10" fill="hold" nodeType="withEffect">
                                  <p:stCondLst>
                                    <p:cond delay="0"/>
                                  </p:stCondLst>
                                  <p:childTnLst>
                                    <p:animEffect transition="out" filter="randombar(horizontal)">
                                      <p:cBhvr>
                                        <p:cTn id="188" dur="1000"/>
                                        <p:tgtEl>
                                          <p:spTgt spid="24"/>
                                        </p:tgtEl>
                                      </p:cBhvr>
                                    </p:animEffect>
                                    <p:set>
                                      <p:cBhvr>
                                        <p:cTn id="189" dur="1" fill="hold">
                                          <p:stCondLst>
                                            <p:cond delay="999"/>
                                          </p:stCondLst>
                                        </p:cTn>
                                        <p:tgtEl>
                                          <p:spTgt spid="24"/>
                                        </p:tgtEl>
                                        <p:attrNameLst>
                                          <p:attrName>style.visibility</p:attrName>
                                        </p:attrNameLst>
                                      </p:cBhvr>
                                      <p:to>
                                        <p:strVal val="hidden"/>
                                      </p:to>
                                    </p:set>
                                  </p:childTnLst>
                                </p:cTn>
                              </p:par>
                            </p:childTnLst>
                          </p:cTn>
                        </p:par>
                        <p:par>
                          <p:cTn id="190" fill="hold" nodeType="afterGroup">
                            <p:stCondLst>
                              <p:cond delay="11878"/>
                            </p:stCondLst>
                            <p:childTnLst>
                              <p:par>
                                <p:cTn id="191" presetID="14" presetClass="entr" presetSubtype="10" fill="hold" nodeType="afterEffect">
                                  <p:stCondLst>
                                    <p:cond delay="0"/>
                                  </p:stCondLst>
                                  <p:childTnLst>
                                    <p:set>
                                      <p:cBhvr>
                                        <p:cTn id="192" dur="1" fill="hold">
                                          <p:stCondLst>
                                            <p:cond delay="0"/>
                                          </p:stCondLst>
                                        </p:cTn>
                                        <p:tgtEl>
                                          <p:spTgt spid="21"/>
                                        </p:tgtEl>
                                        <p:attrNameLst>
                                          <p:attrName>style.visibility</p:attrName>
                                        </p:attrNameLst>
                                      </p:cBhvr>
                                      <p:to>
                                        <p:strVal val="visible"/>
                                      </p:to>
                                    </p:set>
                                    <p:animEffect transition="in" filter="randombar(horizontal)">
                                      <p:cBhvr>
                                        <p:cTn id="193" dur="1000"/>
                                        <p:tgtEl>
                                          <p:spTgt spid="21"/>
                                        </p:tgtEl>
                                      </p:cBhvr>
                                    </p:animEffect>
                                  </p:childTnLst>
                                </p:cTn>
                              </p:par>
                              <p:par>
                                <p:cTn id="194" presetID="14" presetClass="entr" presetSubtype="10" fill="hold" nodeType="withEffect">
                                  <p:stCondLst>
                                    <p:cond delay="0"/>
                                  </p:stCondLst>
                                  <p:childTnLst>
                                    <p:set>
                                      <p:cBhvr>
                                        <p:cTn id="195" dur="1" fill="hold">
                                          <p:stCondLst>
                                            <p:cond delay="0"/>
                                          </p:stCondLst>
                                        </p:cTn>
                                        <p:tgtEl>
                                          <p:spTgt spid="22"/>
                                        </p:tgtEl>
                                        <p:attrNameLst>
                                          <p:attrName>style.visibility</p:attrName>
                                        </p:attrNameLst>
                                      </p:cBhvr>
                                      <p:to>
                                        <p:strVal val="visible"/>
                                      </p:to>
                                    </p:set>
                                    <p:animEffect transition="in" filter="randombar(horizontal)">
                                      <p:cBhvr>
                                        <p:cTn id="196" dur="1000"/>
                                        <p:tgtEl>
                                          <p:spTgt spid="22"/>
                                        </p:tgtEl>
                                      </p:cBhvr>
                                    </p:animEffect>
                                  </p:childTnLst>
                                </p:cTn>
                              </p:par>
                              <p:par>
                                <p:cTn id="197" presetID="14" presetClass="entr" presetSubtype="10" fill="hold" nodeType="withEffect">
                                  <p:stCondLst>
                                    <p:cond delay="0"/>
                                  </p:stCondLst>
                                  <p:childTnLst>
                                    <p:set>
                                      <p:cBhvr>
                                        <p:cTn id="198" dur="1" fill="hold">
                                          <p:stCondLst>
                                            <p:cond delay="0"/>
                                          </p:stCondLst>
                                        </p:cTn>
                                        <p:tgtEl>
                                          <p:spTgt spid="23"/>
                                        </p:tgtEl>
                                        <p:attrNameLst>
                                          <p:attrName>style.visibility</p:attrName>
                                        </p:attrNameLst>
                                      </p:cBhvr>
                                      <p:to>
                                        <p:strVal val="visible"/>
                                      </p:to>
                                    </p:set>
                                    <p:animEffect transition="in" filter="randombar(horizontal)">
                                      <p:cBhvr>
                                        <p:cTn id="199" dur="1000"/>
                                        <p:tgtEl>
                                          <p:spTgt spid="23"/>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7" presetClass="entr" presetSubtype="0" fill="hold" grpId="0" nodeType="clickEffect">
                                  <p:stCondLst>
                                    <p:cond delay="0"/>
                                  </p:stCondLst>
                                  <p:iterate type="lt">
                                    <p:tmPct val="50000"/>
                                  </p:iterate>
                                  <p:childTnLst>
                                    <p:set>
                                      <p:cBhvr>
                                        <p:cTn id="203" dur="1" fill="hold">
                                          <p:stCondLst>
                                            <p:cond delay="0"/>
                                          </p:stCondLst>
                                        </p:cTn>
                                        <p:tgtEl>
                                          <p:spTgt spid="25730"/>
                                        </p:tgtEl>
                                        <p:attrNameLst>
                                          <p:attrName>style.visibility</p:attrName>
                                        </p:attrNameLst>
                                      </p:cBhvr>
                                      <p:to>
                                        <p:strVal val="visible"/>
                                      </p:to>
                                    </p:set>
                                    <p:anim calcmode="discrete" valueType="clr">
                                      <p:cBhvr override="childStyle">
                                        <p:cTn id="204" dur="80"/>
                                        <p:tgtEl>
                                          <p:spTgt spid="25730"/>
                                        </p:tgtEl>
                                        <p:attrNameLst>
                                          <p:attrName>style.color</p:attrName>
                                        </p:attrNameLst>
                                      </p:cBhvr>
                                      <p:tavLst>
                                        <p:tav tm="0">
                                          <p:val>
                                            <p:clrVal>
                                              <a:schemeClr val="accent2"/>
                                            </p:clrVal>
                                          </p:val>
                                        </p:tav>
                                        <p:tav tm="50000">
                                          <p:val>
                                            <p:clrVal>
                                              <a:schemeClr val="hlink"/>
                                            </p:clrVal>
                                          </p:val>
                                        </p:tav>
                                      </p:tavLst>
                                    </p:anim>
                                    <p:anim calcmode="discrete" valueType="clr">
                                      <p:cBhvr>
                                        <p:cTn id="205" dur="80"/>
                                        <p:tgtEl>
                                          <p:spTgt spid="25730"/>
                                        </p:tgtEl>
                                        <p:attrNameLst>
                                          <p:attrName>fillcolor</p:attrName>
                                        </p:attrNameLst>
                                      </p:cBhvr>
                                      <p:tavLst>
                                        <p:tav tm="0">
                                          <p:val>
                                            <p:clrVal>
                                              <a:schemeClr val="accent2"/>
                                            </p:clrVal>
                                          </p:val>
                                        </p:tav>
                                        <p:tav tm="50000">
                                          <p:val>
                                            <p:clrVal>
                                              <a:schemeClr val="hlink"/>
                                            </p:clrVal>
                                          </p:val>
                                        </p:tav>
                                      </p:tavLst>
                                    </p:anim>
                                    <p:set>
                                      <p:cBhvr>
                                        <p:cTn id="206" dur="80"/>
                                        <p:tgtEl>
                                          <p:spTgt spid="25730"/>
                                        </p:tgtEl>
                                        <p:attrNameLst>
                                          <p:attrName>fill.type</p:attrName>
                                        </p:attrNameLst>
                                      </p:cBhvr>
                                      <p:to>
                                        <p:strVal val="solid"/>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4" presetClass="entr" presetSubtype="10" fill="hold" grpId="0" nodeType="clickEffect">
                                  <p:stCondLst>
                                    <p:cond delay="0"/>
                                  </p:stCondLst>
                                  <p:childTnLst>
                                    <p:set>
                                      <p:cBhvr>
                                        <p:cTn id="210" dur="1" fill="hold">
                                          <p:stCondLst>
                                            <p:cond delay="0"/>
                                          </p:stCondLst>
                                        </p:cTn>
                                        <p:tgtEl>
                                          <p:spTgt spid="25775"/>
                                        </p:tgtEl>
                                        <p:attrNameLst>
                                          <p:attrName>style.visibility</p:attrName>
                                        </p:attrNameLst>
                                      </p:cBhvr>
                                      <p:to>
                                        <p:strVal val="visible"/>
                                      </p:to>
                                    </p:set>
                                    <p:animEffect transition="in" filter="randombar(horizontal)">
                                      <p:cBhvr>
                                        <p:cTn id="211" dur="500"/>
                                        <p:tgtEl>
                                          <p:spTgt spid="25775"/>
                                        </p:tgtEl>
                                      </p:cBhvr>
                                    </p:animEffec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4" presetClass="entr" presetSubtype="10" fill="hold" grpId="0" nodeType="clickEffect">
                                  <p:stCondLst>
                                    <p:cond delay="0"/>
                                  </p:stCondLst>
                                  <p:childTnLst>
                                    <p:set>
                                      <p:cBhvr>
                                        <p:cTn id="215" dur="1" fill="hold">
                                          <p:stCondLst>
                                            <p:cond delay="0"/>
                                          </p:stCondLst>
                                        </p:cTn>
                                        <p:tgtEl>
                                          <p:spTgt spid="25777"/>
                                        </p:tgtEl>
                                        <p:attrNameLst>
                                          <p:attrName>style.visibility</p:attrName>
                                        </p:attrNameLst>
                                      </p:cBhvr>
                                      <p:to>
                                        <p:strVal val="visible"/>
                                      </p:to>
                                    </p:set>
                                    <p:animEffect transition="in" filter="randombar(horizontal)">
                                      <p:cBhvr>
                                        <p:cTn id="216" dur="500"/>
                                        <p:tgtEl>
                                          <p:spTgt spid="25777"/>
                                        </p:tgtEl>
                                      </p:cBhvr>
                                    </p:animEffect>
                                  </p:childTnLst>
                                </p:cTn>
                              </p:par>
                              <p:par>
                                <p:cTn id="217" presetID="14" presetClass="entr" presetSubtype="10" fill="hold" grpId="0" nodeType="withEffect">
                                  <p:stCondLst>
                                    <p:cond delay="0"/>
                                  </p:stCondLst>
                                  <p:childTnLst>
                                    <p:set>
                                      <p:cBhvr>
                                        <p:cTn id="218" dur="1" fill="hold">
                                          <p:stCondLst>
                                            <p:cond delay="0"/>
                                          </p:stCondLst>
                                        </p:cTn>
                                        <p:tgtEl>
                                          <p:spTgt spid="25776"/>
                                        </p:tgtEl>
                                        <p:attrNameLst>
                                          <p:attrName>style.visibility</p:attrName>
                                        </p:attrNameLst>
                                      </p:cBhvr>
                                      <p:to>
                                        <p:strVal val="visible"/>
                                      </p:to>
                                    </p:set>
                                    <p:animEffect transition="in" filter="randombar(horizontal)">
                                      <p:cBhvr>
                                        <p:cTn id="219" dur="500"/>
                                        <p:tgtEl>
                                          <p:spTgt spid="25776"/>
                                        </p:tgtEl>
                                      </p:cBhvr>
                                    </p:animEffect>
                                  </p:childTnLst>
                                </p:cTn>
                              </p:par>
                            </p:childTnLst>
                          </p:cTn>
                        </p:par>
                      </p:childTnLst>
                    </p:cTn>
                  </p:par>
                  <p:par>
                    <p:cTn id="220" fill="hold" nodeType="clickPar">
                      <p:stCondLst>
                        <p:cond delay="indefinite"/>
                      </p:stCondLst>
                      <p:childTnLst>
                        <p:par>
                          <p:cTn id="221" fill="hold" nodeType="withGroup">
                            <p:stCondLst>
                              <p:cond delay="0"/>
                            </p:stCondLst>
                            <p:childTnLst>
                              <p:par>
                                <p:cTn id="222" presetID="63" presetClass="path" presetSubtype="0" accel="50000" decel="50000" fill="hold" grpId="0" nodeType="clickEffect">
                                  <p:stCondLst>
                                    <p:cond delay="0"/>
                                  </p:stCondLst>
                                  <p:childTnLst>
                                    <p:animMotion origin="layout" path="M 0 0  L 0.25 0  E" pathEditMode="relative" ptsTypes="">
                                      <p:cBhvr>
                                        <p:cTn id="223" dur="2000" fill="hold"/>
                                        <p:tgtEl>
                                          <p:spTgt spid="25778"/>
                                        </p:tgtEl>
                                        <p:attrNameLst>
                                          <p:attrName>ppt_x</p:attrName>
                                          <p:attrName>ppt_y</p:attrName>
                                        </p:attrNameLst>
                                      </p:cBhvr>
                                    </p:animMotion>
                                  </p:childTnLst>
                                </p:cTn>
                              </p:par>
                            </p:childTnLst>
                          </p:cTn>
                        </p:par>
                        <p:par>
                          <p:cTn id="224" fill="hold" nodeType="afterGroup">
                            <p:stCondLst>
                              <p:cond delay="2000"/>
                            </p:stCondLst>
                            <p:childTnLst>
                              <p:par>
                                <p:cTn id="225" presetID="14" presetClass="entr" presetSubtype="10" fill="hold" grpId="0" nodeType="afterEffect">
                                  <p:stCondLst>
                                    <p:cond delay="0"/>
                                  </p:stCondLst>
                                  <p:childTnLst>
                                    <p:set>
                                      <p:cBhvr>
                                        <p:cTn id="226" dur="1" fill="hold">
                                          <p:stCondLst>
                                            <p:cond delay="0"/>
                                          </p:stCondLst>
                                        </p:cTn>
                                        <p:tgtEl>
                                          <p:spTgt spid="25807"/>
                                        </p:tgtEl>
                                        <p:attrNameLst>
                                          <p:attrName>style.visibility</p:attrName>
                                        </p:attrNameLst>
                                      </p:cBhvr>
                                      <p:to>
                                        <p:strVal val="visible"/>
                                      </p:to>
                                    </p:set>
                                    <p:animEffect transition="in" filter="randombar(horizontal)">
                                      <p:cBhvr>
                                        <p:cTn id="227" dur="500"/>
                                        <p:tgtEl>
                                          <p:spTgt spid="25807"/>
                                        </p:tgtEl>
                                      </p:cBhvr>
                                    </p:animEffect>
                                  </p:childTnLst>
                                </p:cTn>
                              </p:par>
                            </p:childTnLst>
                          </p:cTn>
                        </p:par>
                        <p:par>
                          <p:cTn id="228" fill="hold" nodeType="afterGroup">
                            <p:stCondLst>
                              <p:cond delay="2500"/>
                            </p:stCondLst>
                            <p:childTnLst>
                              <p:par>
                                <p:cTn id="229" presetID="63" presetClass="path" presetSubtype="0" accel="50000" decel="50000" fill="hold" grpId="0" nodeType="afterEffect">
                                  <p:stCondLst>
                                    <p:cond delay="0"/>
                                  </p:stCondLst>
                                  <p:childTnLst>
                                    <p:animMotion origin="layout" path="M 0 0  L 0.25 0  E" pathEditMode="relative" ptsTypes="">
                                      <p:cBhvr>
                                        <p:cTn id="230" dur="2000" fill="hold"/>
                                        <p:tgtEl>
                                          <p:spTgt spid="25808"/>
                                        </p:tgtEl>
                                        <p:attrNameLst>
                                          <p:attrName>ppt_x</p:attrName>
                                          <p:attrName>ppt_y</p:attrName>
                                        </p:attrNameLst>
                                      </p:cBhvr>
                                    </p:animMotion>
                                  </p:childTnLst>
                                </p:cTn>
                              </p:par>
                            </p:childTnLst>
                          </p:cTn>
                        </p:par>
                        <p:par>
                          <p:cTn id="231" fill="hold" nodeType="afterGroup">
                            <p:stCondLst>
                              <p:cond delay="4500"/>
                            </p:stCondLst>
                            <p:childTnLst>
                              <p:par>
                                <p:cTn id="232" presetID="49" presetClass="path" presetSubtype="0" accel="50000" decel="50000" fill="hold" nodeType="afterEffect">
                                  <p:stCondLst>
                                    <p:cond delay="0"/>
                                  </p:stCondLst>
                                  <p:childTnLst>
                                    <p:animMotion origin="layout" path="M -3.88889E-6 -1.79191E-6 L 0.25174 -0.2437 " pathEditMode="relative" rAng="0" ptsTypes="AA">
                                      <p:cBhvr>
                                        <p:cTn id="233" dur="2000" fill="hold"/>
                                        <p:tgtEl>
                                          <p:spTgt spid="30"/>
                                        </p:tgtEl>
                                        <p:attrNameLst>
                                          <p:attrName>ppt_x</p:attrName>
                                          <p:attrName>ppt_y</p:attrName>
                                        </p:attrNameLst>
                                      </p:cBhvr>
                                      <p:rCtr x="12587" y="-12185"/>
                                    </p:animMotion>
                                  </p:childTnLst>
                                </p:cTn>
                              </p:par>
                              <p:par>
                                <p:cTn id="234" presetID="14" presetClass="entr" presetSubtype="10" fill="hold" nodeType="withEffect">
                                  <p:stCondLst>
                                    <p:cond delay="0"/>
                                  </p:stCondLst>
                                  <p:childTnLst>
                                    <p:set>
                                      <p:cBhvr>
                                        <p:cTn id="235" dur="1" fill="hold">
                                          <p:stCondLst>
                                            <p:cond delay="0"/>
                                          </p:stCondLst>
                                        </p:cTn>
                                        <p:tgtEl>
                                          <p:spTgt spid="25761"/>
                                        </p:tgtEl>
                                        <p:attrNameLst>
                                          <p:attrName>style.visibility</p:attrName>
                                        </p:attrNameLst>
                                      </p:cBhvr>
                                      <p:to>
                                        <p:strVal val="visible"/>
                                      </p:to>
                                    </p:set>
                                    <p:animEffect transition="in" filter="randombar(horizontal)">
                                      <p:cBhvr>
                                        <p:cTn id="236" dur="500"/>
                                        <p:tgtEl>
                                          <p:spTgt spid="25761"/>
                                        </p:tgtEl>
                                      </p:cBhvr>
                                    </p:animEffect>
                                  </p:childTnLst>
                                </p:cTn>
                              </p:par>
                            </p:childTnLst>
                          </p:cTn>
                        </p:par>
                        <p:par>
                          <p:cTn id="237" fill="hold" nodeType="afterGroup">
                            <p:stCondLst>
                              <p:cond delay="6500"/>
                            </p:stCondLst>
                            <p:childTnLst>
                              <p:par>
                                <p:cTn id="238" presetID="35" presetClass="path" presetSubtype="0" accel="50000" decel="50000" fill="hold" nodeType="afterEffect">
                                  <p:stCondLst>
                                    <p:cond delay="0"/>
                                  </p:stCondLst>
                                  <p:childTnLst>
                                    <p:animMotion origin="layout" path="M -3.33333E-6 5.78035E-7 L -0.725 -0.17757 " pathEditMode="relative" rAng="0" ptsTypes="AA">
                                      <p:cBhvr>
                                        <p:cTn id="239" dur="2000" fill="hold"/>
                                        <p:tgtEl>
                                          <p:spTgt spid="25761"/>
                                        </p:tgtEl>
                                        <p:attrNameLst>
                                          <p:attrName>ppt_x</p:attrName>
                                          <p:attrName>ppt_y</p:attrName>
                                        </p:attrNameLst>
                                      </p:cBhvr>
                                      <p:rCtr x="-36250" y="-8879"/>
                                    </p:animMotion>
                                  </p:childTnLst>
                                </p:cTn>
                              </p:par>
                              <p:par>
                                <p:cTn id="240" presetID="35" presetClass="path" presetSubtype="0" accel="50000" decel="50000" fill="hold" nodeType="withEffect">
                                  <p:stCondLst>
                                    <p:cond delay="0"/>
                                  </p:stCondLst>
                                  <p:childTnLst>
                                    <p:animMotion origin="layout" path="M 0 4.39306E-6 L -0.1625 0.86566 " pathEditMode="relative" rAng="0" ptsTypes="AA">
                                      <p:cBhvr>
                                        <p:cTn id="241" dur="2000" fill="hold"/>
                                        <p:tgtEl>
                                          <p:spTgt spid="25768"/>
                                        </p:tgtEl>
                                        <p:attrNameLst>
                                          <p:attrName>ppt_x</p:attrName>
                                          <p:attrName>ppt_y</p:attrName>
                                        </p:attrNameLst>
                                      </p:cBhvr>
                                      <p:rCtr x="-8125" y="43283"/>
                                    </p:animMotion>
                                  </p:childTnLst>
                                </p:cTn>
                              </p:par>
                            </p:childTnLst>
                          </p:cTn>
                        </p:par>
                        <p:par>
                          <p:cTn id="242" fill="hold" nodeType="afterGroup">
                            <p:stCondLst>
                              <p:cond delay="8500"/>
                            </p:stCondLst>
                            <p:childTnLst>
                              <p:par>
                                <p:cTn id="243" presetID="1" presetClass="mediacall" presetSubtype="0" fill="hold" nodeType="afterEffect">
                                  <p:stCondLst>
                                    <p:cond delay="0"/>
                                  </p:stCondLst>
                                  <p:childTnLst>
                                    <p:cmd type="call" cmd="playFrom(0.0)">
                                      <p:cBhvr>
                                        <p:cTn id="244" dur="5878" fill="hold"/>
                                        <p:tgtEl>
                                          <p:spTgt spid="25801"/>
                                        </p:tgtEl>
                                      </p:cBhvr>
                                    </p:cmd>
                                  </p:childTnLst>
                                </p:cTn>
                              </p:par>
                            </p:childTnLst>
                          </p:cTn>
                        </p:par>
                        <p:par>
                          <p:cTn id="245" fill="hold" nodeType="afterGroup">
                            <p:stCondLst>
                              <p:cond delay="14378"/>
                            </p:stCondLst>
                            <p:childTnLst>
                              <p:par>
                                <p:cTn id="246" presetID="14" presetClass="entr" presetSubtype="10" fill="hold" nodeType="afterEffect">
                                  <p:stCondLst>
                                    <p:cond delay="0"/>
                                  </p:stCondLst>
                                  <p:childTnLst>
                                    <p:set>
                                      <p:cBhvr>
                                        <p:cTn id="247" dur="1" fill="hold">
                                          <p:stCondLst>
                                            <p:cond delay="0"/>
                                          </p:stCondLst>
                                        </p:cTn>
                                        <p:tgtEl>
                                          <p:spTgt spid="25802"/>
                                        </p:tgtEl>
                                        <p:attrNameLst>
                                          <p:attrName>style.visibility</p:attrName>
                                        </p:attrNameLst>
                                      </p:cBhvr>
                                      <p:to>
                                        <p:strVal val="visible"/>
                                      </p:to>
                                    </p:set>
                                    <p:animEffect transition="in" filter="randombar(horizontal)">
                                      <p:cBhvr>
                                        <p:cTn id="248" dur="500"/>
                                        <p:tgtEl>
                                          <p:spTgt spid="25802"/>
                                        </p:tgtEl>
                                      </p:cBhvr>
                                    </p:animEffect>
                                  </p:childTnLst>
                                </p:cTn>
                              </p:par>
                            </p:childTnLst>
                          </p:cTn>
                        </p:par>
                        <p:par>
                          <p:cTn id="249" fill="hold" nodeType="afterGroup">
                            <p:stCondLst>
                              <p:cond delay="14878"/>
                            </p:stCondLst>
                            <p:childTnLst>
                              <p:par>
                                <p:cTn id="250" presetID="14" presetClass="entr" presetSubtype="10" fill="hold" nodeType="afterEffect">
                                  <p:stCondLst>
                                    <p:cond delay="0"/>
                                  </p:stCondLst>
                                  <p:childTnLst>
                                    <p:set>
                                      <p:cBhvr>
                                        <p:cTn id="251" dur="1" fill="hold">
                                          <p:stCondLst>
                                            <p:cond delay="0"/>
                                          </p:stCondLst>
                                        </p:cTn>
                                        <p:tgtEl>
                                          <p:spTgt spid="25803"/>
                                        </p:tgtEl>
                                        <p:attrNameLst>
                                          <p:attrName>style.visibility</p:attrName>
                                        </p:attrNameLst>
                                      </p:cBhvr>
                                      <p:to>
                                        <p:strVal val="visible"/>
                                      </p:to>
                                    </p:set>
                                    <p:animEffect transition="in" filter="randombar(horizontal)">
                                      <p:cBhvr>
                                        <p:cTn id="252" dur="500"/>
                                        <p:tgtEl>
                                          <p:spTgt spid="25803"/>
                                        </p:tgtEl>
                                      </p:cBhvr>
                                    </p:animEffect>
                                  </p:childTnLst>
                                </p:cTn>
                              </p:par>
                            </p:childTnLst>
                          </p:cTn>
                        </p:par>
                        <p:par>
                          <p:cTn id="253" fill="hold" nodeType="afterGroup">
                            <p:stCondLst>
                              <p:cond delay="15378"/>
                            </p:stCondLst>
                            <p:childTnLst>
                              <p:par>
                                <p:cTn id="254" presetID="14" presetClass="entr" presetSubtype="10" fill="hold" nodeType="afterEffect">
                                  <p:stCondLst>
                                    <p:cond delay="0"/>
                                  </p:stCondLst>
                                  <p:childTnLst>
                                    <p:set>
                                      <p:cBhvr>
                                        <p:cTn id="255" dur="1" fill="hold">
                                          <p:stCondLst>
                                            <p:cond delay="0"/>
                                          </p:stCondLst>
                                        </p:cTn>
                                        <p:tgtEl>
                                          <p:spTgt spid="25817"/>
                                        </p:tgtEl>
                                        <p:attrNameLst>
                                          <p:attrName>style.visibility</p:attrName>
                                        </p:attrNameLst>
                                      </p:cBhvr>
                                      <p:to>
                                        <p:strVal val="visible"/>
                                      </p:to>
                                    </p:set>
                                    <p:animEffect transition="in" filter="randombar(horizontal)">
                                      <p:cBhvr>
                                        <p:cTn id="256" dur="500"/>
                                        <p:tgtEl>
                                          <p:spTgt spid="25817"/>
                                        </p:tgtEl>
                                      </p:cBhvr>
                                    </p:animEffect>
                                  </p:childTnLst>
                                </p:cTn>
                              </p:par>
                            </p:childTnLst>
                          </p:cTn>
                        </p:par>
                        <p:par>
                          <p:cTn id="257" fill="hold" nodeType="afterGroup">
                            <p:stCondLst>
                              <p:cond delay="15878"/>
                            </p:stCondLst>
                            <p:childTnLst>
                              <p:par>
                                <p:cTn id="258" presetID="14" presetClass="exit" presetSubtype="10" fill="hold" nodeType="afterEffect">
                                  <p:stCondLst>
                                    <p:cond delay="0"/>
                                  </p:stCondLst>
                                  <p:childTnLst>
                                    <p:animEffect transition="out" filter="randombar(horizontal)">
                                      <p:cBhvr>
                                        <p:cTn id="259" dur="1000"/>
                                        <p:tgtEl>
                                          <p:spTgt spid="25802"/>
                                        </p:tgtEl>
                                      </p:cBhvr>
                                    </p:animEffect>
                                    <p:set>
                                      <p:cBhvr>
                                        <p:cTn id="260" dur="1" fill="hold">
                                          <p:stCondLst>
                                            <p:cond delay="999"/>
                                          </p:stCondLst>
                                        </p:cTn>
                                        <p:tgtEl>
                                          <p:spTgt spid="25802"/>
                                        </p:tgtEl>
                                        <p:attrNameLst>
                                          <p:attrName>style.visibility</p:attrName>
                                        </p:attrNameLst>
                                      </p:cBhvr>
                                      <p:to>
                                        <p:strVal val="hidden"/>
                                      </p:to>
                                    </p:set>
                                  </p:childTnLst>
                                </p:cTn>
                              </p:par>
                            </p:childTnLst>
                          </p:cTn>
                        </p:par>
                        <p:par>
                          <p:cTn id="261" fill="hold" nodeType="afterGroup">
                            <p:stCondLst>
                              <p:cond delay="16878"/>
                            </p:stCondLst>
                            <p:childTnLst>
                              <p:par>
                                <p:cTn id="262" presetID="14" presetClass="exit" presetSubtype="10" fill="hold" nodeType="afterEffect">
                                  <p:stCondLst>
                                    <p:cond delay="0"/>
                                  </p:stCondLst>
                                  <p:childTnLst>
                                    <p:animEffect transition="out" filter="randombar(horizontal)">
                                      <p:cBhvr>
                                        <p:cTn id="263" dur="1000"/>
                                        <p:tgtEl>
                                          <p:spTgt spid="25803"/>
                                        </p:tgtEl>
                                      </p:cBhvr>
                                    </p:animEffect>
                                    <p:set>
                                      <p:cBhvr>
                                        <p:cTn id="264" dur="1" fill="hold">
                                          <p:stCondLst>
                                            <p:cond delay="999"/>
                                          </p:stCondLst>
                                        </p:cTn>
                                        <p:tgtEl>
                                          <p:spTgt spid="25803"/>
                                        </p:tgtEl>
                                        <p:attrNameLst>
                                          <p:attrName>style.visibility</p:attrName>
                                        </p:attrNameLst>
                                      </p:cBhvr>
                                      <p:to>
                                        <p:strVal val="hidden"/>
                                      </p:to>
                                    </p:set>
                                  </p:childTnLst>
                                </p:cTn>
                              </p:par>
                            </p:childTnLst>
                          </p:cTn>
                        </p:par>
                        <p:par>
                          <p:cTn id="265" fill="hold" nodeType="afterGroup">
                            <p:stCondLst>
                              <p:cond delay="17878"/>
                            </p:stCondLst>
                            <p:childTnLst>
                              <p:par>
                                <p:cTn id="266" presetID="14" presetClass="exit" presetSubtype="10" fill="hold" nodeType="afterEffect">
                                  <p:stCondLst>
                                    <p:cond delay="0"/>
                                  </p:stCondLst>
                                  <p:childTnLst>
                                    <p:animEffect transition="out" filter="randombar(horizontal)">
                                      <p:cBhvr>
                                        <p:cTn id="267" dur="1000"/>
                                        <p:tgtEl>
                                          <p:spTgt spid="25817"/>
                                        </p:tgtEl>
                                      </p:cBhvr>
                                    </p:animEffect>
                                    <p:set>
                                      <p:cBhvr>
                                        <p:cTn id="268" dur="1" fill="hold">
                                          <p:stCondLst>
                                            <p:cond delay="999"/>
                                          </p:stCondLst>
                                        </p:cTn>
                                        <p:tgtEl>
                                          <p:spTgt spid="25817"/>
                                        </p:tgtEl>
                                        <p:attrNameLst>
                                          <p:attrName>style.visibility</p:attrName>
                                        </p:attrNameLst>
                                      </p:cBhvr>
                                      <p:to>
                                        <p:strVal val="hidden"/>
                                      </p:to>
                                    </p:set>
                                  </p:childTnLst>
                                </p:cTn>
                              </p:par>
                            </p:childTnLst>
                          </p:cTn>
                        </p:par>
                        <p:par>
                          <p:cTn id="269" fill="hold" nodeType="afterGroup">
                            <p:stCondLst>
                              <p:cond delay="18878"/>
                            </p:stCondLst>
                            <p:childTnLst>
                              <p:par>
                                <p:cTn id="270" presetID="14" presetClass="exit" presetSubtype="10" fill="hold" nodeType="afterEffect">
                                  <p:stCondLst>
                                    <p:cond delay="0"/>
                                  </p:stCondLst>
                                  <p:childTnLst>
                                    <p:animEffect transition="out" filter="randombar(horizontal)">
                                      <p:cBhvr>
                                        <p:cTn id="271" dur="1000"/>
                                        <p:tgtEl>
                                          <p:spTgt spid="30"/>
                                        </p:tgtEl>
                                      </p:cBhvr>
                                    </p:animEffect>
                                    <p:set>
                                      <p:cBhvr>
                                        <p:cTn id="272" dur="1" fill="hold">
                                          <p:stCondLst>
                                            <p:cond delay="999"/>
                                          </p:stCondLst>
                                        </p:cTn>
                                        <p:tgtEl>
                                          <p:spTgt spid="30"/>
                                        </p:tgtEl>
                                        <p:attrNameLst>
                                          <p:attrName>style.visibility</p:attrName>
                                        </p:attrNameLst>
                                      </p:cBhvr>
                                      <p:to>
                                        <p:strVal val="hidden"/>
                                      </p:to>
                                    </p:set>
                                  </p:childTnLst>
                                </p:cTn>
                              </p:par>
                            </p:childTnLst>
                          </p:cTn>
                        </p:par>
                        <p:par>
                          <p:cTn id="273" fill="hold" nodeType="afterGroup">
                            <p:stCondLst>
                              <p:cond delay="19878"/>
                            </p:stCondLst>
                            <p:childTnLst>
                              <p:par>
                                <p:cTn id="274" presetID="14" presetClass="exit" presetSubtype="10" fill="hold" nodeType="afterEffect">
                                  <p:stCondLst>
                                    <p:cond delay="0"/>
                                  </p:stCondLst>
                                  <p:childTnLst>
                                    <p:animEffect transition="out" filter="randombar(horizontal)">
                                      <p:cBhvr>
                                        <p:cTn id="275" dur="1000"/>
                                        <p:tgtEl>
                                          <p:spTgt spid="25761"/>
                                        </p:tgtEl>
                                      </p:cBhvr>
                                    </p:animEffect>
                                    <p:set>
                                      <p:cBhvr>
                                        <p:cTn id="276" dur="1" fill="hold">
                                          <p:stCondLst>
                                            <p:cond delay="999"/>
                                          </p:stCondLst>
                                        </p:cTn>
                                        <p:tgtEl>
                                          <p:spTgt spid="25761"/>
                                        </p:tgtEl>
                                        <p:attrNameLst>
                                          <p:attrName>style.visibility</p:attrName>
                                        </p:attrNameLst>
                                      </p:cBhvr>
                                      <p:to>
                                        <p:strVal val="hidden"/>
                                      </p:to>
                                    </p:set>
                                  </p:childTnLst>
                                </p:cTn>
                              </p:par>
                            </p:childTnLst>
                          </p:cTn>
                        </p:par>
                        <p:par>
                          <p:cTn id="277" fill="hold" nodeType="afterGroup">
                            <p:stCondLst>
                              <p:cond delay="20878"/>
                            </p:stCondLst>
                            <p:childTnLst>
                              <p:par>
                                <p:cTn id="278" presetID="14" presetClass="exit" presetSubtype="10" fill="hold" nodeType="afterEffect">
                                  <p:stCondLst>
                                    <p:cond delay="0"/>
                                  </p:stCondLst>
                                  <p:childTnLst>
                                    <p:animEffect transition="out" filter="randombar(horizontal)">
                                      <p:cBhvr>
                                        <p:cTn id="279" dur="1000"/>
                                        <p:tgtEl>
                                          <p:spTgt spid="25768"/>
                                        </p:tgtEl>
                                      </p:cBhvr>
                                    </p:animEffect>
                                    <p:set>
                                      <p:cBhvr>
                                        <p:cTn id="280" dur="1" fill="hold">
                                          <p:stCondLst>
                                            <p:cond delay="999"/>
                                          </p:stCondLst>
                                        </p:cTn>
                                        <p:tgtEl>
                                          <p:spTgt spid="25768"/>
                                        </p:tgtEl>
                                        <p:attrNameLst>
                                          <p:attrName>style.visibility</p:attrName>
                                        </p:attrNameLst>
                                      </p:cBhvr>
                                      <p:to>
                                        <p:strVal val="hidden"/>
                                      </p:to>
                                    </p:set>
                                  </p:childTnLst>
                                </p:cTn>
                              </p:par>
                              <p:par>
                                <p:cTn id="281" presetID="14" presetClass="entr" presetSubtype="10" fill="hold" nodeType="withEffect">
                                  <p:stCondLst>
                                    <p:cond delay="0"/>
                                  </p:stCondLst>
                                  <p:childTnLst>
                                    <p:set>
                                      <p:cBhvr>
                                        <p:cTn id="282" dur="1" fill="hold">
                                          <p:stCondLst>
                                            <p:cond delay="0"/>
                                          </p:stCondLst>
                                        </p:cTn>
                                        <p:tgtEl>
                                          <p:spTgt spid="25779"/>
                                        </p:tgtEl>
                                        <p:attrNameLst>
                                          <p:attrName>style.visibility</p:attrName>
                                        </p:attrNameLst>
                                      </p:cBhvr>
                                      <p:to>
                                        <p:strVal val="visible"/>
                                      </p:to>
                                    </p:set>
                                    <p:animEffect transition="in" filter="randombar(horizontal)">
                                      <p:cBhvr>
                                        <p:cTn id="283" dur="1000"/>
                                        <p:tgtEl>
                                          <p:spTgt spid="25779"/>
                                        </p:tgtEl>
                                      </p:cBhvr>
                                    </p:animEffect>
                                  </p:childTnLst>
                                </p:cTn>
                              </p:par>
                              <p:par>
                                <p:cTn id="284" presetID="14" presetClass="entr" presetSubtype="10" fill="hold" nodeType="withEffect">
                                  <p:stCondLst>
                                    <p:cond delay="0"/>
                                  </p:stCondLst>
                                  <p:childTnLst>
                                    <p:set>
                                      <p:cBhvr>
                                        <p:cTn id="285" dur="1" fill="hold">
                                          <p:stCondLst>
                                            <p:cond delay="0"/>
                                          </p:stCondLst>
                                        </p:cTn>
                                        <p:tgtEl>
                                          <p:spTgt spid="25780"/>
                                        </p:tgtEl>
                                        <p:attrNameLst>
                                          <p:attrName>style.visibility</p:attrName>
                                        </p:attrNameLst>
                                      </p:cBhvr>
                                      <p:to>
                                        <p:strVal val="visible"/>
                                      </p:to>
                                    </p:set>
                                    <p:animEffect transition="in" filter="randombar(horizontal)">
                                      <p:cBhvr>
                                        <p:cTn id="286" dur="1000"/>
                                        <p:tgtEl>
                                          <p:spTgt spid="25780"/>
                                        </p:tgtEl>
                                      </p:cBhvr>
                                    </p:animEffect>
                                  </p:childTnLst>
                                </p:cTn>
                              </p:par>
                              <p:par>
                                <p:cTn id="287" presetID="14" presetClass="entr" presetSubtype="10" fill="hold" nodeType="withEffect">
                                  <p:stCondLst>
                                    <p:cond delay="0"/>
                                  </p:stCondLst>
                                  <p:childTnLst>
                                    <p:set>
                                      <p:cBhvr>
                                        <p:cTn id="288" dur="1" fill="hold">
                                          <p:stCondLst>
                                            <p:cond delay="0"/>
                                          </p:stCondLst>
                                        </p:cTn>
                                        <p:tgtEl>
                                          <p:spTgt spid="25786"/>
                                        </p:tgtEl>
                                        <p:attrNameLst>
                                          <p:attrName>style.visibility</p:attrName>
                                        </p:attrNameLst>
                                      </p:cBhvr>
                                      <p:to>
                                        <p:strVal val="visible"/>
                                      </p:to>
                                    </p:set>
                                    <p:animEffect transition="in" filter="randombar(horizontal)">
                                      <p:cBhvr>
                                        <p:cTn id="289" dur="1000"/>
                                        <p:tgtEl>
                                          <p:spTgt spid="25786"/>
                                        </p:tgtEl>
                                      </p:cBhvr>
                                    </p:animEffect>
                                  </p:childTnLst>
                                </p:cTn>
                              </p:par>
                            </p:childTnLst>
                          </p:cTn>
                        </p:par>
                      </p:childTnLst>
                    </p:cTn>
                  </p:par>
                  <p:par>
                    <p:cTn id="290" fill="hold" nodeType="clickPar">
                      <p:stCondLst>
                        <p:cond delay="indefinite"/>
                      </p:stCondLst>
                      <p:childTnLst>
                        <p:par>
                          <p:cTn id="291" fill="hold" nodeType="withGroup">
                            <p:stCondLst>
                              <p:cond delay="0"/>
                            </p:stCondLst>
                            <p:childTnLst>
                              <p:par>
                                <p:cTn id="292" presetID="27" presetClass="entr" presetSubtype="0" fill="hold" grpId="0" nodeType="clickEffect">
                                  <p:stCondLst>
                                    <p:cond delay="0"/>
                                  </p:stCondLst>
                                  <p:iterate type="lt">
                                    <p:tmPct val="50000"/>
                                  </p:iterate>
                                  <p:childTnLst>
                                    <p:set>
                                      <p:cBhvr>
                                        <p:cTn id="293" dur="1" fill="hold">
                                          <p:stCondLst>
                                            <p:cond delay="0"/>
                                          </p:stCondLst>
                                        </p:cTn>
                                        <p:tgtEl>
                                          <p:spTgt spid="25828"/>
                                        </p:tgtEl>
                                        <p:attrNameLst>
                                          <p:attrName>style.visibility</p:attrName>
                                        </p:attrNameLst>
                                      </p:cBhvr>
                                      <p:to>
                                        <p:strVal val="visible"/>
                                      </p:to>
                                    </p:set>
                                    <p:anim calcmode="discrete" valueType="clr">
                                      <p:cBhvr override="childStyle">
                                        <p:cTn id="294" dur="80"/>
                                        <p:tgtEl>
                                          <p:spTgt spid="25828"/>
                                        </p:tgtEl>
                                        <p:attrNameLst>
                                          <p:attrName>style.color</p:attrName>
                                        </p:attrNameLst>
                                      </p:cBhvr>
                                      <p:tavLst>
                                        <p:tav tm="0">
                                          <p:val>
                                            <p:clrVal>
                                              <a:schemeClr val="accent2"/>
                                            </p:clrVal>
                                          </p:val>
                                        </p:tav>
                                        <p:tav tm="50000">
                                          <p:val>
                                            <p:clrVal>
                                              <a:schemeClr val="hlink"/>
                                            </p:clrVal>
                                          </p:val>
                                        </p:tav>
                                      </p:tavLst>
                                    </p:anim>
                                    <p:anim calcmode="discrete" valueType="clr">
                                      <p:cBhvr>
                                        <p:cTn id="295" dur="80"/>
                                        <p:tgtEl>
                                          <p:spTgt spid="25828"/>
                                        </p:tgtEl>
                                        <p:attrNameLst>
                                          <p:attrName>fillcolor</p:attrName>
                                        </p:attrNameLst>
                                      </p:cBhvr>
                                      <p:tavLst>
                                        <p:tav tm="0">
                                          <p:val>
                                            <p:clrVal>
                                              <a:schemeClr val="accent2"/>
                                            </p:clrVal>
                                          </p:val>
                                        </p:tav>
                                        <p:tav tm="50000">
                                          <p:val>
                                            <p:clrVal>
                                              <a:schemeClr val="hlink"/>
                                            </p:clrVal>
                                          </p:val>
                                        </p:tav>
                                      </p:tavLst>
                                    </p:anim>
                                    <p:set>
                                      <p:cBhvr>
                                        <p:cTn id="296" dur="80"/>
                                        <p:tgtEl>
                                          <p:spTgt spid="258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97" fill="hold" display="0">
                  <p:stCondLst>
                    <p:cond delay="indefinite"/>
                  </p:stCondLst>
                  <p:endCondLst>
                    <p:cond evt="onNext" delay="0">
                      <p:tgtEl>
                        <p:sldTgt/>
                      </p:tgtEl>
                    </p:cond>
                    <p:cond evt="onPrev" delay="0">
                      <p:tgtEl>
                        <p:sldTgt/>
                      </p:tgtEl>
                    </p:cond>
                    <p:cond evt="onStopAudio" delay="0">
                      <p:tgtEl>
                        <p:sldTgt/>
                      </p:tgtEl>
                    </p:cond>
                  </p:endCondLst>
                </p:cTn>
                <p:tgtEl>
                  <p:spTgt spid="25700"/>
                </p:tgtEl>
              </p:cMediaNode>
            </p:audio>
            <p:audio>
              <p:cMediaNode vol="100000" showWhenStopped="0">
                <p:cTn id="298" fill="hold" display="0">
                  <p:stCondLst>
                    <p:cond delay="indefinite"/>
                  </p:stCondLst>
                  <p:endCondLst>
                    <p:cond evt="onNext" delay="0">
                      <p:tgtEl>
                        <p:sldTgt/>
                      </p:tgtEl>
                    </p:cond>
                    <p:cond evt="onPrev" delay="0">
                      <p:tgtEl>
                        <p:sldTgt/>
                      </p:tgtEl>
                    </p:cond>
                    <p:cond evt="onStopAudio" delay="0">
                      <p:tgtEl>
                        <p:sldTgt/>
                      </p:tgtEl>
                    </p:cond>
                  </p:endCondLst>
                </p:cTn>
                <p:tgtEl>
                  <p:spTgt spid="25757"/>
                </p:tgtEl>
              </p:cMediaNode>
            </p:audio>
            <p:audio>
              <p:cMediaNode vol="100000" showWhenStopped="0">
                <p:cTn id="299" fill="hold" display="0">
                  <p:stCondLst>
                    <p:cond delay="indefinite"/>
                  </p:stCondLst>
                  <p:endCondLst>
                    <p:cond evt="onNext" delay="0">
                      <p:tgtEl>
                        <p:sldTgt/>
                      </p:tgtEl>
                    </p:cond>
                    <p:cond evt="onPrev" delay="0">
                      <p:tgtEl>
                        <p:sldTgt/>
                      </p:tgtEl>
                    </p:cond>
                    <p:cond evt="onStopAudio" delay="0">
                      <p:tgtEl>
                        <p:sldTgt/>
                      </p:tgtEl>
                    </p:cond>
                  </p:endCondLst>
                </p:cTn>
                <p:tgtEl>
                  <p:spTgt spid="25801"/>
                </p:tgtEl>
              </p:cMediaNode>
            </p:audio>
          </p:childTnLst>
        </p:cTn>
      </p:par>
    </p:tnLst>
    <p:bldLst>
      <p:bldP spid="25643" grpId="0" animBg="1"/>
      <p:bldP spid="156726" grpId="0" animBg="1"/>
      <p:bldP spid="25646" grpId="0" animBg="1"/>
      <p:bldP spid="25661" grpId="0"/>
      <p:bldP spid="25729" grpId="0"/>
      <p:bldP spid="25730" grpId="0"/>
      <p:bldP spid="25770" grpId="0" animBg="1"/>
      <p:bldP spid="25771" grpId="0" animBg="1"/>
      <p:bldP spid="25772" grpId="0" animBg="1"/>
      <p:bldP spid="25774" grpId="0" animBg="1"/>
      <p:bldP spid="25775" grpId="0" animBg="1"/>
      <p:bldP spid="25776" grpId="0" animBg="1"/>
      <p:bldP spid="25777" grpId="0" animBg="1"/>
      <p:bldP spid="25778" grpId="0" animBg="1"/>
      <p:bldP spid="25807" grpId="0" animBg="1"/>
      <p:bldP spid="25808" grpId="0" animBg="1"/>
      <p:bldP spid="25828" grpId="0"/>
      <p:bldP spid="258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ướng Đờ Cát và sĩ quan tham mưub tại tập đoàn cứ điểm Điệ Biên Ph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763"/>
            <a:ext cx="4724400" cy="541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9525"/>
            <a:ext cx="4400550" cy="60198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1913" y="5405438"/>
            <a:ext cx="4800601" cy="1447800"/>
          </a:xfrm>
          <a:prstGeom prst="rect">
            <a:avLst/>
          </a:prstGeom>
          <a:solidFill>
            <a:srgbClr val="FFFF66"/>
          </a:solidFill>
          <a:ln w="9525" algn="ctr">
            <a:solidFill>
              <a:schemeClr val="tx1"/>
            </a:solidFill>
            <a:miter lim="800000"/>
            <a:headEnd/>
            <a:tailEnd/>
          </a:ln>
        </p:spPr>
        <p:txBody>
          <a:bodyPr wrap="none" anchor="ctr"/>
          <a:lstStyle/>
          <a:p>
            <a:pPr algn="ctr" eaLnBrk="1" hangingPunct="1"/>
            <a:r>
              <a:rPr lang="en-US" altLang="en-US" sz="2400" b="1">
                <a:solidFill>
                  <a:srgbClr val="FF0000"/>
                </a:solidFill>
              </a:rPr>
              <a:t>Tướng Đờ Cat-xtơ-ri và toàn</a:t>
            </a:r>
          </a:p>
          <a:p>
            <a:pPr algn="ctr" eaLnBrk="1" hangingPunct="1"/>
            <a:r>
              <a:rPr lang="en-US" altLang="en-US" sz="2400" b="1">
                <a:solidFill>
                  <a:srgbClr val="FF0000"/>
                </a:solidFill>
              </a:rPr>
              <a:t> bộ tham mưu của địch </a:t>
            </a:r>
          </a:p>
          <a:p>
            <a:pPr algn="ctr" eaLnBrk="1" hangingPunct="1"/>
            <a:r>
              <a:rPr lang="en-US" altLang="en-US" sz="2400" b="1">
                <a:solidFill>
                  <a:srgbClr val="FF0000"/>
                </a:solidFill>
              </a:rPr>
              <a:t>ra hàng (17giờ 30’chiều</a:t>
            </a:r>
          </a:p>
          <a:p>
            <a:pPr algn="ctr" eaLnBrk="1" hangingPunct="1"/>
            <a:r>
              <a:rPr lang="en-US" altLang="en-US" sz="2400" b="1">
                <a:solidFill>
                  <a:srgbClr val="FF0000"/>
                </a:solidFill>
              </a:rPr>
              <a:t> ngày 7/5/1954)</a:t>
            </a:r>
          </a:p>
        </p:txBody>
      </p:sp>
      <p:sp>
        <p:nvSpPr>
          <p:cNvPr id="5" name="Text Box 10"/>
          <p:cNvSpPr txBox="1">
            <a:spLocks noChangeArrowheads="1"/>
          </p:cNvSpPr>
          <p:nvPr/>
        </p:nvSpPr>
        <p:spPr bwMode="auto">
          <a:xfrm>
            <a:off x="4738688" y="6030913"/>
            <a:ext cx="4495800" cy="822325"/>
          </a:xfrm>
          <a:prstGeom prst="rect">
            <a:avLst/>
          </a:prstGeom>
          <a:solidFill>
            <a:srgbClr val="FFFF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a:t>Lá cờ chiến thắng bay trên nóc hầm Đờ Cát – xtơ- ri</a:t>
            </a:r>
          </a:p>
        </p:txBody>
      </p:sp>
    </p:spTree>
    <p:extLst>
      <p:ext uri="{BB962C8B-B14F-4D97-AF65-F5344CB8AC3E}">
        <p14:creationId xmlns:p14="http://schemas.microsoft.com/office/powerpoint/2010/main" val="3049068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xit" presetSubtype="10" fill="hold" nodeType="clickEffect">
                                  <p:stCondLst>
                                    <p:cond delay="0"/>
                                  </p:stCondLst>
                                  <p:childTnLst>
                                    <p:animEffect transition="out" filter="randombar(horizont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Times New Roman" pitchFamily="18" charset="0"/>
                <a:cs typeface="Times New Roman" pitchFamily="18" charset="0"/>
              </a:rPr>
              <a:t>Bài 27 : CUỘC KHÁNG CHIẾN TOÀN QUỐC CHỐNG THỰC DÂN PHÁP XÂM LƯỢC KẾT THÚC ( 1953 -1954)</a:t>
            </a:r>
          </a:p>
        </p:txBody>
      </p:sp>
      <p:sp>
        <p:nvSpPr>
          <p:cNvPr id="52227" name="Rectangle 4"/>
          <p:cNvSpPr>
            <a:spLocks noChangeArrowheads="1"/>
          </p:cNvSpPr>
          <p:nvPr/>
        </p:nvSpPr>
        <p:spPr bwMode="auto">
          <a:xfrm>
            <a:off x="146050" y="1295400"/>
            <a:ext cx="899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latin typeface="Times New Roman" pitchFamily="18" charset="0"/>
                <a:cs typeface="Times New Roman" pitchFamily="18" charset="0"/>
              </a:rPr>
              <a:t>2. Chiến dịch lịch sử Điện Biên Phủ ( 1954)</a:t>
            </a:r>
          </a:p>
        </p:txBody>
      </p:sp>
      <p:sp>
        <p:nvSpPr>
          <p:cNvPr id="124935" name="Rectangle 7"/>
          <p:cNvSpPr>
            <a:spLocks noChangeArrowheads="1"/>
          </p:cNvSpPr>
          <p:nvPr/>
        </p:nvSpPr>
        <p:spPr bwMode="auto">
          <a:xfrm>
            <a:off x="0" y="1562100"/>
            <a:ext cx="9296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latin typeface="Times New Roman" pitchFamily="18" charset="0"/>
                <a:cs typeface="Times New Roman" pitchFamily="18" charset="0"/>
              </a:rPr>
              <a:t>   </a:t>
            </a:r>
            <a:r>
              <a:rPr lang="en-US" sz="2400" b="1" dirty="0">
                <a:latin typeface="Times New Roman" pitchFamily="18" charset="0"/>
                <a:cs typeface="Times New Roman" pitchFamily="18" charset="0"/>
              </a:rPr>
              <a:t>d. </a:t>
            </a: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endParaRPr lang="en-US" sz="2400" b="1" dirty="0">
              <a:latin typeface="Times New Roman" pitchFamily="18" charset="0"/>
              <a:cs typeface="Times New Roman" pitchFamily="18" charset="0"/>
            </a:endParaRPr>
          </a:p>
        </p:txBody>
      </p:sp>
      <p:sp>
        <p:nvSpPr>
          <p:cNvPr id="2" name="TextBox 1"/>
          <p:cNvSpPr txBox="1"/>
          <p:nvPr/>
        </p:nvSpPr>
        <p:spPr>
          <a:xfrm>
            <a:off x="195684" y="2590800"/>
            <a:ext cx="8839200" cy="2031325"/>
          </a:xfrm>
          <a:prstGeom prst="rect">
            <a:avLst/>
          </a:prstGeom>
          <a:noFill/>
        </p:spPr>
        <p:txBody>
          <a:bodyPr>
            <a:spAutoFit/>
          </a:bodyPr>
          <a:lstStyle/>
          <a:p>
            <a:pPr algn="just" eaLnBrk="1" hangingPunct="1">
              <a:spcBef>
                <a:spcPct val="50000"/>
              </a:spcBef>
              <a:defRPr/>
            </a:pP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Chiều</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ngày</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7/5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tướng</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Đờ-Ca-xto-ri</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cùng</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toàn</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bộ</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tham</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mưu</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của</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địch</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đầu</a:t>
            </a:r>
            <a:r>
              <a:rPr lang="en-US" sz="2800" b="1" i="1" dirty="0"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i="1" dirty="0" err="1" smtClean="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hàng</a:t>
            </a:r>
            <a:endParaRPr lang="en-US" sz="3600" b="1" i="1" dirty="0">
              <a:solidFill>
                <a:srgbClr val="660033"/>
              </a:solidFill>
              <a:effectLst>
                <a:outerShdw blurRad="38100" dist="38100" dir="2700000" algn="tl">
                  <a:srgbClr val="C0C0C0"/>
                </a:outerShdw>
              </a:effectLst>
              <a:latin typeface="Times New Roman" pitchFamily="18" charset="0"/>
              <a:cs typeface="Times New Roman" pitchFamily="18" charset="0"/>
            </a:endParaRPr>
          </a:p>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Ta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tiêu</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diệt</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16.000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tên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băn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rơi</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và</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phá</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hủy</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62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máy</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bay,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thu</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toàn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bộ</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vũ</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khí</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và</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phương</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tiện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chiến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tranh</a:t>
            </a:r>
            <a:endPar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endParaRPr>
          </a:p>
        </p:txBody>
      </p:sp>
      <p:sp>
        <p:nvSpPr>
          <p:cNvPr id="6" name="Text Box 21"/>
          <p:cNvSpPr txBox="1">
            <a:spLocks noChangeArrowheads="1"/>
          </p:cNvSpPr>
          <p:nvPr/>
        </p:nvSpPr>
        <p:spPr bwMode="auto">
          <a:xfrm>
            <a:off x="195684" y="5072387"/>
            <a:ext cx="8367713" cy="523875"/>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Làm</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phá</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sản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hoàn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toàn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kế</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hoạch</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Na-</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va</a:t>
            </a:r>
            <a:r>
              <a:rPr lang="en-US" sz="2800" b="1" dirty="0" err="1">
                <a:solidFill>
                  <a:srgbClr val="660033"/>
                </a:solidFill>
                <a:effectLst>
                  <a:outerShdw blurRad="38100" dist="38100" dir="2700000" algn="tl">
                    <a:srgbClr val="C0C0C0"/>
                  </a:outerShdw>
                </a:effectLst>
                <a:latin typeface="Times New Roman" pitchFamily="18" charset="0"/>
                <a:cs typeface="Times New Roman" pitchFamily="18" charset="0"/>
              </a:rPr>
              <a:t>.</a:t>
            </a:r>
            <a:r>
              <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rPr>
              <a:t> </a:t>
            </a:r>
          </a:p>
        </p:txBody>
      </p:sp>
      <p:sp>
        <p:nvSpPr>
          <p:cNvPr id="7" name="Text Box 22"/>
          <p:cNvSpPr txBox="1">
            <a:spLocks noChangeArrowheads="1"/>
          </p:cNvSpPr>
          <p:nvPr/>
        </p:nvSpPr>
        <p:spPr bwMode="auto">
          <a:xfrm>
            <a:off x="176569" y="5486400"/>
            <a:ext cx="8797925" cy="954107"/>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Buộc</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Pháp</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kí</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hiệp</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định</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Giơ</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-ne-</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vơ</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về</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chấm</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dứt</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chiến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tranh</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lập</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lại</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hòa</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bình</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ở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Đông</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Dương</a:t>
            </a:r>
            <a:endPar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endParaRPr>
          </a:p>
        </p:txBody>
      </p:sp>
      <p:sp>
        <p:nvSpPr>
          <p:cNvPr id="8" name="Text Box 62"/>
          <p:cNvSpPr txBox="1">
            <a:spLocks noChangeArrowheads="1"/>
          </p:cNvSpPr>
          <p:nvPr/>
        </p:nvSpPr>
        <p:spPr bwMode="auto">
          <a:xfrm>
            <a:off x="229896" y="2066925"/>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defRPr/>
            </a:pPr>
            <a:r>
              <a:rPr lang="en-US" altLang="en-US" sz="2800" b="1" dirty="0" smtClean="0">
                <a:latin typeface="Times New Roman" pitchFamily="18" charset="0"/>
                <a:cs typeface="Times New Roman" pitchFamily="18" charset="0"/>
              </a:rPr>
              <a:t>e. </a:t>
            </a:r>
            <a:r>
              <a:rPr lang="en-US" altLang="en-US" sz="2800" b="1" dirty="0" smtClean="0">
                <a:latin typeface="Times New Roman" pitchFamily="18" charset="0"/>
                <a:cs typeface="Times New Roman" pitchFamily="18" charset="0"/>
              </a:rPr>
              <a:t>Ý </a:t>
            </a:r>
            <a:r>
              <a:rPr lang="en-US" altLang="en-US" sz="2800" b="1" dirty="0" err="1" smtClean="0">
                <a:latin typeface="Times New Roman" pitchFamily="18" charset="0"/>
                <a:cs typeface="Times New Roman" pitchFamily="18" charset="0"/>
              </a:rPr>
              <a:t>nghĩa</a:t>
            </a:r>
            <a:r>
              <a:rPr lang="en-US" altLang="en-US" sz="2800" b="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4098733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xit" presetSubtype="0" fill="hold" grpId="1" nodeType="clickEffect">
                                  <p:stCondLst>
                                    <p:cond delay="0"/>
                                  </p:stCondLst>
                                  <p:childTnLst>
                                    <p:animEffect transition="out" filter="fade">
                                      <p:cBhvr>
                                        <p:cTn id="17" dur="1000"/>
                                        <p:tgtEl>
                                          <p:spTgt spid="2"/>
                                        </p:tgtEl>
                                      </p:cBhvr>
                                    </p:animEffect>
                                    <p:anim calcmode="lin" valueType="num">
                                      <p:cBhvr>
                                        <p:cTn id="18" dur="1000"/>
                                        <p:tgtEl>
                                          <p:spTgt spid="2"/>
                                        </p:tgtEl>
                                        <p:attrNameLst>
                                          <p:attrName>ppt_x</p:attrName>
                                        </p:attrNameLst>
                                      </p:cBhvr>
                                      <p:tavLst>
                                        <p:tav tm="0">
                                          <p:val>
                                            <p:strVal val="ppt_x"/>
                                          </p:val>
                                        </p:tav>
                                        <p:tav tm="100000">
                                          <p:val>
                                            <p:strVal val="ppt_x"/>
                                          </p:val>
                                        </p:tav>
                                      </p:tavLst>
                                    </p:anim>
                                    <p:anim calcmode="lin" valueType="num">
                                      <p:cBhvr>
                                        <p:cTn id="19" dur="1000"/>
                                        <p:tgtEl>
                                          <p:spTgt spid="2"/>
                                        </p:tgtEl>
                                        <p:attrNameLst>
                                          <p:attrName>ppt_y</p:attrName>
                                        </p:attrNameLst>
                                      </p:cBhvr>
                                      <p:tavLst>
                                        <p:tav tm="0">
                                          <p:val>
                                            <p:strVal val="ppt_y"/>
                                          </p:val>
                                        </p:tav>
                                        <p:tav tm="100000">
                                          <p:val>
                                            <p:strVal val="ppt_y+.1"/>
                                          </p:val>
                                        </p:tav>
                                      </p:tavLst>
                                    </p:anim>
                                    <p:set>
                                      <p:cBhvr>
                                        <p:cTn id="20" dur="1" fill="hold">
                                          <p:stCondLst>
                                            <p:cond delay="999"/>
                                          </p:stCondLst>
                                        </p:cTn>
                                        <p:tgtEl>
                                          <p:spTgt spid="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Arial" charset="0"/>
              </a:rPr>
              <a:t>Bài 27 : CUỘC KHÁNG CHIẾN TOÀN QUỐC CHỐNG THỰC DÂN PHÁP XÂM LƯỢC KẾT THÚC ( 1953 -1954)</a:t>
            </a:r>
          </a:p>
        </p:txBody>
      </p:sp>
      <p:sp>
        <p:nvSpPr>
          <p:cNvPr id="53251" name="Rectangle 4"/>
          <p:cNvSpPr>
            <a:spLocks noChangeArrowheads="1"/>
          </p:cNvSpPr>
          <p:nvPr/>
        </p:nvSpPr>
        <p:spPr bwMode="auto">
          <a:xfrm>
            <a:off x="146050" y="1295400"/>
            <a:ext cx="899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t>III. HIỆP ĐỊNH GIƠ-NE-VƠ VỀ CHẤM DỨT CHIẾN TRANH Ở ĐÔNG DƯƠNG (1954)</a:t>
            </a:r>
          </a:p>
        </p:txBody>
      </p:sp>
      <p:sp>
        <p:nvSpPr>
          <p:cNvPr id="124935" name="Rectangle 7"/>
          <p:cNvSpPr>
            <a:spLocks noChangeArrowheads="1"/>
          </p:cNvSpPr>
          <p:nvPr/>
        </p:nvSpPr>
        <p:spPr bwMode="auto">
          <a:xfrm>
            <a:off x="-112713" y="2133600"/>
            <a:ext cx="929640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rPr>
              <a:t>   </a:t>
            </a:r>
            <a:r>
              <a:rPr lang="en-US" sz="2400" b="1" dirty="0"/>
              <a:t>a. </a:t>
            </a:r>
            <a:r>
              <a:rPr lang="en-US" sz="2400" b="1" dirty="0" err="1"/>
              <a:t>Hoàn</a:t>
            </a:r>
            <a:r>
              <a:rPr lang="en-US" sz="2400" b="1" dirty="0"/>
              <a:t> </a:t>
            </a:r>
            <a:r>
              <a:rPr lang="en-US" sz="2400" b="1" dirty="0" err="1"/>
              <a:t>cảnh</a:t>
            </a:r>
            <a:r>
              <a:rPr lang="en-US" sz="2400" b="1" dirty="0"/>
              <a:t>, </a:t>
            </a:r>
            <a:r>
              <a:rPr lang="en-US" sz="2400" b="1" dirty="0" err="1"/>
              <a:t>diễn</a:t>
            </a:r>
            <a:r>
              <a:rPr lang="en-US" sz="2400" b="1" dirty="0"/>
              <a:t> </a:t>
            </a:r>
            <a:r>
              <a:rPr lang="en-US" sz="2400" b="1" dirty="0" err="1"/>
              <a:t>biến</a:t>
            </a:r>
            <a:r>
              <a:rPr lang="en-US" sz="2400" b="1" dirty="0"/>
              <a:t> </a:t>
            </a:r>
            <a:r>
              <a:rPr lang="en-US" sz="2400" b="1" dirty="0" err="1"/>
              <a:t>đi</a:t>
            </a:r>
            <a:r>
              <a:rPr lang="en-US" sz="2400" b="1" dirty="0"/>
              <a:t> </a:t>
            </a:r>
            <a:r>
              <a:rPr lang="en-US" sz="2400" b="1" dirty="0" err="1"/>
              <a:t>đến</a:t>
            </a:r>
            <a:r>
              <a:rPr lang="en-US" sz="2400" b="1" dirty="0"/>
              <a:t> </a:t>
            </a:r>
            <a:r>
              <a:rPr lang="en-US" sz="2400" b="1" dirty="0" err="1"/>
              <a:t>kí</a:t>
            </a:r>
            <a:r>
              <a:rPr lang="en-US" sz="2400" b="1" dirty="0"/>
              <a:t> </a:t>
            </a:r>
            <a:r>
              <a:rPr lang="en-US" sz="2400" b="1" dirty="0" err="1"/>
              <a:t>kết</a:t>
            </a:r>
            <a:r>
              <a:rPr lang="en-US" sz="2400" b="1" dirty="0"/>
              <a:t> </a:t>
            </a:r>
            <a:r>
              <a:rPr lang="en-US" sz="2400" b="1" dirty="0" err="1"/>
              <a:t>hiệp</a:t>
            </a:r>
            <a:r>
              <a:rPr lang="en-US" sz="2400" b="1" dirty="0"/>
              <a:t> </a:t>
            </a:r>
            <a:r>
              <a:rPr lang="en-US" sz="2400" b="1" dirty="0" err="1"/>
              <a:t>định</a:t>
            </a:r>
            <a:r>
              <a:rPr lang="en-US" sz="2400" b="1" dirty="0"/>
              <a:t> </a:t>
            </a:r>
            <a:r>
              <a:rPr lang="en-US" sz="2400" b="1" dirty="0" err="1"/>
              <a:t>Giơ</a:t>
            </a:r>
            <a:r>
              <a:rPr lang="en-US" sz="2400" b="1" dirty="0"/>
              <a:t>-ne-</a:t>
            </a:r>
            <a:r>
              <a:rPr lang="en-US" sz="2400" b="1" dirty="0" err="1"/>
              <a:t>vơ</a:t>
            </a:r>
            <a:r>
              <a:rPr lang="en-US" sz="2400" b="1" dirty="0"/>
              <a:t> (</a:t>
            </a:r>
            <a:r>
              <a:rPr lang="en-US" sz="2400" b="1" dirty="0" err="1"/>
              <a:t>đọc</a:t>
            </a:r>
            <a:r>
              <a:rPr lang="en-US" sz="2400" b="1" dirty="0"/>
              <a:t> </a:t>
            </a:r>
            <a:r>
              <a:rPr lang="en-US" sz="2400" b="1" dirty="0" err="1"/>
              <a:t>thêm</a:t>
            </a:r>
            <a:r>
              <a:rPr lang="en-US" sz="2400" b="1" dirty="0"/>
              <a:t> SGK-T125)</a:t>
            </a:r>
          </a:p>
          <a:p>
            <a:pPr marL="342900" indent="-342900" eaLnBrk="1" hangingPunct="1">
              <a:spcBef>
                <a:spcPct val="20000"/>
              </a:spcBef>
              <a:buClr>
                <a:schemeClr val="hlink"/>
              </a:buClr>
              <a:buSzPct val="60000"/>
              <a:buFont typeface="Wingdings" pitchFamily="2" charset="2"/>
              <a:buNone/>
              <a:defRPr/>
            </a:pPr>
            <a:r>
              <a:rPr lang="en-US" sz="2400" b="1" dirty="0"/>
              <a:t>    </a:t>
            </a:r>
            <a:r>
              <a:rPr lang="en-US" sz="2800" b="1" dirty="0">
                <a:solidFill>
                  <a:srgbClr val="002060"/>
                </a:solidFill>
              </a:rPr>
              <a:t>- </a:t>
            </a:r>
            <a:r>
              <a:rPr lang="en-US" sz="2800" b="1" dirty="0" err="1">
                <a:solidFill>
                  <a:srgbClr val="002060"/>
                </a:solidFill>
              </a:rPr>
              <a:t>Ngày</a:t>
            </a:r>
            <a:r>
              <a:rPr lang="en-US" sz="2800" b="1" dirty="0">
                <a:solidFill>
                  <a:srgbClr val="002060"/>
                </a:solidFill>
              </a:rPr>
              <a:t> 21/7/1954, </a:t>
            </a:r>
            <a:r>
              <a:rPr lang="en-US" sz="2800" b="1" dirty="0" err="1">
                <a:solidFill>
                  <a:srgbClr val="002060"/>
                </a:solidFill>
              </a:rPr>
              <a:t>chính</a:t>
            </a:r>
            <a:r>
              <a:rPr lang="en-US" sz="2800" b="1" dirty="0">
                <a:solidFill>
                  <a:srgbClr val="002060"/>
                </a:solidFill>
              </a:rPr>
              <a:t> </a:t>
            </a:r>
            <a:r>
              <a:rPr lang="en-US" sz="2800" b="1" dirty="0" err="1">
                <a:solidFill>
                  <a:srgbClr val="002060"/>
                </a:solidFill>
              </a:rPr>
              <a:t>phủ</a:t>
            </a:r>
            <a:r>
              <a:rPr lang="en-US" sz="2800" b="1" dirty="0">
                <a:solidFill>
                  <a:srgbClr val="002060"/>
                </a:solidFill>
              </a:rPr>
              <a:t> </a:t>
            </a:r>
            <a:r>
              <a:rPr lang="en-US" sz="2800" b="1" dirty="0" err="1">
                <a:solidFill>
                  <a:srgbClr val="002060"/>
                </a:solidFill>
              </a:rPr>
              <a:t>Việt</a:t>
            </a:r>
            <a:r>
              <a:rPr lang="en-US" sz="2800" b="1" dirty="0">
                <a:solidFill>
                  <a:srgbClr val="002060"/>
                </a:solidFill>
              </a:rPr>
              <a:t> </a:t>
            </a:r>
            <a:r>
              <a:rPr lang="en-US" sz="2800" b="1" dirty="0" err="1">
                <a:solidFill>
                  <a:srgbClr val="002060"/>
                </a:solidFill>
              </a:rPr>
              <a:t>nam</a:t>
            </a:r>
            <a:r>
              <a:rPr lang="en-US" sz="2800" b="1" dirty="0">
                <a:solidFill>
                  <a:srgbClr val="002060"/>
                </a:solidFill>
              </a:rPr>
              <a:t> </a:t>
            </a:r>
            <a:r>
              <a:rPr lang="en-US" sz="2800" b="1" dirty="0" err="1">
                <a:solidFill>
                  <a:srgbClr val="002060"/>
                </a:solidFill>
              </a:rPr>
              <a:t>dân</a:t>
            </a:r>
            <a:r>
              <a:rPr lang="en-US" sz="2800" b="1" dirty="0">
                <a:solidFill>
                  <a:srgbClr val="002060"/>
                </a:solidFill>
              </a:rPr>
              <a:t> </a:t>
            </a:r>
            <a:r>
              <a:rPr lang="en-US" sz="2800" b="1" dirty="0" err="1">
                <a:solidFill>
                  <a:srgbClr val="002060"/>
                </a:solidFill>
              </a:rPr>
              <a:t>chủ</a:t>
            </a:r>
            <a:r>
              <a:rPr lang="en-US" sz="2800" b="1" dirty="0">
                <a:solidFill>
                  <a:srgbClr val="002060"/>
                </a:solidFill>
              </a:rPr>
              <a:t> </a:t>
            </a:r>
            <a:r>
              <a:rPr lang="en-US" sz="2800" b="1" dirty="0" err="1">
                <a:solidFill>
                  <a:srgbClr val="002060"/>
                </a:solidFill>
              </a:rPr>
              <a:t>cộng</a:t>
            </a:r>
            <a:r>
              <a:rPr lang="en-US" sz="2800" b="1" dirty="0">
                <a:solidFill>
                  <a:srgbClr val="002060"/>
                </a:solidFill>
              </a:rPr>
              <a:t> </a:t>
            </a:r>
            <a:r>
              <a:rPr lang="en-US" sz="2800" b="1" dirty="0" err="1">
                <a:solidFill>
                  <a:srgbClr val="002060"/>
                </a:solidFill>
              </a:rPr>
              <a:t>hòa</a:t>
            </a:r>
            <a:r>
              <a:rPr lang="en-US" sz="2800" b="1" dirty="0">
                <a:solidFill>
                  <a:srgbClr val="002060"/>
                </a:solidFill>
              </a:rPr>
              <a:t> </a:t>
            </a:r>
            <a:r>
              <a:rPr lang="en-US" sz="2800" b="1" dirty="0" err="1">
                <a:solidFill>
                  <a:srgbClr val="002060"/>
                </a:solidFill>
              </a:rPr>
              <a:t>kí</a:t>
            </a:r>
            <a:r>
              <a:rPr lang="en-US" sz="2800" b="1" dirty="0">
                <a:solidFill>
                  <a:srgbClr val="002060"/>
                </a:solidFill>
              </a:rPr>
              <a:t> </a:t>
            </a:r>
            <a:r>
              <a:rPr lang="en-US" sz="2800" b="1" dirty="0" err="1">
                <a:solidFill>
                  <a:srgbClr val="002060"/>
                </a:solidFill>
              </a:rPr>
              <a:t>với</a:t>
            </a:r>
            <a:r>
              <a:rPr lang="en-US" sz="2800" b="1" dirty="0">
                <a:solidFill>
                  <a:srgbClr val="002060"/>
                </a:solidFill>
              </a:rPr>
              <a:t> </a:t>
            </a:r>
            <a:r>
              <a:rPr lang="en-US" sz="2800" b="1" dirty="0" err="1">
                <a:solidFill>
                  <a:srgbClr val="002060"/>
                </a:solidFill>
              </a:rPr>
              <a:t>Pháp</a:t>
            </a:r>
            <a:r>
              <a:rPr lang="en-US" sz="2800" b="1" dirty="0">
                <a:solidFill>
                  <a:srgbClr val="002060"/>
                </a:solidFill>
              </a:rPr>
              <a:t> </a:t>
            </a:r>
            <a:r>
              <a:rPr lang="en-US" sz="2800" b="1" dirty="0" err="1">
                <a:solidFill>
                  <a:srgbClr val="002060"/>
                </a:solidFill>
              </a:rPr>
              <a:t>Hiệp</a:t>
            </a:r>
            <a:r>
              <a:rPr lang="en-US" sz="2800" b="1" dirty="0">
                <a:solidFill>
                  <a:srgbClr val="002060"/>
                </a:solidFill>
              </a:rPr>
              <a:t> </a:t>
            </a:r>
            <a:r>
              <a:rPr lang="en-US" sz="2800" b="1" dirty="0" err="1">
                <a:solidFill>
                  <a:srgbClr val="002060"/>
                </a:solidFill>
              </a:rPr>
              <a:t>định</a:t>
            </a:r>
            <a:r>
              <a:rPr lang="en-US" sz="2800" b="1" dirty="0">
                <a:solidFill>
                  <a:srgbClr val="002060"/>
                </a:solidFill>
              </a:rPr>
              <a:t> </a:t>
            </a:r>
            <a:r>
              <a:rPr lang="en-US" sz="2800" b="1" dirty="0" err="1">
                <a:solidFill>
                  <a:srgbClr val="002060"/>
                </a:solidFill>
              </a:rPr>
              <a:t>Giơ</a:t>
            </a:r>
            <a:r>
              <a:rPr lang="en-US" sz="2800" b="1" dirty="0">
                <a:solidFill>
                  <a:srgbClr val="002060"/>
                </a:solidFill>
              </a:rPr>
              <a:t>-ne-</a:t>
            </a:r>
            <a:r>
              <a:rPr lang="en-US" sz="2800" b="1" dirty="0" err="1">
                <a:solidFill>
                  <a:srgbClr val="002060"/>
                </a:solidFill>
              </a:rPr>
              <a:t>vơ</a:t>
            </a:r>
            <a:r>
              <a:rPr lang="en-US" sz="2800" b="1" dirty="0">
                <a:solidFill>
                  <a:srgbClr val="002060"/>
                </a:solidFill>
              </a:rPr>
              <a:t>.</a:t>
            </a:r>
          </a:p>
          <a:p>
            <a:pPr marL="342900" indent="-342900" eaLnBrk="1" hangingPunct="1">
              <a:spcBef>
                <a:spcPct val="20000"/>
              </a:spcBef>
              <a:buClr>
                <a:schemeClr val="hlink"/>
              </a:buClr>
              <a:buSzPct val="60000"/>
              <a:buFont typeface="Wingdings" pitchFamily="2" charset="2"/>
              <a:buNone/>
              <a:defRPr/>
            </a:pPr>
            <a:endParaRPr lang="en-US" sz="2400" b="1" dirty="0"/>
          </a:p>
        </p:txBody>
      </p:sp>
      <p:sp>
        <p:nvSpPr>
          <p:cNvPr id="8" name="Text Box 62"/>
          <p:cNvSpPr txBox="1">
            <a:spLocks noChangeArrowheads="1"/>
          </p:cNvSpPr>
          <p:nvPr/>
        </p:nvSpPr>
        <p:spPr bwMode="auto">
          <a:xfrm>
            <a:off x="212725" y="4267200"/>
            <a:ext cx="5959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b="1">
                <a:latin typeface="VNI-Times" pitchFamily="2" charset="0"/>
              </a:rPr>
              <a:t>b. Nội dung hiệp định Giơ-ne-vơ</a:t>
            </a:r>
          </a:p>
        </p:txBody>
      </p:sp>
      <p:pic>
        <p:nvPicPr>
          <p:cNvPr id="553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44000" cy="710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196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4935">
                                            <p:txEl>
                                              <p:pRg st="1" end="1"/>
                                            </p:txEl>
                                          </p:spTgt>
                                        </p:tgtEl>
                                        <p:attrNameLst>
                                          <p:attrName>style.visibility</p:attrName>
                                        </p:attrNameLst>
                                      </p:cBhvr>
                                      <p:to>
                                        <p:strVal val="visible"/>
                                      </p:to>
                                    </p:set>
                                    <p:anim calcmode="lin" valueType="num">
                                      <p:cBhvr additive="base">
                                        <p:cTn id="13" dur="500" fill="hold"/>
                                        <p:tgtEl>
                                          <p:spTgt spid="1249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49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55302"/>
                                        </p:tgtEl>
                                        <p:attrNameLst>
                                          <p:attrName>style.visibility</p:attrName>
                                        </p:attrNameLst>
                                      </p:cBhvr>
                                      <p:to>
                                        <p:strVal val="visible"/>
                                      </p:to>
                                    </p:set>
                                    <p:animEffect transition="in" filter="circle(in)">
                                      <p:cBhvr>
                                        <p:cTn id="19" dur="2000"/>
                                        <p:tgtEl>
                                          <p:spTgt spid="553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xit" presetSubtype="0" fill="hold" nodeType="clickEffect">
                                  <p:stCondLst>
                                    <p:cond delay="0"/>
                                  </p:stCondLst>
                                  <p:childTnLst>
                                    <p:animEffect transition="out" filter="fade">
                                      <p:cBhvr>
                                        <p:cTn id="23" dur="1000"/>
                                        <p:tgtEl>
                                          <p:spTgt spid="55302"/>
                                        </p:tgtEl>
                                      </p:cBhvr>
                                    </p:animEffect>
                                    <p:anim calcmode="lin" valueType="num">
                                      <p:cBhvr>
                                        <p:cTn id="24" dur="1000"/>
                                        <p:tgtEl>
                                          <p:spTgt spid="55302"/>
                                        </p:tgtEl>
                                        <p:attrNameLst>
                                          <p:attrName>ppt_x</p:attrName>
                                        </p:attrNameLst>
                                      </p:cBhvr>
                                      <p:tavLst>
                                        <p:tav tm="0">
                                          <p:val>
                                            <p:strVal val="ppt_x"/>
                                          </p:val>
                                        </p:tav>
                                        <p:tav tm="100000">
                                          <p:val>
                                            <p:strVal val="ppt_x"/>
                                          </p:val>
                                        </p:tav>
                                      </p:tavLst>
                                    </p:anim>
                                    <p:anim calcmode="lin" valueType="num">
                                      <p:cBhvr>
                                        <p:cTn id="25" dur="1000"/>
                                        <p:tgtEl>
                                          <p:spTgt spid="55302"/>
                                        </p:tgtEl>
                                        <p:attrNameLst>
                                          <p:attrName>ppt_y</p:attrName>
                                        </p:attrNameLst>
                                      </p:cBhvr>
                                      <p:tavLst>
                                        <p:tav tm="0">
                                          <p:val>
                                            <p:strVal val="ppt_y"/>
                                          </p:val>
                                        </p:tav>
                                        <p:tav tm="100000">
                                          <p:val>
                                            <p:strVal val="ppt_y+.1"/>
                                          </p:val>
                                        </p:tav>
                                      </p:tavLst>
                                    </p:anim>
                                    <p:set>
                                      <p:cBhvr>
                                        <p:cTn id="26" dur="1" fill="hold">
                                          <p:stCondLst>
                                            <p:cond delay="999"/>
                                          </p:stCondLst>
                                        </p:cTn>
                                        <p:tgtEl>
                                          <p:spTgt spid="5530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0" y="10668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atin typeface=".VnTime" pitchFamily="34" charset="0"/>
            </a:endParaRPr>
          </a:p>
        </p:txBody>
      </p:sp>
      <p:sp>
        <p:nvSpPr>
          <p:cNvPr id="55299" name="Text Box 9"/>
          <p:cNvSpPr txBox="1">
            <a:spLocks noChangeArrowheads="1"/>
          </p:cNvSpPr>
          <p:nvPr/>
        </p:nvSpPr>
        <p:spPr bwMode="auto">
          <a:xfrm>
            <a:off x="0" y="29718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atin typeface=".VnTime" pitchFamily="34" charset="0"/>
            </a:endParaRPr>
          </a:p>
        </p:txBody>
      </p:sp>
      <p:grpSp>
        <p:nvGrpSpPr>
          <p:cNvPr id="2" name="Group 11"/>
          <p:cNvGrpSpPr>
            <a:grpSpLocks/>
          </p:cNvGrpSpPr>
          <p:nvPr/>
        </p:nvGrpSpPr>
        <p:grpSpPr bwMode="auto">
          <a:xfrm>
            <a:off x="1828800" y="0"/>
            <a:ext cx="5562600" cy="6858000"/>
            <a:chOff x="96" y="384"/>
            <a:chExt cx="1664" cy="3213"/>
          </a:xfrm>
        </p:grpSpPr>
        <p:pic>
          <p:nvPicPr>
            <p:cNvPr id="55302" name="Picture 12" descr="LUOC DO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384"/>
              <a:ext cx="1616" cy="3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0541" name="Text Box 13"/>
            <p:cNvSpPr txBox="1">
              <a:spLocks noChangeArrowheads="1"/>
            </p:cNvSpPr>
            <p:nvPr/>
          </p:nvSpPr>
          <p:spPr bwMode="auto">
            <a:xfrm>
              <a:off x="96" y="1680"/>
              <a:ext cx="534" cy="186"/>
            </a:xfrm>
            <a:prstGeom prst="rect">
              <a:avLst/>
            </a:prstGeom>
            <a:noFill/>
            <a:ln>
              <a:noFill/>
            </a:ln>
            <a:effectLst/>
            <a:extLst/>
          </p:spPr>
          <p:txBody>
            <a:bodyPr>
              <a:spAutoFit/>
            </a:bodyPr>
            <a:lstStyle/>
            <a:p>
              <a:pPr>
                <a:spcBef>
                  <a:spcPct val="50000"/>
                </a:spcBef>
                <a:defRPr/>
              </a:pPr>
              <a:r>
                <a:rPr lang="en-US" b="1" i="1">
                  <a:effectLst>
                    <a:outerShdw blurRad="38100" dist="38100" dir="2700000" algn="tl">
                      <a:srgbClr val="000000"/>
                    </a:outerShdw>
                  </a:effectLst>
                </a:rPr>
                <a:t>      </a:t>
              </a:r>
              <a:r>
                <a:rPr lang="en-US" sz="2000" b="1" i="1">
                  <a:solidFill>
                    <a:srgbClr val="FFFF00"/>
                  </a:solidFill>
                  <a:effectLst>
                    <a:outerShdw blurRad="38100" dist="38100" dir="2700000" algn="tl">
                      <a:srgbClr val="000000"/>
                    </a:outerShdw>
                  </a:effectLst>
                </a:rPr>
                <a:t>Vĩ tuyến 17</a:t>
              </a:r>
            </a:p>
          </p:txBody>
        </p:sp>
      </p:grpSp>
      <p:sp>
        <p:nvSpPr>
          <p:cNvPr id="150545" name="Rectangle 17"/>
          <p:cNvSpPr>
            <a:spLocks noChangeArrowheads="1"/>
          </p:cNvSpPr>
          <p:nvPr/>
        </p:nvSpPr>
        <p:spPr bwMode="auto">
          <a:xfrm>
            <a:off x="4800600" y="243840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b="1">
                <a:solidFill>
                  <a:srgbClr val="F40C33"/>
                </a:solidFill>
              </a:rPr>
              <a:t>QUẢNG TRỊ</a:t>
            </a:r>
          </a:p>
        </p:txBody>
      </p:sp>
    </p:spTree>
    <p:extLst>
      <p:ext uri="{BB962C8B-B14F-4D97-AF65-F5344CB8AC3E}">
        <p14:creationId xmlns:p14="http://schemas.microsoft.com/office/powerpoint/2010/main" val="646941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150545"/>
                                        </p:tgtEl>
                                        <p:attrNameLst>
                                          <p:attrName>style.visibility</p:attrName>
                                        </p:attrNameLst>
                                      </p:cBhvr>
                                      <p:to>
                                        <p:strVal val="visible"/>
                                      </p:to>
                                    </p:set>
                                    <p:animEffect transition="in" filter="fade">
                                      <p:cBhvr>
                                        <p:cTn id="12" dur="2000"/>
                                        <p:tgtEl>
                                          <p:spTgt spid="150545"/>
                                        </p:tgtEl>
                                      </p:cBhvr>
                                    </p:animEffect>
                                    <p:anim calcmode="lin" valueType="num">
                                      <p:cBhvr>
                                        <p:cTn id="13" dur="2000" fill="hold"/>
                                        <p:tgtEl>
                                          <p:spTgt spid="150545"/>
                                        </p:tgtEl>
                                        <p:attrNameLst>
                                          <p:attrName>ppt_w</p:attrName>
                                        </p:attrNameLst>
                                      </p:cBhvr>
                                      <p:tavLst>
                                        <p:tav tm="0" fmla="#ppt_w*sin(2.5*pi*$)">
                                          <p:val>
                                            <p:fltVal val="0"/>
                                          </p:val>
                                        </p:tav>
                                        <p:tav tm="100000">
                                          <p:val>
                                            <p:fltVal val="1"/>
                                          </p:val>
                                        </p:tav>
                                      </p:tavLst>
                                    </p:anim>
                                    <p:anim calcmode="lin" valueType="num">
                                      <p:cBhvr>
                                        <p:cTn id="14" dur="2000" fill="hold"/>
                                        <p:tgtEl>
                                          <p:spTgt spid="1505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0" y="0"/>
            <a:ext cx="9144000" cy="5238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endParaRPr lang="en-US" sz="2800" b="1">
              <a:solidFill>
                <a:srgbClr val="0000FF"/>
              </a:solidFill>
              <a:latin typeface="Times New Roman" pitchFamily="18" charset="0"/>
            </a:endParaRPr>
          </a:p>
        </p:txBody>
      </p:sp>
      <p:pic>
        <p:nvPicPr>
          <p:cNvPr id="482310" name="Picture 6" descr="scan0010"/>
          <p:cNvPicPr>
            <a:picLocks noChangeAspect="1" noChangeArrowheads="1"/>
          </p:cNvPicPr>
          <p:nvPr/>
        </p:nvPicPr>
        <p:blipFill>
          <a:blip r:embed="rId2">
            <a:extLst>
              <a:ext uri="{28A0092B-C50C-407E-A947-70E740481C1C}">
                <a14:useLocalDpi xmlns:a14="http://schemas.microsoft.com/office/drawing/2010/main" val="0"/>
              </a:ext>
            </a:extLst>
          </a:blip>
          <a:srcRect r="8617" b="15829"/>
          <a:stretch>
            <a:fillRect/>
          </a:stretch>
        </p:blipFill>
        <p:spPr bwMode="auto">
          <a:xfrm>
            <a:off x="228600" y="152400"/>
            <a:ext cx="876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1" name="AutoShape 7"/>
          <p:cNvSpPr>
            <a:spLocks noChangeArrowheads="1"/>
          </p:cNvSpPr>
          <p:nvPr/>
        </p:nvSpPr>
        <p:spPr bwMode="auto">
          <a:xfrm>
            <a:off x="457200" y="6129338"/>
            <a:ext cx="8305800" cy="676275"/>
          </a:xfrm>
          <a:prstGeom prst="flowChartTerminator">
            <a:avLst/>
          </a:prstGeom>
          <a:solidFill>
            <a:srgbClr val="BBE0E3"/>
          </a:solidFill>
          <a:ln w="12700">
            <a:solidFill>
              <a:srgbClr val="0000FF"/>
            </a:solidFill>
            <a:miter lim="800000"/>
            <a:headEnd/>
            <a:tailEnd/>
          </a:ln>
        </p:spPr>
        <p:txBody>
          <a:bodyPr wrap="none" anchor="ctr"/>
          <a:lstStyle/>
          <a:p>
            <a:r>
              <a:rPr lang="en-US" sz="2400" b="1">
                <a:solidFill>
                  <a:srgbClr val="0000FF"/>
                </a:solidFill>
                <a:latin typeface="VNI-Times" pitchFamily="2" charset="0"/>
              </a:rPr>
              <a:t>Cầu Hiền Lương  giới tuyến giữa 2 bờ Nam - Bắc 1954</a:t>
            </a:r>
          </a:p>
        </p:txBody>
      </p:sp>
    </p:spTree>
    <p:extLst>
      <p:ext uri="{BB962C8B-B14F-4D97-AF65-F5344CB8AC3E}">
        <p14:creationId xmlns:p14="http://schemas.microsoft.com/office/powerpoint/2010/main" val="220550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2310"/>
                                        </p:tgtEl>
                                        <p:attrNameLst>
                                          <p:attrName>style.visibility</p:attrName>
                                        </p:attrNameLst>
                                      </p:cBhvr>
                                      <p:to>
                                        <p:strVal val="visible"/>
                                      </p:to>
                                    </p:set>
                                    <p:anim calcmode="lin" valueType="num">
                                      <p:cBhvr additive="base">
                                        <p:cTn id="7" dur="500" fill="hold"/>
                                        <p:tgtEl>
                                          <p:spTgt spid="482310"/>
                                        </p:tgtEl>
                                        <p:attrNameLst>
                                          <p:attrName>ppt_x</p:attrName>
                                        </p:attrNameLst>
                                      </p:cBhvr>
                                      <p:tavLst>
                                        <p:tav tm="0">
                                          <p:val>
                                            <p:strVal val="#ppt_x"/>
                                          </p:val>
                                        </p:tav>
                                        <p:tav tm="100000">
                                          <p:val>
                                            <p:strVal val="#ppt_x"/>
                                          </p:val>
                                        </p:tav>
                                      </p:tavLst>
                                    </p:anim>
                                    <p:anim calcmode="lin" valueType="num">
                                      <p:cBhvr additive="base">
                                        <p:cTn id="8" dur="500" fill="hold"/>
                                        <p:tgtEl>
                                          <p:spTgt spid="4823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2311"/>
                                        </p:tgtEl>
                                        <p:attrNameLst>
                                          <p:attrName>style.visibility</p:attrName>
                                        </p:attrNameLst>
                                      </p:cBhvr>
                                      <p:to>
                                        <p:strVal val="visible"/>
                                      </p:to>
                                    </p:set>
                                    <p:anim calcmode="lin" valueType="num">
                                      <p:cBhvr additive="base">
                                        <p:cTn id="11" dur="500" fill="hold"/>
                                        <p:tgtEl>
                                          <p:spTgt spid="482311"/>
                                        </p:tgtEl>
                                        <p:attrNameLst>
                                          <p:attrName>ppt_x</p:attrName>
                                        </p:attrNameLst>
                                      </p:cBhvr>
                                      <p:tavLst>
                                        <p:tav tm="0">
                                          <p:val>
                                            <p:strVal val="#ppt_x"/>
                                          </p:val>
                                        </p:tav>
                                        <p:tav tm="100000">
                                          <p:val>
                                            <p:strVal val="#ppt_x"/>
                                          </p:val>
                                        </p:tav>
                                      </p:tavLst>
                                    </p:anim>
                                    <p:anim calcmode="lin" valueType="num">
                                      <p:cBhvr additive="base">
                                        <p:cTn id="12" dur="500" fill="hold"/>
                                        <p:tgtEl>
                                          <p:spTgt spid="4823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90550"/>
            <a:ext cx="7618413"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062163" y="6215063"/>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400" b="1">
                <a:solidFill>
                  <a:srgbClr val="00FF00"/>
                </a:solidFill>
                <a:latin typeface="VNI-Times" pitchFamily="2" charset="0"/>
              </a:rPr>
              <a:t>Vò trí Ñiện Bieân Phuû </a:t>
            </a:r>
          </a:p>
        </p:txBody>
      </p:sp>
    </p:spTree>
    <p:extLst>
      <p:ext uri="{BB962C8B-B14F-4D97-AF65-F5344CB8AC3E}">
        <p14:creationId xmlns:p14="http://schemas.microsoft.com/office/powerpoint/2010/main" val="326684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ox(in)">
                                      <p:cBhvr>
                                        <p:cTn id="7" dur="500"/>
                                        <p:tgtEl>
                                          <p:spTgt spid="20482"/>
                                        </p:tgtEl>
                                      </p:cBhvr>
                                    </p:animEffect>
                                  </p:childTnLst>
                                </p:cTn>
                              </p:par>
                            </p:childTnLst>
                          </p:cTn>
                        </p:par>
                        <p:par>
                          <p:cTn id="8" fill="hold" nodeType="afterGroup">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20483"/>
                                        </p:tgtEl>
                                        <p:attrNameLst>
                                          <p:attrName>style.visibility</p:attrName>
                                        </p:attrNameLst>
                                      </p:cBhvr>
                                      <p:to>
                                        <p:strVal val="visible"/>
                                      </p:to>
                                    </p:set>
                                    <p:anim calcmode="discrete" valueType="clr">
                                      <p:cBhvr override="childStyle">
                                        <p:cTn id="11" dur="80"/>
                                        <p:tgtEl>
                                          <p:spTgt spid="20483"/>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0483"/>
                                        </p:tgtEl>
                                        <p:attrNameLst>
                                          <p:attrName>fillcolor</p:attrName>
                                        </p:attrNameLst>
                                      </p:cBhvr>
                                      <p:tavLst>
                                        <p:tav tm="0">
                                          <p:val>
                                            <p:clrVal>
                                              <a:schemeClr val="accent2"/>
                                            </p:clrVal>
                                          </p:val>
                                        </p:tav>
                                        <p:tav tm="50000">
                                          <p:val>
                                            <p:clrVal>
                                              <a:schemeClr val="hlink"/>
                                            </p:clrVal>
                                          </p:val>
                                        </p:tav>
                                      </p:tavLst>
                                    </p:anim>
                                    <p:set>
                                      <p:cBhvr>
                                        <p:cTn id="13" dur="80"/>
                                        <p:tgtEl>
                                          <p:spTgt spid="204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Times New Roman" pitchFamily="18" charset="0"/>
                <a:cs typeface="Times New Roman" pitchFamily="18" charset="0"/>
              </a:rPr>
              <a:t>Bài 27 : CUỘC KHÁNG CHIẾN TOÀN QUỐC CHỐNG THỰC DÂN PHÁP XÂM LƯỢC KẾT THÚC ( 1953 -1954)</a:t>
            </a:r>
          </a:p>
        </p:txBody>
      </p:sp>
      <p:sp>
        <p:nvSpPr>
          <p:cNvPr id="57347" name="Rectangle 4"/>
          <p:cNvSpPr>
            <a:spLocks noChangeArrowheads="1"/>
          </p:cNvSpPr>
          <p:nvPr/>
        </p:nvSpPr>
        <p:spPr bwMode="auto">
          <a:xfrm>
            <a:off x="146050" y="1295400"/>
            <a:ext cx="899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latin typeface="Times New Roman" pitchFamily="18" charset="0"/>
                <a:cs typeface="Times New Roman" pitchFamily="18" charset="0"/>
              </a:rPr>
              <a:t>III. HIỆP ĐỊNH GIƠ-NE-VƠ VỀ CHẤM DỨT CHIẾN TRANH Ở ĐÔNG DƯƠNG (1954)</a:t>
            </a:r>
          </a:p>
        </p:txBody>
      </p:sp>
      <p:sp>
        <p:nvSpPr>
          <p:cNvPr id="124935" name="Rectangle 7"/>
          <p:cNvSpPr>
            <a:spLocks noChangeArrowheads="1"/>
          </p:cNvSpPr>
          <p:nvPr/>
        </p:nvSpPr>
        <p:spPr bwMode="auto">
          <a:xfrm>
            <a:off x="-112713" y="2133600"/>
            <a:ext cx="929640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latin typeface="Times New Roman" pitchFamily="18" charset="0"/>
                <a:cs typeface="Times New Roman" pitchFamily="18" charset="0"/>
              </a:rPr>
              <a:t>   </a:t>
            </a:r>
            <a:r>
              <a:rPr lang="en-US" sz="2400" b="1" dirty="0">
                <a:latin typeface="Times New Roman" pitchFamily="18" charset="0"/>
                <a:cs typeface="Times New Roman" pitchFamily="18" charset="0"/>
              </a:rPr>
              <a:t>a. </a:t>
            </a:r>
            <a:r>
              <a:rPr lang="en-US" sz="2400" b="1" dirty="0" err="1">
                <a:latin typeface="Times New Roman" pitchFamily="18" charset="0"/>
                <a:cs typeface="Times New Roman" pitchFamily="18" charset="0"/>
              </a:rPr>
              <a:t>Hoàn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diễn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Giơ</a:t>
            </a:r>
            <a:r>
              <a:rPr lang="en-US" sz="2400" b="1" dirty="0">
                <a:latin typeface="Times New Roman" pitchFamily="18" charset="0"/>
                <a:cs typeface="Times New Roman" pitchFamily="18" charset="0"/>
              </a:rPr>
              <a:t>-ne-</a:t>
            </a:r>
            <a:r>
              <a:rPr lang="en-US" sz="2400" b="1" dirty="0" err="1">
                <a:latin typeface="Times New Roman" pitchFamily="18" charset="0"/>
                <a:cs typeface="Times New Roman" pitchFamily="18" charset="0"/>
              </a:rPr>
              <a:t>vơ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thêm</a:t>
            </a:r>
            <a:r>
              <a:rPr lang="en-US" sz="2400" b="1" dirty="0">
                <a:latin typeface="Times New Roman" pitchFamily="18" charset="0"/>
                <a:cs typeface="Times New Roman" pitchFamily="18" charset="0"/>
              </a:rPr>
              <a:t> SGK-T125)</a:t>
            </a:r>
          </a:p>
        </p:txBody>
      </p:sp>
      <p:sp>
        <p:nvSpPr>
          <p:cNvPr id="57349" name="Text Box 62"/>
          <p:cNvSpPr txBox="1">
            <a:spLocks noChangeArrowheads="1"/>
          </p:cNvSpPr>
          <p:nvPr/>
        </p:nvSpPr>
        <p:spPr bwMode="auto">
          <a:xfrm>
            <a:off x="212725" y="3048000"/>
            <a:ext cx="6645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a:latin typeface="Times New Roman" pitchFamily="18" charset="0"/>
                <a:cs typeface="Times New Roman" pitchFamily="18" charset="0"/>
              </a:rPr>
              <a:t>b. Nội dung hiệp định Giơ-ne-vơ (SGK-126)</a:t>
            </a:r>
          </a:p>
        </p:txBody>
      </p:sp>
      <p:sp>
        <p:nvSpPr>
          <p:cNvPr id="6" name="Text Box 62"/>
          <p:cNvSpPr txBox="1">
            <a:spLocks noChangeArrowheads="1"/>
          </p:cNvSpPr>
          <p:nvPr/>
        </p:nvSpPr>
        <p:spPr bwMode="auto">
          <a:xfrm>
            <a:off x="242888" y="3662363"/>
            <a:ext cx="489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defRPr/>
            </a:pPr>
            <a:r>
              <a:rPr lang="en-US" altLang="en-US" sz="2400" b="1" dirty="0" smtClean="0">
                <a:latin typeface="Times New Roman" pitchFamily="18" charset="0"/>
                <a:cs typeface="Times New Roman" pitchFamily="18" charset="0"/>
              </a:rPr>
              <a:t>c. Ý </a:t>
            </a:r>
            <a:r>
              <a:rPr lang="en-US" altLang="en-US" sz="2400" b="1" dirty="0" err="1" smtClean="0">
                <a:latin typeface="Times New Roman" pitchFamily="18" charset="0"/>
                <a:cs typeface="Times New Roman" pitchFamily="18" charset="0"/>
              </a:rPr>
              <a:t>nghĩa</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Hiệp</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dịnh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Giơ</a:t>
            </a:r>
            <a:r>
              <a:rPr lang="en-US" altLang="en-US" sz="2400" b="1" dirty="0" smtClean="0">
                <a:latin typeface="Times New Roman" pitchFamily="18" charset="0"/>
                <a:cs typeface="Times New Roman" pitchFamily="18" charset="0"/>
              </a:rPr>
              <a:t>-ne-</a:t>
            </a:r>
            <a:r>
              <a:rPr lang="en-US" altLang="en-US" sz="2400" b="1" dirty="0" err="1" smtClean="0">
                <a:latin typeface="Times New Roman" pitchFamily="18" charset="0"/>
                <a:cs typeface="Times New Roman" pitchFamily="18" charset="0"/>
              </a:rPr>
              <a:t>vơ</a:t>
            </a:r>
            <a:endParaRPr lang="en-US" altLang="en-US"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348116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p:cNvSpPr txBox="1">
            <a:spLocks noChangeArrowheads="1"/>
          </p:cNvSpPr>
          <p:nvPr/>
        </p:nvSpPr>
        <p:spPr bwMode="auto">
          <a:xfrm>
            <a:off x="53975" y="115888"/>
            <a:ext cx="8797925" cy="18161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Các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nước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tham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dự</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hội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nghị</a:t>
            </a:r>
            <a:r>
              <a:rPr lang="en-US" sz="2800" b="1" dirty="0">
                <a:solidFill>
                  <a:srgbClr val="660033"/>
                </a:solidFill>
                <a:effectLst>
                  <a:outerShdw blurRad="38100" dist="38100" dir="2700000" algn="tl">
                    <a:srgbClr val="C0C0C0"/>
                  </a:outerShdw>
                </a:effectLst>
                <a:latin typeface="+mj-lt"/>
                <a:sym typeface="Wingdings" pitchFamily="2" charset="2"/>
              </a:rPr>
              <a:t> cam </a:t>
            </a:r>
            <a:r>
              <a:rPr lang="en-US" sz="2800" b="1" dirty="0" err="1">
                <a:solidFill>
                  <a:srgbClr val="660033"/>
                </a:solidFill>
                <a:effectLst>
                  <a:outerShdw blurRad="38100" dist="38100" dir="2700000" algn="tl">
                    <a:srgbClr val="C0C0C0"/>
                  </a:outerShdw>
                </a:effectLst>
                <a:latin typeface="+mj-lt"/>
                <a:sym typeface="Wingdings" pitchFamily="2" charset="2"/>
              </a:rPr>
              <a:t>kết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tôn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trọng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các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quyền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tộc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cơ</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bản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của</a:t>
            </a:r>
            <a:r>
              <a:rPr lang="en-US" sz="2800" b="1" dirty="0">
                <a:solidFill>
                  <a:srgbClr val="660033"/>
                </a:solidFill>
                <a:effectLst>
                  <a:outerShdw blurRad="38100" dist="38100" dir="2700000" algn="tl">
                    <a:srgbClr val="C0C0C0"/>
                  </a:outerShdw>
                </a:effectLst>
                <a:latin typeface="+mj-lt"/>
                <a:sym typeface="Wingdings" pitchFamily="2" charset="2"/>
              </a:rPr>
              <a:t> 3 </a:t>
            </a:r>
            <a:r>
              <a:rPr lang="en-US" sz="2800" b="1" dirty="0" err="1">
                <a:solidFill>
                  <a:srgbClr val="660033"/>
                </a:solidFill>
                <a:effectLst>
                  <a:outerShdw blurRad="38100" dist="38100" dir="2700000" algn="tl">
                    <a:srgbClr val="C0C0C0"/>
                  </a:outerShdw>
                </a:effectLst>
                <a:latin typeface="+mj-lt"/>
                <a:sym typeface="Wingdings" pitchFamily="2" charset="2"/>
              </a:rPr>
              <a:t>nước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Việt</a:t>
            </a:r>
            <a:r>
              <a:rPr lang="en-US" sz="2800" b="1" dirty="0">
                <a:solidFill>
                  <a:srgbClr val="660033"/>
                </a:solidFill>
                <a:effectLst>
                  <a:outerShdw blurRad="38100" dist="38100" dir="2700000" algn="tl">
                    <a:srgbClr val="C0C0C0"/>
                  </a:outerShdw>
                </a:effectLst>
                <a:latin typeface="+mj-lt"/>
                <a:sym typeface="Wingdings" pitchFamily="2" charset="2"/>
              </a:rPr>
              <a:t> Nam, </a:t>
            </a:r>
            <a:r>
              <a:rPr lang="en-US" sz="2800" b="1" dirty="0" err="1">
                <a:solidFill>
                  <a:srgbClr val="660033"/>
                </a:solidFill>
                <a:effectLst>
                  <a:outerShdw blurRad="38100" dist="38100" dir="2700000" algn="tl">
                    <a:srgbClr val="C0C0C0"/>
                  </a:outerShdw>
                </a:effectLst>
                <a:latin typeface="+mj-lt"/>
                <a:sym typeface="Wingdings" pitchFamily="2" charset="2"/>
              </a:rPr>
              <a:t>Lào</a:t>
            </a:r>
            <a:r>
              <a:rPr lang="en-US" sz="2800" b="1" dirty="0">
                <a:solidFill>
                  <a:srgbClr val="660033"/>
                </a:solidFill>
                <a:effectLst>
                  <a:outerShdw blurRad="38100" dist="38100" dir="2700000" algn="tl">
                    <a:srgbClr val="C0C0C0"/>
                  </a:outerShdw>
                </a:effectLst>
                <a:latin typeface="+mj-lt"/>
                <a:sym typeface="Wingdings" pitchFamily="2" charset="2"/>
              </a:rPr>
              <a:t>, Cam-</a:t>
            </a:r>
            <a:r>
              <a:rPr lang="en-US" sz="2800" b="1" dirty="0" err="1">
                <a:solidFill>
                  <a:srgbClr val="660033"/>
                </a:solidFill>
                <a:effectLst>
                  <a:outerShdw blurRad="38100" dist="38100" dir="2700000" algn="tl">
                    <a:srgbClr val="C0C0C0"/>
                  </a:outerShdw>
                </a:effectLst>
                <a:latin typeface="+mj-lt"/>
                <a:sym typeface="Wingdings" pitchFamily="2" charset="2"/>
              </a:rPr>
              <a:t>pu</a:t>
            </a:r>
            <a:r>
              <a:rPr lang="en-US" sz="2800" b="1" dirty="0">
                <a:solidFill>
                  <a:srgbClr val="660033"/>
                </a:solidFill>
                <a:effectLst>
                  <a:outerShdw blurRad="38100" dist="38100" dir="2700000" algn="tl">
                    <a:srgbClr val="C0C0C0"/>
                  </a:outerShdw>
                </a:effectLst>
                <a:latin typeface="+mj-lt"/>
                <a:sym typeface="Wingdings" pitchFamily="2" charset="2"/>
              </a:rPr>
              <a:t>-chia </a:t>
            </a:r>
            <a:r>
              <a:rPr lang="en-US" sz="2800" b="1" dirty="0" err="1">
                <a:solidFill>
                  <a:srgbClr val="660033"/>
                </a:solidFill>
                <a:effectLst>
                  <a:outerShdw blurRad="38100" dist="38100" dir="2700000" algn="tl">
                    <a:srgbClr val="C0C0C0"/>
                  </a:outerShdw>
                </a:effectLst>
                <a:latin typeface="+mj-lt"/>
                <a:sym typeface="Wingdings" pitchFamily="2" charset="2"/>
              </a:rPr>
              <a:t>là</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độc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lập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chủ</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quyền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thống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nhất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và</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toàn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vẹn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lãnh</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thổ</a:t>
            </a:r>
            <a:r>
              <a:rPr lang="en-US" sz="2800" b="1" dirty="0">
                <a:solidFill>
                  <a:srgbClr val="660033"/>
                </a:solidFill>
                <a:effectLst>
                  <a:outerShdw blurRad="38100" dist="38100" dir="2700000" algn="tl">
                    <a:srgbClr val="C0C0C0"/>
                  </a:outerShdw>
                </a:effectLst>
                <a:latin typeface="+mj-lt"/>
                <a:sym typeface="Wingdings" pitchFamily="2" charset="2"/>
              </a:rPr>
              <a:t>.</a:t>
            </a:r>
            <a:endParaRPr lang="en-US" sz="2800" b="1" dirty="0">
              <a:solidFill>
                <a:srgbClr val="660033"/>
              </a:solidFill>
              <a:effectLst>
                <a:outerShdw blurRad="38100" dist="38100" dir="2700000" algn="tl">
                  <a:srgbClr val="C0C0C0"/>
                </a:outerShdw>
              </a:effectLst>
              <a:latin typeface="VNI-Times" pitchFamily="2" charset="0"/>
            </a:endParaRPr>
          </a:p>
        </p:txBody>
      </p:sp>
      <p:sp>
        <p:nvSpPr>
          <p:cNvPr id="5" name="Text Box 22"/>
          <p:cNvSpPr txBox="1">
            <a:spLocks noChangeArrowheads="1"/>
          </p:cNvSpPr>
          <p:nvPr/>
        </p:nvSpPr>
        <p:spPr bwMode="auto">
          <a:xfrm>
            <a:off x="0" y="1962150"/>
            <a:ext cx="8797925" cy="13843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Hai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bên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tham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chiến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Pháp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xâm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lược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và</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lực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lượng</a:t>
            </a:r>
            <a:r>
              <a:rPr lang="en-US" sz="2800" b="1" dirty="0">
                <a:solidFill>
                  <a:srgbClr val="660033"/>
                </a:solidFill>
                <a:effectLst>
                  <a:outerShdw blurRad="38100" dist="38100" dir="2700000" algn="tl">
                    <a:srgbClr val="C0C0C0"/>
                  </a:outerShdw>
                </a:effectLst>
                <a:latin typeface="+mj-lt"/>
                <a:sym typeface="Wingdings" pitchFamily="2" charset="2"/>
              </a:rPr>
              <a:t> k/c ở </a:t>
            </a:r>
            <a:r>
              <a:rPr lang="en-US" sz="2800" b="1" dirty="0" err="1">
                <a:solidFill>
                  <a:srgbClr val="660033"/>
                </a:solidFill>
                <a:effectLst>
                  <a:outerShdw blurRad="38100" dist="38100" dir="2700000" algn="tl">
                    <a:srgbClr val="C0C0C0"/>
                  </a:outerShdw>
                </a:effectLst>
                <a:latin typeface="+mj-lt"/>
                <a:sym typeface="Wingdings" pitchFamily="2" charset="2"/>
              </a:rPr>
              <a:t>Đông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Dương</a:t>
            </a:r>
            <a:r>
              <a:rPr lang="en-US" sz="2800" b="1" dirty="0">
                <a:solidFill>
                  <a:srgbClr val="660033"/>
                </a:solidFill>
                <a:effectLst>
                  <a:outerShdw blurRad="38100" dist="38100" dir="2700000" algn="tl">
                    <a:srgbClr val="C0C0C0"/>
                  </a:outerShdw>
                </a:effectLst>
                <a:latin typeface="+mj-lt"/>
                <a:sym typeface="Wingdings" pitchFamily="2" charset="2"/>
              </a:rPr>
              <a:t>)</a:t>
            </a:r>
            <a:r>
              <a:rPr lang="en-US" sz="2800" b="1" dirty="0" err="1">
                <a:solidFill>
                  <a:srgbClr val="660033"/>
                </a:solidFill>
                <a:effectLst>
                  <a:outerShdw blurRad="38100" dist="38100" dir="2700000" algn="tl">
                    <a:srgbClr val="C0C0C0"/>
                  </a:outerShdw>
                </a:effectLst>
                <a:latin typeface="+mj-lt"/>
                <a:sym typeface="Wingdings" pitchFamily="2" charset="2"/>
              </a:rPr>
              <a:t>cùng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ngừng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bắn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lập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lại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hòa</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hòa</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bình</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trên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toàn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Đông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Dương</a:t>
            </a:r>
            <a:r>
              <a:rPr lang="en-US" sz="2800" b="1" dirty="0">
                <a:solidFill>
                  <a:srgbClr val="660033"/>
                </a:solidFill>
                <a:effectLst>
                  <a:outerShdw blurRad="38100" dist="38100" dir="2700000" algn="tl">
                    <a:srgbClr val="C0C0C0"/>
                  </a:outerShdw>
                </a:effectLst>
                <a:latin typeface="VNI-Times" pitchFamily="2" charset="0"/>
              </a:rPr>
              <a:t>. </a:t>
            </a:r>
          </a:p>
        </p:txBody>
      </p:sp>
      <p:sp>
        <p:nvSpPr>
          <p:cNvPr id="6" name="Text Box 22"/>
          <p:cNvSpPr txBox="1">
            <a:spLocks noChangeArrowheads="1"/>
          </p:cNvSpPr>
          <p:nvPr/>
        </p:nvSpPr>
        <p:spPr bwMode="auto">
          <a:xfrm>
            <a:off x="15875" y="3346450"/>
            <a:ext cx="8797925" cy="22479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sym typeface="Wingdings" pitchFamily="2" charset="2"/>
              </a:rPr>
              <a: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Hai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bên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tham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chiến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thực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hiện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cuộc</a:t>
            </a:r>
            <a:r>
              <a:rPr lang="en-US" sz="2800" b="1" dirty="0">
                <a:solidFill>
                  <a:srgbClr val="660033"/>
                </a:solidFill>
                <a:effectLst>
                  <a:outerShdw blurRad="38100" dist="38100" dir="2700000" algn="tl">
                    <a:srgbClr val="C0C0C0"/>
                  </a:outerShdw>
                </a:effectLst>
                <a:latin typeface="+mj-lt"/>
                <a:sym typeface="Wingdings" pitchFamily="2" charset="2"/>
              </a:rPr>
              <a:t> di </a:t>
            </a:r>
            <a:r>
              <a:rPr lang="en-US" sz="2800" b="1" dirty="0" err="1">
                <a:solidFill>
                  <a:srgbClr val="660033"/>
                </a:solidFill>
                <a:effectLst>
                  <a:outerShdw blurRad="38100" dist="38100" dir="2700000" algn="tl">
                    <a:srgbClr val="C0C0C0"/>
                  </a:outerShdw>
                </a:effectLst>
                <a:latin typeface="+mj-lt"/>
                <a:sym typeface="Wingdings" pitchFamily="2" charset="2"/>
              </a:rPr>
              <a:t>chuyển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tạp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kết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quân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đội</a:t>
            </a:r>
            <a:r>
              <a:rPr lang="en-US" sz="2800" b="1" dirty="0">
                <a:solidFill>
                  <a:srgbClr val="660033"/>
                </a:solidFill>
                <a:effectLst>
                  <a:outerShdw blurRad="38100" dist="38100" dir="2700000" algn="tl">
                    <a:srgbClr val="C0C0C0"/>
                  </a:outerShdw>
                </a:effectLst>
                <a:latin typeface="+mj-lt"/>
                <a:sym typeface="Wingdings" pitchFamily="2" charset="2"/>
              </a:rPr>
              <a:t> ở 2 </a:t>
            </a:r>
            <a:r>
              <a:rPr lang="en-US" sz="2800" b="1" dirty="0" err="1">
                <a:solidFill>
                  <a:srgbClr val="660033"/>
                </a:solidFill>
                <a:effectLst>
                  <a:outerShdw blurRad="38100" dist="38100" dir="2700000" algn="tl">
                    <a:srgbClr val="C0C0C0"/>
                  </a:outerShdw>
                </a:effectLst>
                <a:latin typeface="+mj-lt"/>
                <a:sym typeface="Wingdings" pitchFamily="2" charset="2"/>
              </a:rPr>
              <a:t>vùng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Quân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đội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cách</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mạng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Việt</a:t>
            </a:r>
            <a:r>
              <a:rPr lang="en-US" sz="2800" b="1" dirty="0">
                <a:solidFill>
                  <a:srgbClr val="660033"/>
                </a:solidFill>
                <a:effectLst>
                  <a:outerShdw blurRad="38100" dist="38100" dir="2700000" algn="tl">
                    <a:srgbClr val="C0C0C0"/>
                  </a:outerShdw>
                </a:effectLst>
                <a:latin typeface="+mj-lt"/>
                <a:sym typeface="Wingdings" pitchFamily="2" charset="2"/>
              </a:rPr>
              <a:t> Nam </a:t>
            </a:r>
            <a:r>
              <a:rPr lang="en-US" sz="2800" b="1" dirty="0" err="1">
                <a:solidFill>
                  <a:srgbClr val="660033"/>
                </a:solidFill>
                <a:effectLst>
                  <a:outerShdw blurRad="38100" dist="38100" dir="2700000" algn="tl">
                    <a:srgbClr val="C0C0C0"/>
                  </a:outerShdw>
                </a:effectLst>
                <a:latin typeface="+mj-lt"/>
                <a:sym typeface="Wingdings" pitchFamily="2" charset="2"/>
              </a:rPr>
              <a:t>tập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kết</a:t>
            </a:r>
            <a:r>
              <a:rPr lang="en-US" sz="2800" b="1" dirty="0">
                <a:solidFill>
                  <a:srgbClr val="660033"/>
                </a:solidFill>
                <a:effectLst>
                  <a:outerShdw blurRad="38100" dist="38100" dir="2700000" algn="tl">
                    <a:srgbClr val="C0C0C0"/>
                  </a:outerShdw>
                </a:effectLst>
                <a:latin typeface="+mj-lt"/>
                <a:sym typeface="Wingdings" pitchFamily="2" charset="2"/>
              </a:rPr>
              <a:t> ở </a:t>
            </a:r>
            <a:r>
              <a:rPr lang="en-US" sz="2800" b="1" dirty="0" err="1">
                <a:solidFill>
                  <a:srgbClr val="660033"/>
                </a:solidFill>
                <a:effectLst>
                  <a:outerShdw blurRad="38100" dist="38100" dir="2700000" algn="tl">
                    <a:srgbClr val="C0C0C0"/>
                  </a:outerShdw>
                </a:effectLst>
                <a:latin typeface="+mj-lt"/>
                <a:sym typeface="Wingdings" pitchFamily="2" charset="2"/>
              </a:rPr>
              <a:t>miền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Bắc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và</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quân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đội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xâm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lược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Pháp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tập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kết</a:t>
            </a:r>
            <a:r>
              <a:rPr lang="en-US" sz="2800" b="1" dirty="0">
                <a:solidFill>
                  <a:srgbClr val="660033"/>
                </a:solidFill>
                <a:effectLst>
                  <a:outerShdw blurRad="38100" dist="38100" dir="2700000" algn="tl">
                    <a:srgbClr val="C0C0C0"/>
                  </a:outerShdw>
                </a:effectLst>
                <a:latin typeface="+mj-lt"/>
                <a:sym typeface="Wingdings" pitchFamily="2" charset="2"/>
              </a:rPr>
              <a:t> ở </a:t>
            </a:r>
            <a:r>
              <a:rPr lang="en-US" sz="2800" b="1" dirty="0" err="1">
                <a:solidFill>
                  <a:srgbClr val="660033"/>
                </a:solidFill>
                <a:effectLst>
                  <a:outerShdw blurRad="38100" dist="38100" dir="2700000" algn="tl">
                    <a:srgbClr val="C0C0C0"/>
                  </a:outerShdw>
                </a:effectLst>
                <a:latin typeface="+mj-lt"/>
                <a:sym typeface="Wingdings" pitchFamily="2" charset="2"/>
              </a:rPr>
              <a:t>miền</a:t>
            </a:r>
            <a:r>
              <a:rPr lang="en-US" sz="2800" b="1" dirty="0">
                <a:solidFill>
                  <a:srgbClr val="660033"/>
                </a:solidFill>
                <a:effectLst>
                  <a:outerShdw blurRad="38100" dist="38100" dir="2700000" algn="tl">
                    <a:srgbClr val="C0C0C0"/>
                  </a:outerShdw>
                </a:effectLst>
                <a:latin typeface="+mj-lt"/>
                <a:sym typeface="Wingdings" pitchFamily="2" charset="2"/>
              </a:rPr>
              <a:t> Nam; </a:t>
            </a:r>
            <a:r>
              <a:rPr lang="en-US" sz="2800" b="1" dirty="0" err="1">
                <a:solidFill>
                  <a:srgbClr val="660033"/>
                </a:solidFill>
                <a:effectLst>
                  <a:outerShdw blurRad="38100" dist="38100" dir="2700000" algn="tl">
                    <a:srgbClr val="C0C0C0"/>
                  </a:outerShdw>
                </a:effectLst>
                <a:latin typeface="+mj-lt"/>
                <a:sym typeface="Wingdings" pitchFamily="2" charset="2"/>
              </a:rPr>
              <a:t>lấy</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vĩ</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tuyến</a:t>
            </a:r>
            <a:r>
              <a:rPr lang="en-US" sz="2800" b="1" dirty="0">
                <a:solidFill>
                  <a:srgbClr val="660033"/>
                </a:solidFill>
                <a:effectLst>
                  <a:outerShdw blurRad="38100" dist="38100" dir="2700000" algn="tl">
                    <a:srgbClr val="C0C0C0"/>
                  </a:outerShdw>
                </a:effectLst>
                <a:latin typeface="+mj-lt"/>
                <a:sym typeface="Wingdings" pitchFamily="2" charset="2"/>
              </a:rPr>
              <a:t> 17 </a:t>
            </a:r>
            <a:r>
              <a:rPr lang="en-US" sz="2800" b="1" dirty="0" err="1">
                <a:solidFill>
                  <a:srgbClr val="660033"/>
                </a:solidFill>
                <a:effectLst>
                  <a:outerShdw blurRad="38100" dist="38100" dir="2700000" algn="tl">
                    <a:srgbClr val="C0C0C0"/>
                  </a:outerShdw>
                </a:effectLst>
                <a:latin typeface="+mj-lt"/>
                <a:sym typeface="Wingdings" pitchFamily="2" charset="2"/>
              </a:rPr>
              <a:t>làm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ranh</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giới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quân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sự</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tạm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thời</a:t>
            </a:r>
            <a:r>
              <a:rPr lang="en-US" sz="2800" b="1" dirty="0">
                <a:solidFill>
                  <a:srgbClr val="660033"/>
                </a:solidFill>
                <a:effectLst>
                  <a:outerShdw blurRad="38100" dist="38100" dir="2700000" algn="tl">
                    <a:srgbClr val="C0C0C0"/>
                  </a:outerShdw>
                </a:effectLst>
                <a:latin typeface="+mj-lt"/>
                <a:sym typeface="Wingdings" pitchFamily="2" charset="2"/>
              </a:rPr>
              <a:t>.</a:t>
            </a:r>
            <a:endParaRPr lang="en-US" sz="2800" b="1" dirty="0">
              <a:solidFill>
                <a:srgbClr val="660033"/>
              </a:solidFill>
              <a:effectLst>
                <a:outerShdw blurRad="38100" dist="38100" dir="2700000" algn="tl">
                  <a:srgbClr val="C0C0C0"/>
                </a:outerShdw>
              </a:effectLst>
              <a:latin typeface="VNI-Times" pitchFamily="2" charset="0"/>
            </a:endParaRPr>
          </a:p>
        </p:txBody>
      </p:sp>
      <p:sp>
        <p:nvSpPr>
          <p:cNvPr id="7" name="Text Box 22"/>
          <p:cNvSpPr txBox="1">
            <a:spLocks noChangeArrowheads="1"/>
          </p:cNvSpPr>
          <p:nvPr/>
        </p:nvSpPr>
        <p:spPr bwMode="auto">
          <a:xfrm>
            <a:off x="193675" y="5594350"/>
            <a:ext cx="8797925" cy="13843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sym typeface="Wingdings" pitchFamily="2" charset="2"/>
              </a:rPr>
              <a: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Việt</a:t>
            </a:r>
            <a:r>
              <a:rPr lang="en-US" sz="2800" b="1" dirty="0">
                <a:solidFill>
                  <a:srgbClr val="660033"/>
                </a:solidFill>
                <a:effectLst>
                  <a:outerShdw blurRad="38100" dist="38100" dir="2700000" algn="tl">
                    <a:srgbClr val="C0C0C0"/>
                  </a:outerShdw>
                </a:effectLst>
                <a:latin typeface="+mj-lt"/>
                <a:sym typeface="Wingdings" pitchFamily="2" charset="2"/>
              </a:rPr>
              <a:t> Nam </a:t>
            </a:r>
            <a:r>
              <a:rPr lang="en-US" sz="2800" b="1" dirty="0" err="1">
                <a:solidFill>
                  <a:srgbClr val="660033"/>
                </a:solidFill>
                <a:effectLst>
                  <a:outerShdw blurRad="38100" dist="38100" dir="2700000" algn="tl">
                    <a:srgbClr val="C0C0C0"/>
                  </a:outerShdw>
                </a:effectLst>
                <a:latin typeface="+mj-lt"/>
                <a:sym typeface="Wingdings" pitchFamily="2" charset="2"/>
              </a:rPr>
              <a:t>tiến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tới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thống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nhất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đất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nước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bằng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cuộc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tổng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tuyển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cử</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tự</a:t>
            </a:r>
            <a:r>
              <a:rPr lang="en-US" sz="2800" b="1" dirty="0">
                <a:solidFill>
                  <a:srgbClr val="660033"/>
                </a:solidFill>
                <a:effectLst>
                  <a:outerShdw blurRad="38100" dist="38100" dir="2700000" algn="tl">
                    <a:srgbClr val="C0C0C0"/>
                  </a:outerShdw>
                </a:effectLst>
                <a:latin typeface="+mj-lt"/>
                <a:sym typeface="Wingdings" pitchFamily="2" charset="2"/>
              </a:rPr>
              <a:t> do </a:t>
            </a:r>
            <a:r>
              <a:rPr lang="en-US" sz="2800" b="1" dirty="0" err="1">
                <a:solidFill>
                  <a:srgbClr val="660033"/>
                </a:solidFill>
                <a:effectLst>
                  <a:outerShdw blurRad="38100" dist="38100" dir="2700000" algn="tl">
                    <a:srgbClr val="C0C0C0"/>
                  </a:outerShdw>
                </a:effectLst>
                <a:latin typeface="+mj-lt"/>
                <a:sym typeface="Wingdings" pitchFamily="2" charset="2"/>
              </a:rPr>
              <a:t>trong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cả</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nước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sẽ</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tổ</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chức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vào</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tháng</a:t>
            </a:r>
            <a:r>
              <a:rPr lang="en-US" sz="2800" b="1" dirty="0">
                <a:solidFill>
                  <a:srgbClr val="660033"/>
                </a:solidFill>
                <a:effectLst>
                  <a:outerShdw blurRad="38100" dist="38100" dir="2700000" algn="tl">
                    <a:srgbClr val="C0C0C0"/>
                  </a:outerShdw>
                </a:effectLst>
                <a:latin typeface="+mj-lt"/>
                <a:sym typeface="Wingdings" pitchFamily="2" charset="2"/>
              </a:rPr>
              <a:t> 7/1956 </a:t>
            </a:r>
            <a:r>
              <a:rPr lang="en-US" sz="2800" b="1" dirty="0" err="1">
                <a:solidFill>
                  <a:srgbClr val="660033"/>
                </a:solidFill>
                <a:effectLst>
                  <a:outerShdw blurRad="38100" dist="38100" dir="2700000" algn="tl">
                    <a:srgbClr val="C0C0C0"/>
                  </a:outerShdw>
                </a:effectLst>
                <a:latin typeface="+mj-lt"/>
                <a:sym typeface="Wingdings" pitchFamily="2" charset="2"/>
              </a:rPr>
              <a:t>dưới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sự</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kiểm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soát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của</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Ủy</a:t>
            </a:r>
            <a:r>
              <a:rPr lang="en-US" sz="2800" b="1" dirty="0">
                <a:solidFill>
                  <a:srgbClr val="660033"/>
                </a:solidFill>
                <a:effectLst>
                  <a:outerShdw blurRad="38100" dist="38100" dir="2700000" algn="tl">
                    <a:srgbClr val="C0C0C0"/>
                  </a:outerShdw>
                </a:effectLst>
                <a:latin typeface="+mj-lt"/>
                <a:sym typeface="Wingdings" pitchFamily="2" charset="2"/>
              </a:rPr>
              <a:t> ban </a:t>
            </a:r>
            <a:r>
              <a:rPr lang="en-US" sz="2800" b="1" dirty="0" err="1">
                <a:solidFill>
                  <a:srgbClr val="660033"/>
                </a:solidFill>
                <a:effectLst>
                  <a:outerShdw blurRad="38100" dist="38100" dir="2700000" algn="tl">
                    <a:srgbClr val="C0C0C0"/>
                  </a:outerShdw>
                </a:effectLst>
                <a:latin typeface="+mj-lt"/>
                <a:sym typeface="Wingdings" pitchFamily="2" charset="2"/>
              </a:rPr>
              <a:t>quốc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tế</a:t>
            </a:r>
            <a:r>
              <a:rPr lang="en-US" sz="2800" b="1" dirty="0">
                <a:solidFill>
                  <a:srgbClr val="660033"/>
                </a:solidFill>
                <a:effectLst>
                  <a:outerShdw blurRad="38100" dist="38100" dir="2700000" algn="tl">
                    <a:srgbClr val="C0C0C0"/>
                  </a:outerShdw>
                </a:effectLst>
                <a:latin typeface="+mj-lt"/>
                <a:sym typeface="Wingdings" pitchFamily="2" charset="2"/>
              </a:rPr>
              <a:t>…</a:t>
            </a:r>
            <a:endParaRPr lang="en-US" sz="2800" b="1" dirty="0">
              <a:solidFill>
                <a:srgbClr val="660033"/>
              </a:solidFill>
              <a:effectLst>
                <a:outerShdw blurRad="38100" dist="38100" dir="2700000" algn="tl">
                  <a:srgbClr val="C0C0C0"/>
                </a:outerShdw>
              </a:effectLst>
              <a:latin typeface="VNI-Times" pitchFamily="2" charset="0"/>
            </a:endParaRPr>
          </a:p>
        </p:txBody>
      </p:sp>
    </p:spTree>
    <p:extLst>
      <p:ext uri="{BB962C8B-B14F-4D97-AF65-F5344CB8AC3E}">
        <p14:creationId xmlns:p14="http://schemas.microsoft.com/office/powerpoint/2010/main" val="1689762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p:cNvSpPr txBox="1">
            <a:spLocks noChangeArrowheads="1"/>
          </p:cNvSpPr>
          <p:nvPr/>
        </p:nvSpPr>
        <p:spPr bwMode="auto">
          <a:xfrm>
            <a:off x="165100" y="381000"/>
            <a:ext cx="8797925" cy="954088"/>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sym typeface="Wingdings" pitchFamily="2" charset="2"/>
              </a:rPr>
              <a: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Chấm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dứt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cuộc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chiến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tranh</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xâm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lược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của</a:t>
            </a:r>
            <a:r>
              <a:rPr lang="en-US" sz="2800" b="1" dirty="0">
                <a:solidFill>
                  <a:srgbClr val="660033"/>
                </a:solidFill>
                <a:effectLst>
                  <a:outerShdw blurRad="38100" dist="38100" dir="2700000" algn="tl">
                    <a:srgbClr val="C0C0C0"/>
                  </a:outerShdw>
                </a:effectLst>
                <a:latin typeface="+mj-lt"/>
                <a:sym typeface="Wingdings" pitchFamily="2" charset="2"/>
              </a:rPr>
              <a:t> TD </a:t>
            </a:r>
            <a:r>
              <a:rPr lang="en-US" sz="2800" b="1" dirty="0" err="1">
                <a:solidFill>
                  <a:srgbClr val="660033"/>
                </a:solidFill>
                <a:effectLst>
                  <a:outerShdw blurRad="38100" dist="38100" dir="2700000" algn="tl">
                    <a:srgbClr val="C0C0C0"/>
                  </a:outerShdw>
                </a:effectLst>
                <a:latin typeface="+mj-lt"/>
                <a:sym typeface="Wingdings" pitchFamily="2" charset="2"/>
              </a:rPr>
              <a:t>Pháp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và</a:t>
            </a:r>
            <a:r>
              <a:rPr lang="en-US" sz="2800" b="1" dirty="0">
                <a:solidFill>
                  <a:srgbClr val="660033"/>
                </a:solidFill>
                <a:effectLst>
                  <a:outerShdw blurRad="38100" dist="38100" dir="2700000" algn="tl">
                    <a:srgbClr val="C0C0C0"/>
                  </a:outerShdw>
                </a:effectLst>
                <a:latin typeface="+mj-lt"/>
                <a:sym typeface="Wingdings" pitchFamily="2" charset="2"/>
              </a:rPr>
              <a:t> can </a:t>
            </a:r>
            <a:r>
              <a:rPr lang="en-US" sz="2800" b="1" dirty="0" err="1">
                <a:solidFill>
                  <a:srgbClr val="660033"/>
                </a:solidFill>
                <a:effectLst>
                  <a:outerShdw blurRad="38100" dist="38100" dir="2700000" algn="tl">
                    <a:srgbClr val="C0C0C0"/>
                  </a:outerShdw>
                </a:effectLst>
                <a:latin typeface="+mj-lt"/>
                <a:sym typeface="Wingdings" pitchFamily="2" charset="2"/>
              </a:rPr>
              <a:t>thiệp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Mĩ</a:t>
            </a:r>
            <a:r>
              <a:rPr lang="en-US" sz="2800" b="1" dirty="0">
                <a:solidFill>
                  <a:srgbClr val="660033"/>
                </a:solidFill>
                <a:effectLst>
                  <a:outerShdw blurRad="38100" dist="38100" dir="2700000" algn="tl">
                    <a:srgbClr val="C0C0C0"/>
                  </a:outerShdw>
                </a:effectLst>
                <a:latin typeface="+mj-lt"/>
                <a:sym typeface="Wingdings" pitchFamily="2" charset="2"/>
              </a:rPr>
              <a:t> ở </a:t>
            </a:r>
            <a:r>
              <a:rPr lang="en-US" sz="2800" b="1" dirty="0" err="1">
                <a:solidFill>
                  <a:srgbClr val="660033"/>
                </a:solidFill>
                <a:effectLst>
                  <a:outerShdw blurRad="38100" dist="38100" dir="2700000" algn="tl">
                    <a:srgbClr val="C0C0C0"/>
                  </a:outerShdw>
                </a:effectLst>
                <a:latin typeface="+mj-lt"/>
                <a:sym typeface="Wingdings" pitchFamily="2" charset="2"/>
              </a:rPr>
              <a:t>Đông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Dương</a:t>
            </a:r>
            <a:endParaRPr lang="en-US" sz="2800" b="1" dirty="0">
              <a:solidFill>
                <a:srgbClr val="660033"/>
              </a:solidFill>
              <a:effectLst>
                <a:outerShdw blurRad="38100" dist="38100" dir="2700000" algn="tl">
                  <a:srgbClr val="C0C0C0"/>
                </a:outerShdw>
              </a:effectLst>
              <a:latin typeface="VNI-Times" pitchFamily="2" charset="0"/>
            </a:endParaRPr>
          </a:p>
        </p:txBody>
      </p:sp>
      <p:sp>
        <p:nvSpPr>
          <p:cNvPr id="5" name="Text Box 22"/>
          <p:cNvSpPr txBox="1">
            <a:spLocks noChangeArrowheads="1"/>
          </p:cNvSpPr>
          <p:nvPr/>
        </p:nvSpPr>
        <p:spPr bwMode="auto">
          <a:xfrm>
            <a:off x="165100" y="1331913"/>
            <a:ext cx="8797925" cy="954087"/>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sym typeface="Wingdings" pitchFamily="2" charset="2"/>
              </a:rPr>
              <a: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Ghi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nhận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các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quyền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tộc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cơ</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bản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của</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nhân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các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nước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Đông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Dương</a:t>
            </a:r>
            <a:endParaRPr lang="en-US" sz="2800" b="1" dirty="0">
              <a:solidFill>
                <a:srgbClr val="660033"/>
              </a:solidFill>
              <a:effectLst>
                <a:outerShdw blurRad="38100" dist="38100" dir="2700000" algn="tl">
                  <a:srgbClr val="C0C0C0"/>
                </a:outerShdw>
              </a:effectLst>
              <a:latin typeface="VNI-Times" pitchFamily="2" charset="0"/>
            </a:endParaRPr>
          </a:p>
        </p:txBody>
      </p:sp>
      <p:sp>
        <p:nvSpPr>
          <p:cNvPr id="6" name="Text Box 22"/>
          <p:cNvSpPr txBox="1">
            <a:spLocks noChangeArrowheads="1"/>
          </p:cNvSpPr>
          <p:nvPr/>
        </p:nvSpPr>
        <p:spPr bwMode="auto">
          <a:xfrm>
            <a:off x="165100" y="2438400"/>
            <a:ext cx="8797925" cy="181610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VNI-Times" pitchFamily="2" charset="0"/>
                <a:sym typeface="Wingdings" pitchFamily="2" charset="2"/>
              </a:rPr>
              <a: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Pháp</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rút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hết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quân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về</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nước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Mĩ</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thất</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bại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trong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âm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mưu</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kéo</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dài-mở</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rộng-quốc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tế</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hóa</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chiến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tranh</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xâm</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lược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Đông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Dương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Miền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bắc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được</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hoàn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toàn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giải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phóng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và</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chyển</a:t>
            </a:r>
            <a:r>
              <a:rPr lang="en-US" sz="2800" b="1" dirty="0">
                <a:solidFill>
                  <a:srgbClr val="660033"/>
                </a:solidFill>
                <a:effectLst>
                  <a:outerShdw blurRad="38100" dist="38100" dir="2700000" algn="tl">
                    <a:srgbClr val="C0C0C0"/>
                  </a:outerShdw>
                </a:effectLst>
                <a:latin typeface="+mj-lt"/>
                <a:sym typeface="Wingdings" pitchFamily="2" charset="2"/>
              </a:rPr>
              <a:t> sang </a:t>
            </a:r>
            <a:r>
              <a:rPr lang="en-US" sz="2800" b="1" dirty="0" err="1">
                <a:solidFill>
                  <a:srgbClr val="660033"/>
                </a:solidFill>
                <a:effectLst>
                  <a:outerShdw blurRad="38100" dist="38100" dir="2700000" algn="tl">
                    <a:srgbClr val="C0C0C0"/>
                  </a:outerShdw>
                </a:effectLst>
                <a:latin typeface="+mj-lt"/>
                <a:sym typeface="Wingdings" pitchFamily="2" charset="2"/>
              </a:rPr>
              <a:t>giai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đoạn</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cách</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mang</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xã</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hội</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chủ</a:t>
            </a:r>
            <a:r>
              <a:rPr lang="en-US" sz="2800" b="1" dirty="0">
                <a:solidFill>
                  <a:srgbClr val="660033"/>
                </a:solidFill>
                <a:effectLst>
                  <a:outerShdw blurRad="38100" dist="38100" dir="2700000" algn="tl">
                    <a:srgbClr val="C0C0C0"/>
                  </a:outerShdw>
                </a:effectLst>
                <a:latin typeface="+mj-lt"/>
                <a:sym typeface="Wingdings" pitchFamily="2" charset="2"/>
              </a:rPr>
              <a:t> </a:t>
            </a:r>
            <a:r>
              <a:rPr lang="en-US" sz="2800" b="1" dirty="0" err="1">
                <a:solidFill>
                  <a:srgbClr val="660033"/>
                </a:solidFill>
                <a:effectLst>
                  <a:outerShdw blurRad="38100" dist="38100" dir="2700000" algn="tl">
                    <a:srgbClr val="C0C0C0"/>
                  </a:outerShdw>
                </a:effectLst>
                <a:latin typeface="+mj-lt"/>
                <a:sym typeface="Wingdings" pitchFamily="2" charset="2"/>
              </a:rPr>
              <a:t>nghĩa</a:t>
            </a:r>
            <a:endParaRPr lang="en-US" sz="2800" b="1" dirty="0">
              <a:solidFill>
                <a:srgbClr val="660033"/>
              </a:solidFill>
              <a:effectLst>
                <a:outerShdw blurRad="38100" dist="38100" dir="2700000" algn="tl">
                  <a:srgbClr val="C0C0C0"/>
                </a:outerShdw>
              </a:effectLst>
              <a:latin typeface="VNI-Times" pitchFamily="2" charset="0"/>
            </a:endParaRPr>
          </a:p>
        </p:txBody>
      </p:sp>
    </p:spTree>
    <p:extLst>
      <p:ext uri="{BB962C8B-B14F-4D97-AF65-F5344CB8AC3E}">
        <p14:creationId xmlns:p14="http://schemas.microsoft.com/office/powerpoint/2010/main" val="3791545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Arial" charset="0"/>
              </a:rPr>
              <a:t>Bài 27 : CUỘC KHÁNG CHIẾN TOÀN QUỐC CHỐNG THỰC DÂN PHÁP XÂM LƯỢC KẾT THÚC ( 1953 -1954)</a:t>
            </a:r>
          </a:p>
        </p:txBody>
      </p:sp>
      <p:sp>
        <p:nvSpPr>
          <p:cNvPr id="59395" name="Rectangle 4"/>
          <p:cNvSpPr>
            <a:spLocks noChangeArrowheads="1"/>
          </p:cNvSpPr>
          <p:nvPr/>
        </p:nvSpPr>
        <p:spPr bwMode="auto">
          <a:xfrm>
            <a:off x="146050" y="1295400"/>
            <a:ext cx="899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t>IV. Ý NGHĨA LỊCH SỬ, NGUYÊN NHÂN THẮNG LỢI CỦA CUỘC KHÁNG CHIẾN CHỐNG PHÁP (1945-1954)</a:t>
            </a:r>
          </a:p>
        </p:txBody>
      </p:sp>
      <p:sp>
        <p:nvSpPr>
          <p:cNvPr id="124935" name="Rectangle 7"/>
          <p:cNvSpPr>
            <a:spLocks noChangeArrowheads="1"/>
          </p:cNvSpPr>
          <p:nvPr/>
        </p:nvSpPr>
        <p:spPr bwMode="auto">
          <a:xfrm>
            <a:off x="-112713" y="2284413"/>
            <a:ext cx="929640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rPr>
              <a:t>   </a:t>
            </a:r>
            <a:r>
              <a:rPr lang="en-US" sz="2400" b="1" dirty="0"/>
              <a:t>1. Ý </a:t>
            </a:r>
            <a:r>
              <a:rPr lang="en-US" sz="2400" b="1" dirty="0" err="1"/>
              <a:t>nghĩa</a:t>
            </a:r>
            <a:r>
              <a:rPr lang="en-US" sz="2400" b="1" dirty="0"/>
              <a:t> </a:t>
            </a:r>
            <a:r>
              <a:rPr lang="en-US" sz="2400" b="1" dirty="0" err="1"/>
              <a:t>lịch</a:t>
            </a:r>
            <a:r>
              <a:rPr lang="en-US" sz="2400" b="1" dirty="0"/>
              <a:t> </a:t>
            </a:r>
            <a:r>
              <a:rPr lang="en-US" sz="2400" b="1" dirty="0" err="1"/>
              <a:t>sử</a:t>
            </a:r>
            <a:endParaRPr lang="en-US" sz="2400" b="1" dirty="0"/>
          </a:p>
        </p:txBody>
      </p:sp>
    </p:spTree>
    <p:extLst>
      <p:ext uri="{BB962C8B-B14F-4D97-AF65-F5344CB8AC3E}">
        <p14:creationId xmlns:p14="http://schemas.microsoft.com/office/powerpoint/2010/main" val="2342702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0" y="533400"/>
          <a:ext cx="8915400" cy="5616575"/>
        </p:xfrm>
        <a:graphic>
          <a:graphicData uri="http://schemas.openxmlformats.org/drawingml/2006/table">
            <a:tbl>
              <a:tblPr/>
              <a:tblGrid>
                <a:gridCol w="990600"/>
                <a:gridCol w="1054100"/>
                <a:gridCol w="6870700"/>
              </a:tblGrid>
              <a:tr h="2362200">
                <a:tc rowSpan="2">
                  <a:txBody>
                    <a:bodyPr/>
                    <a:lstStyle/>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Ý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nghĩa</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lịch</a:t>
                      </a: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cs typeface="Times New Roman" pitchFamily="18" charset="0"/>
                        </a:rPr>
                        <a:t>sử</a:t>
                      </a:r>
                      <a:endParaRPr kumimoji="0" lang="en-US" sz="2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nước</a:t>
                      </a:r>
                      <a:endParaRPr kumimoji="0" lang="en-US" sz="2400" b="1" i="0" u="none" strike="noStrike" cap="none" normalizeH="0" baseline="0" dirty="0" smtClean="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thúc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ách</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thống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trị</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gần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một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thế</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kỉ</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thực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dân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Pháp</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trên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đất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nước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ta.</a:t>
                      </a:r>
                      <a:endParaRPr kumimoji="0" lang="en-US" sz="28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Miền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Bắc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hoàn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toàn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giải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phóng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lên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CNXH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làm</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cơ</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sở</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thống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nhất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nước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nhà</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437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Quốc</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tế</a:t>
                      </a:r>
                      <a:endParaRPr kumimoji="0" lang="en-US" sz="2400" b="1" i="0" u="none" strike="noStrike" cap="none" normalizeH="0" baseline="0" dirty="0" smtClean="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Giáng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một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đòn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nặng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nề</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vào</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tham</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vọng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xâm</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lược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âm</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mưu</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nô</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dịch</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của</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chủ</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nghĩa</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đế</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quốc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góp</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phần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làm</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tan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rã</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hệ</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thống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thuộc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địa</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trên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thế</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giới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Cổ</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vũ</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phong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trào</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đấu</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tranh</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giải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phóng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dân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tộc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trên</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thế</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giới</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4825749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Arial" charset="0"/>
              </a:rPr>
              <a:t>Bài 27 : CUỘC KHÁNG CHIẾN TOÀN QUỐC CHỐNG THỰC DÂN PHÁP XÂM LƯỢC KẾT THÚC ( 1953 -1954)</a:t>
            </a:r>
          </a:p>
        </p:txBody>
      </p:sp>
      <p:sp>
        <p:nvSpPr>
          <p:cNvPr id="61443" name="Rectangle 4"/>
          <p:cNvSpPr>
            <a:spLocks noChangeArrowheads="1"/>
          </p:cNvSpPr>
          <p:nvPr/>
        </p:nvSpPr>
        <p:spPr bwMode="auto">
          <a:xfrm>
            <a:off x="146050" y="1295400"/>
            <a:ext cx="899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t>IV. Ý NGHĨA LỊCH SỬ, NGUYÊN NHÂN THẮNG LỢI CỦA CUỘC KHÁNG CHIẾN CHỐNG PHÁP (1945-1954)</a:t>
            </a:r>
          </a:p>
        </p:txBody>
      </p:sp>
      <p:sp>
        <p:nvSpPr>
          <p:cNvPr id="124935" name="Rectangle 7"/>
          <p:cNvSpPr>
            <a:spLocks noChangeArrowheads="1"/>
          </p:cNvSpPr>
          <p:nvPr/>
        </p:nvSpPr>
        <p:spPr bwMode="auto">
          <a:xfrm>
            <a:off x="-112713" y="2284413"/>
            <a:ext cx="929640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rPr>
              <a:t>   </a:t>
            </a:r>
            <a:r>
              <a:rPr lang="en-US" sz="2400" b="1" dirty="0"/>
              <a:t>1. Ý </a:t>
            </a:r>
            <a:r>
              <a:rPr lang="en-US" sz="2400" b="1" dirty="0" err="1"/>
              <a:t>nghĩa</a:t>
            </a:r>
            <a:r>
              <a:rPr lang="en-US" sz="2400" b="1" dirty="0"/>
              <a:t> </a:t>
            </a:r>
            <a:r>
              <a:rPr lang="en-US" sz="2400" b="1" dirty="0" err="1"/>
              <a:t>lịch</a:t>
            </a:r>
            <a:r>
              <a:rPr lang="en-US" sz="2400" b="1" dirty="0"/>
              <a:t> </a:t>
            </a:r>
            <a:r>
              <a:rPr lang="en-US" sz="2400" b="1" dirty="0" err="1"/>
              <a:t>sử</a:t>
            </a:r>
            <a:endParaRPr lang="en-US" sz="2400" b="1" dirty="0"/>
          </a:p>
        </p:txBody>
      </p:sp>
      <p:sp>
        <p:nvSpPr>
          <p:cNvPr id="8" name="Text Box 62"/>
          <p:cNvSpPr txBox="1">
            <a:spLocks noChangeArrowheads="1"/>
          </p:cNvSpPr>
          <p:nvPr/>
        </p:nvSpPr>
        <p:spPr bwMode="auto">
          <a:xfrm>
            <a:off x="212725" y="3048000"/>
            <a:ext cx="489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defRPr/>
            </a:pPr>
            <a:r>
              <a:rPr lang="en-US" altLang="en-US" sz="2400" b="1" dirty="0" smtClean="0">
                <a:latin typeface="VNI-Times" pitchFamily="2" charset="0"/>
              </a:rPr>
              <a:t>2</a:t>
            </a:r>
            <a:r>
              <a:rPr lang="en-US" altLang="en-US" sz="2400" b="1" dirty="0" smtClean="0">
                <a:latin typeface="+mn-lt"/>
              </a:rPr>
              <a:t>. </a:t>
            </a:r>
            <a:r>
              <a:rPr lang="en-US" altLang="en-US" sz="2400" b="1" dirty="0" err="1" smtClean="0">
                <a:latin typeface="+mn-lt"/>
              </a:rPr>
              <a:t>Nguyên</a:t>
            </a:r>
            <a:r>
              <a:rPr lang="en-US" altLang="en-US" sz="2400" b="1" dirty="0" smtClean="0">
                <a:latin typeface="+mn-lt"/>
              </a:rPr>
              <a:t> </a:t>
            </a:r>
            <a:r>
              <a:rPr lang="en-US" altLang="en-US" sz="2400" b="1" dirty="0" err="1" smtClean="0">
                <a:latin typeface="+mn-lt"/>
              </a:rPr>
              <a:t>nhân</a:t>
            </a:r>
            <a:r>
              <a:rPr lang="en-US" altLang="en-US" sz="2400" b="1" dirty="0" smtClean="0">
                <a:latin typeface="+mn-lt"/>
              </a:rPr>
              <a:t> </a:t>
            </a:r>
            <a:r>
              <a:rPr lang="en-US" altLang="en-US" sz="2400" b="1" dirty="0" err="1" smtClean="0">
                <a:latin typeface="+mn-lt"/>
              </a:rPr>
              <a:t>thắng</a:t>
            </a:r>
            <a:r>
              <a:rPr lang="en-US" altLang="en-US" sz="2400" b="1" dirty="0" smtClean="0">
                <a:latin typeface="+mn-lt"/>
              </a:rPr>
              <a:t> </a:t>
            </a:r>
            <a:r>
              <a:rPr lang="en-US" altLang="en-US" sz="2400" b="1" dirty="0" err="1" smtClean="0">
                <a:latin typeface="+mn-lt"/>
              </a:rPr>
              <a:t>lợi</a:t>
            </a:r>
            <a:endParaRPr lang="en-US" altLang="en-US" sz="2400" b="1" dirty="0" smtClean="0">
              <a:latin typeface="+mn-lt"/>
            </a:endParaRPr>
          </a:p>
        </p:txBody>
      </p:sp>
    </p:spTree>
    <p:extLst>
      <p:ext uri="{BB962C8B-B14F-4D97-AF65-F5344CB8AC3E}">
        <p14:creationId xmlns:p14="http://schemas.microsoft.com/office/powerpoint/2010/main" val="3494593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0" y="533400"/>
          <a:ext cx="8915400" cy="5791200"/>
        </p:xfrm>
        <a:graphic>
          <a:graphicData uri="http://schemas.openxmlformats.org/drawingml/2006/table">
            <a:tbl>
              <a:tblPr/>
              <a:tblGrid>
                <a:gridCol w="1143000"/>
                <a:gridCol w="990600"/>
                <a:gridCol w="6781800"/>
              </a:tblGrid>
              <a:tr h="3429000">
                <a:tc rowSpan="2">
                  <a:txBody>
                    <a:bodyPr/>
                    <a:lstStyle/>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Nguyên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nhân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thắng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lợi</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Chủ</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quan</a:t>
                      </a:r>
                      <a:endParaRPr kumimoji="0" lang="en-US" sz="2400" b="1" i="0" u="none" strike="noStrike" cap="none" normalizeH="0" baseline="0" dirty="0" smtClean="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Sự</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lãnh</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đạo</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sáng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suốt</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của</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Đảng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và</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Hồ</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Chủ</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tịch</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với</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đường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lối</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chính</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trị</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quân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sự</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đúng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đắn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sáng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tạo</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Có</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hệ</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thống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chính</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quyền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dân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chủ</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nhân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dân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Có</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mặt</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trận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dân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tộc</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thống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nhất</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được</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củng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cố</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mở</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rộng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Có</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lực</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lượng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vũ</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trang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không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ngừng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lớn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mạnh</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Có</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hậu</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phương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rộng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lớn</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vững</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smtClean="0">
                          <a:ln>
                            <a:noFill/>
                          </a:ln>
                          <a:solidFill>
                            <a:schemeClr val="tx1"/>
                          </a:solidFill>
                          <a:effectLst/>
                          <a:latin typeface="Times New Roman" pitchFamily="18" charset="0"/>
                          <a:cs typeface="Times New Roman" pitchFamily="18" charset="0"/>
                        </a:rPr>
                        <a:t>chắc</a:t>
                      </a:r>
                      <a:r>
                        <a:rPr kumimoji="0" lang="en-US" sz="26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smtClean="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622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Khách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quan</a:t>
                      </a:r>
                      <a:endParaRPr kumimoji="0" lang="en-US" sz="2400" b="1" i="0" u="none" strike="noStrike" cap="none" normalizeH="0" baseline="0" dirty="0" smtClean="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Sự</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đoàn</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kết</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chiến</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đấu</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của</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ba</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dân</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tộc</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Đông</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Dương</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Việt</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Nam,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Lào</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Cam-</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pu</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-chia)</a:t>
                      </a:r>
                      <a:endParaRPr kumimoji="0" lang="en-US" sz="24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Sự</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giúp</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đỡ</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của</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Trung</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Quốc</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Liên</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Xô</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lực</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lượng</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dân</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chủ</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và</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tiến</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bộ</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trên</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thế</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cs typeface="Times New Roman" pitchFamily="18" charset="0"/>
                        </a:rPr>
                        <a:t>giới</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45194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058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a:spLocks noChangeArrowheads="1"/>
          </p:cNvSpPr>
          <p:nvPr/>
        </p:nvSpPr>
        <p:spPr bwMode="auto">
          <a:xfrm>
            <a:off x="304800" y="2914650"/>
            <a:ext cx="685800" cy="685800"/>
          </a:xfrm>
          <a:prstGeom prst="ellipse">
            <a:avLst/>
          </a:prstGeom>
          <a:solidFill>
            <a:schemeClr val="bg1"/>
          </a:solidFill>
          <a:ln w="9525" algn="ctr">
            <a:solidFill>
              <a:schemeClr val="tx1"/>
            </a:solidFill>
            <a:round/>
            <a:headEnd/>
            <a:tailEnd/>
          </a:ln>
        </p:spPr>
        <p:txBody>
          <a:bodyPr/>
          <a:lstStyle/>
          <a:p>
            <a:endParaRPr lang="vi-VN">
              <a:latin typeface="Arial Black" pitchFamily="34" charset="0"/>
            </a:endParaRPr>
          </a:p>
        </p:txBody>
      </p:sp>
      <p:sp>
        <p:nvSpPr>
          <p:cNvPr id="2" name="Title 1"/>
          <p:cNvSpPr>
            <a:spLocks noGrp="1"/>
          </p:cNvSpPr>
          <p:nvPr>
            <p:ph type="title" idx="4294967295"/>
          </p:nvPr>
        </p:nvSpPr>
        <p:spPr>
          <a:xfrm>
            <a:off x="0" y="609600"/>
            <a:ext cx="8229600" cy="1143000"/>
          </a:xfrm>
        </p:spPr>
        <p:txBody>
          <a:bodyPr rtlCol="0">
            <a:normAutofit fontScale="90000"/>
          </a:bodyPr>
          <a:lstStyle/>
          <a:p>
            <a:pPr eaLnBrk="1" fontAlgn="auto" hangingPunct="1">
              <a:spcAft>
                <a:spcPts val="0"/>
              </a:spcAft>
              <a:defRPr/>
            </a:pPr>
            <a:r>
              <a:rPr lang="en-US" sz="4000" u="sng" smtClean="0">
                <a:solidFill>
                  <a:srgbClr val="FF3300"/>
                </a:solidFill>
                <a:latin typeface="Arial" charset="0"/>
              </a:rPr>
              <a:t>BÀI TẬP CỦNG CỐ</a:t>
            </a:r>
            <a:br>
              <a:rPr lang="en-US" sz="4000" u="sng" smtClean="0">
                <a:solidFill>
                  <a:srgbClr val="FF3300"/>
                </a:solidFill>
                <a:latin typeface="Arial" charset="0"/>
              </a:rPr>
            </a:br>
            <a:endParaRPr lang="en-US" sz="4000" u="sng" smtClean="0">
              <a:solidFill>
                <a:srgbClr val="FF3300"/>
              </a:solidFill>
              <a:latin typeface="Arial" charset="0"/>
            </a:endParaRPr>
          </a:p>
        </p:txBody>
      </p:sp>
      <p:sp>
        <p:nvSpPr>
          <p:cNvPr id="3" name="Content Placeholder 2"/>
          <p:cNvSpPr>
            <a:spLocks noGrp="1"/>
          </p:cNvSpPr>
          <p:nvPr>
            <p:ph idx="4294967295"/>
          </p:nvPr>
        </p:nvSpPr>
        <p:spPr>
          <a:xfrm>
            <a:off x="0" y="1752600"/>
            <a:ext cx="8229600" cy="4525963"/>
          </a:xfrm>
        </p:spPr>
        <p:txBody>
          <a:bodyPr rtlCol="0">
            <a:normAutofit/>
          </a:bodyPr>
          <a:lstStyle/>
          <a:p>
            <a:pPr marL="0" indent="0" eaLnBrk="1" fontAlgn="auto" hangingPunct="1">
              <a:spcAft>
                <a:spcPts val="0"/>
              </a:spcAft>
              <a:buFont typeface="Wingdings" pitchFamily="2" charset="2"/>
              <a:buNone/>
              <a:defRPr/>
            </a:pPr>
            <a:r>
              <a:rPr lang="en-US" b="1" dirty="0" err="1" smtClean="0">
                <a:solidFill>
                  <a:schemeClr val="hlink"/>
                </a:solidFill>
                <a:effectLst>
                  <a:outerShdw blurRad="38100" dist="38100" dir="2700000" algn="tl">
                    <a:srgbClr val="000000"/>
                  </a:outerShdw>
                </a:effectLst>
                <a:cs typeface="Times New Roman" pitchFamily="18" charset="0"/>
              </a:rPr>
              <a:t>Chọn</a:t>
            </a:r>
            <a:r>
              <a:rPr lang="en-US" b="1" dirty="0" smtClean="0">
                <a:solidFill>
                  <a:schemeClr val="hlink"/>
                </a:solidFill>
                <a:effectLst>
                  <a:outerShdw blurRad="38100" dist="38100" dir="2700000" algn="tl">
                    <a:srgbClr val="000000"/>
                  </a:outerShdw>
                </a:effectLst>
                <a:cs typeface="Times New Roman" pitchFamily="18" charset="0"/>
              </a:rPr>
              <a:t> </a:t>
            </a:r>
            <a:r>
              <a:rPr lang="en-US" b="1" dirty="0" err="1" smtClean="0">
                <a:solidFill>
                  <a:schemeClr val="hlink"/>
                </a:solidFill>
                <a:effectLst>
                  <a:outerShdw blurRad="38100" dist="38100" dir="2700000" algn="tl">
                    <a:srgbClr val="000000"/>
                  </a:outerShdw>
                </a:effectLst>
                <a:cs typeface="Times New Roman" pitchFamily="18" charset="0"/>
              </a:rPr>
              <a:t>đáp</a:t>
            </a:r>
            <a:r>
              <a:rPr lang="en-US" b="1" dirty="0" smtClean="0">
                <a:solidFill>
                  <a:schemeClr val="hlink"/>
                </a:solidFill>
                <a:effectLst>
                  <a:outerShdw blurRad="38100" dist="38100" dir="2700000" algn="tl">
                    <a:srgbClr val="000000"/>
                  </a:outerShdw>
                </a:effectLst>
                <a:cs typeface="Times New Roman" pitchFamily="18" charset="0"/>
              </a:rPr>
              <a:t> </a:t>
            </a:r>
            <a:r>
              <a:rPr lang="en-US" b="1" dirty="0" err="1" smtClean="0">
                <a:solidFill>
                  <a:schemeClr val="hlink"/>
                </a:solidFill>
                <a:effectLst>
                  <a:outerShdw blurRad="38100" dist="38100" dir="2700000" algn="tl">
                    <a:srgbClr val="000000"/>
                  </a:outerShdw>
                </a:effectLst>
                <a:cs typeface="Times New Roman" pitchFamily="18" charset="0"/>
              </a:rPr>
              <a:t>án</a:t>
            </a:r>
            <a:r>
              <a:rPr lang="en-US" b="1" dirty="0" smtClean="0">
                <a:solidFill>
                  <a:schemeClr val="hlink"/>
                </a:solidFill>
                <a:effectLst>
                  <a:outerShdw blurRad="38100" dist="38100" dir="2700000" algn="tl">
                    <a:srgbClr val="000000"/>
                  </a:outerShdw>
                </a:effectLst>
                <a:cs typeface="Times New Roman" pitchFamily="18" charset="0"/>
              </a:rPr>
              <a:t> </a:t>
            </a:r>
            <a:r>
              <a:rPr lang="en-US" b="1" dirty="0" err="1" smtClean="0">
                <a:solidFill>
                  <a:schemeClr val="hlink"/>
                </a:solidFill>
                <a:effectLst>
                  <a:outerShdw blurRad="38100" dist="38100" dir="2700000" algn="tl">
                    <a:srgbClr val="000000"/>
                  </a:outerShdw>
                </a:effectLst>
                <a:cs typeface="Times New Roman" pitchFamily="18" charset="0"/>
              </a:rPr>
              <a:t>đúng</a:t>
            </a:r>
            <a:r>
              <a:rPr lang="en-US" b="1" dirty="0" smtClean="0">
                <a:solidFill>
                  <a:schemeClr val="hlink"/>
                </a:solidFill>
                <a:effectLst>
                  <a:outerShdw blurRad="38100" dist="38100" dir="2700000" algn="tl">
                    <a:srgbClr val="000000"/>
                  </a:outerShdw>
                </a:effectLst>
                <a:cs typeface="Times New Roman" pitchFamily="18" charset="0"/>
              </a:rPr>
              <a:t> </a:t>
            </a:r>
            <a:r>
              <a:rPr lang="en-US" b="1" dirty="0" err="1" smtClean="0">
                <a:solidFill>
                  <a:schemeClr val="hlink"/>
                </a:solidFill>
                <a:effectLst>
                  <a:outerShdw blurRad="38100" dist="38100" dir="2700000" algn="tl">
                    <a:srgbClr val="000000"/>
                  </a:outerShdw>
                </a:effectLst>
                <a:cs typeface="Times New Roman" pitchFamily="18" charset="0"/>
              </a:rPr>
              <a:t>nhất</a:t>
            </a:r>
            <a:r>
              <a:rPr lang="en-US" b="1" dirty="0" smtClean="0">
                <a:solidFill>
                  <a:schemeClr val="hlink"/>
                </a:solidFill>
                <a:effectLst>
                  <a:outerShdw blurRad="38100" dist="38100" dir="2700000" algn="tl">
                    <a:srgbClr val="000000"/>
                  </a:outerShdw>
                </a:effectLst>
                <a:cs typeface="Times New Roman" pitchFamily="18" charset="0"/>
              </a:rPr>
              <a:t> </a:t>
            </a:r>
            <a:r>
              <a:rPr lang="en-US" b="1" dirty="0" err="1" smtClean="0">
                <a:solidFill>
                  <a:schemeClr val="hlink"/>
                </a:solidFill>
                <a:effectLst>
                  <a:outerShdw blurRad="38100" dist="38100" dir="2700000" algn="tl">
                    <a:srgbClr val="000000"/>
                  </a:outerShdw>
                </a:effectLst>
                <a:cs typeface="Times New Roman" pitchFamily="18" charset="0"/>
              </a:rPr>
              <a:t>trong</a:t>
            </a:r>
            <a:r>
              <a:rPr lang="en-US" b="1" dirty="0" smtClean="0">
                <a:solidFill>
                  <a:schemeClr val="hlink"/>
                </a:solidFill>
                <a:effectLst>
                  <a:outerShdw blurRad="38100" dist="38100" dir="2700000" algn="tl">
                    <a:srgbClr val="000000"/>
                  </a:outerShdw>
                </a:effectLst>
                <a:cs typeface="Times New Roman" pitchFamily="18" charset="0"/>
              </a:rPr>
              <a:t> </a:t>
            </a:r>
            <a:r>
              <a:rPr lang="en-US" b="1" dirty="0" err="1" smtClean="0">
                <a:solidFill>
                  <a:schemeClr val="hlink"/>
                </a:solidFill>
                <a:effectLst>
                  <a:outerShdw blurRad="38100" dist="38100" dir="2700000" algn="tl">
                    <a:srgbClr val="000000"/>
                  </a:outerShdw>
                </a:effectLst>
                <a:cs typeface="Times New Roman" pitchFamily="18" charset="0"/>
              </a:rPr>
              <a:t>các</a:t>
            </a:r>
            <a:r>
              <a:rPr lang="en-US" b="1" dirty="0" smtClean="0">
                <a:solidFill>
                  <a:schemeClr val="hlink"/>
                </a:solidFill>
                <a:effectLst>
                  <a:outerShdw blurRad="38100" dist="38100" dir="2700000" algn="tl">
                    <a:srgbClr val="000000"/>
                  </a:outerShdw>
                </a:effectLst>
                <a:cs typeface="Times New Roman" pitchFamily="18" charset="0"/>
              </a:rPr>
              <a:t> </a:t>
            </a:r>
            <a:r>
              <a:rPr lang="en-US" b="1" dirty="0" err="1" smtClean="0">
                <a:solidFill>
                  <a:schemeClr val="hlink"/>
                </a:solidFill>
                <a:effectLst>
                  <a:outerShdw blurRad="38100" dist="38100" dir="2700000" algn="tl">
                    <a:srgbClr val="000000"/>
                  </a:outerShdw>
                </a:effectLst>
                <a:cs typeface="Times New Roman" pitchFamily="18" charset="0"/>
              </a:rPr>
              <a:t>câu</a:t>
            </a:r>
            <a:r>
              <a:rPr lang="en-US" b="1" dirty="0" smtClean="0">
                <a:solidFill>
                  <a:schemeClr val="hlink"/>
                </a:solidFill>
                <a:effectLst>
                  <a:outerShdw blurRad="38100" dist="38100" dir="2700000" algn="tl">
                    <a:srgbClr val="000000"/>
                  </a:outerShdw>
                </a:effectLst>
                <a:cs typeface="Times New Roman" pitchFamily="18" charset="0"/>
              </a:rPr>
              <a:t> </a:t>
            </a:r>
            <a:r>
              <a:rPr lang="en-US" b="1" dirty="0" err="1" smtClean="0">
                <a:solidFill>
                  <a:schemeClr val="hlink"/>
                </a:solidFill>
                <a:effectLst>
                  <a:outerShdw blurRad="38100" dist="38100" dir="2700000" algn="tl">
                    <a:srgbClr val="000000"/>
                  </a:outerShdw>
                </a:effectLst>
                <a:cs typeface="Times New Roman" pitchFamily="18" charset="0"/>
              </a:rPr>
              <a:t>sau</a:t>
            </a:r>
            <a:endParaRPr lang="en-US" b="1" dirty="0" smtClean="0">
              <a:solidFill>
                <a:schemeClr val="hlink"/>
              </a:solidFill>
              <a:effectLst>
                <a:outerShdw blurRad="38100" dist="38100" dir="2700000" algn="tl">
                  <a:srgbClr val="000000"/>
                </a:outerShdw>
              </a:effectLst>
              <a:cs typeface="Times New Roman" pitchFamily="18" charset="0"/>
            </a:endParaRPr>
          </a:p>
          <a:p>
            <a:pPr marL="0" indent="0" eaLnBrk="1" fontAlgn="auto" hangingPunct="1">
              <a:spcAft>
                <a:spcPts val="0"/>
              </a:spcAft>
              <a:buFont typeface="Wingdings" pitchFamily="2" charset="2"/>
              <a:buNone/>
              <a:defRPr/>
            </a:pPr>
            <a:r>
              <a:rPr lang="en-US" dirty="0" smtClean="0">
                <a:cs typeface="Times New Roman" pitchFamily="18" charset="0"/>
              </a:rPr>
              <a:t>1.Điểm then </a:t>
            </a:r>
            <a:r>
              <a:rPr lang="en-US" dirty="0" err="1" smtClean="0">
                <a:cs typeface="Times New Roman" pitchFamily="18" charset="0"/>
              </a:rPr>
              <a:t>chốt</a:t>
            </a:r>
            <a:r>
              <a:rPr lang="en-US" dirty="0" smtClean="0">
                <a:cs typeface="Times New Roman" pitchFamily="18" charset="0"/>
              </a:rPr>
              <a:t> </a:t>
            </a:r>
            <a:r>
              <a:rPr lang="en-US" dirty="0" err="1" smtClean="0">
                <a:cs typeface="Times New Roman" pitchFamily="18" charset="0"/>
              </a:rPr>
              <a:t>của</a:t>
            </a:r>
            <a:r>
              <a:rPr lang="en-US" dirty="0" smtClean="0">
                <a:cs typeface="Times New Roman" pitchFamily="18" charset="0"/>
              </a:rPr>
              <a:t> </a:t>
            </a:r>
            <a:r>
              <a:rPr lang="en-US" dirty="0" err="1" smtClean="0">
                <a:cs typeface="Times New Roman" pitchFamily="18" charset="0"/>
              </a:rPr>
              <a:t>kế</a:t>
            </a:r>
            <a:r>
              <a:rPr lang="en-US" dirty="0" smtClean="0">
                <a:cs typeface="Times New Roman" pitchFamily="18" charset="0"/>
              </a:rPr>
              <a:t> </a:t>
            </a:r>
            <a:r>
              <a:rPr lang="en-US" dirty="0" err="1" smtClean="0">
                <a:cs typeface="Times New Roman" pitchFamily="18" charset="0"/>
              </a:rPr>
              <a:t>hoạch</a:t>
            </a:r>
            <a:r>
              <a:rPr lang="en-US" dirty="0" smtClean="0">
                <a:cs typeface="Times New Roman" pitchFamily="18" charset="0"/>
              </a:rPr>
              <a:t> Na-</a:t>
            </a:r>
            <a:r>
              <a:rPr lang="en-US" dirty="0" err="1" smtClean="0">
                <a:cs typeface="Times New Roman" pitchFamily="18" charset="0"/>
              </a:rPr>
              <a:t>va</a:t>
            </a:r>
            <a:r>
              <a:rPr lang="en-US" dirty="0" smtClean="0">
                <a:cs typeface="Times New Roman" pitchFamily="18" charset="0"/>
              </a:rPr>
              <a:t> </a:t>
            </a:r>
            <a:r>
              <a:rPr lang="en-US" dirty="0" err="1" smtClean="0">
                <a:cs typeface="Times New Roman" pitchFamily="18" charset="0"/>
              </a:rPr>
              <a:t>là</a:t>
            </a:r>
            <a:r>
              <a:rPr lang="en-US" dirty="0" smtClean="0">
                <a:cs typeface="Times New Roman" pitchFamily="18" charset="0"/>
              </a:rPr>
              <a:t>: </a:t>
            </a:r>
          </a:p>
          <a:p>
            <a:pPr marL="0" indent="0" eaLnBrk="1" fontAlgn="auto" hangingPunct="1">
              <a:spcAft>
                <a:spcPts val="0"/>
              </a:spcAft>
              <a:buFont typeface="Wingdings" pitchFamily="2" charset="2"/>
              <a:buNone/>
              <a:defRPr/>
            </a:pPr>
            <a:r>
              <a:rPr lang="en-US" dirty="0" err="1" smtClean="0">
                <a:cs typeface="Times New Roman" pitchFamily="18" charset="0"/>
              </a:rPr>
              <a:t>A.Tập</a:t>
            </a:r>
            <a:r>
              <a:rPr lang="en-US" dirty="0" smtClean="0">
                <a:cs typeface="Times New Roman" pitchFamily="18" charset="0"/>
              </a:rPr>
              <a:t> </a:t>
            </a:r>
            <a:r>
              <a:rPr lang="en-US" dirty="0" err="1" smtClean="0">
                <a:cs typeface="Times New Roman" pitchFamily="18" charset="0"/>
              </a:rPr>
              <a:t>trung</a:t>
            </a:r>
            <a:r>
              <a:rPr lang="en-US" dirty="0" smtClean="0">
                <a:cs typeface="Times New Roman" pitchFamily="18" charset="0"/>
              </a:rPr>
              <a:t> </a:t>
            </a:r>
            <a:r>
              <a:rPr lang="en-US" dirty="0" err="1" smtClean="0">
                <a:cs typeface="Times New Roman" pitchFamily="18" charset="0"/>
              </a:rPr>
              <a:t>binh</a:t>
            </a:r>
            <a:r>
              <a:rPr lang="en-US" dirty="0" smtClean="0">
                <a:cs typeface="Times New Roman" pitchFamily="18" charset="0"/>
              </a:rPr>
              <a:t> </a:t>
            </a:r>
            <a:r>
              <a:rPr lang="en-US" dirty="0" err="1" smtClean="0">
                <a:cs typeface="Times New Roman" pitchFamily="18" charset="0"/>
              </a:rPr>
              <a:t>lực</a:t>
            </a:r>
            <a:r>
              <a:rPr lang="en-US" dirty="0" smtClean="0">
                <a:cs typeface="Times New Roman" pitchFamily="18" charset="0"/>
              </a:rPr>
              <a:t>     </a:t>
            </a:r>
          </a:p>
          <a:p>
            <a:pPr marL="0" indent="0" eaLnBrk="1" fontAlgn="auto" hangingPunct="1">
              <a:spcAft>
                <a:spcPts val="0"/>
              </a:spcAft>
              <a:buFont typeface="Wingdings" pitchFamily="2" charset="2"/>
              <a:buNone/>
              <a:defRPr/>
            </a:pPr>
            <a:r>
              <a:rPr lang="en-US" dirty="0" err="1" smtClean="0">
                <a:cs typeface="Times New Roman" pitchFamily="18" charset="0"/>
              </a:rPr>
              <a:t>B.Tiến</a:t>
            </a:r>
            <a:r>
              <a:rPr lang="en-US" dirty="0" smtClean="0">
                <a:cs typeface="Times New Roman" pitchFamily="18" charset="0"/>
              </a:rPr>
              <a:t> </a:t>
            </a:r>
            <a:r>
              <a:rPr lang="en-US" dirty="0" err="1" smtClean="0">
                <a:cs typeface="Times New Roman" pitchFamily="18" charset="0"/>
              </a:rPr>
              <a:t>công</a:t>
            </a:r>
            <a:r>
              <a:rPr lang="en-US" dirty="0" smtClean="0">
                <a:cs typeface="Times New Roman" pitchFamily="18" charset="0"/>
              </a:rPr>
              <a:t> </a:t>
            </a:r>
            <a:r>
              <a:rPr lang="en-US" dirty="0" err="1" smtClean="0">
                <a:cs typeface="Times New Roman" pitchFamily="18" charset="0"/>
              </a:rPr>
              <a:t>chiến</a:t>
            </a:r>
            <a:r>
              <a:rPr lang="en-US" dirty="0" smtClean="0">
                <a:cs typeface="Times New Roman" pitchFamily="18" charset="0"/>
              </a:rPr>
              <a:t> </a:t>
            </a:r>
            <a:r>
              <a:rPr lang="en-US" dirty="0" err="1" smtClean="0">
                <a:cs typeface="Times New Roman" pitchFamily="18" charset="0"/>
              </a:rPr>
              <a:t>lược</a:t>
            </a:r>
            <a:r>
              <a:rPr lang="en-US" dirty="0" smtClean="0">
                <a:cs typeface="Times New Roman" pitchFamily="18" charset="0"/>
              </a:rPr>
              <a:t> ở </a:t>
            </a:r>
            <a:r>
              <a:rPr lang="en-US" dirty="0" err="1" smtClean="0">
                <a:cs typeface="Times New Roman" pitchFamily="18" charset="0"/>
              </a:rPr>
              <a:t>miền</a:t>
            </a:r>
            <a:r>
              <a:rPr lang="en-US" dirty="0" smtClean="0">
                <a:cs typeface="Times New Roman" pitchFamily="18" charset="0"/>
              </a:rPr>
              <a:t> </a:t>
            </a:r>
            <a:r>
              <a:rPr lang="en-US" dirty="0" err="1" smtClean="0">
                <a:cs typeface="Times New Roman" pitchFamily="18" charset="0"/>
              </a:rPr>
              <a:t>Bắc</a:t>
            </a:r>
            <a:endParaRPr lang="en-US" dirty="0" smtClean="0">
              <a:cs typeface="Times New Roman" pitchFamily="18" charset="0"/>
            </a:endParaRPr>
          </a:p>
          <a:p>
            <a:pPr marL="0" indent="0" eaLnBrk="1" fontAlgn="auto" hangingPunct="1">
              <a:spcAft>
                <a:spcPts val="0"/>
              </a:spcAft>
              <a:buFont typeface="Wingdings" pitchFamily="2" charset="2"/>
              <a:buNone/>
              <a:defRPr/>
            </a:pPr>
            <a:r>
              <a:rPr lang="en-US" dirty="0" err="1" smtClean="0">
                <a:cs typeface="Times New Roman" pitchFamily="18" charset="0"/>
              </a:rPr>
              <a:t>C.Tiến</a:t>
            </a:r>
            <a:r>
              <a:rPr lang="en-US" dirty="0" smtClean="0">
                <a:cs typeface="Times New Roman" pitchFamily="18" charset="0"/>
              </a:rPr>
              <a:t> </a:t>
            </a:r>
            <a:r>
              <a:rPr lang="en-US" dirty="0" err="1" smtClean="0">
                <a:cs typeface="Times New Roman" pitchFamily="18" charset="0"/>
              </a:rPr>
              <a:t>công</a:t>
            </a:r>
            <a:r>
              <a:rPr lang="en-US" dirty="0" smtClean="0">
                <a:cs typeface="Times New Roman" pitchFamily="18" charset="0"/>
              </a:rPr>
              <a:t> </a:t>
            </a:r>
            <a:r>
              <a:rPr lang="en-US" dirty="0" err="1" smtClean="0">
                <a:cs typeface="Times New Roman" pitchFamily="18" charset="0"/>
              </a:rPr>
              <a:t>chiến</a:t>
            </a:r>
            <a:r>
              <a:rPr lang="en-US" dirty="0" smtClean="0">
                <a:cs typeface="Times New Roman" pitchFamily="18" charset="0"/>
              </a:rPr>
              <a:t> </a:t>
            </a:r>
            <a:r>
              <a:rPr lang="en-US" dirty="0" err="1" smtClean="0">
                <a:cs typeface="Times New Roman" pitchFamily="18" charset="0"/>
              </a:rPr>
              <a:t>lược</a:t>
            </a:r>
            <a:r>
              <a:rPr lang="en-US" dirty="0" smtClean="0">
                <a:cs typeface="Times New Roman" pitchFamily="18" charset="0"/>
              </a:rPr>
              <a:t> ở </a:t>
            </a:r>
            <a:r>
              <a:rPr lang="en-US" dirty="0" err="1" smtClean="0">
                <a:cs typeface="Times New Roman" pitchFamily="18" charset="0"/>
              </a:rPr>
              <a:t>miền</a:t>
            </a:r>
            <a:r>
              <a:rPr lang="en-US" dirty="0" smtClean="0">
                <a:cs typeface="Times New Roman" pitchFamily="18" charset="0"/>
              </a:rPr>
              <a:t> Nam</a:t>
            </a:r>
          </a:p>
          <a:p>
            <a:pPr marL="0" indent="0" eaLnBrk="1" fontAlgn="auto" hangingPunct="1">
              <a:spcAft>
                <a:spcPts val="0"/>
              </a:spcAft>
              <a:buFont typeface="Wingdings" pitchFamily="2" charset="2"/>
              <a:buNone/>
              <a:defRPr/>
            </a:pPr>
            <a:r>
              <a:rPr lang="en-US" dirty="0" smtClean="0">
                <a:cs typeface="Times New Roman" pitchFamily="18" charset="0"/>
              </a:rPr>
              <a:t>D. </a:t>
            </a:r>
            <a:r>
              <a:rPr lang="en-US" dirty="0" err="1" smtClean="0">
                <a:cs typeface="Times New Roman" pitchFamily="18" charset="0"/>
              </a:rPr>
              <a:t>Phòng</a:t>
            </a:r>
            <a:r>
              <a:rPr lang="en-US" dirty="0" smtClean="0">
                <a:cs typeface="Times New Roman" pitchFamily="18" charset="0"/>
              </a:rPr>
              <a:t> </a:t>
            </a:r>
            <a:r>
              <a:rPr lang="en-US" dirty="0" err="1" smtClean="0">
                <a:cs typeface="Times New Roman" pitchFamily="18" charset="0"/>
              </a:rPr>
              <a:t>ngự</a:t>
            </a:r>
            <a:r>
              <a:rPr lang="en-US" dirty="0" smtClean="0">
                <a:cs typeface="Times New Roman" pitchFamily="18" charset="0"/>
              </a:rPr>
              <a:t> </a:t>
            </a:r>
            <a:r>
              <a:rPr lang="en-US" dirty="0" err="1" smtClean="0">
                <a:cs typeface="Times New Roman" pitchFamily="18" charset="0"/>
              </a:rPr>
              <a:t>chiến</a:t>
            </a:r>
            <a:r>
              <a:rPr lang="en-US" dirty="0" smtClean="0">
                <a:cs typeface="Times New Roman" pitchFamily="18" charset="0"/>
              </a:rPr>
              <a:t> </a:t>
            </a:r>
            <a:r>
              <a:rPr lang="en-US" dirty="0" err="1" smtClean="0">
                <a:cs typeface="Times New Roman" pitchFamily="18" charset="0"/>
              </a:rPr>
              <a:t>lược</a:t>
            </a:r>
            <a:r>
              <a:rPr lang="en-US" dirty="0" smtClean="0">
                <a:cs typeface="Times New Roman" pitchFamily="18" charset="0"/>
              </a:rPr>
              <a:t> ở </a:t>
            </a:r>
            <a:r>
              <a:rPr lang="en-US" dirty="0" err="1" smtClean="0">
                <a:cs typeface="Times New Roman" pitchFamily="18" charset="0"/>
              </a:rPr>
              <a:t>chiến</a:t>
            </a:r>
            <a:r>
              <a:rPr lang="en-US" dirty="0" smtClean="0">
                <a:cs typeface="Times New Roman" pitchFamily="18" charset="0"/>
              </a:rPr>
              <a:t> </a:t>
            </a:r>
            <a:r>
              <a:rPr lang="en-US" dirty="0" err="1" smtClean="0">
                <a:cs typeface="Times New Roman" pitchFamily="18" charset="0"/>
              </a:rPr>
              <a:t>trường</a:t>
            </a:r>
            <a:r>
              <a:rPr lang="en-US" dirty="0" smtClean="0">
                <a:cs typeface="Times New Roman" pitchFamily="18" charset="0"/>
              </a:rPr>
              <a:t> </a:t>
            </a:r>
            <a:r>
              <a:rPr lang="en-US" dirty="0" err="1" smtClean="0">
                <a:cs typeface="Times New Roman" pitchFamily="18" charset="0"/>
              </a:rPr>
              <a:t>miền</a:t>
            </a:r>
            <a:r>
              <a:rPr lang="en-US" dirty="0" smtClean="0">
                <a:cs typeface="Times New Roman" pitchFamily="18" charset="0"/>
              </a:rPr>
              <a:t> </a:t>
            </a:r>
            <a:r>
              <a:rPr lang="en-US" dirty="0" err="1" smtClean="0">
                <a:cs typeface="Times New Roman" pitchFamily="18" charset="0"/>
              </a:rPr>
              <a:t>Bắc</a:t>
            </a:r>
            <a:endParaRPr lang="en-US" dirty="0" smtClean="0">
              <a:cs typeface="Times New Roman" pitchFamily="18" charset="0"/>
            </a:endParaRPr>
          </a:p>
          <a:p>
            <a:pPr marL="0" indent="0" eaLnBrk="1" fontAlgn="auto" hangingPunct="1">
              <a:spcAft>
                <a:spcPts val="0"/>
              </a:spcAft>
              <a:buFont typeface="Arial" pitchFamily="34" charset="0"/>
              <a:buChar char="•"/>
              <a:defRPr/>
            </a:pPr>
            <a:endParaRPr lang="en-US" dirty="0" smtClean="0">
              <a:cs typeface="Times New Roman" pitchFamily="18" charset="0"/>
            </a:endParaRPr>
          </a:p>
        </p:txBody>
      </p:sp>
    </p:spTree>
    <p:extLst>
      <p:ext uri="{BB962C8B-B14F-4D97-AF65-F5344CB8AC3E}">
        <p14:creationId xmlns:p14="http://schemas.microsoft.com/office/powerpoint/2010/main" val="914510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ox(in)">
                                      <p:cBhvr>
                                        <p:cTn id="18" dur="500"/>
                                        <p:tgtEl>
                                          <p:spTgt spid="3">
                                            <p:txEl>
                                              <p:pRg st="2" end="2"/>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ox(in)">
                                      <p:cBhvr>
                                        <p:cTn id="21" dur="500"/>
                                        <p:tgtEl>
                                          <p:spTgt spid="3">
                                            <p:txEl>
                                              <p:pRg st="3" end="3"/>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ox(in)">
                                      <p:cBhvr>
                                        <p:cTn id="24" dur="500"/>
                                        <p:tgtEl>
                                          <p:spTgt spid="3">
                                            <p:txEl>
                                              <p:pRg st="4" end="4"/>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28600" y="228600"/>
            <a:ext cx="8686800" cy="6400800"/>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5539" name="Picture 3" descr="buom"/>
          <p:cNvPicPr>
            <a:picLocks noChangeAspect="1" noChangeArrowheads="1" noCrop="1"/>
          </p:cNvPicPr>
          <p:nvPr/>
        </p:nvPicPr>
        <p:blipFill>
          <a:blip r:embed="rId4">
            <a:lum contrast="3800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buom"/>
          <p:cNvPicPr>
            <a:picLocks noChangeAspect="1" noChangeArrowheads="1" noCrop="1"/>
          </p:cNvPicPr>
          <p:nvPr/>
        </p:nvPicPr>
        <p:blipFill>
          <a:blip r:embed="rId4">
            <a:lum contrast="38000"/>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buom"/>
          <p:cNvPicPr>
            <a:picLocks noChangeAspect="1" noChangeArrowheads="1" noCrop="1"/>
          </p:cNvPicPr>
          <p:nvPr/>
        </p:nvPicPr>
        <p:blipFill>
          <a:blip r:embed="rId4">
            <a:lum contrast="38000"/>
            <a:extLst>
              <a:ext uri="{28A0092B-C50C-407E-A947-70E740481C1C}">
                <a14:useLocalDpi xmlns:a14="http://schemas.microsoft.com/office/drawing/2010/main" val="0"/>
              </a:ext>
            </a:extLst>
          </a:blip>
          <a:srcRect/>
          <a:stretch>
            <a:fillRect/>
          </a:stretch>
        </p:blipFill>
        <p:spPr bwMode="auto">
          <a:xfrm rot="1598828">
            <a:off x="0" y="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buom"/>
          <p:cNvPicPr>
            <a:picLocks noChangeAspect="1" noChangeArrowheads="1" noCrop="1"/>
          </p:cNvPicPr>
          <p:nvPr/>
        </p:nvPicPr>
        <p:blipFill>
          <a:blip r:embed="rId4">
            <a:lum contrast="3800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Text Box 7"/>
          <p:cNvSpPr txBox="1">
            <a:spLocks noChangeArrowheads="1"/>
          </p:cNvSpPr>
          <p:nvPr/>
        </p:nvSpPr>
        <p:spPr bwMode="auto">
          <a:xfrm>
            <a:off x="2286000" y="4572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b="1" u="sng">
                <a:solidFill>
                  <a:srgbClr val="FF3300"/>
                </a:solidFill>
              </a:rPr>
              <a:t>BÀI TẬP CỦNG CỐ</a:t>
            </a:r>
          </a:p>
        </p:txBody>
      </p:sp>
      <p:sp>
        <p:nvSpPr>
          <p:cNvPr id="166920" name="Oval 8"/>
          <p:cNvSpPr>
            <a:spLocks noChangeArrowheads="1"/>
          </p:cNvSpPr>
          <p:nvPr/>
        </p:nvSpPr>
        <p:spPr bwMode="auto">
          <a:xfrm>
            <a:off x="914400" y="2209800"/>
            <a:ext cx="2514600" cy="137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200" b="1">
                <a:solidFill>
                  <a:srgbClr val="00FF00"/>
                </a:solidFill>
                <a:latin typeface="Times New Roman" pitchFamily="18" charset="0"/>
              </a:rPr>
              <a:t>2</a:t>
            </a:r>
          </a:p>
        </p:txBody>
      </p:sp>
      <p:sp>
        <p:nvSpPr>
          <p:cNvPr id="166921" name="Oval 9"/>
          <p:cNvSpPr>
            <a:spLocks noChangeArrowheads="1"/>
          </p:cNvSpPr>
          <p:nvPr/>
        </p:nvSpPr>
        <p:spPr bwMode="auto">
          <a:xfrm>
            <a:off x="4572000" y="2362200"/>
            <a:ext cx="2895600" cy="1143000"/>
          </a:xfrm>
          <a:prstGeom prst="ellipse">
            <a:avLst/>
          </a:prstGeom>
          <a:solidFill>
            <a:srgbClr val="FF6600"/>
          </a:solidFill>
          <a:ln w="952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400"/>
              <a:t>1</a:t>
            </a:r>
            <a:r>
              <a:rPr lang="en-US" sz="2400" b="1"/>
              <a:t>. Đồng bằng Bắc Bộ</a:t>
            </a:r>
          </a:p>
        </p:txBody>
      </p:sp>
      <p:sp>
        <p:nvSpPr>
          <p:cNvPr id="166922" name="Oval 10"/>
          <p:cNvSpPr>
            <a:spLocks noChangeArrowheads="1"/>
          </p:cNvSpPr>
          <p:nvPr/>
        </p:nvSpPr>
        <p:spPr bwMode="auto">
          <a:xfrm>
            <a:off x="2667000" y="4876800"/>
            <a:ext cx="2667000" cy="1295400"/>
          </a:xfrm>
          <a:prstGeom prst="ellipse">
            <a:avLst/>
          </a:prstGeom>
          <a:solidFill>
            <a:srgbClr val="9933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200" b="1">
                <a:solidFill>
                  <a:schemeClr val="folHlink"/>
                </a:solidFill>
                <a:latin typeface="Times New Roman" pitchFamily="18" charset="0"/>
              </a:rPr>
              <a:t>3</a:t>
            </a:r>
          </a:p>
        </p:txBody>
      </p:sp>
      <p:sp>
        <p:nvSpPr>
          <p:cNvPr id="166923" name="Oval 11"/>
          <p:cNvSpPr>
            <a:spLocks noChangeArrowheads="1"/>
          </p:cNvSpPr>
          <p:nvPr/>
        </p:nvSpPr>
        <p:spPr bwMode="auto">
          <a:xfrm>
            <a:off x="5867400" y="5181600"/>
            <a:ext cx="2514600" cy="1295400"/>
          </a:xfrm>
          <a:prstGeom prst="ellipse">
            <a:avLst/>
          </a:prstGeom>
          <a:solidFill>
            <a:srgbClr val="FF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200" b="1">
                <a:latin typeface="Times New Roman" pitchFamily="18" charset="0"/>
              </a:rPr>
              <a:t>5</a:t>
            </a:r>
          </a:p>
        </p:txBody>
      </p:sp>
      <p:sp>
        <p:nvSpPr>
          <p:cNvPr id="166924" name="Oval 12"/>
          <p:cNvSpPr>
            <a:spLocks noChangeArrowheads="1"/>
          </p:cNvSpPr>
          <p:nvPr/>
        </p:nvSpPr>
        <p:spPr bwMode="auto">
          <a:xfrm>
            <a:off x="685800" y="3733800"/>
            <a:ext cx="2743200" cy="1295400"/>
          </a:xfrm>
          <a:prstGeom prst="ellipse">
            <a:avLst/>
          </a:prstGeom>
          <a:solidFill>
            <a:srgbClr val="FFFF99"/>
          </a:solidFill>
          <a:ln w="9525">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200" b="1">
                <a:solidFill>
                  <a:srgbClr val="FF3300"/>
                </a:solidFill>
                <a:latin typeface="Times New Roman" pitchFamily="18" charset="0"/>
              </a:rPr>
              <a:t>4</a:t>
            </a:r>
          </a:p>
        </p:txBody>
      </p:sp>
      <p:sp>
        <p:nvSpPr>
          <p:cNvPr id="166925" name="Text Box 13"/>
          <p:cNvSpPr txBox="1">
            <a:spLocks noChangeArrowheads="1"/>
          </p:cNvSpPr>
          <p:nvPr/>
        </p:nvSpPr>
        <p:spPr bwMode="auto">
          <a:xfrm>
            <a:off x="457200" y="1066800"/>
            <a:ext cx="8305800" cy="118745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a:solidFill>
                  <a:srgbClr val="FFFF66"/>
                </a:solidFill>
              </a:rPr>
              <a:t>1. Hãy điền vào các ô trống còn lại thể hiện sự phân tán của địch ở các cuộc tấn công chiến lược Đông – Xuân 1953-1954 của ta.</a:t>
            </a:r>
          </a:p>
        </p:txBody>
      </p:sp>
      <p:sp>
        <p:nvSpPr>
          <p:cNvPr id="166926" name="Oval 14"/>
          <p:cNvSpPr>
            <a:spLocks noChangeArrowheads="1"/>
          </p:cNvSpPr>
          <p:nvPr/>
        </p:nvSpPr>
        <p:spPr bwMode="auto">
          <a:xfrm>
            <a:off x="914400" y="2209800"/>
            <a:ext cx="2514600" cy="13716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600" b="1">
                <a:solidFill>
                  <a:srgbClr val="0000FF"/>
                </a:solidFill>
                <a:latin typeface="Times New Roman" pitchFamily="18" charset="0"/>
              </a:rPr>
              <a:t>2</a:t>
            </a:r>
          </a:p>
          <a:p>
            <a:pPr algn="ctr" eaLnBrk="1" hangingPunct="1"/>
            <a:r>
              <a:rPr lang="en-US" sz="2400" b="1">
                <a:solidFill>
                  <a:srgbClr val="0000FF"/>
                </a:solidFill>
                <a:latin typeface="Times New Roman" pitchFamily="18" charset="0"/>
              </a:rPr>
              <a:t>Điên Biên Phủ</a:t>
            </a:r>
          </a:p>
        </p:txBody>
      </p:sp>
      <p:sp>
        <p:nvSpPr>
          <p:cNvPr id="166927" name="Oval 15"/>
          <p:cNvSpPr>
            <a:spLocks noChangeArrowheads="1"/>
          </p:cNvSpPr>
          <p:nvPr/>
        </p:nvSpPr>
        <p:spPr bwMode="auto">
          <a:xfrm>
            <a:off x="685800" y="3733800"/>
            <a:ext cx="2743200" cy="1295400"/>
          </a:xfrm>
          <a:prstGeom prst="ellipse">
            <a:avLst/>
          </a:prstGeom>
          <a:solidFill>
            <a:srgbClr val="00FF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200" b="1">
                <a:solidFill>
                  <a:srgbClr val="FF3300"/>
                </a:solidFill>
                <a:latin typeface="Times New Roman" pitchFamily="18" charset="0"/>
              </a:rPr>
              <a:t>4</a:t>
            </a:r>
          </a:p>
          <a:p>
            <a:pPr algn="ctr" eaLnBrk="1" hangingPunct="1"/>
            <a:r>
              <a:rPr lang="en-US" sz="2400" b="1">
                <a:solidFill>
                  <a:srgbClr val="FF3300"/>
                </a:solidFill>
                <a:latin typeface="Times New Roman" pitchFamily="18" charset="0"/>
              </a:rPr>
              <a:t>Luông Pha-bang</a:t>
            </a:r>
          </a:p>
        </p:txBody>
      </p:sp>
      <p:sp>
        <p:nvSpPr>
          <p:cNvPr id="166928" name="Oval 16"/>
          <p:cNvSpPr>
            <a:spLocks noChangeArrowheads="1"/>
          </p:cNvSpPr>
          <p:nvPr/>
        </p:nvSpPr>
        <p:spPr bwMode="auto">
          <a:xfrm>
            <a:off x="2667000" y="4876800"/>
            <a:ext cx="2667000" cy="1295400"/>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200" b="1">
                <a:solidFill>
                  <a:srgbClr val="FFFFFF"/>
                </a:solidFill>
                <a:latin typeface="Times New Roman" pitchFamily="18" charset="0"/>
              </a:rPr>
              <a:t>3 </a:t>
            </a:r>
          </a:p>
          <a:p>
            <a:pPr algn="ctr" eaLnBrk="1" hangingPunct="1"/>
            <a:r>
              <a:rPr lang="en-US" sz="2400" b="1">
                <a:solidFill>
                  <a:srgbClr val="FFFF00"/>
                </a:solidFill>
                <a:latin typeface="Times New Roman" pitchFamily="18" charset="0"/>
              </a:rPr>
              <a:t>Sê- nô</a:t>
            </a:r>
          </a:p>
        </p:txBody>
      </p:sp>
      <p:sp>
        <p:nvSpPr>
          <p:cNvPr id="166929" name="Oval 17"/>
          <p:cNvSpPr>
            <a:spLocks noChangeArrowheads="1"/>
          </p:cNvSpPr>
          <p:nvPr/>
        </p:nvSpPr>
        <p:spPr bwMode="auto">
          <a:xfrm>
            <a:off x="5867400" y="5181600"/>
            <a:ext cx="2514600" cy="1295400"/>
          </a:xfrm>
          <a:prstGeom prst="ellipse">
            <a:avLst/>
          </a:prstGeom>
          <a:solidFill>
            <a:srgbClr val="5CFE8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3200" b="1">
                <a:latin typeface="Times New Roman" pitchFamily="18" charset="0"/>
              </a:rPr>
              <a:t>5</a:t>
            </a:r>
          </a:p>
          <a:p>
            <a:pPr algn="ctr" eaLnBrk="1" hangingPunct="1"/>
            <a:r>
              <a:rPr lang="en-US" sz="3200" b="1">
                <a:latin typeface="Times New Roman" pitchFamily="18" charset="0"/>
              </a:rPr>
              <a:t>Pl</a:t>
            </a:r>
            <a:r>
              <a:rPr lang="en-US" sz="2400" b="1">
                <a:latin typeface="Times New Roman" pitchFamily="18" charset="0"/>
              </a:rPr>
              <a:t>ây - cu</a:t>
            </a:r>
          </a:p>
        </p:txBody>
      </p:sp>
    </p:spTree>
    <p:extLst>
      <p:ext uri="{BB962C8B-B14F-4D97-AF65-F5344CB8AC3E}">
        <p14:creationId xmlns:p14="http://schemas.microsoft.com/office/powerpoint/2010/main" val="17968566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wedge">
                                      <p:cBhvr>
                                        <p:cTn id="7" dur="500"/>
                                        <p:tgtEl>
                                          <p:spTgt spid="166919"/>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6925"/>
                                        </p:tgtEl>
                                        <p:attrNameLst>
                                          <p:attrName>style.visibility</p:attrName>
                                        </p:attrNameLst>
                                      </p:cBhvr>
                                      <p:to>
                                        <p:strVal val="visible"/>
                                      </p:to>
                                    </p:set>
                                    <p:anim calcmode="discrete" valueType="clr">
                                      <p:cBhvr override="childStyle">
                                        <p:cTn id="12" dur="80"/>
                                        <p:tgtEl>
                                          <p:spTgt spid="16692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6925"/>
                                        </p:tgtEl>
                                        <p:attrNameLst>
                                          <p:attrName>fillcolor</p:attrName>
                                        </p:attrNameLst>
                                      </p:cBhvr>
                                      <p:tavLst>
                                        <p:tav tm="0">
                                          <p:val>
                                            <p:clrVal>
                                              <a:schemeClr val="accent2"/>
                                            </p:clrVal>
                                          </p:val>
                                        </p:tav>
                                        <p:tav tm="50000">
                                          <p:val>
                                            <p:clrVal>
                                              <a:schemeClr val="hlink"/>
                                            </p:clrVal>
                                          </p:val>
                                        </p:tav>
                                      </p:tavLst>
                                    </p:anim>
                                    <p:set>
                                      <p:cBhvr>
                                        <p:cTn id="14" dur="80"/>
                                        <p:tgtEl>
                                          <p:spTgt spid="166925"/>
                                        </p:tgtEl>
                                        <p:attrNameLst>
                                          <p:attrName>fill.type</p:attrName>
                                        </p:attrNameLst>
                                      </p:cBhvr>
                                      <p:to>
                                        <p:strVal val="solid"/>
                                      </p:to>
                                    </p:set>
                                  </p:childTnLst>
                                </p:cTn>
                              </p:par>
                            </p:childTnLst>
                          </p:cTn>
                        </p:par>
                        <p:par>
                          <p:cTn id="15" fill="hold" nodeType="afterGroup">
                            <p:stCondLst>
                              <p:cond delay="3960"/>
                            </p:stCondLst>
                            <p:childTnLst>
                              <p:par>
                                <p:cTn id="16" presetID="20" presetClass="entr" presetSubtype="0" fill="hold" grpId="0" nodeType="afterEffect">
                                  <p:stCondLst>
                                    <p:cond delay="0"/>
                                  </p:stCondLst>
                                  <p:childTnLst>
                                    <p:set>
                                      <p:cBhvr>
                                        <p:cTn id="17" dur="1" fill="hold">
                                          <p:stCondLst>
                                            <p:cond delay="0"/>
                                          </p:stCondLst>
                                        </p:cTn>
                                        <p:tgtEl>
                                          <p:spTgt spid="166921"/>
                                        </p:tgtEl>
                                        <p:attrNameLst>
                                          <p:attrName>style.visibility</p:attrName>
                                        </p:attrNameLst>
                                      </p:cBhvr>
                                      <p:to>
                                        <p:strVal val="visible"/>
                                      </p:to>
                                    </p:set>
                                    <p:animEffect transition="in" filter="wedge">
                                      <p:cBhvr>
                                        <p:cTn id="18" dur="2000"/>
                                        <p:tgtEl>
                                          <p:spTgt spid="166921"/>
                                        </p:tgtEl>
                                      </p:cBhvr>
                                    </p:animEffect>
                                  </p:childTnLst>
                                </p:cTn>
                              </p:par>
                            </p:childTnLst>
                          </p:cTn>
                        </p:par>
                        <p:par>
                          <p:cTn id="19" fill="hold" nodeType="afterGroup">
                            <p:stCondLst>
                              <p:cond delay="5960"/>
                            </p:stCondLst>
                            <p:childTnLst>
                              <p:par>
                                <p:cTn id="20" presetID="22" presetClass="entr" presetSubtype="4" fill="hold" grpId="0" nodeType="afterEffect">
                                  <p:stCondLst>
                                    <p:cond delay="0"/>
                                  </p:stCondLst>
                                  <p:childTnLst>
                                    <p:set>
                                      <p:cBhvr>
                                        <p:cTn id="21" dur="1" fill="hold">
                                          <p:stCondLst>
                                            <p:cond delay="0"/>
                                          </p:stCondLst>
                                        </p:cTn>
                                        <p:tgtEl>
                                          <p:spTgt spid="166920"/>
                                        </p:tgtEl>
                                        <p:attrNameLst>
                                          <p:attrName>style.visibility</p:attrName>
                                        </p:attrNameLst>
                                      </p:cBhvr>
                                      <p:to>
                                        <p:strVal val="visible"/>
                                      </p:to>
                                    </p:set>
                                    <p:animEffect transition="in" filter="wipe(down)">
                                      <p:cBhvr>
                                        <p:cTn id="22" dur="1000"/>
                                        <p:tgtEl>
                                          <p:spTgt spid="166920"/>
                                        </p:tgtEl>
                                      </p:cBhvr>
                                    </p:animEffect>
                                  </p:childTnLst>
                                </p:cTn>
                              </p:par>
                            </p:childTnLst>
                          </p:cTn>
                        </p:par>
                        <p:par>
                          <p:cTn id="23" fill="hold" nodeType="afterGroup">
                            <p:stCondLst>
                              <p:cond delay="6960"/>
                            </p:stCondLst>
                            <p:childTnLst>
                              <p:par>
                                <p:cTn id="24" presetID="51" presetClass="entr" presetSubtype="0" fill="hold" grpId="0" nodeType="afterEffect">
                                  <p:stCondLst>
                                    <p:cond delay="0"/>
                                  </p:stCondLst>
                                  <p:childTnLst>
                                    <p:set>
                                      <p:cBhvr>
                                        <p:cTn id="25" dur="1" fill="hold">
                                          <p:stCondLst>
                                            <p:cond delay="0"/>
                                          </p:stCondLst>
                                        </p:cTn>
                                        <p:tgtEl>
                                          <p:spTgt spid="166922"/>
                                        </p:tgtEl>
                                        <p:attrNameLst>
                                          <p:attrName>style.visibility</p:attrName>
                                        </p:attrNameLst>
                                      </p:cBhvr>
                                      <p:to>
                                        <p:strVal val="visible"/>
                                      </p:to>
                                    </p:set>
                                    <p:animEffect transition="in" filter="fade">
                                      <p:cBhvr>
                                        <p:cTn id="26" dur="385" decel="100000"/>
                                        <p:tgtEl>
                                          <p:spTgt spid="166922"/>
                                        </p:tgtEl>
                                      </p:cBhvr>
                                    </p:animEffect>
                                    <p:animScale>
                                      <p:cBhvr>
                                        <p:cTn id="27" dur="385" decel="100000"/>
                                        <p:tgtEl>
                                          <p:spTgt spid="166922"/>
                                        </p:tgtEl>
                                      </p:cBhvr>
                                      <p:from x="10000" y="10000"/>
                                      <p:to x="200000" y="450000"/>
                                    </p:animScale>
                                    <p:animScale>
                                      <p:cBhvr>
                                        <p:cTn id="28" dur="615" accel="100000" fill="hold">
                                          <p:stCondLst>
                                            <p:cond delay="385"/>
                                          </p:stCondLst>
                                        </p:cTn>
                                        <p:tgtEl>
                                          <p:spTgt spid="166922"/>
                                        </p:tgtEl>
                                      </p:cBhvr>
                                      <p:from x="200000" y="450000"/>
                                      <p:to x="100000" y="100000"/>
                                    </p:animScale>
                                    <p:set>
                                      <p:cBhvr>
                                        <p:cTn id="29" dur="385" fill="hold"/>
                                        <p:tgtEl>
                                          <p:spTgt spid="166922"/>
                                        </p:tgtEl>
                                        <p:attrNameLst>
                                          <p:attrName>ppt_x</p:attrName>
                                        </p:attrNameLst>
                                      </p:cBhvr>
                                      <p:to>
                                        <p:strVal val="(0.5)"/>
                                      </p:to>
                                    </p:set>
                                    <p:anim from="(0.5)" to="(#ppt_x)" calcmode="lin" valueType="num">
                                      <p:cBhvr>
                                        <p:cTn id="30" dur="615" accel="100000" fill="hold">
                                          <p:stCondLst>
                                            <p:cond delay="385"/>
                                          </p:stCondLst>
                                        </p:cTn>
                                        <p:tgtEl>
                                          <p:spTgt spid="166922"/>
                                        </p:tgtEl>
                                        <p:attrNameLst>
                                          <p:attrName>ppt_x</p:attrName>
                                        </p:attrNameLst>
                                      </p:cBhvr>
                                    </p:anim>
                                    <p:set>
                                      <p:cBhvr>
                                        <p:cTn id="31" dur="385" fill="hold"/>
                                        <p:tgtEl>
                                          <p:spTgt spid="166922"/>
                                        </p:tgtEl>
                                        <p:attrNameLst>
                                          <p:attrName>ppt_y</p:attrName>
                                        </p:attrNameLst>
                                      </p:cBhvr>
                                      <p:to>
                                        <p:strVal val="(#ppt_y+0.4)"/>
                                      </p:to>
                                    </p:set>
                                    <p:anim from="(#ppt_y+0.4)" to="(#ppt_y)" calcmode="lin" valueType="num">
                                      <p:cBhvr>
                                        <p:cTn id="32" dur="615" accel="100000" fill="hold">
                                          <p:stCondLst>
                                            <p:cond delay="385"/>
                                          </p:stCondLst>
                                        </p:cTn>
                                        <p:tgtEl>
                                          <p:spTgt spid="166922"/>
                                        </p:tgtEl>
                                        <p:attrNameLst>
                                          <p:attrName>ppt_y</p:attrName>
                                        </p:attrNameLst>
                                      </p:cBhvr>
                                    </p:anim>
                                  </p:childTnLst>
                                </p:cTn>
                              </p:par>
                            </p:childTnLst>
                          </p:cTn>
                        </p:par>
                        <p:par>
                          <p:cTn id="33" fill="hold" nodeType="afterGroup">
                            <p:stCondLst>
                              <p:cond delay="7960"/>
                            </p:stCondLst>
                            <p:childTnLst>
                              <p:par>
                                <p:cTn id="34" presetID="23" presetClass="entr" presetSubtype="16" fill="hold" grpId="0" nodeType="afterEffect">
                                  <p:stCondLst>
                                    <p:cond delay="0"/>
                                  </p:stCondLst>
                                  <p:childTnLst>
                                    <p:set>
                                      <p:cBhvr>
                                        <p:cTn id="35" dur="1" fill="hold">
                                          <p:stCondLst>
                                            <p:cond delay="0"/>
                                          </p:stCondLst>
                                        </p:cTn>
                                        <p:tgtEl>
                                          <p:spTgt spid="166924"/>
                                        </p:tgtEl>
                                        <p:attrNameLst>
                                          <p:attrName>style.visibility</p:attrName>
                                        </p:attrNameLst>
                                      </p:cBhvr>
                                      <p:to>
                                        <p:strVal val="visible"/>
                                      </p:to>
                                    </p:set>
                                    <p:anim calcmode="lin" valueType="num">
                                      <p:cBhvr>
                                        <p:cTn id="36" dur="1000" fill="hold"/>
                                        <p:tgtEl>
                                          <p:spTgt spid="166924"/>
                                        </p:tgtEl>
                                        <p:attrNameLst>
                                          <p:attrName>ppt_w</p:attrName>
                                        </p:attrNameLst>
                                      </p:cBhvr>
                                      <p:tavLst>
                                        <p:tav tm="0">
                                          <p:val>
                                            <p:fltVal val="0"/>
                                          </p:val>
                                        </p:tav>
                                        <p:tav tm="100000">
                                          <p:val>
                                            <p:strVal val="#ppt_w"/>
                                          </p:val>
                                        </p:tav>
                                      </p:tavLst>
                                    </p:anim>
                                    <p:anim calcmode="lin" valueType="num">
                                      <p:cBhvr>
                                        <p:cTn id="37" dur="1000" fill="hold"/>
                                        <p:tgtEl>
                                          <p:spTgt spid="16692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8960"/>
                            </p:stCondLst>
                            <p:childTnLst>
                              <p:par>
                                <p:cTn id="39" presetID="25" presetClass="entr" presetSubtype="0" fill="hold" grpId="0" nodeType="afterEffect">
                                  <p:stCondLst>
                                    <p:cond delay="0"/>
                                  </p:stCondLst>
                                  <p:childTnLst>
                                    <p:set>
                                      <p:cBhvr>
                                        <p:cTn id="40" dur="1" fill="hold">
                                          <p:stCondLst>
                                            <p:cond delay="0"/>
                                          </p:stCondLst>
                                        </p:cTn>
                                        <p:tgtEl>
                                          <p:spTgt spid="166923"/>
                                        </p:tgtEl>
                                        <p:attrNameLst>
                                          <p:attrName>style.visibility</p:attrName>
                                        </p:attrNameLst>
                                      </p:cBhvr>
                                      <p:to>
                                        <p:strVal val="visible"/>
                                      </p:to>
                                    </p:set>
                                    <p:anim calcmode="lin" valueType="num">
                                      <p:cBhvr>
                                        <p:cTn id="41" dur="500" decel="50000" fill="hold">
                                          <p:stCondLst>
                                            <p:cond delay="0"/>
                                          </p:stCondLst>
                                        </p:cTn>
                                        <p:tgtEl>
                                          <p:spTgt spid="166923"/>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66923"/>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66923"/>
                                        </p:tgtEl>
                                        <p:attrNameLst>
                                          <p:attrName>ppt_w</p:attrName>
                                        </p:attrNameLst>
                                      </p:cBhvr>
                                      <p:tavLst>
                                        <p:tav tm="0">
                                          <p:val>
                                            <p:strVal val="#ppt_w*.05"/>
                                          </p:val>
                                        </p:tav>
                                        <p:tav tm="100000">
                                          <p:val>
                                            <p:strVal val="#ppt_w"/>
                                          </p:val>
                                        </p:tav>
                                      </p:tavLst>
                                    </p:anim>
                                    <p:anim calcmode="lin" valueType="num">
                                      <p:cBhvr>
                                        <p:cTn id="44" dur="1000" fill="hold"/>
                                        <p:tgtEl>
                                          <p:spTgt spid="166923"/>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66923"/>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66923"/>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66923"/>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6692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6926"/>
                                        </p:tgtEl>
                                        <p:attrNameLst>
                                          <p:attrName>style.visibility</p:attrName>
                                        </p:attrNameLst>
                                      </p:cBhvr>
                                      <p:to>
                                        <p:strVal val="visible"/>
                                      </p:to>
                                    </p:set>
                                    <p:animEffect transition="in" filter="wipe(down)">
                                      <p:cBhvr>
                                        <p:cTn id="53" dur="2000"/>
                                        <p:tgtEl>
                                          <p:spTgt spid="166926"/>
                                        </p:tgtEl>
                                      </p:cBhvr>
                                    </p:animEffec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par>
                          <p:cTn id="54" fill="hold" nodeType="afterGroup">
                            <p:stCondLst>
                              <p:cond delay="2000"/>
                            </p:stCondLst>
                            <p:childTnLst>
                              <p:par>
                                <p:cTn id="55" presetID="51" presetClass="entr" presetSubtype="0" fill="hold" grpId="0" nodeType="afterEffect">
                                  <p:stCondLst>
                                    <p:cond delay="0"/>
                                  </p:stCondLst>
                                  <p:childTnLst>
                                    <p:set>
                                      <p:cBhvr>
                                        <p:cTn id="56" dur="1" fill="hold">
                                          <p:stCondLst>
                                            <p:cond delay="0"/>
                                          </p:stCondLst>
                                        </p:cTn>
                                        <p:tgtEl>
                                          <p:spTgt spid="166928"/>
                                        </p:tgtEl>
                                        <p:attrNameLst>
                                          <p:attrName>style.visibility</p:attrName>
                                        </p:attrNameLst>
                                      </p:cBhvr>
                                      <p:to>
                                        <p:strVal val="visible"/>
                                      </p:to>
                                    </p:set>
                                    <p:animEffect transition="in" filter="fade">
                                      <p:cBhvr>
                                        <p:cTn id="57" dur="385" decel="100000"/>
                                        <p:tgtEl>
                                          <p:spTgt spid="166928"/>
                                        </p:tgtEl>
                                      </p:cBhvr>
                                    </p:animEffect>
                                    <p:animScale>
                                      <p:cBhvr>
                                        <p:cTn id="58" dur="385" decel="100000"/>
                                        <p:tgtEl>
                                          <p:spTgt spid="166928"/>
                                        </p:tgtEl>
                                      </p:cBhvr>
                                      <p:from x="10000" y="10000"/>
                                      <p:to x="200000" y="450000"/>
                                    </p:animScale>
                                    <p:animScale>
                                      <p:cBhvr>
                                        <p:cTn id="59" dur="615" accel="100000" fill="hold">
                                          <p:stCondLst>
                                            <p:cond delay="385"/>
                                          </p:stCondLst>
                                        </p:cTn>
                                        <p:tgtEl>
                                          <p:spTgt spid="166928"/>
                                        </p:tgtEl>
                                      </p:cBhvr>
                                      <p:from x="200000" y="450000"/>
                                      <p:to x="100000" y="100000"/>
                                    </p:animScale>
                                    <p:set>
                                      <p:cBhvr>
                                        <p:cTn id="60" dur="385" fill="hold"/>
                                        <p:tgtEl>
                                          <p:spTgt spid="166928"/>
                                        </p:tgtEl>
                                        <p:attrNameLst>
                                          <p:attrName>ppt_x</p:attrName>
                                        </p:attrNameLst>
                                      </p:cBhvr>
                                      <p:to>
                                        <p:strVal val="(0.5)"/>
                                      </p:to>
                                    </p:set>
                                    <p:anim from="(0.5)" to="(#ppt_x)" calcmode="lin" valueType="num">
                                      <p:cBhvr>
                                        <p:cTn id="61" dur="615" accel="100000" fill="hold">
                                          <p:stCondLst>
                                            <p:cond delay="385"/>
                                          </p:stCondLst>
                                        </p:cTn>
                                        <p:tgtEl>
                                          <p:spTgt spid="166928"/>
                                        </p:tgtEl>
                                        <p:attrNameLst>
                                          <p:attrName>ppt_x</p:attrName>
                                        </p:attrNameLst>
                                      </p:cBhvr>
                                    </p:anim>
                                    <p:set>
                                      <p:cBhvr>
                                        <p:cTn id="62" dur="385" fill="hold"/>
                                        <p:tgtEl>
                                          <p:spTgt spid="166928"/>
                                        </p:tgtEl>
                                        <p:attrNameLst>
                                          <p:attrName>ppt_y</p:attrName>
                                        </p:attrNameLst>
                                      </p:cBhvr>
                                      <p:to>
                                        <p:strVal val="(#ppt_y+0.4)"/>
                                      </p:to>
                                    </p:set>
                                    <p:anim from="(#ppt_y+0.4)" to="(#ppt_y)" calcmode="lin" valueType="num">
                                      <p:cBhvr>
                                        <p:cTn id="63" dur="615" accel="100000" fill="hold">
                                          <p:stCondLst>
                                            <p:cond delay="385"/>
                                          </p:stCondLst>
                                        </p:cTn>
                                        <p:tgtEl>
                                          <p:spTgt spid="166928"/>
                                        </p:tgtEl>
                                        <p:attrNameLst>
                                          <p:attrName>ppt_y</p:attrName>
                                        </p:attrNameLst>
                                      </p:cBhvr>
                                    </p:anim>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childTnLst>
                          </p:cTn>
                        </p:par>
                        <p:par>
                          <p:cTn id="64" fill="hold" nodeType="afterGroup">
                            <p:stCondLst>
                              <p:cond delay="3000"/>
                            </p:stCondLst>
                            <p:childTnLst>
                              <p:par>
                                <p:cTn id="65" presetID="23" presetClass="entr" presetSubtype="16" fill="hold" grpId="0" nodeType="afterEffect">
                                  <p:stCondLst>
                                    <p:cond delay="0"/>
                                  </p:stCondLst>
                                  <p:childTnLst>
                                    <p:set>
                                      <p:cBhvr>
                                        <p:cTn id="66" dur="1" fill="hold">
                                          <p:stCondLst>
                                            <p:cond delay="0"/>
                                          </p:stCondLst>
                                        </p:cTn>
                                        <p:tgtEl>
                                          <p:spTgt spid="166927"/>
                                        </p:tgtEl>
                                        <p:attrNameLst>
                                          <p:attrName>style.visibility</p:attrName>
                                        </p:attrNameLst>
                                      </p:cBhvr>
                                      <p:to>
                                        <p:strVal val="visible"/>
                                      </p:to>
                                    </p:set>
                                    <p:anim calcmode="lin" valueType="num">
                                      <p:cBhvr>
                                        <p:cTn id="67" dur="1000" fill="hold"/>
                                        <p:tgtEl>
                                          <p:spTgt spid="166927"/>
                                        </p:tgtEl>
                                        <p:attrNameLst>
                                          <p:attrName>ppt_w</p:attrName>
                                        </p:attrNameLst>
                                      </p:cBhvr>
                                      <p:tavLst>
                                        <p:tav tm="0">
                                          <p:val>
                                            <p:fltVal val="0"/>
                                          </p:val>
                                        </p:tav>
                                        <p:tav tm="100000">
                                          <p:val>
                                            <p:strVal val="#ppt_w"/>
                                          </p:val>
                                        </p:tav>
                                      </p:tavLst>
                                    </p:anim>
                                    <p:anim calcmode="lin" valueType="num">
                                      <p:cBhvr>
                                        <p:cTn id="68" dur="1000" fill="hold"/>
                                        <p:tgtEl>
                                          <p:spTgt spid="16692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par>
                          <p:cTn id="69" fill="hold" nodeType="afterGroup">
                            <p:stCondLst>
                              <p:cond delay="4000"/>
                            </p:stCondLst>
                            <p:childTnLst>
                              <p:par>
                                <p:cTn id="70" presetID="25" presetClass="entr" presetSubtype="0" fill="hold" grpId="0" nodeType="afterEffect">
                                  <p:stCondLst>
                                    <p:cond delay="0"/>
                                  </p:stCondLst>
                                  <p:childTnLst>
                                    <p:set>
                                      <p:cBhvr>
                                        <p:cTn id="71" dur="1" fill="hold">
                                          <p:stCondLst>
                                            <p:cond delay="0"/>
                                          </p:stCondLst>
                                        </p:cTn>
                                        <p:tgtEl>
                                          <p:spTgt spid="166929"/>
                                        </p:tgtEl>
                                        <p:attrNameLst>
                                          <p:attrName>style.visibility</p:attrName>
                                        </p:attrNameLst>
                                      </p:cBhvr>
                                      <p:to>
                                        <p:strVal val="visible"/>
                                      </p:to>
                                    </p:set>
                                    <p:anim calcmode="lin" valueType="num">
                                      <p:cBhvr>
                                        <p:cTn id="72" dur="500" decel="50000" fill="hold">
                                          <p:stCondLst>
                                            <p:cond delay="0"/>
                                          </p:stCondLst>
                                        </p:cTn>
                                        <p:tgtEl>
                                          <p:spTgt spid="166929"/>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66929"/>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66929"/>
                                        </p:tgtEl>
                                        <p:attrNameLst>
                                          <p:attrName>ppt_w</p:attrName>
                                        </p:attrNameLst>
                                      </p:cBhvr>
                                      <p:tavLst>
                                        <p:tav tm="0">
                                          <p:val>
                                            <p:strVal val="#ppt_w*.05"/>
                                          </p:val>
                                        </p:tav>
                                        <p:tav tm="100000">
                                          <p:val>
                                            <p:strVal val="#ppt_w"/>
                                          </p:val>
                                        </p:tav>
                                      </p:tavLst>
                                    </p:anim>
                                    <p:anim calcmode="lin" valueType="num">
                                      <p:cBhvr>
                                        <p:cTn id="75" dur="1000" fill="hold"/>
                                        <p:tgtEl>
                                          <p:spTgt spid="166929"/>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66929"/>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66929"/>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66929"/>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66929"/>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p:bldP spid="166920" grpId="0" animBg="1"/>
      <p:bldP spid="166921" grpId="0" animBg="1"/>
      <p:bldP spid="166922" grpId="0" animBg="1"/>
      <p:bldP spid="166923" grpId="0" animBg="1"/>
      <p:bldP spid="166924" grpId="0" animBg="1"/>
      <p:bldP spid="166925" grpId="0" animBg="1"/>
      <p:bldP spid="166926" grpId="0" animBg="1"/>
      <p:bldP spid="166927" grpId="0" animBg="1"/>
      <p:bldP spid="166928" grpId="0" animBg="1"/>
      <p:bldP spid="1669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D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04800"/>
            <a:ext cx="3733800" cy="5181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8" name="AutoShape 4"/>
          <p:cNvSpPr>
            <a:spLocks noChangeArrowheads="1"/>
          </p:cNvSpPr>
          <p:nvPr/>
        </p:nvSpPr>
        <p:spPr bwMode="auto">
          <a:xfrm>
            <a:off x="0" y="0"/>
            <a:ext cx="1524000" cy="1295400"/>
          </a:xfrm>
          <a:prstGeom prst="wedgeRoundRectCallout">
            <a:avLst>
              <a:gd name="adj1" fmla="val 65833"/>
              <a:gd name="adj2" fmla="val 105148"/>
              <a:gd name="adj3" fmla="val 16667"/>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b="1">
                <a:latin typeface="VNI-Times" pitchFamily="2" charset="0"/>
              </a:rPr>
              <a:t>Cöù ñieåm Ñieän Bieân Phuû</a:t>
            </a:r>
          </a:p>
        </p:txBody>
      </p:sp>
      <p:sp>
        <p:nvSpPr>
          <p:cNvPr id="175111" name="Text Box 7"/>
          <p:cNvSpPr txBox="1">
            <a:spLocks noChangeArrowheads="1"/>
          </p:cNvSpPr>
          <p:nvPr/>
        </p:nvSpPr>
        <p:spPr bwMode="auto">
          <a:xfrm>
            <a:off x="4495800" y="304800"/>
            <a:ext cx="4648200" cy="5124450"/>
          </a:xfrm>
          <a:prstGeom prst="rect">
            <a:avLst/>
          </a:prstGeom>
          <a:solidFill>
            <a:srgbClr val="5DF5F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b="1" i="1"/>
              <a:t>Điện Biên Phủ là </a:t>
            </a:r>
            <a:r>
              <a:rPr lang="en-US" b="1" i="1">
                <a:solidFill>
                  <a:schemeClr val="hlink"/>
                </a:solidFill>
              </a:rPr>
              <a:t>một thung lũng lòng chảo</a:t>
            </a:r>
            <a:r>
              <a:rPr lang="en-US" b="1" i="1"/>
              <a:t> rộng lớn nằm ở phía tây vùng núi rừng Tây Bắc, cách thủ đô Hà Nội khoảng 300km đường chim bay. Thung lũng này có chiều rộng khoảng 8km, chiều dài khoảng 18km, nằm gần biên giới Việt Lào, trên một ngã ba của nhiều tuyến đường quan trọng. Xung quanh thung lũng là một vùng núi rừng trùng điệp bao bọc.</a:t>
            </a:r>
            <a:r>
              <a:rPr lang="en-US"/>
              <a:t> </a:t>
            </a:r>
          </a:p>
          <a:p>
            <a:pPr eaLnBrk="1" hangingPunct="1">
              <a:spcBef>
                <a:spcPct val="50000"/>
              </a:spcBef>
              <a:buFontTx/>
              <a:buChar char="-"/>
            </a:pPr>
            <a:r>
              <a:rPr lang="en-US" sz="2000" b="1" i="1"/>
              <a:t> Thời tiết Điện Biên Phủ chia làm 2 mùa rõ rệt. Mùa khô từ tháng 10 đến tháng 3, mùa mưa từ tháng 4 đến tháng 9. Vào mùa khô sương mù dày đặc từ 3 giờ chiều hôm trước tới 9 giờ sáng hôm sau. Về mùa mưa, mưa kéo dài, nhiều lũ, độ ẩm lớn </a:t>
            </a:r>
          </a:p>
        </p:txBody>
      </p:sp>
      <p:sp>
        <p:nvSpPr>
          <p:cNvPr id="7" name="Text Box 4"/>
          <p:cNvSpPr txBox="1">
            <a:spLocks noChangeArrowheads="1"/>
          </p:cNvSpPr>
          <p:nvPr/>
        </p:nvSpPr>
        <p:spPr bwMode="auto">
          <a:xfrm>
            <a:off x="2133600" y="5791200"/>
            <a:ext cx="5334000" cy="51911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FF00"/>
                </a:solidFill>
              </a:rPr>
              <a:t>=&gt; Địa hình rất hiểm trở</a:t>
            </a:r>
          </a:p>
        </p:txBody>
      </p:sp>
    </p:spTree>
    <p:extLst>
      <p:ext uri="{BB962C8B-B14F-4D97-AF65-F5344CB8AC3E}">
        <p14:creationId xmlns:p14="http://schemas.microsoft.com/office/powerpoint/2010/main" val="3612853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5108"/>
                                        </p:tgtEl>
                                        <p:attrNameLst>
                                          <p:attrName>style.visibility</p:attrName>
                                        </p:attrNameLst>
                                      </p:cBhvr>
                                      <p:to>
                                        <p:strVal val="visible"/>
                                      </p:to>
                                    </p:set>
                                    <p:animEffect transition="in" filter="checkerboard(across)">
                                      <p:cBhvr>
                                        <p:cTn id="7" dur="500"/>
                                        <p:tgtEl>
                                          <p:spTgt spid="175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5111"/>
                                        </p:tgtEl>
                                        <p:attrNameLst>
                                          <p:attrName>style.visibility</p:attrName>
                                        </p:attrNameLst>
                                      </p:cBhvr>
                                      <p:to>
                                        <p:strVal val="visible"/>
                                      </p:to>
                                    </p:set>
                                    <p:animEffect transition="in" filter="blinds(horizontal)">
                                      <p:cBhvr>
                                        <p:cTn id="12" dur="500"/>
                                        <p:tgtEl>
                                          <p:spTgt spid="1751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8" grpId="0" animBg="1"/>
      <p:bldP spid="175111"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14300" y="3919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p>
        </p:txBody>
      </p:sp>
      <p:sp>
        <p:nvSpPr>
          <p:cNvPr id="150531" name="Text Box 3"/>
          <p:cNvSpPr txBox="1">
            <a:spLocks noChangeArrowheads="1"/>
          </p:cNvSpPr>
          <p:nvPr/>
        </p:nvSpPr>
        <p:spPr bwMode="auto">
          <a:xfrm>
            <a:off x="838200" y="1219200"/>
            <a:ext cx="76200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FF3300"/>
                </a:solidFill>
              </a:rPr>
              <a:t>1. Các em về nhà học bài</a:t>
            </a:r>
            <a:r>
              <a:rPr lang="en-US" sz="2400" b="1">
                <a:solidFill>
                  <a:srgbClr val="0000FF"/>
                </a:solidFill>
              </a:rPr>
              <a:t> : nắm được  nội dung kế hoạch Na va. Cuộc tiến công chiến lược( 1953 -1954), âm mưu của địch chủ trương của ta trong chiến dịch  Điện Biên Phủ.</a:t>
            </a:r>
          </a:p>
          <a:p>
            <a:pPr eaLnBrk="1" hangingPunct="1">
              <a:spcBef>
                <a:spcPct val="50000"/>
              </a:spcBef>
            </a:pPr>
            <a:endParaRPr lang="en-US" sz="2400" b="1">
              <a:solidFill>
                <a:srgbClr val="0000FF"/>
              </a:solidFill>
            </a:endParaRPr>
          </a:p>
        </p:txBody>
      </p:sp>
      <p:sp>
        <p:nvSpPr>
          <p:cNvPr id="150532" name="Text Box 4"/>
          <p:cNvSpPr txBox="1">
            <a:spLocks noChangeArrowheads="1"/>
          </p:cNvSpPr>
          <p:nvPr/>
        </p:nvSpPr>
        <p:spPr bwMode="auto">
          <a:xfrm>
            <a:off x="2971800" y="373063"/>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000" b="1" i="1" u="sng">
                <a:solidFill>
                  <a:srgbClr val="FF3300"/>
                </a:solidFill>
              </a:rPr>
              <a:t>Dặn dò</a:t>
            </a:r>
            <a:r>
              <a:rPr lang="en-US" sz="4000">
                <a:solidFill>
                  <a:srgbClr val="FF3300"/>
                </a:solidFill>
              </a:rPr>
              <a:t>:</a:t>
            </a:r>
          </a:p>
        </p:txBody>
      </p:sp>
      <p:sp>
        <p:nvSpPr>
          <p:cNvPr id="66565" name="Text Box 5"/>
          <p:cNvSpPr txBox="1">
            <a:spLocks noChangeArrowheads="1"/>
          </p:cNvSpPr>
          <p:nvPr/>
        </p:nvSpPr>
        <p:spPr bwMode="auto">
          <a:xfrm>
            <a:off x="609600" y="6773863"/>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2400">
              <a:latin typeface="Times New Roman" pitchFamily="18" charset="0"/>
            </a:endParaRPr>
          </a:p>
        </p:txBody>
      </p:sp>
      <p:sp>
        <p:nvSpPr>
          <p:cNvPr id="150534" name="Rectangle 6"/>
          <p:cNvSpPr>
            <a:spLocks noChangeArrowheads="1"/>
          </p:cNvSpPr>
          <p:nvPr/>
        </p:nvSpPr>
        <p:spPr bwMode="auto">
          <a:xfrm>
            <a:off x="838200" y="2895600"/>
            <a:ext cx="8001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400" b="1">
                <a:solidFill>
                  <a:srgbClr val="FF3300"/>
                </a:solidFill>
              </a:rPr>
              <a:t>2. Soạn trước phần tiếp theo của bài</a:t>
            </a:r>
            <a:r>
              <a:rPr lang="en-US" sz="2400" b="1" i="1">
                <a:solidFill>
                  <a:srgbClr val="0000FF"/>
                </a:solidFill>
              </a:rPr>
              <a:t>( Chú ý các câu hỏi sau)</a:t>
            </a:r>
          </a:p>
          <a:p>
            <a:pPr eaLnBrk="1" hangingPunct="1"/>
            <a:r>
              <a:rPr lang="en-US" sz="2400" b="1" i="1">
                <a:solidFill>
                  <a:srgbClr val="0000FF"/>
                </a:solidFill>
              </a:rPr>
              <a:t>- Diễn biến, kết quả, ý nghĩa của chiến dịch Điện Bỉên Phủ</a:t>
            </a:r>
          </a:p>
          <a:p>
            <a:pPr eaLnBrk="1" hangingPunct="1"/>
            <a:r>
              <a:rPr lang="en-US" sz="2400" b="1">
                <a:solidFill>
                  <a:srgbClr val="0000FF"/>
                </a:solidFill>
              </a:rPr>
              <a:t>- Quá trình diễn ra Hội nghị Giơ-ne-vơ ?       </a:t>
            </a:r>
          </a:p>
          <a:p>
            <a:pPr eaLnBrk="1" hangingPunct="1"/>
            <a:r>
              <a:rPr lang="en-US" sz="2400" b="1">
                <a:solidFill>
                  <a:srgbClr val="0000FF"/>
                </a:solidFill>
              </a:rPr>
              <a:t>-  Hiệp định kí kết có nội dung ntn ?</a:t>
            </a:r>
          </a:p>
          <a:p>
            <a:pPr eaLnBrk="1" hangingPunct="1"/>
            <a:r>
              <a:rPr lang="en-US" sz="2400" b="1">
                <a:solidFill>
                  <a:srgbClr val="0000FF"/>
                </a:solidFill>
              </a:rPr>
              <a:t>- Nguyên nhân nào dẫn đến thắng lợi và ý nghĩa lịch sử của cuộc kháng chiến chống Pháp ?</a:t>
            </a:r>
          </a:p>
        </p:txBody>
      </p:sp>
      <p:sp>
        <p:nvSpPr>
          <p:cNvPr id="66567" name="AutoShape 7"/>
          <p:cNvSpPr>
            <a:spLocks noChangeArrowheads="1"/>
          </p:cNvSpPr>
          <p:nvPr/>
        </p:nvSpPr>
        <p:spPr bwMode="auto">
          <a:xfrm>
            <a:off x="228600" y="304800"/>
            <a:ext cx="8686800" cy="6324600"/>
          </a:xfrm>
          <a:prstGeom prst="roundRect">
            <a:avLst>
              <a:gd name="adj" fmla="val 16667"/>
            </a:avLst>
          </a:pr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6568" name="Picture 8" descr="buom"/>
          <p:cNvPicPr preferRelativeResize="0">
            <a:picLocks noChangeAspect="1" noChangeArrowheads="1" noCrop="1"/>
          </p:cNvPicPr>
          <p:nvPr/>
        </p:nvPicPr>
        <p:blipFill>
          <a:blip r:embed="rId2">
            <a:lum contrast="38000"/>
            <a:extLst>
              <a:ext uri="{28A0092B-C50C-407E-A947-70E740481C1C}">
                <a14:useLocalDpi xmlns:a14="http://schemas.microsoft.com/office/drawing/2010/main" val="0"/>
              </a:ext>
            </a:extLst>
          </a:blip>
          <a:srcRect/>
          <a:stretch>
            <a:fillRect/>
          </a:stretch>
        </p:blipFill>
        <p:spPr bwMode="auto">
          <a:xfrm rot="-2194905">
            <a:off x="230188" y="5986463"/>
            <a:ext cx="601662"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9" descr="buom"/>
          <p:cNvPicPr preferRelativeResize="0">
            <a:picLocks noChangeAspect="1" noChangeArrowheads="1" noCrop="1"/>
          </p:cNvPicPr>
          <p:nvPr/>
        </p:nvPicPr>
        <p:blipFill>
          <a:blip r:embed="rId2">
            <a:lum contrast="38000"/>
            <a:extLst>
              <a:ext uri="{28A0092B-C50C-407E-A947-70E740481C1C}">
                <a14:useLocalDpi xmlns:a14="http://schemas.microsoft.com/office/drawing/2010/main" val="0"/>
              </a:ext>
            </a:extLst>
          </a:blip>
          <a:srcRect/>
          <a:stretch>
            <a:fillRect/>
          </a:stretch>
        </p:blipFill>
        <p:spPr bwMode="auto">
          <a:xfrm rot="-2194905">
            <a:off x="8307388" y="-1588"/>
            <a:ext cx="6016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buom"/>
          <p:cNvPicPr preferRelativeResize="0">
            <a:picLocks noChangeAspect="1" noChangeArrowheads="1" noCrop="1"/>
          </p:cNvPicPr>
          <p:nvPr/>
        </p:nvPicPr>
        <p:blipFill>
          <a:blip r:embed="rId2">
            <a:lum contrast="38000"/>
            <a:extLst>
              <a:ext uri="{28A0092B-C50C-407E-A947-70E740481C1C}">
                <a14:useLocalDpi xmlns:a14="http://schemas.microsoft.com/office/drawing/2010/main" val="0"/>
              </a:ext>
            </a:extLst>
          </a:blip>
          <a:srcRect/>
          <a:stretch>
            <a:fillRect/>
          </a:stretch>
        </p:blipFill>
        <p:spPr bwMode="auto">
          <a:xfrm rot="2662298">
            <a:off x="223838" y="-1588"/>
            <a:ext cx="6016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1" descr="buom"/>
          <p:cNvPicPr preferRelativeResize="0">
            <a:picLocks noChangeAspect="1" noChangeArrowheads="1" noCrop="1"/>
          </p:cNvPicPr>
          <p:nvPr/>
        </p:nvPicPr>
        <p:blipFill>
          <a:blip r:embed="rId2">
            <a:lum contrast="38000"/>
            <a:extLst>
              <a:ext uri="{28A0092B-C50C-407E-A947-70E740481C1C}">
                <a14:useLocalDpi xmlns:a14="http://schemas.microsoft.com/office/drawing/2010/main" val="0"/>
              </a:ext>
            </a:extLst>
          </a:blip>
          <a:srcRect/>
          <a:stretch>
            <a:fillRect/>
          </a:stretch>
        </p:blipFill>
        <p:spPr bwMode="auto">
          <a:xfrm rot="-7845322">
            <a:off x="8405812" y="5810251"/>
            <a:ext cx="6064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24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p:cTn id="7" dur="1000" fill="hold"/>
                                        <p:tgtEl>
                                          <p:spTgt spid="150532"/>
                                        </p:tgtEl>
                                        <p:attrNameLst>
                                          <p:attrName>ppt_w</p:attrName>
                                        </p:attrNameLst>
                                      </p:cBhvr>
                                      <p:tavLst>
                                        <p:tav tm="0">
                                          <p:val>
                                            <p:fltVal val="0"/>
                                          </p:val>
                                        </p:tav>
                                        <p:tav tm="100000">
                                          <p:val>
                                            <p:strVal val="#ppt_w"/>
                                          </p:val>
                                        </p:tav>
                                      </p:tavLst>
                                    </p:anim>
                                    <p:anim calcmode="lin" valueType="num">
                                      <p:cBhvr>
                                        <p:cTn id="8" dur="1000" fill="hold"/>
                                        <p:tgtEl>
                                          <p:spTgt spid="150532"/>
                                        </p:tgtEl>
                                        <p:attrNameLst>
                                          <p:attrName>ppt_h</p:attrName>
                                        </p:attrNameLst>
                                      </p:cBhvr>
                                      <p:tavLst>
                                        <p:tav tm="0">
                                          <p:val>
                                            <p:fltVal val="0"/>
                                          </p:val>
                                        </p:tav>
                                        <p:tav tm="100000">
                                          <p:val>
                                            <p:strVal val="#ppt_h"/>
                                          </p:val>
                                        </p:tav>
                                      </p:tavLst>
                                    </p:anim>
                                    <p:anim calcmode="lin" valueType="num">
                                      <p:cBhvr>
                                        <p:cTn id="9" dur="1000" fill="hold"/>
                                        <p:tgtEl>
                                          <p:spTgt spid="1505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053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150531"/>
                                        </p:tgtEl>
                                        <p:attrNameLst>
                                          <p:attrName>style.visibility</p:attrName>
                                        </p:attrNameLst>
                                      </p:cBhvr>
                                      <p:to>
                                        <p:strVal val="visible"/>
                                      </p:to>
                                    </p:set>
                                    <p:anim calcmode="lin" valueType="num">
                                      <p:cBhvr>
                                        <p:cTn id="14" dur="3000" fill="hold"/>
                                        <p:tgtEl>
                                          <p:spTgt spid="150531"/>
                                        </p:tgtEl>
                                        <p:attrNameLst>
                                          <p:attrName>ppt_w</p:attrName>
                                        </p:attrNameLst>
                                      </p:cBhvr>
                                      <p:tavLst>
                                        <p:tav tm="0">
                                          <p:val>
                                            <p:fltVal val="0"/>
                                          </p:val>
                                        </p:tav>
                                        <p:tav tm="100000">
                                          <p:val>
                                            <p:strVal val="#ppt_w"/>
                                          </p:val>
                                        </p:tav>
                                      </p:tavLst>
                                    </p:anim>
                                    <p:anim calcmode="lin" valueType="num">
                                      <p:cBhvr>
                                        <p:cTn id="15" dur="3000" fill="hold"/>
                                        <p:tgtEl>
                                          <p:spTgt spid="150531"/>
                                        </p:tgtEl>
                                        <p:attrNameLst>
                                          <p:attrName>ppt_h</p:attrName>
                                        </p:attrNameLst>
                                      </p:cBhvr>
                                      <p:tavLst>
                                        <p:tav tm="0">
                                          <p:val>
                                            <p:fltVal val="0"/>
                                          </p:val>
                                        </p:tav>
                                        <p:tav tm="100000">
                                          <p:val>
                                            <p:strVal val="#ppt_h"/>
                                          </p:val>
                                        </p:tav>
                                      </p:tavLst>
                                    </p:anim>
                                  </p:childTnLst>
                                </p:cTn>
                              </p:par>
                            </p:childTnLst>
                          </p:cTn>
                        </p:par>
                        <p:par>
                          <p:cTn id="16" fill="hold" nodeType="afterGroup">
                            <p:stCondLst>
                              <p:cond delay="4000"/>
                            </p:stCondLst>
                            <p:childTnLst>
                              <p:par>
                                <p:cTn id="17" presetID="20" presetClass="entr" presetSubtype="0" fill="hold" grpId="0" nodeType="afterEffect">
                                  <p:stCondLst>
                                    <p:cond delay="0"/>
                                  </p:stCondLst>
                                  <p:childTnLst>
                                    <p:set>
                                      <p:cBhvr>
                                        <p:cTn id="18" dur="1" fill="hold">
                                          <p:stCondLst>
                                            <p:cond delay="0"/>
                                          </p:stCondLst>
                                        </p:cTn>
                                        <p:tgtEl>
                                          <p:spTgt spid="150534"/>
                                        </p:tgtEl>
                                        <p:attrNameLst>
                                          <p:attrName>style.visibility</p:attrName>
                                        </p:attrNameLst>
                                      </p:cBhvr>
                                      <p:to>
                                        <p:strVal val="visible"/>
                                      </p:to>
                                    </p:set>
                                    <p:animEffect transition="in" filter="wedge">
                                      <p:cBhvr>
                                        <p:cTn id="19" dur="5000"/>
                                        <p:tgtEl>
                                          <p:spTgt spid="150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p:bldP spid="150532" grpId="0"/>
      <p:bldP spid="1505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12954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latin typeface="Times New Roman" pitchFamily="18" charset="0"/>
                <a:cs typeface="Times New Roman" pitchFamily="18" charset="0"/>
              </a:rPr>
              <a:t>2. Chiến dịch lịch sử Điện Biên Phủ ( 1954)</a:t>
            </a:r>
          </a:p>
        </p:txBody>
      </p:sp>
      <p:sp>
        <p:nvSpPr>
          <p:cNvPr id="193542" name="Rectangle 6"/>
          <p:cNvSpPr>
            <a:spLocks noChangeArrowheads="1"/>
          </p:cNvSpPr>
          <p:nvPr/>
        </p:nvSpPr>
        <p:spPr bwMode="auto">
          <a:xfrm>
            <a:off x="76200" y="19812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latin typeface="Times New Roman" pitchFamily="18" charset="0"/>
                <a:cs typeface="Times New Roman" pitchFamily="18" charset="0"/>
              </a:rPr>
              <a:t>a. </a:t>
            </a:r>
            <a:r>
              <a:rPr lang="en-US" sz="2400" b="1" dirty="0" err="1">
                <a:latin typeface="Times New Roman" pitchFamily="18" charset="0"/>
                <a:cs typeface="Times New Roman" pitchFamily="18" charset="0"/>
              </a:rPr>
              <a:t>Âm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mưu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Pháp</a:t>
            </a:r>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Mĩ</a:t>
            </a:r>
            <a:endParaRPr lang="en-US" sz="2400" b="1" dirty="0">
              <a:latin typeface="Times New Roman" pitchFamily="18" charset="0"/>
              <a:cs typeface="Times New Roman" pitchFamily="18" charset="0"/>
            </a:endParaRPr>
          </a:p>
          <a:p>
            <a:pPr marL="342900" indent="-342900" eaLnBrk="1" hangingPunct="1">
              <a:spcBef>
                <a:spcPct val="20000"/>
              </a:spcBef>
              <a:buClr>
                <a:schemeClr val="hlink"/>
              </a:buClr>
              <a:buSzPct val="60000"/>
              <a:buFont typeface="Wingdings" pitchFamily="2" charset="2"/>
              <a:buNone/>
              <a:defRPr/>
            </a:pPr>
            <a:endParaRPr lang="en-US" sz="2400" b="1" dirty="0">
              <a:solidFill>
                <a:srgbClr val="0066FF"/>
              </a:solidFill>
              <a:effectLst>
                <a:outerShdw blurRad="38100" dist="38100" dir="2700000" algn="tl">
                  <a:srgbClr val="000000"/>
                </a:outerShdw>
              </a:effectLst>
              <a:latin typeface="Times New Roman" pitchFamily="18" charset="0"/>
              <a:cs typeface="Times New Roman" pitchFamily="18" charset="0"/>
            </a:endParaRPr>
          </a:p>
        </p:txBody>
      </p:sp>
      <p:sp>
        <p:nvSpPr>
          <p:cNvPr id="9" name="Text Box 19"/>
          <p:cNvSpPr txBox="1">
            <a:spLocks noChangeArrowheads="1"/>
          </p:cNvSpPr>
          <p:nvPr/>
        </p:nvSpPr>
        <p:spPr bwMode="auto">
          <a:xfrm>
            <a:off x="92075" y="2743200"/>
            <a:ext cx="8975725" cy="1384995"/>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Xây</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dựng</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Điện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Biên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Phủ</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thành</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tập</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đoàn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cứ</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điểm</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mạnh</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nhất</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ở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Đông</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Dương</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với</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49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cứ</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điểm</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và</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3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phân</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khu</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 (</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Bắc</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a:t>
            </a:r>
            <a:r>
              <a:rPr lang="en-US" sz="2800" b="1" dirty="0" err="1" smtClean="0">
                <a:solidFill>
                  <a:srgbClr val="660033"/>
                </a:solidFill>
                <a:effectLst>
                  <a:outerShdw blurRad="38100" dist="38100" dir="2700000" algn="tl">
                    <a:srgbClr val="C0C0C0"/>
                  </a:outerShdw>
                </a:effectLst>
                <a:latin typeface="Times New Roman" pitchFamily="18" charset="0"/>
                <a:cs typeface="Times New Roman" pitchFamily="18" charset="0"/>
              </a:rPr>
              <a:t>Trung</a:t>
            </a:r>
            <a:r>
              <a:rPr lang="en-US" sz="2800" b="1" dirty="0" smtClean="0">
                <a:solidFill>
                  <a:srgbClr val="660033"/>
                </a:solidFill>
                <a:effectLst>
                  <a:outerShdw blurRad="38100" dist="38100" dir="2700000" algn="tl">
                    <a:srgbClr val="C0C0C0"/>
                  </a:outerShdw>
                </a:effectLst>
                <a:latin typeface="Times New Roman" pitchFamily="18" charset="0"/>
                <a:cs typeface="Times New Roman" pitchFamily="18" charset="0"/>
              </a:rPr>
              <a:t>-Nam</a:t>
            </a:r>
            <a:r>
              <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rPr>
              <a:t>)</a:t>
            </a:r>
            <a:r>
              <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endParaRPr lang="en-US" sz="2800" b="1" dirty="0">
              <a:solidFill>
                <a:srgbClr val="660033"/>
              </a:solidFill>
              <a:effectLst>
                <a:outerShdw blurRad="38100" dist="38100" dir="2700000" algn="tl">
                  <a:srgbClr val="C0C0C0"/>
                </a:outerShdw>
              </a:effectLst>
              <a:latin typeface="Times New Roman" pitchFamily="18" charset="0"/>
              <a:cs typeface="Times New Roman" pitchFamily="18" charset="0"/>
            </a:endParaRPr>
          </a:p>
        </p:txBody>
      </p:sp>
      <p:sp>
        <p:nvSpPr>
          <p:cNvPr id="30725"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Times New Roman" pitchFamily="18" charset="0"/>
                <a:cs typeface="Times New Roman" pitchFamily="18" charset="0"/>
              </a:rPr>
              <a:t>Bài 27 : CUỘC KHÁNG CHIẾN TOÀN QUỐC CHỐNG THỰC DÂN PHÁP XÂM LƯỢC KẾT THÚC ( 1953 -1954)</a:t>
            </a:r>
          </a:p>
        </p:txBody>
      </p:sp>
      <p:sp>
        <p:nvSpPr>
          <p:cNvPr id="6" name="AutoShape 9"/>
          <p:cNvSpPr>
            <a:spLocks noChangeArrowheads="1"/>
          </p:cNvSpPr>
          <p:nvPr/>
        </p:nvSpPr>
        <p:spPr bwMode="auto">
          <a:xfrm>
            <a:off x="4495800" y="4127500"/>
            <a:ext cx="4343400" cy="2362200"/>
          </a:xfrm>
          <a:prstGeom prst="cloudCallout">
            <a:avLst>
              <a:gd name="adj1" fmla="val -32056"/>
              <a:gd name="adj2" fmla="val 51074"/>
            </a:avLst>
          </a:prstGeom>
          <a:solidFill>
            <a:srgbClr val="5CFE8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400" b="1">
                <a:solidFill>
                  <a:schemeClr val="hlink"/>
                </a:solidFill>
                <a:latin typeface="Times New Roman" pitchFamily="18" charset="0"/>
                <a:cs typeface="Times New Roman" pitchFamily="18" charset="0"/>
              </a:rPr>
              <a:t>Với vị trí chiến lược của Điện Biên Phủ, Pháp -Mĩ đã có âm mưu gì ?</a:t>
            </a:r>
          </a:p>
        </p:txBody>
      </p:sp>
    </p:spTree>
    <p:extLst>
      <p:ext uri="{BB962C8B-B14F-4D97-AF65-F5344CB8AC3E}">
        <p14:creationId xmlns:p14="http://schemas.microsoft.com/office/powerpoint/2010/main" val="1613548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circle(in)">
                                      <p:cBhvr>
                                        <p:cTn id="7" dur="2000"/>
                                        <p:tgtEl>
                                          <p:spTgt spid="193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p:bldP spid="9" grpId="0"/>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 y="228600"/>
            <a:ext cx="8686800" cy="6400800"/>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3908" name="Text Box 4"/>
          <p:cNvSpPr txBox="1">
            <a:spLocks noChangeArrowheads="1"/>
          </p:cNvSpPr>
          <p:nvPr/>
        </p:nvSpPr>
        <p:spPr bwMode="auto">
          <a:xfrm rot="2453555">
            <a:off x="609600" y="24384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chemeClr val="bg1"/>
                </a:solidFill>
                <a:latin typeface="Times New Roman" pitchFamily="18" charset="0"/>
                <a:cs typeface="Times New Roman" pitchFamily="18" charset="0"/>
              </a:rPr>
              <a:t>L	À	O</a:t>
            </a:r>
          </a:p>
        </p:txBody>
      </p:sp>
      <p:sp>
        <p:nvSpPr>
          <p:cNvPr id="123909" name="Text Box 5"/>
          <p:cNvSpPr txBox="1">
            <a:spLocks noChangeArrowheads="1"/>
          </p:cNvSpPr>
          <p:nvPr/>
        </p:nvSpPr>
        <p:spPr bwMode="auto">
          <a:xfrm>
            <a:off x="1219200" y="44196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latin typeface="Times New Roman" pitchFamily="18" charset="0"/>
                <a:cs typeface="Times New Roman" pitchFamily="18" charset="0"/>
              </a:rPr>
              <a:t>CAM  PU  CHIA</a:t>
            </a:r>
          </a:p>
        </p:txBody>
      </p:sp>
      <p:sp>
        <p:nvSpPr>
          <p:cNvPr id="123910" name="Oval 6"/>
          <p:cNvSpPr>
            <a:spLocks noChangeArrowheads="1"/>
          </p:cNvSpPr>
          <p:nvPr/>
        </p:nvSpPr>
        <p:spPr bwMode="auto">
          <a:xfrm>
            <a:off x="838200" y="1371600"/>
            <a:ext cx="228600" cy="228600"/>
          </a:xfrm>
          <a:prstGeom prst="ellipse">
            <a:avLst/>
          </a:prstGeom>
          <a:solidFill>
            <a:srgbClr val="FFFF00"/>
          </a:solidFill>
          <a:ln w="952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pic>
        <p:nvPicPr>
          <p:cNvPr id="123914" name="Picture 10" descr="Ban do DBP tro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4572000" cy="58674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915" name="AutoShape 11"/>
          <p:cNvSpPr>
            <a:spLocks noChangeArrowheads="1"/>
          </p:cNvSpPr>
          <p:nvPr/>
        </p:nvSpPr>
        <p:spPr bwMode="auto">
          <a:xfrm flipV="1">
            <a:off x="762000" y="1371600"/>
            <a:ext cx="1219200" cy="463550"/>
          </a:xfrm>
          <a:prstGeom prst="wedgeRectCallout">
            <a:avLst>
              <a:gd name="adj1" fmla="val 28125"/>
              <a:gd name="adj2" fmla="val -78083"/>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r>
              <a:rPr lang="en-US" sz="1400" b="1">
                <a:latin typeface="Times New Roman" pitchFamily="18" charset="0"/>
                <a:cs typeface="Times New Roman" pitchFamily="18" charset="0"/>
              </a:rPr>
              <a:t>PHÂN KHU BẮC</a:t>
            </a:r>
          </a:p>
        </p:txBody>
      </p:sp>
      <p:sp>
        <p:nvSpPr>
          <p:cNvPr id="123916" name="AutoShape 12"/>
          <p:cNvSpPr>
            <a:spLocks noChangeArrowheads="1"/>
          </p:cNvSpPr>
          <p:nvPr/>
        </p:nvSpPr>
        <p:spPr bwMode="auto">
          <a:xfrm flipV="1">
            <a:off x="3276600" y="2508250"/>
            <a:ext cx="1371600" cy="463550"/>
          </a:xfrm>
          <a:prstGeom prst="wedgeRectCallout">
            <a:avLst>
              <a:gd name="adj1" fmla="val -20833"/>
              <a:gd name="adj2" fmla="val -47606"/>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r>
              <a:rPr lang="en-US" sz="1400" b="1">
                <a:latin typeface="Times New Roman" pitchFamily="18" charset="0"/>
                <a:cs typeface="Times New Roman" pitchFamily="18" charset="0"/>
              </a:rPr>
              <a:t>PHÂN KHU TRUNG TÂM</a:t>
            </a:r>
          </a:p>
        </p:txBody>
      </p:sp>
      <p:sp>
        <p:nvSpPr>
          <p:cNvPr id="123917" name="AutoShape 13"/>
          <p:cNvSpPr>
            <a:spLocks noChangeArrowheads="1"/>
          </p:cNvSpPr>
          <p:nvPr/>
        </p:nvSpPr>
        <p:spPr bwMode="auto">
          <a:xfrm>
            <a:off x="2819400" y="3576638"/>
            <a:ext cx="1828800" cy="309562"/>
          </a:xfrm>
          <a:prstGeom prst="wedgeRectCallout">
            <a:avLst>
              <a:gd name="adj1" fmla="val -72398"/>
              <a:gd name="adj2" fmla="val -176153"/>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b="1">
                <a:solidFill>
                  <a:srgbClr val="FFFF00"/>
                </a:solidFill>
                <a:latin typeface="Times New Roman" pitchFamily="18" charset="0"/>
                <a:cs typeface="Times New Roman" pitchFamily="18" charset="0"/>
              </a:rPr>
              <a:t>Sở chỉ huy địch</a:t>
            </a:r>
          </a:p>
        </p:txBody>
      </p:sp>
      <p:sp>
        <p:nvSpPr>
          <p:cNvPr id="123918" name="AutoShape 14"/>
          <p:cNvSpPr>
            <a:spLocks noChangeArrowheads="1"/>
          </p:cNvSpPr>
          <p:nvPr/>
        </p:nvSpPr>
        <p:spPr bwMode="auto">
          <a:xfrm flipV="1">
            <a:off x="533400" y="3576638"/>
            <a:ext cx="1066800" cy="309562"/>
          </a:xfrm>
          <a:prstGeom prst="wedgeRectCallout">
            <a:avLst>
              <a:gd name="adj1" fmla="val 115324"/>
              <a:gd name="adj2" fmla="val 334102"/>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r>
              <a:rPr lang="en-US" b="1">
                <a:solidFill>
                  <a:srgbClr val="FFFF00"/>
                </a:solidFill>
                <a:latin typeface="Times New Roman" pitchFamily="18" charset="0"/>
                <a:cs typeface="Times New Roman" pitchFamily="18" charset="0"/>
              </a:rPr>
              <a:t>Sân bay</a:t>
            </a:r>
          </a:p>
        </p:txBody>
      </p:sp>
      <p:sp>
        <p:nvSpPr>
          <p:cNvPr id="123919" name="Freeform 15"/>
          <p:cNvSpPr>
            <a:spLocks/>
          </p:cNvSpPr>
          <p:nvPr/>
        </p:nvSpPr>
        <p:spPr bwMode="auto">
          <a:xfrm>
            <a:off x="609600" y="4267200"/>
            <a:ext cx="3576638" cy="2058988"/>
          </a:xfrm>
          <a:custGeom>
            <a:avLst/>
            <a:gdLst>
              <a:gd name="T0" fmla="*/ 2147483647 w 2253"/>
              <a:gd name="T1" fmla="*/ 2147483647 h 1280"/>
              <a:gd name="T2" fmla="*/ 2147483647 w 2253"/>
              <a:gd name="T3" fmla="*/ 2147483647 h 1280"/>
              <a:gd name="T4" fmla="*/ 2147483647 w 2253"/>
              <a:gd name="T5" fmla="*/ 2147483647 h 1280"/>
              <a:gd name="T6" fmla="*/ 2147483647 w 2253"/>
              <a:gd name="T7" fmla="*/ 2147483647 h 1280"/>
              <a:gd name="T8" fmla="*/ 2147483647 w 2253"/>
              <a:gd name="T9" fmla="*/ 2147483647 h 1280"/>
              <a:gd name="T10" fmla="*/ 2147483647 w 2253"/>
              <a:gd name="T11" fmla="*/ 0 h 1280"/>
              <a:gd name="T12" fmla="*/ 2147483647 w 2253"/>
              <a:gd name="T13" fmla="*/ 2147483647 h 1280"/>
              <a:gd name="T14" fmla="*/ 2147483647 w 2253"/>
              <a:gd name="T15" fmla="*/ 2147483647 h 1280"/>
              <a:gd name="T16" fmla="*/ 0 w 2253"/>
              <a:gd name="T17" fmla="*/ 2147483647 h 1280"/>
              <a:gd name="T18" fmla="*/ 2147483647 w 2253"/>
              <a:gd name="T19" fmla="*/ 2147483647 h 1280"/>
              <a:gd name="T20" fmla="*/ 2147483647 w 2253"/>
              <a:gd name="T21" fmla="*/ 2147483647 h 1280"/>
              <a:gd name="T22" fmla="*/ 2147483647 w 2253"/>
              <a:gd name="T23" fmla="*/ 2147483647 h 1280"/>
              <a:gd name="T24" fmla="*/ 2147483647 w 2253"/>
              <a:gd name="T25" fmla="*/ 2147483647 h 1280"/>
              <a:gd name="T26" fmla="*/ 2147483647 w 2253"/>
              <a:gd name="T27" fmla="*/ 2147483647 h 1280"/>
              <a:gd name="T28" fmla="*/ 2147483647 w 2253"/>
              <a:gd name="T29" fmla="*/ 2147483647 h 1280"/>
              <a:gd name="T30" fmla="*/ 2147483647 w 2253"/>
              <a:gd name="T31" fmla="*/ 2147483647 h 1280"/>
              <a:gd name="T32" fmla="*/ 2147483647 w 2253"/>
              <a:gd name="T33" fmla="*/ 2147483647 h 1280"/>
              <a:gd name="T34" fmla="*/ 2147483647 w 2253"/>
              <a:gd name="T35" fmla="*/ 2147483647 h 1280"/>
              <a:gd name="T36" fmla="*/ 2147483647 w 2253"/>
              <a:gd name="T37" fmla="*/ 2147483647 h 1280"/>
              <a:gd name="T38" fmla="*/ 2147483647 w 2253"/>
              <a:gd name="T39" fmla="*/ 2147483647 h 1280"/>
              <a:gd name="T40" fmla="*/ 2147483647 w 2253"/>
              <a:gd name="T41" fmla="*/ 2147483647 h 1280"/>
              <a:gd name="T42" fmla="*/ 2147483647 w 2253"/>
              <a:gd name="T43" fmla="*/ 2147483647 h 1280"/>
              <a:gd name="T44" fmla="*/ 2147483647 w 2253"/>
              <a:gd name="T45" fmla="*/ 2147483647 h 1280"/>
              <a:gd name="T46" fmla="*/ 2147483647 w 2253"/>
              <a:gd name="T47" fmla="*/ 2147483647 h 1280"/>
              <a:gd name="T48" fmla="*/ 2147483647 w 2253"/>
              <a:gd name="T49" fmla="*/ 2147483647 h 12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53" h="1280">
                <a:moveTo>
                  <a:pt x="2112" y="128"/>
                </a:moveTo>
                <a:cubicBezTo>
                  <a:pt x="1998" y="121"/>
                  <a:pt x="1869" y="93"/>
                  <a:pt x="1754" y="90"/>
                </a:cubicBezTo>
                <a:cubicBezTo>
                  <a:pt x="1408" y="82"/>
                  <a:pt x="1063" y="81"/>
                  <a:pt x="717" y="77"/>
                </a:cubicBezTo>
                <a:cubicBezTo>
                  <a:pt x="661" y="58"/>
                  <a:pt x="606" y="45"/>
                  <a:pt x="550" y="26"/>
                </a:cubicBezTo>
                <a:cubicBezTo>
                  <a:pt x="537" y="22"/>
                  <a:pt x="525" y="17"/>
                  <a:pt x="512" y="13"/>
                </a:cubicBezTo>
                <a:cubicBezTo>
                  <a:pt x="499" y="9"/>
                  <a:pt x="474" y="0"/>
                  <a:pt x="474" y="0"/>
                </a:cubicBezTo>
                <a:cubicBezTo>
                  <a:pt x="384" y="4"/>
                  <a:pt x="294" y="5"/>
                  <a:pt x="205" y="13"/>
                </a:cubicBezTo>
                <a:cubicBezTo>
                  <a:pt x="128" y="20"/>
                  <a:pt x="89" y="150"/>
                  <a:pt x="51" y="205"/>
                </a:cubicBezTo>
                <a:cubicBezTo>
                  <a:pt x="38" y="255"/>
                  <a:pt x="17" y="298"/>
                  <a:pt x="0" y="346"/>
                </a:cubicBezTo>
                <a:cubicBezTo>
                  <a:pt x="4" y="483"/>
                  <a:pt x="6" y="619"/>
                  <a:pt x="13" y="756"/>
                </a:cubicBezTo>
                <a:cubicBezTo>
                  <a:pt x="15" y="787"/>
                  <a:pt x="27" y="860"/>
                  <a:pt x="38" y="896"/>
                </a:cubicBezTo>
                <a:cubicBezTo>
                  <a:pt x="117" y="1161"/>
                  <a:pt x="344" y="1153"/>
                  <a:pt x="576" y="1165"/>
                </a:cubicBezTo>
                <a:cubicBezTo>
                  <a:pt x="760" y="1228"/>
                  <a:pt x="450" y="1118"/>
                  <a:pt x="653" y="1204"/>
                </a:cubicBezTo>
                <a:cubicBezTo>
                  <a:pt x="758" y="1248"/>
                  <a:pt x="1119" y="1238"/>
                  <a:pt x="1203" y="1242"/>
                </a:cubicBezTo>
                <a:cubicBezTo>
                  <a:pt x="1220" y="1246"/>
                  <a:pt x="1237" y="1250"/>
                  <a:pt x="1254" y="1255"/>
                </a:cubicBezTo>
                <a:cubicBezTo>
                  <a:pt x="1280" y="1263"/>
                  <a:pt x="1331" y="1280"/>
                  <a:pt x="1331" y="1280"/>
                </a:cubicBezTo>
                <a:cubicBezTo>
                  <a:pt x="1468" y="1276"/>
                  <a:pt x="1604" y="1276"/>
                  <a:pt x="1741" y="1268"/>
                </a:cubicBezTo>
                <a:cubicBezTo>
                  <a:pt x="1791" y="1265"/>
                  <a:pt x="1910" y="1173"/>
                  <a:pt x="1971" y="1152"/>
                </a:cubicBezTo>
                <a:cubicBezTo>
                  <a:pt x="1998" y="1073"/>
                  <a:pt x="2051" y="1023"/>
                  <a:pt x="2099" y="960"/>
                </a:cubicBezTo>
                <a:cubicBezTo>
                  <a:pt x="2105" y="953"/>
                  <a:pt x="2161" y="867"/>
                  <a:pt x="2176" y="845"/>
                </a:cubicBezTo>
                <a:cubicBezTo>
                  <a:pt x="2185" y="832"/>
                  <a:pt x="2202" y="807"/>
                  <a:pt x="2202" y="807"/>
                </a:cubicBezTo>
                <a:cubicBezTo>
                  <a:pt x="2217" y="760"/>
                  <a:pt x="2241" y="728"/>
                  <a:pt x="2253" y="679"/>
                </a:cubicBezTo>
                <a:cubicBezTo>
                  <a:pt x="2249" y="559"/>
                  <a:pt x="2251" y="439"/>
                  <a:pt x="2240" y="320"/>
                </a:cubicBezTo>
                <a:cubicBezTo>
                  <a:pt x="2237" y="288"/>
                  <a:pt x="2212" y="233"/>
                  <a:pt x="2189" y="205"/>
                </a:cubicBezTo>
                <a:cubicBezTo>
                  <a:pt x="2173" y="185"/>
                  <a:pt x="2112" y="153"/>
                  <a:pt x="2112" y="128"/>
                </a:cubicBezTo>
                <a:close/>
              </a:path>
            </a:pathLst>
          </a:custGeom>
          <a:noFill/>
          <a:ln w="38100" cap="flat" cmpd="sng">
            <a:solidFill>
              <a:srgbClr val="FF00FF"/>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123920" name="AutoShape 16"/>
          <p:cNvSpPr>
            <a:spLocks noChangeArrowheads="1"/>
          </p:cNvSpPr>
          <p:nvPr/>
        </p:nvSpPr>
        <p:spPr bwMode="auto">
          <a:xfrm>
            <a:off x="3276600" y="4800600"/>
            <a:ext cx="1295400" cy="539750"/>
          </a:xfrm>
          <a:prstGeom prst="wedgeRectCallout">
            <a:avLst>
              <a:gd name="adj1" fmla="val -46199"/>
              <a:gd name="adj2" fmla="val 14704"/>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1">
                <a:latin typeface="Times New Roman" pitchFamily="18" charset="0"/>
                <a:cs typeface="Times New Roman" pitchFamily="18" charset="0"/>
              </a:rPr>
              <a:t>PHÂN KHU NAM</a:t>
            </a:r>
          </a:p>
        </p:txBody>
      </p:sp>
      <p:sp>
        <p:nvSpPr>
          <p:cNvPr id="123921" name="AutoShape 17"/>
          <p:cNvSpPr>
            <a:spLocks noChangeArrowheads="1"/>
          </p:cNvSpPr>
          <p:nvPr/>
        </p:nvSpPr>
        <p:spPr bwMode="auto">
          <a:xfrm>
            <a:off x="3200400" y="5710238"/>
            <a:ext cx="1295400" cy="309562"/>
          </a:xfrm>
          <a:prstGeom prst="wedgeRectCallout">
            <a:avLst>
              <a:gd name="adj1" fmla="val -93014"/>
              <a:gd name="adj2" fmla="val -156153"/>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b="1">
                <a:solidFill>
                  <a:srgbClr val="FFFF00"/>
                </a:solidFill>
                <a:latin typeface="Times New Roman" pitchFamily="18" charset="0"/>
                <a:cs typeface="Times New Roman" pitchFamily="18" charset="0"/>
              </a:rPr>
              <a:t>Sân bay</a:t>
            </a:r>
          </a:p>
        </p:txBody>
      </p:sp>
      <p:sp>
        <p:nvSpPr>
          <p:cNvPr id="123922" name="Freeform 18"/>
          <p:cNvSpPr>
            <a:spLocks/>
          </p:cNvSpPr>
          <p:nvPr/>
        </p:nvSpPr>
        <p:spPr bwMode="auto">
          <a:xfrm>
            <a:off x="685800" y="762000"/>
            <a:ext cx="3473450" cy="1641475"/>
          </a:xfrm>
          <a:custGeom>
            <a:avLst/>
            <a:gdLst>
              <a:gd name="T0" fmla="*/ 2147483647 w 2188"/>
              <a:gd name="T1" fmla="*/ 2147483647 h 1020"/>
              <a:gd name="T2" fmla="*/ 2147483647 w 2188"/>
              <a:gd name="T3" fmla="*/ 2147483647 h 1020"/>
              <a:gd name="T4" fmla="*/ 2147483647 w 2188"/>
              <a:gd name="T5" fmla="*/ 2147483647 h 1020"/>
              <a:gd name="T6" fmla="*/ 2147483647 w 2188"/>
              <a:gd name="T7" fmla="*/ 2147483647 h 1020"/>
              <a:gd name="T8" fmla="*/ 2147483647 w 2188"/>
              <a:gd name="T9" fmla="*/ 2147483647 h 1020"/>
              <a:gd name="T10" fmla="*/ 2147483647 w 2188"/>
              <a:gd name="T11" fmla="*/ 2147483647 h 1020"/>
              <a:gd name="T12" fmla="*/ 2147483647 w 2188"/>
              <a:gd name="T13" fmla="*/ 2147483647 h 1020"/>
              <a:gd name="T14" fmla="*/ 2147483647 w 2188"/>
              <a:gd name="T15" fmla="*/ 2147483647 h 1020"/>
              <a:gd name="T16" fmla="*/ 2147483647 w 2188"/>
              <a:gd name="T17" fmla="*/ 2147483647 h 1020"/>
              <a:gd name="T18" fmla="*/ 2147483647 w 2188"/>
              <a:gd name="T19" fmla="*/ 2147483647 h 1020"/>
              <a:gd name="T20" fmla="*/ 2147483647 w 2188"/>
              <a:gd name="T21" fmla="*/ 2147483647 h 1020"/>
              <a:gd name="T22" fmla="*/ 2147483647 w 2188"/>
              <a:gd name="T23" fmla="*/ 2147483647 h 1020"/>
              <a:gd name="T24" fmla="*/ 2147483647 w 2188"/>
              <a:gd name="T25" fmla="*/ 2147483647 h 1020"/>
              <a:gd name="T26" fmla="*/ 2147483647 w 2188"/>
              <a:gd name="T27" fmla="*/ 2147483647 h 1020"/>
              <a:gd name="T28" fmla="*/ 2147483647 w 2188"/>
              <a:gd name="T29" fmla="*/ 2147483647 h 1020"/>
              <a:gd name="T30" fmla="*/ 2147483647 w 2188"/>
              <a:gd name="T31" fmla="*/ 2147483647 h 1020"/>
              <a:gd name="T32" fmla="*/ 2147483647 w 2188"/>
              <a:gd name="T33" fmla="*/ 2147483647 h 1020"/>
              <a:gd name="T34" fmla="*/ 2147483647 w 2188"/>
              <a:gd name="T35" fmla="*/ 2147483647 h 1020"/>
              <a:gd name="T36" fmla="*/ 2147483647 w 2188"/>
              <a:gd name="T37" fmla="*/ 2147483647 h 1020"/>
              <a:gd name="T38" fmla="*/ 2147483647 w 2188"/>
              <a:gd name="T39" fmla="*/ 2147483647 h 1020"/>
              <a:gd name="T40" fmla="*/ 2147483647 w 2188"/>
              <a:gd name="T41" fmla="*/ 2147483647 h 1020"/>
              <a:gd name="T42" fmla="*/ 2147483647 w 2188"/>
              <a:gd name="T43" fmla="*/ 2147483647 h 1020"/>
              <a:gd name="T44" fmla="*/ 2147483647 w 2188"/>
              <a:gd name="T45" fmla="*/ 2147483647 h 10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88" h="1020">
                <a:moveTo>
                  <a:pt x="1816" y="202"/>
                </a:moveTo>
                <a:cubicBezTo>
                  <a:pt x="1511" y="0"/>
                  <a:pt x="1770" y="151"/>
                  <a:pt x="920" y="138"/>
                </a:cubicBezTo>
                <a:cubicBezTo>
                  <a:pt x="809" y="142"/>
                  <a:pt x="696" y="132"/>
                  <a:pt x="587" y="151"/>
                </a:cubicBezTo>
                <a:cubicBezTo>
                  <a:pt x="544" y="159"/>
                  <a:pt x="447" y="240"/>
                  <a:pt x="395" y="266"/>
                </a:cubicBezTo>
                <a:cubicBezTo>
                  <a:pt x="325" y="371"/>
                  <a:pt x="415" y="253"/>
                  <a:pt x="331" y="318"/>
                </a:cubicBezTo>
                <a:cubicBezTo>
                  <a:pt x="302" y="340"/>
                  <a:pt x="284" y="374"/>
                  <a:pt x="254" y="394"/>
                </a:cubicBezTo>
                <a:cubicBezTo>
                  <a:pt x="241" y="403"/>
                  <a:pt x="229" y="411"/>
                  <a:pt x="216" y="420"/>
                </a:cubicBezTo>
                <a:cubicBezTo>
                  <a:pt x="199" y="446"/>
                  <a:pt x="182" y="471"/>
                  <a:pt x="165" y="497"/>
                </a:cubicBezTo>
                <a:cubicBezTo>
                  <a:pt x="156" y="510"/>
                  <a:pt x="139" y="535"/>
                  <a:pt x="139" y="535"/>
                </a:cubicBezTo>
                <a:cubicBezTo>
                  <a:pt x="108" y="627"/>
                  <a:pt x="151" y="518"/>
                  <a:pt x="88" y="612"/>
                </a:cubicBezTo>
                <a:cubicBezTo>
                  <a:pt x="72" y="636"/>
                  <a:pt x="65" y="665"/>
                  <a:pt x="49" y="689"/>
                </a:cubicBezTo>
                <a:cubicBezTo>
                  <a:pt x="57" y="849"/>
                  <a:pt x="0" y="948"/>
                  <a:pt x="139" y="996"/>
                </a:cubicBezTo>
                <a:cubicBezTo>
                  <a:pt x="512" y="985"/>
                  <a:pt x="476" y="1020"/>
                  <a:pt x="677" y="958"/>
                </a:cubicBezTo>
                <a:cubicBezTo>
                  <a:pt x="685" y="945"/>
                  <a:pt x="689" y="927"/>
                  <a:pt x="702" y="919"/>
                </a:cubicBezTo>
                <a:cubicBezTo>
                  <a:pt x="725" y="905"/>
                  <a:pt x="779" y="894"/>
                  <a:pt x="779" y="894"/>
                </a:cubicBezTo>
                <a:cubicBezTo>
                  <a:pt x="1027" y="906"/>
                  <a:pt x="1260" y="935"/>
                  <a:pt x="1509" y="945"/>
                </a:cubicBezTo>
                <a:cubicBezTo>
                  <a:pt x="1713" y="938"/>
                  <a:pt x="1807" y="982"/>
                  <a:pt x="1944" y="894"/>
                </a:cubicBezTo>
                <a:cubicBezTo>
                  <a:pt x="2003" y="804"/>
                  <a:pt x="1970" y="834"/>
                  <a:pt x="2033" y="791"/>
                </a:cubicBezTo>
                <a:cubicBezTo>
                  <a:pt x="2042" y="778"/>
                  <a:pt x="2048" y="764"/>
                  <a:pt x="2059" y="753"/>
                </a:cubicBezTo>
                <a:cubicBezTo>
                  <a:pt x="2070" y="742"/>
                  <a:pt x="2089" y="740"/>
                  <a:pt x="2097" y="727"/>
                </a:cubicBezTo>
                <a:cubicBezTo>
                  <a:pt x="2127" y="679"/>
                  <a:pt x="2150" y="570"/>
                  <a:pt x="2161" y="510"/>
                </a:cubicBezTo>
                <a:cubicBezTo>
                  <a:pt x="2149" y="271"/>
                  <a:pt x="2188" y="265"/>
                  <a:pt x="2021" y="151"/>
                </a:cubicBezTo>
                <a:cubicBezTo>
                  <a:pt x="1954" y="168"/>
                  <a:pt x="1887" y="202"/>
                  <a:pt x="1816" y="202"/>
                </a:cubicBezTo>
                <a:close/>
              </a:path>
            </a:pathLst>
          </a:custGeom>
          <a:noFill/>
          <a:ln w="38100" cap="flat" cmpd="sng">
            <a:solidFill>
              <a:srgbClr val="8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123923" name="Freeform 19"/>
          <p:cNvSpPr>
            <a:spLocks/>
          </p:cNvSpPr>
          <p:nvPr/>
        </p:nvSpPr>
        <p:spPr bwMode="auto">
          <a:xfrm>
            <a:off x="609600" y="2209800"/>
            <a:ext cx="4281488" cy="2163763"/>
          </a:xfrm>
          <a:custGeom>
            <a:avLst/>
            <a:gdLst>
              <a:gd name="T0" fmla="*/ 2147483647 w 2697"/>
              <a:gd name="T1" fmla="*/ 2147483647 h 1345"/>
              <a:gd name="T2" fmla="*/ 2147483647 w 2697"/>
              <a:gd name="T3" fmla="*/ 2147483647 h 1345"/>
              <a:gd name="T4" fmla="*/ 2147483647 w 2697"/>
              <a:gd name="T5" fmla="*/ 2147483647 h 1345"/>
              <a:gd name="T6" fmla="*/ 2147483647 w 2697"/>
              <a:gd name="T7" fmla="*/ 2147483647 h 1345"/>
              <a:gd name="T8" fmla="*/ 2147483647 w 2697"/>
              <a:gd name="T9" fmla="*/ 2147483647 h 1345"/>
              <a:gd name="T10" fmla="*/ 2147483647 w 2697"/>
              <a:gd name="T11" fmla="*/ 2147483647 h 1345"/>
              <a:gd name="T12" fmla="*/ 2147483647 w 2697"/>
              <a:gd name="T13" fmla="*/ 2147483647 h 1345"/>
              <a:gd name="T14" fmla="*/ 2147483647 w 2697"/>
              <a:gd name="T15" fmla="*/ 2147483647 h 1345"/>
              <a:gd name="T16" fmla="*/ 2147483647 w 2697"/>
              <a:gd name="T17" fmla="*/ 2147483647 h 1345"/>
              <a:gd name="T18" fmla="*/ 2147483647 w 2697"/>
              <a:gd name="T19" fmla="*/ 2147483647 h 1345"/>
              <a:gd name="T20" fmla="*/ 2147483647 w 2697"/>
              <a:gd name="T21" fmla="*/ 2147483647 h 1345"/>
              <a:gd name="T22" fmla="*/ 2147483647 w 2697"/>
              <a:gd name="T23" fmla="*/ 2147483647 h 1345"/>
              <a:gd name="T24" fmla="*/ 2147483647 w 2697"/>
              <a:gd name="T25" fmla="*/ 2147483647 h 1345"/>
              <a:gd name="T26" fmla="*/ 2147483647 w 2697"/>
              <a:gd name="T27" fmla="*/ 2147483647 h 1345"/>
              <a:gd name="T28" fmla="*/ 2147483647 w 2697"/>
              <a:gd name="T29" fmla="*/ 2147483647 h 1345"/>
              <a:gd name="T30" fmla="*/ 2147483647 w 2697"/>
              <a:gd name="T31" fmla="*/ 2147483647 h 1345"/>
              <a:gd name="T32" fmla="*/ 2147483647 w 2697"/>
              <a:gd name="T33" fmla="*/ 2147483647 h 1345"/>
              <a:gd name="T34" fmla="*/ 2147483647 w 2697"/>
              <a:gd name="T35" fmla="*/ 2147483647 h 1345"/>
              <a:gd name="T36" fmla="*/ 2147483647 w 2697"/>
              <a:gd name="T37" fmla="*/ 2147483647 h 1345"/>
              <a:gd name="T38" fmla="*/ 2147483647 w 2697"/>
              <a:gd name="T39" fmla="*/ 2147483647 h 1345"/>
              <a:gd name="T40" fmla="*/ 2147483647 w 2697"/>
              <a:gd name="T41" fmla="*/ 2147483647 h 1345"/>
              <a:gd name="T42" fmla="*/ 2147483647 w 2697"/>
              <a:gd name="T43" fmla="*/ 2147483647 h 1345"/>
              <a:gd name="T44" fmla="*/ 2147483647 w 2697"/>
              <a:gd name="T45" fmla="*/ 2147483647 h 1345"/>
              <a:gd name="T46" fmla="*/ 2147483647 w 2697"/>
              <a:gd name="T47" fmla="*/ 2147483647 h 1345"/>
              <a:gd name="T48" fmla="*/ 2147483647 w 2697"/>
              <a:gd name="T49" fmla="*/ 2147483647 h 1345"/>
              <a:gd name="T50" fmla="*/ 2147483647 w 2697"/>
              <a:gd name="T51" fmla="*/ 2147483647 h 1345"/>
              <a:gd name="T52" fmla="*/ 2147483647 w 2697"/>
              <a:gd name="T53" fmla="*/ 2147483647 h 1345"/>
              <a:gd name="T54" fmla="*/ 2147483647 w 2697"/>
              <a:gd name="T55" fmla="*/ 2147483647 h 1345"/>
              <a:gd name="T56" fmla="*/ 2147483647 w 2697"/>
              <a:gd name="T57" fmla="*/ 2147483647 h 13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97" h="1345">
                <a:moveTo>
                  <a:pt x="863" y="1"/>
                </a:moveTo>
                <a:cubicBezTo>
                  <a:pt x="978" y="5"/>
                  <a:pt x="1094" y="3"/>
                  <a:pt x="1209" y="14"/>
                </a:cubicBezTo>
                <a:cubicBezTo>
                  <a:pt x="1224" y="15"/>
                  <a:pt x="1233" y="34"/>
                  <a:pt x="1247" y="39"/>
                </a:cubicBezTo>
                <a:cubicBezTo>
                  <a:pt x="1293" y="56"/>
                  <a:pt x="1342" y="62"/>
                  <a:pt x="1388" y="78"/>
                </a:cubicBezTo>
                <a:cubicBezTo>
                  <a:pt x="1430" y="92"/>
                  <a:pt x="1418" y="115"/>
                  <a:pt x="1465" y="116"/>
                </a:cubicBezTo>
                <a:cubicBezTo>
                  <a:pt x="1755" y="124"/>
                  <a:pt x="2045" y="125"/>
                  <a:pt x="2335" y="129"/>
                </a:cubicBezTo>
                <a:cubicBezTo>
                  <a:pt x="2415" y="156"/>
                  <a:pt x="2473" y="194"/>
                  <a:pt x="2540" y="244"/>
                </a:cubicBezTo>
                <a:cubicBezTo>
                  <a:pt x="2577" y="300"/>
                  <a:pt x="2562" y="347"/>
                  <a:pt x="2604" y="398"/>
                </a:cubicBezTo>
                <a:cubicBezTo>
                  <a:pt x="2615" y="412"/>
                  <a:pt x="2631" y="422"/>
                  <a:pt x="2642" y="436"/>
                </a:cubicBezTo>
                <a:cubicBezTo>
                  <a:pt x="2661" y="460"/>
                  <a:pt x="2694" y="513"/>
                  <a:pt x="2694" y="513"/>
                </a:cubicBezTo>
                <a:cubicBezTo>
                  <a:pt x="2682" y="710"/>
                  <a:pt x="2697" y="733"/>
                  <a:pt x="2604" y="871"/>
                </a:cubicBezTo>
                <a:cubicBezTo>
                  <a:pt x="2573" y="917"/>
                  <a:pt x="2559" y="944"/>
                  <a:pt x="2514" y="974"/>
                </a:cubicBezTo>
                <a:cubicBezTo>
                  <a:pt x="2455" y="1064"/>
                  <a:pt x="2377" y="1144"/>
                  <a:pt x="2271" y="1179"/>
                </a:cubicBezTo>
                <a:cubicBezTo>
                  <a:pt x="2190" y="1260"/>
                  <a:pt x="2085" y="1258"/>
                  <a:pt x="1977" y="1268"/>
                </a:cubicBezTo>
                <a:cubicBezTo>
                  <a:pt x="1732" y="1318"/>
                  <a:pt x="2009" y="1265"/>
                  <a:pt x="1388" y="1294"/>
                </a:cubicBezTo>
                <a:cubicBezTo>
                  <a:pt x="1346" y="1296"/>
                  <a:pt x="1301" y="1325"/>
                  <a:pt x="1260" y="1332"/>
                </a:cubicBezTo>
                <a:cubicBezTo>
                  <a:pt x="1222" y="1338"/>
                  <a:pt x="1183" y="1341"/>
                  <a:pt x="1145" y="1345"/>
                </a:cubicBezTo>
                <a:cubicBezTo>
                  <a:pt x="983" y="1341"/>
                  <a:pt x="820" y="1342"/>
                  <a:pt x="658" y="1332"/>
                </a:cubicBezTo>
                <a:cubicBezTo>
                  <a:pt x="549" y="1325"/>
                  <a:pt x="417" y="1266"/>
                  <a:pt x="313" y="1230"/>
                </a:cubicBezTo>
                <a:cubicBezTo>
                  <a:pt x="263" y="1180"/>
                  <a:pt x="223" y="1127"/>
                  <a:pt x="172" y="1076"/>
                </a:cubicBezTo>
                <a:cubicBezTo>
                  <a:pt x="159" y="1063"/>
                  <a:pt x="134" y="1038"/>
                  <a:pt x="134" y="1038"/>
                </a:cubicBezTo>
                <a:cubicBezTo>
                  <a:pt x="90" y="906"/>
                  <a:pt x="164" y="1109"/>
                  <a:pt x="82" y="961"/>
                </a:cubicBezTo>
                <a:cubicBezTo>
                  <a:pt x="69" y="937"/>
                  <a:pt x="65" y="910"/>
                  <a:pt x="57" y="884"/>
                </a:cubicBezTo>
                <a:cubicBezTo>
                  <a:pt x="53" y="871"/>
                  <a:pt x="44" y="846"/>
                  <a:pt x="44" y="846"/>
                </a:cubicBezTo>
                <a:cubicBezTo>
                  <a:pt x="48" y="742"/>
                  <a:pt x="0" y="319"/>
                  <a:pt x="185" y="257"/>
                </a:cubicBezTo>
                <a:cubicBezTo>
                  <a:pt x="225" y="196"/>
                  <a:pt x="196" y="224"/>
                  <a:pt x="287" y="193"/>
                </a:cubicBezTo>
                <a:cubicBezTo>
                  <a:pt x="385" y="160"/>
                  <a:pt x="464" y="141"/>
                  <a:pt x="569" y="129"/>
                </a:cubicBezTo>
                <a:cubicBezTo>
                  <a:pt x="670" y="62"/>
                  <a:pt x="667" y="59"/>
                  <a:pt x="774" y="27"/>
                </a:cubicBezTo>
                <a:cubicBezTo>
                  <a:pt x="866" y="0"/>
                  <a:pt x="821" y="1"/>
                  <a:pt x="863" y="1"/>
                </a:cubicBezTo>
                <a:close/>
              </a:path>
            </a:pathLst>
          </a:custGeom>
          <a:noFill/>
          <a:ln w="38100" cap="flat" cmpd="sng">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pic>
        <p:nvPicPr>
          <p:cNvPr id="123924" name="Picture 20" descr="May bay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2337">
            <a:off x="4648200" y="2362200"/>
            <a:ext cx="9921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5" name="Picture 21" descr="May bay trang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57921">
            <a:off x="1905000" y="2667000"/>
            <a:ext cx="9032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6" name="Picture 22" descr="Du tr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371600"/>
            <a:ext cx="269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23" descr="May bay Va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990600"/>
            <a:ext cx="990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24" descr="Du tro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1447800"/>
            <a:ext cx="265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26" descr="buo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598828">
            <a:off x="36513" y="-444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27" descr="buo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28" descr="buo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29" descr="buo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34" name="Text Box 30"/>
          <p:cNvSpPr txBox="1">
            <a:spLocks noChangeArrowheads="1"/>
          </p:cNvSpPr>
          <p:nvPr/>
        </p:nvSpPr>
        <p:spPr bwMode="auto">
          <a:xfrm>
            <a:off x="609600" y="381000"/>
            <a:ext cx="4114800" cy="346075"/>
          </a:xfrm>
          <a:prstGeom prst="rect">
            <a:avLst/>
          </a:prstGeom>
          <a:solidFill>
            <a:schemeClr va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0000FF"/>
                </a:solidFill>
                <a:latin typeface="Times New Roman" pitchFamily="18" charset="0"/>
                <a:cs typeface="Times New Roman" pitchFamily="18" charset="0"/>
              </a:rPr>
              <a:t>LƯỢC ĐỒ CỨ ĐIỂM ĐIÊN BIÊN PHỦ</a:t>
            </a:r>
          </a:p>
        </p:txBody>
      </p:sp>
      <p:pic>
        <p:nvPicPr>
          <p:cNvPr id="123935" name="Picture 13" descr="question_pop_up_from_box_rotate_hg_cl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990600"/>
            <a:ext cx="190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58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wedge">
                                      <p:cBhvr>
                                        <p:cTn id="7" dur="1000"/>
                                        <p:tgtEl>
                                          <p:spTgt spid="12390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3909"/>
                                        </p:tgtEl>
                                        <p:attrNameLst>
                                          <p:attrName>style.visibility</p:attrName>
                                        </p:attrNameLst>
                                      </p:cBhvr>
                                      <p:to>
                                        <p:strVal val="visible"/>
                                      </p:to>
                                    </p:set>
                                    <p:animEffect transition="in" filter="wedge">
                                      <p:cBhvr>
                                        <p:cTn id="10" dur="1000"/>
                                        <p:tgtEl>
                                          <p:spTgt spid="123909"/>
                                        </p:tgtEl>
                                      </p:cBhvr>
                                    </p:animEffect>
                                  </p:childTnLst>
                                </p:cTn>
                              </p:par>
                              <p:par>
                                <p:cTn id="11" presetID="20" presetClass="entr" presetSubtype="0" repeatCount="indefinite" fill="hold" grpId="0" nodeType="withEffect">
                                  <p:stCondLst>
                                    <p:cond delay="0"/>
                                  </p:stCondLst>
                                  <p:childTnLst>
                                    <p:set>
                                      <p:cBhvr>
                                        <p:cTn id="12" dur="1" fill="hold">
                                          <p:stCondLst>
                                            <p:cond delay="0"/>
                                          </p:stCondLst>
                                        </p:cTn>
                                        <p:tgtEl>
                                          <p:spTgt spid="123910"/>
                                        </p:tgtEl>
                                        <p:attrNameLst>
                                          <p:attrName>style.visibility</p:attrName>
                                        </p:attrNameLst>
                                      </p:cBhvr>
                                      <p:to>
                                        <p:strVal val="visible"/>
                                      </p:to>
                                    </p:set>
                                    <p:animEffect transition="in" filter="wedge">
                                      <p:cBhvr>
                                        <p:cTn id="13" dur="1000"/>
                                        <p:tgtEl>
                                          <p:spTgt spid="123910"/>
                                        </p:tgtEl>
                                      </p:cBhvr>
                                    </p:animEffect>
                                  </p:childTnLst>
                                </p:cTn>
                              </p:par>
                              <p:par>
                                <p:cTn id="14" presetID="21" presetClass="entr" presetSubtype="4" fill="hold" nodeType="withEffect">
                                  <p:stCondLst>
                                    <p:cond delay="0"/>
                                  </p:stCondLst>
                                  <p:childTnLst>
                                    <p:set>
                                      <p:cBhvr>
                                        <p:cTn id="15" dur="1" fill="hold">
                                          <p:stCondLst>
                                            <p:cond delay="0"/>
                                          </p:stCondLst>
                                        </p:cTn>
                                        <p:tgtEl>
                                          <p:spTgt spid="123935"/>
                                        </p:tgtEl>
                                        <p:attrNameLst>
                                          <p:attrName>style.visibility</p:attrName>
                                        </p:attrNameLst>
                                      </p:cBhvr>
                                      <p:to>
                                        <p:strVal val="visible"/>
                                      </p:to>
                                    </p:set>
                                    <p:animEffect transition="in" filter="wheel(4)">
                                      <p:cBhvr>
                                        <p:cTn id="16" dur="2000"/>
                                        <p:tgtEl>
                                          <p:spTgt spid="1239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xit" presetSubtype="0" fill="hold" nodeType="clickEffect">
                                  <p:stCondLst>
                                    <p:cond delay="0"/>
                                  </p:stCondLst>
                                  <p:childTnLst>
                                    <p:anim calcmode="lin" valueType="num">
                                      <p:cBhvr>
                                        <p:cTn id="20" dur="1000"/>
                                        <p:tgtEl>
                                          <p:spTgt spid="123935"/>
                                        </p:tgtEl>
                                        <p:attrNameLst>
                                          <p:attrName>ppt_x</p:attrName>
                                        </p:attrNameLst>
                                      </p:cBhvr>
                                      <p:tavLst>
                                        <p:tav tm="0">
                                          <p:val>
                                            <p:strVal val="ppt_x"/>
                                          </p:val>
                                        </p:tav>
                                        <p:tav tm="100000">
                                          <p:val>
                                            <p:strVal val="ppt_x-.2"/>
                                          </p:val>
                                        </p:tav>
                                      </p:tavLst>
                                    </p:anim>
                                    <p:anim calcmode="lin" valueType="num">
                                      <p:cBhvr>
                                        <p:cTn id="21" dur="1000"/>
                                        <p:tgtEl>
                                          <p:spTgt spid="123935"/>
                                        </p:tgtEl>
                                        <p:attrNameLst>
                                          <p:attrName>ppt_y</p:attrName>
                                        </p:attrNameLst>
                                      </p:cBhvr>
                                      <p:tavLst>
                                        <p:tav tm="0">
                                          <p:val>
                                            <p:strVal val="ppt_y"/>
                                          </p:val>
                                        </p:tav>
                                        <p:tav tm="100000">
                                          <p:val>
                                            <p:strVal val="ppt_y"/>
                                          </p:val>
                                        </p:tav>
                                      </p:tavLst>
                                    </p:anim>
                                    <p:animEffect transition="out" filter="fade">
                                      <p:cBhvr>
                                        <p:cTn id="22" dur="1000"/>
                                        <p:tgtEl>
                                          <p:spTgt spid="123935"/>
                                        </p:tgtEl>
                                      </p:cBhvr>
                                    </p:animEffect>
                                    <p:set>
                                      <p:cBhvr>
                                        <p:cTn id="23" dur="1" fill="hold">
                                          <p:stCondLst>
                                            <p:cond delay="999"/>
                                          </p:stCondLst>
                                        </p:cTn>
                                        <p:tgtEl>
                                          <p:spTgt spid="123935"/>
                                        </p:tgtEl>
                                        <p:attrNameLst>
                                          <p:attrName>style.visibility</p:attrName>
                                        </p:attrNameLst>
                                      </p:cBhvr>
                                      <p:to>
                                        <p:strVal val="hidden"/>
                                      </p:to>
                                    </p:set>
                                  </p:childTnLst>
                                </p:cTn>
                              </p:par>
                            </p:childTnLst>
                          </p:cTn>
                        </p:par>
                        <p:par>
                          <p:cTn id="24" fill="hold" nodeType="afterGroup">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23914"/>
                                        </p:tgtEl>
                                        <p:attrNameLst>
                                          <p:attrName>style.visibility</p:attrName>
                                        </p:attrNameLst>
                                      </p:cBhvr>
                                      <p:to>
                                        <p:strVal val="visible"/>
                                      </p:to>
                                    </p:set>
                                    <p:anim calcmode="lin" valueType="num">
                                      <p:cBhvr>
                                        <p:cTn id="27" dur="1000" fill="hold"/>
                                        <p:tgtEl>
                                          <p:spTgt spid="123914"/>
                                        </p:tgtEl>
                                        <p:attrNameLst>
                                          <p:attrName>ppt_w</p:attrName>
                                        </p:attrNameLst>
                                      </p:cBhvr>
                                      <p:tavLst>
                                        <p:tav tm="0">
                                          <p:val>
                                            <p:fltVal val="0"/>
                                          </p:val>
                                        </p:tav>
                                        <p:tav tm="100000">
                                          <p:val>
                                            <p:strVal val="#ppt_w"/>
                                          </p:val>
                                        </p:tav>
                                      </p:tavLst>
                                    </p:anim>
                                    <p:anim calcmode="lin" valueType="num">
                                      <p:cBhvr>
                                        <p:cTn id="28" dur="1000" fill="hold"/>
                                        <p:tgtEl>
                                          <p:spTgt spid="12391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23934"/>
                                        </p:tgtEl>
                                        <p:attrNameLst>
                                          <p:attrName>style.visibility</p:attrName>
                                        </p:attrNameLst>
                                      </p:cBhvr>
                                      <p:to>
                                        <p:strVal val="visible"/>
                                      </p:to>
                                    </p:set>
                                    <p:anim calcmode="lin" valueType="num">
                                      <p:cBhvr>
                                        <p:cTn id="31" dur="1000" fill="hold"/>
                                        <p:tgtEl>
                                          <p:spTgt spid="123934"/>
                                        </p:tgtEl>
                                        <p:attrNameLst>
                                          <p:attrName>ppt_w</p:attrName>
                                        </p:attrNameLst>
                                      </p:cBhvr>
                                      <p:tavLst>
                                        <p:tav tm="0">
                                          <p:val>
                                            <p:fltVal val="0"/>
                                          </p:val>
                                        </p:tav>
                                        <p:tav tm="100000">
                                          <p:val>
                                            <p:strVal val="#ppt_w"/>
                                          </p:val>
                                        </p:tav>
                                      </p:tavLst>
                                    </p:anim>
                                    <p:anim calcmode="lin" valueType="num">
                                      <p:cBhvr>
                                        <p:cTn id="32" dur="1000" fill="hold"/>
                                        <p:tgtEl>
                                          <p:spTgt spid="12393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23922"/>
                                        </p:tgtEl>
                                        <p:attrNameLst>
                                          <p:attrName>style.visibility</p:attrName>
                                        </p:attrNameLst>
                                      </p:cBhvr>
                                      <p:to>
                                        <p:strVal val="visible"/>
                                      </p:to>
                                    </p:set>
                                    <p:animEffect transition="in" filter="wedge">
                                      <p:cBhvr>
                                        <p:cTn id="37" dur="2000"/>
                                        <p:tgtEl>
                                          <p:spTgt spid="123922"/>
                                        </p:tgtEl>
                                      </p:cBhvr>
                                    </p:animEffect>
                                  </p:childTnLst>
                                </p:cTn>
                              </p:par>
                            </p:childTnLst>
                          </p:cTn>
                        </p:par>
                        <p:par>
                          <p:cTn id="38" fill="hold" nodeType="afterGroup">
                            <p:stCondLst>
                              <p:cond delay="2000"/>
                            </p:stCondLst>
                            <p:childTnLst>
                              <p:par>
                                <p:cTn id="39" presetID="18" presetClass="entr" presetSubtype="12" fill="hold" nodeType="afterEffect">
                                  <p:stCondLst>
                                    <p:cond delay="0"/>
                                  </p:stCondLst>
                                  <p:childTnLst>
                                    <p:set>
                                      <p:cBhvr>
                                        <p:cTn id="40" dur="1" fill="hold">
                                          <p:stCondLst>
                                            <p:cond delay="0"/>
                                          </p:stCondLst>
                                        </p:cTn>
                                        <p:tgtEl>
                                          <p:spTgt spid="123915"/>
                                        </p:tgtEl>
                                        <p:attrNameLst>
                                          <p:attrName>style.visibility</p:attrName>
                                        </p:attrNameLst>
                                      </p:cBhvr>
                                      <p:to>
                                        <p:strVal val="visible"/>
                                      </p:to>
                                    </p:set>
                                    <p:animEffect transition="in" filter="strips(downLeft)">
                                      <p:cBhvr>
                                        <p:cTn id="41" dur="2000"/>
                                        <p:tgtEl>
                                          <p:spTgt spid="123915"/>
                                        </p:tgtEl>
                                      </p:cBhvr>
                                    </p:animEffect>
                                  </p:childTnLst>
                                </p:cTn>
                              </p:par>
                            </p:childTnLst>
                          </p:cTn>
                        </p:par>
                        <p:par>
                          <p:cTn id="42" fill="hold" nodeType="afterGroup">
                            <p:stCondLst>
                              <p:cond delay="4000"/>
                            </p:stCondLst>
                            <p:childTnLst>
                              <p:par>
                                <p:cTn id="43" presetID="20" presetClass="entr" presetSubtype="0" fill="hold" grpId="0" nodeType="afterEffect">
                                  <p:stCondLst>
                                    <p:cond delay="0"/>
                                  </p:stCondLst>
                                  <p:childTnLst>
                                    <p:set>
                                      <p:cBhvr>
                                        <p:cTn id="44" dur="1" fill="hold">
                                          <p:stCondLst>
                                            <p:cond delay="0"/>
                                          </p:stCondLst>
                                        </p:cTn>
                                        <p:tgtEl>
                                          <p:spTgt spid="123923"/>
                                        </p:tgtEl>
                                        <p:attrNameLst>
                                          <p:attrName>style.visibility</p:attrName>
                                        </p:attrNameLst>
                                      </p:cBhvr>
                                      <p:to>
                                        <p:strVal val="visible"/>
                                      </p:to>
                                    </p:set>
                                    <p:animEffect transition="in" filter="wedge">
                                      <p:cBhvr>
                                        <p:cTn id="45" dur="2000"/>
                                        <p:tgtEl>
                                          <p:spTgt spid="123923"/>
                                        </p:tgtEl>
                                      </p:cBhvr>
                                    </p:animEffect>
                                  </p:childTnLst>
                                </p:cTn>
                              </p:par>
                            </p:childTnLst>
                          </p:cTn>
                        </p:par>
                        <p:par>
                          <p:cTn id="46" fill="hold" nodeType="afterGroup">
                            <p:stCondLst>
                              <p:cond delay="6000"/>
                            </p:stCondLst>
                            <p:childTnLst>
                              <p:par>
                                <p:cTn id="47" presetID="18" presetClass="entr" presetSubtype="12" fill="hold" nodeType="afterEffect">
                                  <p:stCondLst>
                                    <p:cond delay="0"/>
                                  </p:stCondLst>
                                  <p:childTnLst>
                                    <p:set>
                                      <p:cBhvr>
                                        <p:cTn id="48" dur="1" fill="hold">
                                          <p:stCondLst>
                                            <p:cond delay="0"/>
                                          </p:stCondLst>
                                        </p:cTn>
                                        <p:tgtEl>
                                          <p:spTgt spid="123916"/>
                                        </p:tgtEl>
                                        <p:attrNameLst>
                                          <p:attrName>style.visibility</p:attrName>
                                        </p:attrNameLst>
                                      </p:cBhvr>
                                      <p:to>
                                        <p:strVal val="visible"/>
                                      </p:to>
                                    </p:set>
                                    <p:animEffect transition="in" filter="strips(downLeft)">
                                      <p:cBhvr>
                                        <p:cTn id="49" dur="2000"/>
                                        <p:tgtEl>
                                          <p:spTgt spid="123916"/>
                                        </p:tgtEl>
                                      </p:cBhvr>
                                    </p:animEffect>
                                  </p:childTnLst>
                                </p:cTn>
                              </p:par>
                              <p:par>
                                <p:cTn id="50" presetID="18" presetClass="entr" presetSubtype="12" fill="hold" nodeType="withEffect">
                                  <p:stCondLst>
                                    <p:cond delay="0"/>
                                  </p:stCondLst>
                                  <p:childTnLst>
                                    <p:set>
                                      <p:cBhvr>
                                        <p:cTn id="51" dur="1" fill="hold">
                                          <p:stCondLst>
                                            <p:cond delay="0"/>
                                          </p:stCondLst>
                                        </p:cTn>
                                        <p:tgtEl>
                                          <p:spTgt spid="123917"/>
                                        </p:tgtEl>
                                        <p:attrNameLst>
                                          <p:attrName>style.visibility</p:attrName>
                                        </p:attrNameLst>
                                      </p:cBhvr>
                                      <p:to>
                                        <p:strVal val="visible"/>
                                      </p:to>
                                    </p:set>
                                    <p:animEffect transition="in" filter="strips(downLeft)">
                                      <p:cBhvr>
                                        <p:cTn id="52" dur="2000"/>
                                        <p:tgtEl>
                                          <p:spTgt spid="123917"/>
                                        </p:tgtEl>
                                      </p:cBhvr>
                                    </p:animEffect>
                                  </p:childTnLst>
                                </p:cTn>
                              </p:par>
                              <p:par>
                                <p:cTn id="53" presetID="22" presetClass="entr" presetSubtype="4" fill="hold" nodeType="withEffect">
                                  <p:stCondLst>
                                    <p:cond delay="0"/>
                                  </p:stCondLst>
                                  <p:childTnLst>
                                    <p:set>
                                      <p:cBhvr>
                                        <p:cTn id="54" dur="1" fill="hold">
                                          <p:stCondLst>
                                            <p:cond delay="0"/>
                                          </p:stCondLst>
                                        </p:cTn>
                                        <p:tgtEl>
                                          <p:spTgt spid="123918"/>
                                        </p:tgtEl>
                                        <p:attrNameLst>
                                          <p:attrName>style.visibility</p:attrName>
                                        </p:attrNameLst>
                                      </p:cBhvr>
                                      <p:to>
                                        <p:strVal val="visible"/>
                                      </p:to>
                                    </p:set>
                                    <p:animEffect transition="in" filter="wipe(down)">
                                      <p:cBhvr>
                                        <p:cTn id="55" dur="2000"/>
                                        <p:tgtEl>
                                          <p:spTgt spid="123918"/>
                                        </p:tgtEl>
                                      </p:cBhvr>
                                    </p:animEffect>
                                  </p:childTnLst>
                                </p:cTn>
                              </p:par>
                            </p:childTnLst>
                          </p:cTn>
                        </p:par>
                        <p:par>
                          <p:cTn id="56" fill="hold" nodeType="afterGroup">
                            <p:stCondLst>
                              <p:cond delay="8000"/>
                            </p:stCondLst>
                            <p:childTnLst>
                              <p:par>
                                <p:cTn id="57" presetID="22" presetClass="entr" presetSubtype="4" fill="hold" grpId="0" nodeType="afterEffect">
                                  <p:stCondLst>
                                    <p:cond delay="0"/>
                                  </p:stCondLst>
                                  <p:childTnLst>
                                    <p:set>
                                      <p:cBhvr>
                                        <p:cTn id="58" dur="1" fill="hold">
                                          <p:stCondLst>
                                            <p:cond delay="0"/>
                                          </p:stCondLst>
                                        </p:cTn>
                                        <p:tgtEl>
                                          <p:spTgt spid="123919"/>
                                        </p:tgtEl>
                                        <p:attrNameLst>
                                          <p:attrName>style.visibility</p:attrName>
                                        </p:attrNameLst>
                                      </p:cBhvr>
                                      <p:to>
                                        <p:strVal val="visible"/>
                                      </p:to>
                                    </p:set>
                                    <p:animEffect transition="in" filter="wipe(down)">
                                      <p:cBhvr>
                                        <p:cTn id="59" dur="2000"/>
                                        <p:tgtEl>
                                          <p:spTgt spid="123919"/>
                                        </p:tgtEl>
                                      </p:cBhvr>
                                    </p:animEffect>
                                  </p:childTnLst>
                                </p:cTn>
                              </p:par>
                            </p:childTnLst>
                          </p:cTn>
                        </p:par>
                        <p:par>
                          <p:cTn id="60" fill="hold" nodeType="afterGroup">
                            <p:stCondLst>
                              <p:cond delay="10000"/>
                            </p:stCondLst>
                            <p:childTnLst>
                              <p:par>
                                <p:cTn id="61" presetID="18" presetClass="entr" presetSubtype="12" fill="hold" nodeType="afterEffect">
                                  <p:stCondLst>
                                    <p:cond delay="0"/>
                                  </p:stCondLst>
                                  <p:childTnLst>
                                    <p:set>
                                      <p:cBhvr>
                                        <p:cTn id="62" dur="1" fill="hold">
                                          <p:stCondLst>
                                            <p:cond delay="0"/>
                                          </p:stCondLst>
                                        </p:cTn>
                                        <p:tgtEl>
                                          <p:spTgt spid="123920"/>
                                        </p:tgtEl>
                                        <p:attrNameLst>
                                          <p:attrName>style.visibility</p:attrName>
                                        </p:attrNameLst>
                                      </p:cBhvr>
                                      <p:to>
                                        <p:strVal val="visible"/>
                                      </p:to>
                                    </p:set>
                                    <p:animEffect transition="in" filter="strips(downLeft)">
                                      <p:cBhvr>
                                        <p:cTn id="63" dur="2000"/>
                                        <p:tgtEl>
                                          <p:spTgt spid="123920"/>
                                        </p:tgtEl>
                                      </p:cBhvr>
                                    </p:animEffect>
                                  </p:childTnLst>
                                </p:cTn>
                              </p:par>
                              <p:par>
                                <p:cTn id="64" presetID="18" presetClass="entr" presetSubtype="12" fill="hold" nodeType="withEffect">
                                  <p:stCondLst>
                                    <p:cond delay="0"/>
                                  </p:stCondLst>
                                  <p:childTnLst>
                                    <p:set>
                                      <p:cBhvr>
                                        <p:cTn id="65" dur="1" fill="hold">
                                          <p:stCondLst>
                                            <p:cond delay="0"/>
                                          </p:stCondLst>
                                        </p:cTn>
                                        <p:tgtEl>
                                          <p:spTgt spid="123921"/>
                                        </p:tgtEl>
                                        <p:attrNameLst>
                                          <p:attrName>style.visibility</p:attrName>
                                        </p:attrNameLst>
                                      </p:cBhvr>
                                      <p:to>
                                        <p:strVal val="visible"/>
                                      </p:to>
                                    </p:set>
                                    <p:animEffect transition="in" filter="strips(downLeft)">
                                      <p:cBhvr>
                                        <p:cTn id="66" dur="2000"/>
                                        <p:tgtEl>
                                          <p:spTgt spid="123921"/>
                                        </p:tgtEl>
                                      </p:cBhvr>
                                    </p:animEffect>
                                  </p:childTnLst>
                                </p:cTn>
                              </p:par>
                              <p:par>
                                <p:cTn id="67" presetID="2" presetClass="entr" presetSubtype="2" repeatCount="3000" fill="hold" nodeType="withEffect">
                                  <p:stCondLst>
                                    <p:cond delay="0"/>
                                  </p:stCondLst>
                                  <p:childTnLst>
                                    <p:set>
                                      <p:cBhvr>
                                        <p:cTn id="68" dur="1" fill="hold">
                                          <p:stCondLst>
                                            <p:cond delay="0"/>
                                          </p:stCondLst>
                                        </p:cTn>
                                        <p:tgtEl>
                                          <p:spTgt spid="123924"/>
                                        </p:tgtEl>
                                        <p:attrNameLst>
                                          <p:attrName>style.visibility</p:attrName>
                                        </p:attrNameLst>
                                      </p:cBhvr>
                                      <p:to>
                                        <p:strVal val="visible"/>
                                      </p:to>
                                    </p:set>
                                    <p:anim calcmode="lin" valueType="num">
                                      <p:cBhvr additive="base">
                                        <p:cTn id="69" dur="3000" fill="hold"/>
                                        <p:tgtEl>
                                          <p:spTgt spid="123924"/>
                                        </p:tgtEl>
                                        <p:attrNameLst>
                                          <p:attrName>ppt_x</p:attrName>
                                        </p:attrNameLst>
                                      </p:cBhvr>
                                      <p:tavLst>
                                        <p:tav tm="0">
                                          <p:val>
                                            <p:strVal val="1+#ppt_w/2"/>
                                          </p:val>
                                        </p:tav>
                                        <p:tav tm="100000">
                                          <p:val>
                                            <p:strVal val="#ppt_x"/>
                                          </p:val>
                                        </p:tav>
                                      </p:tavLst>
                                    </p:anim>
                                    <p:anim calcmode="lin" valueType="num">
                                      <p:cBhvr additive="base">
                                        <p:cTn id="70" dur="3000" fill="hold"/>
                                        <p:tgtEl>
                                          <p:spTgt spid="1239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2" name="push.wav"/>
                                        </p:tgtEl>
                                      </p:cMediaNode>
                                    </p:audio>
                                  </p:subTnLst>
                                </p:cTn>
                              </p:par>
                              <p:par>
                                <p:cTn id="71" presetID="2" presetClass="entr" presetSubtype="3" repeatCount="3000" fill="hold" nodeType="withEffect">
                                  <p:stCondLst>
                                    <p:cond delay="0"/>
                                  </p:stCondLst>
                                  <p:childTnLst>
                                    <p:set>
                                      <p:cBhvr>
                                        <p:cTn id="72" dur="1" fill="hold">
                                          <p:stCondLst>
                                            <p:cond delay="0"/>
                                          </p:stCondLst>
                                        </p:cTn>
                                        <p:tgtEl>
                                          <p:spTgt spid="123925"/>
                                        </p:tgtEl>
                                        <p:attrNameLst>
                                          <p:attrName>style.visibility</p:attrName>
                                        </p:attrNameLst>
                                      </p:cBhvr>
                                      <p:to>
                                        <p:strVal val="visible"/>
                                      </p:to>
                                    </p:set>
                                    <p:anim calcmode="lin" valueType="num">
                                      <p:cBhvr additive="base">
                                        <p:cTn id="73" dur="2000" fill="hold"/>
                                        <p:tgtEl>
                                          <p:spTgt spid="123925"/>
                                        </p:tgtEl>
                                        <p:attrNameLst>
                                          <p:attrName>ppt_x</p:attrName>
                                        </p:attrNameLst>
                                      </p:cBhvr>
                                      <p:tavLst>
                                        <p:tav tm="0">
                                          <p:val>
                                            <p:strVal val="1+#ppt_w/2"/>
                                          </p:val>
                                        </p:tav>
                                        <p:tav tm="100000">
                                          <p:val>
                                            <p:strVal val="#ppt_x"/>
                                          </p:val>
                                        </p:tav>
                                      </p:tavLst>
                                    </p:anim>
                                    <p:anim calcmode="lin" valueType="num">
                                      <p:cBhvr additive="base">
                                        <p:cTn id="74" dur="2000" fill="hold"/>
                                        <p:tgtEl>
                                          <p:spTgt spid="1239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2" name="push.wav"/>
                                        </p:tgtEl>
                                      </p:cMediaNode>
                                    </p:audio>
                                  </p:subTnLst>
                                </p:cTn>
                              </p:par>
                              <p:par>
                                <p:cTn id="75" presetID="2" presetClass="exit" presetSubtype="9" fill="hold" nodeType="withEffect">
                                  <p:stCondLst>
                                    <p:cond delay="0"/>
                                  </p:stCondLst>
                                  <p:childTnLst>
                                    <p:anim calcmode="lin" valueType="num">
                                      <p:cBhvr additive="base">
                                        <p:cTn id="76" dur="3000"/>
                                        <p:tgtEl>
                                          <p:spTgt spid="123925"/>
                                        </p:tgtEl>
                                        <p:attrNameLst>
                                          <p:attrName>ppt_x</p:attrName>
                                        </p:attrNameLst>
                                      </p:cBhvr>
                                      <p:tavLst>
                                        <p:tav tm="0">
                                          <p:val>
                                            <p:strVal val="ppt_x"/>
                                          </p:val>
                                        </p:tav>
                                        <p:tav tm="100000">
                                          <p:val>
                                            <p:strVal val="0-ppt_w/2"/>
                                          </p:val>
                                        </p:tav>
                                      </p:tavLst>
                                    </p:anim>
                                    <p:anim calcmode="lin" valueType="num">
                                      <p:cBhvr additive="base">
                                        <p:cTn id="77" dur="3000"/>
                                        <p:tgtEl>
                                          <p:spTgt spid="123925"/>
                                        </p:tgtEl>
                                        <p:attrNameLst>
                                          <p:attrName>ppt_y</p:attrName>
                                        </p:attrNameLst>
                                      </p:cBhvr>
                                      <p:tavLst>
                                        <p:tav tm="0">
                                          <p:val>
                                            <p:strVal val="ppt_y"/>
                                          </p:val>
                                        </p:tav>
                                        <p:tav tm="100000">
                                          <p:val>
                                            <p:strVal val="0-ppt_h/2"/>
                                          </p:val>
                                        </p:tav>
                                      </p:tavLst>
                                    </p:anim>
                                    <p:set>
                                      <p:cBhvr>
                                        <p:cTn id="78" dur="1" fill="hold">
                                          <p:stCondLst>
                                            <p:cond delay="2999"/>
                                          </p:stCondLst>
                                        </p:cTn>
                                        <p:tgtEl>
                                          <p:spTgt spid="123925"/>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push.wav"/>
                                        </p:tgtEl>
                                      </p:cMediaNode>
                                    </p:audio>
                                  </p:subTnLst>
                                </p:cTn>
                              </p:par>
                            </p:childTnLst>
                          </p:cTn>
                        </p:par>
                        <p:par>
                          <p:cTn id="79" fill="hold" nodeType="afterGroup">
                            <p:stCondLst>
                              <p:cond delay="19000"/>
                            </p:stCondLst>
                            <p:childTnLst>
                              <p:par>
                                <p:cTn id="80" presetID="20" presetClass="entr" presetSubtype="0" fill="hold" nodeType="afterEffect">
                                  <p:stCondLst>
                                    <p:cond delay="0"/>
                                  </p:stCondLst>
                                  <p:iterate type="lt">
                                    <p:tmPct val="0"/>
                                  </p:iterate>
                                  <p:childTnLst>
                                    <p:set>
                                      <p:cBhvr>
                                        <p:cTn id="81" dur="1" fill="hold">
                                          <p:stCondLst>
                                            <p:cond delay="0"/>
                                          </p:stCondLst>
                                        </p:cTn>
                                        <p:tgtEl>
                                          <p:spTgt spid="123926"/>
                                        </p:tgtEl>
                                        <p:attrNameLst>
                                          <p:attrName>style.visibility</p:attrName>
                                        </p:attrNameLst>
                                      </p:cBhvr>
                                      <p:to>
                                        <p:strVal val="visible"/>
                                      </p:to>
                                    </p:set>
                                    <p:animEffect transition="in" filter="wedge">
                                      <p:cBhvr>
                                        <p:cTn id="82" dur="1000"/>
                                        <p:tgtEl>
                                          <p:spTgt spid="123926"/>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par>
                          <p:cTn id="83" fill="hold" nodeType="afterGroup">
                            <p:stCondLst>
                              <p:cond delay="20000"/>
                            </p:stCondLst>
                            <p:childTnLst>
                              <p:par>
                                <p:cTn id="84" presetID="42" presetClass="path" presetSubtype="0" repeatCount="3000" accel="50000" decel="50000" fill="hold" nodeType="afterEffect">
                                  <p:stCondLst>
                                    <p:cond delay="0"/>
                                  </p:stCondLst>
                                  <p:iterate type="lt">
                                    <p:tmPct val="0"/>
                                  </p:iterate>
                                  <p:childTnLst>
                                    <p:animMotion origin="layout" path="M -5.55556E-7 3.25936E-6 L -0.0191 0.20457 " pathEditMode="relative" rAng="0" ptsTypes="AA">
                                      <p:cBhvr>
                                        <p:cTn id="85" dur="2000" fill="hold"/>
                                        <p:tgtEl>
                                          <p:spTgt spid="123926"/>
                                        </p:tgtEl>
                                        <p:attrNameLst>
                                          <p:attrName>ppt_x</p:attrName>
                                          <p:attrName>ppt_y</p:attrName>
                                        </p:attrNameLst>
                                      </p:cBhvr>
                                      <p:rCtr x="-955" y="10217"/>
                                    </p:animMotion>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childTnLst>
                          </p:cTn>
                        </p:par>
                        <p:par>
                          <p:cTn id="86" fill="hold" nodeType="afterGroup">
                            <p:stCondLst>
                              <p:cond delay="26000"/>
                            </p:stCondLst>
                            <p:childTnLst>
                              <p:par>
                                <p:cTn id="87" presetID="31" presetClass="exit" presetSubtype="0" fill="hold" nodeType="afterEffect">
                                  <p:stCondLst>
                                    <p:cond delay="0"/>
                                  </p:stCondLst>
                                  <p:iterate type="lt">
                                    <p:tmPct val="5000"/>
                                  </p:iterate>
                                  <p:childTnLst>
                                    <p:anim calcmode="lin" valueType="num">
                                      <p:cBhvr>
                                        <p:cTn id="88" dur="500"/>
                                        <p:tgtEl>
                                          <p:spTgt spid="123926"/>
                                        </p:tgtEl>
                                        <p:attrNameLst>
                                          <p:attrName>ppt_w</p:attrName>
                                        </p:attrNameLst>
                                      </p:cBhvr>
                                      <p:tavLst>
                                        <p:tav tm="0">
                                          <p:val>
                                            <p:strVal val="ppt_w"/>
                                          </p:val>
                                        </p:tav>
                                        <p:tav tm="100000">
                                          <p:val>
                                            <p:fltVal val="0"/>
                                          </p:val>
                                        </p:tav>
                                      </p:tavLst>
                                    </p:anim>
                                    <p:anim calcmode="lin" valueType="num">
                                      <p:cBhvr>
                                        <p:cTn id="89" dur="500"/>
                                        <p:tgtEl>
                                          <p:spTgt spid="123926"/>
                                        </p:tgtEl>
                                        <p:attrNameLst>
                                          <p:attrName>ppt_h</p:attrName>
                                        </p:attrNameLst>
                                      </p:cBhvr>
                                      <p:tavLst>
                                        <p:tav tm="0">
                                          <p:val>
                                            <p:strVal val="ppt_h"/>
                                          </p:val>
                                        </p:tav>
                                        <p:tav tm="100000">
                                          <p:val>
                                            <p:fltVal val="0"/>
                                          </p:val>
                                        </p:tav>
                                      </p:tavLst>
                                    </p:anim>
                                    <p:anim calcmode="lin" valueType="num">
                                      <p:cBhvr>
                                        <p:cTn id="90" dur="500"/>
                                        <p:tgtEl>
                                          <p:spTgt spid="123926"/>
                                        </p:tgtEl>
                                        <p:attrNameLst>
                                          <p:attrName>style.rotation</p:attrName>
                                        </p:attrNameLst>
                                      </p:cBhvr>
                                      <p:tavLst>
                                        <p:tav tm="0">
                                          <p:val>
                                            <p:fltVal val="0"/>
                                          </p:val>
                                        </p:tav>
                                        <p:tav tm="100000">
                                          <p:val>
                                            <p:fltVal val="90"/>
                                          </p:val>
                                        </p:tav>
                                      </p:tavLst>
                                    </p:anim>
                                    <p:animEffect transition="out" filter="fade">
                                      <p:cBhvr>
                                        <p:cTn id="91" dur="500"/>
                                        <p:tgtEl>
                                          <p:spTgt spid="123926"/>
                                        </p:tgtEl>
                                      </p:cBhvr>
                                    </p:animEffect>
                                    <p:set>
                                      <p:cBhvr>
                                        <p:cTn id="92" dur="1" fill="hold">
                                          <p:stCondLst>
                                            <p:cond delay="499"/>
                                          </p:stCondLst>
                                        </p:cTn>
                                        <p:tgtEl>
                                          <p:spTgt spid="12392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par>
                          <p:cTn id="93" fill="hold" nodeType="afterGroup">
                            <p:stCondLst>
                              <p:cond delay="26500"/>
                            </p:stCondLst>
                            <p:childTnLst>
                              <p:par>
                                <p:cTn id="94" presetID="2" presetClass="exit" presetSubtype="8" fill="hold" nodeType="afterEffect">
                                  <p:stCondLst>
                                    <p:cond delay="0"/>
                                  </p:stCondLst>
                                  <p:childTnLst>
                                    <p:anim calcmode="lin" valueType="num">
                                      <p:cBhvr additive="base">
                                        <p:cTn id="95" dur="2000"/>
                                        <p:tgtEl>
                                          <p:spTgt spid="123924"/>
                                        </p:tgtEl>
                                        <p:attrNameLst>
                                          <p:attrName>ppt_x</p:attrName>
                                        </p:attrNameLst>
                                      </p:cBhvr>
                                      <p:tavLst>
                                        <p:tav tm="0">
                                          <p:val>
                                            <p:strVal val="ppt_x"/>
                                          </p:val>
                                        </p:tav>
                                        <p:tav tm="100000">
                                          <p:val>
                                            <p:strVal val="0-ppt_w/2"/>
                                          </p:val>
                                        </p:tav>
                                      </p:tavLst>
                                    </p:anim>
                                    <p:anim calcmode="lin" valueType="num">
                                      <p:cBhvr additive="base">
                                        <p:cTn id="96" dur="2000"/>
                                        <p:tgtEl>
                                          <p:spTgt spid="123924"/>
                                        </p:tgtEl>
                                        <p:attrNameLst>
                                          <p:attrName>ppt_y</p:attrName>
                                        </p:attrNameLst>
                                      </p:cBhvr>
                                      <p:tavLst>
                                        <p:tav tm="0">
                                          <p:val>
                                            <p:strVal val="ppt_y"/>
                                          </p:val>
                                        </p:tav>
                                        <p:tav tm="100000">
                                          <p:val>
                                            <p:strVal val="ppt_y"/>
                                          </p:val>
                                        </p:tav>
                                      </p:tavLst>
                                    </p:anim>
                                    <p:set>
                                      <p:cBhvr>
                                        <p:cTn id="97" dur="1" fill="hold">
                                          <p:stCondLst>
                                            <p:cond delay="1999"/>
                                          </p:stCondLst>
                                        </p:cTn>
                                        <p:tgtEl>
                                          <p:spTgt spid="12392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push.wav"/>
                                        </p:tgtEl>
                                      </p:cMediaNode>
                                    </p:audio>
                                  </p:subTnLst>
                                </p:cTn>
                              </p:par>
                              <p:par>
                                <p:cTn id="98" presetID="2" presetClass="entr" presetSubtype="6" repeatCount="2000" fill="hold" nodeType="withEffect">
                                  <p:stCondLst>
                                    <p:cond delay="0"/>
                                  </p:stCondLst>
                                  <p:childTnLst>
                                    <p:set>
                                      <p:cBhvr>
                                        <p:cTn id="99" dur="1" fill="hold">
                                          <p:stCondLst>
                                            <p:cond delay="0"/>
                                          </p:stCondLst>
                                        </p:cTn>
                                        <p:tgtEl>
                                          <p:spTgt spid="123927"/>
                                        </p:tgtEl>
                                        <p:attrNameLst>
                                          <p:attrName>style.visibility</p:attrName>
                                        </p:attrNameLst>
                                      </p:cBhvr>
                                      <p:to>
                                        <p:strVal val="visible"/>
                                      </p:to>
                                    </p:set>
                                    <p:anim calcmode="lin" valueType="num">
                                      <p:cBhvr additive="base">
                                        <p:cTn id="100" dur="3000" fill="hold"/>
                                        <p:tgtEl>
                                          <p:spTgt spid="123927"/>
                                        </p:tgtEl>
                                        <p:attrNameLst>
                                          <p:attrName>ppt_x</p:attrName>
                                        </p:attrNameLst>
                                      </p:cBhvr>
                                      <p:tavLst>
                                        <p:tav tm="0">
                                          <p:val>
                                            <p:strVal val="1+#ppt_w/2"/>
                                          </p:val>
                                        </p:tav>
                                        <p:tav tm="100000">
                                          <p:val>
                                            <p:strVal val="#ppt_x"/>
                                          </p:val>
                                        </p:tav>
                                      </p:tavLst>
                                    </p:anim>
                                    <p:anim calcmode="lin" valueType="num">
                                      <p:cBhvr additive="base">
                                        <p:cTn id="101" dur="3000" fill="hold"/>
                                        <p:tgtEl>
                                          <p:spTgt spid="1239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push.wav"/>
                                        </p:tgtEl>
                                      </p:cMediaNode>
                                    </p:audio>
                                  </p:subTnLst>
                                </p:cTn>
                              </p:par>
                            </p:childTnLst>
                          </p:cTn>
                        </p:par>
                        <p:par>
                          <p:cTn id="102" fill="hold" nodeType="afterGroup">
                            <p:stCondLst>
                              <p:cond delay="32500"/>
                            </p:stCondLst>
                            <p:childTnLst>
                              <p:par>
                                <p:cTn id="103" presetID="53" presetClass="entr" presetSubtype="0" fill="hold" nodeType="afterEffect">
                                  <p:stCondLst>
                                    <p:cond delay="0"/>
                                  </p:stCondLst>
                                  <p:iterate type="lt">
                                    <p:tmPct val="0"/>
                                  </p:iterate>
                                  <p:childTnLst>
                                    <p:set>
                                      <p:cBhvr>
                                        <p:cTn id="104" dur="1" fill="hold">
                                          <p:stCondLst>
                                            <p:cond delay="0"/>
                                          </p:stCondLst>
                                        </p:cTn>
                                        <p:tgtEl>
                                          <p:spTgt spid="123928"/>
                                        </p:tgtEl>
                                        <p:attrNameLst>
                                          <p:attrName>style.visibility</p:attrName>
                                        </p:attrNameLst>
                                      </p:cBhvr>
                                      <p:to>
                                        <p:strVal val="visible"/>
                                      </p:to>
                                    </p:set>
                                    <p:anim calcmode="lin" valueType="num">
                                      <p:cBhvr>
                                        <p:cTn id="105" dur="2000" fill="hold"/>
                                        <p:tgtEl>
                                          <p:spTgt spid="123928"/>
                                        </p:tgtEl>
                                        <p:attrNameLst>
                                          <p:attrName>ppt_w</p:attrName>
                                        </p:attrNameLst>
                                      </p:cBhvr>
                                      <p:tavLst>
                                        <p:tav tm="0">
                                          <p:val>
                                            <p:fltVal val="0"/>
                                          </p:val>
                                        </p:tav>
                                        <p:tav tm="100000">
                                          <p:val>
                                            <p:strVal val="#ppt_w"/>
                                          </p:val>
                                        </p:tav>
                                      </p:tavLst>
                                    </p:anim>
                                    <p:anim calcmode="lin" valueType="num">
                                      <p:cBhvr>
                                        <p:cTn id="106" dur="2000" fill="hold"/>
                                        <p:tgtEl>
                                          <p:spTgt spid="123928"/>
                                        </p:tgtEl>
                                        <p:attrNameLst>
                                          <p:attrName>ppt_h</p:attrName>
                                        </p:attrNameLst>
                                      </p:cBhvr>
                                      <p:tavLst>
                                        <p:tav tm="0">
                                          <p:val>
                                            <p:fltVal val="0"/>
                                          </p:val>
                                        </p:tav>
                                        <p:tav tm="100000">
                                          <p:val>
                                            <p:strVal val="#ppt_h"/>
                                          </p:val>
                                        </p:tav>
                                      </p:tavLst>
                                    </p:anim>
                                    <p:animEffect transition="in" filter="fade">
                                      <p:cBhvr>
                                        <p:cTn id="107" dur="2000"/>
                                        <p:tgtEl>
                                          <p:spTgt spid="123928"/>
                                        </p:tgtEl>
                                      </p:cBhvr>
                                    </p:animEffect>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par>
                                <p:cTn id="108" presetID="42" presetClass="path" presetSubtype="0" repeatCount="3000" accel="50000" decel="50000" fill="hold" nodeType="withEffect">
                                  <p:stCondLst>
                                    <p:cond delay="0"/>
                                  </p:stCondLst>
                                  <p:iterate type="lt">
                                    <p:tmPct val="0"/>
                                  </p:iterate>
                                  <p:childTnLst>
                                    <p:animMotion origin="layout" path="M 5E-6 2.88488E-6 L -0.05937 0.22954 " pathEditMode="relative" rAng="0" ptsTypes="AA">
                                      <p:cBhvr>
                                        <p:cTn id="109" dur="3000" fill="hold"/>
                                        <p:tgtEl>
                                          <p:spTgt spid="123928"/>
                                        </p:tgtEl>
                                        <p:attrNameLst>
                                          <p:attrName>ppt_x</p:attrName>
                                          <p:attrName>ppt_y</p:attrName>
                                        </p:attrNameLst>
                                      </p:cBhvr>
                                      <p:rCtr x="-2969" y="11466"/>
                                    </p:animMotion>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childTnLst>
                          </p:cTn>
                        </p:par>
                        <p:par>
                          <p:cTn id="110" fill="hold" nodeType="afterGroup">
                            <p:stCondLst>
                              <p:cond delay="41500"/>
                            </p:stCondLst>
                            <p:childTnLst>
                              <p:par>
                                <p:cTn id="111" presetID="31" presetClass="exit" presetSubtype="0" fill="hold" nodeType="afterEffect">
                                  <p:stCondLst>
                                    <p:cond delay="0"/>
                                  </p:stCondLst>
                                  <p:iterate type="lt">
                                    <p:tmPct val="5000"/>
                                  </p:iterate>
                                  <p:childTnLst>
                                    <p:anim calcmode="lin" valueType="num">
                                      <p:cBhvr>
                                        <p:cTn id="112" dur="500"/>
                                        <p:tgtEl>
                                          <p:spTgt spid="123928"/>
                                        </p:tgtEl>
                                        <p:attrNameLst>
                                          <p:attrName>ppt_w</p:attrName>
                                        </p:attrNameLst>
                                      </p:cBhvr>
                                      <p:tavLst>
                                        <p:tav tm="0">
                                          <p:val>
                                            <p:strVal val="ppt_w"/>
                                          </p:val>
                                        </p:tav>
                                        <p:tav tm="100000">
                                          <p:val>
                                            <p:fltVal val="0"/>
                                          </p:val>
                                        </p:tav>
                                      </p:tavLst>
                                    </p:anim>
                                    <p:anim calcmode="lin" valueType="num">
                                      <p:cBhvr>
                                        <p:cTn id="113" dur="500"/>
                                        <p:tgtEl>
                                          <p:spTgt spid="123928"/>
                                        </p:tgtEl>
                                        <p:attrNameLst>
                                          <p:attrName>ppt_h</p:attrName>
                                        </p:attrNameLst>
                                      </p:cBhvr>
                                      <p:tavLst>
                                        <p:tav tm="0">
                                          <p:val>
                                            <p:strVal val="ppt_h"/>
                                          </p:val>
                                        </p:tav>
                                        <p:tav tm="100000">
                                          <p:val>
                                            <p:fltVal val="0"/>
                                          </p:val>
                                        </p:tav>
                                      </p:tavLst>
                                    </p:anim>
                                    <p:anim calcmode="lin" valueType="num">
                                      <p:cBhvr>
                                        <p:cTn id="114" dur="500"/>
                                        <p:tgtEl>
                                          <p:spTgt spid="123928"/>
                                        </p:tgtEl>
                                        <p:attrNameLst>
                                          <p:attrName>style.rotation</p:attrName>
                                        </p:attrNameLst>
                                      </p:cBhvr>
                                      <p:tavLst>
                                        <p:tav tm="0">
                                          <p:val>
                                            <p:fltVal val="0"/>
                                          </p:val>
                                        </p:tav>
                                        <p:tav tm="100000">
                                          <p:val>
                                            <p:fltVal val="90"/>
                                          </p:val>
                                        </p:tav>
                                      </p:tavLst>
                                    </p:anim>
                                    <p:animEffect transition="out" filter="fade">
                                      <p:cBhvr>
                                        <p:cTn id="115" dur="500"/>
                                        <p:tgtEl>
                                          <p:spTgt spid="123928"/>
                                        </p:tgtEl>
                                      </p:cBhvr>
                                    </p:animEffect>
                                    <p:set>
                                      <p:cBhvr>
                                        <p:cTn id="116" dur="1" fill="hold">
                                          <p:stCondLst>
                                            <p:cond delay="499"/>
                                          </p:stCondLst>
                                        </p:cTn>
                                        <p:tgtEl>
                                          <p:spTgt spid="123928"/>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chimes.wav"/>
                                        </p:tgtEl>
                                      </p:cMediaNode>
                                    </p:audio>
                                  </p:subTnLst>
                                </p:cTn>
                              </p:par>
                            </p:childTnLst>
                          </p:cTn>
                        </p:par>
                        <p:par>
                          <p:cTn id="117" fill="hold" nodeType="afterGroup">
                            <p:stCondLst>
                              <p:cond delay="42000"/>
                            </p:stCondLst>
                            <p:childTnLst>
                              <p:par>
                                <p:cTn id="118" presetID="2" presetClass="exit" presetSubtype="8" fill="hold" nodeType="afterEffect">
                                  <p:stCondLst>
                                    <p:cond delay="0"/>
                                  </p:stCondLst>
                                  <p:childTnLst>
                                    <p:anim calcmode="lin" valueType="num">
                                      <p:cBhvr additive="base">
                                        <p:cTn id="119" dur="1000"/>
                                        <p:tgtEl>
                                          <p:spTgt spid="123927"/>
                                        </p:tgtEl>
                                        <p:attrNameLst>
                                          <p:attrName>ppt_x</p:attrName>
                                        </p:attrNameLst>
                                      </p:cBhvr>
                                      <p:tavLst>
                                        <p:tav tm="0">
                                          <p:val>
                                            <p:strVal val="ppt_x"/>
                                          </p:val>
                                        </p:tav>
                                        <p:tav tm="100000">
                                          <p:val>
                                            <p:strVal val="0-ppt_w/2"/>
                                          </p:val>
                                        </p:tav>
                                      </p:tavLst>
                                    </p:anim>
                                    <p:anim calcmode="lin" valueType="num">
                                      <p:cBhvr additive="base">
                                        <p:cTn id="120" dur="1000"/>
                                        <p:tgtEl>
                                          <p:spTgt spid="123927"/>
                                        </p:tgtEl>
                                        <p:attrNameLst>
                                          <p:attrName>ppt_y</p:attrName>
                                        </p:attrNameLst>
                                      </p:cBhvr>
                                      <p:tavLst>
                                        <p:tav tm="0">
                                          <p:val>
                                            <p:strVal val="ppt_y"/>
                                          </p:val>
                                        </p:tav>
                                        <p:tav tm="100000">
                                          <p:val>
                                            <p:strVal val="ppt_y"/>
                                          </p:val>
                                        </p:tav>
                                      </p:tavLst>
                                    </p:anim>
                                    <p:set>
                                      <p:cBhvr>
                                        <p:cTn id="121" dur="1" fill="hold">
                                          <p:stCondLst>
                                            <p:cond delay="999"/>
                                          </p:stCondLst>
                                        </p:cTn>
                                        <p:tgtEl>
                                          <p:spTgt spid="123927"/>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2" name="push.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19" presetClass="emph" presetSubtype="0" fill="hold" nodeType="clickEffect">
                                  <p:stCondLst>
                                    <p:cond delay="0"/>
                                  </p:stCondLst>
                                  <p:childTnLst>
                                    <p:animClr clrSpc="rgb" dir="cw">
                                      <p:cBhvr override="childStyle">
                                        <p:cTn id="125" dur="500" fill="hold"/>
                                        <p:tgtEl>
                                          <p:spTgt spid="123935"/>
                                        </p:tgtEl>
                                        <p:attrNameLst>
                                          <p:attrName>style.color</p:attrName>
                                        </p:attrNameLst>
                                      </p:cBhvr>
                                      <p:to>
                                        <a:schemeClr val="accent2"/>
                                      </p:to>
                                    </p:animClr>
                                    <p:animClr clrSpc="rgb" dir="cw">
                                      <p:cBhvr>
                                        <p:cTn id="126" dur="500" fill="hold"/>
                                        <p:tgtEl>
                                          <p:spTgt spid="123935"/>
                                        </p:tgtEl>
                                        <p:attrNameLst>
                                          <p:attrName>fillcolor</p:attrName>
                                        </p:attrNameLst>
                                      </p:cBhvr>
                                      <p:to>
                                        <a:schemeClr val="accent2"/>
                                      </p:to>
                                    </p:animClr>
                                    <p:set>
                                      <p:cBhvr>
                                        <p:cTn id="127" dur="500" fill="hold"/>
                                        <p:tgtEl>
                                          <p:spTgt spid="123935"/>
                                        </p:tgtEl>
                                        <p:attrNameLst>
                                          <p:attrName>fill.type</p:attrName>
                                        </p:attrNameLst>
                                      </p:cBhvr>
                                      <p:to>
                                        <p:strVal val="solid"/>
                                      </p:to>
                                    </p:set>
                                    <p:set>
                                      <p:cBhvr>
                                        <p:cTn id="128" dur="500" fill="hold"/>
                                        <p:tgtEl>
                                          <p:spTgt spid="1239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09" grpId="0"/>
      <p:bldP spid="123910" grpId="0" animBg="1"/>
      <p:bldP spid="123919" grpId="0" animBg="1"/>
      <p:bldP spid="123922" grpId="0" animBg="1"/>
      <p:bldP spid="1239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8686800" cy="6400800"/>
          </a:xfrm>
          <a:prstGeom prst="rect">
            <a:avLst/>
          </a:prstGeom>
          <a:noFill/>
          <a:ln w="57150">
            <a:solidFill>
              <a:srgbClr val="00FF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1860" name="Text Box 4"/>
          <p:cNvSpPr txBox="1">
            <a:spLocks noChangeArrowheads="1"/>
          </p:cNvSpPr>
          <p:nvPr/>
        </p:nvSpPr>
        <p:spPr bwMode="auto">
          <a:xfrm rot="2453555">
            <a:off x="609600" y="24384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chemeClr val="bg1"/>
                </a:solidFill>
                <a:latin typeface="Times New Roman" pitchFamily="18" charset="0"/>
                <a:cs typeface="Times New Roman" pitchFamily="18" charset="0"/>
              </a:rPr>
              <a:t>L	À	O</a:t>
            </a:r>
          </a:p>
        </p:txBody>
      </p:sp>
      <p:sp>
        <p:nvSpPr>
          <p:cNvPr id="121861" name="Text Box 5"/>
          <p:cNvSpPr txBox="1">
            <a:spLocks noChangeArrowheads="1"/>
          </p:cNvSpPr>
          <p:nvPr/>
        </p:nvSpPr>
        <p:spPr bwMode="auto">
          <a:xfrm>
            <a:off x="1219200" y="44196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latin typeface="Times New Roman" pitchFamily="18" charset="0"/>
                <a:cs typeface="Times New Roman" pitchFamily="18" charset="0"/>
              </a:rPr>
              <a:t>CAM  PU  CHIA</a:t>
            </a:r>
          </a:p>
        </p:txBody>
      </p:sp>
      <p:sp>
        <p:nvSpPr>
          <p:cNvPr id="121862" name="Oval 6"/>
          <p:cNvSpPr>
            <a:spLocks noChangeArrowheads="1"/>
          </p:cNvSpPr>
          <p:nvPr/>
        </p:nvSpPr>
        <p:spPr bwMode="auto">
          <a:xfrm>
            <a:off x="838200" y="1371600"/>
            <a:ext cx="228600" cy="228600"/>
          </a:xfrm>
          <a:prstGeom prst="ellipse">
            <a:avLst/>
          </a:prstGeom>
          <a:solidFill>
            <a:srgbClr val="FFFF00"/>
          </a:solidFill>
          <a:ln w="952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21865" name="AutoShape 9"/>
          <p:cNvSpPr>
            <a:spLocks noChangeArrowheads="1"/>
          </p:cNvSpPr>
          <p:nvPr/>
        </p:nvSpPr>
        <p:spPr bwMode="auto">
          <a:xfrm>
            <a:off x="4800600" y="914400"/>
            <a:ext cx="4343400" cy="2362200"/>
          </a:xfrm>
          <a:prstGeom prst="cloudCallout">
            <a:avLst>
              <a:gd name="adj1" fmla="val -40644"/>
              <a:gd name="adj2" fmla="val 26412"/>
            </a:avLst>
          </a:prstGeom>
          <a:solidFill>
            <a:srgbClr val="5CFEF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400" b="1" dirty="0" err="1">
                <a:solidFill>
                  <a:schemeClr val="hlink"/>
                </a:solidFill>
                <a:latin typeface="Times New Roman" pitchFamily="18" charset="0"/>
                <a:cs typeface="Times New Roman" pitchFamily="18" charset="0"/>
              </a:rPr>
              <a:t>Điểm</a:t>
            </a:r>
            <a:r>
              <a:rPr lang="en-US" sz="2400" b="1" dirty="0">
                <a:solidFill>
                  <a:schemeClr val="hlink"/>
                </a:solidFill>
                <a:latin typeface="Times New Roman" pitchFamily="18" charset="0"/>
                <a:cs typeface="Times New Roman" pitchFamily="18" charset="0"/>
              </a:rPr>
              <a:t> </a:t>
            </a:r>
            <a:r>
              <a:rPr lang="en-US" sz="2400" b="1" dirty="0" err="1">
                <a:solidFill>
                  <a:schemeClr val="hlink"/>
                </a:solidFill>
                <a:latin typeface="Times New Roman" pitchFamily="18" charset="0"/>
                <a:cs typeface="Times New Roman" pitchFamily="18" charset="0"/>
              </a:rPr>
              <a:t>yếu</a:t>
            </a:r>
            <a:r>
              <a:rPr lang="en-US" sz="2400" b="1" dirty="0">
                <a:solidFill>
                  <a:schemeClr val="hlink"/>
                </a:solidFill>
                <a:latin typeface="Times New Roman" pitchFamily="18" charset="0"/>
                <a:cs typeface="Times New Roman" pitchFamily="18" charset="0"/>
              </a:rPr>
              <a:t> </a:t>
            </a:r>
            <a:r>
              <a:rPr lang="en-US" sz="2400" b="1" dirty="0" err="1">
                <a:solidFill>
                  <a:schemeClr val="hlink"/>
                </a:solidFill>
                <a:latin typeface="Times New Roman" pitchFamily="18" charset="0"/>
                <a:cs typeface="Times New Roman" pitchFamily="18" charset="0"/>
              </a:rPr>
              <a:t>của</a:t>
            </a:r>
            <a:r>
              <a:rPr lang="en-US" sz="2400" b="1" dirty="0">
                <a:solidFill>
                  <a:schemeClr val="hlink"/>
                </a:solidFill>
                <a:latin typeface="Times New Roman" pitchFamily="18" charset="0"/>
                <a:cs typeface="Times New Roman" pitchFamily="18" charset="0"/>
              </a:rPr>
              <a:t> </a:t>
            </a:r>
            <a:r>
              <a:rPr lang="en-US" sz="2400" b="1" dirty="0" err="1">
                <a:solidFill>
                  <a:schemeClr val="hlink"/>
                </a:solidFill>
                <a:latin typeface="Times New Roman" pitchFamily="18" charset="0"/>
                <a:cs typeface="Times New Roman" pitchFamily="18" charset="0"/>
              </a:rPr>
              <a:t>quân</a:t>
            </a:r>
            <a:r>
              <a:rPr lang="en-US" sz="2400" b="1" dirty="0">
                <a:solidFill>
                  <a:schemeClr val="hlink"/>
                </a:solidFill>
                <a:latin typeface="Times New Roman" pitchFamily="18" charset="0"/>
                <a:cs typeface="Times New Roman" pitchFamily="18" charset="0"/>
              </a:rPr>
              <a:t> </a:t>
            </a:r>
            <a:r>
              <a:rPr lang="en-US" sz="2400" b="1" dirty="0" err="1">
                <a:solidFill>
                  <a:schemeClr val="hlink"/>
                </a:solidFill>
                <a:latin typeface="Times New Roman" pitchFamily="18" charset="0"/>
                <a:cs typeface="Times New Roman" pitchFamily="18" charset="0"/>
              </a:rPr>
              <a:t>Pháp</a:t>
            </a:r>
            <a:r>
              <a:rPr lang="en-US" sz="2400" b="1" dirty="0">
                <a:solidFill>
                  <a:schemeClr val="hlink"/>
                </a:solidFill>
                <a:latin typeface="Times New Roman" pitchFamily="18" charset="0"/>
                <a:cs typeface="Times New Roman" pitchFamily="18" charset="0"/>
              </a:rPr>
              <a:t> ở  </a:t>
            </a:r>
            <a:r>
              <a:rPr lang="en-US" sz="2400" b="1" dirty="0" err="1">
                <a:solidFill>
                  <a:schemeClr val="hlink"/>
                </a:solidFill>
                <a:latin typeface="Times New Roman" pitchFamily="18" charset="0"/>
                <a:cs typeface="Times New Roman" pitchFamily="18" charset="0"/>
              </a:rPr>
              <a:t>cứ</a:t>
            </a:r>
            <a:r>
              <a:rPr lang="en-US" sz="2400" b="1" dirty="0">
                <a:solidFill>
                  <a:schemeClr val="hlink"/>
                </a:solidFill>
                <a:latin typeface="Times New Roman" pitchFamily="18" charset="0"/>
                <a:cs typeface="Times New Roman" pitchFamily="18" charset="0"/>
              </a:rPr>
              <a:t> </a:t>
            </a:r>
            <a:r>
              <a:rPr lang="en-US" sz="2400" b="1" dirty="0" err="1">
                <a:solidFill>
                  <a:schemeClr val="hlink"/>
                </a:solidFill>
                <a:latin typeface="Times New Roman" pitchFamily="18" charset="0"/>
                <a:cs typeface="Times New Roman" pitchFamily="18" charset="0"/>
              </a:rPr>
              <a:t>điểm</a:t>
            </a:r>
            <a:r>
              <a:rPr lang="en-US" sz="2400" b="1" dirty="0">
                <a:solidFill>
                  <a:schemeClr val="hlink"/>
                </a:solidFill>
                <a:latin typeface="Times New Roman" pitchFamily="18" charset="0"/>
                <a:cs typeface="Times New Roman" pitchFamily="18" charset="0"/>
              </a:rPr>
              <a:t> </a:t>
            </a:r>
            <a:r>
              <a:rPr lang="en-US" sz="2400" b="1" dirty="0" err="1">
                <a:solidFill>
                  <a:schemeClr val="hlink"/>
                </a:solidFill>
                <a:latin typeface="Times New Roman" pitchFamily="18" charset="0"/>
                <a:cs typeface="Times New Roman" pitchFamily="18" charset="0"/>
              </a:rPr>
              <a:t>Điện</a:t>
            </a:r>
            <a:r>
              <a:rPr lang="en-US" sz="2400" b="1" dirty="0">
                <a:solidFill>
                  <a:schemeClr val="hlink"/>
                </a:solidFill>
                <a:latin typeface="Times New Roman" pitchFamily="18" charset="0"/>
                <a:cs typeface="Times New Roman" pitchFamily="18" charset="0"/>
              </a:rPr>
              <a:t> </a:t>
            </a:r>
            <a:r>
              <a:rPr lang="en-US" sz="2400" b="1" dirty="0" err="1">
                <a:solidFill>
                  <a:schemeClr val="hlink"/>
                </a:solidFill>
                <a:latin typeface="Times New Roman" pitchFamily="18" charset="0"/>
                <a:cs typeface="Times New Roman" pitchFamily="18" charset="0"/>
              </a:rPr>
              <a:t>Biện</a:t>
            </a:r>
            <a:r>
              <a:rPr lang="en-US" sz="2400" b="1" dirty="0">
                <a:solidFill>
                  <a:schemeClr val="hlink"/>
                </a:solidFill>
                <a:latin typeface="Times New Roman" pitchFamily="18" charset="0"/>
                <a:cs typeface="Times New Roman" pitchFamily="18" charset="0"/>
              </a:rPr>
              <a:t> </a:t>
            </a:r>
            <a:r>
              <a:rPr lang="en-US" sz="2400" b="1" dirty="0" err="1">
                <a:solidFill>
                  <a:schemeClr val="hlink"/>
                </a:solidFill>
                <a:latin typeface="Times New Roman" pitchFamily="18" charset="0"/>
                <a:cs typeface="Times New Roman" pitchFamily="18" charset="0"/>
              </a:rPr>
              <a:t>Phủ</a:t>
            </a:r>
            <a:r>
              <a:rPr lang="en-US" sz="2400" b="1" dirty="0">
                <a:solidFill>
                  <a:schemeClr val="hlink"/>
                </a:solidFill>
                <a:latin typeface="Times New Roman" pitchFamily="18" charset="0"/>
                <a:cs typeface="Times New Roman" pitchFamily="18" charset="0"/>
              </a:rPr>
              <a:t>?</a:t>
            </a:r>
          </a:p>
        </p:txBody>
      </p:sp>
      <p:pic>
        <p:nvPicPr>
          <p:cNvPr id="121866" name="Picture 10" descr="Ban do DBP tro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4572000" cy="58674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1867" name="AutoShape 11"/>
          <p:cNvSpPr>
            <a:spLocks noChangeArrowheads="1"/>
          </p:cNvSpPr>
          <p:nvPr/>
        </p:nvSpPr>
        <p:spPr bwMode="auto">
          <a:xfrm flipV="1">
            <a:off x="762000" y="1371600"/>
            <a:ext cx="1219200" cy="463550"/>
          </a:xfrm>
          <a:prstGeom prst="wedgeRectCallout">
            <a:avLst>
              <a:gd name="adj1" fmla="val 28125"/>
              <a:gd name="adj2" fmla="val -78083"/>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r>
              <a:rPr lang="en-US" sz="1400" b="1">
                <a:latin typeface="Times New Roman" pitchFamily="18" charset="0"/>
                <a:cs typeface="Times New Roman" pitchFamily="18" charset="0"/>
              </a:rPr>
              <a:t>PHÂN KHU BẮC</a:t>
            </a:r>
          </a:p>
        </p:txBody>
      </p:sp>
      <p:sp>
        <p:nvSpPr>
          <p:cNvPr id="121868" name="AutoShape 12"/>
          <p:cNvSpPr>
            <a:spLocks noChangeArrowheads="1"/>
          </p:cNvSpPr>
          <p:nvPr/>
        </p:nvSpPr>
        <p:spPr bwMode="auto">
          <a:xfrm flipV="1">
            <a:off x="3276600" y="2508250"/>
            <a:ext cx="1371600" cy="463550"/>
          </a:xfrm>
          <a:prstGeom prst="wedgeRectCallout">
            <a:avLst>
              <a:gd name="adj1" fmla="val -20833"/>
              <a:gd name="adj2" fmla="val -47606"/>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r>
              <a:rPr lang="en-US" sz="1400" b="1">
                <a:latin typeface="Times New Roman" pitchFamily="18" charset="0"/>
                <a:cs typeface="Times New Roman" pitchFamily="18" charset="0"/>
              </a:rPr>
              <a:t>PHÂN KHU TRUNG TÂM</a:t>
            </a:r>
          </a:p>
        </p:txBody>
      </p:sp>
      <p:sp>
        <p:nvSpPr>
          <p:cNvPr id="121869" name="AutoShape 13"/>
          <p:cNvSpPr>
            <a:spLocks noChangeArrowheads="1"/>
          </p:cNvSpPr>
          <p:nvPr/>
        </p:nvSpPr>
        <p:spPr bwMode="auto">
          <a:xfrm>
            <a:off x="2819400" y="3576638"/>
            <a:ext cx="1828800" cy="309562"/>
          </a:xfrm>
          <a:prstGeom prst="wedgeRectCallout">
            <a:avLst>
              <a:gd name="adj1" fmla="val -72398"/>
              <a:gd name="adj2" fmla="val -176153"/>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b="1">
                <a:solidFill>
                  <a:srgbClr val="FFFF00"/>
                </a:solidFill>
                <a:latin typeface="Times New Roman" pitchFamily="18" charset="0"/>
                <a:cs typeface="Times New Roman" pitchFamily="18" charset="0"/>
              </a:rPr>
              <a:t>Sở chỉ huy địch</a:t>
            </a:r>
          </a:p>
        </p:txBody>
      </p:sp>
      <p:sp>
        <p:nvSpPr>
          <p:cNvPr id="121870" name="AutoShape 14"/>
          <p:cNvSpPr>
            <a:spLocks noChangeArrowheads="1"/>
          </p:cNvSpPr>
          <p:nvPr/>
        </p:nvSpPr>
        <p:spPr bwMode="auto">
          <a:xfrm flipV="1">
            <a:off x="533400" y="3576638"/>
            <a:ext cx="1066800" cy="309562"/>
          </a:xfrm>
          <a:prstGeom prst="wedgeRectCallout">
            <a:avLst>
              <a:gd name="adj1" fmla="val 115324"/>
              <a:gd name="adj2" fmla="val 334102"/>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1" hangingPunct="1"/>
            <a:r>
              <a:rPr lang="en-US" b="1">
                <a:solidFill>
                  <a:srgbClr val="FFFF00"/>
                </a:solidFill>
                <a:latin typeface="Times New Roman" pitchFamily="18" charset="0"/>
                <a:cs typeface="Times New Roman" pitchFamily="18" charset="0"/>
              </a:rPr>
              <a:t>Sân bay</a:t>
            </a:r>
          </a:p>
        </p:txBody>
      </p:sp>
      <p:sp>
        <p:nvSpPr>
          <p:cNvPr id="121871" name="Freeform 15"/>
          <p:cNvSpPr>
            <a:spLocks/>
          </p:cNvSpPr>
          <p:nvPr/>
        </p:nvSpPr>
        <p:spPr bwMode="auto">
          <a:xfrm>
            <a:off x="406400" y="4503738"/>
            <a:ext cx="3576638" cy="2058987"/>
          </a:xfrm>
          <a:custGeom>
            <a:avLst/>
            <a:gdLst>
              <a:gd name="T0" fmla="*/ 2147483647 w 2253"/>
              <a:gd name="T1" fmla="*/ 2147483647 h 1280"/>
              <a:gd name="T2" fmla="*/ 2147483647 w 2253"/>
              <a:gd name="T3" fmla="*/ 2147483647 h 1280"/>
              <a:gd name="T4" fmla="*/ 2147483647 w 2253"/>
              <a:gd name="T5" fmla="*/ 2147483647 h 1280"/>
              <a:gd name="T6" fmla="*/ 2147483647 w 2253"/>
              <a:gd name="T7" fmla="*/ 2147483647 h 1280"/>
              <a:gd name="T8" fmla="*/ 2147483647 w 2253"/>
              <a:gd name="T9" fmla="*/ 2147483647 h 1280"/>
              <a:gd name="T10" fmla="*/ 2147483647 w 2253"/>
              <a:gd name="T11" fmla="*/ 0 h 1280"/>
              <a:gd name="T12" fmla="*/ 2147483647 w 2253"/>
              <a:gd name="T13" fmla="*/ 2147483647 h 1280"/>
              <a:gd name="T14" fmla="*/ 2147483647 w 2253"/>
              <a:gd name="T15" fmla="*/ 2147483647 h 1280"/>
              <a:gd name="T16" fmla="*/ 0 w 2253"/>
              <a:gd name="T17" fmla="*/ 2147483647 h 1280"/>
              <a:gd name="T18" fmla="*/ 2147483647 w 2253"/>
              <a:gd name="T19" fmla="*/ 2147483647 h 1280"/>
              <a:gd name="T20" fmla="*/ 2147483647 w 2253"/>
              <a:gd name="T21" fmla="*/ 2147483647 h 1280"/>
              <a:gd name="T22" fmla="*/ 2147483647 w 2253"/>
              <a:gd name="T23" fmla="*/ 2147483647 h 1280"/>
              <a:gd name="T24" fmla="*/ 2147483647 w 2253"/>
              <a:gd name="T25" fmla="*/ 2147483647 h 1280"/>
              <a:gd name="T26" fmla="*/ 2147483647 w 2253"/>
              <a:gd name="T27" fmla="*/ 2147483647 h 1280"/>
              <a:gd name="T28" fmla="*/ 2147483647 w 2253"/>
              <a:gd name="T29" fmla="*/ 2147483647 h 1280"/>
              <a:gd name="T30" fmla="*/ 2147483647 w 2253"/>
              <a:gd name="T31" fmla="*/ 2147483647 h 1280"/>
              <a:gd name="T32" fmla="*/ 2147483647 w 2253"/>
              <a:gd name="T33" fmla="*/ 2147483647 h 1280"/>
              <a:gd name="T34" fmla="*/ 2147483647 w 2253"/>
              <a:gd name="T35" fmla="*/ 2147483647 h 1280"/>
              <a:gd name="T36" fmla="*/ 2147483647 w 2253"/>
              <a:gd name="T37" fmla="*/ 2147483647 h 1280"/>
              <a:gd name="T38" fmla="*/ 2147483647 w 2253"/>
              <a:gd name="T39" fmla="*/ 2147483647 h 1280"/>
              <a:gd name="T40" fmla="*/ 2147483647 w 2253"/>
              <a:gd name="T41" fmla="*/ 2147483647 h 1280"/>
              <a:gd name="T42" fmla="*/ 2147483647 w 2253"/>
              <a:gd name="T43" fmla="*/ 2147483647 h 1280"/>
              <a:gd name="T44" fmla="*/ 2147483647 w 2253"/>
              <a:gd name="T45" fmla="*/ 2147483647 h 1280"/>
              <a:gd name="T46" fmla="*/ 2147483647 w 2253"/>
              <a:gd name="T47" fmla="*/ 2147483647 h 1280"/>
              <a:gd name="T48" fmla="*/ 2147483647 w 2253"/>
              <a:gd name="T49" fmla="*/ 2147483647 h 12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53" h="1280">
                <a:moveTo>
                  <a:pt x="2112" y="128"/>
                </a:moveTo>
                <a:cubicBezTo>
                  <a:pt x="1998" y="121"/>
                  <a:pt x="1869" y="93"/>
                  <a:pt x="1754" y="90"/>
                </a:cubicBezTo>
                <a:cubicBezTo>
                  <a:pt x="1408" y="82"/>
                  <a:pt x="1063" y="81"/>
                  <a:pt x="717" y="77"/>
                </a:cubicBezTo>
                <a:cubicBezTo>
                  <a:pt x="661" y="58"/>
                  <a:pt x="606" y="45"/>
                  <a:pt x="550" y="26"/>
                </a:cubicBezTo>
                <a:cubicBezTo>
                  <a:pt x="537" y="22"/>
                  <a:pt x="525" y="17"/>
                  <a:pt x="512" y="13"/>
                </a:cubicBezTo>
                <a:cubicBezTo>
                  <a:pt x="499" y="9"/>
                  <a:pt x="474" y="0"/>
                  <a:pt x="474" y="0"/>
                </a:cubicBezTo>
                <a:cubicBezTo>
                  <a:pt x="384" y="4"/>
                  <a:pt x="294" y="5"/>
                  <a:pt x="205" y="13"/>
                </a:cubicBezTo>
                <a:cubicBezTo>
                  <a:pt x="128" y="20"/>
                  <a:pt x="89" y="150"/>
                  <a:pt x="51" y="205"/>
                </a:cubicBezTo>
                <a:cubicBezTo>
                  <a:pt x="38" y="255"/>
                  <a:pt x="17" y="298"/>
                  <a:pt x="0" y="346"/>
                </a:cubicBezTo>
                <a:cubicBezTo>
                  <a:pt x="4" y="483"/>
                  <a:pt x="6" y="619"/>
                  <a:pt x="13" y="756"/>
                </a:cubicBezTo>
                <a:cubicBezTo>
                  <a:pt x="15" y="787"/>
                  <a:pt x="27" y="860"/>
                  <a:pt x="38" y="896"/>
                </a:cubicBezTo>
                <a:cubicBezTo>
                  <a:pt x="117" y="1161"/>
                  <a:pt x="344" y="1153"/>
                  <a:pt x="576" y="1165"/>
                </a:cubicBezTo>
                <a:cubicBezTo>
                  <a:pt x="760" y="1228"/>
                  <a:pt x="450" y="1118"/>
                  <a:pt x="653" y="1204"/>
                </a:cubicBezTo>
                <a:cubicBezTo>
                  <a:pt x="758" y="1248"/>
                  <a:pt x="1119" y="1238"/>
                  <a:pt x="1203" y="1242"/>
                </a:cubicBezTo>
                <a:cubicBezTo>
                  <a:pt x="1220" y="1246"/>
                  <a:pt x="1237" y="1250"/>
                  <a:pt x="1254" y="1255"/>
                </a:cubicBezTo>
                <a:cubicBezTo>
                  <a:pt x="1280" y="1263"/>
                  <a:pt x="1331" y="1280"/>
                  <a:pt x="1331" y="1280"/>
                </a:cubicBezTo>
                <a:cubicBezTo>
                  <a:pt x="1468" y="1276"/>
                  <a:pt x="1604" y="1276"/>
                  <a:pt x="1741" y="1268"/>
                </a:cubicBezTo>
                <a:cubicBezTo>
                  <a:pt x="1791" y="1265"/>
                  <a:pt x="1910" y="1173"/>
                  <a:pt x="1971" y="1152"/>
                </a:cubicBezTo>
                <a:cubicBezTo>
                  <a:pt x="1998" y="1073"/>
                  <a:pt x="2051" y="1023"/>
                  <a:pt x="2099" y="960"/>
                </a:cubicBezTo>
                <a:cubicBezTo>
                  <a:pt x="2105" y="953"/>
                  <a:pt x="2161" y="867"/>
                  <a:pt x="2176" y="845"/>
                </a:cubicBezTo>
                <a:cubicBezTo>
                  <a:pt x="2185" y="832"/>
                  <a:pt x="2202" y="807"/>
                  <a:pt x="2202" y="807"/>
                </a:cubicBezTo>
                <a:cubicBezTo>
                  <a:pt x="2217" y="760"/>
                  <a:pt x="2241" y="728"/>
                  <a:pt x="2253" y="679"/>
                </a:cubicBezTo>
                <a:cubicBezTo>
                  <a:pt x="2249" y="559"/>
                  <a:pt x="2251" y="439"/>
                  <a:pt x="2240" y="320"/>
                </a:cubicBezTo>
                <a:cubicBezTo>
                  <a:pt x="2237" y="288"/>
                  <a:pt x="2212" y="233"/>
                  <a:pt x="2189" y="205"/>
                </a:cubicBezTo>
                <a:cubicBezTo>
                  <a:pt x="2173" y="185"/>
                  <a:pt x="2112" y="153"/>
                  <a:pt x="2112" y="128"/>
                </a:cubicBezTo>
                <a:close/>
              </a:path>
            </a:pathLst>
          </a:custGeom>
          <a:noFill/>
          <a:ln w="38100" cap="flat" cmpd="sng">
            <a:solidFill>
              <a:srgbClr val="FF00FF"/>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121872" name="AutoShape 16"/>
          <p:cNvSpPr>
            <a:spLocks noChangeArrowheads="1"/>
          </p:cNvSpPr>
          <p:nvPr/>
        </p:nvSpPr>
        <p:spPr bwMode="auto">
          <a:xfrm>
            <a:off x="3276600" y="4794250"/>
            <a:ext cx="1295400" cy="539750"/>
          </a:xfrm>
          <a:prstGeom prst="wedgeRectCallout">
            <a:avLst>
              <a:gd name="adj1" fmla="val -46199"/>
              <a:gd name="adj2" fmla="val 14704"/>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1">
                <a:latin typeface="Times New Roman" pitchFamily="18" charset="0"/>
                <a:cs typeface="Times New Roman" pitchFamily="18" charset="0"/>
              </a:rPr>
              <a:t>PHÂN KHU NAM</a:t>
            </a:r>
          </a:p>
        </p:txBody>
      </p:sp>
      <p:sp>
        <p:nvSpPr>
          <p:cNvPr id="121873" name="AutoShape 17"/>
          <p:cNvSpPr>
            <a:spLocks noChangeArrowheads="1"/>
          </p:cNvSpPr>
          <p:nvPr/>
        </p:nvSpPr>
        <p:spPr bwMode="auto">
          <a:xfrm>
            <a:off x="3200400" y="5710238"/>
            <a:ext cx="1295400" cy="309562"/>
          </a:xfrm>
          <a:prstGeom prst="wedgeRectCallout">
            <a:avLst>
              <a:gd name="adj1" fmla="val -102694"/>
              <a:gd name="adj2" fmla="val -129486"/>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b="1">
                <a:solidFill>
                  <a:srgbClr val="FFFF00"/>
                </a:solidFill>
                <a:latin typeface="Times New Roman" pitchFamily="18" charset="0"/>
                <a:cs typeface="Times New Roman" pitchFamily="18" charset="0"/>
              </a:rPr>
              <a:t>Sân bay</a:t>
            </a:r>
          </a:p>
        </p:txBody>
      </p:sp>
      <p:sp>
        <p:nvSpPr>
          <p:cNvPr id="121874" name="Freeform 18"/>
          <p:cNvSpPr>
            <a:spLocks/>
          </p:cNvSpPr>
          <p:nvPr/>
        </p:nvSpPr>
        <p:spPr bwMode="auto">
          <a:xfrm>
            <a:off x="609600" y="838200"/>
            <a:ext cx="3473450" cy="1641475"/>
          </a:xfrm>
          <a:custGeom>
            <a:avLst/>
            <a:gdLst>
              <a:gd name="T0" fmla="*/ 2147483647 w 2188"/>
              <a:gd name="T1" fmla="*/ 2147483647 h 1020"/>
              <a:gd name="T2" fmla="*/ 2147483647 w 2188"/>
              <a:gd name="T3" fmla="*/ 2147483647 h 1020"/>
              <a:gd name="T4" fmla="*/ 2147483647 w 2188"/>
              <a:gd name="T5" fmla="*/ 2147483647 h 1020"/>
              <a:gd name="T6" fmla="*/ 2147483647 w 2188"/>
              <a:gd name="T7" fmla="*/ 2147483647 h 1020"/>
              <a:gd name="T8" fmla="*/ 2147483647 w 2188"/>
              <a:gd name="T9" fmla="*/ 2147483647 h 1020"/>
              <a:gd name="T10" fmla="*/ 2147483647 w 2188"/>
              <a:gd name="T11" fmla="*/ 2147483647 h 1020"/>
              <a:gd name="T12" fmla="*/ 2147483647 w 2188"/>
              <a:gd name="T13" fmla="*/ 2147483647 h 1020"/>
              <a:gd name="T14" fmla="*/ 2147483647 w 2188"/>
              <a:gd name="T15" fmla="*/ 2147483647 h 1020"/>
              <a:gd name="T16" fmla="*/ 2147483647 w 2188"/>
              <a:gd name="T17" fmla="*/ 2147483647 h 1020"/>
              <a:gd name="T18" fmla="*/ 2147483647 w 2188"/>
              <a:gd name="T19" fmla="*/ 2147483647 h 1020"/>
              <a:gd name="T20" fmla="*/ 2147483647 w 2188"/>
              <a:gd name="T21" fmla="*/ 2147483647 h 1020"/>
              <a:gd name="T22" fmla="*/ 2147483647 w 2188"/>
              <a:gd name="T23" fmla="*/ 2147483647 h 1020"/>
              <a:gd name="T24" fmla="*/ 2147483647 w 2188"/>
              <a:gd name="T25" fmla="*/ 2147483647 h 1020"/>
              <a:gd name="T26" fmla="*/ 2147483647 w 2188"/>
              <a:gd name="T27" fmla="*/ 2147483647 h 1020"/>
              <a:gd name="T28" fmla="*/ 2147483647 w 2188"/>
              <a:gd name="T29" fmla="*/ 2147483647 h 1020"/>
              <a:gd name="T30" fmla="*/ 2147483647 w 2188"/>
              <a:gd name="T31" fmla="*/ 2147483647 h 1020"/>
              <a:gd name="T32" fmla="*/ 2147483647 w 2188"/>
              <a:gd name="T33" fmla="*/ 2147483647 h 1020"/>
              <a:gd name="T34" fmla="*/ 2147483647 w 2188"/>
              <a:gd name="T35" fmla="*/ 2147483647 h 1020"/>
              <a:gd name="T36" fmla="*/ 2147483647 w 2188"/>
              <a:gd name="T37" fmla="*/ 2147483647 h 1020"/>
              <a:gd name="T38" fmla="*/ 2147483647 w 2188"/>
              <a:gd name="T39" fmla="*/ 2147483647 h 1020"/>
              <a:gd name="T40" fmla="*/ 2147483647 w 2188"/>
              <a:gd name="T41" fmla="*/ 2147483647 h 1020"/>
              <a:gd name="T42" fmla="*/ 2147483647 w 2188"/>
              <a:gd name="T43" fmla="*/ 2147483647 h 1020"/>
              <a:gd name="T44" fmla="*/ 2147483647 w 2188"/>
              <a:gd name="T45" fmla="*/ 2147483647 h 10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88" h="1020">
                <a:moveTo>
                  <a:pt x="1816" y="202"/>
                </a:moveTo>
                <a:cubicBezTo>
                  <a:pt x="1511" y="0"/>
                  <a:pt x="1770" y="151"/>
                  <a:pt x="920" y="138"/>
                </a:cubicBezTo>
                <a:cubicBezTo>
                  <a:pt x="809" y="142"/>
                  <a:pt x="696" y="132"/>
                  <a:pt x="587" y="151"/>
                </a:cubicBezTo>
                <a:cubicBezTo>
                  <a:pt x="544" y="159"/>
                  <a:pt x="447" y="240"/>
                  <a:pt x="395" y="266"/>
                </a:cubicBezTo>
                <a:cubicBezTo>
                  <a:pt x="325" y="371"/>
                  <a:pt x="415" y="253"/>
                  <a:pt x="331" y="318"/>
                </a:cubicBezTo>
                <a:cubicBezTo>
                  <a:pt x="302" y="340"/>
                  <a:pt x="284" y="374"/>
                  <a:pt x="254" y="394"/>
                </a:cubicBezTo>
                <a:cubicBezTo>
                  <a:pt x="241" y="403"/>
                  <a:pt x="229" y="411"/>
                  <a:pt x="216" y="420"/>
                </a:cubicBezTo>
                <a:cubicBezTo>
                  <a:pt x="199" y="446"/>
                  <a:pt x="182" y="471"/>
                  <a:pt x="165" y="497"/>
                </a:cubicBezTo>
                <a:cubicBezTo>
                  <a:pt x="156" y="510"/>
                  <a:pt x="139" y="535"/>
                  <a:pt x="139" y="535"/>
                </a:cubicBezTo>
                <a:cubicBezTo>
                  <a:pt x="108" y="627"/>
                  <a:pt x="151" y="518"/>
                  <a:pt x="88" y="612"/>
                </a:cubicBezTo>
                <a:cubicBezTo>
                  <a:pt x="72" y="636"/>
                  <a:pt x="65" y="665"/>
                  <a:pt x="49" y="689"/>
                </a:cubicBezTo>
                <a:cubicBezTo>
                  <a:pt x="57" y="849"/>
                  <a:pt x="0" y="948"/>
                  <a:pt x="139" y="996"/>
                </a:cubicBezTo>
                <a:cubicBezTo>
                  <a:pt x="512" y="985"/>
                  <a:pt x="476" y="1020"/>
                  <a:pt x="677" y="958"/>
                </a:cubicBezTo>
                <a:cubicBezTo>
                  <a:pt x="685" y="945"/>
                  <a:pt x="689" y="927"/>
                  <a:pt x="702" y="919"/>
                </a:cubicBezTo>
                <a:cubicBezTo>
                  <a:pt x="725" y="905"/>
                  <a:pt x="779" y="894"/>
                  <a:pt x="779" y="894"/>
                </a:cubicBezTo>
                <a:cubicBezTo>
                  <a:pt x="1027" y="906"/>
                  <a:pt x="1260" y="935"/>
                  <a:pt x="1509" y="945"/>
                </a:cubicBezTo>
                <a:cubicBezTo>
                  <a:pt x="1713" y="938"/>
                  <a:pt x="1807" y="982"/>
                  <a:pt x="1944" y="894"/>
                </a:cubicBezTo>
                <a:cubicBezTo>
                  <a:pt x="2003" y="804"/>
                  <a:pt x="1970" y="834"/>
                  <a:pt x="2033" y="791"/>
                </a:cubicBezTo>
                <a:cubicBezTo>
                  <a:pt x="2042" y="778"/>
                  <a:pt x="2048" y="764"/>
                  <a:pt x="2059" y="753"/>
                </a:cubicBezTo>
                <a:cubicBezTo>
                  <a:pt x="2070" y="742"/>
                  <a:pt x="2089" y="740"/>
                  <a:pt x="2097" y="727"/>
                </a:cubicBezTo>
                <a:cubicBezTo>
                  <a:pt x="2127" y="679"/>
                  <a:pt x="2150" y="570"/>
                  <a:pt x="2161" y="510"/>
                </a:cubicBezTo>
                <a:cubicBezTo>
                  <a:pt x="2149" y="271"/>
                  <a:pt x="2188" y="265"/>
                  <a:pt x="2021" y="151"/>
                </a:cubicBezTo>
                <a:cubicBezTo>
                  <a:pt x="1954" y="168"/>
                  <a:pt x="1887" y="202"/>
                  <a:pt x="1816" y="202"/>
                </a:cubicBezTo>
                <a:close/>
              </a:path>
            </a:pathLst>
          </a:custGeom>
          <a:noFill/>
          <a:ln w="38100" cap="flat" cmpd="sng">
            <a:solidFill>
              <a:srgbClr val="80008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121875" name="Freeform 19"/>
          <p:cNvSpPr>
            <a:spLocks/>
          </p:cNvSpPr>
          <p:nvPr/>
        </p:nvSpPr>
        <p:spPr bwMode="auto">
          <a:xfrm>
            <a:off x="438150" y="2306638"/>
            <a:ext cx="4281488" cy="2163762"/>
          </a:xfrm>
          <a:custGeom>
            <a:avLst/>
            <a:gdLst>
              <a:gd name="T0" fmla="*/ 2147483647 w 2697"/>
              <a:gd name="T1" fmla="*/ 2147483647 h 1345"/>
              <a:gd name="T2" fmla="*/ 2147483647 w 2697"/>
              <a:gd name="T3" fmla="*/ 2147483647 h 1345"/>
              <a:gd name="T4" fmla="*/ 2147483647 w 2697"/>
              <a:gd name="T5" fmla="*/ 2147483647 h 1345"/>
              <a:gd name="T6" fmla="*/ 2147483647 w 2697"/>
              <a:gd name="T7" fmla="*/ 2147483647 h 1345"/>
              <a:gd name="T8" fmla="*/ 2147483647 w 2697"/>
              <a:gd name="T9" fmla="*/ 2147483647 h 1345"/>
              <a:gd name="T10" fmla="*/ 2147483647 w 2697"/>
              <a:gd name="T11" fmla="*/ 2147483647 h 1345"/>
              <a:gd name="T12" fmla="*/ 2147483647 w 2697"/>
              <a:gd name="T13" fmla="*/ 2147483647 h 1345"/>
              <a:gd name="T14" fmla="*/ 2147483647 w 2697"/>
              <a:gd name="T15" fmla="*/ 2147483647 h 1345"/>
              <a:gd name="T16" fmla="*/ 2147483647 w 2697"/>
              <a:gd name="T17" fmla="*/ 2147483647 h 1345"/>
              <a:gd name="T18" fmla="*/ 2147483647 w 2697"/>
              <a:gd name="T19" fmla="*/ 2147483647 h 1345"/>
              <a:gd name="T20" fmla="*/ 2147483647 w 2697"/>
              <a:gd name="T21" fmla="*/ 2147483647 h 1345"/>
              <a:gd name="T22" fmla="*/ 2147483647 w 2697"/>
              <a:gd name="T23" fmla="*/ 2147483647 h 1345"/>
              <a:gd name="T24" fmla="*/ 2147483647 w 2697"/>
              <a:gd name="T25" fmla="*/ 2147483647 h 1345"/>
              <a:gd name="T26" fmla="*/ 2147483647 w 2697"/>
              <a:gd name="T27" fmla="*/ 2147483647 h 1345"/>
              <a:gd name="T28" fmla="*/ 2147483647 w 2697"/>
              <a:gd name="T29" fmla="*/ 2147483647 h 1345"/>
              <a:gd name="T30" fmla="*/ 2147483647 w 2697"/>
              <a:gd name="T31" fmla="*/ 2147483647 h 1345"/>
              <a:gd name="T32" fmla="*/ 2147483647 w 2697"/>
              <a:gd name="T33" fmla="*/ 2147483647 h 1345"/>
              <a:gd name="T34" fmla="*/ 2147483647 w 2697"/>
              <a:gd name="T35" fmla="*/ 2147483647 h 1345"/>
              <a:gd name="T36" fmla="*/ 2147483647 w 2697"/>
              <a:gd name="T37" fmla="*/ 2147483647 h 1345"/>
              <a:gd name="T38" fmla="*/ 2147483647 w 2697"/>
              <a:gd name="T39" fmla="*/ 2147483647 h 1345"/>
              <a:gd name="T40" fmla="*/ 2147483647 w 2697"/>
              <a:gd name="T41" fmla="*/ 2147483647 h 1345"/>
              <a:gd name="T42" fmla="*/ 2147483647 w 2697"/>
              <a:gd name="T43" fmla="*/ 2147483647 h 1345"/>
              <a:gd name="T44" fmla="*/ 2147483647 w 2697"/>
              <a:gd name="T45" fmla="*/ 2147483647 h 1345"/>
              <a:gd name="T46" fmla="*/ 2147483647 w 2697"/>
              <a:gd name="T47" fmla="*/ 2147483647 h 1345"/>
              <a:gd name="T48" fmla="*/ 2147483647 w 2697"/>
              <a:gd name="T49" fmla="*/ 2147483647 h 1345"/>
              <a:gd name="T50" fmla="*/ 2147483647 w 2697"/>
              <a:gd name="T51" fmla="*/ 2147483647 h 1345"/>
              <a:gd name="T52" fmla="*/ 2147483647 w 2697"/>
              <a:gd name="T53" fmla="*/ 2147483647 h 1345"/>
              <a:gd name="T54" fmla="*/ 2147483647 w 2697"/>
              <a:gd name="T55" fmla="*/ 2147483647 h 1345"/>
              <a:gd name="T56" fmla="*/ 2147483647 w 2697"/>
              <a:gd name="T57" fmla="*/ 2147483647 h 13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97" h="1345">
                <a:moveTo>
                  <a:pt x="863" y="1"/>
                </a:moveTo>
                <a:cubicBezTo>
                  <a:pt x="978" y="5"/>
                  <a:pt x="1094" y="3"/>
                  <a:pt x="1209" y="14"/>
                </a:cubicBezTo>
                <a:cubicBezTo>
                  <a:pt x="1224" y="15"/>
                  <a:pt x="1233" y="34"/>
                  <a:pt x="1247" y="39"/>
                </a:cubicBezTo>
                <a:cubicBezTo>
                  <a:pt x="1293" y="56"/>
                  <a:pt x="1342" y="62"/>
                  <a:pt x="1388" y="78"/>
                </a:cubicBezTo>
                <a:cubicBezTo>
                  <a:pt x="1430" y="92"/>
                  <a:pt x="1418" y="115"/>
                  <a:pt x="1465" y="116"/>
                </a:cubicBezTo>
                <a:cubicBezTo>
                  <a:pt x="1755" y="124"/>
                  <a:pt x="2045" y="125"/>
                  <a:pt x="2335" y="129"/>
                </a:cubicBezTo>
                <a:cubicBezTo>
                  <a:pt x="2415" y="156"/>
                  <a:pt x="2473" y="194"/>
                  <a:pt x="2540" y="244"/>
                </a:cubicBezTo>
                <a:cubicBezTo>
                  <a:pt x="2577" y="300"/>
                  <a:pt x="2562" y="347"/>
                  <a:pt x="2604" y="398"/>
                </a:cubicBezTo>
                <a:cubicBezTo>
                  <a:pt x="2615" y="412"/>
                  <a:pt x="2631" y="422"/>
                  <a:pt x="2642" y="436"/>
                </a:cubicBezTo>
                <a:cubicBezTo>
                  <a:pt x="2661" y="460"/>
                  <a:pt x="2694" y="513"/>
                  <a:pt x="2694" y="513"/>
                </a:cubicBezTo>
                <a:cubicBezTo>
                  <a:pt x="2682" y="710"/>
                  <a:pt x="2697" y="733"/>
                  <a:pt x="2604" y="871"/>
                </a:cubicBezTo>
                <a:cubicBezTo>
                  <a:pt x="2573" y="917"/>
                  <a:pt x="2559" y="944"/>
                  <a:pt x="2514" y="974"/>
                </a:cubicBezTo>
                <a:cubicBezTo>
                  <a:pt x="2455" y="1064"/>
                  <a:pt x="2377" y="1144"/>
                  <a:pt x="2271" y="1179"/>
                </a:cubicBezTo>
                <a:cubicBezTo>
                  <a:pt x="2190" y="1260"/>
                  <a:pt x="2085" y="1258"/>
                  <a:pt x="1977" y="1268"/>
                </a:cubicBezTo>
                <a:cubicBezTo>
                  <a:pt x="1732" y="1318"/>
                  <a:pt x="2009" y="1265"/>
                  <a:pt x="1388" y="1294"/>
                </a:cubicBezTo>
                <a:cubicBezTo>
                  <a:pt x="1346" y="1296"/>
                  <a:pt x="1301" y="1325"/>
                  <a:pt x="1260" y="1332"/>
                </a:cubicBezTo>
                <a:cubicBezTo>
                  <a:pt x="1222" y="1338"/>
                  <a:pt x="1183" y="1341"/>
                  <a:pt x="1145" y="1345"/>
                </a:cubicBezTo>
                <a:cubicBezTo>
                  <a:pt x="983" y="1341"/>
                  <a:pt x="820" y="1342"/>
                  <a:pt x="658" y="1332"/>
                </a:cubicBezTo>
                <a:cubicBezTo>
                  <a:pt x="549" y="1325"/>
                  <a:pt x="417" y="1266"/>
                  <a:pt x="313" y="1230"/>
                </a:cubicBezTo>
                <a:cubicBezTo>
                  <a:pt x="263" y="1180"/>
                  <a:pt x="223" y="1127"/>
                  <a:pt x="172" y="1076"/>
                </a:cubicBezTo>
                <a:cubicBezTo>
                  <a:pt x="159" y="1063"/>
                  <a:pt x="134" y="1038"/>
                  <a:pt x="134" y="1038"/>
                </a:cubicBezTo>
                <a:cubicBezTo>
                  <a:pt x="90" y="906"/>
                  <a:pt x="164" y="1109"/>
                  <a:pt x="82" y="961"/>
                </a:cubicBezTo>
                <a:cubicBezTo>
                  <a:pt x="69" y="937"/>
                  <a:pt x="65" y="910"/>
                  <a:pt x="57" y="884"/>
                </a:cubicBezTo>
                <a:cubicBezTo>
                  <a:pt x="53" y="871"/>
                  <a:pt x="44" y="846"/>
                  <a:pt x="44" y="846"/>
                </a:cubicBezTo>
                <a:cubicBezTo>
                  <a:pt x="48" y="742"/>
                  <a:pt x="0" y="319"/>
                  <a:pt x="185" y="257"/>
                </a:cubicBezTo>
                <a:cubicBezTo>
                  <a:pt x="225" y="196"/>
                  <a:pt x="196" y="224"/>
                  <a:pt x="287" y="193"/>
                </a:cubicBezTo>
                <a:cubicBezTo>
                  <a:pt x="385" y="160"/>
                  <a:pt x="464" y="141"/>
                  <a:pt x="569" y="129"/>
                </a:cubicBezTo>
                <a:cubicBezTo>
                  <a:pt x="670" y="62"/>
                  <a:pt x="667" y="59"/>
                  <a:pt x="774" y="27"/>
                </a:cubicBezTo>
                <a:cubicBezTo>
                  <a:pt x="866" y="0"/>
                  <a:pt x="821" y="1"/>
                  <a:pt x="863" y="1"/>
                </a:cubicBezTo>
                <a:close/>
              </a:path>
            </a:pathLst>
          </a:custGeom>
          <a:noFill/>
          <a:ln w="38100" cap="flat" cmpd="sng">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pic>
        <p:nvPicPr>
          <p:cNvPr id="121876" name="Picture 20" descr="May bay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92337">
            <a:off x="1981200" y="914400"/>
            <a:ext cx="9921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7" name="Picture 21" descr="May bay trang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57921">
            <a:off x="1905000" y="2667000"/>
            <a:ext cx="9032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8" name="Picture 22" descr="Du tr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75" y="1403350"/>
            <a:ext cx="269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9" name="Picture 23" descr="May bay Va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990600"/>
            <a:ext cx="990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0" name="Picture 24" descr="Du tro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2963" y="1471613"/>
            <a:ext cx="265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27" descr="buo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598828">
            <a:off x="36513" y="-444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28" descr="buo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29" descr="buo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Text Box 31"/>
          <p:cNvSpPr txBox="1">
            <a:spLocks noChangeArrowheads="1"/>
          </p:cNvSpPr>
          <p:nvPr/>
        </p:nvSpPr>
        <p:spPr bwMode="auto">
          <a:xfrm>
            <a:off x="533400" y="381000"/>
            <a:ext cx="4114800" cy="346075"/>
          </a:xfrm>
          <a:prstGeom prst="rect">
            <a:avLst/>
          </a:prstGeom>
          <a:solidFill>
            <a:schemeClr va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0000FF"/>
                </a:solidFill>
                <a:latin typeface="Times New Roman" pitchFamily="18" charset="0"/>
                <a:cs typeface="Times New Roman" pitchFamily="18" charset="0"/>
              </a:rPr>
              <a:t>LƯỢC ĐỒ CỨ ĐIỂM ĐIÊN BIÊN PHỦ</a:t>
            </a:r>
          </a:p>
        </p:txBody>
      </p:sp>
    </p:spTree>
    <p:extLst>
      <p:ext uri="{BB962C8B-B14F-4D97-AF65-F5344CB8AC3E}">
        <p14:creationId xmlns:p14="http://schemas.microsoft.com/office/powerpoint/2010/main" val="35543524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wedge">
                                      <p:cBhvr>
                                        <p:cTn id="7" dur="1000"/>
                                        <p:tgtEl>
                                          <p:spTgt spid="12186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1861"/>
                                        </p:tgtEl>
                                        <p:attrNameLst>
                                          <p:attrName>style.visibility</p:attrName>
                                        </p:attrNameLst>
                                      </p:cBhvr>
                                      <p:to>
                                        <p:strVal val="visible"/>
                                      </p:to>
                                    </p:set>
                                    <p:animEffect transition="in" filter="wedge">
                                      <p:cBhvr>
                                        <p:cTn id="10" dur="1000"/>
                                        <p:tgtEl>
                                          <p:spTgt spid="121861"/>
                                        </p:tgtEl>
                                      </p:cBhvr>
                                    </p:animEffect>
                                  </p:childTnLst>
                                </p:cTn>
                              </p:par>
                              <p:par>
                                <p:cTn id="11" presetID="20" presetClass="entr" presetSubtype="0" repeatCount="indefinite" fill="hold" grpId="0" nodeType="withEffect">
                                  <p:stCondLst>
                                    <p:cond delay="0"/>
                                  </p:stCondLst>
                                  <p:childTnLst>
                                    <p:set>
                                      <p:cBhvr>
                                        <p:cTn id="12" dur="1" fill="hold">
                                          <p:stCondLst>
                                            <p:cond delay="0"/>
                                          </p:stCondLst>
                                        </p:cTn>
                                        <p:tgtEl>
                                          <p:spTgt spid="121862"/>
                                        </p:tgtEl>
                                        <p:attrNameLst>
                                          <p:attrName>style.visibility</p:attrName>
                                        </p:attrNameLst>
                                      </p:cBhvr>
                                      <p:to>
                                        <p:strVal val="visible"/>
                                      </p:to>
                                    </p:set>
                                    <p:animEffect transition="in" filter="wedge">
                                      <p:cBhvr>
                                        <p:cTn id="13" dur="1000"/>
                                        <p:tgtEl>
                                          <p:spTgt spid="121862"/>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1866"/>
                                        </p:tgtEl>
                                        <p:attrNameLst>
                                          <p:attrName>style.visibility</p:attrName>
                                        </p:attrNameLst>
                                      </p:cBhvr>
                                      <p:to>
                                        <p:strVal val="visible"/>
                                      </p:to>
                                    </p:set>
                                    <p:anim calcmode="lin" valueType="num">
                                      <p:cBhvr>
                                        <p:cTn id="17" dur="1000" fill="hold"/>
                                        <p:tgtEl>
                                          <p:spTgt spid="121866"/>
                                        </p:tgtEl>
                                        <p:attrNameLst>
                                          <p:attrName>ppt_w</p:attrName>
                                        </p:attrNameLst>
                                      </p:cBhvr>
                                      <p:tavLst>
                                        <p:tav tm="0">
                                          <p:val>
                                            <p:fltVal val="0"/>
                                          </p:val>
                                        </p:tav>
                                        <p:tav tm="100000">
                                          <p:val>
                                            <p:strVal val="#ppt_w"/>
                                          </p:val>
                                        </p:tav>
                                      </p:tavLst>
                                    </p:anim>
                                    <p:anim calcmode="lin" valueType="num">
                                      <p:cBhvr>
                                        <p:cTn id="18" dur="1000" fill="hold"/>
                                        <p:tgtEl>
                                          <p:spTgt spid="121866"/>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21887"/>
                                        </p:tgtEl>
                                        <p:attrNameLst>
                                          <p:attrName>style.visibility</p:attrName>
                                        </p:attrNameLst>
                                      </p:cBhvr>
                                      <p:to>
                                        <p:strVal val="visible"/>
                                      </p:to>
                                    </p:set>
                                    <p:anim calcmode="lin" valueType="num">
                                      <p:cBhvr>
                                        <p:cTn id="21" dur="1000" fill="hold"/>
                                        <p:tgtEl>
                                          <p:spTgt spid="121887"/>
                                        </p:tgtEl>
                                        <p:attrNameLst>
                                          <p:attrName>ppt_w</p:attrName>
                                        </p:attrNameLst>
                                      </p:cBhvr>
                                      <p:tavLst>
                                        <p:tav tm="0">
                                          <p:val>
                                            <p:fltVal val="0"/>
                                          </p:val>
                                        </p:tav>
                                        <p:tav tm="100000">
                                          <p:val>
                                            <p:strVal val="#ppt_w"/>
                                          </p:val>
                                        </p:tav>
                                      </p:tavLst>
                                    </p:anim>
                                    <p:anim calcmode="lin" valueType="num">
                                      <p:cBhvr>
                                        <p:cTn id="22" dur="1000" fill="hold"/>
                                        <p:tgtEl>
                                          <p:spTgt spid="121887"/>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21874"/>
                                        </p:tgtEl>
                                        <p:attrNameLst>
                                          <p:attrName>style.visibility</p:attrName>
                                        </p:attrNameLst>
                                      </p:cBhvr>
                                      <p:to>
                                        <p:strVal val="visible"/>
                                      </p:to>
                                    </p:set>
                                    <p:animEffect transition="in" filter="wedge">
                                      <p:cBhvr>
                                        <p:cTn id="27" dur="2000"/>
                                        <p:tgtEl>
                                          <p:spTgt spid="121874"/>
                                        </p:tgtEl>
                                      </p:cBhvr>
                                    </p:animEffect>
                                  </p:childTnLst>
                                </p:cTn>
                              </p:par>
                            </p:childTnLst>
                          </p:cTn>
                        </p:par>
                        <p:par>
                          <p:cTn id="28" fill="hold" nodeType="afterGroup">
                            <p:stCondLst>
                              <p:cond delay="2000"/>
                            </p:stCondLst>
                            <p:childTnLst>
                              <p:par>
                                <p:cTn id="29" presetID="18" presetClass="entr" presetSubtype="12" fill="hold" nodeType="afterEffect">
                                  <p:stCondLst>
                                    <p:cond delay="0"/>
                                  </p:stCondLst>
                                  <p:childTnLst>
                                    <p:set>
                                      <p:cBhvr>
                                        <p:cTn id="30" dur="1" fill="hold">
                                          <p:stCondLst>
                                            <p:cond delay="0"/>
                                          </p:stCondLst>
                                        </p:cTn>
                                        <p:tgtEl>
                                          <p:spTgt spid="121867"/>
                                        </p:tgtEl>
                                        <p:attrNameLst>
                                          <p:attrName>style.visibility</p:attrName>
                                        </p:attrNameLst>
                                      </p:cBhvr>
                                      <p:to>
                                        <p:strVal val="visible"/>
                                      </p:to>
                                    </p:set>
                                    <p:animEffect transition="in" filter="strips(downLeft)">
                                      <p:cBhvr>
                                        <p:cTn id="31" dur="2000"/>
                                        <p:tgtEl>
                                          <p:spTgt spid="121867"/>
                                        </p:tgtEl>
                                      </p:cBhvr>
                                    </p:animEffect>
                                  </p:childTnLst>
                                </p:cTn>
                              </p:par>
                            </p:childTnLst>
                          </p:cTn>
                        </p:par>
                        <p:par>
                          <p:cTn id="32" fill="hold" nodeType="afterGroup">
                            <p:stCondLst>
                              <p:cond delay="4000"/>
                            </p:stCondLst>
                            <p:childTnLst>
                              <p:par>
                                <p:cTn id="33" presetID="20" presetClass="entr" presetSubtype="0" fill="hold" grpId="0" nodeType="afterEffect">
                                  <p:stCondLst>
                                    <p:cond delay="0"/>
                                  </p:stCondLst>
                                  <p:childTnLst>
                                    <p:set>
                                      <p:cBhvr>
                                        <p:cTn id="34" dur="1" fill="hold">
                                          <p:stCondLst>
                                            <p:cond delay="0"/>
                                          </p:stCondLst>
                                        </p:cTn>
                                        <p:tgtEl>
                                          <p:spTgt spid="121875"/>
                                        </p:tgtEl>
                                        <p:attrNameLst>
                                          <p:attrName>style.visibility</p:attrName>
                                        </p:attrNameLst>
                                      </p:cBhvr>
                                      <p:to>
                                        <p:strVal val="visible"/>
                                      </p:to>
                                    </p:set>
                                    <p:animEffect transition="in" filter="wedge">
                                      <p:cBhvr>
                                        <p:cTn id="35" dur="2000"/>
                                        <p:tgtEl>
                                          <p:spTgt spid="121875"/>
                                        </p:tgtEl>
                                      </p:cBhvr>
                                    </p:animEffect>
                                  </p:childTnLst>
                                </p:cTn>
                              </p:par>
                            </p:childTnLst>
                          </p:cTn>
                        </p:par>
                        <p:par>
                          <p:cTn id="36" fill="hold" nodeType="afterGroup">
                            <p:stCondLst>
                              <p:cond delay="6000"/>
                            </p:stCondLst>
                            <p:childTnLst>
                              <p:par>
                                <p:cTn id="37" presetID="18" presetClass="entr" presetSubtype="12" fill="hold" nodeType="afterEffect">
                                  <p:stCondLst>
                                    <p:cond delay="0"/>
                                  </p:stCondLst>
                                  <p:childTnLst>
                                    <p:set>
                                      <p:cBhvr>
                                        <p:cTn id="38" dur="1" fill="hold">
                                          <p:stCondLst>
                                            <p:cond delay="0"/>
                                          </p:stCondLst>
                                        </p:cTn>
                                        <p:tgtEl>
                                          <p:spTgt spid="121868"/>
                                        </p:tgtEl>
                                        <p:attrNameLst>
                                          <p:attrName>style.visibility</p:attrName>
                                        </p:attrNameLst>
                                      </p:cBhvr>
                                      <p:to>
                                        <p:strVal val="visible"/>
                                      </p:to>
                                    </p:set>
                                    <p:animEffect transition="in" filter="strips(downLeft)">
                                      <p:cBhvr>
                                        <p:cTn id="39" dur="2000"/>
                                        <p:tgtEl>
                                          <p:spTgt spid="121868"/>
                                        </p:tgtEl>
                                      </p:cBhvr>
                                    </p:animEffect>
                                  </p:childTnLst>
                                </p:cTn>
                              </p:par>
                              <p:par>
                                <p:cTn id="40" presetID="18" presetClass="entr" presetSubtype="12" fill="hold" nodeType="withEffect">
                                  <p:stCondLst>
                                    <p:cond delay="0"/>
                                  </p:stCondLst>
                                  <p:childTnLst>
                                    <p:set>
                                      <p:cBhvr>
                                        <p:cTn id="41" dur="1" fill="hold">
                                          <p:stCondLst>
                                            <p:cond delay="0"/>
                                          </p:stCondLst>
                                        </p:cTn>
                                        <p:tgtEl>
                                          <p:spTgt spid="121869"/>
                                        </p:tgtEl>
                                        <p:attrNameLst>
                                          <p:attrName>style.visibility</p:attrName>
                                        </p:attrNameLst>
                                      </p:cBhvr>
                                      <p:to>
                                        <p:strVal val="visible"/>
                                      </p:to>
                                    </p:set>
                                    <p:animEffect transition="in" filter="strips(downLeft)">
                                      <p:cBhvr>
                                        <p:cTn id="42" dur="2000"/>
                                        <p:tgtEl>
                                          <p:spTgt spid="121869"/>
                                        </p:tgtEl>
                                      </p:cBhvr>
                                    </p:animEffect>
                                  </p:childTnLst>
                                </p:cTn>
                              </p:par>
                              <p:par>
                                <p:cTn id="43" presetID="22" presetClass="entr" presetSubtype="4" fill="hold" nodeType="withEffect">
                                  <p:stCondLst>
                                    <p:cond delay="0"/>
                                  </p:stCondLst>
                                  <p:childTnLst>
                                    <p:set>
                                      <p:cBhvr>
                                        <p:cTn id="44" dur="1" fill="hold">
                                          <p:stCondLst>
                                            <p:cond delay="0"/>
                                          </p:stCondLst>
                                        </p:cTn>
                                        <p:tgtEl>
                                          <p:spTgt spid="121870"/>
                                        </p:tgtEl>
                                        <p:attrNameLst>
                                          <p:attrName>style.visibility</p:attrName>
                                        </p:attrNameLst>
                                      </p:cBhvr>
                                      <p:to>
                                        <p:strVal val="visible"/>
                                      </p:to>
                                    </p:set>
                                    <p:animEffect transition="in" filter="wipe(down)">
                                      <p:cBhvr>
                                        <p:cTn id="45" dur="2000"/>
                                        <p:tgtEl>
                                          <p:spTgt spid="121870"/>
                                        </p:tgtEl>
                                      </p:cBhvr>
                                    </p:animEffect>
                                  </p:childTnLst>
                                </p:cTn>
                              </p:par>
                            </p:childTnLst>
                          </p:cTn>
                        </p:par>
                        <p:par>
                          <p:cTn id="46" fill="hold" nodeType="afterGroup">
                            <p:stCondLst>
                              <p:cond delay="8000"/>
                            </p:stCondLst>
                            <p:childTnLst>
                              <p:par>
                                <p:cTn id="47" presetID="22" presetClass="entr" presetSubtype="4" fill="hold" grpId="0" nodeType="afterEffect">
                                  <p:stCondLst>
                                    <p:cond delay="0"/>
                                  </p:stCondLst>
                                  <p:childTnLst>
                                    <p:set>
                                      <p:cBhvr>
                                        <p:cTn id="48" dur="1" fill="hold">
                                          <p:stCondLst>
                                            <p:cond delay="0"/>
                                          </p:stCondLst>
                                        </p:cTn>
                                        <p:tgtEl>
                                          <p:spTgt spid="121871"/>
                                        </p:tgtEl>
                                        <p:attrNameLst>
                                          <p:attrName>style.visibility</p:attrName>
                                        </p:attrNameLst>
                                      </p:cBhvr>
                                      <p:to>
                                        <p:strVal val="visible"/>
                                      </p:to>
                                    </p:set>
                                    <p:animEffect transition="in" filter="wipe(down)">
                                      <p:cBhvr>
                                        <p:cTn id="49" dur="2000"/>
                                        <p:tgtEl>
                                          <p:spTgt spid="121871"/>
                                        </p:tgtEl>
                                      </p:cBhvr>
                                    </p:animEffect>
                                  </p:childTnLst>
                                </p:cTn>
                              </p:par>
                            </p:childTnLst>
                          </p:cTn>
                        </p:par>
                        <p:par>
                          <p:cTn id="50" fill="hold" nodeType="afterGroup">
                            <p:stCondLst>
                              <p:cond delay="10000"/>
                            </p:stCondLst>
                            <p:childTnLst>
                              <p:par>
                                <p:cTn id="51" presetID="18" presetClass="entr" presetSubtype="12" fill="hold" nodeType="afterEffect">
                                  <p:stCondLst>
                                    <p:cond delay="0"/>
                                  </p:stCondLst>
                                  <p:childTnLst>
                                    <p:set>
                                      <p:cBhvr>
                                        <p:cTn id="52" dur="1" fill="hold">
                                          <p:stCondLst>
                                            <p:cond delay="0"/>
                                          </p:stCondLst>
                                        </p:cTn>
                                        <p:tgtEl>
                                          <p:spTgt spid="121872"/>
                                        </p:tgtEl>
                                        <p:attrNameLst>
                                          <p:attrName>style.visibility</p:attrName>
                                        </p:attrNameLst>
                                      </p:cBhvr>
                                      <p:to>
                                        <p:strVal val="visible"/>
                                      </p:to>
                                    </p:set>
                                    <p:animEffect transition="in" filter="strips(downLeft)">
                                      <p:cBhvr>
                                        <p:cTn id="53" dur="2000"/>
                                        <p:tgtEl>
                                          <p:spTgt spid="121872"/>
                                        </p:tgtEl>
                                      </p:cBhvr>
                                    </p:animEffect>
                                  </p:childTnLst>
                                </p:cTn>
                              </p:par>
                              <p:par>
                                <p:cTn id="54" presetID="18" presetClass="entr" presetSubtype="12" fill="hold" nodeType="withEffect">
                                  <p:stCondLst>
                                    <p:cond delay="0"/>
                                  </p:stCondLst>
                                  <p:childTnLst>
                                    <p:set>
                                      <p:cBhvr>
                                        <p:cTn id="55" dur="1" fill="hold">
                                          <p:stCondLst>
                                            <p:cond delay="0"/>
                                          </p:stCondLst>
                                        </p:cTn>
                                        <p:tgtEl>
                                          <p:spTgt spid="121873"/>
                                        </p:tgtEl>
                                        <p:attrNameLst>
                                          <p:attrName>style.visibility</p:attrName>
                                        </p:attrNameLst>
                                      </p:cBhvr>
                                      <p:to>
                                        <p:strVal val="visible"/>
                                      </p:to>
                                    </p:set>
                                    <p:animEffect transition="in" filter="strips(downLeft)">
                                      <p:cBhvr>
                                        <p:cTn id="56" dur="2000"/>
                                        <p:tgtEl>
                                          <p:spTgt spid="121873"/>
                                        </p:tgtEl>
                                      </p:cBhvr>
                                    </p:animEffect>
                                  </p:childTnLst>
                                </p:cTn>
                              </p:par>
                              <p:par>
                                <p:cTn id="57" presetID="2" presetClass="entr" presetSubtype="2" repeatCount="3000" fill="hold" nodeType="withEffect">
                                  <p:stCondLst>
                                    <p:cond delay="0"/>
                                  </p:stCondLst>
                                  <p:childTnLst>
                                    <p:set>
                                      <p:cBhvr>
                                        <p:cTn id="58" dur="1" fill="hold">
                                          <p:stCondLst>
                                            <p:cond delay="0"/>
                                          </p:stCondLst>
                                        </p:cTn>
                                        <p:tgtEl>
                                          <p:spTgt spid="121876"/>
                                        </p:tgtEl>
                                        <p:attrNameLst>
                                          <p:attrName>style.visibility</p:attrName>
                                        </p:attrNameLst>
                                      </p:cBhvr>
                                      <p:to>
                                        <p:strVal val="visible"/>
                                      </p:to>
                                    </p:set>
                                    <p:anim calcmode="lin" valueType="num">
                                      <p:cBhvr additive="base">
                                        <p:cTn id="59" dur="3000" fill="hold"/>
                                        <p:tgtEl>
                                          <p:spTgt spid="121876"/>
                                        </p:tgtEl>
                                        <p:attrNameLst>
                                          <p:attrName>ppt_x</p:attrName>
                                        </p:attrNameLst>
                                      </p:cBhvr>
                                      <p:tavLst>
                                        <p:tav tm="0">
                                          <p:val>
                                            <p:strVal val="1+#ppt_w/2"/>
                                          </p:val>
                                        </p:tav>
                                        <p:tav tm="100000">
                                          <p:val>
                                            <p:strVal val="#ppt_x"/>
                                          </p:val>
                                        </p:tav>
                                      </p:tavLst>
                                    </p:anim>
                                    <p:anim calcmode="lin" valueType="num">
                                      <p:cBhvr additive="base">
                                        <p:cTn id="60" dur="3000" fill="hold"/>
                                        <p:tgtEl>
                                          <p:spTgt spid="1218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push.wav"/>
                                        </p:tgtEl>
                                      </p:cMediaNode>
                                    </p:audio>
                                  </p:subTnLst>
                                </p:cTn>
                              </p:par>
                              <p:par>
                                <p:cTn id="61" presetID="2" presetClass="entr" presetSubtype="3" repeatCount="3000" fill="hold" nodeType="withEffect">
                                  <p:stCondLst>
                                    <p:cond delay="0"/>
                                  </p:stCondLst>
                                  <p:childTnLst>
                                    <p:set>
                                      <p:cBhvr>
                                        <p:cTn id="62" dur="1" fill="hold">
                                          <p:stCondLst>
                                            <p:cond delay="0"/>
                                          </p:stCondLst>
                                        </p:cTn>
                                        <p:tgtEl>
                                          <p:spTgt spid="121877"/>
                                        </p:tgtEl>
                                        <p:attrNameLst>
                                          <p:attrName>style.visibility</p:attrName>
                                        </p:attrNameLst>
                                      </p:cBhvr>
                                      <p:to>
                                        <p:strVal val="visible"/>
                                      </p:to>
                                    </p:set>
                                    <p:anim calcmode="lin" valueType="num">
                                      <p:cBhvr additive="base">
                                        <p:cTn id="63" dur="2000" fill="hold"/>
                                        <p:tgtEl>
                                          <p:spTgt spid="121877"/>
                                        </p:tgtEl>
                                        <p:attrNameLst>
                                          <p:attrName>ppt_x</p:attrName>
                                        </p:attrNameLst>
                                      </p:cBhvr>
                                      <p:tavLst>
                                        <p:tav tm="0">
                                          <p:val>
                                            <p:strVal val="1+#ppt_w/2"/>
                                          </p:val>
                                        </p:tav>
                                        <p:tav tm="100000">
                                          <p:val>
                                            <p:strVal val="#ppt_x"/>
                                          </p:val>
                                        </p:tav>
                                      </p:tavLst>
                                    </p:anim>
                                    <p:anim calcmode="lin" valueType="num">
                                      <p:cBhvr additive="base">
                                        <p:cTn id="64" dur="2000" fill="hold"/>
                                        <p:tgtEl>
                                          <p:spTgt spid="1218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5" presetID="2" presetClass="exit" presetSubtype="9" fill="hold" nodeType="withEffect">
                                  <p:stCondLst>
                                    <p:cond delay="0"/>
                                  </p:stCondLst>
                                  <p:childTnLst>
                                    <p:anim calcmode="lin" valueType="num">
                                      <p:cBhvr additive="base">
                                        <p:cTn id="66" dur="3000"/>
                                        <p:tgtEl>
                                          <p:spTgt spid="121877"/>
                                        </p:tgtEl>
                                        <p:attrNameLst>
                                          <p:attrName>ppt_x</p:attrName>
                                        </p:attrNameLst>
                                      </p:cBhvr>
                                      <p:tavLst>
                                        <p:tav tm="0">
                                          <p:val>
                                            <p:strVal val="ppt_x"/>
                                          </p:val>
                                        </p:tav>
                                        <p:tav tm="100000">
                                          <p:val>
                                            <p:strVal val="0-ppt_w/2"/>
                                          </p:val>
                                        </p:tav>
                                      </p:tavLst>
                                    </p:anim>
                                    <p:anim calcmode="lin" valueType="num">
                                      <p:cBhvr additive="base">
                                        <p:cTn id="67" dur="3000"/>
                                        <p:tgtEl>
                                          <p:spTgt spid="121877"/>
                                        </p:tgtEl>
                                        <p:attrNameLst>
                                          <p:attrName>ppt_y</p:attrName>
                                        </p:attrNameLst>
                                      </p:cBhvr>
                                      <p:tavLst>
                                        <p:tav tm="0">
                                          <p:val>
                                            <p:strVal val="ppt_y"/>
                                          </p:val>
                                        </p:tav>
                                        <p:tav tm="100000">
                                          <p:val>
                                            <p:strVal val="0-ppt_h/2"/>
                                          </p:val>
                                        </p:tav>
                                      </p:tavLst>
                                    </p:anim>
                                    <p:set>
                                      <p:cBhvr>
                                        <p:cTn id="68" dur="1" fill="hold">
                                          <p:stCondLst>
                                            <p:cond delay="2999"/>
                                          </p:stCondLst>
                                        </p:cTn>
                                        <p:tgtEl>
                                          <p:spTgt spid="12187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push.wav"/>
                                        </p:tgtEl>
                                      </p:cMediaNode>
                                    </p:audio>
                                  </p:subTnLst>
                                </p:cTn>
                              </p:par>
                            </p:childTnLst>
                          </p:cTn>
                        </p:par>
                        <p:par>
                          <p:cTn id="69" fill="hold" nodeType="afterGroup">
                            <p:stCondLst>
                              <p:cond delay="19000"/>
                            </p:stCondLst>
                            <p:childTnLst>
                              <p:par>
                                <p:cTn id="70" presetID="20" presetClass="entr" presetSubtype="0" fill="hold" nodeType="afterEffect">
                                  <p:stCondLst>
                                    <p:cond delay="0"/>
                                  </p:stCondLst>
                                  <p:iterate type="lt">
                                    <p:tmPct val="0"/>
                                  </p:iterate>
                                  <p:childTnLst>
                                    <p:set>
                                      <p:cBhvr>
                                        <p:cTn id="71" dur="1" fill="hold">
                                          <p:stCondLst>
                                            <p:cond delay="0"/>
                                          </p:stCondLst>
                                        </p:cTn>
                                        <p:tgtEl>
                                          <p:spTgt spid="121878"/>
                                        </p:tgtEl>
                                        <p:attrNameLst>
                                          <p:attrName>style.visibility</p:attrName>
                                        </p:attrNameLst>
                                      </p:cBhvr>
                                      <p:to>
                                        <p:strVal val="visible"/>
                                      </p:to>
                                    </p:set>
                                    <p:animEffect transition="in" filter="wedge">
                                      <p:cBhvr>
                                        <p:cTn id="72" dur="1000"/>
                                        <p:tgtEl>
                                          <p:spTgt spid="121878"/>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par>
                          <p:cTn id="73" fill="hold" nodeType="afterGroup">
                            <p:stCondLst>
                              <p:cond delay="20000"/>
                            </p:stCondLst>
                            <p:childTnLst>
                              <p:par>
                                <p:cTn id="74" presetID="42" presetClass="path" presetSubtype="0" repeatCount="3000" accel="50000" decel="50000" fill="hold" nodeType="afterEffect">
                                  <p:stCondLst>
                                    <p:cond delay="0"/>
                                  </p:stCondLst>
                                  <p:iterate type="lt">
                                    <p:tmPct val="0"/>
                                  </p:iterate>
                                  <p:childTnLst>
                                    <p:animMotion origin="layout" path="M -5.55556E-7 3.25936E-6 L -0.0191 0.20457 " pathEditMode="relative" rAng="0" ptsTypes="AA">
                                      <p:cBhvr>
                                        <p:cTn id="75" dur="2000" fill="hold"/>
                                        <p:tgtEl>
                                          <p:spTgt spid="121878"/>
                                        </p:tgtEl>
                                        <p:attrNameLst>
                                          <p:attrName>ppt_x</p:attrName>
                                          <p:attrName>ppt_y</p:attrName>
                                        </p:attrNameLst>
                                      </p:cBhvr>
                                      <p:rCtr x="-955" y="10217"/>
                                    </p:animMotion>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par>
                          <p:cTn id="76" fill="hold" nodeType="afterGroup">
                            <p:stCondLst>
                              <p:cond delay="26000"/>
                            </p:stCondLst>
                            <p:childTnLst>
                              <p:par>
                                <p:cTn id="77" presetID="31" presetClass="exit" presetSubtype="0" fill="hold" nodeType="afterEffect">
                                  <p:stCondLst>
                                    <p:cond delay="0"/>
                                  </p:stCondLst>
                                  <p:iterate type="lt">
                                    <p:tmPct val="5000"/>
                                  </p:iterate>
                                  <p:childTnLst>
                                    <p:anim calcmode="lin" valueType="num">
                                      <p:cBhvr>
                                        <p:cTn id="78" dur="500"/>
                                        <p:tgtEl>
                                          <p:spTgt spid="121878"/>
                                        </p:tgtEl>
                                        <p:attrNameLst>
                                          <p:attrName>ppt_w</p:attrName>
                                        </p:attrNameLst>
                                      </p:cBhvr>
                                      <p:tavLst>
                                        <p:tav tm="0">
                                          <p:val>
                                            <p:strVal val="ppt_w"/>
                                          </p:val>
                                        </p:tav>
                                        <p:tav tm="100000">
                                          <p:val>
                                            <p:fltVal val="0"/>
                                          </p:val>
                                        </p:tav>
                                      </p:tavLst>
                                    </p:anim>
                                    <p:anim calcmode="lin" valueType="num">
                                      <p:cBhvr>
                                        <p:cTn id="79" dur="500"/>
                                        <p:tgtEl>
                                          <p:spTgt spid="121878"/>
                                        </p:tgtEl>
                                        <p:attrNameLst>
                                          <p:attrName>ppt_h</p:attrName>
                                        </p:attrNameLst>
                                      </p:cBhvr>
                                      <p:tavLst>
                                        <p:tav tm="0">
                                          <p:val>
                                            <p:strVal val="ppt_h"/>
                                          </p:val>
                                        </p:tav>
                                        <p:tav tm="100000">
                                          <p:val>
                                            <p:fltVal val="0"/>
                                          </p:val>
                                        </p:tav>
                                      </p:tavLst>
                                    </p:anim>
                                    <p:anim calcmode="lin" valueType="num">
                                      <p:cBhvr>
                                        <p:cTn id="80" dur="500"/>
                                        <p:tgtEl>
                                          <p:spTgt spid="121878"/>
                                        </p:tgtEl>
                                        <p:attrNameLst>
                                          <p:attrName>style.rotation</p:attrName>
                                        </p:attrNameLst>
                                      </p:cBhvr>
                                      <p:tavLst>
                                        <p:tav tm="0">
                                          <p:val>
                                            <p:fltVal val="0"/>
                                          </p:val>
                                        </p:tav>
                                        <p:tav tm="100000">
                                          <p:val>
                                            <p:fltVal val="90"/>
                                          </p:val>
                                        </p:tav>
                                      </p:tavLst>
                                    </p:anim>
                                    <p:animEffect transition="out" filter="fade">
                                      <p:cBhvr>
                                        <p:cTn id="81" dur="500"/>
                                        <p:tgtEl>
                                          <p:spTgt spid="121878"/>
                                        </p:tgtEl>
                                      </p:cBhvr>
                                    </p:animEffect>
                                    <p:set>
                                      <p:cBhvr>
                                        <p:cTn id="82" dur="1" fill="hold">
                                          <p:stCondLst>
                                            <p:cond delay="499"/>
                                          </p:stCondLst>
                                        </p:cTn>
                                        <p:tgtEl>
                                          <p:spTgt spid="12187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par>
                          <p:cTn id="83" fill="hold" nodeType="afterGroup">
                            <p:stCondLst>
                              <p:cond delay="26500"/>
                            </p:stCondLst>
                            <p:childTnLst>
                              <p:par>
                                <p:cTn id="84" presetID="2" presetClass="exit" presetSubtype="8" fill="hold" nodeType="afterEffect">
                                  <p:stCondLst>
                                    <p:cond delay="0"/>
                                  </p:stCondLst>
                                  <p:childTnLst>
                                    <p:anim calcmode="lin" valueType="num">
                                      <p:cBhvr additive="base">
                                        <p:cTn id="85" dur="2000"/>
                                        <p:tgtEl>
                                          <p:spTgt spid="121876"/>
                                        </p:tgtEl>
                                        <p:attrNameLst>
                                          <p:attrName>ppt_x</p:attrName>
                                        </p:attrNameLst>
                                      </p:cBhvr>
                                      <p:tavLst>
                                        <p:tav tm="0">
                                          <p:val>
                                            <p:strVal val="ppt_x"/>
                                          </p:val>
                                        </p:tav>
                                        <p:tav tm="100000">
                                          <p:val>
                                            <p:strVal val="0-ppt_w/2"/>
                                          </p:val>
                                        </p:tav>
                                      </p:tavLst>
                                    </p:anim>
                                    <p:anim calcmode="lin" valueType="num">
                                      <p:cBhvr additive="base">
                                        <p:cTn id="86" dur="2000"/>
                                        <p:tgtEl>
                                          <p:spTgt spid="121876"/>
                                        </p:tgtEl>
                                        <p:attrNameLst>
                                          <p:attrName>ppt_y</p:attrName>
                                        </p:attrNameLst>
                                      </p:cBhvr>
                                      <p:tavLst>
                                        <p:tav tm="0">
                                          <p:val>
                                            <p:strVal val="ppt_y"/>
                                          </p:val>
                                        </p:tav>
                                        <p:tav tm="100000">
                                          <p:val>
                                            <p:strVal val="ppt_y"/>
                                          </p:val>
                                        </p:tav>
                                      </p:tavLst>
                                    </p:anim>
                                    <p:set>
                                      <p:cBhvr>
                                        <p:cTn id="87" dur="1" fill="hold">
                                          <p:stCondLst>
                                            <p:cond delay="1999"/>
                                          </p:stCondLst>
                                        </p:cTn>
                                        <p:tgtEl>
                                          <p:spTgt spid="121876"/>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push.wav"/>
                                        </p:tgtEl>
                                      </p:cMediaNode>
                                    </p:audio>
                                  </p:subTnLst>
                                </p:cTn>
                              </p:par>
                              <p:par>
                                <p:cTn id="88" presetID="2" presetClass="entr" presetSubtype="6" repeatCount="2000" fill="hold" nodeType="withEffect">
                                  <p:stCondLst>
                                    <p:cond delay="0"/>
                                  </p:stCondLst>
                                  <p:childTnLst>
                                    <p:set>
                                      <p:cBhvr>
                                        <p:cTn id="89" dur="1" fill="hold">
                                          <p:stCondLst>
                                            <p:cond delay="0"/>
                                          </p:stCondLst>
                                        </p:cTn>
                                        <p:tgtEl>
                                          <p:spTgt spid="121879"/>
                                        </p:tgtEl>
                                        <p:attrNameLst>
                                          <p:attrName>style.visibility</p:attrName>
                                        </p:attrNameLst>
                                      </p:cBhvr>
                                      <p:to>
                                        <p:strVal val="visible"/>
                                      </p:to>
                                    </p:set>
                                    <p:anim calcmode="lin" valueType="num">
                                      <p:cBhvr additive="base">
                                        <p:cTn id="90" dur="3000" fill="hold"/>
                                        <p:tgtEl>
                                          <p:spTgt spid="121879"/>
                                        </p:tgtEl>
                                        <p:attrNameLst>
                                          <p:attrName>ppt_x</p:attrName>
                                        </p:attrNameLst>
                                      </p:cBhvr>
                                      <p:tavLst>
                                        <p:tav tm="0">
                                          <p:val>
                                            <p:strVal val="1+#ppt_w/2"/>
                                          </p:val>
                                        </p:tav>
                                        <p:tav tm="100000">
                                          <p:val>
                                            <p:strVal val="#ppt_x"/>
                                          </p:val>
                                        </p:tav>
                                      </p:tavLst>
                                    </p:anim>
                                    <p:anim calcmode="lin" valueType="num">
                                      <p:cBhvr additive="base">
                                        <p:cTn id="91" dur="3000" fill="hold"/>
                                        <p:tgtEl>
                                          <p:spTgt spid="1218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push.wav"/>
                                        </p:tgtEl>
                                      </p:cMediaNode>
                                    </p:audio>
                                  </p:subTnLst>
                                </p:cTn>
                              </p:par>
                            </p:childTnLst>
                          </p:cTn>
                        </p:par>
                        <p:par>
                          <p:cTn id="92" fill="hold" nodeType="afterGroup">
                            <p:stCondLst>
                              <p:cond delay="32500"/>
                            </p:stCondLst>
                            <p:childTnLst>
                              <p:par>
                                <p:cTn id="93" presetID="53" presetClass="entr" presetSubtype="0" fill="hold" nodeType="afterEffect">
                                  <p:stCondLst>
                                    <p:cond delay="0"/>
                                  </p:stCondLst>
                                  <p:iterate type="lt">
                                    <p:tmPct val="0"/>
                                  </p:iterate>
                                  <p:childTnLst>
                                    <p:set>
                                      <p:cBhvr>
                                        <p:cTn id="94" dur="1" fill="hold">
                                          <p:stCondLst>
                                            <p:cond delay="0"/>
                                          </p:stCondLst>
                                        </p:cTn>
                                        <p:tgtEl>
                                          <p:spTgt spid="121880"/>
                                        </p:tgtEl>
                                        <p:attrNameLst>
                                          <p:attrName>style.visibility</p:attrName>
                                        </p:attrNameLst>
                                      </p:cBhvr>
                                      <p:to>
                                        <p:strVal val="visible"/>
                                      </p:to>
                                    </p:set>
                                    <p:anim calcmode="lin" valueType="num">
                                      <p:cBhvr>
                                        <p:cTn id="95" dur="2000" fill="hold"/>
                                        <p:tgtEl>
                                          <p:spTgt spid="121880"/>
                                        </p:tgtEl>
                                        <p:attrNameLst>
                                          <p:attrName>ppt_w</p:attrName>
                                        </p:attrNameLst>
                                      </p:cBhvr>
                                      <p:tavLst>
                                        <p:tav tm="0">
                                          <p:val>
                                            <p:fltVal val="0"/>
                                          </p:val>
                                        </p:tav>
                                        <p:tav tm="100000">
                                          <p:val>
                                            <p:strVal val="#ppt_w"/>
                                          </p:val>
                                        </p:tav>
                                      </p:tavLst>
                                    </p:anim>
                                    <p:anim calcmode="lin" valueType="num">
                                      <p:cBhvr>
                                        <p:cTn id="96" dur="2000" fill="hold"/>
                                        <p:tgtEl>
                                          <p:spTgt spid="121880"/>
                                        </p:tgtEl>
                                        <p:attrNameLst>
                                          <p:attrName>ppt_h</p:attrName>
                                        </p:attrNameLst>
                                      </p:cBhvr>
                                      <p:tavLst>
                                        <p:tav tm="0">
                                          <p:val>
                                            <p:fltVal val="0"/>
                                          </p:val>
                                        </p:tav>
                                        <p:tav tm="100000">
                                          <p:val>
                                            <p:strVal val="#ppt_h"/>
                                          </p:val>
                                        </p:tav>
                                      </p:tavLst>
                                    </p:anim>
                                    <p:animEffect transition="in" filter="fade">
                                      <p:cBhvr>
                                        <p:cTn id="97" dur="2000"/>
                                        <p:tgtEl>
                                          <p:spTgt spid="121880"/>
                                        </p:tgtEl>
                                      </p:cBhvr>
                                    </p:animEffec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8" presetID="42" presetClass="path" presetSubtype="0" repeatCount="3000" accel="50000" decel="50000" fill="hold" nodeType="withEffect">
                                  <p:stCondLst>
                                    <p:cond delay="0"/>
                                  </p:stCondLst>
                                  <p:iterate type="lt">
                                    <p:tmPct val="0"/>
                                  </p:iterate>
                                  <p:childTnLst>
                                    <p:animMotion origin="layout" path="M 5E-6 2.88488E-6 L -0.05937 0.22954 " pathEditMode="relative" rAng="0" ptsTypes="AA">
                                      <p:cBhvr>
                                        <p:cTn id="99" dur="3000" fill="hold"/>
                                        <p:tgtEl>
                                          <p:spTgt spid="121880"/>
                                        </p:tgtEl>
                                        <p:attrNameLst>
                                          <p:attrName>ppt_x</p:attrName>
                                          <p:attrName>ppt_y</p:attrName>
                                        </p:attrNameLst>
                                      </p:cBhvr>
                                      <p:rCtr x="-2969" y="11466"/>
                                    </p:animMotion>
                                  </p:childTnLst>
                                  <p:subTnLst>
                                    <p:audio>
                                      <p:cMediaNode>
                                        <p:cTn display="0" masterRel="sameClick">
                                          <p:stCondLst>
                                            <p:cond evt="begin" delay="0">
                                              <p:tn val="98"/>
                                            </p:cond>
                                          </p:stCondLst>
                                          <p:endCondLst>
                                            <p:cond evt="onStopAudio" delay="0">
                                              <p:tgtEl>
                                                <p:sldTgt/>
                                              </p:tgtEl>
                                            </p:cond>
                                          </p:endCondLst>
                                        </p:cTn>
                                        <p:tgtEl>
                                          <p:sndTgt r:embed="rId3" name="chimes.wav"/>
                                        </p:tgtEl>
                                      </p:cMediaNode>
                                    </p:audio>
                                  </p:subTnLst>
                                </p:cTn>
                              </p:par>
                            </p:childTnLst>
                          </p:cTn>
                        </p:par>
                        <p:par>
                          <p:cTn id="100" fill="hold" nodeType="afterGroup">
                            <p:stCondLst>
                              <p:cond delay="41500"/>
                            </p:stCondLst>
                            <p:childTnLst>
                              <p:par>
                                <p:cTn id="101" presetID="31" presetClass="exit" presetSubtype="0" fill="hold" nodeType="afterEffect">
                                  <p:stCondLst>
                                    <p:cond delay="0"/>
                                  </p:stCondLst>
                                  <p:iterate type="lt">
                                    <p:tmPct val="5000"/>
                                  </p:iterate>
                                  <p:childTnLst>
                                    <p:anim calcmode="lin" valueType="num">
                                      <p:cBhvr>
                                        <p:cTn id="102" dur="500"/>
                                        <p:tgtEl>
                                          <p:spTgt spid="121880"/>
                                        </p:tgtEl>
                                        <p:attrNameLst>
                                          <p:attrName>ppt_w</p:attrName>
                                        </p:attrNameLst>
                                      </p:cBhvr>
                                      <p:tavLst>
                                        <p:tav tm="0">
                                          <p:val>
                                            <p:strVal val="ppt_w"/>
                                          </p:val>
                                        </p:tav>
                                        <p:tav tm="100000">
                                          <p:val>
                                            <p:fltVal val="0"/>
                                          </p:val>
                                        </p:tav>
                                      </p:tavLst>
                                    </p:anim>
                                    <p:anim calcmode="lin" valueType="num">
                                      <p:cBhvr>
                                        <p:cTn id="103" dur="500"/>
                                        <p:tgtEl>
                                          <p:spTgt spid="121880"/>
                                        </p:tgtEl>
                                        <p:attrNameLst>
                                          <p:attrName>ppt_h</p:attrName>
                                        </p:attrNameLst>
                                      </p:cBhvr>
                                      <p:tavLst>
                                        <p:tav tm="0">
                                          <p:val>
                                            <p:strVal val="ppt_h"/>
                                          </p:val>
                                        </p:tav>
                                        <p:tav tm="100000">
                                          <p:val>
                                            <p:fltVal val="0"/>
                                          </p:val>
                                        </p:tav>
                                      </p:tavLst>
                                    </p:anim>
                                    <p:anim calcmode="lin" valueType="num">
                                      <p:cBhvr>
                                        <p:cTn id="104" dur="500"/>
                                        <p:tgtEl>
                                          <p:spTgt spid="121880"/>
                                        </p:tgtEl>
                                        <p:attrNameLst>
                                          <p:attrName>style.rotation</p:attrName>
                                        </p:attrNameLst>
                                      </p:cBhvr>
                                      <p:tavLst>
                                        <p:tav tm="0">
                                          <p:val>
                                            <p:fltVal val="0"/>
                                          </p:val>
                                        </p:tav>
                                        <p:tav tm="100000">
                                          <p:val>
                                            <p:fltVal val="90"/>
                                          </p:val>
                                        </p:tav>
                                      </p:tavLst>
                                    </p:anim>
                                    <p:animEffect transition="out" filter="fade">
                                      <p:cBhvr>
                                        <p:cTn id="105" dur="500"/>
                                        <p:tgtEl>
                                          <p:spTgt spid="121880"/>
                                        </p:tgtEl>
                                      </p:cBhvr>
                                    </p:animEffect>
                                    <p:set>
                                      <p:cBhvr>
                                        <p:cTn id="106" dur="1" fill="hold">
                                          <p:stCondLst>
                                            <p:cond delay="499"/>
                                          </p:stCondLst>
                                        </p:cTn>
                                        <p:tgtEl>
                                          <p:spTgt spid="12188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par>
                          <p:cTn id="107" fill="hold" nodeType="afterGroup">
                            <p:stCondLst>
                              <p:cond delay="42000"/>
                            </p:stCondLst>
                            <p:childTnLst>
                              <p:par>
                                <p:cTn id="108" presetID="2" presetClass="exit" presetSubtype="8" fill="hold" nodeType="afterEffect">
                                  <p:stCondLst>
                                    <p:cond delay="0"/>
                                  </p:stCondLst>
                                  <p:childTnLst>
                                    <p:anim calcmode="lin" valueType="num">
                                      <p:cBhvr additive="base">
                                        <p:cTn id="109" dur="1000"/>
                                        <p:tgtEl>
                                          <p:spTgt spid="121879"/>
                                        </p:tgtEl>
                                        <p:attrNameLst>
                                          <p:attrName>ppt_x</p:attrName>
                                        </p:attrNameLst>
                                      </p:cBhvr>
                                      <p:tavLst>
                                        <p:tav tm="0">
                                          <p:val>
                                            <p:strVal val="ppt_x"/>
                                          </p:val>
                                        </p:tav>
                                        <p:tav tm="100000">
                                          <p:val>
                                            <p:strVal val="0-ppt_w/2"/>
                                          </p:val>
                                        </p:tav>
                                      </p:tavLst>
                                    </p:anim>
                                    <p:anim calcmode="lin" valueType="num">
                                      <p:cBhvr additive="base">
                                        <p:cTn id="110" dur="1000"/>
                                        <p:tgtEl>
                                          <p:spTgt spid="121879"/>
                                        </p:tgtEl>
                                        <p:attrNameLst>
                                          <p:attrName>ppt_y</p:attrName>
                                        </p:attrNameLst>
                                      </p:cBhvr>
                                      <p:tavLst>
                                        <p:tav tm="0">
                                          <p:val>
                                            <p:strVal val="ppt_y"/>
                                          </p:val>
                                        </p:tav>
                                        <p:tav tm="100000">
                                          <p:val>
                                            <p:strVal val="ppt_y"/>
                                          </p:val>
                                        </p:tav>
                                      </p:tavLst>
                                    </p:anim>
                                    <p:set>
                                      <p:cBhvr>
                                        <p:cTn id="111" dur="1" fill="hold">
                                          <p:stCondLst>
                                            <p:cond delay="999"/>
                                          </p:stCondLst>
                                        </p:cTn>
                                        <p:tgtEl>
                                          <p:spTgt spid="121879"/>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2" name="push.wav"/>
                                        </p:tgtEl>
                                      </p:cMediaNode>
                                    </p:audio>
                                  </p:sub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21865"/>
                                        </p:tgtEl>
                                        <p:attrNameLst>
                                          <p:attrName>style.visibility</p:attrName>
                                        </p:attrNameLst>
                                      </p:cBhvr>
                                      <p:to>
                                        <p:strVal val="visible"/>
                                      </p:to>
                                    </p:set>
                                    <p:animEffect transition="in" filter="blinds(horizontal)">
                                      <p:cBhvr>
                                        <p:cTn id="116" dur="500"/>
                                        <p:tgtEl>
                                          <p:spTgt spid="121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p:bldP spid="121862" grpId="0" animBg="1"/>
      <p:bldP spid="121865" grpId="0" animBg="1"/>
      <p:bldP spid="121871" grpId="0" animBg="1"/>
      <p:bldP spid="121874" grpId="0" animBg="1"/>
      <p:bldP spid="1218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0" y="1295400"/>
            <a:ext cx="899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pPr>
            <a:r>
              <a:rPr lang="en-US" sz="2400" b="1"/>
              <a:t>2. Chiến dịch lịch sử Điện Biên Phủ ( 1954)</a:t>
            </a:r>
          </a:p>
        </p:txBody>
      </p:sp>
      <p:sp>
        <p:nvSpPr>
          <p:cNvPr id="124935" name="Rectangle 7"/>
          <p:cNvSpPr>
            <a:spLocks noChangeArrowheads="1"/>
          </p:cNvSpPr>
          <p:nvPr/>
        </p:nvSpPr>
        <p:spPr bwMode="auto">
          <a:xfrm>
            <a:off x="0" y="1905000"/>
            <a:ext cx="9296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rPr>
              <a:t>   </a:t>
            </a:r>
            <a:r>
              <a:rPr lang="en-US" sz="2400" b="1" dirty="0"/>
              <a:t>b. </a:t>
            </a:r>
            <a:r>
              <a:rPr lang="en-US" sz="2400" b="1" dirty="0" err="1"/>
              <a:t>Chủ</a:t>
            </a:r>
            <a:r>
              <a:rPr lang="en-US" sz="2400" b="1" dirty="0"/>
              <a:t> </a:t>
            </a:r>
            <a:r>
              <a:rPr lang="en-US" sz="2400" b="1" dirty="0" err="1"/>
              <a:t>trương</a:t>
            </a:r>
            <a:r>
              <a:rPr lang="en-US" sz="2400" b="1" dirty="0"/>
              <a:t> </a:t>
            </a:r>
            <a:r>
              <a:rPr lang="en-US" sz="2400" b="1" dirty="0" err="1"/>
              <a:t>của</a:t>
            </a:r>
            <a:r>
              <a:rPr lang="en-US" sz="2400" b="1" dirty="0"/>
              <a:t> ta</a:t>
            </a:r>
          </a:p>
        </p:txBody>
      </p:sp>
      <p:sp>
        <p:nvSpPr>
          <p:cNvPr id="34820" name="Rectangle 2"/>
          <p:cNvSpPr>
            <a:spLocks noGrp="1" noChangeArrowheads="1"/>
          </p:cNvSpPr>
          <p:nvPr>
            <p:ph type="title"/>
          </p:nvPr>
        </p:nvSpPr>
        <p:spPr>
          <a:xfrm>
            <a:off x="0" y="0"/>
            <a:ext cx="9137650" cy="914400"/>
          </a:xfrm>
          <a:solidFill>
            <a:srgbClr val="FFFF00"/>
          </a:solidFill>
        </p:spPr>
        <p:txBody>
          <a:bodyPr/>
          <a:lstStyle/>
          <a:p>
            <a:pPr eaLnBrk="1" hangingPunct="1"/>
            <a:r>
              <a:rPr lang="en-US" sz="2000" smtClean="0">
                <a:latin typeface="Arial" charset="0"/>
              </a:rPr>
              <a:t>Bài 27 : CUỘC KHÁNG CHIẾN TOÀN QUỐC CHỐNG THỰC DÂN PHÁP XÂM LƯỢC KẾT THÚC ( 1953 -1954)</a:t>
            </a:r>
          </a:p>
        </p:txBody>
      </p:sp>
    </p:spTree>
    <p:extLst>
      <p:ext uri="{BB962C8B-B14F-4D97-AF65-F5344CB8AC3E}">
        <p14:creationId xmlns:p14="http://schemas.microsoft.com/office/powerpoint/2010/main" val="2982432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304800" y="503238"/>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i="1">
                <a:solidFill>
                  <a:srgbClr val="7030A0"/>
                </a:solidFill>
                <a:latin typeface="Times New Roman" pitchFamily="18" charset="0"/>
                <a:cs typeface="Times New Roman" pitchFamily="18" charset="0"/>
              </a:rPr>
              <a:t>b</a:t>
            </a:r>
            <a:r>
              <a:rPr lang="en-US" sz="2400" b="1">
                <a:solidFill>
                  <a:srgbClr val="7030A0"/>
                </a:solidFill>
                <a:latin typeface="Times New Roman" pitchFamily="18" charset="0"/>
                <a:cs typeface="Times New Roman" pitchFamily="18" charset="0"/>
              </a:rPr>
              <a:t>. Chủ trương của ta.</a:t>
            </a:r>
          </a:p>
        </p:txBody>
      </p:sp>
      <p:sp>
        <p:nvSpPr>
          <p:cNvPr id="125956" name="Text Box 4"/>
          <p:cNvSpPr txBox="1">
            <a:spLocks noChangeArrowheads="1"/>
          </p:cNvSpPr>
          <p:nvPr/>
        </p:nvSpPr>
        <p:spPr bwMode="auto">
          <a:xfrm>
            <a:off x="228600" y="1135063"/>
            <a:ext cx="52578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2800" b="1" i="1">
                <a:latin typeface="Times New Roman" pitchFamily="18" charset="0"/>
                <a:cs typeface="Times New Roman" pitchFamily="18" charset="0"/>
              </a:rPr>
              <a:t>12 -1953, Bộ chính trị, trung ương Đảng quyết định mở chiến dịch Điện Biên Phủ</a:t>
            </a:r>
          </a:p>
          <a:p>
            <a:pPr eaLnBrk="1" hangingPunct="1">
              <a:spcBef>
                <a:spcPct val="50000"/>
              </a:spcBef>
            </a:pPr>
            <a:r>
              <a:rPr lang="en-US" sz="2800" b="1" i="1">
                <a:latin typeface="Times New Roman" pitchFamily="18" charset="0"/>
                <a:cs typeface="Times New Roman" pitchFamily="18" charset="0"/>
              </a:rPr>
              <a:t>+ Tiêu diệt lực lượng địch</a:t>
            </a:r>
          </a:p>
          <a:p>
            <a:pPr eaLnBrk="1" hangingPunct="1">
              <a:spcBef>
                <a:spcPct val="50000"/>
              </a:spcBef>
            </a:pPr>
            <a:r>
              <a:rPr lang="en-US" sz="2800" b="1" i="1">
                <a:latin typeface="Times New Roman" pitchFamily="18" charset="0"/>
                <a:cs typeface="Times New Roman" pitchFamily="18" charset="0"/>
              </a:rPr>
              <a:t>+ Giải phóng vùng Tây Bắc, tạo điều kiện giải phóng Bắc Lào</a:t>
            </a:r>
          </a:p>
        </p:txBody>
      </p:sp>
      <p:pic>
        <p:nvPicPr>
          <p:cNvPr id="125959" name="Picture 7" descr="picture40_106"/>
          <p:cNvPicPr>
            <a:picLocks noChangeAspect="1" noChangeArrowheads="1"/>
          </p:cNvPicPr>
          <p:nvPr/>
        </p:nvPicPr>
        <p:blipFill>
          <a:blip r:embed="rId4" cstate="print">
            <a:lum bright="20000" contrast="42000"/>
            <a:extLst>
              <a:ext uri="{28A0092B-C50C-407E-A947-70E740481C1C}">
                <a14:useLocalDpi xmlns:a14="http://schemas.microsoft.com/office/drawing/2010/main" val="0"/>
              </a:ext>
            </a:extLst>
          </a:blip>
          <a:srcRect/>
          <a:stretch>
            <a:fillRect/>
          </a:stretch>
        </p:blipFill>
        <p:spPr bwMode="auto">
          <a:xfrm>
            <a:off x="5638800" y="304800"/>
            <a:ext cx="32004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1" name="Text Box 9"/>
          <p:cNvSpPr txBox="1">
            <a:spLocks noChangeArrowheads="1"/>
          </p:cNvSpPr>
          <p:nvPr/>
        </p:nvSpPr>
        <p:spPr bwMode="auto">
          <a:xfrm>
            <a:off x="5638800" y="3008313"/>
            <a:ext cx="3276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b="1" i="1">
                <a:solidFill>
                  <a:schemeClr val="hlink"/>
                </a:solidFill>
                <a:latin typeface="Times New Roman" pitchFamily="18" charset="0"/>
                <a:cs typeface="Times New Roman" pitchFamily="18" charset="0"/>
              </a:rPr>
              <a:t>Bộ chính trị và Trung ương Đảng họp 12 -1953</a:t>
            </a:r>
          </a:p>
        </p:txBody>
      </p:sp>
      <p:sp>
        <p:nvSpPr>
          <p:cNvPr id="125966" name="AutoShape 14"/>
          <p:cNvSpPr>
            <a:spLocks noChangeArrowheads="1"/>
          </p:cNvSpPr>
          <p:nvPr/>
        </p:nvSpPr>
        <p:spPr bwMode="auto">
          <a:xfrm>
            <a:off x="4572000" y="3633788"/>
            <a:ext cx="4572000" cy="2743200"/>
          </a:xfrm>
          <a:prstGeom prst="cloudCallout">
            <a:avLst>
              <a:gd name="adj1" fmla="val -51287"/>
              <a:gd name="adj2" fmla="val 50639"/>
            </a:avLst>
          </a:prstGeom>
          <a:solidFill>
            <a:srgbClr val="5CFEF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800" b="1">
                <a:solidFill>
                  <a:schemeClr val="hlink"/>
                </a:solidFill>
                <a:latin typeface="Times New Roman" pitchFamily="18" charset="0"/>
                <a:cs typeface="Times New Roman" pitchFamily="18" charset="0"/>
              </a:rPr>
              <a:t>Bộ chính trị và trung ương Đảng đã đề ra chủ trương gì?</a:t>
            </a:r>
          </a:p>
        </p:txBody>
      </p:sp>
      <p:pic>
        <p:nvPicPr>
          <p:cNvPr id="125967" name="Picture 13" descr="question_pop_up_from_box_rotate_hg_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24200"/>
            <a:ext cx="1447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883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edge">
                                      <p:cBhvr>
                                        <p:cTn id="7" dur="2000"/>
                                        <p:tgtEl>
                                          <p:spTgt spid="125955"/>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25959"/>
                                        </p:tgtEl>
                                        <p:attrNameLst>
                                          <p:attrName>style.visibility</p:attrName>
                                        </p:attrNameLst>
                                      </p:cBhvr>
                                      <p:to>
                                        <p:strVal val="visible"/>
                                      </p:to>
                                    </p:set>
                                    <p:anim calcmode="lin" valueType="num">
                                      <p:cBhvr>
                                        <p:cTn id="12" dur="1000" fill="hold"/>
                                        <p:tgtEl>
                                          <p:spTgt spid="125959"/>
                                        </p:tgtEl>
                                        <p:attrNameLst>
                                          <p:attrName>ppt_x</p:attrName>
                                        </p:attrNameLst>
                                      </p:cBhvr>
                                      <p:tavLst>
                                        <p:tav tm="0">
                                          <p:val>
                                            <p:strVal val="#ppt_x-.2"/>
                                          </p:val>
                                        </p:tav>
                                        <p:tav tm="100000">
                                          <p:val>
                                            <p:strVal val="#ppt_x"/>
                                          </p:val>
                                        </p:tav>
                                      </p:tavLst>
                                    </p:anim>
                                    <p:anim calcmode="lin" valueType="num">
                                      <p:cBhvr>
                                        <p:cTn id="13" dur="1000" fill="hold"/>
                                        <p:tgtEl>
                                          <p:spTgt spid="12595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595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25961"/>
                                        </p:tgtEl>
                                        <p:attrNameLst>
                                          <p:attrName>style.visibility</p:attrName>
                                        </p:attrNameLst>
                                      </p:cBhvr>
                                      <p:to>
                                        <p:strVal val="visible"/>
                                      </p:to>
                                    </p:set>
                                    <p:anim calcmode="lin" valueType="num">
                                      <p:cBhvr>
                                        <p:cTn id="17" dur="1000" fill="hold"/>
                                        <p:tgtEl>
                                          <p:spTgt spid="125961"/>
                                        </p:tgtEl>
                                        <p:attrNameLst>
                                          <p:attrName>ppt_x</p:attrName>
                                        </p:attrNameLst>
                                      </p:cBhvr>
                                      <p:tavLst>
                                        <p:tav tm="0">
                                          <p:val>
                                            <p:strVal val="#ppt_x-.2"/>
                                          </p:val>
                                        </p:tav>
                                        <p:tav tm="100000">
                                          <p:val>
                                            <p:strVal val="#ppt_x"/>
                                          </p:val>
                                        </p:tav>
                                      </p:tavLst>
                                    </p:anim>
                                    <p:anim calcmode="lin" valueType="num">
                                      <p:cBhvr>
                                        <p:cTn id="18" dur="1000" fill="hold"/>
                                        <p:tgtEl>
                                          <p:spTgt spid="12596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596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nodeType="clickEffect">
                                  <p:stCondLst>
                                    <p:cond delay="0"/>
                                  </p:stCondLst>
                                  <p:childTnLst>
                                    <p:set>
                                      <p:cBhvr>
                                        <p:cTn id="23" dur="1" fill="hold">
                                          <p:stCondLst>
                                            <p:cond delay="0"/>
                                          </p:stCondLst>
                                        </p:cTn>
                                        <p:tgtEl>
                                          <p:spTgt spid="125967"/>
                                        </p:tgtEl>
                                        <p:attrNameLst>
                                          <p:attrName>style.visibility</p:attrName>
                                        </p:attrNameLst>
                                      </p:cBhvr>
                                      <p:to>
                                        <p:strVal val="visible"/>
                                      </p:to>
                                    </p:set>
                                    <p:animEffect transition="in" filter="wheel(4)">
                                      <p:cBhvr>
                                        <p:cTn id="24" dur="2000"/>
                                        <p:tgtEl>
                                          <p:spTgt spid="125967"/>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25966"/>
                                        </p:tgtEl>
                                        <p:attrNameLst>
                                          <p:attrName>style.visibility</p:attrName>
                                        </p:attrNameLst>
                                      </p:cBhvr>
                                      <p:to>
                                        <p:strVal val="visible"/>
                                      </p:to>
                                    </p:set>
                                    <p:animEffect transition="in" filter="wedge">
                                      <p:cBhvr>
                                        <p:cTn id="27" dur="2000"/>
                                        <p:tgtEl>
                                          <p:spTgt spid="125966"/>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xit" presetSubtype="0" fill="hold" nodeType="clickEffect">
                                  <p:stCondLst>
                                    <p:cond delay="0"/>
                                  </p:stCondLst>
                                  <p:childTnLst>
                                    <p:anim calcmode="lin" valueType="num">
                                      <p:cBhvr>
                                        <p:cTn id="31" dur="1000"/>
                                        <p:tgtEl>
                                          <p:spTgt spid="125967"/>
                                        </p:tgtEl>
                                        <p:attrNameLst>
                                          <p:attrName>ppt_x</p:attrName>
                                        </p:attrNameLst>
                                      </p:cBhvr>
                                      <p:tavLst>
                                        <p:tav tm="0">
                                          <p:val>
                                            <p:strVal val="ppt_x"/>
                                          </p:val>
                                        </p:tav>
                                        <p:tav tm="100000">
                                          <p:val>
                                            <p:strVal val="ppt_x-.2"/>
                                          </p:val>
                                        </p:tav>
                                      </p:tavLst>
                                    </p:anim>
                                    <p:anim calcmode="lin" valueType="num">
                                      <p:cBhvr>
                                        <p:cTn id="32" dur="1000"/>
                                        <p:tgtEl>
                                          <p:spTgt spid="125967"/>
                                        </p:tgtEl>
                                        <p:attrNameLst>
                                          <p:attrName>ppt_y</p:attrName>
                                        </p:attrNameLst>
                                      </p:cBhvr>
                                      <p:tavLst>
                                        <p:tav tm="0">
                                          <p:val>
                                            <p:strVal val="ppt_y"/>
                                          </p:val>
                                        </p:tav>
                                        <p:tav tm="100000">
                                          <p:val>
                                            <p:strVal val="ppt_y"/>
                                          </p:val>
                                        </p:tav>
                                      </p:tavLst>
                                    </p:anim>
                                    <p:animEffect transition="out" filter="fade">
                                      <p:cBhvr>
                                        <p:cTn id="33" dur="1000"/>
                                        <p:tgtEl>
                                          <p:spTgt spid="125967"/>
                                        </p:tgtEl>
                                      </p:cBhvr>
                                    </p:animEffect>
                                    <p:set>
                                      <p:cBhvr>
                                        <p:cTn id="34" dur="1" fill="hold">
                                          <p:stCondLst>
                                            <p:cond delay="999"/>
                                          </p:stCondLst>
                                        </p:cTn>
                                        <p:tgtEl>
                                          <p:spTgt spid="125967"/>
                                        </p:tgtEl>
                                        <p:attrNameLst>
                                          <p:attrName>style.visibility</p:attrName>
                                        </p:attrNameLst>
                                      </p:cBhvr>
                                      <p:to>
                                        <p:strVal val="hidden"/>
                                      </p:to>
                                    </p:set>
                                  </p:childTnLst>
                                </p:cTn>
                              </p:par>
                              <p:par>
                                <p:cTn id="35" presetID="42" presetClass="exit" presetSubtype="0" fill="hold" grpId="1" nodeType="withEffect">
                                  <p:stCondLst>
                                    <p:cond delay="0"/>
                                  </p:stCondLst>
                                  <p:childTnLst>
                                    <p:animEffect transition="out" filter="fade">
                                      <p:cBhvr>
                                        <p:cTn id="36" dur="1000"/>
                                        <p:tgtEl>
                                          <p:spTgt spid="125966"/>
                                        </p:tgtEl>
                                      </p:cBhvr>
                                    </p:animEffect>
                                    <p:anim calcmode="lin" valueType="num">
                                      <p:cBhvr>
                                        <p:cTn id="37" dur="1000"/>
                                        <p:tgtEl>
                                          <p:spTgt spid="125966"/>
                                        </p:tgtEl>
                                        <p:attrNameLst>
                                          <p:attrName>ppt_x</p:attrName>
                                        </p:attrNameLst>
                                      </p:cBhvr>
                                      <p:tavLst>
                                        <p:tav tm="0">
                                          <p:val>
                                            <p:strVal val="ppt_x"/>
                                          </p:val>
                                        </p:tav>
                                        <p:tav tm="100000">
                                          <p:val>
                                            <p:strVal val="ppt_x"/>
                                          </p:val>
                                        </p:tav>
                                      </p:tavLst>
                                    </p:anim>
                                    <p:anim calcmode="lin" valueType="num">
                                      <p:cBhvr>
                                        <p:cTn id="38" dur="1000"/>
                                        <p:tgtEl>
                                          <p:spTgt spid="125966"/>
                                        </p:tgtEl>
                                        <p:attrNameLst>
                                          <p:attrName>ppt_y</p:attrName>
                                        </p:attrNameLst>
                                      </p:cBhvr>
                                      <p:tavLst>
                                        <p:tav tm="0">
                                          <p:val>
                                            <p:strVal val="ppt_y"/>
                                          </p:val>
                                        </p:tav>
                                        <p:tav tm="100000">
                                          <p:val>
                                            <p:strVal val="ppt_y+.1"/>
                                          </p:val>
                                        </p:tav>
                                      </p:tavLst>
                                    </p:anim>
                                    <p:set>
                                      <p:cBhvr>
                                        <p:cTn id="39" dur="1" fill="hold">
                                          <p:stCondLst>
                                            <p:cond delay="999"/>
                                          </p:stCondLst>
                                        </p:cTn>
                                        <p:tgtEl>
                                          <p:spTgt spid="125966"/>
                                        </p:tgtEl>
                                        <p:attrNameLst>
                                          <p:attrName>style.visibility</p:attrName>
                                        </p:attrNameLst>
                                      </p:cBhvr>
                                      <p:to>
                                        <p:strVal val="hidden"/>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25956"/>
                                        </p:tgtEl>
                                        <p:attrNameLst>
                                          <p:attrName>style.visibility</p:attrName>
                                        </p:attrNameLst>
                                      </p:cBhvr>
                                      <p:to>
                                        <p:strVal val="visible"/>
                                      </p:to>
                                    </p:set>
                                    <p:anim calcmode="discrete" valueType="clr">
                                      <p:cBhvr override="childStyle">
                                        <p:cTn id="42" dur="200"/>
                                        <p:tgtEl>
                                          <p:spTgt spid="125956"/>
                                        </p:tgtEl>
                                        <p:attrNameLst>
                                          <p:attrName>style.color</p:attrName>
                                        </p:attrNameLst>
                                      </p:cBhvr>
                                      <p:tavLst>
                                        <p:tav tm="0">
                                          <p:val>
                                            <p:clrVal>
                                              <a:schemeClr val="accent2"/>
                                            </p:clrVal>
                                          </p:val>
                                        </p:tav>
                                        <p:tav tm="50000">
                                          <p:val>
                                            <p:clrVal>
                                              <a:schemeClr val="hlink"/>
                                            </p:clrVal>
                                          </p:val>
                                        </p:tav>
                                      </p:tavLst>
                                    </p:anim>
                                    <p:anim calcmode="discrete" valueType="clr">
                                      <p:cBhvr>
                                        <p:cTn id="43" dur="200"/>
                                        <p:tgtEl>
                                          <p:spTgt spid="125956"/>
                                        </p:tgtEl>
                                        <p:attrNameLst>
                                          <p:attrName>fillcolor</p:attrName>
                                        </p:attrNameLst>
                                      </p:cBhvr>
                                      <p:tavLst>
                                        <p:tav tm="0">
                                          <p:val>
                                            <p:clrVal>
                                              <a:schemeClr val="accent2"/>
                                            </p:clrVal>
                                          </p:val>
                                        </p:tav>
                                        <p:tav tm="50000">
                                          <p:val>
                                            <p:clrVal>
                                              <a:schemeClr val="hlink"/>
                                            </p:clrVal>
                                          </p:val>
                                        </p:tav>
                                      </p:tavLst>
                                    </p:anim>
                                    <p:set>
                                      <p:cBhvr>
                                        <p:cTn id="44" dur="200"/>
                                        <p:tgtEl>
                                          <p:spTgt spid="1259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6" grpId="0"/>
      <p:bldP spid="125961" grpId="0"/>
      <p:bldP spid="125966" grpId="0" animBg="1"/>
      <p:bldP spid="12596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1988</Words>
  <PresentationFormat>On-screen Show (4:3)</PresentationFormat>
  <Paragraphs>190</Paragraphs>
  <Slides>40</Slides>
  <Notes>1</Notes>
  <HiddenSlides>0</HiddenSlides>
  <MMClips>5</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Bài 27 : CUỘC KHÁNG CHIẾN TOÀN QUỐC CHỐNG THỰC DÂN PHÁP XÂM LƯỢC KẾT THÚC ( 1953 -1954)</vt:lpstr>
      <vt:lpstr>PowerPoint Presentation</vt:lpstr>
      <vt:lpstr>PowerPoint Presentation</vt:lpstr>
      <vt:lpstr>Bài 27 : CUỘC KHÁNG CHIẾN TOÀN QUỐC CHỐNG THỰC DÂN PHÁP XÂM LƯỢC KẾT THÚC ( 1953 -1954)</vt:lpstr>
      <vt:lpstr>PowerPoint Presentation</vt:lpstr>
      <vt:lpstr>PowerPoint Presentation</vt:lpstr>
      <vt:lpstr>Bài 27 : CUỘC KHÁNG CHIẾN TOÀN QUỐC CHỐNG THỰC DÂN PHÁP XÂM LƯỢC KẾT THÚC ( 1953 -1954)</vt:lpstr>
      <vt:lpstr>PowerPoint Presentation</vt:lpstr>
      <vt:lpstr>Đồng chí Võ Nguyên Giáp</vt:lpstr>
      <vt:lpstr>PowerPoint Presentation</vt:lpstr>
      <vt:lpstr>TƯỚNG ĐỜ CA –XTƠ -RI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 những người dân quân  xẻ núi, mở đường vận chuyển lượng thực ,đạn dược vào chiến trường Điện Biên Phủ đã được nhà thơ Tố Hữu ghi lại trong bài “Hoan hô chiến sĩ Điện Biên”</vt:lpstr>
      <vt:lpstr>PowerPoint Presentation</vt:lpstr>
      <vt:lpstr>Bài 27 : CUỘC KHÁNG CHIẾN TOÀN QUỐC CHỐNG THỰC DÂN PHÁP XÂM LƯỢC KẾT THÚC ( 1953 -1954)</vt:lpstr>
      <vt:lpstr>PowerPoint Presentation</vt:lpstr>
      <vt:lpstr>PowerPoint Presentation</vt:lpstr>
      <vt:lpstr>Bài 27 : CUỘC KHÁNG CHIẾN TOÀN QUỐC CHỐNG THỰC DÂN PHÁP XÂM LƯỢC KẾT THÚC ( 1953 -1954)</vt:lpstr>
      <vt:lpstr>Bài 27 : CUỘC KHÁNG CHIẾN TOÀN QUỐC CHỐNG THỰC DÂN PHÁP XÂM LƯỢC KẾT THÚC ( 1953 -1954)</vt:lpstr>
      <vt:lpstr>PowerPoint Presentation</vt:lpstr>
      <vt:lpstr>PowerPoint Presentation</vt:lpstr>
      <vt:lpstr>Bài 27 : CUỘC KHÁNG CHIẾN TOÀN QUỐC CHỐNG THỰC DÂN PHÁP XÂM LƯỢC KẾT THÚC ( 1953 -1954)</vt:lpstr>
      <vt:lpstr>PowerPoint Presentation</vt:lpstr>
      <vt:lpstr>PowerPoint Presentation</vt:lpstr>
      <vt:lpstr>Bài 27 : CUỘC KHÁNG CHIẾN TOÀN QUỐC CHỐNG THỰC DÂN PHÁP XÂM LƯỢC KẾT THÚC ( 1953 -1954)</vt:lpstr>
      <vt:lpstr>PowerPoint Presentation</vt:lpstr>
      <vt:lpstr>Bài 27 : CUỘC KHÁNG CHIẾN TOÀN QUỐC CHỐNG THỰC DÂN PHÁP XÂM LƯỢC KẾT THÚC ( 1953 -1954)</vt:lpstr>
      <vt:lpstr>PowerPoint Presentation</vt:lpstr>
      <vt:lpstr>PowerPoint Presentation</vt:lpstr>
      <vt:lpstr>BÀI TẬP CỦNG CỐ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2022-03-27T08:09:20Z</dcterms:created>
  <dcterms:modified xsi:type="dcterms:W3CDTF">2022-03-27T08:12:21Z</dcterms:modified>
</cp:coreProperties>
</file>